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4.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5.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6.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7.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8.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9.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20.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21.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22.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25.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theme/theme26.xml" ContentType="application/vnd.openxmlformats-officedocument.theme+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27.xml" ContentType="application/vnd.openxmlformats-officedocument.theme+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theme/theme28.xml" ContentType="application/vnd.openxmlformats-officedocument.theme+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theme/themeOverride4.xml" ContentType="application/vnd.openxmlformats-officedocument.themeOverride+xml"/>
  <Override PartName="/ppt/charts/chart9.xml" ContentType="application/vnd.openxmlformats-officedocument.drawingml.chart+xml"/>
  <Override PartName="/ppt/theme/themeOverride5.xml" ContentType="application/vnd.openxmlformats-officedocument.themeOverride+xml"/>
  <Override PartName="/ppt/charts/chart10.xml" ContentType="application/vnd.openxmlformats-officedocument.drawingml.chart+xml"/>
  <Override PartName="/ppt/theme/themeOverride6.xml" ContentType="application/vnd.openxmlformats-officedocument.themeOverride+xml"/>
  <Override PartName="/ppt/charts/chart11.xml" ContentType="application/vnd.openxmlformats-officedocument.drawingml.chart+xml"/>
  <Override PartName="/ppt/theme/themeOverride7.xml" ContentType="application/vnd.openxmlformats-officedocument.themeOverride+xml"/>
  <Override PartName="/ppt/charts/chart12.xml" ContentType="application/vnd.openxmlformats-officedocument.drawingml.chart+xml"/>
  <Override PartName="/ppt/theme/themeOverride8.xml" ContentType="application/vnd.openxmlformats-officedocument.themeOverride+xml"/>
  <Override PartName="/ppt/charts/chart13.xml" ContentType="application/vnd.openxmlformats-officedocument.drawingml.chart+xml"/>
  <Override PartName="/ppt/theme/themeOverride9.xml" ContentType="application/vnd.openxmlformats-officedocument.themeOverride+xml"/>
  <Override PartName="/ppt/charts/chart14.xml" ContentType="application/vnd.openxmlformats-officedocument.drawingml.chart+xml"/>
  <Override PartName="/ppt/theme/themeOverride10.xml" ContentType="application/vnd.openxmlformats-officedocument.themeOverride+xml"/>
  <Override PartName="/ppt/charts/chart15.xml" ContentType="application/vnd.openxmlformats-officedocument.drawingml.chart+xml"/>
  <Override PartName="/ppt/theme/themeOverride11.xml" ContentType="application/vnd.openxmlformats-officedocument.themeOverride+xml"/>
  <Override PartName="/ppt/charts/chart16.xml" ContentType="application/vnd.openxmlformats-officedocument.drawingml.chart+xml"/>
  <Override PartName="/ppt/theme/themeOverride1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17.xml" ContentType="application/vnd.openxmlformats-officedocument.drawingml.chart+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rts/chart20.xml" ContentType="application/vnd.openxmlformats-officedocument.drawingml.chart+xml"/>
  <Override PartName="/ppt/theme/themeOverride13.xml" ContentType="application/vnd.openxmlformats-officedocument.themeOverride+xml"/>
  <Override PartName="/ppt/charts/chart21.xml" ContentType="application/vnd.openxmlformats-officedocument.drawingml.chart+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tags/tag2.xml" ContentType="application/vnd.openxmlformats-officedocument.presentationml.tags+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tags/tag3.xml" ContentType="application/vnd.openxmlformats-officedocument.presentationml.tags+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4" r:id="rId2"/>
    <p:sldMasterId id="2147483687" r:id="rId3"/>
    <p:sldMasterId id="2147483701" r:id="rId4"/>
    <p:sldMasterId id="2147483713" r:id="rId5"/>
    <p:sldMasterId id="2147483725" r:id="rId6"/>
    <p:sldMasterId id="2147483737" r:id="rId7"/>
    <p:sldMasterId id="2147483763" r:id="rId8"/>
    <p:sldMasterId id="2147483777" r:id="rId9"/>
    <p:sldMasterId id="2147483791" r:id="rId10"/>
    <p:sldMasterId id="2147483803" r:id="rId11"/>
    <p:sldMasterId id="2147483815" r:id="rId12"/>
    <p:sldMasterId id="2147483827" r:id="rId13"/>
    <p:sldMasterId id="2147483839" r:id="rId14"/>
    <p:sldMasterId id="2147483852" r:id="rId15"/>
    <p:sldMasterId id="2147483864" r:id="rId16"/>
    <p:sldMasterId id="2147483877" r:id="rId17"/>
    <p:sldMasterId id="2147483889" r:id="rId18"/>
    <p:sldMasterId id="2147483902" r:id="rId19"/>
    <p:sldMasterId id="2147483914" r:id="rId20"/>
    <p:sldMasterId id="2147483926" r:id="rId21"/>
    <p:sldMasterId id="2147483938" r:id="rId22"/>
    <p:sldMasterId id="2147483950" r:id="rId23"/>
    <p:sldMasterId id="2147483963" r:id="rId24"/>
    <p:sldMasterId id="2147483975" r:id="rId25"/>
    <p:sldMasterId id="2147483991" r:id="rId26"/>
    <p:sldMasterId id="2147484004" r:id="rId27"/>
    <p:sldMasterId id="2147484016" r:id="rId28"/>
    <p:sldMasterId id="2147484028" r:id="rId29"/>
  </p:sldMasterIdLst>
  <p:notesMasterIdLst>
    <p:notesMasterId r:id="rId232"/>
  </p:notesMasterIdLst>
  <p:handoutMasterIdLst>
    <p:handoutMasterId r:id="rId233"/>
  </p:handoutMasterIdLst>
  <p:sldIdLst>
    <p:sldId id="717" r:id="rId30"/>
    <p:sldId id="832" r:id="rId31"/>
    <p:sldId id="826" r:id="rId32"/>
    <p:sldId id="827" r:id="rId33"/>
    <p:sldId id="828" r:id="rId34"/>
    <p:sldId id="836" r:id="rId35"/>
    <p:sldId id="830" r:id="rId36"/>
    <p:sldId id="831" r:id="rId37"/>
    <p:sldId id="834" r:id="rId38"/>
    <p:sldId id="835" r:id="rId39"/>
    <p:sldId id="833" r:id="rId40"/>
    <p:sldId id="837" r:id="rId41"/>
    <p:sldId id="782" r:id="rId42"/>
    <p:sldId id="473" r:id="rId43"/>
    <p:sldId id="474" r:id="rId44"/>
    <p:sldId id="475" r:id="rId45"/>
    <p:sldId id="476" r:id="rId46"/>
    <p:sldId id="477" r:id="rId47"/>
    <p:sldId id="478" r:id="rId48"/>
    <p:sldId id="479" r:id="rId49"/>
    <p:sldId id="783" r:id="rId50"/>
    <p:sldId id="485" r:id="rId51"/>
    <p:sldId id="487" r:id="rId52"/>
    <p:sldId id="488" r:id="rId53"/>
    <p:sldId id="489" r:id="rId54"/>
    <p:sldId id="712" r:id="rId55"/>
    <p:sldId id="784" r:id="rId56"/>
    <p:sldId id="685" r:id="rId57"/>
    <p:sldId id="482" r:id="rId58"/>
    <p:sldId id="483" r:id="rId59"/>
    <p:sldId id="651" r:id="rId60"/>
    <p:sldId id="492" r:id="rId61"/>
    <p:sldId id="493" r:id="rId62"/>
    <p:sldId id="495" r:id="rId63"/>
    <p:sldId id="494" r:id="rId64"/>
    <p:sldId id="496" r:id="rId65"/>
    <p:sldId id="825" r:id="rId66"/>
    <p:sldId id="497" r:id="rId67"/>
    <p:sldId id="498" r:id="rId68"/>
    <p:sldId id="499" r:id="rId69"/>
    <p:sldId id="535" r:id="rId70"/>
    <p:sldId id="500" r:id="rId71"/>
    <p:sldId id="537" r:id="rId72"/>
    <p:sldId id="536" r:id="rId73"/>
    <p:sldId id="538" r:id="rId74"/>
    <p:sldId id="540" r:id="rId75"/>
    <p:sldId id="539" r:id="rId76"/>
    <p:sldId id="541" r:id="rId77"/>
    <p:sldId id="542" r:id="rId78"/>
    <p:sldId id="545" r:id="rId79"/>
    <p:sldId id="566" r:id="rId80"/>
    <p:sldId id="501" r:id="rId81"/>
    <p:sldId id="546" r:id="rId82"/>
    <p:sldId id="551" r:id="rId83"/>
    <p:sldId id="686" r:id="rId84"/>
    <p:sldId id="653" r:id="rId85"/>
    <p:sldId id="654" r:id="rId86"/>
    <p:sldId id="655" r:id="rId87"/>
    <p:sldId id="656" r:id="rId88"/>
    <p:sldId id="658" r:id="rId89"/>
    <p:sldId id="660" r:id="rId90"/>
    <p:sldId id="661" r:id="rId91"/>
    <p:sldId id="662" r:id="rId92"/>
    <p:sldId id="663" r:id="rId93"/>
    <p:sldId id="664" r:id="rId94"/>
    <p:sldId id="665" r:id="rId95"/>
    <p:sldId id="666" r:id="rId96"/>
    <p:sldId id="667" r:id="rId97"/>
    <p:sldId id="668" r:id="rId98"/>
    <p:sldId id="669" r:id="rId99"/>
    <p:sldId id="670" r:id="rId100"/>
    <p:sldId id="671" r:id="rId101"/>
    <p:sldId id="672" r:id="rId102"/>
    <p:sldId id="673" r:id="rId103"/>
    <p:sldId id="674" r:id="rId104"/>
    <p:sldId id="675" r:id="rId105"/>
    <p:sldId id="785" r:id="rId106"/>
    <p:sldId id="678" r:id="rId107"/>
    <p:sldId id="679" r:id="rId108"/>
    <p:sldId id="680" r:id="rId109"/>
    <p:sldId id="681" r:id="rId110"/>
    <p:sldId id="682" r:id="rId111"/>
    <p:sldId id="684" r:id="rId112"/>
    <p:sldId id="687" r:id="rId113"/>
    <p:sldId id="578" r:id="rId114"/>
    <p:sldId id="579" r:id="rId115"/>
    <p:sldId id="580" r:id="rId116"/>
    <p:sldId id="581" r:id="rId117"/>
    <p:sldId id="582" r:id="rId118"/>
    <p:sldId id="583" r:id="rId119"/>
    <p:sldId id="584" r:id="rId120"/>
    <p:sldId id="585" r:id="rId121"/>
    <p:sldId id="765" r:id="rId122"/>
    <p:sldId id="688" r:id="rId123"/>
    <p:sldId id="766" r:id="rId124"/>
    <p:sldId id="587" r:id="rId125"/>
    <p:sldId id="588" r:id="rId126"/>
    <p:sldId id="647" r:id="rId127"/>
    <p:sldId id="567" r:id="rId128"/>
    <p:sldId id="568" r:id="rId129"/>
    <p:sldId id="570" r:id="rId130"/>
    <p:sldId id="569" r:id="rId131"/>
    <p:sldId id="565" r:id="rId132"/>
    <p:sldId id="571" r:id="rId133"/>
    <p:sldId id="572" r:id="rId134"/>
    <p:sldId id="573" r:id="rId135"/>
    <p:sldId id="574" r:id="rId136"/>
    <p:sldId id="575" r:id="rId137"/>
    <p:sldId id="576" r:id="rId138"/>
    <p:sldId id="577" r:id="rId139"/>
    <p:sldId id="589" r:id="rId140"/>
    <p:sldId id="590" r:id="rId141"/>
    <p:sldId id="689" r:id="rId142"/>
    <p:sldId id="594" r:id="rId143"/>
    <p:sldId id="595" r:id="rId144"/>
    <p:sldId id="596" r:id="rId145"/>
    <p:sldId id="597" r:id="rId146"/>
    <p:sldId id="599" r:id="rId147"/>
    <p:sldId id="648" r:id="rId148"/>
    <p:sldId id="649" r:id="rId149"/>
    <p:sldId id="600" r:id="rId150"/>
    <p:sldId id="714" r:id="rId151"/>
    <p:sldId id="602" r:id="rId152"/>
    <p:sldId id="650" r:id="rId153"/>
    <p:sldId id="715" r:id="rId154"/>
    <p:sldId id="716" r:id="rId155"/>
    <p:sldId id="690" r:id="rId156"/>
    <p:sldId id="767" r:id="rId157"/>
    <p:sldId id="691" r:id="rId158"/>
    <p:sldId id="605" r:id="rId159"/>
    <p:sldId id="470" r:id="rId160"/>
    <p:sldId id="824" r:id="rId161"/>
    <p:sldId id="803" r:id="rId162"/>
    <p:sldId id="808" r:id="rId163"/>
    <p:sldId id="804" r:id="rId164"/>
    <p:sldId id="805" r:id="rId165"/>
    <p:sldId id="806" r:id="rId166"/>
    <p:sldId id="807" r:id="rId167"/>
    <p:sldId id="780" r:id="rId168"/>
    <p:sldId id="769" r:id="rId169"/>
    <p:sldId id="770" r:id="rId170"/>
    <p:sldId id="771" r:id="rId171"/>
    <p:sldId id="772" r:id="rId172"/>
    <p:sldId id="773" r:id="rId173"/>
    <p:sldId id="774" r:id="rId174"/>
    <p:sldId id="775" r:id="rId175"/>
    <p:sldId id="776" r:id="rId176"/>
    <p:sldId id="777" r:id="rId177"/>
    <p:sldId id="778" r:id="rId178"/>
    <p:sldId id="779" r:id="rId179"/>
    <p:sldId id="781" r:id="rId180"/>
    <p:sldId id="786" r:id="rId181"/>
    <p:sldId id="787" r:id="rId182"/>
    <p:sldId id="788" r:id="rId183"/>
    <p:sldId id="789" r:id="rId184"/>
    <p:sldId id="790" r:id="rId185"/>
    <p:sldId id="791" r:id="rId186"/>
    <p:sldId id="792" r:id="rId187"/>
    <p:sldId id="793" r:id="rId188"/>
    <p:sldId id="794" r:id="rId189"/>
    <p:sldId id="795" r:id="rId190"/>
    <p:sldId id="796" r:id="rId191"/>
    <p:sldId id="797" r:id="rId192"/>
    <p:sldId id="798" r:id="rId193"/>
    <p:sldId id="799" r:id="rId194"/>
    <p:sldId id="800" r:id="rId195"/>
    <p:sldId id="801" r:id="rId196"/>
    <p:sldId id="802" r:id="rId197"/>
    <p:sldId id="719" r:id="rId198"/>
    <p:sldId id="720" r:id="rId199"/>
    <p:sldId id="721" r:id="rId200"/>
    <p:sldId id="722" r:id="rId201"/>
    <p:sldId id="723" r:id="rId202"/>
    <p:sldId id="724" r:id="rId203"/>
    <p:sldId id="725" r:id="rId204"/>
    <p:sldId id="726" r:id="rId205"/>
    <p:sldId id="727" r:id="rId206"/>
    <p:sldId id="728" r:id="rId207"/>
    <p:sldId id="729" r:id="rId208"/>
    <p:sldId id="730" r:id="rId209"/>
    <p:sldId id="731" r:id="rId210"/>
    <p:sldId id="732" r:id="rId211"/>
    <p:sldId id="733" r:id="rId212"/>
    <p:sldId id="734" r:id="rId213"/>
    <p:sldId id="735" r:id="rId214"/>
    <p:sldId id="736" r:id="rId215"/>
    <p:sldId id="737" r:id="rId216"/>
    <p:sldId id="738" r:id="rId217"/>
    <p:sldId id="739" r:id="rId218"/>
    <p:sldId id="740" r:id="rId219"/>
    <p:sldId id="741" r:id="rId220"/>
    <p:sldId id="742" r:id="rId221"/>
    <p:sldId id="743" r:id="rId222"/>
    <p:sldId id="753" r:id="rId223"/>
    <p:sldId id="763" r:id="rId224"/>
    <p:sldId id="756" r:id="rId225"/>
    <p:sldId id="757" r:id="rId226"/>
    <p:sldId id="758" r:id="rId227"/>
    <p:sldId id="762" r:id="rId228"/>
    <p:sldId id="759" r:id="rId229"/>
    <p:sldId id="760" r:id="rId230"/>
    <p:sldId id="761" r:id="rId2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E2A"/>
    <a:srgbClr val="002060"/>
    <a:srgbClr val="FF0000"/>
    <a:srgbClr val="FFE085"/>
    <a:srgbClr val="000000"/>
    <a:srgbClr val="C00000"/>
    <a:srgbClr val="3B812F"/>
    <a:srgbClr val="CC99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78" autoAdjust="0"/>
    <p:restoredTop sz="98894" autoAdjust="0"/>
  </p:normalViewPr>
  <p:slideViewPr>
    <p:cSldViewPr>
      <p:cViewPr varScale="1">
        <p:scale>
          <a:sx n="113" d="100"/>
          <a:sy n="113" d="100"/>
        </p:scale>
        <p:origin x="-736" y="-96"/>
      </p:cViewPr>
      <p:guideLst>
        <p:guide orient="horz" pos="2160"/>
        <p:guide pos="2880"/>
      </p:guideLst>
    </p:cSldViewPr>
  </p:slideViewPr>
  <p:outlineViewPr>
    <p:cViewPr>
      <p:scale>
        <a:sx n="33" d="100"/>
        <a:sy n="33" d="100"/>
      </p:scale>
      <p:origin x="0" y="13134"/>
    </p:cViewPr>
  </p:outlineViewPr>
  <p:notesTextViewPr>
    <p:cViewPr>
      <p:scale>
        <a:sx n="85" d="100"/>
        <a:sy n="85" d="100"/>
      </p:scale>
      <p:origin x="0" y="0"/>
    </p:cViewPr>
  </p:notesTextViewPr>
  <p:sorterViewPr>
    <p:cViewPr>
      <p:scale>
        <a:sx n="66" d="100"/>
        <a:sy n="66" d="100"/>
      </p:scale>
      <p:origin x="0" y="0"/>
    </p:cViewPr>
  </p:sorterViewPr>
  <p:notesViewPr>
    <p:cSldViewPr>
      <p:cViewPr varScale="1">
        <p:scale>
          <a:sx n="101" d="100"/>
          <a:sy n="101" d="100"/>
        </p:scale>
        <p:origin x="-322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06" Type="http://schemas.openxmlformats.org/officeDocument/2006/relationships/slide" Target="slides/slide77.xml"/><Relationship Id="rId107" Type="http://schemas.openxmlformats.org/officeDocument/2006/relationships/slide" Target="slides/slide78.xml"/><Relationship Id="rId108" Type="http://schemas.openxmlformats.org/officeDocument/2006/relationships/slide" Target="slides/slide79.xml"/><Relationship Id="rId109" Type="http://schemas.openxmlformats.org/officeDocument/2006/relationships/slide" Target="slides/slide80.xml"/><Relationship Id="rId70" Type="http://schemas.openxmlformats.org/officeDocument/2006/relationships/slide" Target="slides/slide41.xml"/><Relationship Id="rId71" Type="http://schemas.openxmlformats.org/officeDocument/2006/relationships/slide" Target="slides/slide42.xml"/><Relationship Id="rId72" Type="http://schemas.openxmlformats.org/officeDocument/2006/relationships/slide" Target="slides/slide43.xml"/><Relationship Id="rId73" Type="http://schemas.openxmlformats.org/officeDocument/2006/relationships/slide" Target="slides/slide44.xml"/><Relationship Id="rId74" Type="http://schemas.openxmlformats.org/officeDocument/2006/relationships/slide" Target="slides/slide45.xml"/><Relationship Id="rId75" Type="http://schemas.openxmlformats.org/officeDocument/2006/relationships/slide" Target="slides/slide46.xml"/><Relationship Id="rId76" Type="http://schemas.openxmlformats.org/officeDocument/2006/relationships/slide" Target="slides/slide47.xml"/><Relationship Id="rId77" Type="http://schemas.openxmlformats.org/officeDocument/2006/relationships/slide" Target="slides/slide48.xml"/><Relationship Id="rId78" Type="http://schemas.openxmlformats.org/officeDocument/2006/relationships/slide" Target="slides/slide49.xml"/><Relationship Id="rId79" Type="http://schemas.openxmlformats.org/officeDocument/2006/relationships/slide" Target="slides/slide50.xml"/><Relationship Id="rId170" Type="http://schemas.openxmlformats.org/officeDocument/2006/relationships/slide" Target="slides/slide141.xml"/><Relationship Id="rId171" Type="http://schemas.openxmlformats.org/officeDocument/2006/relationships/slide" Target="slides/slide142.xml"/><Relationship Id="rId172" Type="http://schemas.openxmlformats.org/officeDocument/2006/relationships/slide" Target="slides/slide143.xml"/><Relationship Id="rId173" Type="http://schemas.openxmlformats.org/officeDocument/2006/relationships/slide" Target="slides/slide144.xml"/><Relationship Id="rId174" Type="http://schemas.openxmlformats.org/officeDocument/2006/relationships/slide" Target="slides/slide145.xml"/><Relationship Id="rId175" Type="http://schemas.openxmlformats.org/officeDocument/2006/relationships/slide" Target="slides/slide146.xml"/><Relationship Id="rId176" Type="http://schemas.openxmlformats.org/officeDocument/2006/relationships/slide" Target="slides/slide147.xml"/><Relationship Id="rId177" Type="http://schemas.openxmlformats.org/officeDocument/2006/relationships/slide" Target="slides/slide148.xml"/><Relationship Id="rId178" Type="http://schemas.openxmlformats.org/officeDocument/2006/relationships/slide" Target="slides/slide149.xml"/><Relationship Id="rId179" Type="http://schemas.openxmlformats.org/officeDocument/2006/relationships/slide" Target="slides/slide150.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110" Type="http://schemas.openxmlformats.org/officeDocument/2006/relationships/slide" Target="slides/slide81.xml"/><Relationship Id="rId111" Type="http://schemas.openxmlformats.org/officeDocument/2006/relationships/slide" Target="slides/slide82.xml"/><Relationship Id="rId112" Type="http://schemas.openxmlformats.org/officeDocument/2006/relationships/slide" Target="slides/slide83.xml"/><Relationship Id="rId113" Type="http://schemas.openxmlformats.org/officeDocument/2006/relationships/slide" Target="slides/slide84.xml"/><Relationship Id="rId114" Type="http://schemas.openxmlformats.org/officeDocument/2006/relationships/slide" Target="slides/slide85.xml"/><Relationship Id="rId115" Type="http://schemas.openxmlformats.org/officeDocument/2006/relationships/slide" Target="slides/slide86.xml"/><Relationship Id="rId116" Type="http://schemas.openxmlformats.org/officeDocument/2006/relationships/slide" Target="slides/slide87.xml"/><Relationship Id="rId117" Type="http://schemas.openxmlformats.org/officeDocument/2006/relationships/slide" Target="slides/slide88.xml"/><Relationship Id="rId118" Type="http://schemas.openxmlformats.org/officeDocument/2006/relationships/slide" Target="slides/slide89.xml"/><Relationship Id="rId119" Type="http://schemas.openxmlformats.org/officeDocument/2006/relationships/slide" Target="slides/slide90.xml"/><Relationship Id="rId200" Type="http://schemas.openxmlformats.org/officeDocument/2006/relationships/slide" Target="slides/slide171.xml"/><Relationship Id="rId201" Type="http://schemas.openxmlformats.org/officeDocument/2006/relationships/slide" Target="slides/slide172.xml"/><Relationship Id="rId202" Type="http://schemas.openxmlformats.org/officeDocument/2006/relationships/slide" Target="slides/slide173.xml"/><Relationship Id="rId203" Type="http://schemas.openxmlformats.org/officeDocument/2006/relationships/slide" Target="slides/slide174.xml"/><Relationship Id="rId204" Type="http://schemas.openxmlformats.org/officeDocument/2006/relationships/slide" Target="slides/slide175.xml"/><Relationship Id="rId205" Type="http://schemas.openxmlformats.org/officeDocument/2006/relationships/slide" Target="slides/slide176.xml"/><Relationship Id="rId206" Type="http://schemas.openxmlformats.org/officeDocument/2006/relationships/slide" Target="slides/slide177.xml"/><Relationship Id="rId207" Type="http://schemas.openxmlformats.org/officeDocument/2006/relationships/slide" Target="slides/slide178.xml"/><Relationship Id="rId208" Type="http://schemas.openxmlformats.org/officeDocument/2006/relationships/slide" Target="slides/slide179.xml"/><Relationship Id="rId209" Type="http://schemas.openxmlformats.org/officeDocument/2006/relationships/slide" Target="slides/slide18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80" Type="http://schemas.openxmlformats.org/officeDocument/2006/relationships/slide" Target="slides/slide51.xml"/><Relationship Id="rId81" Type="http://schemas.openxmlformats.org/officeDocument/2006/relationships/slide" Target="slides/slide52.xml"/><Relationship Id="rId82" Type="http://schemas.openxmlformats.org/officeDocument/2006/relationships/slide" Target="slides/slide53.xml"/><Relationship Id="rId83" Type="http://schemas.openxmlformats.org/officeDocument/2006/relationships/slide" Target="slides/slide54.xml"/><Relationship Id="rId84" Type="http://schemas.openxmlformats.org/officeDocument/2006/relationships/slide" Target="slides/slide55.xml"/><Relationship Id="rId85" Type="http://schemas.openxmlformats.org/officeDocument/2006/relationships/slide" Target="slides/slide56.xml"/><Relationship Id="rId86" Type="http://schemas.openxmlformats.org/officeDocument/2006/relationships/slide" Target="slides/slide57.xml"/><Relationship Id="rId87" Type="http://schemas.openxmlformats.org/officeDocument/2006/relationships/slide" Target="slides/slide58.xml"/><Relationship Id="rId88" Type="http://schemas.openxmlformats.org/officeDocument/2006/relationships/slide" Target="slides/slide59.xml"/><Relationship Id="rId89" Type="http://schemas.openxmlformats.org/officeDocument/2006/relationships/slide" Target="slides/slide60.xml"/><Relationship Id="rId180" Type="http://schemas.openxmlformats.org/officeDocument/2006/relationships/slide" Target="slides/slide151.xml"/><Relationship Id="rId181" Type="http://schemas.openxmlformats.org/officeDocument/2006/relationships/slide" Target="slides/slide152.xml"/><Relationship Id="rId182" Type="http://schemas.openxmlformats.org/officeDocument/2006/relationships/slide" Target="slides/slide153.xml"/><Relationship Id="rId183" Type="http://schemas.openxmlformats.org/officeDocument/2006/relationships/slide" Target="slides/slide154.xml"/><Relationship Id="rId184" Type="http://schemas.openxmlformats.org/officeDocument/2006/relationships/slide" Target="slides/slide155.xml"/><Relationship Id="rId185" Type="http://schemas.openxmlformats.org/officeDocument/2006/relationships/slide" Target="slides/slide156.xml"/><Relationship Id="rId186" Type="http://schemas.openxmlformats.org/officeDocument/2006/relationships/slide" Target="slides/slide157.xml"/><Relationship Id="rId187" Type="http://schemas.openxmlformats.org/officeDocument/2006/relationships/slide" Target="slides/slide158.xml"/><Relationship Id="rId188" Type="http://schemas.openxmlformats.org/officeDocument/2006/relationships/slide" Target="slides/slide159.xml"/><Relationship Id="rId189" Type="http://schemas.openxmlformats.org/officeDocument/2006/relationships/slide" Target="slides/slide160.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20" Type="http://schemas.openxmlformats.org/officeDocument/2006/relationships/slide" Target="slides/slide91.xml"/><Relationship Id="rId121" Type="http://schemas.openxmlformats.org/officeDocument/2006/relationships/slide" Target="slides/slide92.xml"/><Relationship Id="rId122" Type="http://schemas.openxmlformats.org/officeDocument/2006/relationships/slide" Target="slides/slide93.xml"/><Relationship Id="rId123" Type="http://schemas.openxmlformats.org/officeDocument/2006/relationships/slide" Target="slides/slide94.xml"/><Relationship Id="rId124" Type="http://schemas.openxmlformats.org/officeDocument/2006/relationships/slide" Target="slides/slide95.xml"/><Relationship Id="rId125" Type="http://schemas.openxmlformats.org/officeDocument/2006/relationships/slide" Target="slides/slide96.xml"/><Relationship Id="rId126" Type="http://schemas.openxmlformats.org/officeDocument/2006/relationships/slide" Target="slides/slide97.xml"/><Relationship Id="rId127" Type="http://schemas.openxmlformats.org/officeDocument/2006/relationships/slide" Target="slides/slide98.xml"/><Relationship Id="rId128" Type="http://schemas.openxmlformats.org/officeDocument/2006/relationships/slide" Target="slides/slide99.xml"/><Relationship Id="rId129" Type="http://schemas.openxmlformats.org/officeDocument/2006/relationships/slide" Target="slides/slide100.xml"/><Relationship Id="rId210" Type="http://schemas.openxmlformats.org/officeDocument/2006/relationships/slide" Target="slides/slide181.xml"/><Relationship Id="rId211" Type="http://schemas.openxmlformats.org/officeDocument/2006/relationships/slide" Target="slides/slide182.xml"/><Relationship Id="rId212" Type="http://schemas.openxmlformats.org/officeDocument/2006/relationships/slide" Target="slides/slide183.xml"/><Relationship Id="rId213" Type="http://schemas.openxmlformats.org/officeDocument/2006/relationships/slide" Target="slides/slide184.xml"/><Relationship Id="rId214" Type="http://schemas.openxmlformats.org/officeDocument/2006/relationships/slide" Target="slides/slide185.xml"/><Relationship Id="rId215" Type="http://schemas.openxmlformats.org/officeDocument/2006/relationships/slide" Target="slides/slide186.xml"/><Relationship Id="rId216" Type="http://schemas.openxmlformats.org/officeDocument/2006/relationships/slide" Target="slides/slide187.xml"/><Relationship Id="rId217" Type="http://schemas.openxmlformats.org/officeDocument/2006/relationships/slide" Target="slides/slide188.xml"/><Relationship Id="rId218" Type="http://schemas.openxmlformats.org/officeDocument/2006/relationships/slide" Target="slides/slide189.xml"/><Relationship Id="rId219" Type="http://schemas.openxmlformats.org/officeDocument/2006/relationships/slide" Target="slides/slide190.xml"/><Relationship Id="rId90" Type="http://schemas.openxmlformats.org/officeDocument/2006/relationships/slide" Target="slides/slide61.xml"/><Relationship Id="rId91" Type="http://schemas.openxmlformats.org/officeDocument/2006/relationships/slide" Target="slides/slide62.xml"/><Relationship Id="rId92" Type="http://schemas.openxmlformats.org/officeDocument/2006/relationships/slide" Target="slides/slide63.xml"/><Relationship Id="rId93" Type="http://schemas.openxmlformats.org/officeDocument/2006/relationships/slide" Target="slides/slide64.xml"/><Relationship Id="rId94" Type="http://schemas.openxmlformats.org/officeDocument/2006/relationships/slide" Target="slides/slide65.xml"/><Relationship Id="rId95" Type="http://schemas.openxmlformats.org/officeDocument/2006/relationships/slide" Target="slides/slide66.xml"/><Relationship Id="rId96" Type="http://schemas.openxmlformats.org/officeDocument/2006/relationships/slide" Target="slides/slide67.xml"/><Relationship Id="rId97" Type="http://schemas.openxmlformats.org/officeDocument/2006/relationships/slide" Target="slides/slide68.xml"/><Relationship Id="rId98" Type="http://schemas.openxmlformats.org/officeDocument/2006/relationships/slide" Target="slides/slide69.xml"/><Relationship Id="rId99" Type="http://schemas.openxmlformats.org/officeDocument/2006/relationships/slide" Target="slides/slide70.xml"/><Relationship Id="rId190" Type="http://schemas.openxmlformats.org/officeDocument/2006/relationships/slide" Target="slides/slide161.xml"/><Relationship Id="rId191" Type="http://schemas.openxmlformats.org/officeDocument/2006/relationships/slide" Target="slides/slide162.xml"/><Relationship Id="rId192" Type="http://schemas.openxmlformats.org/officeDocument/2006/relationships/slide" Target="slides/slide163.xml"/><Relationship Id="rId193" Type="http://schemas.openxmlformats.org/officeDocument/2006/relationships/slide" Target="slides/slide164.xml"/><Relationship Id="rId194" Type="http://schemas.openxmlformats.org/officeDocument/2006/relationships/slide" Target="slides/slide165.xml"/><Relationship Id="rId195" Type="http://schemas.openxmlformats.org/officeDocument/2006/relationships/slide" Target="slides/slide166.xml"/><Relationship Id="rId196" Type="http://schemas.openxmlformats.org/officeDocument/2006/relationships/slide" Target="slides/slide167.xml"/><Relationship Id="rId197" Type="http://schemas.openxmlformats.org/officeDocument/2006/relationships/slide" Target="slides/slide168.xml"/><Relationship Id="rId198" Type="http://schemas.openxmlformats.org/officeDocument/2006/relationships/slide" Target="slides/slide169.xml"/><Relationship Id="rId199" Type="http://schemas.openxmlformats.org/officeDocument/2006/relationships/slide" Target="slides/slide170.xml"/><Relationship Id="rId30" Type="http://schemas.openxmlformats.org/officeDocument/2006/relationships/slide" Target="slides/slide1.xml"/><Relationship Id="rId31" Type="http://schemas.openxmlformats.org/officeDocument/2006/relationships/slide" Target="slides/slide2.xml"/><Relationship Id="rId32" Type="http://schemas.openxmlformats.org/officeDocument/2006/relationships/slide" Target="slides/slide3.xml"/><Relationship Id="rId33" Type="http://schemas.openxmlformats.org/officeDocument/2006/relationships/slide" Target="slides/slide4.xml"/><Relationship Id="rId34" Type="http://schemas.openxmlformats.org/officeDocument/2006/relationships/slide" Target="slides/slide5.xml"/><Relationship Id="rId35" Type="http://schemas.openxmlformats.org/officeDocument/2006/relationships/slide" Target="slides/slide6.xml"/><Relationship Id="rId36" Type="http://schemas.openxmlformats.org/officeDocument/2006/relationships/slide" Target="slides/slide7.xml"/><Relationship Id="rId37" Type="http://schemas.openxmlformats.org/officeDocument/2006/relationships/slide" Target="slides/slide8.xml"/><Relationship Id="rId38" Type="http://schemas.openxmlformats.org/officeDocument/2006/relationships/slide" Target="slides/slide9.xml"/><Relationship Id="rId39" Type="http://schemas.openxmlformats.org/officeDocument/2006/relationships/slide" Target="slides/slide10.xml"/><Relationship Id="rId130" Type="http://schemas.openxmlformats.org/officeDocument/2006/relationships/slide" Target="slides/slide101.xml"/><Relationship Id="rId131" Type="http://schemas.openxmlformats.org/officeDocument/2006/relationships/slide" Target="slides/slide102.xml"/><Relationship Id="rId132" Type="http://schemas.openxmlformats.org/officeDocument/2006/relationships/slide" Target="slides/slide103.xml"/><Relationship Id="rId133" Type="http://schemas.openxmlformats.org/officeDocument/2006/relationships/slide" Target="slides/slide104.xml"/><Relationship Id="rId220" Type="http://schemas.openxmlformats.org/officeDocument/2006/relationships/slide" Target="slides/slide191.xml"/><Relationship Id="rId221" Type="http://schemas.openxmlformats.org/officeDocument/2006/relationships/slide" Target="slides/slide192.xml"/><Relationship Id="rId222" Type="http://schemas.openxmlformats.org/officeDocument/2006/relationships/slide" Target="slides/slide193.xml"/><Relationship Id="rId223" Type="http://schemas.openxmlformats.org/officeDocument/2006/relationships/slide" Target="slides/slide194.xml"/><Relationship Id="rId224" Type="http://schemas.openxmlformats.org/officeDocument/2006/relationships/slide" Target="slides/slide195.xml"/><Relationship Id="rId225" Type="http://schemas.openxmlformats.org/officeDocument/2006/relationships/slide" Target="slides/slide196.xml"/><Relationship Id="rId226" Type="http://schemas.openxmlformats.org/officeDocument/2006/relationships/slide" Target="slides/slide197.xml"/><Relationship Id="rId227" Type="http://schemas.openxmlformats.org/officeDocument/2006/relationships/slide" Target="slides/slide198.xml"/><Relationship Id="rId228" Type="http://schemas.openxmlformats.org/officeDocument/2006/relationships/slide" Target="slides/slide199.xml"/><Relationship Id="rId229" Type="http://schemas.openxmlformats.org/officeDocument/2006/relationships/slide" Target="slides/slide200.xml"/><Relationship Id="rId134" Type="http://schemas.openxmlformats.org/officeDocument/2006/relationships/slide" Target="slides/slide105.xml"/><Relationship Id="rId135" Type="http://schemas.openxmlformats.org/officeDocument/2006/relationships/slide" Target="slides/slide106.xml"/><Relationship Id="rId136" Type="http://schemas.openxmlformats.org/officeDocument/2006/relationships/slide" Target="slides/slide107.xml"/><Relationship Id="rId137" Type="http://schemas.openxmlformats.org/officeDocument/2006/relationships/slide" Target="slides/slide108.xml"/><Relationship Id="rId138" Type="http://schemas.openxmlformats.org/officeDocument/2006/relationships/slide" Target="slides/slide109.xml"/><Relationship Id="rId139" Type="http://schemas.openxmlformats.org/officeDocument/2006/relationships/slide" Target="slides/slide110.xml"/><Relationship Id="rId40" Type="http://schemas.openxmlformats.org/officeDocument/2006/relationships/slide" Target="slides/slide11.xml"/><Relationship Id="rId41" Type="http://schemas.openxmlformats.org/officeDocument/2006/relationships/slide" Target="slides/slide12.xml"/><Relationship Id="rId42" Type="http://schemas.openxmlformats.org/officeDocument/2006/relationships/slide" Target="slides/slide13.xml"/><Relationship Id="rId43" Type="http://schemas.openxmlformats.org/officeDocument/2006/relationships/slide" Target="slides/slide14.xml"/><Relationship Id="rId44" Type="http://schemas.openxmlformats.org/officeDocument/2006/relationships/slide" Target="slides/slide15.xml"/><Relationship Id="rId45" Type="http://schemas.openxmlformats.org/officeDocument/2006/relationships/slide" Target="slides/slide16.xml"/><Relationship Id="rId46" Type="http://schemas.openxmlformats.org/officeDocument/2006/relationships/slide" Target="slides/slide17.xml"/><Relationship Id="rId47" Type="http://schemas.openxmlformats.org/officeDocument/2006/relationships/slide" Target="slides/slide18.xml"/><Relationship Id="rId48" Type="http://schemas.openxmlformats.org/officeDocument/2006/relationships/slide" Target="slides/slide19.xml"/><Relationship Id="rId49" Type="http://schemas.openxmlformats.org/officeDocument/2006/relationships/slide" Target="slides/slide20.xml"/><Relationship Id="rId140" Type="http://schemas.openxmlformats.org/officeDocument/2006/relationships/slide" Target="slides/slide111.xml"/><Relationship Id="rId141" Type="http://schemas.openxmlformats.org/officeDocument/2006/relationships/slide" Target="slides/slide112.xml"/><Relationship Id="rId142" Type="http://schemas.openxmlformats.org/officeDocument/2006/relationships/slide" Target="slides/slide113.xml"/><Relationship Id="rId143" Type="http://schemas.openxmlformats.org/officeDocument/2006/relationships/slide" Target="slides/slide114.xml"/><Relationship Id="rId144" Type="http://schemas.openxmlformats.org/officeDocument/2006/relationships/slide" Target="slides/slide115.xml"/><Relationship Id="rId145" Type="http://schemas.openxmlformats.org/officeDocument/2006/relationships/slide" Target="slides/slide116.xml"/><Relationship Id="rId146" Type="http://schemas.openxmlformats.org/officeDocument/2006/relationships/slide" Target="slides/slide117.xml"/><Relationship Id="rId147" Type="http://schemas.openxmlformats.org/officeDocument/2006/relationships/slide" Target="slides/slide118.xml"/><Relationship Id="rId148" Type="http://schemas.openxmlformats.org/officeDocument/2006/relationships/slide" Target="slides/slide119.xml"/><Relationship Id="rId149" Type="http://schemas.openxmlformats.org/officeDocument/2006/relationships/slide" Target="slides/slide120.xml"/><Relationship Id="rId230" Type="http://schemas.openxmlformats.org/officeDocument/2006/relationships/slide" Target="slides/slide201.xml"/><Relationship Id="rId231" Type="http://schemas.openxmlformats.org/officeDocument/2006/relationships/slide" Target="slides/slide202.xml"/><Relationship Id="rId232" Type="http://schemas.openxmlformats.org/officeDocument/2006/relationships/notesMaster" Target="notesMasters/notesMaster1.xml"/><Relationship Id="rId233" Type="http://schemas.openxmlformats.org/officeDocument/2006/relationships/handoutMaster" Target="handoutMasters/handoutMaster1.xml"/><Relationship Id="rId234" Type="http://schemas.openxmlformats.org/officeDocument/2006/relationships/printerSettings" Target="printerSettings/printerSettings1.bin"/><Relationship Id="rId235" Type="http://schemas.openxmlformats.org/officeDocument/2006/relationships/presProps" Target="presProps.xml"/><Relationship Id="rId236" Type="http://schemas.openxmlformats.org/officeDocument/2006/relationships/viewProps" Target="viewProps.xml"/><Relationship Id="rId237" Type="http://schemas.openxmlformats.org/officeDocument/2006/relationships/theme" Target="theme/theme1.xml"/><Relationship Id="rId238" Type="http://schemas.openxmlformats.org/officeDocument/2006/relationships/tableStyles" Target="tableStyles.xml"/><Relationship Id="rId50" Type="http://schemas.openxmlformats.org/officeDocument/2006/relationships/slide" Target="slides/slide21.xml"/><Relationship Id="rId51" Type="http://schemas.openxmlformats.org/officeDocument/2006/relationships/slide" Target="slides/slide22.xml"/><Relationship Id="rId52" Type="http://schemas.openxmlformats.org/officeDocument/2006/relationships/slide" Target="slides/slide23.xml"/><Relationship Id="rId53" Type="http://schemas.openxmlformats.org/officeDocument/2006/relationships/slide" Target="slides/slide24.xml"/><Relationship Id="rId54" Type="http://schemas.openxmlformats.org/officeDocument/2006/relationships/slide" Target="slides/slide25.xml"/><Relationship Id="rId55" Type="http://schemas.openxmlformats.org/officeDocument/2006/relationships/slide" Target="slides/slide26.xml"/><Relationship Id="rId56" Type="http://schemas.openxmlformats.org/officeDocument/2006/relationships/slide" Target="slides/slide27.xml"/><Relationship Id="rId57" Type="http://schemas.openxmlformats.org/officeDocument/2006/relationships/slide" Target="slides/slide28.xml"/><Relationship Id="rId58" Type="http://schemas.openxmlformats.org/officeDocument/2006/relationships/slide" Target="slides/slide29.xml"/><Relationship Id="rId59" Type="http://schemas.openxmlformats.org/officeDocument/2006/relationships/slide" Target="slides/slide30.xml"/><Relationship Id="rId150" Type="http://schemas.openxmlformats.org/officeDocument/2006/relationships/slide" Target="slides/slide121.xml"/><Relationship Id="rId151" Type="http://schemas.openxmlformats.org/officeDocument/2006/relationships/slide" Target="slides/slide122.xml"/><Relationship Id="rId152" Type="http://schemas.openxmlformats.org/officeDocument/2006/relationships/slide" Target="slides/slide123.xml"/><Relationship Id="rId153" Type="http://schemas.openxmlformats.org/officeDocument/2006/relationships/slide" Target="slides/slide124.xml"/><Relationship Id="rId154" Type="http://schemas.openxmlformats.org/officeDocument/2006/relationships/slide" Target="slides/slide125.xml"/><Relationship Id="rId155" Type="http://schemas.openxmlformats.org/officeDocument/2006/relationships/slide" Target="slides/slide126.xml"/><Relationship Id="rId156" Type="http://schemas.openxmlformats.org/officeDocument/2006/relationships/slide" Target="slides/slide127.xml"/><Relationship Id="rId157" Type="http://schemas.openxmlformats.org/officeDocument/2006/relationships/slide" Target="slides/slide128.xml"/><Relationship Id="rId158" Type="http://schemas.openxmlformats.org/officeDocument/2006/relationships/slide" Target="slides/slide129.xml"/><Relationship Id="rId159" Type="http://schemas.openxmlformats.org/officeDocument/2006/relationships/slide" Target="slides/slide130.xml"/><Relationship Id="rId60" Type="http://schemas.openxmlformats.org/officeDocument/2006/relationships/slide" Target="slides/slide31.xml"/><Relationship Id="rId61" Type="http://schemas.openxmlformats.org/officeDocument/2006/relationships/slide" Target="slides/slide32.xml"/><Relationship Id="rId62" Type="http://schemas.openxmlformats.org/officeDocument/2006/relationships/slide" Target="slides/slide33.xml"/><Relationship Id="rId63" Type="http://schemas.openxmlformats.org/officeDocument/2006/relationships/slide" Target="slides/slide34.xml"/><Relationship Id="rId64" Type="http://schemas.openxmlformats.org/officeDocument/2006/relationships/slide" Target="slides/slide35.xml"/><Relationship Id="rId65" Type="http://schemas.openxmlformats.org/officeDocument/2006/relationships/slide" Target="slides/slide36.xml"/><Relationship Id="rId66" Type="http://schemas.openxmlformats.org/officeDocument/2006/relationships/slide" Target="slides/slide37.xml"/><Relationship Id="rId67" Type="http://schemas.openxmlformats.org/officeDocument/2006/relationships/slide" Target="slides/slide38.xml"/><Relationship Id="rId68" Type="http://schemas.openxmlformats.org/officeDocument/2006/relationships/slide" Target="slides/slide39.xml"/><Relationship Id="rId69" Type="http://schemas.openxmlformats.org/officeDocument/2006/relationships/slide" Target="slides/slide40.xml"/><Relationship Id="rId160" Type="http://schemas.openxmlformats.org/officeDocument/2006/relationships/slide" Target="slides/slide131.xml"/><Relationship Id="rId161" Type="http://schemas.openxmlformats.org/officeDocument/2006/relationships/slide" Target="slides/slide132.xml"/><Relationship Id="rId162" Type="http://schemas.openxmlformats.org/officeDocument/2006/relationships/slide" Target="slides/slide133.xml"/><Relationship Id="rId163" Type="http://schemas.openxmlformats.org/officeDocument/2006/relationships/slide" Target="slides/slide134.xml"/><Relationship Id="rId164" Type="http://schemas.openxmlformats.org/officeDocument/2006/relationships/slide" Target="slides/slide135.xml"/><Relationship Id="rId165" Type="http://schemas.openxmlformats.org/officeDocument/2006/relationships/slide" Target="slides/slide136.xml"/><Relationship Id="rId166" Type="http://schemas.openxmlformats.org/officeDocument/2006/relationships/slide" Target="slides/slide137.xml"/><Relationship Id="rId167" Type="http://schemas.openxmlformats.org/officeDocument/2006/relationships/slide" Target="slides/slide138.xml"/><Relationship Id="rId168" Type="http://schemas.openxmlformats.org/officeDocument/2006/relationships/slide" Target="slides/slide139.xml"/><Relationship Id="rId169" Type="http://schemas.openxmlformats.org/officeDocument/2006/relationships/slide" Target="slides/slide140.xml"/><Relationship Id="rId100" Type="http://schemas.openxmlformats.org/officeDocument/2006/relationships/slide" Target="slides/slide71.xml"/><Relationship Id="rId101" Type="http://schemas.openxmlformats.org/officeDocument/2006/relationships/slide" Target="slides/slide72.xml"/><Relationship Id="rId102" Type="http://schemas.openxmlformats.org/officeDocument/2006/relationships/slide" Target="slides/slide73.xml"/><Relationship Id="rId103" Type="http://schemas.openxmlformats.org/officeDocument/2006/relationships/slide" Target="slides/slide74.xml"/><Relationship Id="rId104" Type="http://schemas.openxmlformats.org/officeDocument/2006/relationships/slide" Target="slides/slide75.xml"/><Relationship Id="rId105" Type="http://schemas.openxmlformats.org/officeDocument/2006/relationships/slide" Target="slides/slide76.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Suleman\Desktop\Copy%20(10)%20of%20Copy%20of%20scale.xls" TargetMode="External"/></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file:///C:\Documents%20and%20Settings\Suleman\Desktop\Copy%20(6)%20of%20Copy%20of%20scale.xls" TargetMode="Externa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file:///C:\Documents%20and%20Settings\Suleman\Desktop\Copy%20(7)%20of%20Copy%20of%20scale.xls" TargetMode="External"/></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oleObject" Target="file:///C:\Documents%20and%20Settings\Suleman\Desktop\Copy%20(8)%20of%20Copy%20of%20scale.xls" TargetMode="External"/></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oleObject" Target="file:///C:\Documents%20and%20Settings\Suleman\Desktop\Copy%20(10)%20of%20Copy%20of%20scale.xls" TargetMode="External"/></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oleObject" Target="file:///C:\Documents%20and%20Settings\Suleman\Desktop\Copy%20(10)%20of%20Copy%20of%20scale.xls" TargetMode="External"/></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oleObject" Target="file:///C:\Documents%20and%20Settings\Suleman\Desktop\Copy%20(11)%20of%20Copy%20of%20scale.xls" TargetMode="External"/></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oleObject" Target="file:///C:\Documents%20and%20Settings\Suleman\Desktop\Copy%20(12)%20of%20Copy%20of%20scale.xls" TargetMode="Externa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8.x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package" Target="../embeddings/Microsoft_Excel_Sheet2.xlsx"/></Relationships>
</file>

<file path=ppt/charts/_rels/chart19.x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package" Target="../embeddings/Microsoft_Excel_Sheet3.xlsx"/></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Suleman\Desktop\Copy%20(10)%20of%20Copy%20of%20scale.xls" TargetMode="External"/></Relationships>
</file>

<file path=ppt/charts/_rels/chart20.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oleObject" Target="Macintosh%20HD:Users:jjm:Documents:SAFARI:hpl:cal:CAL:qual_graph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25.x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package" Target="../embeddings/Microsoft_Excel_Sheet7.xlsx"/></Relationships>
</file>

<file path=ppt/charts/_rels/chart26.x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package" Target="../embeddings/Microsoft_Excel_Sheet8.xlsx"/></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Suleman\Desktop\Copy%20(10)%20of%20Copy%20of%20scale.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Suleman\Desktop\Copy%20(10)%20of%20Copy%20of%20scale.xls"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Documents%20and%20Settings\Suleman\Desktop\Copy%20of%20Copy%20of%20scale.xls" TargetMode="Externa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Documents%20and%20Settings\Suleman\Desktop\Copy%20(2)%20of%20Copy%20of%20scale.xls" TargetMode="Externa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Documents%20and%20Settings\Suleman\Desktop\Copy%20(3)%20of%20Copy%20of%20scale.xls" TargetMode="External"/></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C:\Documents%20and%20Settings\Suleman\Desktop\Copy%20(4)%20of%20Copy%20of%20scale.xls" TargetMode="Externa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file:///C:\Documents%20and%20Settings\Suleman\Desktop\Copy%20(6)%20of%20Copy%20of%20scal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03532679074"/>
          <c:y val="0.0514005540974045"/>
          <c:w val="0.777754569305214"/>
          <c:h val="0.798225065616798"/>
        </c:manualLayout>
      </c:layout>
      <c:scatterChart>
        <c:scatterStyle val="smoothMarker"/>
        <c:varyColors val="0"/>
        <c:ser>
          <c:idx val="3"/>
          <c:order val="1"/>
          <c:tx>
            <c:strRef>
              <c:f>"SCMP"</c:f>
            </c:strRef>
          </c:tx>
          <c:spPr>
            <a:ln>
              <a:solidFill>
                <a:schemeClr val="tx2">
                  <a:lumMod val="50000"/>
                </a:schemeClr>
              </a:solidFill>
            </a:ln>
          </c:spPr>
          <c:xVal>
            <c:numRef>
              <c:f>scale!$I$1:$I$7</c:f>
            </c:numRef>
          </c:xVal>
          <c:yVal>
            <c:numRef>
              <c:f>scale!$J$1:$J$7</c:f>
            </c:numRef>
          </c:yVal>
          <c:smooth val="1"/>
        </c:ser>
        <c:ser>
          <c:idx val="4"/>
          <c:order val="2"/>
          <c:tx>
            <c:strRef>
              <c:f>"ACMP"</c:f>
            </c:strRef>
          </c:tx>
          <c:spPr>
            <a:ln>
              <a:solidFill>
                <a:srgbClr val="C00000"/>
              </a:solidFill>
            </a:ln>
          </c:spPr>
          <c:xVal>
            <c:numRef>
              <c:f>scale!$I$8:$I$14</c:f>
            </c:numRef>
          </c:xVal>
          <c:yVal>
            <c:numRef>
              <c:f>scale!$J$8:$J$14</c:f>
            </c:numRef>
          </c:yVal>
          <c:smooth val="1"/>
        </c:ser>
        <c:ser>
          <c:idx val="5"/>
          <c:order val="3"/>
          <c:tx>
            <c:strRef>
              <c:f>"ACS"</c:f>
            </c:strRef>
          </c:tx>
          <c:spPr>
            <a:ln>
              <a:solidFill>
                <a:schemeClr val="accent3">
                  <a:lumMod val="50000"/>
                </a:schemeClr>
              </a:solidFill>
            </a:ln>
          </c:spPr>
          <c:xVal>
            <c:numRef>
              <c:f>scale!$I$15:$I$21</c:f>
            </c:numRef>
          </c:xVal>
          <c:yVal>
            <c:numRef>
              <c:f>scale!$J$15:$J$21</c:f>
            </c:numRef>
          </c:yVal>
          <c:smooth val="1"/>
        </c:s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3.1009</c:v>
                </c:pt>
                <c:pt idx="2">
                  <c:v>4.5502</c:v>
                </c:pt>
                <c:pt idx="3">
                  <c:v>5.491200000000013</c:v>
                </c:pt>
                <c:pt idx="4">
                  <c:v>5.9668</c:v>
                </c:pt>
                <c:pt idx="5">
                  <c:v>5.399</c:v>
                </c:pt>
                <c:pt idx="6">
                  <c:v>3.9177</c:v>
                </c:pt>
              </c:numCache>
            </c:numRef>
          </c:yVal>
          <c:smooth val="1"/>
        </c:ser>
        <c:dLbls>
          <c:showLegendKey val="0"/>
          <c:showVal val="0"/>
          <c:showCatName val="0"/>
          <c:showSerName val="0"/>
          <c:showPercent val="0"/>
          <c:showBubbleSize val="0"/>
        </c:dLbls>
        <c:axId val="-2052835464"/>
        <c:axId val="-2052849352"/>
      </c:scatterChart>
      <c:valAx>
        <c:axId val="-2052835464"/>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052849352"/>
        <c:crosses val="autoZero"/>
        <c:crossBetween val="midCat"/>
        <c:majorUnit val="8.0"/>
      </c:valAx>
      <c:valAx>
        <c:axId val="-2052849352"/>
        <c:scaling>
          <c:orientation val="minMax"/>
          <c:max val="8.0"/>
        </c:scaling>
        <c:delete val="0"/>
        <c:axPos val="l"/>
        <c:numFmt formatCode="General" sourceLinked="1"/>
        <c:majorTickMark val="out"/>
        <c:minorTickMark val="none"/>
        <c:tickLblPos val="nextTo"/>
        <c:crossAx val="-2052835464"/>
        <c:crosses val="autoZero"/>
        <c:crossBetween val="midCat"/>
      </c:valAx>
    </c:plotArea>
    <c:plotVisOnly val="1"/>
    <c:dispBlanksAs val="gap"/>
    <c:showDLblsOverMax val="0"/>
  </c:chart>
  <c:spPr>
    <a:ln>
      <a:noFill/>
    </a:ln>
  </c:spPr>
  <c:txPr>
    <a:bodyPr/>
    <a:lstStyle/>
    <a:p>
      <a:pPr>
        <a:defRPr sz="1200" baseline="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3.4178</c:v>
                </c:pt>
                <c:pt idx="2">
                  <c:v>4.6398</c:v>
                </c:pt>
                <c:pt idx="3">
                  <c:v>5.3483</c:v>
                </c:pt>
                <c:pt idx="4">
                  <c:v>7.679300000000001</c:v>
                </c:pt>
                <c:pt idx="5">
                  <c:v>8.040600000000001</c:v>
                </c:pt>
                <c:pt idx="6">
                  <c:v>8.1884</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1.9785</c:v>
                </c:pt>
                <c:pt idx="1">
                  <c:v>3.358099999999997</c:v>
                </c:pt>
                <c:pt idx="2">
                  <c:v>4.147899999999995</c:v>
                </c:pt>
                <c:pt idx="3">
                  <c:v>4.822999999999975</c:v>
                </c:pt>
                <c:pt idx="4">
                  <c:v>7.0395</c:v>
                </c:pt>
                <c:pt idx="5">
                  <c:v>7.8384</c:v>
                </c:pt>
                <c:pt idx="6">
                  <c:v>9.183000000000001</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1.974100000000004</c:v>
                </c:pt>
                <c:pt idx="1">
                  <c:v>3.1079</c:v>
                </c:pt>
                <c:pt idx="2">
                  <c:v>4.5331</c:v>
                </c:pt>
                <c:pt idx="3">
                  <c:v>5.812499999999996</c:v>
                </c:pt>
                <c:pt idx="4">
                  <c:v>8.9718</c:v>
                </c:pt>
                <c:pt idx="5">
                  <c:v>10.4681</c:v>
                </c:pt>
                <c:pt idx="6">
                  <c:v>12.399</c:v>
                </c:pt>
              </c:numCache>
            </c:numRef>
          </c:yVal>
          <c:smooth val="1"/>
        </c:ser>
        <c:dLbls>
          <c:showLegendKey val="0"/>
          <c:showVal val="0"/>
          <c:showCatName val="0"/>
          <c:showSerName val="0"/>
          <c:showPercent val="0"/>
          <c:showBubbleSize val="0"/>
        </c:dLbls>
        <c:axId val="-2131605032"/>
        <c:axId val="-2131600104"/>
      </c:scatterChart>
      <c:valAx>
        <c:axId val="-2131605032"/>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31600104"/>
        <c:crosses val="autoZero"/>
        <c:crossBetween val="midCat"/>
        <c:majorUnit val="8.0"/>
      </c:valAx>
      <c:valAx>
        <c:axId val="-2131600104"/>
        <c:scaling>
          <c:orientation val="minMax"/>
        </c:scaling>
        <c:delete val="0"/>
        <c:axPos val="l"/>
        <c:numFmt formatCode="General" sourceLinked="1"/>
        <c:majorTickMark val="out"/>
        <c:minorTickMark val="none"/>
        <c:tickLblPos val="nextTo"/>
        <c:crossAx val="-2131605032"/>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2.74750000000001</c:v>
                </c:pt>
                <c:pt idx="2">
                  <c:v>2.7485</c:v>
                </c:pt>
                <c:pt idx="3">
                  <c:v>2.6792</c:v>
                </c:pt>
                <c:pt idx="4">
                  <c:v>2.6439</c:v>
                </c:pt>
                <c:pt idx="5">
                  <c:v>2.539799999999999</c:v>
                </c:pt>
                <c:pt idx="6">
                  <c:v>2.4472</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1.061899999999995</c:v>
                </c:pt>
                <c:pt idx="1">
                  <c:v>2.366</c:v>
                </c:pt>
                <c:pt idx="2">
                  <c:v>2.833699999999998</c:v>
                </c:pt>
                <c:pt idx="3">
                  <c:v>2.7351</c:v>
                </c:pt>
                <c:pt idx="4">
                  <c:v>2.696699999999998</c:v>
                </c:pt>
                <c:pt idx="5">
                  <c:v>2.5574</c:v>
                </c:pt>
                <c:pt idx="6">
                  <c:v>2.4847</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1.061899999999995</c:v>
                </c:pt>
                <c:pt idx="1">
                  <c:v>4.4602</c:v>
                </c:pt>
                <c:pt idx="2">
                  <c:v>5.1412</c:v>
                </c:pt>
                <c:pt idx="3">
                  <c:v>5.1328</c:v>
                </c:pt>
                <c:pt idx="4">
                  <c:v>5.124199999999965</c:v>
                </c:pt>
                <c:pt idx="5">
                  <c:v>5.1408</c:v>
                </c:pt>
                <c:pt idx="6">
                  <c:v>5.169099999999998</c:v>
                </c:pt>
              </c:numCache>
            </c:numRef>
          </c:yVal>
          <c:smooth val="1"/>
        </c:ser>
        <c:dLbls>
          <c:showLegendKey val="0"/>
          <c:showVal val="0"/>
          <c:showCatName val="0"/>
          <c:showSerName val="0"/>
          <c:showPercent val="0"/>
          <c:showBubbleSize val="0"/>
        </c:dLbls>
        <c:axId val="-2131639032"/>
        <c:axId val="-2131634104"/>
      </c:scatterChart>
      <c:valAx>
        <c:axId val="-2131639032"/>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31634104"/>
        <c:crosses val="autoZero"/>
        <c:crossBetween val="midCat"/>
        <c:majorUnit val="8.0"/>
      </c:valAx>
      <c:valAx>
        <c:axId val="-2131634104"/>
        <c:scaling>
          <c:orientation val="minMax"/>
        </c:scaling>
        <c:delete val="0"/>
        <c:axPos val="l"/>
        <c:numFmt formatCode="General" sourceLinked="1"/>
        <c:majorTickMark val="out"/>
        <c:minorTickMark val="none"/>
        <c:tickLblPos val="nextTo"/>
        <c:crossAx val="-2131639032"/>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3.2573</c:v>
                </c:pt>
                <c:pt idx="2">
                  <c:v>5.307599999999994</c:v>
                </c:pt>
                <c:pt idx="3">
                  <c:v>6.0964</c:v>
                </c:pt>
                <c:pt idx="4">
                  <c:v>7.0564</c:v>
                </c:pt>
                <c:pt idx="5">
                  <c:v>7.110999999999986</c:v>
                </c:pt>
                <c:pt idx="6">
                  <c:v>6.8937</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1.1843</c:v>
                </c:pt>
                <c:pt idx="1">
                  <c:v>2.0748</c:v>
                </c:pt>
                <c:pt idx="2">
                  <c:v>3.875599999999998</c:v>
                </c:pt>
                <c:pt idx="3">
                  <c:v>5.5328</c:v>
                </c:pt>
                <c:pt idx="4">
                  <c:v>6.629899999999996</c:v>
                </c:pt>
                <c:pt idx="5">
                  <c:v>7.642999999999985</c:v>
                </c:pt>
                <c:pt idx="6">
                  <c:v>7.5889</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1.1839</c:v>
                </c:pt>
                <c:pt idx="1">
                  <c:v>3.345899999999998</c:v>
                </c:pt>
                <c:pt idx="2">
                  <c:v>5.3486</c:v>
                </c:pt>
                <c:pt idx="3">
                  <c:v>7.3722</c:v>
                </c:pt>
                <c:pt idx="4">
                  <c:v>8.255600000000004</c:v>
                </c:pt>
                <c:pt idx="5">
                  <c:v>8.713500000000001</c:v>
                </c:pt>
                <c:pt idx="6">
                  <c:v>8.462900000000004</c:v>
                </c:pt>
              </c:numCache>
            </c:numRef>
          </c:yVal>
          <c:smooth val="1"/>
        </c:ser>
        <c:dLbls>
          <c:showLegendKey val="0"/>
          <c:showVal val="0"/>
          <c:showCatName val="0"/>
          <c:showSerName val="0"/>
          <c:showPercent val="0"/>
          <c:showBubbleSize val="0"/>
        </c:dLbls>
        <c:axId val="-2125634328"/>
        <c:axId val="-2125629432"/>
      </c:scatterChart>
      <c:valAx>
        <c:axId val="-2125634328"/>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25629432"/>
        <c:crosses val="autoZero"/>
        <c:crossBetween val="midCat"/>
        <c:majorUnit val="8.0"/>
      </c:valAx>
      <c:valAx>
        <c:axId val="-2125629432"/>
        <c:scaling>
          <c:orientation val="minMax"/>
        </c:scaling>
        <c:delete val="0"/>
        <c:axPos val="l"/>
        <c:numFmt formatCode="General" sourceLinked="1"/>
        <c:majorTickMark val="out"/>
        <c:minorTickMark val="none"/>
        <c:tickLblPos val="nextTo"/>
        <c:crossAx val="-2125634328"/>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3.1009</c:v>
                </c:pt>
                <c:pt idx="2">
                  <c:v>4.5502</c:v>
                </c:pt>
                <c:pt idx="3">
                  <c:v>5.491200000000013</c:v>
                </c:pt>
                <c:pt idx="4">
                  <c:v>5.9668</c:v>
                </c:pt>
                <c:pt idx="5">
                  <c:v>5.399</c:v>
                </c:pt>
                <c:pt idx="6">
                  <c:v>3.9177</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1.841</c:v>
                </c:pt>
                <c:pt idx="1">
                  <c:v>3.28430000000001</c:v>
                </c:pt>
                <c:pt idx="2">
                  <c:v>4.4047</c:v>
                </c:pt>
                <c:pt idx="3">
                  <c:v>5.719700000000001</c:v>
                </c:pt>
                <c:pt idx="4">
                  <c:v>6.227199999999995</c:v>
                </c:pt>
                <c:pt idx="5">
                  <c:v>5.4377</c:v>
                </c:pt>
                <c:pt idx="6">
                  <c:v>4.604699999999997</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1.841</c:v>
                </c:pt>
                <c:pt idx="1">
                  <c:v>3.1306</c:v>
                </c:pt>
                <c:pt idx="2">
                  <c:v>4.720099999999999</c:v>
                </c:pt>
                <c:pt idx="3">
                  <c:v>6.4589</c:v>
                </c:pt>
                <c:pt idx="4">
                  <c:v>6.973100000000001</c:v>
                </c:pt>
                <c:pt idx="5">
                  <c:v>7.445300000000001</c:v>
                </c:pt>
                <c:pt idx="6">
                  <c:v>7.475600000000013</c:v>
                </c:pt>
              </c:numCache>
            </c:numRef>
          </c:yVal>
          <c:smooth val="1"/>
        </c:ser>
        <c:dLbls>
          <c:showLegendKey val="0"/>
          <c:showVal val="0"/>
          <c:showCatName val="0"/>
          <c:showSerName val="0"/>
          <c:showPercent val="0"/>
          <c:showBubbleSize val="0"/>
        </c:dLbls>
        <c:axId val="-2131681144"/>
        <c:axId val="-2131687240"/>
      </c:scatterChart>
      <c:valAx>
        <c:axId val="-2131681144"/>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31687240"/>
        <c:crosses val="autoZero"/>
        <c:crossBetween val="midCat"/>
        <c:majorUnit val="8.0"/>
      </c:valAx>
      <c:valAx>
        <c:axId val="-2131687240"/>
        <c:scaling>
          <c:orientation val="minMax"/>
        </c:scaling>
        <c:delete val="0"/>
        <c:axPos val="l"/>
        <c:numFmt formatCode="General" sourceLinked="1"/>
        <c:majorTickMark val="out"/>
        <c:minorTickMark val="none"/>
        <c:tickLblPos val="nextTo"/>
        <c:crossAx val="-2131681144"/>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3.2331</c:v>
                </c:pt>
                <c:pt idx="2">
                  <c:v>5.5182</c:v>
                </c:pt>
                <c:pt idx="3">
                  <c:v>6.3488</c:v>
                </c:pt>
                <c:pt idx="4">
                  <c:v>7.4295</c:v>
                </c:pt>
                <c:pt idx="5">
                  <c:v>7.0684</c:v>
                </c:pt>
                <c:pt idx="6">
                  <c:v>5.0469</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1.857399999999995</c:v>
                </c:pt>
                <c:pt idx="1">
                  <c:v>3.3207</c:v>
                </c:pt>
                <c:pt idx="2">
                  <c:v>5.3037</c:v>
                </c:pt>
                <c:pt idx="3">
                  <c:v>6.214399999999999</c:v>
                </c:pt>
                <c:pt idx="4">
                  <c:v>7.1436</c:v>
                </c:pt>
                <c:pt idx="5">
                  <c:v>6.813899999999998</c:v>
                </c:pt>
                <c:pt idx="6">
                  <c:v>6.4971</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1.857399999999995</c:v>
                </c:pt>
                <c:pt idx="1">
                  <c:v>3.2783</c:v>
                </c:pt>
                <c:pt idx="2">
                  <c:v>5.746</c:v>
                </c:pt>
                <c:pt idx="3">
                  <c:v>7.2078</c:v>
                </c:pt>
                <c:pt idx="4">
                  <c:v>9.2149</c:v>
                </c:pt>
                <c:pt idx="5">
                  <c:v>9.531700000000001</c:v>
                </c:pt>
                <c:pt idx="6">
                  <c:v>7.9959</c:v>
                </c:pt>
              </c:numCache>
            </c:numRef>
          </c:yVal>
          <c:smooth val="1"/>
        </c:ser>
        <c:dLbls>
          <c:showLegendKey val="0"/>
          <c:showVal val="0"/>
          <c:showCatName val="0"/>
          <c:showSerName val="0"/>
          <c:showPercent val="0"/>
          <c:showBubbleSize val="0"/>
        </c:dLbls>
        <c:axId val="-2131706168"/>
        <c:axId val="-2131701240"/>
      </c:scatterChart>
      <c:valAx>
        <c:axId val="-2131706168"/>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31701240"/>
        <c:crosses val="autoZero"/>
        <c:crossBetween val="midCat"/>
        <c:majorUnit val="8.0"/>
      </c:valAx>
      <c:valAx>
        <c:axId val="-2131701240"/>
        <c:scaling>
          <c:orientation val="minMax"/>
        </c:scaling>
        <c:delete val="0"/>
        <c:axPos val="l"/>
        <c:numFmt formatCode="General" sourceLinked="1"/>
        <c:majorTickMark val="out"/>
        <c:minorTickMark val="none"/>
        <c:tickLblPos val="nextTo"/>
        <c:crossAx val="-2131706168"/>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1.0162</c:v>
                </c:pt>
                <c:pt idx="2">
                  <c:v>1.1798</c:v>
                </c:pt>
                <c:pt idx="3">
                  <c:v>1.6524</c:v>
                </c:pt>
                <c:pt idx="4">
                  <c:v>1.9567</c:v>
                </c:pt>
                <c:pt idx="5">
                  <c:v>2.1513</c:v>
                </c:pt>
                <c:pt idx="6">
                  <c:v>2.474699999999998</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1.039799999999994</c:v>
                </c:pt>
                <c:pt idx="1">
                  <c:v>1.0484</c:v>
                </c:pt>
                <c:pt idx="2">
                  <c:v>1.208599999999995</c:v>
                </c:pt>
                <c:pt idx="3">
                  <c:v>1.5729</c:v>
                </c:pt>
                <c:pt idx="4">
                  <c:v>1.9212</c:v>
                </c:pt>
                <c:pt idx="5">
                  <c:v>2.1253</c:v>
                </c:pt>
                <c:pt idx="6">
                  <c:v>2.4374</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1.039799999999994</c:v>
                </c:pt>
                <c:pt idx="1">
                  <c:v>1.0084</c:v>
                </c:pt>
                <c:pt idx="2">
                  <c:v>1.211199999999994</c:v>
                </c:pt>
                <c:pt idx="3">
                  <c:v>1.6315</c:v>
                </c:pt>
                <c:pt idx="4">
                  <c:v>2.1882</c:v>
                </c:pt>
                <c:pt idx="5">
                  <c:v>2.386099999999998</c:v>
                </c:pt>
                <c:pt idx="6">
                  <c:v>2.805299999999998</c:v>
                </c:pt>
              </c:numCache>
            </c:numRef>
          </c:yVal>
          <c:smooth val="1"/>
        </c:ser>
        <c:dLbls>
          <c:showLegendKey val="0"/>
          <c:showVal val="0"/>
          <c:showCatName val="0"/>
          <c:showSerName val="0"/>
          <c:showPercent val="0"/>
          <c:showBubbleSize val="0"/>
        </c:dLbls>
        <c:axId val="-2133871128"/>
        <c:axId val="-2133894968"/>
      </c:scatterChart>
      <c:valAx>
        <c:axId val="-2133871128"/>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33894968"/>
        <c:crosses val="autoZero"/>
        <c:crossBetween val="midCat"/>
        <c:majorUnit val="8.0"/>
      </c:valAx>
      <c:valAx>
        <c:axId val="-2133894968"/>
        <c:scaling>
          <c:orientation val="minMax"/>
        </c:scaling>
        <c:delete val="0"/>
        <c:axPos val="l"/>
        <c:numFmt formatCode="General" sourceLinked="1"/>
        <c:majorTickMark val="out"/>
        <c:minorTickMark val="none"/>
        <c:tickLblPos val="nextTo"/>
        <c:crossAx val="-2133871128"/>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3.011599999999999</c:v>
                </c:pt>
                <c:pt idx="2">
                  <c:v>4.387099999999997</c:v>
                </c:pt>
                <c:pt idx="3">
                  <c:v>5.9208</c:v>
                </c:pt>
                <c:pt idx="4">
                  <c:v>6.648099999999998</c:v>
                </c:pt>
                <c:pt idx="5">
                  <c:v>6.895999999999995</c:v>
                </c:pt>
                <c:pt idx="6">
                  <c:v>6.971100000000003</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2.850299999999997</c:v>
                </c:pt>
                <c:pt idx="1">
                  <c:v>3.012199999999999</c:v>
                </c:pt>
                <c:pt idx="2">
                  <c:v>4.7865</c:v>
                </c:pt>
                <c:pt idx="3">
                  <c:v>6.8903</c:v>
                </c:pt>
                <c:pt idx="4">
                  <c:v>7.1032</c:v>
                </c:pt>
                <c:pt idx="5">
                  <c:v>8.228099999999997</c:v>
                </c:pt>
                <c:pt idx="6">
                  <c:v>9.0471</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2.8477</c:v>
                </c:pt>
                <c:pt idx="1">
                  <c:v>3.0444</c:v>
                </c:pt>
                <c:pt idx="2">
                  <c:v>5.427999999999995</c:v>
                </c:pt>
                <c:pt idx="3">
                  <c:v>6.692199999999984</c:v>
                </c:pt>
                <c:pt idx="4">
                  <c:v>7.0494</c:v>
                </c:pt>
                <c:pt idx="5">
                  <c:v>8.754100000000001</c:v>
                </c:pt>
                <c:pt idx="6">
                  <c:v>9.5836</c:v>
                </c:pt>
              </c:numCache>
            </c:numRef>
          </c:yVal>
          <c:smooth val="1"/>
        </c:ser>
        <c:dLbls>
          <c:showLegendKey val="0"/>
          <c:showVal val="0"/>
          <c:showCatName val="0"/>
          <c:showSerName val="0"/>
          <c:showPercent val="0"/>
          <c:showBubbleSize val="0"/>
        </c:dLbls>
        <c:axId val="-2130023832"/>
        <c:axId val="-2130145960"/>
      </c:scatterChart>
      <c:valAx>
        <c:axId val="-2130023832"/>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30145960"/>
        <c:crosses val="autoZero"/>
        <c:crossBetween val="midCat"/>
        <c:majorUnit val="8.0"/>
      </c:valAx>
      <c:valAx>
        <c:axId val="-2130145960"/>
        <c:scaling>
          <c:orientation val="minMax"/>
        </c:scaling>
        <c:delete val="0"/>
        <c:axPos val="l"/>
        <c:numFmt formatCode="General" sourceLinked="1"/>
        <c:majorTickMark val="out"/>
        <c:minorTickMark val="none"/>
        <c:tickLblPos val="nextTo"/>
        <c:crossAx val="-2130023832"/>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FRFCFS</c:v>
                </c:pt>
              </c:strCache>
            </c:strRef>
          </c:tx>
          <c:spPr>
            <a:ln w="28575">
              <a:solidFill>
                <a:schemeClr val="tx1"/>
              </a:solidFill>
            </a:ln>
          </c:spPr>
          <c:marker>
            <c:symbol val="diamond"/>
            <c:size val="16"/>
            <c:spPr>
              <a:solidFill>
                <a:schemeClr val="tx1"/>
              </a:solidFill>
              <a:ln>
                <a:solidFill>
                  <a:schemeClr val="tx1"/>
                </a:solidFill>
              </a:ln>
            </c:spPr>
          </c:marker>
          <c:xVal>
            <c:numRef>
              <c:f>Sheet1!$A$2:$A$5</c:f>
              <c:numCache>
                <c:formatCode>General</c:formatCode>
                <c:ptCount val="4"/>
                <c:pt idx="0">
                  <c:v>8.166</c:v>
                </c:pt>
                <c:pt idx="1">
                  <c:v>8.26</c:v>
                </c:pt>
                <c:pt idx="2">
                  <c:v>8.527000000000001</c:v>
                </c:pt>
                <c:pt idx="3">
                  <c:v>8.778</c:v>
                </c:pt>
              </c:numCache>
            </c:numRef>
          </c:xVal>
          <c:yVal>
            <c:numRef>
              <c:f>Sheet1!$B$2:$B$5</c:f>
              <c:numCache>
                <c:formatCode>General</c:formatCode>
                <c:ptCount val="4"/>
                <c:pt idx="0">
                  <c:v>14.18</c:v>
                </c:pt>
              </c:numCache>
            </c:numRef>
          </c:yVal>
          <c:smooth val="0"/>
        </c:ser>
        <c:ser>
          <c:idx val="1"/>
          <c:order val="1"/>
          <c:tx>
            <c:strRef>
              <c:f>Sheet1!$C$1</c:f>
              <c:strCache>
                <c:ptCount val="1"/>
                <c:pt idx="0">
                  <c:v>STFM</c:v>
                </c:pt>
              </c:strCache>
            </c:strRef>
          </c:tx>
          <c:spPr>
            <a:ln w="28575">
              <a:solidFill>
                <a:srgbClr val="00B050"/>
              </a:solidFill>
            </a:ln>
          </c:spPr>
          <c:marker>
            <c:symbol val="square"/>
            <c:size val="16"/>
            <c:spPr>
              <a:solidFill>
                <a:srgbClr val="00B050"/>
              </a:solidFill>
              <a:ln>
                <a:solidFill>
                  <a:srgbClr val="00B050"/>
                </a:solidFill>
              </a:ln>
            </c:spPr>
          </c:marker>
          <c:xVal>
            <c:numRef>
              <c:f>Sheet1!$A$2:$A$5</c:f>
              <c:numCache>
                <c:formatCode>General</c:formatCode>
                <c:ptCount val="4"/>
                <c:pt idx="0">
                  <c:v>8.166</c:v>
                </c:pt>
                <c:pt idx="1">
                  <c:v>8.26</c:v>
                </c:pt>
                <c:pt idx="2">
                  <c:v>8.527000000000001</c:v>
                </c:pt>
                <c:pt idx="3">
                  <c:v>8.778</c:v>
                </c:pt>
              </c:numCache>
            </c:numRef>
          </c:xVal>
          <c:yVal>
            <c:numRef>
              <c:f>Sheet1!$C$2:$C$5</c:f>
              <c:numCache>
                <c:formatCode>General</c:formatCode>
                <c:ptCount val="4"/>
                <c:pt idx="1">
                  <c:v>9.245</c:v>
                </c:pt>
              </c:numCache>
            </c:numRef>
          </c:yVal>
          <c:smooth val="0"/>
        </c:ser>
        <c:ser>
          <c:idx val="2"/>
          <c:order val="2"/>
          <c:tx>
            <c:strRef>
              <c:f>Sheet1!$D$1</c:f>
              <c:strCache>
                <c:ptCount val="1"/>
                <c:pt idx="0">
                  <c:v>PAR-BS</c:v>
                </c:pt>
              </c:strCache>
            </c:strRef>
          </c:tx>
          <c:spPr>
            <a:ln w="28575">
              <a:solidFill>
                <a:schemeClr val="tx2"/>
              </a:solidFill>
            </a:ln>
          </c:spPr>
          <c:marker>
            <c:symbol val="triangle"/>
            <c:size val="16"/>
            <c:spPr>
              <a:solidFill>
                <a:schemeClr val="tx2"/>
              </a:solidFill>
              <a:ln>
                <a:solidFill>
                  <a:schemeClr val="tx2"/>
                </a:solidFill>
              </a:ln>
            </c:spPr>
          </c:marker>
          <c:xVal>
            <c:numRef>
              <c:f>Sheet1!$A$2:$A$5</c:f>
              <c:numCache>
                <c:formatCode>General</c:formatCode>
                <c:ptCount val="4"/>
                <c:pt idx="0">
                  <c:v>8.166</c:v>
                </c:pt>
                <c:pt idx="1">
                  <c:v>8.26</c:v>
                </c:pt>
                <c:pt idx="2">
                  <c:v>8.527000000000001</c:v>
                </c:pt>
                <c:pt idx="3">
                  <c:v>8.778</c:v>
                </c:pt>
              </c:numCache>
            </c:numRef>
          </c:xVal>
          <c:yVal>
            <c:numRef>
              <c:f>Sheet1!$D$2:$D$5</c:f>
              <c:numCache>
                <c:formatCode>General</c:formatCode>
                <c:ptCount val="4"/>
                <c:pt idx="2">
                  <c:v>7.418</c:v>
                </c:pt>
              </c:numCache>
            </c:numRef>
          </c:yVal>
          <c:smooth val="0"/>
        </c:ser>
        <c:ser>
          <c:idx val="3"/>
          <c:order val="3"/>
          <c:tx>
            <c:strRef>
              <c:f>Sheet1!$E$1</c:f>
              <c:strCache>
                <c:ptCount val="1"/>
                <c:pt idx="0">
                  <c:v>ATLAS</c:v>
                </c:pt>
              </c:strCache>
            </c:strRef>
          </c:tx>
          <c:spPr>
            <a:ln>
              <a:solidFill>
                <a:srgbClr val="FF0000"/>
              </a:solidFill>
            </a:ln>
          </c:spPr>
          <c:marker>
            <c:symbol val="circle"/>
            <c:size val="16"/>
            <c:spPr>
              <a:solidFill>
                <a:srgbClr val="FF0000"/>
              </a:solidFill>
              <a:ln>
                <a:solidFill>
                  <a:srgbClr val="FF0000"/>
                </a:solidFill>
              </a:ln>
            </c:spPr>
          </c:marker>
          <c:xVal>
            <c:numRef>
              <c:f>Sheet1!$A$2:$A$5</c:f>
              <c:numCache>
                <c:formatCode>General</c:formatCode>
                <c:ptCount val="4"/>
                <c:pt idx="0">
                  <c:v>8.166</c:v>
                </c:pt>
                <c:pt idx="1">
                  <c:v>8.26</c:v>
                </c:pt>
                <c:pt idx="2">
                  <c:v>8.527000000000001</c:v>
                </c:pt>
                <c:pt idx="3">
                  <c:v>8.778</c:v>
                </c:pt>
              </c:numCache>
            </c:numRef>
          </c:xVal>
          <c:yVal>
            <c:numRef>
              <c:f>Sheet1!$E$2:$E$5</c:f>
              <c:numCache>
                <c:formatCode>General</c:formatCode>
                <c:ptCount val="4"/>
                <c:pt idx="3">
                  <c:v>11.52</c:v>
                </c:pt>
              </c:numCache>
            </c:numRef>
          </c:yVal>
          <c:smooth val="0"/>
        </c:ser>
        <c:dLbls>
          <c:showLegendKey val="0"/>
          <c:showVal val="0"/>
          <c:showCatName val="0"/>
          <c:showSerName val="0"/>
          <c:showPercent val="0"/>
          <c:showBubbleSize val="0"/>
        </c:dLbls>
        <c:axId val="-2124876312"/>
        <c:axId val="-2124464824"/>
      </c:scatterChart>
      <c:valAx>
        <c:axId val="-2124876312"/>
        <c:scaling>
          <c:orientation val="minMax"/>
          <c:max val="9.1"/>
          <c:min val="8.0"/>
        </c:scaling>
        <c:delete val="0"/>
        <c:axPos val="b"/>
        <c:title>
          <c:tx>
            <c:rich>
              <a:bodyPr/>
              <a:lstStyle/>
              <a:p>
                <a:pPr>
                  <a:defRPr sz="1800" b="0"/>
                </a:pPr>
                <a:r>
                  <a:rPr lang="en-US" sz="1800" b="0" dirty="0" smtClean="0"/>
                  <a:t>Weighted Speedup</a:t>
                </a:r>
                <a:endParaRPr lang="en-US" sz="1800" b="0" dirty="0"/>
              </a:p>
            </c:rich>
          </c:tx>
          <c:layout>
            <c:manualLayout>
              <c:xMode val="edge"/>
              <c:yMode val="edge"/>
              <c:x val="0.335630941965588"/>
              <c:y val="0.856205629816239"/>
            </c:manualLayout>
          </c:layout>
          <c:overlay val="0"/>
        </c:title>
        <c:numFmt formatCode="General" sourceLinked="1"/>
        <c:majorTickMark val="out"/>
        <c:minorTickMark val="none"/>
        <c:tickLblPos val="nextTo"/>
        <c:spPr>
          <a:ln w="38100">
            <a:solidFill>
              <a:schemeClr val="tx1"/>
            </a:solidFill>
            <a:tailEnd type="triangle" w="lg" len="lg"/>
          </a:ln>
        </c:spPr>
        <c:txPr>
          <a:bodyPr/>
          <a:lstStyle/>
          <a:p>
            <a:pPr>
              <a:defRPr sz="1400"/>
            </a:pPr>
            <a:endParaRPr lang="en-US"/>
          </a:p>
        </c:txPr>
        <c:crossAx val="-2124464824"/>
        <c:crosses val="autoZero"/>
        <c:crossBetween val="midCat"/>
        <c:majorUnit val="0.2"/>
      </c:valAx>
      <c:valAx>
        <c:axId val="-2124464824"/>
        <c:scaling>
          <c:orientation val="minMax"/>
          <c:max val="18.0"/>
          <c:min val="1.0"/>
        </c:scaling>
        <c:delete val="0"/>
        <c:axPos val="l"/>
        <c:title>
          <c:tx>
            <c:rich>
              <a:bodyPr rot="-5400000" vert="horz"/>
              <a:lstStyle/>
              <a:p>
                <a:pPr>
                  <a:defRPr sz="2000" b="0"/>
                </a:pPr>
                <a:r>
                  <a:rPr lang="en-US" sz="2000" b="0" dirty="0" smtClean="0"/>
                  <a:t>Maximum Slowdown</a:t>
                </a:r>
                <a:endParaRPr lang="en-US" sz="2000" b="0" dirty="0"/>
              </a:p>
            </c:rich>
          </c:tx>
          <c:layout>
            <c:manualLayout>
              <c:xMode val="edge"/>
              <c:yMode val="edge"/>
              <c:x val="0.0307970970562169"/>
              <c:y val="0.128291151106112"/>
            </c:manualLayout>
          </c:layout>
          <c:overlay val="0"/>
        </c:title>
        <c:numFmt formatCode="General" sourceLinked="1"/>
        <c:majorTickMark val="out"/>
        <c:minorTickMark val="none"/>
        <c:tickLblPos val="nextTo"/>
        <c:spPr>
          <a:noFill/>
          <a:ln w="38100">
            <a:solidFill>
              <a:schemeClr val="tx1"/>
            </a:solidFill>
            <a:tailEnd type="triangle" w="lg" len="lg"/>
          </a:ln>
        </c:spPr>
        <c:txPr>
          <a:bodyPr/>
          <a:lstStyle/>
          <a:p>
            <a:pPr>
              <a:defRPr sz="1400"/>
            </a:pPr>
            <a:endParaRPr lang="en-US"/>
          </a:p>
        </c:txPr>
        <c:crossAx val="-2124876312"/>
        <c:crosses val="autoZero"/>
        <c:crossBetween val="midCat"/>
      </c:valAx>
      <c:spPr>
        <a:solidFill>
          <a:schemeClr val="bg1">
            <a:lumMod val="95000"/>
          </a:schemeClr>
        </a:solidFill>
      </c:spPr>
    </c:plotArea>
    <c:legend>
      <c:legendPos val="r"/>
      <c:layout>
        <c:manualLayout>
          <c:xMode val="edge"/>
          <c:yMode val="edge"/>
          <c:x val="0.82336159903089"/>
          <c:y val="0.250892013498313"/>
          <c:w val="0.157157855268091"/>
          <c:h val="0.33090719129041"/>
        </c:manualLayout>
      </c:layout>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FRFCFS</c:v>
                </c:pt>
              </c:strCache>
            </c:strRef>
          </c:tx>
          <c:spPr>
            <a:ln w="28575">
              <a:noFill/>
            </a:ln>
          </c:spPr>
          <c:marker>
            <c:symbol val="diamond"/>
            <c:size val="16"/>
            <c:spPr>
              <a:solidFill>
                <a:prstClr val="black"/>
              </a:solidFill>
              <a:ln>
                <a:solidFill>
                  <a:schemeClr val="tx1"/>
                </a:solidFill>
              </a:ln>
            </c:spPr>
          </c:marker>
          <c:dLbls>
            <c:txPr>
              <a:bodyPr anchor="ctr" anchorCtr="0"/>
              <a:lstStyle/>
              <a:p>
                <a:pPr>
                  <a:defRPr sz="2000" b="1"/>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8.778</c:v>
                </c:pt>
                <c:pt idx="4">
                  <c:v>9.179</c:v>
                </c:pt>
              </c:numCache>
            </c:numRef>
          </c:xVal>
          <c:yVal>
            <c:numRef>
              <c:f>Sheet1!$B$2:$B$6</c:f>
              <c:numCache>
                <c:formatCode>General</c:formatCode>
                <c:ptCount val="5"/>
                <c:pt idx="0">
                  <c:v>14.18</c:v>
                </c:pt>
              </c:numCache>
            </c:numRef>
          </c:yVal>
          <c:smooth val="0"/>
        </c:ser>
        <c:ser>
          <c:idx val="1"/>
          <c:order val="1"/>
          <c:tx>
            <c:strRef>
              <c:f>Sheet1!$C$1</c:f>
              <c:strCache>
                <c:ptCount val="1"/>
                <c:pt idx="0">
                  <c:v>STFM</c:v>
                </c:pt>
              </c:strCache>
            </c:strRef>
          </c:tx>
          <c:spPr>
            <a:ln w="28575">
              <a:noFill/>
            </a:ln>
          </c:spPr>
          <c:marker>
            <c:symbol val="square"/>
            <c:size val="16"/>
            <c:spPr>
              <a:solidFill>
                <a:srgbClr val="00B050"/>
              </a:solidFill>
              <a:ln>
                <a:solidFill>
                  <a:srgbClr val="00B050"/>
                </a:solidFill>
              </a:ln>
            </c:spPr>
          </c:marker>
          <c:dLbls>
            <c:txPr>
              <a:bodyPr/>
              <a:lstStyle/>
              <a:p>
                <a:pPr>
                  <a:defRPr sz="2000" b="1">
                    <a:solidFill>
                      <a:srgbClr val="00B050"/>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8.778</c:v>
                </c:pt>
                <c:pt idx="4">
                  <c:v>9.179</c:v>
                </c:pt>
              </c:numCache>
            </c:numRef>
          </c:xVal>
          <c:yVal>
            <c:numRef>
              <c:f>Sheet1!$C$2:$C$6</c:f>
              <c:numCache>
                <c:formatCode>General</c:formatCode>
                <c:ptCount val="5"/>
                <c:pt idx="1">
                  <c:v>9.245</c:v>
                </c:pt>
              </c:numCache>
            </c:numRef>
          </c:yVal>
          <c:smooth val="0"/>
        </c:ser>
        <c:ser>
          <c:idx val="2"/>
          <c:order val="2"/>
          <c:tx>
            <c:strRef>
              <c:f>Sheet1!$D$1</c:f>
              <c:strCache>
                <c:ptCount val="1"/>
                <c:pt idx="0">
                  <c:v>PAR-BS</c:v>
                </c:pt>
              </c:strCache>
            </c:strRef>
          </c:tx>
          <c:spPr>
            <a:ln w="28575">
              <a:noFill/>
            </a:ln>
          </c:spPr>
          <c:marker>
            <c:symbol val="triangle"/>
            <c:size val="16"/>
            <c:spPr>
              <a:solidFill>
                <a:schemeClr val="tx2"/>
              </a:solidFill>
              <a:ln>
                <a:solidFill>
                  <a:schemeClr val="tx2"/>
                </a:solidFill>
              </a:ln>
            </c:spPr>
          </c:marker>
          <c:dLbls>
            <c:txPr>
              <a:bodyPr/>
              <a:lstStyle/>
              <a:p>
                <a:pPr>
                  <a:defRPr sz="2000" b="1">
                    <a:solidFill>
                      <a:schemeClr val="tx2"/>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8.778</c:v>
                </c:pt>
                <c:pt idx="4">
                  <c:v>9.179</c:v>
                </c:pt>
              </c:numCache>
            </c:numRef>
          </c:xVal>
          <c:yVal>
            <c:numRef>
              <c:f>Sheet1!$D$2:$D$6</c:f>
              <c:numCache>
                <c:formatCode>General</c:formatCode>
                <c:ptCount val="5"/>
                <c:pt idx="2">
                  <c:v>7.418</c:v>
                </c:pt>
              </c:numCache>
            </c:numRef>
          </c:yVal>
          <c:smooth val="0"/>
        </c:ser>
        <c:ser>
          <c:idx val="3"/>
          <c:order val="3"/>
          <c:tx>
            <c:strRef>
              <c:f>Sheet1!$E$1</c:f>
              <c:strCache>
                <c:ptCount val="1"/>
                <c:pt idx="0">
                  <c:v>ATLAS</c:v>
                </c:pt>
              </c:strCache>
            </c:strRef>
          </c:tx>
          <c:spPr>
            <a:ln w="28575">
              <a:noFill/>
            </a:ln>
          </c:spPr>
          <c:marker>
            <c:symbol val="circle"/>
            <c:size val="16"/>
            <c:spPr>
              <a:solidFill>
                <a:srgbClr val="FF0000"/>
              </a:solidFill>
              <a:ln>
                <a:solidFill>
                  <a:srgbClr val="FF0000"/>
                </a:solidFill>
              </a:ln>
            </c:spPr>
          </c:marker>
          <c:dLbls>
            <c:txPr>
              <a:bodyPr/>
              <a:lstStyle/>
              <a:p>
                <a:pPr>
                  <a:defRPr sz="2000" b="1">
                    <a:solidFill>
                      <a:srgbClr val="FF0000"/>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8.778</c:v>
                </c:pt>
                <c:pt idx="4">
                  <c:v>9.179</c:v>
                </c:pt>
              </c:numCache>
            </c:numRef>
          </c:xVal>
          <c:yVal>
            <c:numRef>
              <c:f>Sheet1!$E$2:$E$6</c:f>
              <c:numCache>
                <c:formatCode>General</c:formatCode>
                <c:ptCount val="5"/>
                <c:pt idx="3">
                  <c:v>11.52</c:v>
                </c:pt>
              </c:numCache>
            </c:numRef>
          </c:yVal>
          <c:smooth val="0"/>
        </c:ser>
        <c:ser>
          <c:idx val="4"/>
          <c:order val="4"/>
          <c:tx>
            <c:strRef>
              <c:f>Sheet1!$F$1</c:f>
              <c:strCache>
                <c:ptCount val="1"/>
                <c:pt idx="0">
                  <c:v>TCM</c:v>
                </c:pt>
              </c:strCache>
            </c:strRef>
          </c:tx>
          <c:spPr>
            <a:ln w="28575">
              <a:noFill/>
            </a:ln>
          </c:spPr>
          <c:marker>
            <c:symbol val="square"/>
            <c:size val="22"/>
            <c:spPr>
              <a:blipFill>
                <a:blip xmlns:r="http://schemas.openxmlformats.org/officeDocument/2006/relationships" r:embed="rId1"/>
                <a:stretch>
                  <a:fillRect/>
                </a:stretch>
              </a:blipFill>
              <a:ln w="0">
                <a:noFill/>
              </a:ln>
            </c:spPr>
          </c:marker>
          <c:dLbls>
            <c:txPr>
              <a:bodyPr/>
              <a:lstStyle/>
              <a:p>
                <a:pPr>
                  <a:defRPr sz="2000" b="1">
                    <a:solidFill>
                      <a:schemeClr val="accent6">
                        <a:lumMod val="75000"/>
                      </a:schemeClr>
                    </a:solidFill>
                  </a:defRPr>
                </a:pPr>
                <a:endParaRPr lang="en-US"/>
              </a:p>
            </c:txPr>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8.778</c:v>
                </c:pt>
                <c:pt idx="4">
                  <c:v>9.179</c:v>
                </c:pt>
              </c:numCache>
            </c:numRef>
          </c:xVal>
          <c:yVal>
            <c:numRef>
              <c:f>Sheet1!$F$2:$F$6</c:f>
              <c:numCache>
                <c:formatCode>General</c:formatCode>
                <c:ptCount val="5"/>
                <c:pt idx="4">
                  <c:v>7.074</c:v>
                </c:pt>
              </c:numCache>
            </c:numRef>
          </c:yVal>
          <c:smooth val="0"/>
        </c:ser>
        <c:dLbls>
          <c:showLegendKey val="0"/>
          <c:showVal val="0"/>
          <c:showCatName val="0"/>
          <c:showSerName val="0"/>
          <c:showPercent val="0"/>
          <c:showBubbleSize val="0"/>
        </c:dLbls>
        <c:axId val="-2125291544"/>
        <c:axId val="-2125285784"/>
      </c:scatterChart>
      <c:valAx>
        <c:axId val="-2125291544"/>
        <c:scaling>
          <c:orientation val="minMax"/>
          <c:max val="10.0"/>
          <c:min val="7.5"/>
        </c:scaling>
        <c:delete val="0"/>
        <c:axPos val="b"/>
        <c:title>
          <c:tx>
            <c:rich>
              <a:bodyPr/>
              <a:lstStyle/>
              <a:p>
                <a:pPr>
                  <a:defRPr b="0"/>
                </a:pPr>
                <a:r>
                  <a:rPr lang="en-US" b="0" dirty="0" smtClean="0"/>
                  <a:t>Weighted Speedup</a:t>
                </a:r>
                <a:endParaRPr lang="en-US" b="0" dirty="0"/>
              </a:p>
            </c:rich>
          </c:tx>
          <c:layout>
            <c:manualLayout>
              <c:xMode val="edge"/>
              <c:yMode val="edge"/>
              <c:x val="0.406909448818898"/>
              <c:y val="0.856036482939632"/>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2125285784"/>
        <c:crosses val="autoZero"/>
        <c:crossBetween val="midCat"/>
      </c:valAx>
      <c:valAx>
        <c:axId val="-2125285784"/>
        <c:scaling>
          <c:orientation val="minMax"/>
          <c:max val="16.0"/>
          <c:min val="4.0"/>
        </c:scaling>
        <c:delete val="0"/>
        <c:axPos val="l"/>
        <c:title>
          <c:tx>
            <c:rich>
              <a:bodyPr rot="-5400000" vert="horz"/>
              <a:lstStyle/>
              <a:p>
                <a:pPr>
                  <a:defRPr b="0"/>
                </a:pPr>
                <a:r>
                  <a:rPr lang="en-US" b="0" dirty="0" smtClean="0"/>
                  <a:t>Maximum Slowdown</a:t>
                </a:r>
                <a:endParaRPr lang="en-US" b="0" dirty="0"/>
              </a:p>
            </c:rich>
          </c:tx>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2125291544"/>
        <c:crosses val="autoZero"/>
        <c:crossBetween val="midCat"/>
        <c:majorUnit val="2.0"/>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Sheet1!$C$1</c:f>
              <c:strCache>
                <c:ptCount val="1"/>
                <c:pt idx="0">
                  <c:v>FRFCFS</c:v>
                </c:pt>
              </c:strCache>
            </c:strRef>
          </c:tx>
          <c:spPr>
            <a:ln w="28575">
              <a:solidFill>
                <a:schemeClr val="tx1"/>
              </a:solidFill>
            </a:ln>
          </c:spPr>
          <c:marker>
            <c:symbol val="diamond"/>
            <c:size val="12"/>
            <c:spPr>
              <a:solidFill>
                <a:prstClr val="black"/>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Sheet1!$C$3:$C$33</c:f>
              <c:numCache>
                <c:formatCode>General</c:formatCode>
                <c:ptCount val="31"/>
                <c:pt idx="0">
                  <c:v>9.825</c:v>
                </c:pt>
                <c:pt idx="1">
                  <c:v>6.73</c:v>
                </c:pt>
                <c:pt idx="2">
                  <c:v>5.84</c:v>
                </c:pt>
                <c:pt idx="3">
                  <c:v>5.38</c:v>
                </c:pt>
                <c:pt idx="4">
                  <c:v>5.0</c:v>
                </c:pt>
                <c:pt idx="5">
                  <c:v>5.07</c:v>
                </c:pt>
                <c:pt idx="6">
                  <c:v>5.5</c:v>
                </c:pt>
                <c:pt idx="7">
                  <c:v>5.73</c:v>
                </c:pt>
              </c:numCache>
            </c:numRef>
          </c:yVal>
          <c:smooth val="0"/>
        </c:ser>
        <c:ser>
          <c:idx val="1"/>
          <c:order val="1"/>
          <c:tx>
            <c:strRef>
              <c:f>Sheet1!$D$1</c:f>
              <c:strCache>
                <c:ptCount val="1"/>
                <c:pt idx="0">
                  <c:v>STFM</c:v>
                </c:pt>
              </c:strCache>
            </c:strRef>
          </c:tx>
          <c:spPr>
            <a:ln w="28575">
              <a:solidFill>
                <a:srgbClr val="00B050"/>
              </a:solidFill>
            </a:ln>
          </c:spPr>
          <c:marker>
            <c:symbol val="square"/>
            <c:size val="10"/>
            <c:spPr>
              <a:solidFill>
                <a:srgbClr val="00B050"/>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Sheet1!$D$3:$D$33</c:f>
              <c:numCache>
                <c:formatCode>General</c:formatCode>
                <c:ptCount val="31"/>
                <c:pt idx="8">
                  <c:v>5.949</c:v>
                </c:pt>
                <c:pt idx="9">
                  <c:v>6.214999999999995</c:v>
                </c:pt>
                <c:pt idx="10">
                  <c:v>6.423</c:v>
                </c:pt>
                <c:pt idx="11">
                  <c:v>6.923</c:v>
                </c:pt>
                <c:pt idx="12">
                  <c:v>6.953</c:v>
                </c:pt>
                <c:pt idx="13">
                  <c:v>7.262999999999995</c:v>
                </c:pt>
              </c:numCache>
            </c:numRef>
          </c:yVal>
          <c:smooth val="0"/>
        </c:ser>
        <c:ser>
          <c:idx val="2"/>
          <c:order val="2"/>
          <c:tx>
            <c:strRef>
              <c:f>Sheet1!$E$1</c:f>
              <c:strCache>
                <c:ptCount val="1"/>
                <c:pt idx="0">
                  <c:v>PAR-BS</c:v>
                </c:pt>
              </c:strCache>
            </c:strRef>
          </c:tx>
          <c:spPr>
            <a:ln w="28575">
              <a:solidFill>
                <a:srgbClr val="1F497D"/>
              </a:solidFill>
            </a:ln>
          </c:spPr>
          <c:marker>
            <c:symbol val="triangle"/>
            <c:size val="10"/>
            <c:spPr>
              <a:solidFill>
                <a:schemeClr val="tx2"/>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Sheet1!$E$3:$E$33</c:f>
              <c:numCache>
                <c:formatCode>General</c:formatCode>
                <c:ptCount val="31"/>
                <c:pt idx="14">
                  <c:v>5.999</c:v>
                </c:pt>
                <c:pt idx="15">
                  <c:v>5.449</c:v>
                </c:pt>
                <c:pt idx="16">
                  <c:v>5.423</c:v>
                </c:pt>
                <c:pt idx="17">
                  <c:v>5.075</c:v>
                </c:pt>
                <c:pt idx="18">
                  <c:v>4.905</c:v>
                </c:pt>
                <c:pt idx="19">
                  <c:v>4.819999999999998</c:v>
                </c:pt>
              </c:numCache>
            </c:numRef>
          </c:yVal>
          <c:smooth val="0"/>
        </c:ser>
        <c:ser>
          <c:idx val="3"/>
          <c:order val="3"/>
          <c:tx>
            <c:strRef>
              <c:f>Sheet1!$F$1</c:f>
              <c:strCache>
                <c:ptCount val="1"/>
                <c:pt idx="0">
                  <c:v>ATLAS</c:v>
                </c:pt>
              </c:strCache>
            </c:strRef>
          </c:tx>
          <c:spPr>
            <a:ln w="28575">
              <a:solidFill>
                <a:srgbClr val="FF0000"/>
              </a:solidFill>
            </a:ln>
          </c:spPr>
          <c:marker>
            <c:symbol val="circle"/>
            <c:size val="10"/>
            <c:spPr>
              <a:solidFill>
                <a:srgbClr val="FF0000"/>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Sheet1!$F$3:$F$33</c:f>
              <c:numCache>
                <c:formatCode>General</c:formatCode>
                <c:ptCount val="31"/>
                <c:pt idx="20">
                  <c:v>7.017999999999994</c:v>
                </c:pt>
                <c:pt idx="21">
                  <c:v>7.139</c:v>
                </c:pt>
                <c:pt idx="22">
                  <c:v>7.422</c:v>
                </c:pt>
                <c:pt idx="23">
                  <c:v>7.501</c:v>
                </c:pt>
                <c:pt idx="24">
                  <c:v>7.552</c:v>
                </c:pt>
                <c:pt idx="25">
                  <c:v>7.458</c:v>
                </c:pt>
              </c:numCache>
            </c:numRef>
          </c:yVal>
          <c:smooth val="0"/>
        </c:ser>
        <c:ser>
          <c:idx val="4"/>
          <c:order val="4"/>
          <c:tx>
            <c:strRef>
              <c:f>Sheet1!$G$1</c:f>
              <c:strCache>
                <c:ptCount val="1"/>
                <c:pt idx="0">
                  <c:v>TCM</c:v>
                </c:pt>
              </c:strCache>
            </c:strRef>
          </c:tx>
          <c:spPr>
            <a:ln w="28575">
              <a:solidFill>
                <a:schemeClr val="accent6">
                  <a:lumMod val="75000"/>
                </a:schemeClr>
              </a:solidFill>
            </a:ln>
          </c:spPr>
          <c:marker>
            <c:symbol val="square"/>
            <c:size val="23"/>
            <c:spPr>
              <a:blipFill>
                <a:blip xmlns:r="http://schemas.openxmlformats.org/officeDocument/2006/relationships" r:embed="rId1"/>
                <a:stretch>
                  <a:fillRect/>
                </a:stretch>
              </a:blipFill>
              <a:ln w="0">
                <a:no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Sheet1!$G$3:$G$33</c:f>
              <c:numCache>
                <c:formatCode>General</c:formatCode>
                <c:ptCount val="31"/>
                <c:pt idx="26">
                  <c:v>4.843</c:v>
                </c:pt>
                <c:pt idx="27">
                  <c:v>4.952</c:v>
                </c:pt>
                <c:pt idx="28">
                  <c:v>5.258</c:v>
                </c:pt>
                <c:pt idx="29">
                  <c:v>5.503</c:v>
                </c:pt>
                <c:pt idx="30">
                  <c:v>5.726999999999998</c:v>
                </c:pt>
              </c:numCache>
            </c:numRef>
          </c:yVal>
          <c:smooth val="0"/>
        </c:ser>
        <c:dLbls>
          <c:showLegendKey val="0"/>
          <c:showVal val="0"/>
          <c:showCatName val="0"/>
          <c:showSerName val="0"/>
          <c:showPercent val="0"/>
          <c:showBubbleSize val="0"/>
        </c:dLbls>
        <c:axId val="-2099596600"/>
        <c:axId val="-2099588072"/>
      </c:scatterChart>
      <c:valAx>
        <c:axId val="-2099596600"/>
        <c:scaling>
          <c:orientation val="minMax"/>
          <c:max val="16.0"/>
          <c:min val="12.0"/>
        </c:scaling>
        <c:delete val="0"/>
        <c:axPos val="b"/>
        <c:title>
          <c:tx>
            <c:rich>
              <a:bodyPr/>
              <a:lstStyle/>
              <a:p>
                <a:pPr>
                  <a:defRPr b="0"/>
                </a:pPr>
                <a:r>
                  <a:rPr lang="en-US" b="0" dirty="0" smtClean="0"/>
                  <a:t>Weighted Speedup</a:t>
                </a:r>
                <a:endParaRPr lang="en-US" b="0" dirty="0"/>
              </a:p>
            </c:rich>
          </c:tx>
          <c:layout>
            <c:manualLayout>
              <c:xMode val="edge"/>
              <c:yMode val="edge"/>
              <c:x val="0.403121570031019"/>
              <c:y val="0.856036482939632"/>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2099588072"/>
        <c:crosses val="autoZero"/>
        <c:crossBetween val="midCat"/>
      </c:valAx>
      <c:valAx>
        <c:axId val="-2099588072"/>
        <c:scaling>
          <c:orientation val="minMax"/>
          <c:max val="12.0"/>
          <c:min val="2.0"/>
        </c:scaling>
        <c:delete val="0"/>
        <c:axPos val="l"/>
        <c:title>
          <c:tx>
            <c:rich>
              <a:bodyPr rot="-5400000" vert="horz"/>
              <a:lstStyle/>
              <a:p>
                <a:pPr>
                  <a:defRPr b="0"/>
                </a:pPr>
                <a:r>
                  <a:rPr lang="en-US" b="0" dirty="0" smtClean="0"/>
                  <a:t>Maximum Slowdown</a:t>
                </a:r>
                <a:endParaRPr lang="en-US" b="0" dirty="0"/>
              </a:p>
            </c:rich>
          </c:tx>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2099596600"/>
        <c:crosses val="autoZero"/>
        <c:crossBetween val="midCat"/>
        <c:majorUnit val="2.0"/>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3.1009</c:v>
                </c:pt>
                <c:pt idx="2">
                  <c:v>4.5502</c:v>
                </c:pt>
                <c:pt idx="3">
                  <c:v>5.491200000000013</c:v>
                </c:pt>
                <c:pt idx="4">
                  <c:v>5.9668</c:v>
                </c:pt>
                <c:pt idx="5">
                  <c:v>5.399</c:v>
                </c:pt>
                <c:pt idx="6">
                  <c:v>3.9177</c:v>
                </c:pt>
              </c:numCache>
            </c:numRef>
          </c:yVal>
          <c:smooth val="1"/>
        </c:ser>
        <c:ser>
          <c:idx val="2"/>
          <c:order val="1"/>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1.841</c:v>
                </c:pt>
                <c:pt idx="1">
                  <c:v>3.1306</c:v>
                </c:pt>
                <c:pt idx="2">
                  <c:v>4.720099999999999</c:v>
                </c:pt>
                <c:pt idx="3">
                  <c:v>6.4589</c:v>
                </c:pt>
                <c:pt idx="4">
                  <c:v>6.973100000000001</c:v>
                </c:pt>
                <c:pt idx="5">
                  <c:v>7.445300000000001</c:v>
                </c:pt>
                <c:pt idx="6">
                  <c:v>7.475600000000013</c:v>
                </c:pt>
              </c:numCache>
            </c:numRef>
          </c:yVal>
          <c:smooth val="1"/>
        </c:ser>
        <c:dLbls>
          <c:showLegendKey val="0"/>
          <c:showVal val="0"/>
          <c:showCatName val="0"/>
          <c:showSerName val="0"/>
          <c:showPercent val="0"/>
          <c:showBubbleSize val="0"/>
        </c:dLbls>
        <c:axId val="1766244648"/>
        <c:axId val="1766249496"/>
      </c:scatterChart>
      <c:valAx>
        <c:axId val="1766244648"/>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766249496"/>
        <c:crosses val="autoZero"/>
        <c:crossBetween val="midCat"/>
        <c:majorUnit val="8.0"/>
      </c:valAx>
      <c:valAx>
        <c:axId val="1766249496"/>
        <c:scaling>
          <c:orientation val="minMax"/>
        </c:scaling>
        <c:delete val="0"/>
        <c:axPos val="l"/>
        <c:numFmt formatCode="General" sourceLinked="1"/>
        <c:majorTickMark val="out"/>
        <c:minorTickMark val="none"/>
        <c:tickLblPos val="nextTo"/>
        <c:crossAx val="1766244648"/>
        <c:crosses val="autoZero"/>
        <c:crossBetween val="midCat"/>
      </c:valAx>
    </c:plotArea>
    <c:plotVisOnly val="1"/>
    <c:dispBlanksAs val="gap"/>
    <c:showDLblsOverMax val="0"/>
  </c:chart>
  <c:spPr>
    <a:ln>
      <a:noFill/>
    </a:ln>
  </c:spPr>
  <c:txPr>
    <a:bodyPr/>
    <a:lstStyle/>
    <a:p>
      <a:pPr>
        <a:defRPr sz="1200" baseline="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IPC!$Q$98:$U$98</c:f>
              <c:strCache>
                <c:ptCount val="5"/>
                <c:pt idx="0">
                  <c:v>SRAM</c:v>
                </c:pt>
                <c:pt idx="1">
                  <c:v>Region</c:v>
                </c:pt>
                <c:pt idx="2">
                  <c:v>TIM</c:v>
                </c:pt>
                <c:pt idx="3">
                  <c:v>TIMBER</c:v>
                </c:pt>
                <c:pt idx="4">
                  <c:v>TIMBER-Dyn</c:v>
                </c:pt>
              </c:strCache>
            </c:strRef>
          </c:cat>
          <c:val>
            <c:numRef>
              <c:f>IPC!$Q$113:$U$113</c:f>
              <c:numCache>
                <c:formatCode>General</c:formatCode>
                <c:ptCount val="5"/>
                <c:pt idx="0">
                  <c:v>1.0</c:v>
                </c:pt>
                <c:pt idx="1">
                  <c:v>0.516306445138219</c:v>
                </c:pt>
                <c:pt idx="2">
                  <c:v>0.700160115166448</c:v>
                </c:pt>
                <c:pt idx="3">
                  <c:v>0.857850560367025</c:v>
                </c:pt>
                <c:pt idx="4">
                  <c:v>0.944866132074654</c:v>
                </c:pt>
              </c:numCache>
            </c:numRef>
          </c:val>
        </c:ser>
        <c:dLbls>
          <c:showLegendKey val="0"/>
          <c:showVal val="0"/>
          <c:showCatName val="0"/>
          <c:showSerName val="0"/>
          <c:showPercent val="0"/>
          <c:showBubbleSize val="0"/>
        </c:dLbls>
        <c:gapWidth val="150"/>
        <c:axId val="-2129089432"/>
        <c:axId val="-2129072840"/>
      </c:barChart>
      <c:catAx>
        <c:axId val="-2129089432"/>
        <c:scaling>
          <c:orientation val="minMax"/>
        </c:scaling>
        <c:delete val="0"/>
        <c:axPos val="b"/>
        <c:majorTickMark val="out"/>
        <c:minorTickMark val="none"/>
        <c:tickLblPos val="nextTo"/>
        <c:crossAx val="-2129072840"/>
        <c:crosses val="autoZero"/>
        <c:auto val="1"/>
        <c:lblAlgn val="ctr"/>
        <c:lblOffset val="100"/>
        <c:noMultiLvlLbl val="0"/>
      </c:catAx>
      <c:valAx>
        <c:axId val="-2129072840"/>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2129089432"/>
        <c:crosses val="autoZero"/>
        <c:crossBetween val="between"/>
      </c:valAx>
    </c:plotArea>
    <c:plotVisOnly val="1"/>
    <c:dispBlanksAs val="gap"/>
    <c:showDLblsOverMax val="0"/>
  </c:chart>
  <c:txPr>
    <a:bodyPr/>
    <a:lstStyle/>
    <a:p>
      <a:pPr>
        <a:defRPr sz="20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EE!$Q$98:$U$98</c:f>
              <c:strCache>
                <c:ptCount val="5"/>
                <c:pt idx="0">
                  <c:v>SRAM</c:v>
                </c:pt>
                <c:pt idx="1">
                  <c:v>Region</c:v>
                </c:pt>
                <c:pt idx="2">
                  <c:v>TIM</c:v>
                </c:pt>
                <c:pt idx="3">
                  <c:v>TIMBER</c:v>
                </c:pt>
                <c:pt idx="4">
                  <c:v>TIMBER-Dyn</c:v>
                </c:pt>
              </c:strCache>
            </c:strRef>
          </c:cat>
          <c:val>
            <c:numRef>
              <c:f>EE!$Q$113:$U$113</c:f>
              <c:numCache>
                <c:formatCode>General</c:formatCode>
                <c:ptCount val="5"/>
                <c:pt idx="0">
                  <c:v>1.0</c:v>
                </c:pt>
                <c:pt idx="1">
                  <c:v>0.730821505858339</c:v>
                </c:pt>
                <c:pt idx="2">
                  <c:v>0.753835417367944</c:v>
                </c:pt>
                <c:pt idx="3">
                  <c:v>0.892491787352875</c:v>
                </c:pt>
                <c:pt idx="4">
                  <c:v>1.176931749862085</c:v>
                </c:pt>
              </c:numCache>
            </c:numRef>
          </c:val>
        </c:ser>
        <c:dLbls>
          <c:showLegendKey val="0"/>
          <c:showVal val="0"/>
          <c:showCatName val="0"/>
          <c:showSerName val="0"/>
          <c:showPercent val="0"/>
          <c:showBubbleSize val="0"/>
        </c:dLbls>
        <c:gapWidth val="150"/>
        <c:axId val="-2129098680"/>
        <c:axId val="-2129095864"/>
      </c:barChart>
      <c:catAx>
        <c:axId val="-2129098680"/>
        <c:scaling>
          <c:orientation val="minMax"/>
        </c:scaling>
        <c:delete val="0"/>
        <c:axPos val="b"/>
        <c:majorTickMark val="out"/>
        <c:minorTickMark val="none"/>
        <c:tickLblPos val="nextTo"/>
        <c:crossAx val="-2129095864"/>
        <c:crosses val="autoZero"/>
        <c:auto val="1"/>
        <c:lblAlgn val="ctr"/>
        <c:lblOffset val="100"/>
        <c:noMultiLvlLbl val="0"/>
      </c:catAx>
      <c:valAx>
        <c:axId val="-2129095864"/>
        <c:scaling>
          <c:orientation val="minMax"/>
          <c:max val="1.2"/>
        </c:scaling>
        <c:delete val="0"/>
        <c:axPos val="l"/>
        <c:majorGridlines/>
        <c:title>
          <c:tx>
            <c:rich>
              <a:bodyPr rot="-5400000" vert="horz"/>
              <a:lstStyle/>
              <a:p>
                <a:pPr>
                  <a:defRPr/>
                </a:pPr>
                <a:r>
                  <a:rPr lang="en-US" dirty="0"/>
                  <a:t>Normalized </a:t>
                </a:r>
                <a:r>
                  <a:rPr lang="en-US" dirty="0" smtClean="0"/>
                  <a:t>Performance </a:t>
                </a:r>
                <a:r>
                  <a:rPr lang="en-US" dirty="0"/>
                  <a:t>per </a:t>
                </a:r>
                <a:r>
                  <a:rPr lang="en-US" dirty="0" smtClean="0"/>
                  <a:t>Watt (for Memory</a:t>
                </a:r>
                <a:r>
                  <a:rPr lang="en-US" baseline="0" dirty="0" smtClean="0"/>
                  <a:t> System)</a:t>
                </a:r>
                <a:endParaRPr lang="en-US" dirty="0"/>
              </a:p>
            </c:rich>
          </c:tx>
          <c:layout/>
          <c:overlay val="0"/>
        </c:title>
        <c:numFmt formatCode="General" sourceLinked="1"/>
        <c:majorTickMark val="out"/>
        <c:minorTickMark val="none"/>
        <c:tickLblPos val="nextTo"/>
        <c:crossAx val="-2129098680"/>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cat>
            <c:strRef>
              <c:f>Sheet1!$A$2:$A$3</c:f>
              <c:strCache>
                <c:ptCount val="2"/>
                <c:pt idx="0">
                  <c:v>STREAM</c:v>
                </c:pt>
                <c:pt idx="1">
                  <c:v>RANDOM</c:v>
                </c:pt>
              </c:strCache>
            </c:strRef>
          </c:cat>
          <c:val>
            <c:numRef>
              <c:f>Sheet1!$B$2:$B$3</c:f>
              <c:numCache>
                <c:formatCode>General</c:formatCode>
                <c:ptCount val="2"/>
                <c:pt idx="0">
                  <c:v>1.180000000000004</c:v>
                </c:pt>
                <c:pt idx="1">
                  <c:v>2.82</c:v>
                </c:pt>
              </c:numCache>
            </c:numRef>
          </c:val>
        </c:ser>
        <c:dLbls>
          <c:showLegendKey val="0"/>
          <c:showVal val="0"/>
          <c:showCatName val="0"/>
          <c:showSerName val="0"/>
          <c:showPercent val="0"/>
          <c:showBubbleSize val="0"/>
        </c:dLbls>
        <c:gapWidth val="150"/>
        <c:axId val="2085646376"/>
        <c:axId val="2085649352"/>
      </c:barChart>
      <c:catAx>
        <c:axId val="2085646376"/>
        <c:scaling>
          <c:orientation val="minMax"/>
        </c:scaling>
        <c:delete val="0"/>
        <c:axPos val="b"/>
        <c:majorTickMark val="out"/>
        <c:minorTickMark val="none"/>
        <c:tickLblPos val="nextTo"/>
        <c:crossAx val="2085649352"/>
        <c:crosses val="autoZero"/>
        <c:auto val="1"/>
        <c:lblAlgn val="ctr"/>
        <c:lblOffset val="100"/>
        <c:noMultiLvlLbl val="0"/>
      </c:catAx>
      <c:valAx>
        <c:axId val="2085649352"/>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20856463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dPt>
            <c:idx val="1"/>
            <c:invertIfNegative val="0"/>
            <c:bubble3D val="0"/>
            <c:spPr>
              <a:solidFill>
                <a:schemeClr val="accent1">
                  <a:lumMod val="75000"/>
                </a:schemeClr>
              </a:solidFill>
              <a:ln>
                <a:solidFill>
                  <a:srgbClr val="000000"/>
                </a:solidFill>
              </a:ln>
            </c:spPr>
          </c:dPt>
          <c:cat>
            <c:strRef>
              <c:f>Sheet1!$A$2:$A$3</c:f>
              <c:strCache>
                <c:ptCount val="2"/>
                <c:pt idx="0">
                  <c:v>STREAM</c:v>
                </c:pt>
                <c:pt idx="1">
                  <c:v>gcc</c:v>
                </c:pt>
              </c:strCache>
            </c:strRef>
          </c:cat>
          <c:val>
            <c:numRef>
              <c:f>Sheet1!$B$2:$B$3</c:f>
              <c:numCache>
                <c:formatCode>General</c:formatCode>
                <c:ptCount val="2"/>
                <c:pt idx="0">
                  <c:v>1.23</c:v>
                </c:pt>
                <c:pt idx="1">
                  <c:v>2.91</c:v>
                </c:pt>
              </c:numCache>
            </c:numRef>
          </c:val>
        </c:ser>
        <c:dLbls>
          <c:showLegendKey val="0"/>
          <c:showVal val="0"/>
          <c:showCatName val="0"/>
          <c:showSerName val="0"/>
          <c:showPercent val="0"/>
          <c:showBubbleSize val="0"/>
        </c:dLbls>
        <c:gapWidth val="150"/>
        <c:axId val="2085655224"/>
        <c:axId val="2085657976"/>
      </c:barChart>
      <c:catAx>
        <c:axId val="2085655224"/>
        <c:scaling>
          <c:orientation val="minMax"/>
        </c:scaling>
        <c:delete val="0"/>
        <c:axPos val="b"/>
        <c:majorTickMark val="out"/>
        <c:minorTickMark val="none"/>
        <c:tickLblPos val="nextTo"/>
        <c:crossAx val="2085657976"/>
        <c:crosses val="autoZero"/>
        <c:auto val="1"/>
        <c:lblAlgn val="ctr"/>
        <c:lblOffset val="100"/>
        <c:noMultiLvlLbl val="0"/>
      </c:catAx>
      <c:valAx>
        <c:axId val="2085657976"/>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2085655224"/>
        <c:crosses val="autoZero"/>
        <c:crossBetween val="between"/>
      </c:valAx>
    </c:plotArea>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dPt>
            <c:idx val="1"/>
            <c:invertIfNegative val="0"/>
            <c:bubble3D val="0"/>
            <c:spPr>
              <a:solidFill>
                <a:schemeClr val="tx2"/>
              </a:solidFill>
              <a:ln>
                <a:solidFill>
                  <a:srgbClr val="000000"/>
                </a:solidFill>
              </a:ln>
            </c:spPr>
          </c:dPt>
          <c:cat>
            <c:strRef>
              <c:f>Sheet1!$A$2:$A$3</c:f>
              <c:strCache>
                <c:ptCount val="2"/>
                <c:pt idx="0">
                  <c:v>STREAM</c:v>
                </c:pt>
                <c:pt idx="1">
                  <c:v>Virtual PC</c:v>
                </c:pt>
              </c:strCache>
            </c:strRef>
          </c:cat>
          <c:val>
            <c:numRef>
              <c:f>Sheet1!$B$2:$B$3</c:f>
              <c:numCache>
                <c:formatCode>General</c:formatCode>
                <c:ptCount val="2"/>
                <c:pt idx="0">
                  <c:v>1.21</c:v>
                </c:pt>
                <c:pt idx="1">
                  <c:v>2.59</c:v>
                </c:pt>
              </c:numCache>
            </c:numRef>
          </c:val>
        </c:ser>
        <c:dLbls>
          <c:showLegendKey val="0"/>
          <c:showVal val="0"/>
          <c:showCatName val="0"/>
          <c:showSerName val="0"/>
          <c:showPercent val="0"/>
          <c:showBubbleSize val="0"/>
        </c:dLbls>
        <c:gapWidth val="150"/>
        <c:axId val="2085679304"/>
        <c:axId val="2085682280"/>
      </c:barChart>
      <c:catAx>
        <c:axId val="2085679304"/>
        <c:scaling>
          <c:orientation val="minMax"/>
        </c:scaling>
        <c:delete val="0"/>
        <c:axPos val="b"/>
        <c:majorTickMark val="out"/>
        <c:minorTickMark val="none"/>
        <c:tickLblPos val="nextTo"/>
        <c:crossAx val="2085682280"/>
        <c:crosses val="autoZero"/>
        <c:auto val="1"/>
        <c:lblAlgn val="ctr"/>
        <c:lblOffset val="100"/>
        <c:noMultiLvlLbl val="0"/>
      </c:catAx>
      <c:valAx>
        <c:axId val="2085682280"/>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2085679304"/>
        <c:crosses val="autoZero"/>
        <c:crossBetween val="between"/>
      </c:valAx>
      <c:spPr>
        <a:noFill/>
      </c:spPr>
    </c:plotArea>
    <c:plotVisOnly val="1"/>
    <c:dispBlanksAs val="gap"/>
    <c:showDLblsOverMax val="0"/>
  </c:chart>
  <c:spPr>
    <a:solidFill>
      <a:srgbClr val="FFFFFF"/>
    </a:solidFill>
  </c:spPr>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FRFCFS</c:v>
                </c:pt>
              </c:strCache>
            </c:strRef>
          </c:tx>
          <c:spPr>
            <a:ln w="28575">
              <a:noFill/>
            </a:ln>
          </c:spPr>
          <c:marker>
            <c:symbol val="diamond"/>
            <c:size val="16"/>
            <c:spPr>
              <a:solidFill>
                <a:prstClr val="black"/>
              </a:solidFill>
              <a:ln>
                <a:solidFill>
                  <a:schemeClr val="tx1"/>
                </a:solidFill>
              </a:ln>
            </c:spPr>
          </c:marker>
          <c:dLbls>
            <c:txPr>
              <a:bodyPr anchor="ctr" anchorCtr="0"/>
              <a:lstStyle/>
              <a:p>
                <a:pPr>
                  <a:defRPr sz="2000" b="1"/>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Sheet1!$B$2:$B$6</c:f>
              <c:numCache>
                <c:formatCode>General</c:formatCode>
                <c:ptCount val="5"/>
                <c:pt idx="0">
                  <c:v>14.18</c:v>
                </c:pt>
              </c:numCache>
            </c:numRef>
          </c:yVal>
          <c:smooth val="0"/>
        </c:ser>
        <c:ser>
          <c:idx val="1"/>
          <c:order val="1"/>
          <c:tx>
            <c:strRef>
              <c:f>Sheet1!$C$1</c:f>
              <c:strCache>
                <c:ptCount val="1"/>
                <c:pt idx="0">
                  <c:v>STFM</c:v>
                </c:pt>
              </c:strCache>
            </c:strRef>
          </c:tx>
          <c:spPr>
            <a:ln w="28575">
              <a:noFill/>
            </a:ln>
          </c:spPr>
          <c:marker>
            <c:symbol val="square"/>
            <c:size val="16"/>
            <c:spPr>
              <a:solidFill>
                <a:srgbClr val="00B050"/>
              </a:solidFill>
              <a:ln>
                <a:solidFill>
                  <a:srgbClr val="00B050"/>
                </a:solidFill>
              </a:ln>
            </c:spPr>
          </c:marker>
          <c:dLbls>
            <c:txPr>
              <a:bodyPr/>
              <a:lstStyle/>
              <a:p>
                <a:pPr>
                  <a:defRPr sz="2000" b="1">
                    <a:solidFill>
                      <a:srgbClr val="00B050"/>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Sheet1!$C$2:$C$6</c:f>
              <c:numCache>
                <c:formatCode>General</c:formatCode>
                <c:ptCount val="5"/>
                <c:pt idx="1">
                  <c:v>9.245</c:v>
                </c:pt>
              </c:numCache>
            </c:numRef>
          </c:yVal>
          <c:smooth val="0"/>
        </c:ser>
        <c:ser>
          <c:idx val="2"/>
          <c:order val="2"/>
          <c:tx>
            <c:strRef>
              <c:f>Sheet1!$D$1</c:f>
              <c:strCache>
                <c:ptCount val="1"/>
                <c:pt idx="0">
                  <c:v>PAR-BS</c:v>
                </c:pt>
              </c:strCache>
            </c:strRef>
          </c:tx>
          <c:spPr>
            <a:ln w="28575">
              <a:noFill/>
            </a:ln>
          </c:spPr>
          <c:marker>
            <c:symbol val="triangle"/>
            <c:size val="16"/>
            <c:spPr>
              <a:solidFill>
                <a:schemeClr val="tx2"/>
              </a:solidFill>
              <a:ln>
                <a:solidFill>
                  <a:schemeClr val="tx2"/>
                </a:solidFill>
              </a:ln>
            </c:spPr>
          </c:marker>
          <c:dLbls>
            <c:txPr>
              <a:bodyPr/>
              <a:lstStyle/>
              <a:p>
                <a:pPr>
                  <a:defRPr sz="2000" b="1">
                    <a:solidFill>
                      <a:schemeClr val="tx2"/>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Sheet1!$D$2:$D$6</c:f>
              <c:numCache>
                <c:formatCode>General</c:formatCode>
                <c:ptCount val="5"/>
                <c:pt idx="2">
                  <c:v>7.418</c:v>
                </c:pt>
              </c:numCache>
            </c:numRef>
          </c:yVal>
          <c:smooth val="0"/>
        </c:ser>
        <c:ser>
          <c:idx val="3"/>
          <c:order val="3"/>
          <c:tx>
            <c:strRef>
              <c:f>Sheet1!$E$1</c:f>
              <c:strCache>
                <c:ptCount val="1"/>
                <c:pt idx="0">
                  <c:v>ATLAS</c:v>
                </c:pt>
              </c:strCache>
            </c:strRef>
          </c:tx>
          <c:spPr>
            <a:ln w="28575">
              <a:noFill/>
            </a:ln>
          </c:spPr>
          <c:marker>
            <c:symbol val="circle"/>
            <c:size val="16"/>
            <c:spPr>
              <a:solidFill>
                <a:srgbClr val="FF0000"/>
              </a:solidFill>
              <a:ln>
                <a:solidFill>
                  <a:srgbClr val="FF0000"/>
                </a:solidFill>
              </a:ln>
            </c:spPr>
          </c:marker>
          <c:dLbls>
            <c:txPr>
              <a:bodyPr/>
              <a:lstStyle/>
              <a:p>
                <a:pPr>
                  <a:defRPr sz="2000" b="1">
                    <a:solidFill>
                      <a:srgbClr val="FF0000"/>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Sheet1!$E$2:$E$6</c:f>
              <c:numCache>
                <c:formatCode>General</c:formatCode>
                <c:ptCount val="5"/>
                <c:pt idx="3">
                  <c:v>11.52</c:v>
                </c:pt>
              </c:numCache>
            </c:numRef>
          </c:yVal>
          <c:smooth val="0"/>
        </c:ser>
        <c:ser>
          <c:idx val="4"/>
          <c:order val="4"/>
          <c:tx>
            <c:strRef>
              <c:f>Sheet1!$F$1</c:f>
              <c:strCache>
                <c:ptCount val="1"/>
                <c:pt idx="0">
                  <c:v>TCM</c:v>
                </c:pt>
              </c:strCache>
            </c:strRef>
          </c:tx>
          <c:spPr>
            <a:ln w="28575">
              <a:noFill/>
            </a:ln>
          </c:spPr>
          <c:marker>
            <c:symbol val="square"/>
            <c:size val="22"/>
            <c:spPr>
              <a:blipFill>
                <a:blip xmlns:r="http://schemas.openxmlformats.org/officeDocument/2006/relationships" r:embed="rId1"/>
                <a:stretch>
                  <a:fillRect/>
                </a:stretch>
              </a:blipFill>
              <a:ln w="0">
                <a:noFill/>
              </a:ln>
            </c:spPr>
          </c:marker>
          <c:dLbls>
            <c:txPr>
              <a:bodyPr/>
              <a:lstStyle/>
              <a:p>
                <a:pPr>
                  <a:defRPr sz="2000" b="1">
                    <a:solidFill>
                      <a:schemeClr val="accent6">
                        <a:lumMod val="75000"/>
                      </a:schemeClr>
                    </a:solidFill>
                  </a:defRPr>
                </a:pPr>
                <a:endParaRPr lang="en-US"/>
              </a:p>
            </c:txPr>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Sheet1!$F$2:$F$6</c:f>
              <c:numCache>
                <c:formatCode>General</c:formatCode>
                <c:ptCount val="5"/>
                <c:pt idx="4">
                  <c:v>7.074</c:v>
                </c:pt>
              </c:numCache>
            </c:numRef>
          </c:yVal>
          <c:smooth val="0"/>
        </c:ser>
        <c:dLbls>
          <c:showLegendKey val="0"/>
          <c:showVal val="0"/>
          <c:showCatName val="0"/>
          <c:showSerName val="0"/>
          <c:showPercent val="0"/>
          <c:showBubbleSize val="0"/>
        </c:dLbls>
        <c:axId val="2080443992"/>
        <c:axId val="2080449752"/>
      </c:scatterChart>
      <c:valAx>
        <c:axId val="2080443992"/>
        <c:scaling>
          <c:orientation val="minMax"/>
          <c:max val="10.0"/>
          <c:min val="7.5"/>
        </c:scaling>
        <c:delete val="0"/>
        <c:axPos val="b"/>
        <c:title>
          <c:tx>
            <c:rich>
              <a:bodyPr/>
              <a:lstStyle/>
              <a:p>
                <a:pPr>
                  <a:defRPr b="0"/>
                </a:pPr>
                <a:r>
                  <a:rPr lang="en-US" b="0" dirty="0" smtClean="0"/>
                  <a:t>Weighted Speedup</a:t>
                </a:r>
                <a:endParaRPr lang="en-US" b="0" dirty="0"/>
              </a:p>
            </c:rich>
          </c:tx>
          <c:layout>
            <c:manualLayout>
              <c:xMode val="edge"/>
              <c:yMode val="edge"/>
              <c:x val="0.406909448818898"/>
              <c:y val="0.856036482939632"/>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2080449752"/>
        <c:crosses val="autoZero"/>
        <c:crossBetween val="midCat"/>
      </c:valAx>
      <c:valAx>
        <c:axId val="2080449752"/>
        <c:scaling>
          <c:orientation val="minMax"/>
          <c:max val="16.0"/>
          <c:min val="4.0"/>
        </c:scaling>
        <c:delete val="0"/>
        <c:axPos val="l"/>
        <c:title>
          <c:tx>
            <c:rich>
              <a:bodyPr rot="-5400000" vert="horz"/>
              <a:lstStyle/>
              <a:p>
                <a:pPr>
                  <a:defRPr b="0"/>
                </a:pPr>
                <a:r>
                  <a:rPr lang="en-US" b="0" dirty="0" smtClean="0"/>
                  <a:t>Maximum Slowdown</a:t>
                </a:r>
                <a:endParaRPr lang="en-US" b="0" dirty="0"/>
              </a:p>
            </c:rich>
          </c:tx>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2080443992"/>
        <c:crosses val="autoZero"/>
        <c:crossBetween val="midCat"/>
        <c:majorUnit val="2.0"/>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Sheet1!$C$1</c:f>
              <c:strCache>
                <c:ptCount val="1"/>
                <c:pt idx="0">
                  <c:v>FRFCFS</c:v>
                </c:pt>
              </c:strCache>
            </c:strRef>
          </c:tx>
          <c:spPr>
            <a:ln w="28575">
              <a:solidFill>
                <a:schemeClr val="tx1"/>
              </a:solidFill>
            </a:ln>
          </c:spPr>
          <c:marker>
            <c:symbol val="diamond"/>
            <c:size val="12"/>
            <c:spPr>
              <a:solidFill>
                <a:prstClr val="black"/>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Sheet1!$C$3:$C$33</c:f>
              <c:numCache>
                <c:formatCode>General</c:formatCode>
                <c:ptCount val="31"/>
                <c:pt idx="0">
                  <c:v>9.825</c:v>
                </c:pt>
                <c:pt idx="1">
                  <c:v>6.73</c:v>
                </c:pt>
                <c:pt idx="2">
                  <c:v>5.84</c:v>
                </c:pt>
                <c:pt idx="3">
                  <c:v>5.38</c:v>
                </c:pt>
                <c:pt idx="4">
                  <c:v>5.0</c:v>
                </c:pt>
                <c:pt idx="5">
                  <c:v>5.07</c:v>
                </c:pt>
                <c:pt idx="6">
                  <c:v>5.5</c:v>
                </c:pt>
                <c:pt idx="7">
                  <c:v>5.73</c:v>
                </c:pt>
              </c:numCache>
            </c:numRef>
          </c:yVal>
          <c:smooth val="0"/>
        </c:ser>
        <c:ser>
          <c:idx val="1"/>
          <c:order val="1"/>
          <c:tx>
            <c:strRef>
              <c:f>Sheet1!$D$1</c:f>
              <c:strCache>
                <c:ptCount val="1"/>
                <c:pt idx="0">
                  <c:v>STFM</c:v>
                </c:pt>
              </c:strCache>
            </c:strRef>
          </c:tx>
          <c:spPr>
            <a:ln w="28575">
              <a:solidFill>
                <a:srgbClr val="00B050"/>
              </a:solidFill>
            </a:ln>
          </c:spPr>
          <c:marker>
            <c:symbol val="square"/>
            <c:size val="10"/>
            <c:spPr>
              <a:solidFill>
                <a:srgbClr val="00B050"/>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Sheet1!$D$3:$D$33</c:f>
              <c:numCache>
                <c:formatCode>General</c:formatCode>
                <c:ptCount val="31"/>
                <c:pt idx="8">
                  <c:v>5.949</c:v>
                </c:pt>
                <c:pt idx="9">
                  <c:v>6.214999999999995</c:v>
                </c:pt>
                <c:pt idx="10">
                  <c:v>6.423</c:v>
                </c:pt>
                <c:pt idx="11">
                  <c:v>6.923</c:v>
                </c:pt>
                <c:pt idx="12">
                  <c:v>6.953</c:v>
                </c:pt>
                <c:pt idx="13">
                  <c:v>7.262999999999995</c:v>
                </c:pt>
              </c:numCache>
            </c:numRef>
          </c:yVal>
          <c:smooth val="0"/>
        </c:ser>
        <c:ser>
          <c:idx val="2"/>
          <c:order val="2"/>
          <c:tx>
            <c:strRef>
              <c:f>Sheet1!$E$1</c:f>
              <c:strCache>
                <c:ptCount val="1"/>
                <c:pt idx="0">
                  <c:v>PAR-BS</c:v>
                </c:pt>
              </c:strCache>
            </c:strRef>
          </c:tx>
          <c:spPr>
            <a:ln w="28575">
              <a:solidFill>
                <a:srgbClr val="1F497D"/>
              </a:solidFill>
            </a:ln>
          </c:spPr>
          <c:marker>
            <c:symbol val="triangle"/>
            <c:size val="10"/>
            <c:spPr>
              <a:solidFill>
                <a:schemeClr val="tx2"/>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Sheet1!$E$3:$E$33</c:f>
              <c:numCache>
                <c:formatCode>General</c:formatCode>
                <c:ptCount val="31"/>
                <c:pt idx="14">
                  <c:v>5.999</c:v>
                </c:pt>
                <c:pt idx="15">
                  <c:v>5.449</c:v>
                </c:pt>
                <c:pt idx="16">
                  <c:v>5.423</c:v>
                </c:pt>
                <c:pt idx="17">
                  <c:v>5.075</c:v>
                </c:pt>
                <c:pt idx="18">
                  <c:v>4.905</c:v>
                </c:pt>
                <c:pt idx="19">
                  <c:v>4.819999999999998</c:v>
                </c:pt>
              </c:numCache>
            </c:numRef>
          </c:yVal>
          <c:smooth val="0"/>
        </c:ser>
        <c:ser>
          <c:idx val="3"/>
          <c:order val="3"/>
          <c:tx>
            <c:strRef>
              <c:f>Sheet1!$F$1</c:f>
              <c:strCache>
                <c:ptCount val="1"/>
                <c:pt idx="0">
                  <c:v>ATLAS</c:v>
                </c:pt>
              </c:strCache>
            </c:strRef>
          </c:tx>
          <c:spPr>
            <a:ln w="28575">
              <a:solidFill>
                <a:srgbClr val="FF0000"/>
              </a:solidFill>
            </a:ln>
          </c:spPr>
          <c:marker>
            <c:symbol val="circle"/>
            <c:size val="10"/>
            <c:spPr>
              <a:solidFill>
                <a:srgbClr val="FF0000"/>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Sheet1!$F$3:$F$33</c:f>
              <c:numCache>
                <c:formatCode>General</c:formatCode>
                <c:ptCount val="31"/>
                <c:pt idx="20">
                  <c:v>7.017999999999994</c:v>
                </c:pt>
                <c:pt idx="21">
                  <c:v>7.139</c:v>
                </c:pt>
                <c:pt idx="22">
                  <c:v>7.422</c:v>
                </c:pt>
                <c:pt idx="23">
                  <c:v>7.501</c:v>
                </c:pt>
                <c:pt idx="24">
                  <c:v>7.552</c:v>
                </c:pt>
                <c:pt idx="25">
                  <c:v>7.458</c:v>
                </c:pt>
              </c:numCache>
            </c:numRef>
          </c:yVal>
          <c:smooth val="0"/>
        </c:ser>
        <c:ser>
          <c:idx val="4"/>
          <c:order val="4"/>
          <c:tx>
            <c:strRef>
              <c:f>Sheet1!$G$1</c:f>
              <c:strCache>
                <c:ptCount val="1"/>
                <c:pt idx="0">
                  <c:v>TCM</c:v>
                </c:pt>
              </c:strCache>
            </c:strRef>
          </c:tx>
          <c:spPr>
            <a:ln w="28575">
              <a:solidFill>
                <a:schemeClr val="accent6">
                  <a:lumMod val="75000"/>
                </a:schemeClr>
              </a:solidFill>
            </a:ln>
          </c:spPr>
          <c:marker>
            <c:symbol val="square"/>
            <c:size val="23"/>
            <c:spPr>
              <a:blipFill>
                <a:blip xmlns:r="http://schemas.openxmlformats.org/officeDocument/2006/relationships" r:embed="rId1"/>
                <a:stretch>
                  <a:fillRect/>
                </a:stretch>
              </a:blipFill>
              <a:ln w="0">
                <a:no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Sheet1!$G$3:$G$33</c:f>
              <c:numCache>
                <c:formatCode>General</c:formatCode>
                <c:ptCount val="31"/>
                <c:pt idx="26">
                  <c:v>4.843</c:v>
                </c:pt>
                <c:pt idx="27">
                  <c:v>4.952</c:v>
                </c:pt>
                <c:pt idx="28">
                  <c:v>5.258</c:v>
                </c:pt>
                <c:pt idx="29">
                  <c:v>5.503</c:v>
                </c:pt>
                <c:pt idx="30">
                  <c:v>5.726999999999998</c:v>
                </c:pt>
              </c:numCache>
            </c:numRef>
          </c:yVal>
          <c:smooth val="0"/>
        </c:ser>
        <c:dLbls>
          <c:showLegendKey val="0"/>
          <c:showVal val="0"/>
          <c:showCatName val="0"/>
          <c:showSerName val="0"/>
          <c:showPercent val="0"/>
          <c:showBubbleSize val="0"/>
        </c:dLbls>
        <c:axId val="2088472296"/>
        <c:axId val="2088480872"/>
      </c:scatterChart>
      <c:valAx>
        <c:axId val="2088472296"/>
        <c:scaling>
          <c:orientation val="minMax"/>
          <c:max val="16.0"/>
          <c:min val="12.0"/>
        </c:scaling>
        <c:delete val="0"/>
        <c:axPos val="b"/>
        <c:title>
          <c:tx>
            <c:rich>
              <a:bodyPr/>
              <a:lstStyle/>
              <a:p>
                <a:pPr>
                  <a:defRPr b="0"/>
                </a:pPr>
                <a:r>
                  <a:rPr lang="en-US" b="0" dirty="0" smtClean="0"/>
                  <a:t>Weighted Speedup</a:t>
                </a:r>
                <a:endParaRPr lang="en-US" b="0" dirty="0"/>
              </a:p>
            </c:rich>
          </c:tx>
          <c:layout>
            <c:manualLayout>
              <c:xMode val="edge"/>
              <c:yMode val="edge"/>
              <c:x val="0.403121570031019"/>
              <c:y val="0.856036482939632"/>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2088480872"/>
        <c:crosses val="autoZero"/>
        <c:crossBetween val="midCat"/>
      </c:valAx>
      <c:valAx>
        <c:axId val="2088480872"/>
        <c:scaling>
          <c:orientation val="minMax"/>
          <c:max val="12.0"/>
          <c:min val="2.0"/>
        </c:scaling>
        <c:delete val="0"/>
        <c:axPos val="l"/>
        <c:title>
          <c:tx>
            <c:rich>
              <a:bodyPr rot="-5400000" vert="horz"/>
              <a:lstStyle/>
              <a:p>
                <a:pPr>
                  <a:defRPr b="0"/>
                </a:pPr>
                <a:r>
                  <a:rPr lang="en-US" b="0" dirty="0" smtClean="0"/>
                  <a:t>Maximum Slowdown</a:t>
                </a:r>
                <a:endParaRPr lang="en-US" b="0" dirty="0"/>
              </a:p>
            </c:rich>
          </c:tx>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2088472296"/>
        <c:crosses val="autoZero"/>
        <c:crossBetween val="midCat"/>
        <c:majorUnit val="2.0"/>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03532679074"/>
          <c:y val="0.0514005540974045"/>
          <c:w val="0.777754569305214"/>
          <c:h val="0.798225065616798"/>
        </c:manualLayout>
      </c:layout>
      <c:scatterChart>
        <c:scatterStyle val="smoothMarker"/>
        <c:varyColors val="0"/>
        <c:ser>
          <c:idx val="3"/>
          <c:order val="1"/>
          <c:tx>
            <c:strRef>
              <c:f>"SCMP"</c:f>
            </c:strRef>
          </c:tx>
          <c:spPr>
            <a:ln>
              <a:solidFill>
                <a:schemeClr val="tx2">
                  <a:lumMod val="50000"/>
                </a:schemeClr>
              </a:solidFill>
            </a:ln>
          </c:spPr>
          <c:xVal>
            <c:numRef>
              <c:f>scale!$I$1:$I$7</c:f>
            </c:numRef>
          </c:xVal>
          <c:yVal>
            <c:numRef>
              <c:f>scale!$J$1:$J$7</c:f>
            </c:numRef>
          </c:yVal>
          <c:smooth val="1"/>
        </c:ser>
        <c:ser>
          <c:idx val="4"/>
          <c:order val="2"/>
          <c:tx>
            <c:strRef>
              <c:f>"ACMP"</c:f>
            </c:strRef>
          </c:tx>
          <c:spPr>
            <a:ln>
              <a:solidFill>
                <a:srgbClr val="C00000"/>
              </a:solidFill>
            </a:ln>
          </c:spPr>
          <c:xVal>
            <c:numRef>
              <c:f>scale!$I$8:$I$14</c:f>
            </c:numRef>
          </c:xVal>
          <c:yVal>
            <c:numRef>
              <c:f>scale!$J$8:$J$14</c:f>
            </c:numRef>
          </c:yVal>
          <c:smooth val="1"/>
        </c:ser>
        <c:ser>
          <c:idx val="5"/>
          <c:order val="3"/>
          <c:tx>
            <c:strRef>
              <c:f>"ACS"</c:f>
            </c:strRef>
          </c:tx>
          <c:spPr>
            <a:ln>
              <a:solidFill>
                <a:schemeClr val="accent3">
                  <a:lumMod val="50000"/>
                </a:schemeClr>
              </a:solidFill>
            </a:ln>
          </c:spPr>
          <c:xVal>
            <c:numRef>
              <c:f>scale!$I$15:$I$21</c:f>
            </c:numRef>
          </c:xVal>
          <c:yVal>
            <c:numRef>
              <c:f>scale!$J$15:$J$21</c:f>
            </c:numRef>
          </c:yVal>
          <c:smooth val="1"/>
        </c:s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3.1009</c:v>
                </c:pt>
                <c:pt idx="2">
                  <c:v>4.5502</c:v>
                </c:pt>
                <c:pt idx="3">
                  <c:v>5.491200000000013</c:v>
                </c:pt>
                <c:pt idx="4">
                  <c:v>5.9668</c:v>
                </c:pt>
                <c:pt idx="5">
                  <c:v>5.399</c:v>
                </c:pt>
                <c:pt idx="6">
                  <c:v>3.9177</c:v>
                </c:pt>
              </c:numCache>
            </c:numRef>
          </c:yVal>
          <c:smooth val="1"/>
        </c:ser>
        <c:dLbls>
          <c:showLegendKey val="0"/>
          <c:showVal val="0"/>
          <c:showCatName val="0"/>
          <c:showSerName val="0"/>
          <c:showPercent val="0"/>
          <c:showBubbleSize val="0"/>
        </c:dLbls>
        <c:axId val="-2085683480"/>
        <c:axId val="-2085678504"/>
      </c:scatterChart>
      <c:valAx>
        <c:axId val="-2085683480"/>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085678504"/>
        <c:crosses val="autoZero"/>
        <c:crossBetween val="midCat"/>
        <c:majorUnit val="8.0"/>
      </c:valAx>
      <c:valAx>
        <c:axId val="-2085678504"/>
        <c:scaling>
          <c:orientation val="minMax"/>
          <c:max val="8.0"/>
        </c:scaling>
        <c:delete val="0"/>
        <c:axPos val="l"/>
        <c:numFmt formatCode="General" sourceLinked="1"/>
        <c:majorTickMark val="out"/>
        <c:minorTickMark val="none"/>
        <c:tickLblPos val="nextTo"/>
        <c:crossAx val="-2085683480"/>
        <c:crosses val="autoZero"/>
        <c:crossBetween val="midCat"/>
      </c:valAx>
    </c:plotArea>
    <c:plotVisOnly val="1"/>
    <c:dispBlanksAs val="gap"/>
    <c:showDLblsOverMax val="0"/>
  </c:chart>
  <c:spPr>
    <a:ln>
      <a:noFill/>
    </a:ln>
  </c:spPr>
  <c:txPr>
    <a:bodyPr/>
    <a:lstStyle/>
    <a:p>
      <a:pPr>
        <a:defRPr sz="1200" baseline="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3.1009</c:v>
                </c:pt>
                <c:pt idx="2">
                  <c:v>4.5502</c:v>
                </c:pt>
                <c:pt idx="3">
                  <c:v>5.491200000000013</c:v>
                </c:pt>
                <c:pt idx="4">
                  <c:v>5.9668</c:v>
                </c:pt>
                <c:pt idx="5">
                  <c:v>5.399</c:v>
                </c:pt>
                <c:pt idx="6">
                  <c:v>3.9177</c:v>
                </c:pt>
              </c:numCache>
            </c:numRef>
          </c:yVal>
          <c:smooth val="1"/>
        </c:ser>
        <c:ser>
          <c:idx val="2"/>
          <c:order val="1"/>
          <c:tx>
            <c:v>ACS</c:v>
          </c:tx>
          <c:spPr>
            <a:ln>
              <a:solidFill>
                <a:srgbClr val="FF0000"/>
              </a:solidFill>
            </a:ln>
          </c:spPr>
          <c:marker>
            <c:symbol val="triangle"/>
            <c:size val="7"/>
            <c:spPr>
              <a:solidFill>
                <a:srgbClr val="FF0000"/>
              </a:solidFill>
              <a:ln>
                <a:solidFill>
                  <a:srgbClr val="FF0000"/>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1.841</c:v>
                </c:pt>
                <c:pt idx="1">
                  <c:v>3.1306</c:v>
                </c:pt>
                <c:pt idx="2">
                  <c:v>4.720099999999999</c:v>
                </c:pt>
                <c:pt idx="3">
                  <c:v>6.4589</c:v>
                </c:pt>
                <c:pt idx="4">
                  <c:v>6.973100000000001</c:v>
                </c:pt>
                <c:pt idx="5">
                  <c:v>7.445300000000001</c:v>
                </c:pt>
                <c:pt idx="6">
                  <c:v>7.475600000000013</c:v>
                </c:pt>
              </c:numCache>
            </c:numRef>
          </c:yVal>
          <c:smooth val="1"/>
        </c:ser>
        <c:dLbls>
          <c:showLegendKey val="0"/>
          <c:showVal val="0"/>
          <c:showCatName val="0"/>
          <c:showSerName val="0"/>
          <c:showPercent val="0"/>
          <c:showBubbleSize val="0"/>
        </c:dLbls>
        <c:axId val="2076370152"/>
        <c:axId val="2076493096"/>
      </c:scatterChart>
      <c:valAx>
        <c:axId val="2076370152"/>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076493096"/>
        <c:crosses val="autoZero"/>
        <c:crossBetween val="midCat"/>
        <c:majorUnit val="8.0"/>
      </c:valAx>
      <c:valAx>
        <c:axId val="2076493096"/>
        <c:scaling>
          <c:orientation val="minMax"/>
        </c:scaling>
        <c:delete val="0"/>
        <c:axPos val="l"/>
        <c:numFmt formatCode="General" sourceLinked="1"/>
        <c:majorTickMark val="out"/>
        <c:minorTickMark val="none"/>
        <c:tickLblPos val="nextTo"/>
        <c:crossAx val="2076370152"/>
        <c:crosses val="autoZero"/>
        <c:crossBetween val="midCat"/>
      </c:valAx>
    </c:plotArea>
    <c:plotVisOnly val="1"/>
    <c:dispBlanksAs val="gap"/>
    <c:showDLblsOverMax val="0"/>
  </c:chart>
  <c:spPr>
    <a:ln>
      <a:noFill/>
    </a:ln>
  </c:spPr>
  <c:txPr>
    <a:bodyPr/>
    <a:lstStyle/>
    <a:p>
      <a:pPr>
        <a:defRPr sz="1200" baseline="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2.787400000000001</c:v>
                </c:pt>
                <c:pt idx="2">
                  <c:v>2.369</c:v>
                </c:pt>
                <c:pt idx="3">
                  <c:v>2.0853</c:v>
                </c:pt>
                <c:pt idx="4">
                  <c:v>1.8461</c:v>
                </c:pt>
                <c:pt idx="5">
                  <c:v>1.448599999999995</c:v>
                </c:pt>
                <c:pt idx="6">
                  <c:v>1.208899999999995</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1.609599999999995</c:v>
                </c:pt>
                <c:pt idx="1">
                  <c:v>2.768</c:v>
                </c:pt>
                <c:pt idx="2">
                  <c:v>2.345699999999998</c:v>
                </c:pt>
                <c:pt idx="3">
                  <c:v>2.0982</c:v>
                </c:pt>
                <c:pt idx="4">
                  <c:v>1.797199999999995</c:v>
                </c:pt>
                <c:pt idx="5">
                  <c:v>1.4721</c:v>
                </c:pt>
                <c:pt idx="6">
                  <c:v>1.275899999999994</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1.606</c:v>
                </c:pt>
                <c:pt idx="1">
                  <c:v>2.9533</c:v>
                </c:pt>
                <c:pt idx="2">
                  <c:v>2.821299999999998</c:v>
                </c:pt>
                <c:pt idx="3">
                  <c:v>2.7064</c:v>
                </c:pt>
                <c:pt idx="4">
                  <c:v>2.5748</c:v>
                </c:pt>
                <c:pt idx="5">
                  <c:v>2.452599999999998</c:v>
                </c:pt>
                <c:pt idx="6">
                  <c:v>2.1977</c:v>
                </c:pt>
              </c:numCache>
            </c:numRef>
          </c:yVal>
          <c:smooth val="1"/>
        </c:ser>
        <c:dLbls>
          <c:showLegendKey val="0"/>
          <c:showVal val="0"/>
          <c:showCatName val="0"/>
          <c:showSerName val="0"/>
          <c:showPercent val="0"/>
          <c:showBubbleSize val="0"/>
        </c:dLbls>
        <c:axId val="-2131392232"/>
        <c:axId val="-2131384760"/>
      </c:scatterChart>
      <c:valAx>
        <c:axId val="-2131392232"/>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31384760"/>
        <c:crosses val="autoZero"/>
        <c:crossBetween val="midCat"/>
        <c:majorUnit val="8.0"/>
      </c:valAx>
      <c:valAx>
        <c:axId val="-2131384760"/>
        <c:scaling>
          <c:orientation val="minMax"/>
        </c:scaling>
        <c:delete val="0"/>
        <c:axPos val="l"/>
        <c:numFmt formatCode="General" sourceLinked="1"/>
        <c:majorTickMark val="out"/>
        <c:minorTickMark val="none"/>
        <c:tickLblPos val="nextTo"/>
        <c:crossAx val="-2131392232"/>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1.145799999999995</c:v>
                </c:pt>
                <c:pt idx="2">
                  <c:v>1.1471</c:v>
                </c:pt>
                <c:pt idx="3">
                  <c:v>1.1285</c:v>
                </c:pt>
                <c:pt idx="4">
                  <c:v>1.103899999999995</c:v>
                </c:pt>
                <c:pt idx="5">
                  <c:v>1.045099999999995</c:v>
                </c:pt>
                <c:pt idx="6">
                  <c:v>0.9879</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2.2956</c:v>
                </c:pt>
                <c:pt idx="1">
                  <c:v>2.416299999999977</c:v>
                </c:pt>
                <c:pt idx="2">
                  <c:v>2.209</c:v>
                </c:pt>
                <c:pt idx="3">
                  <c:v>2.1294</c:v>
                </c:pt>
                <c:pt idx="4">
                  <c:v>2.0336</c:v>
                </c:pt>
                <c:pt idx="5">
                  <c:v>1.909899999999995</c:v>
                </c:pt>
                <c:pt idx="6">
                  <c:v>1.746999999999995</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2.2925</c:v>
                </c:pt>
                <c:pt idx="1">
                  <c:v>2.552799999999998</c:v>
                </c:pt>
                <c:pt idx="2">
                  <c:v>2.6598</c:v>
                </c:pt>
                <c:pt idx="3">
                  <c:v>2.6737</c:v>
                </c:pt>
                <c:pt idx="4">
                  <c:v>2.6425</c:v>
                </c:pt>
                <c:pt idx="5">
                  <c:v>2.6232</c:v>
                </c:pt>
                <c:pt idx="6">
                  <c:v>2.5347</c:v>
                </c:pt>
              </c:numCache>
            </c:numRef>
          </c:yVal>
          <c:smooth val="1"/>
        </c:ser>
        <c:dLbls>
          <c:showLegendKey val="0"/>
          <c:showVal val="0"/>
          <c:showCatName val="0"/>
          <c:showSerName val="0"/>
          <c:showPercent val="0"/>
          <c:showBubbleSize val="0"/>
        </c:dLbls>
        <c:axId val="-2131448392"/>
        <c:axId val="-2131443464"/>
      </c:scatterChart>
      <c:valAx>
        <c:axId val="-2131448392"/>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31443464"/>
        <c:crosses val="autoZero"/>
        <c:crossBetween val="midCat"/>
        <c:majorUnit val="8.0"/>
      </c:valAx>
      <c:valAx>
        <c:axId val="-2131443464"/>
        <c:scaling>
          <c:orientation val="minMax"/>
        </c:scaling>
        <c:delete val="0"/>
        <c:axPos val="l"/>
        <c:numFmt formatCode="General" sourceLinked="1"/>
        <c:majorTickMark val="out"/>
        <c:minorTickMark val="none"/>
        <c:tickLblPos val="nextTo"/>
        <c:crossAx val="-2131448392"/>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2.6017</c:v>
                </c:pt>
                <c:pt idx="2">
                  <c:v>2.805899999999997</c:v>
                </c:pt>
                <c:pt idx="3">
                  <c:v>2.399499999999977</c:v>
                </c:pt>
                <c:pt idx="4">
                  <c:v>2.0104</c:v>
                </c:pt>
                <c:pt idx="5">
                  <c:v>1.323499999999995</c:v>
                </c:pt>
                <c:pt idx="6">
                  <c:v>1.0144</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2.2644</c:v>
                </c:pt>
                <c:pt idx="1">
                  <c:v>2.5701</c:v>
                </c:pt>
                <c:pt idx="2">
                  <c:v>2.7652</c:v>
                </c:pt>
                <c:pt idx="3">
                  <c:v>2.2258</c:v>
                </c:pt>
                <c:pt idx="4">
                  <c:v>1.709799999999992</c:v>
                </c:pt>
                <c:pt idx="5">
                  <c:v>1.205299999999994</c:v>
                </c:pt>
                <c:pt idx="6">
                  <c:v>0.9084</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2.2612</c:v>
                </c:pt>
                <c:pt idx="1">
                  <c:v>2.9495</c:v>
                </c:pt>
                <c:pt idx="2">
                  <c:v>3.9682</c:v>
                </c:pt>
                <c:pt idx="3">
                  <c:v>3.9855</c:v>
                </c:pt>
                <c:pt idx="4">
                  <c:v>3.655</c:v>
                </c:pt>
                <c:pt idx="5">
                  <c:v>2.9419</c:v>
                </c:pt>
                <c:pt idx="6">
                  <c:v>2.4096</c:v>
                </c:pt>
              </c:numCache>
            </c:numRef>
          </c:yVal>
          <c:smooth val="1"/>
        </c:ser>
        <c:dLbls>
          <c:showLegendKey val="0"/>
          <c:showVal val="0"/>
          <c:showCatName val="0"/>
          <c:showSerName val="0"/>
          <c:showPercent val="0"/>
          <c:showBubbleSize val="0"/>
        </c:dLbls>
        <c:axId val="-2131487240"/>
        <c:axId val="-2131482312"/>
      </c:scatterChart>
      <c:valAx>
        <c:axId val="-2131487240"/>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31482312"/>
        <c:crosses val="autoZero"/>
        <c:crossBetween val="midCat"/>
        <c:majorUnit val="8.0"/>
      </c:valAx>
      <c:valAx>
        <c:axId val="-2131482312"/>
        <c:scaling>
          <c:orientation val="minMax"/>
        </c:scaling>
        <c:delete val="0"/>
        <c:axPos val="l"/>
        <c:numFmt formatCode="General" sourceLinked="1"/>
        <c:majorTickMark val="out"/>
        <c:minorTickMark val="none"/>
        <c:tickLblPos val="nextTo"/>
        <c:crossAx val="-2131487240"/>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1.743499999999994</c:v>
                </c:pt>
                <c:pt idx="2">
                  <c:v>2.1047</c:v>
                </c:pt>
                <c:pt idx="3">
                  <c:v>1.9538</c:v>
                </c:pt>
                <c:pt idx="4">
                  <c:v>1.783299999999995</c:v>
                </c:pt>
                <c:pt idx="5">
                  <c:v>1.823</c:v>
                </c:pt>
                <c:pt idx="6">
                  <c:v>1.8924</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1.722</c:v>
                </c:pt>
                <c:pt idx="1">
                  <c:v>2.1333</c:v>
                </c:pt>
                <c:pt idx="2">
                  <c:v>2.2717</c:v>
                </c:pt>
                <c:pt idx="3">
                  <c:v>2.1047</c:v>
                </c:pt>
                <c:pt idx="4">
                  <c:v>1.9538</c:v>
                </c:pt>
                <c:pt idx="5">
                  <c:v>1.782799999999996</c:v>
                </c:pt>
                <c:pt idx="6">
                  <c:v>1.862</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1.719199999999995</c:v>
                </c:pt>
                <c:pt idx="1">
                  <c:v>3.011499999999997</c:v>
                </c:pt>
                <c:pt idx="2">
                  <c:v>3.4064</c:v>
                </c:pt>
                <c:pt idx="3">
                  <c:v>4.172499999999999</c:v>
                </c:pt>
                <c:pt idx="4">
                  <c:v>4.809</c:v>
                </c:pt>
                <c:pt idx="5">
                  <c:v>5.5459</c:v>
                </c:pt>
                <c:pt idx="6">
                  <c:v>6.0383</c:v>
                </c:pt>
              </c:numCache>
            </c:numRef>
          </c:yVal>
          <c:smooth val="1"/>
        </c:ser>
        <c:dLbls>
          <c:showLegendKey val="0"/>
          <c:showVal val="0"/>
          <c:showCatName val="0"/>
          <c:showSerName val="0"/>
          <c:showPercent val="0"/>
          <c:showBubbleSize val="0"/>
        </c:dLbls>
        <c:axId val="-2131506920"/>
        <c:axId val="-2131526680"/>
      </c:scatterChart>
      <c:valAx>
        <c:axId val="-2131506920"/>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31526680"/>
        <c:crosses val="autoZero"/>
        <c:crossBetween val="midCat"/>
        <c:majorUnit val="8.0"/>
      </c:valAx>
      <c:valAx>
        <c:axId val="-2131526680"/>
        <c:scaling>
          <c:orientation val="minMax"/>
        </c:scaling>
        <c:delete val="0"/>
        <c:axPos val="l"/>
        <c:numFmt formatCode="General" sourceLinked="1"/>
        <c:majorTickMark val="out"/>
        <c:minorTickMark val="none"/>
        <c:tickLblPos val="nextTo"/>
        <c:crossAx val="-2131506920"/>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2.787400000000001</c:v>
                </c:pt>
                <c:pt idx="2">
                  <c:v>2.369</c:v>
                </c:pt>
                <c:pt idx="3">
                  <c:v>2.0853</c:v>
                </c:pt>
                <c:pt idx="4">
                  <c:v>1.8461</c:v>
                </c:pt>
                <c:pt idx="5">
                  <c:v>1.448599999999995</c:v>
                </c:pt>
                <c:pt idx="6">
                  <c:v>1.208899999999995</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1.609599999999995</c:v>
                </c:pt>
                <c:pt idx="1">
                  <c:v>2.768</c:v>
                </c:pt>
                <c:pt idx="2">
                  <c:v>2.345699999999998</c:v>
                </c:pt>
                <c:pt idx="3">
                  <c:v>2.0982</c:v>
                </c:pt>
                <c:pt idx="4">
                  <c:v>1.797199999999995</c:v>
                </c:pt>
                <c:pt idx="5">
                  <c:v>1.4721</c:v>
                </c:pt>
                <c:pt idx="6">
                  <c:v>1.275899999999994</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1.606</c:v>
                </c:pt>
                <c:pt idx="1">
                  <c:v>2.9533</c:v>
                </c:pt>
                <c:pt idx="2">
                  <c:v>2.821299999999998</c:v>
                </c:pt>
                <c:pt idx="3">
                  <c:v>2.7064</c:v>
                </c:pt>
                <c:pt idx="4">
                  <c:v>2.5748</c:v>
                </c:pt>
                <c:pt idx="5">
                  <c:v>2.452599999999998</c:v>
                </c:pt>
                <c:pt idx="6">
                  <c:v>2.1977</c:v>
                </c:pt>
              </c:numCache>
            </c:numRef>
          </c:yVal>
          <c:smooth val="1"/>
        </c:ser>
        <c:dLbls>
          <c:showLegendKey val="0"/>
          <c:showVal val="0"/>
          <c:showCatName val="0"/>
          <c:showSerName val="0"/>
          <c:showPercent val="0"/>
          <c:showBubbleSize val="0"/>
        </c:dLbls>
        <c:axId val="-2131567064"/>
        <c:axId val="-2131562136"/>
      </c:scatterChart>
      <c:valAx>
        <c:axId val="-2131567064"/>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131562136"/>
        <c:crosses val="autoZero"/>
        <c:crossBetween val="midCat"/>
        <c:majorUnit val="8.0"/>
      </c:valAx>
      <c:valAx>
        <c:axId val="-2131562136"/>
        <c:scaling>
          <c:orientation val="minMax"/>
        </c:scaling>
        <c:delete val="0"/>
        <c:axPos val="l"/>
        <c:numFmt formatCode="General" sourceLinked="1"/>
        <c:majorTickMark val="out"/>
        <c:minorTickMark val="none"/>
        <c:tickLblPos val="nextTo"/>
        <c:crossAx val="-2131567064"/>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6/18/13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477058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6/18/13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1184253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7.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8.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b="0"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ACS requires support from the ISA, compiler, and the microarchitecture. We require two new instructions, CSCALL and CSRET. CSCALL has two arguments: the address of the lock protecting the critical section and the starting address of the critical section. CSRET takes the address of the lock as its only argument.</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The compiler or the library inserts CSCALL and CSRET at the beginning and end of the critical section respectively. </a:t>
            </a:r>
          </a:p>
          <a:p>
            <a:pPr eaLnBrk="1" hangingPunct="1"/>
            <a:r>
              <a:rPr lang="en-US">
                <a:latin typeface="Arial" charset="0"/>
                <a:ea typeface="ＭＳ Ｐゴシック" charset="0"/>
                <a:cs typeface="ＭＳ Ｐゴシック" charset="0"/>
              </a:rPr>
              <a:t> </a:t>
            </a:r>
          </a:p>
          <a:p>
            <a:pPr eaLnBrk="1" hangingPunct="1"/>
            <a:r>
              <a:rPr lang="en-US">
                <a:latin typeface="Arial" charset="0"/>
                <a:ea typeface="ＭＳ Ｐゴシック" charset="0"/>
                <a:cs typeface="ＭＳ Ｐゴシック" charset="0"/>
              </a:rPr>
              <a:t>When a small core encounters a CSCALL instruction, it sends the CSCALL request together with its stack pointer and core ID to the large core. AND waits for the CSDONE signal.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The large core buffers the request in the CSRB and executes the critical sections. It sends a CSDONE signal to the small core on completion. </a:t>
            </a:r>
          </a:p>
          <a:p>
            <a:pPr eaLnBrk="1" hangingPunct="1"/>
            <a:endParaRPr lang="en-US">
              <a:latin typeface="Arial"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AD0E60-B1CC-5846-AF65-B1B557F54183}" type="slidenum">
              <a:rPr lang="en-US" sz="1200">
                <a:latin typeface="Calibri" charset="0"/>
                <a:cs typeface="Arial" charset="0"/>
              </a:rPr>
              <a:pPr eaLnBrk="1" hangingPunct="1"/>
              <a:t>43</a:t>
            </a:fld>
            <a:endParaRPr lang="en-US" sz="1200">
              <a:latin typeface="Calibri"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800">
                <a:latin typeface="Arial" charset="0"/>
                <a:ea typeface="ＭＳ Ｐゴシック" charset="0"/>
                <a:cs typeface="ＭＳ Ｐゴシック" charset="0"/>
              </a:rPr>
              <a:t>While executing the critical sections on the large core accelerates their execution, ACS can serialize the execution of independent critical sections. Independent critical sections protect disjoint data and can execute concurrently in conventional systems. Since ACS sends all critical sections to the large core, their execution can get serialized. WE call this false serialization. To reduce the effect of false serialization,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we implement a mechanism to selectively disable the acceleration of critical sections which are experiencing false serialization. We call it SEL.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To implement SEL, we add a table of saturating counters to the CSRB which track false serialization. For simplicity, assume there is one counter for every independent critical section. A counter is incremented when the critical section experiences false serialization and decremented otherwise.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For example, consider a system with two critical sections A and B and an empty CSRB.</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A CSCALL for critical section A arrives. Since there are no other entries, there is no false serialization, so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the counter corresponding to critical section A is decremented.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While the first call is still in progress, another CSCALL for A arrives. Again, there is NO false serialization since CSCALL for A would have waited for the first instance of critical section A even in the conventional system.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Thus counter for A is again decremented.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Now a CSCALL for B is enters the CSRB. Since B now has to wait for critical section A, which it should NOT. We say that B is experiencing false serialization and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increment its counter.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When a counter reaches its maximum value, acceleration for that critical section is disabled and conventional locking is used for its execution from there on. </a:t>
            </a:r>
          </a:p>
          <a:p>
            <a:pPr>
              <a:lnSpc>
                <a:spcPct val="80000"/>
              </a:lnSpc>
            </a:pPr>
            <a:endParaRPr lang="en-US" sz="800">
              <a:latin typeface="Calibri" charset="0"/>
              <a:ea typeface="ＭＳ Ｐゴシック" charset="0"/>
              <a:cs typeface="ＭＳ Ｐゴシック"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EB8B55-24B8-B94A-B0B3-3CEDEC9FA075}" type="slidenum">
              <a:rPr lang="en-US" sz="1200">
                <a:latin typeface="Calibri" charset="0"/>
                <a:cs typeface="Arial" charset="0"/>
              </a:rPr>
              <a:pPr eaLnBrk="1" hangingPunct="1"/>
              <a:t>45</a:t>
            </a:fld>
            <a:endParaRPr lang="en-US" sz="1200">
              <a:latin typeface="Calibri"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sz="1000">
                <a:latin typeface="Arial" charset="0"/>
                <a:ea typeface="ＭＳ Ｐゴシック" charset="0"/>
                <a:cs typeface="ＭＳ Ｐゴシック" charset="0"/>
              </a:rPr>
              <a:t>ACS dedicates the large core for execution of critical sections which could otherwise be used for executing additional threads. This reduces peak parallel throughput. However, we find that in critical section intensive workloads this is not a problem since the benefit obtained by accelerating of critical sections offsets the loss in peak parallel throughput. </a:t>
            </a:r>
          </a:p>
          <a:p>
            <a:pPr eaLnBrk="1" hangingPunct="1">
              <a:lnSpc>
                <a:spcPct val="90000"/>
              </a:lnSpc>
            </a:pPr>
            <a:endParaRPr lang="en-US" sz="1000">
              <a:latin typeface="Arial" charset="0"/>
              <a:ea typeface="ＭＳ Ｐゴシック" charset="0"/>
              <a:cs typeface="ＭＳ Ｐゴシック" charset="0"/>
            </a:endParaRPr>
          </a:p>
          <a:p>
            <a:pPr eaLnBrk="1" hangingPunct="1">
              <a:lnSpc>
                <a:spcPct val="90000"/>
              </a:lnSpc>
            </a:pPr>
            <a:r>
              <a:rPr lang="en-US" sz="1000">
                <a:latin typeface="Arial" charset="0"/>
                <a:ea typeface="ＭＳ Ｐゴシック" charset="0"/>
                <a:cs typeface="ＭＳ Ｐゴシック" charset="0"/>
              </a:rPr>
              <a:t>Moreover, we observe that this problem will be further reduce as the number of cores on the chip increase for two reasons. </a:t>
            </a:r>
          </a:p>
          <a:p>
            <a:pPr eaLnBrk="1" hangingPunct="1">
              <a:lnSpc>
                <a:spcPct val="90000"/>
              </a:lnSpc>
            </a:pPr>
            <a:endParaRPr lang="en-US" sz="1000">
              <a:latin typeface="Arial" charset="0"/>
              <a:ea typeface="ＭＳ Ｐゴシック" charset="0"/>
              <a:cs typeface="ＭＳ Ｐゴシック" charset="0"/>
            </a:endParaRPr>
          </a:p>
          <a:p>
            <a:pPr eaLnBrk="1" hangingPunct="1">
              <a:lnSpc>
                <a:spcPct val="90000"/>
              </a:lnSpc>
            </a:pPr>
            <a:r>
              <a:rPr lang="en-US" sz="1000">
                <a:latin typeface="Arial" charset="0"/>
                <a:ea typeface="ＭＳ Ｐゴシック" charset="0"/>
                <a:cs typeface="ＭＳ Ｐゴシック" charset="0"/>
              </a:rPr>
              <a:t>First, the fraction of throughput lost due to ACS decreases. For example, loosing 4 cores in a 64-core system will be a much smaller loss than loosing 4 cores in a 8-core system. </a:t>
            </a:r>
          </a:p>
          <a:p>
            <a:pPr eaLnBrk="1" hangingPunct="1">
              <a:lnSpc>
                <a:spcPct val="90000"/>
              </a:lnSpc>
            </a:pPr>
            <a:endParaRPr lang="en-US" sz="1000">
              <a:latin typeface="Arial" charset="0"/>
              <a:ea typeface="ＭＳ Ｐゴシック" charset="0"/>
              <a:cs typeface="ＭＳ Ｐゴシック" charset="0"/>
            </a:endParaRPr>
          </a:p>
          <a:p>
            <a:pPr eaLnBrk="1" hangingPunct="1">
              <a:lnSpc>
                <a:spcPct val="90000"/>
              </a:lnSpc>
            </a:pPr>
            <a:r>
              <a:rPr lang="en-US" sz="1000">
                <a:latin typeface="Arial" charset="0"/>
                <a:ea typeface="ＭＳ Ｐゴシック" charset="0"/>
                <a:cs typeface="ＭＳ Ｐゴシック" charset="0"/>
              </a:rPr>
              <a:t>Second, contention for critical sections increases as the number of concurrent threads increase. When contention is high, accelerating the critical sections not only reduces the critical section execution time BUT also the waiting time for contending threads. Thereby making the acceleration even more beneficial.</a:t>
            </a:r>
          </a:p>
          <a:p>
            <a:pPr eaLnBrk="1" hangingPunct="1">
              <a:lnSpc>
                <a:spcPct val="90000"/>
              </a:lnSpc>
            </a:pPr>
            <a:endParaRPr lang="en-US" sz="1000">
              <a:latin typeface="Arial" charset="0"/>
              <a:ea typeface="ＭＳ Ｐゴシック" charset="0"/>
              <a:cs typeface="ＭＳ Ｐゴシック" charset="0"/>
            </a:endParaRPr>
          </a:p>
          <a:p>
            <a:pPr eaLnBrk="1" hangingPunct="1">
              <a:lnSpc>
                <a:spcPct val="90000"/>
              </a:lnSpc>
            </a:pPr>
            <a:r>
              <a:rPr lang="en-US" sz="1000">
                <a:latin typeface="Arial" charset="0"/>
                <a:ea typeface="ＭＳ Ｐゴシック" charset="0"/>
                <a:cs typeface="ＭＳ Ｐゴシック" charset="0"/>
              </a:rPr>
              <a:t>ACS also incurs the overhead of sending CSCALL and CSDONE signals. </a:t>
            </a:r>
          </a:p>
          <a:p>
            <a:pPr eaLnBrk="1" hangingPunct="1">
              <a:lnSpc>
                <a:spcPct val="90000"/>
              </a:lnSpc>
            </a:pPr>
            <a:endParaRPr lang="en-US" sz="1000">
              <a:latin typeface="Arial" charset="0"/>
              <a:ea typeface="ＭＳ Ｐゴシック" charset="0"/>
              <a:cs typeface="ＭＳ Ｐゴシック" charset="0"/>
            </a:endParaRPr>
          </a:p>
          <a:p>
            <a:pPr eaLnBrk="1" hangingPunct="1">
              <a:lnSpc>
                <a:spcPct val="90000"/>
              </a:lnSpc>
            </a:pPr>
            <a:r>
              <a:rPr lang="en-US" sz="1000">
                <a:latin typeface="Arial" charset="0"/>
                <a:ea typeface="ＭＳ Ｐゴシック" charset="0"/>
                <a:cs typeface="ＭＳ Ｐゴシック" charset="0"/>
              </a:rPr>
              <a:t>This overhead is similar to the conventional systems because in conventional systems lock acquire operations often generate a cache miss and the lock variable is brought from another core. In ACS, since all critical sections execute on one LARGE core, the lock variables stay resident in its cache which saves cache misses. Thus, overall, ACS has similar latency.</a:t>
            </a:r>
          </a:p>
          <a:p>
            <a:pPr eaLnBrk="1" hangingPunct="1">
              <a:lnSpc>
                <a:spcPct val="90000"/>
              </a:lnSpc>
            </a:pPr>
            <a:endParaRPr lang="en-US" sz="1000">
              <a:latin typeface="Arial" charset="0"/>
              <a:ea typeface="ＭＳ Ｐゴシック" charset="0"/>
              <a:cs typeface="ＭＳ Ｐゴシック" charset="0"/>
            </a:endParaRPr>
          </a:p>
          <a:p>
            <a:pPr eaLnBrk="1" hangingPunct="1">
              <a:lnSpc>
                <a:spcPct val="90000"/>
              </a:lnSpc>
            </a:pPr>
            <a:r>
              <a:rPr lang="en-US" sz="1000">
                <a:latin typeface="Arial" charset="0"/>
                <a:ea typeface="ＭＳ Ｐゴシック" charset="0"/>
                <a:cs typeface="ＭＳ Ｐゴシック" charset="0"/>
              </a:rPr>
              <a:t>In ACS the input arguments to the critical section must be transferred from the cache of the small core to the cache of the large core. Let me explain this trade-off with an example.</a:t>
            </a:r>
          </a:p>
          <a:p>
            <a:pPr>
              <a:lnSpc>
                <a:spcPct val="90000"/>
              </a:lnSpc>
            </a:pPr>
            <a:endParaRPr lang="en-US" sz="1000">
              <a:latin typeface="Calibri" charset="0"/>
              <a:ea typeface="ＭＳ Ｐゴシック" charset="0"/>
              <a:cs typeface="ＭＳ Ｐゴシック" charset="0"/>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82F774-3C0C-1A4E-9C1B-76DFAF9584F4}" type="slidenum">
              <a:rPr lang="en-US" sz="1200">
                <a:latin typeface="Calibri" charset="0"/>
                <a:cs typeface="Arial" charset="0"/>
              </a:rPr>
              <a:pPr eaLnBrk="1" hangingPunct="1"/>
              <a:t>47</a:t>
            </a:fld>
            <a:endParaRPr lang="en-US" sz="1200">
              <a:latin typeface="Calibri"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Consider this critical section from the puzzle benchmark. This critical sections protects a priority heap. The input argument is the node to be inserted on the heap.</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The priority heap is the Shared data which is data protected by the critical sections and private data is the incoming node to be inserted.</a:t>
            </a:r>
          </a:p>
          <a:p>
            <a:pPr eaLnBrk="1" hangingPunct="1"/>
            <a:r>
              <a:rPr lang="en-US">
                <a:latin typeface="Arial" charset="0"/>
                <a:ea typeface="ＭＳ Ｐゴシック" charset="0"/>
                <a:cs typeface="ＭＳ Ｐゴシック" charset="0"/>
              </a:rPr>
              <a:t> </a:t>
            </a:r>
          </a:p>
          <a:p>
            <a:pPr eaLnBrk="1" hangingPunct="1"/>
            <a:r>
              <a:rPr lang="en-US">
                <a:latin typeface="Arial" charset="0"/>
                <a:ea typeface="ＭＳ Ｐゴシック" charset="0"/>
                <a:cs typeface="ＭＳ Ｐゴシック" charset="0"/>
              </a:rPr>
              <a:t>During execution, multiple nodes of the heap are touched to find the right place to insert the incoming private data. In conventional systems, the shared data usually moves from cache-to-cache as different cores modify it inside critical sections. The private data is usually available locally.  In ACS,  since all critical sections execute on the large core, the shared data stays resident AT the large and does not move from cache to cache. However, private data has to be brought in from the small requesting core to execute the critical section. </a:t>
            </a:r>
          </a:p>
          <a:p>
            <a:endParaRPr lang="en-US">
              <a:latin typeface="Calibri" charset="0"/>
              <a:ea typeface="ＭＳ Ｐゴシック" charset="0"/>
              <a:cs typeface="ＭＳ Ｐゴシック"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0B1934D-D7E8-5B44-838E-18985198929F}" type="slidenum">
              <a:rPr lang="en-US" sz="1200">
                <a:latin typeface="Calibri" charset="0"/>
                <a:cs typeface="Arial" charset="0"/>
              </a:rPr>
              <a:pPr eaLnBrk="1" hangingPunct="1"/>
              <a:t>48</a:t>
            </a:fld>
            <a:endParaRPr lang="en-US" sz="1200">
              <a:latin typeface="Calibri"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a:latin typeface="Arial" charset="0"/>
                <a:ea typeface="ＭＳ Ｐゴシック" charset="0"/>
                <a:cs typeface="ＭＳ Ｐゴシック" charset="0"/>
              </a:rPr>
              <a:t>In our experiments we simulated three configurations. </a:t>
            </a:r>
          </a:p>
          <a:p>
            <a:pPr eaLnBrk="1" hangingPunct="1">
              <a:lnSpc>
                <a:spcPct val="90000"/>
              </a:lnSpc>
            </a:pPr>
            <a:endParaRPr lang="en-US">
              <a:latin typeface="Arial" charset="0"/>
              <a:ea typeface="ＭＳ Ｐゴシック" charset="0"/>
              <a:cs typeface="ＭＳ Ｐゴシック" charset="0"/>
            </a:endParaRPr>
          </a:p>
          <a:p>
            <a:pPr eaLnBrk="1" hangingPunct="1">
              <a:lnSpc>
                <a:spcPct val="90000"/>
              </a:lnSpc>
            </a:pPr>
            <a:r>
              <a:rPr lang="en-US">
                <a:latin typeface="Arial" charset="0"/>
                <a:ea typeface="ＭＳ Ｐゴシック" charset="0"/>
                <a:cs typeface="ＭＳ Ｐゴシック" charset="0"/>
              </a:rPr>
              <a:t>First, A symmetric CMP or SCMP with all small cores. The numbers of cores is equal to the chip area and conventional locks are used for critical sections. </a:t>
            </a:r>
          </a:p>
          <a:p>
            <a:pPr eaLnBrk="1" hangingPunct="1">
              <a:lnSpc>
                <a:spcPct val="90000"/>
              </a:lnSpc>
            </a:pPr>
            <a:endParaRPr lang="en-US">
              <a:latin typeface="Arial" charset="0"/>
              <a:ea typeface="ＭＳ Ｐゴシック" charset="0"/>
              <a:cs typeface="ＭＳ Ｐゴシック" charset="0"/>
            </a:endParaRPr>
          </a:p>
          <a:p>
            <a:pPr eaLnBrk="1" hangingPunct="1">
              <a:lnSpc>
                <a:spcPct val="90000"/>
              </a:lnSpc>
            </a:pPr>
            <a:r>
              <a:rPr lang="en-US">
                <a:latin typeface="Arial" charset="0"/>
                <a:ea typeface="ＭＳ Ｐゴシック" charset="0"/>
                <a:cs typeface="ＭＳ Ｐゴシック" charset="0"/>
              </a:rPr>
              <a:t>Second, an ACMP with one large core and remaining small cores. The large core takes the area of 4 small cores. The large core is used to execute Amdahl</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bottleneck. Critical Sections are executed using conventional locking. </a:t>
            </a:r>
          </a:p>
          <a:p>
            <a:pPr eaLnBrk="1" hangingPunct="1">
              <a:lnSpc>
                <a:spcPct val="90000"/>
              </a:lnSpc>
            </a:pPr>
            <a:endParaRPr lang="en-US">
              <a:latin typeface="Arial" charset="0"/>
              <a:ea typeface="ＭＳ Ｐゴシック" charset="0"/>
              <a:cs typeface="ＭＳ Ｐゴシック" charset="0"/>
            </a:endParaRPr>
          </a:p>
          <a:p>
            <a:pPr eaLnBrk="1" hangingPunct="1">
              <a:lnSpc>
                <a:spcPct val="90000"/>
              </a:lnSpc>
            </a:pPr>
            <a:r>
              <a:rPr lang="en-US">
                <a:latin typeface="Arial" charset="0"/>
                <a:ea typeface="ＭＳ Ｐゴシック" charset="0"/>
                <a:cs typeface="ＭＳ Ｐゴシック" charset="0"/>
              </a:rPr>
              <a:t>Third,  ACS, which is an ACMP with a CSRB and support for accelerating critical sections. In ACS, the Amdahl</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bottleneck as well as the critical sections execute on the large core.</a:t>
            </a:r>
          </a:p>
          <a:p>
            <a:pPr eaLnBrk="1" hangingPunct="1">
              <a:lnSpc>
                <a:spcPct val="90000"/>
              </a:lnSpc>
            </a:pPr>
            <a:endParaRPr lang="en-US">
              <a:latin typeface="Arial" charset="0"/>
              <a:ea typeface="ＭＳ Ｐゴシック" charset="0"/>
              <a:cs typeface="ＭＳ Ｐゴシック" charset="0"/>
            </a:endParaRPr>
          </a:p>
          <a:p>
            <a:pPr eaLnBrk="1" hangingPunct="1">
              <a:lnSpc>
                <a:spcPct val="90000"/>
              </a:lnSpc>
            </a:pPr>
            <a:r>
              <a:rPr lang="en-US">
                <a:latin typeface="Arial" charset="0"/>
                <a:ea typeface="ＭＳ Ｐゴシック" charset="0"/>
                <a:cs typeface="ＭＳ Ｐゴシック" charset="0"/>
              </a:rPr>
              <a:t>The large core replceas four small cores. When chip area increases, we increase the number of small cores in all three confgiurations. At area 16, the SCMP has 16 small cores and the ACMP and ACS has 1 large core and 12 small cores. At area 32, the SCMP has 32 small cores and ACMP and ACS have 1 large core and 28 small cores. </a:t>
            </a:r>
          </a:p>
          <a:p>
            <a:pPr eaLnBrk="1" hangingPunct="1">
              <a:lnSpc>
                <a:spcPct val="90000"/>
              </a:lnSpc>
            </a:pPr>
            <a:endParaRPr lang="en-US">
              <a:latin typeface="Arial" charset="0"/>
              <a:ea typeface="ＭＳ Ｐゴシック" charset="0"/>
              <a:cs typeface="ＭＳ Ｐゴシック" charset="0"/>
            </a:endParaRPr>
          </a:p>
          <a:p>
            <a:pPr eaLnBrk="1" hangingPunct="1">
              <a:lnSpc>
                <a:spcPct val="90000"/>
              </a:lnSpc>
            </a:pPr>
            <a:r>
              <a:rPr lang="en-US">
                <a:latin typeface="Arial" charset="0"/>
                <a:ea typeface="ＭＳ Ｐゴシック" charset="0"/>
                <a:cs typeface="ＭＳ Ｐゴシック" charset="0"/>
              </a:rPr>
              <a:t>We use the ACMP as our baseline.</a:t>
            </a:r>
          </a:p>
          <a:p>
            <a:pPr>
              <a:lnSpc>
                <a:spcPct val="90000"/>
              </a:lnSpc>
            </a:pPr>
            <a:endParaRPr lang="en-US">
              <a:latin typeface="Calibri" charset="0"/>
              <a:ea typeface="ＭＳ Ｐゴシック" charset="0"/>
              <a:cs typeface="ＭＳ Ｐゴシック" charset="0"/>
            </a:endParaRP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72C058-A8B9-2042-94D0-AFA67B2218C6}" type="slidenum">
              <a:rPr lang="en-US" sz="1200">
                <a:latin typeface="Calibri" charset="0"/>
                <a:cs typeface="Arial" charset="0"/>
              </a:rPr>
              <a:pPr eaLnBrk="1" hangingPunct="1"/>
              <a:t>50</a:t>
            </a:fld>
            <a:endParaRPr lang="en-US" sz="1200">
              <a:latin typeface="Calibri"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Now we will compare SCMP, ACMP, and ACS as the chip area increases. The X-axis is chip area and the Y-axis shows speedup over a SINGLE small core. The green line shows ACS, the red line shows the ACMP, and blue line shows the SCMP. Here we set the number of threads equal to the number of available cores.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As you can see, critical sections severely limit the scalability of some benchmarks. For example, performance of PageMine saturates at only 8 threads. Notice that the peak speedup of ACS is higher than both ACMP and SCMP and ACS does not saturate until 12 threads.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More importantly, In case of puzzle and oltp-1, while the ACMP and SCMP show poor scalability ACS significantly improves scalability as well as speedup.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In all, ACS improves scalability in 7 out of the 12 workloads.</a:t>
            </a:r>
          </a:p>
          <a:p>
            <a:endParaRPr lang="en-US">
              <a:latin typeface="Arial" charset="0"/>
              <a:ea typeface="ＭＳ Ｐゴシック" charset="0"/>
              <a:cs typeface="ＭＳ Ｐゴシック" charset="0"/>
            </a:endParaRP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74D3D2-1F73-EF43-AA90-5C3C13C409B8}" type="slidenum">
              <a:rPr lang="en-US" sz="1200">
                <a:latin typeface="Calibri" charset="0"/>
                <a:cs typeface="Arial" charset="0"/>
              </a:rPr>
              <a:pPr eaLnBrk="1" hangingPunct="1"/>
              <a:t>53</a:t>
            </a:fld>
            <a:endParaRPr lang="en-US" sz="1200">
              <a:latin typeface="Calibri"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1F1C832-8F98-A345-A3A2-0A1269F11E54}" type="slidenum">
              <a:rPr lang="en-US"/>
              <a:pPr eaLnBrk="1" hangingPunct="1"/>
              <a:t>56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79657EB-37A9-DE49-89F3-BBC1143D2C21}" type="slidenum">
              <a:rPr lang="en-US"/>
              <a:pPr eaLnBrk="1" hangingPunct="1"/>
              <a:t>57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B1AF695-3548-BA4A-A44F-79473BA243BE}" type="slidenum">
              <a:rPr lang="en-US"/>
              <a:pPr eaLnBrk="1" hangingPunct="1"/>
              <a:t>58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874F796-8B01-E341-93E1-4C3A8975772E}" type="slidenum">
              <a:rPr lang="en-US"/>
              <a:pPr eaLnBrk="1" hangingPunct="1"/>
              <a:t>59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6</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4C575C4-1EBF-8945-AFD7-8A98CC517DB8}" type="slidenum">
              <a:rPr lang="en-US"/>
              <a:pPr eaLnBrk="1" hangingPunct="1"/>
              <a:t>60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FF86E7C-C7AF-6F49-858F-308F02484428}" type="slidenum">
              <a:rPr lang="en-US"/>
              <a:pPr eaLnBrk="1" hangingPunct="1"/>
              <a:t>61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20EBF26-FB99-A14D-B307-205D0069488B}" type="slidenum">
              <a:rPr lang="en-US"/>
              <a:pPr eaLnBrk="1" hangingPunct="1"/>
              <a:t>62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A717368-E02C-BC46-B5E7-D386E839E847}" type="slidenum">
              <a:rPr lang="en-US"/>
              <a:pPr eaLnBrk="1" hangingPunct="1"/>
              <a:t>63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AEE27A-8982-DE40-BCAE-454E252D308A}" type="slidenum">
              <a:rPr lang="en-US"/>
              <a:pPr eaLnBrk="1" hangingPunct="1"/>
              <a:t>64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30C69EC-B4D1-7D47-9F82-69FF740BE457}" type="slidenum">
              <a:rPr lang="en-US"/>
              <a:pPr eaLnBrk="1" hangingPunct="1"/>
              <a:t>65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28959C6-44E9-0648-87B7-2983ACC07D26}" type="slidenum">
              <a:rPr lang="en-US"/>
              <a:pPr eaLnBrk="1" hangingPunct="1"/>
              <a:t>66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C4526EE-E2C3-8946-9B51-709BDE64B309}" type="slidenum">
              <a:rPr lang="en-US"/>
              <a:pPr eaLnBrk="1" hangingPunct="1"/>
              <a:t>67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C3E9020-B8D3-9C4E-B2DA-3D5CE96A9703}" type="slidenum">
              <a:rPr lang="en-US"/>
              <a:pPr eaLnBrk="1" hangingPunct="1"/>
              <a:t>68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594960B-12DE-134E-A498-7ED9FE08E901}" type="slidenum">
              <a:rPr lang="en-US"/>
              <a:pPr eaLnBrk="1" hangingPunct="1"/>
              <a:t>69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12</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8C9B050-8FC0-9741-A7B5-FAF1279C86BB}" type="slidenum">
              <a:rPr lang="en-US"/>
              <a:pPr eaLnBrk="1" hangingPunct="1"/>
              <a:t>70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3DB9CC6-1EDF-8C42-8A63-62A0B5064F92}" type="slidenum">
              <a:rPr lang="en-US"/>
              <a:pPr eaLnBrk="1" hangingPunct="1"/>
              <a:t>71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E23947-C15B-4549-B088-F38F9DE0BC23}" type="slidenum">
              <a:rPr lang="en-US"/>
              <a:pPr eaLnBrk="1" hangingPunct="1"/>
              <a:t>72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A8AD23B-8097-ED48-9CBD-A1765D6A0F91}" type="slidenum">
              <a:rPr lang="en-US"/>
              <a:pPr eaLnBrk="1" hangingPunct="1"/>
              <a:t>73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598E29C-C927-334F-934D-010229230F7B}" type="slidenum">
              <a:rPr lang="en-US"/>
              <a:pPr eaLnBrk="1" hangingPunct="1"/>
              <a:t>74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7B59269-FF6E-FF4A-A12F-6824268217B2}" type="slidenum">
              <a:rPr lang="en-US"/>
              <a:pPr eaLnBrk="1" hangingPunct="1"/>
              <a:t>75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75A9D26-49A1-AE43-B778-901746F8AA14}" type="slidenum">
              <a:rPr lang="en-US"/>
              <a:pPr eaLnBrk="1" hangingPunct="1"/>
              <a:t>76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lvl="1"/>
            <a:endParaRPr lang="en-US">
              <a:latin typeface="Arial" charset="0"/>
              <a:ea typeface="ＭＳ Ｐゴシック" charset="0"/>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4719620-809C-1C44-ACD3-56B5F6819992}" type="slidenum">
              <a:rPr lang="en-US">
                <a:solidFill>
                  <a:prstClr val="black"/>
                </a:solidFill>
              </a:rPr>
              <a:pPr eaLnBrk="1" hangingPunct="1"/>
              <a:t>77</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E8DC85C-FBE5-AD44-BBD1-7D8559FAC54F}" type="slidenum">
              <a:rPr lang="en-US"/>
              <a:pPr eaLnBrk="1" hangingPunct="1"/>
              <a:t>78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6BA6380-0D82-F54F-B9AC-ADA766E2EB7A}" type="slidenum">
              <a:rPr lang="en-US"/>
              <a:pPr eaLnBrk="1" hangingPunct="1"/>
              <a:t>79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79657EB-37A9-DE49-89F3-BBC1143D2C21}" type="slidenum">
              <a:rPr lang="en-US"/>
              <a:pPr eaLnBrk="1" hangingPunct="1"/>
              <a:t>31</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C976555-D2A9-0C46-9CED-39E17C35F323}" type="slidenum">
              <a:rPr lang="en-US"/>
              <a:pPr eaLnBrk="1" hangingPunct="1"/>
              <a:t>80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8BE5638-38B4-E742-AC3A-DFAA3CEC40FB}" type="slidenum">
              <a:rPr lang="en-US"/>
              <a:pPr eaLnBrk="1" hangingPunct="1"/>
              <a:t>81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5DE25E9-DCC5-4B4C-9FD3-4F4ECAA5BFBA}" type="slidenum">
              <a:rPr lang="en-US"/>
              <a:pPr eaLnBrk="1" hangingPunct="1"/>
              <a:t>82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AF07898-363F-CB44-9304-86C1E8FB74ED}" type="slidenum">
              <a:rPr lang="en-US"/>
              <a:pPr eaLnBrk="1" hangingPunct="1"/>
              <a:t>83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Accelerate critical paths</a:t>
            </a:r>
          </a:p>
          <a:p>
            <a:r>
              <a:rPr lang="en-US">
                <a:latin typeface="Arial" charset="0"/>
                <a:ea typeface="ＭＳ Ｐゴシック" charset="0"/>
                <a:cs typeface="ＭＳ Ｐゴシック" charset="0"/>
              </a:rPr>
              <a:t>Ship computation to data (A segmenting approach)</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438F0ED-36D3-5D44-8517-22749ED4770E}" type="slidenum">
              <a:rPr lang="en-US" sz="1200"/>
              <a:pPr eaLnBrk="1" hangingPunct="1"/>
              <a:t>85</a:t>
            </a:fld>
            <a:endParaRPr 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7C02F0-4904-CE49-8589-60427A69E79D}" type="slidenum">
              <a:rPr lang="en-US" sz="1200"/>
              <a:pPr eaLnBrk="1" hangingPunct="1"/>
              <a:t>86</a:t>
            </a:fld>
            <a:endParaRPr lang="en-US" sz="1200"/>
          </a:p>
        </p:txBody>
      </p:sp>
      <p:sp>
        <p:nvSpPr>
          <p:cNvPr id="56323" name="Rectangle 2"/>
          <p:cNvSpPr>
            <a:spLocks noGrp="1" noRot="1" noChangeAspect="1" noChangeArrowheads="1" noTextEdit="1"/>
          </p:cNvSpPr>
          <p:nvPr>
            <p:ph type="sldImg"/>
          </p:nvPr>
        </p:nvSpPr>
        <p:spPr>
          <a:xfrm>
            <a:off x="1182688" y="696913"/>
            <a:ext cx="4646612" cy="3484562"/>
          </a:xfrm>
          <a:ln/>
        </p:spPr>
      </p:sp>
      <p:sp>
        <p:nvSpPr>
          <p:cNvPr id="56324"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Let me </a:t>
            </a:r>
            <a:r>
              <a:rPr lang="en-US" b="1">
                <a:latin typeface="Arial" charset="0"/>
                <a:ea typeface="ＭＳ Ｐゴシック" charset="0"/>
                <a:cs typeface="ＭＳ Ｐゴシック" charset="0"/>
              </a:rPr>
              <a:t>demonstrate the staged execution model pictorially. </a:t>
            </a:r>
            <a:r>
              <a:rPr lang="en-US">
                <a:latin typeface="Arial" charset="0"/>
                <a:ea typeface="ＭＳ Ｐゴシック" charset="0"/>
                <a:cs typeface="ＭＳ Ｐゴシック" charset="0"/>
              </a:rPr>
              <a:t>Assume that we have this </a:t>
            </a:r>
            <a:r>
              <a:rPr lang="en-US" b="1">
                <a:latin typeface="Arial" charset="0"/>
                <a:ea typeface="ＭＳ Ｐゴシック" charset="0"/>
                <a:cs typeface="ＭＳ Ｐゴシック" charset="0"/>
              </a:rPr>
              <a:t>contiguous chunk of code</a:t>
            </a:r>
            <a:r>
              <a:rPr lang="en-US">
                <a:latin typeface="Arial" charset="0"/>
                <a:ea typeface="ＭＳ Ｐゴシック" charset="0"/>
                <a:cs typeface="ＭＳ Ｐゴシック" charset="0"/>
              </a:rPr>
              <a:t>. I show only loads and stores since they are relevant to our work.  </a:t>
            </a: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59C39D0-8EFC-F949-9E5C-9F30D4A49E57}" type="slidenum">
              <a:rPr lang="en-US" sz="1200"/>
              <a:pPr eaLnBrk="1" hangingPunct="1"/>
              <a:t>87</a:t>
            </a:fld>
            <a:endParaRPr lang="en-US" sz="1200"/>
          </a:p>
        </p:txBody>
      </p:sp>
      <p:sp>
        <p:nvSpPr>
          <p:cNvPr id="58371" name="Rectangle 2"/>
          <p:cNvSpPr>
            <a:spLocks noGrp="1" noRot="1" noChangeAspect="1" noChangeArrowheads="1" noTextEdit="1"/>
          </p:cNvSpPr>
          <p:nvPr>
            <p:ph type="sldImg"/>
          </p:nvPr>
        </p:nvSpPr>
        <p:spPr>
          <a:xfrm>
            <a:off x="1182688" y="696913"/>
            <a:ext cx="4646612" cy="3484562"/>
          </a:xfrm>
          <a:ln/>
        </p:spPr>
      </p:sp>
      <p:sp>
        <p:nvSpPr>
          <p:cNvPr id="58372"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This figure </a:t>
            </a:r>
            <a:r>
              <a:rPr lang="en-US" b="1">
                <a:latin typeface="Arial" charset="0"/>
                <a:ea typeface="ＭＳ Ｐゴシック" charset="0"/>
                <a:cs typeface="ＭＳ Ｐゴシック" charset="0"/>
              </a:rPr>
              <a:t>shows the same chunk of code split into three segments</a:t>
            </a:r>
            <a:r>
              <a:rPr lang="en-US">
                <a:latin typeface="Arial" charset="0"/>
                <a:ea typeface="ＭＳ Ｐゴシック" charset="0"/>
                <a:cs typeface="ＭＳ Ｐゴシック" charset="0"/>
              </a:rPr>
              <a:t>, S0, S1, S2.</a:t>
            </a:r>
          </a:p>
          <a:p>
            <a:pPr eaLnBrk="1" hangingPunct="1"/>
            <a:r>
              <a:rPr lang="en-US" b="1">
                <a:latin typeface="Arial" charset="0"/>
                <a:ea typeface="ＭＳ Ｐゴシック" charset="0"/>
                <a:cs typeface="ＭＳ Ｐゴシック" charset="0"/>
              </a:rPr>
              <a:t>This split can be done statically and dynamically, and it is not the focus of our paper. </a:t>
            </a:r>
            <a:r>
              <a:rPr lang="en-US">
                <a:latin typeface="Arial" charset="0"/>
                <a:ea typeface="ＭＳ Ｐゴシック" charset="0"/>
                <a:cs typeface="ＭＳ Ｐゴシック" charset="0"/>
              </a:rPr>
              <a:t>However, I will soon show you two paradigms that split the code in different ways.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8AD913C-5852-4146-8C9B-92F6C02848B5}" type="slidenum">
              <a:rPr lang="en-US" sz="1200"/>
              <a:pPr eaLnBrk="1" hangingPunct="1"/>
              <a:t>88</a:t>
            </a:fld>
            <a:endParaRPr 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Once the split is done, </a:t>
            </a:r>
            <a:r>
              <a:rPr lang="en-US" b="1">
                <a:latin typeface="Arial" charset="0"/>
                <a:ea typeface="ＭＳ Ｐゴシック" charset="0"/>
                <a:cs typeface="ＭＳ Ｐゴシック" charset="0"/>
              </a:rPr>
              <a:t>each segment is assigned to a different core </a:t>
            </a:r>
            <a:r>
              <a:rPr lang="en-US">
                <a:latin typeface="Arial" charset="0"/>
                <a:ea typeface="ＭＳ Ｐゴシック" charset="0"/>
                <a:cs typeface="ＭＳ Ｐゴシック" charset="0"/>
              </a:rPr>
              <a:t>(this assignment can be done statically or dynamically, and again has been covered in previous work). </a:t>
            </a:r>
          </a:p>
          <a:p>
            <a:pPr eaLnBrk="1" hangingPunct="1"/>
            <a:r>
              <a:rPr lang="en-US">
                <a:latin typeface="Arial" charset="0"/>
                <a:ea typeface="ＭＳ Ｐゴシック" charset="0"/>
                <a:cs typeface="ＭＳ Ｐゴシック" charset="0"/>
              </a:rPr>
              <a:t>The work queue of each core contains the segments to be executed in that core. </a:t>
            </a:r>
          </a:p>
          <a:p>
            <a:pPr eaLnBrk="1" hangingPunct="1"/>
            <a:r>
              <a:rPr lang="en-US">
                <a:latin typeface="Arial" charset="0"/>
                <a:ea typeface="ＭＳ Ｐゴシック" charset="0"/>
                <a:cs typeface="ＭＳ Ｐゴシック" charset="0"/>
              </a:rPr>
              <a:t>In this example, S0 is executed in core 0, S1 executed in core 1, and so on.</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 Usually, to preserve locality and take advantage of customization, a segment is executed in one core.  </a:t>
            </a:r>
          </a:p>
          <a:p>
            <a:pPr eaLnBrk="1" hangingPunct="1"/>
            <a:r>
              <a:rPr lang="en-US">
                <a:latin typeface="Arial" charset="0"/>
                <a:ea typeface="ＭＳ Ｐゴシック" charset="0"/>
                <a:cs typeface="ＭＳ Ｐゴシック" charset="0"/>
              </a:rPr>
              <a:t>*** This also preserves the locality of data that is commonly touched by instances of S0, S1, and S2 (intra-segment data, or shared data among instances of the same segment).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944D9B-6C9B-BC49-9616-039B4638820B}" type="slidenum">
              <a:rPr lang="en-US" sz="1200"/>
              <a:pPr eaLnBrk="1" hangingPunct="1"/>
              <a:t>89</a:t>
            </a:fld>
            <a:endParaRPr lang="en-US" sz="1200"/>
          </a:p>
        </p:txBody>
      </p:sp>
      <p:sp>
        <p:nvSpPr>
          <p:cNvPr id="62467" name="Rectangle 2"/>
          <p:cNvSpPr>
            <a:spLocks noGrp="1" noRot="1" noChangeAspect="1" noChangeArrowheads="1" noTextEdit="1"/>
          </p:cNvSpPr>
          <p:nvPr>
            <p:ph type="sldImg"/>
          </p:nvPr>
        </p:nvSpPr>
        <p:spPr>
          <a:xfrm>
            <a:off x="1182688" y="696913"/>
            <a:ext cx="4646612" cy="3484562"/>
          </a:xfrm>
          <a:ln/>
        </p:spPr>
      </p:sp>
      <p:sp>
        <p:nvSpPr>
          <p:cNvPr id="62468"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latin typeface="Arial" charset="0"/>
                <a:ea typeface="ＭＳ Ｐゴシック" charset="0"/>
                <a:cs typeface="ＭＳ Ｐゴシック" charset="0"/>
              </a:rPr>
              <a:t>A segment that is executing on one core spawns another segment on another core</a:t>
            </a:r>
            <a:r>
              <a:rPr lang="en-US">
                <a:latin typeface="Arial" charset="0"/>
                <a:ea typeface="ＭＳ Ｐゴシック" charset="0"/>
                <a:cs typeface="ＭＳ Ｐゴシック" charset="0"/>
              </a:rPr>
              <a:t>, which in turn can spawn another segment in another core. These segments may need to communicate with each other because a later segment may need the data produced by a previous segment. </a:t>
            </a:r>
          </a:p>
          <a:p>
            <a:pPr eaLnBrk="1" hangingPunct="1"/>
            <a:endParaRPr lang="en-US">
              <a:latin typeface="Arial" charset="0"/>
              <a:ea typeface="ＭＳ Ｐゴシック" charset="0"/>
              <a:cs typeface="ＭＳ Ｐゴシック" charset="0"/>
            </a:endParaRPr>
          </a:p>
          <a:p>
            <a:pPr eaLnBrk="1" hangingPunct="1"/>
            <a:r>
              <a:rPr lang="en-US" b="1">
                <a:latin typeface="Arial" charset="0"/>
                <a:ea typeface="ＭＳ Ｐゴシック" charset="0"/>
                <a:cs typeface="ＭＳ Ｐゴシック" charset="0"/>
              </a:rPr>
              <a:t>Segment spawning:</a:t>
            </a:r>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OLD:</a:t>
            </a:r>
          </a:p>
          <a:p>
            <a:pPr eaLnBrk="1" hangingPunct="1"/>
            <a:r>
              <a:rPr lang="en-US">
                <a:latin typeface="Arial" charset="0"/>
                <a:ea typeface="ＭＳ Ｐゴシック" charset="0"/>
                <a:cs typeface="ＭＳ Ｐゴシック" charset="0"/>
              </a:rPr>
              <a:t>When these segment runs on three cores P0, P1 and P2, core&gt;&gt;&gt;</a:t>
            </a:r>
          </a:p>
          <a:p>
            <a:pPr eaLnBrk="1" hangingPunct="1"/>
            <a:r>
              <a:rPr lang="en-US">
                <a:latin typeface="Arial" charset="0"/>
                <a:ea typeface="ＭＳ Ｐゴシック" charset="0"/>
                <a:cs typeface="ＭＳ Ｐゴシック" charset="0"/>
              </a:rPr>
              <a:t> P1 incurs a cache miss to fetch Y and &gt;&gt;&gt;</a:t>
            </a:r>
          </a:p>
          <a:p>
            <a:pPr eaLnBrk="1" hangingPunct="1"/>
            <a:r>
              <a:rPr lang="en-US">
                <a:latin typeface="Arial" charset="0"/>
                <a:ea typeface="ＭＳ Ｐゴシック" charset="0"/>
                <a:cs typeface="ＭＳ Ｐゴシック" charset="0"/>
              </a:rPr>
              <a:t>P2 incurs a cache miss to fetch Z </a:t>
            </a:r>
          </a:p>
          <a:p>
            <a:pPr eaLnBrk="1" hangingPunct="1"/>
            <a:r>
              <a:rPr lang="en-US">
                <a:latin typeface="Arial" charset="0"/>
                <a:ea typeface="ＭＳ Ｐゴシック" charset="0"/>
                <a:cs typeface="ＭＳ Ｐゴシック" charset="0"/>
              </a:rPr>
              <a:t>We cnan avoid these misses by shipping the data required by a segment to the core where the segment will run. </a:t>
            </a: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Arial" charset="0"/>
                <a:ea typeface="ＭＳ Ｐゴシック" charset="0"/>
                <a:cs typeface="ＭＳ Ｐゴシック" charset="0"/>
              </a:rPr>
              <a:t>Let me give you two concrete examples </a:t>
            </a:r>
            <a:r>
              <a:rPr lang="en-US">
                <a:latin typeface="Arial" charset="0"/>
                <a:ea typeface="ＭＳ Ｐゴシック" charset="0"/>
                <a:cs typeface="ＭＳ Ｐゴシック" charset="0"/>
              </a:rPr>
              <a:t>of staged execution models. I will extensively use these examples to show the benefits of data marshaling. </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4B95ABE-0906-2947-B36B-88CCDA125801}" type="slidenum">
              <a:rPr lang="en-US" sz="1200"/>
              <a:pPr eaLnBrk="1" hangingPunct="1"/>
              <a:t>90</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show an example from the MySQL database. Each database thread first&gt;&gt;&gt;</a:t>
            </a:r>
          </a:p>
          <a:p>
            <a:r>
              <a:rPr lang="en-US" dirty="0" smtClean="0"/>
              <a:t>opens the database tables it requires, and &gt;&gt;&gt;</a:t>
            </a:r>
          </a:p>
          <a:p>
            <a:r>
              <a:rPr lang="en-US" dirty="0" smtClean="0"/>
              <a:t>then processes the transaction &gt;&gt;&gt;</a:t>
            </a:r>
          </a:p>
          <a:p>
            <a:r>
              <a:rPr lang="en-US" dirty="0" smtClean="0"/>
              <a:t>While independent  transactions can proceed in parallel, opening the tables requires accessing a shared data structure called the Open Table Caches. The open tables cache is a 2-dimensional a linked data structure accesses to which are difficult to parallelize. &gt;&gt;&gt;</a:t>
            </a:r>
          </a:p>
          <a:p>
            <a:r>
              <a:rPr lang="en-US" dirty="0" smtClean="0"/>
              <a:t>Thus the accesses  are encapsulated in a  critical section.&gt;&gt;&gt;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33</a:t>
            </a:fld>
            <a:endParaRPr lang="en-US"/>
          </a:p>
        </p:txBody>
      </p:sp>
    </p:spTree>
    <p:extLst>
      <p:ext uri="{BB962C8B-B14F-4D97-AF65-F5344CB8AC3E}">
        <p14:creationId xmlns:p14="http://schemas.microsoft.com/office/powerpoint/2010/main" val="27183087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F952868-3D86-6242-9EC8-EE58105D6AEC}" type="slidenum">
              <a:rPr lang="en-US" sz="1200"/>
              <a:pPr eaLnBrk="1" hangingPunct="1"/>
              <a:t>91</a:t>
            </a:fld>
            <a:endParaRPr lang="en-US" sz="1200"/>
          </a:p>
        </p:txBody>
      </p:sp>
      <p:sp>
        <p:nvSpPr>
          <p:cNvPr id="67587" name="Rectangle 2"/>
          <p:cNvSpPr>
            <a:spLocks noGrp="1" noRot="1" noChangeAspect="1" noChangeArrowheads="1" noTextEdit="1"/>
          </p:cNvSpPr>
          <p:nvPr>
            <p:ph type="sldImg"/>
          </p:nvPr>
        </p:nvSpPr>
        <p:spPr>
          <a:xfrm>
            <a:off x="1182688" y="696913"/>
            <a:ext cx="4646612" cy="3484562"/>
          </a:xfrm>
          <a:ln/>
        </p:spPr>
      </p:sp>
      <p:sp>
        <p:nvSpPr>
          <p:cNvPr id="67588"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The problem is that </a:t>
            </a:r>
            <a:r>
              <a:rPr lang="en-US" b="1">
                <a:latin typeface="Arial" charset="0"/>
                <a:ea typeface="ＭＳ Ｐゴシック" charset="0"/>
                <a:cs typeface="ＭＳ Ｐゴシック" charset="0"/>
              </a:rPr>
              <a:t>when segments execute on different cores, they may need data produced by previous segments</a:t>
            </a:r>
            <a:r>
              <a:rPr lang="en-US">
                <a:latin typeface="Arial" charset="0"/>
                <a:ea typeface="ＭＳ Ｐゴシック" charset="0"/>
                <a:cs typeface="ＭＳ Ｐゴシック" charset="0"/>
              </a:rPr>
              <a:t>. </a:t>
            </a:r>
          </a:p>
          <a:p>
            <a:pPr eaLnBrk="1" hangingPunct="1"/>
            <a:r>
              <a:rPr lang="en-US">
                <a:latin typeface="Arial" charset="0"/>
                <a:ea typeface="ＭＳ Ｐゴシック" charset="0"/>
                <a:cs typeface="ＭＳ Ｐゴシック" charset="0"/>
              </a:rPr>
              <a:t>In this example, </a:t>
            </a:r>
            <a:r>
              <a:rPr lang="en-US" b="1">
                <a:latin typeface="Arial" charset="0"/>
                <a:ea typeface="ＭＳ Ｐゴシック" charset="0"/>
                <a:cs typeface="ＭＳ Ｐゴシック" charset="0"/>
              </a:rPr>
              <a:t>when S1 is executing Load to address Y on Core 1, it will incur a cache miss on the cache block containing Y because Core 0 was the last writer to that block. </a:t>
            </a:r>
          </a:p>
          <a:p>
            <a:pPr eaLnBrk="1" hangingPunct="1"/>
            <a:endParaRPr lang="en-US">
              <a:latin typeface="Arial" charset="0"/>
              <a:ea typeface="ＭＳ Ｐゴシック" charset="0"/>
              <a:cs typeface="ＭＳ Ｐゴシック" charset="0"/>
            </a:endParaRPr>
          </a:p>
          <a:p>
            <a:pPr eaLnBrk="1" hangingPunct="1"/>
            <a:r>
              <a:rPr lang="en-US" b="1">
                <a:latin typeface="Arial" charset="0"/>
                <a:ea typeface="ＭＳ Ｐゴシック" charset="0"/>
                <a:cs typeface="ＭＳ Ｐゴシック" charset="0"/>
              </a:rPr>
              <a:t>If there is an inter-segment cache miss, the core that executes the segment will stall (or progress more slowly).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These intra-segment communication misses reduce the performance potential of staged execution.</a:t>
            </a: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Arial" charset="0"/>
                <a:ea typeface="ＭＳ Ｐゴシック" charset="0"/>
                <a:cs typeface="ＭＳ Ｐゴシック" charset="0"/>
              </a:rPr>
              <a:t>Let</a:t>
            </a:r>
            <a:r>
              <a:rPr lang="ja-JP" altLang="en-US" b="1">
                <a:latin typeface="Arial" charset="0"/>
                <a:ea typeface="ＭＳ Ｐゴシック" charset="0"/>
                <a:cs typeface="ＭＳ Ｐゴシック" charset="0"/>
              </a:rPr>
              <a:t>’</a:t>
            </a:r>
            <a:r>
              <a:rPr lang="en-US" b="1">
                <a:latin typeface="Arial" charset="0"/>
                <a:ea typeface="ＭＳ Ｐゴシック" charset="0"/>
                <a:cs typeface="ＭＳ Ｐゴシック" charset="0"/>
              </a:rPr>
              <a:t>s quickly take a look at what these misses look like in the two models we have discussed. </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Remember in ACS, the critical sections are shipped to a large core. This means that the thread-private data that is produced outside the critical section and consumed inside it needs to be transferred to the large core when the critical section needs this data.</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Similarly, in pipeline parallelism, …</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a:t>
            </a:r>
          </a:p>
          <a:p>
            <a:endParaRPr lang="en-US">
              <a:latin typeface="Arial" charset="0"/>
              <a:ea typeface="ＭＳ Ｐゴシック" charset="0"/>
              <a:cs typeface="ＭＳ Ｐゴシック" charset="0"/>
            </a:endParaRPr>
          </a:p>
          <a:p>
            <a:r>
              <a:rPr lang="en-US" b="1">
                <a:latin typeface="Arial" charset="0"/>
                <a:ea typeface="ＭＳ Ｐゴシック" charset="0"/>
                <a:cs typeface="ＭＳ Ｐゴシック" charset="0"/>
              </a:rPr>
              <a:t>But what is the effect of such cache misses on overall performance? </a:t>
            </a:r>
          </a:p>
          <a:p>
            <a:endParaRPr lang="en-US">
              <a:latin typeface="Arial" charset="0"/>
              <a:ea typeface="ＭＳ Ｐゴシック" charset="0"/>
              <a:cs typeface="ＭＳ Ｐゴシック"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E1208ED-91D1-344F-A5DE-D83E9629ECCE}" type="slidenum">
              <a:rPr lang="en-US" sz="1200"/>
              <a:pPr eaLnBrk="1" hangingPunct="1"/>
              <a:t>92</a:t>
            </a:fld>
            <a:endParaRPr lang="en-US"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b="1">
              <a:latin typeface="Arial" charset="0"/>
              <a:ea typeface="ＭＳ Ｐゴシック" charset="0"/>
              <a:cs typeface="ＭＳ Ｐゴシック"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A77403-C525-CF47-9C8D-80AE65D0D293}" type="slidenum">
              <a:rPr lang="en-US" sz="1200"/>
              <a:pPr eaLnBrk="1" hangingPunct="1"/>
              <a:t>93</a:t>
            </a:fld>
            <a:endParaRPr 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416437-BE35-A14E-B0E3-2D759C924618}" type="slidenum">
              <a:rPr lang="en-US" sz="1200"/>
              <a:pPr eaLnBrk="1" hangingPunct="1"/>
              <a:t>95</a:t>
            </a:fld>
            <a:endParaRPr lang="en-US" sz="1200"/>
          </a:p>
        </p:txBody>
      </p:sp>
      <p:sp>
        <p:nvSpPr>
          <p:cNvPr id="74755" name="Rectangle 2"/>
          <p:cNvSpPr>
            <a:spLocks noGrp="1" noRot="1" noChangeAspect="1" noChangeArrowheads="1" noTextEdit="1"/>
          </p:cNvSpPr>
          <p:nvPr>
            <p:ph type="sldImg"/>
          </p:nvPr>
        </p:nvSpPr>
        <p:spPr>
          <a:xfrm>
            <a:off x="1182688" y="696913"/>
            <a:ext cx="4646612" cy="3484562"/>
          </a:xfrm>
          <a:ln/>
        </p:spPr>
      </p:sp>
      <p:sp>
        <p:nvSpPr>
          <p:cNvPr id="74756"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latin typeface="Arial" charset="0"/>
                <a:ea typeface="ＭＳ Ｐゴシック" charset="0"/>
                <a:cs typeface="ＭＳ Ｐゴシック" charset="0"/>
              </a:rPr>
              <a:t>Let me first introduce some terminology. </a:t>
            </a:r>
            <a:r>
              <a:rPr lang="en-US">
                <a:latin typeface="Arial" charset="0"/>
                <a:ea typeface="ＭＳ Ｐゴシック" charset="0"/>
                <a:cs typeface="ＭＳ Ｐゴシック" charset="0"/>
              </a:rPr>
              <a:t>&gt;&gt;&gt;</a:t>
            </a:r>
          </a:p>
          <a:p>
            <a:pPr eaLnBrk="1" hangingPunct="1"/>
            <a:r>
              <a:rPr lang="en-US">
                <a:latin typeface="Arial" charset="0"/>
                <a:ea typeface="ＭＳ Ｐゴシック" charset="0"/>
                <a:cs typeface="ＭＳ Ｐゴシック" charset="0"/>
              </a:rPr>
              <a:t>We call the data which is written by one segment and read by the next segment, inter-segment data &gt;&gt;&gt;</a:t>
            </a:r>
          </a:p>
          <a:p>
            <a:pPr eaLnBrk="1" hangingPunct="1"/>
            <a:r>
              <a:rPr lang="en-US">
                <a:latin typeface="Arial" charset="0"/>
                <a:ea typeface="ＭＳ Ｐゴシック" charset="0"/>
                <a:cs typeface="ＭＳ Ｐゴシック" charset="0"/>
              </a:rPr>
              <a:t>In our example,  Y and Z are intersegment data.  &gt;&gt;&gt;</a:t>
            </a:r>
          </a:p>
          <a:p>
            <a:pPr eaLnBrk="1" hangingPunct="1"/>
            <a:r>
              <a:rPr lang="en-US">
                <a:latin typeface="Arial" charset="0"/>
                <a:ea typeface="ＭＳ Ｐゴシック" charset="0"/>
                <a:cs typeface="ＭＳ Ｐゴシック" charset="0"/>
              </a:rPr>
              <a:t>We call the last instruction to modify intersegment data in a segment a generator. &gt;&gt;&gt;</a:t>
            </a:r>
          </a:p>
          <a:p>
            <a:pPr eaLnBrk="1" hangingPunct="1"/>
            <a:r>
              <a:rPr lang="en-US">
                <a:latin typeface="Arial" charset="0"/>
                <a:ea typeface="ＭＳ Ｐゴシック" charset="0"/>
                <a:cs typeface="ＭＳ Ｐゴシック" charset="0"/>
              </a:rPr>
              <a:t>For example, The instructions which store Y and Z are generator instructions. &gt;&gt;&gt;</a:t>
            </a: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We made a key observation that lead to the development of data marshaling. We found that across a wide variety of workloads …</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Based on this observation, the basic idea is data marshaling is as follows:</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F7C2CD-7D08-B94B-87B7-E9FE377183CD}" type="slidenum">
              <a:rPr lang="en-US" sz="1200"/>
              <a:pPr eaLnBrk="1" hangingPunct="1"/>
              <a:t>96</a:t>
            </a:fld>
            <a:endParaRPr 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DM consists of two components: Compiler and Hardware. </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EC64A4-36F4-404B-B67B-ACB493D45E0C}" type="slidenum">
              <a:rPr lang="en-US" sz="1200"/>
              <a:pPr eaLnBrk="1" hangingPunct="1"/>
              <a:t>97</a:t>
            </a:fld>
            <a:endParaRPr 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The job of the compiler is twofolds.</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E9549F-D4E8-2640-BE15-8DAAEA12319F}" type="slidenum">
              <a:rPr lang="en-US" sz="1200"/>
              <a:pPr eaLnBrk="1" hangingPunct="1"/>
              <a:t>98</a:t>
            </a:fld>
            <a:endParaRPr 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2B660C-646E-CB48-BF7E-408991EB523D}" type="slidenum">
              <a:rPr lang="en-US" sz="1200"/>
              <a:pPr eaLnBrk="1" hangingPunct="1"/>
              <a:t>99</a:t>
            </a:fld>
            <a:endParaRPr lang="en-US" sz="1200"/>
          </a:p>
        </p:txBody>
      </p:sp>
      <p:sp>
        <p:nvSpPr>
          <p:cNvPr id="82947" name="Rectangle 2"/>
          <p:cNvSpPr>
            <a:spLocks noGrp="1" noRot="1" noChangeAspect="1" noChangeArrowheads="1" noTextEdit="1"/>
          </p:cNvSpPr>
          <p:nvPr>
            <p:ph type="sldImg"/>
          </p:nvPr>
        </p:nvSpPr>
        <p:spPr>
          <a:xfrm>
            <a:off x="1182688" y="696913"/>
            <a:ext cx="4646612" cy="3484562"/>
          </a:xfrm>
          <a:ln/>
        </p:spPr>
      </p:sp>
      <p:sp>
        <p:nvSpPr>
          <p:cNvPr id="82948"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The algorithm </a:t>
            </a:r>
            <a:r>
              <a:rPr lang="en-US" b="1">
                <a:latin typeface="Arial" charset="0"/>
                <a:ea typeface="ＭＳ Ｐゴシック" charset="0"/>
                <a:cs typeface="ＭＳ Ｐゴシック" charset="0"/>
              </a:rPr>
              <a:t>runs the program as a single thread and instruments all memory instructions. </a:t>
            </a:r>
          </a:p>
          <a:p>
            <a:pPr eaLnBrk="1" hangingPunct="1"/>
            <a:r>
              <a:rPr lang="en-US" b="1">
                <a:latin typeface="Arial" charset="0"/>
                <a:ea typeface="ＭＳ Ｐゴシック" charset="0"/>
                <a:cs typeface="ＭＳ Ｐゴシック" charset="0"/>
              </a:rPr>
              <a:t>Every time an instruction modifies a cache block, </a:t>
            </a:r>
            <a:r>
              <a:rPr lang="en-US">
                <a:latin typeface="Arial" charset="0"/>
                <a:ea typeface="ＭＳ Ｐゴシック" charset="0"/>
                <a:cs typeface="ＭＳ Ｐゴシック" charset="0"/>
              </a:rPr>
              <a:t>the algorithm stores the instruction</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IP as </a:t>
            </a:r>
            <a:r>
              <a:rPr lang="en-US" b="1">
                <a:latin typeface="Arial" charset="0"/>
                <a:ea typeface="ＭＳ Ｐゴシック" charset="0"/>
                <a:cs typeface="ＭＳ Ｐゴシック" charset="0"/>
              </a:rPr>
              <a:t>the last-writer of the cache block.</a:t>
            </a:r>
          </a:p>
          <a:p>
            <a:pPr eaLnBrk="1" hangingPunct="1"/>
            <a:r>
              <a:rPr lang="en-US" b="1">
                <a:latin typeface="Arial" charset="0"/>
                <a:ea typeface="ＭＳ Ｐゴシック" charset="0"/>
                <a:cs typeface="ＭＳ Ｐゴシック" charset="0"/>
              </a:rPr>
              <a:t>Every time a segment reads a cache block whose last writer is from previous segment</a:t>
            </a:r>
            <a:r>
              <a:rPr lang="en-US">
                <a:latin typeface="Arial" charset="0"/>
                <a:ea typeface="ＭＳ Ｐゴシック" charset="0"/>
                <a:cs typeface="ＭＳ Ｐゴシック" charset="0"/>
              </a:rPr>
              <a:t>, i.e., the data is inter-segment data, the last-writer is added to the generator set.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SPEND LESS TIME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97C0F0-6027-D443-ADAF-0355FB50F09D}" type="slidenum">
              <a:rPr lang="en-US" sz="1200"/>
              <a:pPr eaLnBrk="1" hangingPunct="1"/>
              <a:t>100</a:t>
            </a:fld>
            <a:endParaRPr lang="en-US" sz="1200"/>
          </a:p>
        </p:txBody>
      </p:sp>
      <p:sp>
        <p:nvSpPr>
          <p:cNvPr id="84995" name="Rectangle 2"/>
          <p:cNvSpPr>
            <a:spLocks noGrp="1" noRot="1" noChangeAspect="1" noChangeArrowheads="1" noTextEdit="1"/>
          </p:cNvSpPr>
          <p:nvPr>
            <p:ph type="sldImg"/>
          </p:nvPr>
        </p:nvSpPr>
        <p:spPr>
          <a:xfrm>
            <a:off x="1182688" y="696913"/>
            <a:ext cx="4646612" cy="3484562"/>
          </a:xfrm>
          <a:ln/>
        </p:spPr>
      </p:sp>
      <p:sp>
        <p:nvSpPr>
          <p:cNvPr id="84996"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In addition to marking the generators, the compiler/library must also insert &gt;&gt;&gt;</a:t>
            </a:r>
          </a:p>
          <a:p>
            <a:pPr eaLnBrk="1" hangingPunct="1"/>
            <a:r>
              <a:rPr lang="en-US">
                <a:latin typeface="Arial" charset="0"/>
                <a:ea typeface="ＭＳ Ｐゴシック" charset="0"/>
                <a:cs typeface="ＭＳ Ｐゴシック" charset="0"/>
              </a:rPr>
              <a:t>a Marshal instruction at the end of every segment. </a:t>
            </a:r>
          </a:p>
          <a:p>
            <a:pPr eaLnBrk="1" hangingPunct="1"/>
            <a:r>
              <a:rPr lang="en-US" b="1">
                <a:latin typeface="Arial" charset="0"/>
                <a:ea typeface="ＭＳ Ｐゴシック" charset="0"/>
                <a:cs typeface="ＭＳ Ｐゴシック" charset="0"/>
              </a:rPr>
              <a:t>The instruction informs the hardware that it is time to marshal the lines and the argument to the instruction tells it where the lines should be marshaled to. </a:t>
            </a:r>
          </a:p>
          <a:p>
            <a:pPr eaLnBrk="1" hangingPunct="1"/>
            <a:r>
              <a:rPr lang="en-US" b="1">
                <a:latin typeface="Arial" charset="0"/>
                <a:ea typeface="ＭＳ Ｐゴシック" charset="0"/>
                <a:cs typeface="ＭＳ Ｐゴシック" charset="0"/>
              </a:rPr>
              <a:t>(Inserted just before the point where the next segment is initiated)</a:t>
            </a:r>
          </a:p>
          <a:p>
            <a:pPr eaLnBrk="1" hangingPunct="1"/>
            <a:endParaRPr lang="en-US">
              <a:latin typeface="Arial" charset="0"/>
              <a:ea typeface="ＭＳ Ｐゴシック" charset="0"/>
              <a:cs typeface="ＭＳ Ｐゴシック" charset="0"/>
            </a:endParaRPr>
          </a:p>
          <a:p>
            <a:pPr eaLnBrk="1" hangingPunct="1"/>
            <a:r>
              <a:rPr lang="en-US" b="1">
                <a:latin typeface="Arial" charset="0"/>
                <a:ea typeface="ＭＳ Ｐゴシック" charset="0"/>
                <a:cs typeface="ＭＳ Ｐゴシック" charset="0"/>
              </a:rPr>
              <a:t>If segments are not statically scheduled to the cores, the compiler would insert the segment id as argument to the MARSHAL instruction. This segment ID is later bound to a physical core ID via the runtime library or the hardware.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Marshal instructions can come free depending on SE model</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SPEND LESS TIME</a:t>
            </a: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a:p>
            <a:pPr eaLnBrk="1" hangingPunct="1"/>
            <a:r>
              <a:rPr lang="en-US" b="1">
                <a:latin typeface="Arial" charset="0"/>
                <a:ea typeface="ＭＳ Ｐゴシック" charset="0"/>
                <a:cs typeface="ＭＳ Ｐゴシック" charset="0"/>
              </a:rPr>
              <a:t>Binding between segment ID and core ID</a:t>
            </a:r>
            <a:r>
              <a:rPr lang="en-US">
                <a:latin typeface="Arial" charset="0"/>
                <a:ea typeface="ＭＳ Ｐゴシック" charset="0"/>
                <a:cs typeface="ＭＳ Ｐゴシック" charset="0"/>
              </a:rPr>
              <a:t>… accomplished by the runtime library or can be done with hardware dynamically as well if HW scheduling is employed.</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Pollution at remote core</a:t>
            </a: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EA94C0-905A-6247-A120-DB0D86E12728}" type="slidenum">
              <a:rPr lang="en-US" sz="1200"/>
              <a:pPr eaLnBrk="1" hangingPunct="1"/>
              <a:t>102</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For simplicity lets assume that when run as a single thread, each database transaction spends 33% of its time inside the critical section and 75% of its time executing the parallel portion. &gt;&gt;&gt;</a:t>
            </a:r>
          </a:p>
          <a:p>
            <a:pPr eaLnBrk="1" hangingPunct="1"/>
            <a:r>
              <a:rPr lang="en-US" dirty="0" smtClean="0"/>
              <a:t>I show execution of 16 transactions on a single core. The red represent the critical sections and the grey represent the non-critical section code.&gt;&gt;&gt;</a:t>
            </a:r>
          </a:p>
          <a:p>
            <a:pPr eaLnBrk="1" hangingPunct="1"/>
            <a:r>
              <a:rPr lang="en-US" dirty="0" smtClean="0"/>
              <a:t>With 2 cores, overall execution time is halved &gt;&gt;&gt;</a:t>
            </a:r>
          </a:p>
          <a:p>
            <a:pPr eaLnBrk="1" hangingPunct="1"/>
            <a:r>
              <a:rPr lang="en-US" dirty="0" smtClean="0"/>
              <a:t>With 4 cores, the execution time is again halved however note that the critical section is being run at all times. Thus, performance has become critical section limited ..&gt;&gt;&gt;</a:t>
            </a:r>
          </a:p>
          <a:p>
            <a:pPr eaLnBrk="1" hangingPunct="1"/>
            <a:r>
              <a:rPr lang="en-US" dirty="0" smtClean="0"/>
              <a:t>Further increasing the cores to 8, does not reduce execution time. &gt;&gt;&gt;</a:t>
            </a:r>
          </a:p>
          <a:p>
            <a:pPr eaLnBrk="1" hangingPunct="1"/>
            <a:r>
              <a:rPr lang="en-US" dirty="0" smtClean="0"/>
              <a:t>Thus critical sections reduce performance and limit scalability. </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34</a:t>
            </a:fld>
            <a:endParaRPr lang="en-US"/>
          </a:p>
        </p:txBody>
      </p:sp>
    </p:spTree>
    <p:extLst>
      <p:ext uri="{BB962C8B-B14F-4D97-AF65-F5344CB8AC3E}">
        <p14:creationId xmlns:p14="http://schemas.microsoft.com/office/powerpoint/2010/main" val="25692241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366A924D-24E5-7547-9AE3-CB3AF5577176}" type="slidenum">
              <a:rPr lang="en-US" sz="1200">
                <a:cs typeface="Arial" charset="0"/>
              </a:rPr>
              <a:pPr algn="r" eaLnBrk="1" hangingPunct="1"/>
              <a:t>103</a:t>
            </a:fld>
            <a:endParaRPr lang="en-US" sz="1200">
              <a:cs typeface="Arial" charset="0"/>
            </a:endParaRPr>
          </a:p>
        </p:txBody>
      </p:sp>
      <p:sp>
        <p:nvSpPr>
          <p:cNvPr id="64514" name="Rectangle 2"/>
          <p:cNvSpPr>
            <a:spLocks noGrp="1" noRot="1" noChangeAspect="1" noChangeArrowheads="1" noTextEdit="1"/>
          </p:cNvSpPr>
          <p:nvPr>
            <p:ph type="sldImg"/>
          </p:nvPr>
        </p:nvSpPr>
        <p:spPr bwMode="auto">
          <a:xfrm>
            <a:off x="1182688" y="696913"/>
            <a:ext cx="4646612" cy="3484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5" name="Rectangle 3"/>
          <p:cNvSpPr>
            <a:spLocks noGrp="1" noChangeArrowheads="1"/>
          </p:cNvSpPr>
          <p:nvPr>
            <p:ph type="body" idx="1"/>
          </p:nvPr>
        </p:nvSpPr>
        <p:spPr bwMode="auto">
          <a:xfrm>
            <a:off x="699418" y="4414177"/>
            <a:ext cx="5609942" cy="41849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27A8E1-2873-4E42-B2B6-7827E71A5EEB}" type="slidenum">
              <a:rPr lang="en-US" sz="1200">
                <a:solidFill>
                  <a:srgbClr val="000000"/>
                </a:solidFill>
              </a:rPr>
              <a:pPr eaLnBrk="1" hangingPunct="1"/>
              <a:t>105</a:t>
            </a:fld>
            <a:endParaRPr lang="en-US" sz="1200">
              <a:solidFill>
                <a:srgbClr val="000000"/>
              </a:solidFill>
            </a:endParaRPr>
          </a:p>
        </p:txBody>
      </p:sp>
      <p:sp>
        <p:nvSpPr>
          <p:cNvPr id="99331" name="Rectangle 2"/>
          <p:cNvSpPr>
            <a:spLocks noGrp="1" noRot="1" noChangeAspect="1" noChangeArrowheads="1" noTextEdit="1"/>
          </p:cNvSpPr>
          <p:nvPr>
            <p:ph type="sldImg"/>
          </p:nvPr>
        </p:nvSpPr>
        <p:spPr>
          <a:xfrm>
            <a:off x="1182688" y="696913"/>
            <a:ext cx="4646612" cy="3484562"/>
          </a:xfrm>
          <a:ln/>
        </p:spPr>
      </p:sp>
      <p:sp>
        <p:nvSpPr>
          <p:cNvPr id="99332"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I show the speedup of ACMP over SCMP where both of them employ data marshaling. DM improves performance by 8% for critical section-limited workloads and by 16% for pipeline workloads. In both cases, I also show an unrealistic ideal configuration where all misses to private and inter-stage data are artificially converted into hits. Notice that DM gets very close to this unrealistic ideal configuration.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36EF810-9401-3E45-A302-CD969DBB6E81}" type="slidenum">
              <a:rPr lang="en-US" sz="1200"/>
              <a:pPr algn="r" eaLnBrk="1" hangingPunct="1"/>
              <a:t>106</a:t>
            </a:fld>
            <a:endParaRPr lang="en-US" sz="1200"/>
          </a:p>
        </p:txBody>
      </p:sp>
      <p:sp>
        <p:nvSpPr>
          <p:cNvPr id="102403" name="Rectangle 2"/>
          <p:cNvSpPr>
            <a:spLocks noGrp="1" noRot="1" noChangeAspect="1" noChangeArrowheads="1" noTextEdit="1"/>
          </p:cNvSpPr>
          <p:nvPr>
            <p:ph type="sldImg"/>
          </p:nvPr>
        </p:nvSpPr>
        <p:spPr>
          <a:xfrm>
            <a:off x="1182688" y="696913"/>
            <a:ext cx="4646612" cy="3484562"/>
          </a:xfrm>
          <a:ln/>
        </p:spPr>
      </p:sp>
      <p:sp>
        <p:nvSpPr>
          <p:cNvPr id="102404"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To implement DM, Each core is augmented with a &gt;&gt;&gt;</a:t>
            </a:r>
          </a:p>
          <a:p>
            <a:pPr eaLnBrk="1" hangingPunct="1"/>
            <a:r>
              <a:rPr lang="en-US">
                <a:latin typeface="Arial" charset="0"/>
                <a:ea typeface="ＭＳ Ｐゴシック" charset="0"/>
                <a:cs typeface="ＭＳ Ｐゴシック" charset="0"/>
              </a:rPr>
              <a:t>Marshal Buffer. The marshal buffer stores the addresses of the cache lines to be marshaled. &gt;&gt;&gt;</a:t>
            </a:r>
          </a:p>
          <a:p>
            <a:pPr eaLnBrk="1" hangingPunct="1"/>
            <a:r>
              <a:rPr lang="en-US">
                <a:latin typeface="Arial" charset="0"/>
                <a:ea typeface="ＭＳ Ｐゴシック" charset="0"/>
                <a:cs typeface="ＭＳ Ｐゴシック" charset="0"/>
              </a:rPr>
              <a:t>Every time a core encounters a Generator instruction, it enqueues the address of the cache line being written by the instruction in the marshal buffer. &gt;&gt;&gt;</a:t>
            </a:r>
          </a:p>
          <a:p>
            <a:pPr eaLnBrk="1" hangingPunct="1"/>
            <a:r>
              <a:rPr lang="en-US">
                <a:latin typeface="Arial" charset="0"/>
                <a:ea typeface="ＭＳ Ｐゴシック" charset="0"/>
                <a:cs typeface="ＭＳ Ｐゴシック" charset="0"/>
              </a:rPr>
              <a:t>When a core hits a critical section, it ships al the lines pointed to by the marshal buffer entries to the large core. The large core encounters hits when it needs to access this data.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8C8403-015A-6043-A804-A478C178929A}" type="slidenum">
              <a:rPr lang="en-US" sz="1200">
                <a:solidFill>
                  <a:srgbClr val="000000"/>
                </a:solidFill>
              </a:rPr>
              <a:pPr eaLnBrk="1" hangingPunct="1"/>
              <a:t>108</a:t>
            </a:fld>
            <a:endParaRPr lang="en-US" sz="1200">
              <a:solidFill>
                <a:srgbClr val="000000"/>
              </a:solidFill>
            </a:endParaRPr>
          </a:p>
        </p:txBody>
      </p:sp>
      <p:sp>
        <p:nvSpPr>
          <p:cNvPr id="105475" name="Rectangle 2"/>
          <p:cNvSpPr>
            <a:spLocks noGrp="1" noRot="1" noChangeAspect="1" noChangeArrowheads="1" noTextEdit="1"/>
          </p:cNvSpPr>
          <p:nvPr>
            <p:ph type="sldImg"/>
          </p:nvPr>
        </p:nvSpPr>
        <p:spPr>
          <a:xfrm>
            <a:off x="1182688" y="696913"/>
            <a:ext cx="4646612" cy="3484562"/>
          </a:xfrm>
          <a:ln/>
        </p:spPr>
      </p:sp>
      <p:sp>
        <p:nvSpPr>
          <p:cNvPr id="105476"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I show the speedup of ACMP over SCMP where both of them employ data marshaling. DM improves performance by 8% for critical section-limited workloads and by 16% for pipeline workloads. In both cases, I also show an unrealistic ideal configuration where all misses to private and inter-stage data are artificially converted into hits. Notice that DM gets very close to this unrealistic ideal configuration.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solidFill>
                  <a:srgbClr val="000000"/>
                </a:solidFill>
                <a:latin typeface="Arial" charset="0"/>
                <a:ea typeface="ＭＳ Ｐゴシック" charset="0"/>
                <a:cs typeface="ＭＳ Ｐゴシック" charset="0"/>
              </a:rPr>
              <a:t>Relative performance impact of inter-segment data cache misses increases with all three parameters</a:t>
            </a:r>
          </a:p>
          <a:p>
            <a:endParaRPr lang="en-US">
              <a:latin typeface="Arial" charset="0"/>
              <a:ea typeface="ＭＳ Ｐゴシック" charset="0"/>
              <a:cs typeface="ＭＳ Ｐゴシック"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53A1F0-ED4F-CB4A-99B1-DB5893A70297}" type="slidenum">
              <a:rPr lang="en-US" sz="1200"/>
              <a:pPr eaLnBrk="1" hangingPunct="1"/>
              <a:t>110</a:t>
            </a:fld>
            <a:endParaRPr lang="en-US" sz="12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A46FA4-D31E-1C4E-BC0C-312F846A3830}" type="slidenum">
              <a:rPr lang="en-US" sz="1200"/>
              <a:pPr eaLnBrk="1" hangingPunct="1"/>
              <a:t>111</a:t>
            </a:fld>
            <a:endParaRPr lang="en-US"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114</a:t>
            </a:fld>
            <a:endParaRPr lang="en-US" dirty="0">
              <a:solidFill>
                <a:prstClr val="black"/>
              </a:solidFill>
              <a:latin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115</a:t>
            </a:fld>
            <a:endParaRPr lang="en-US" dirty="0">
              <a:solidFill>
                <a:prstClr val="black"/>
              </a:solidFill>
              <a:latin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116</a:t>
            </a:fld>
            <a:endParaRPr lang="en-US" dirty="0">
              <a:solidFill>
                <a:prstClr val="black"/>
              </a:solidFill>
              <a:latin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117</a:t>
            </a:fld>
            <a:endParaRPr lang="en-US" dirty="0">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However, I can accelerate the critical section. When we accelerate the critical section execution by 2x, the time inside the critical section reduces to half. I use blue to show the accelerated critical section. At one core, the overall execution time reduces. &gt;&gt;&gt;</a:t>
            </a:r>
          </a:p>
          <a:p>
            <a:pPr eaLnBrk="1" hangingPunct="1"/>
            <a:endParaRPr lang="en-US" dirty="0" smtClean="0"/>
          </a:p>
          <a:p>
            <a:pPr eaLnBrk="1" hangingPunct="1"/>
            <a:r>
              <a:rPr lang="en-US" dirty="0" smtClean="0"/>
              <a:t>Similarly execution time also reduces at 2, 3, and 4 cores. &gt;&gt;&gt;</a:t>
            </a:r>
          </a:p>
          <a:p>
            <a:pPr eaLnBrk="1" hangingPunct="1"/>
            <a:r>
              <a:rPr lang="en-US" dirty="0" smtClean="0"/>
              <a:t>Most notably, due to the shorter critical sections, performance no longer saturates at 4 cores. Instead, execution time continues to reduce until 4 cores. </a:t>
            </a:r>
          </a:p>
        </p:txBody>
      </p:sp>
      <p:sp>
        <p:nvSpPr>
          <p:cNvPr id="4" name="Slide Number Placeholder 3"/>
          <p:cNvSpPr>
            <a:spLocks noGrp="1"/>
          </p:cNvSpPr>
          <p:nvPr>
            <p:ph type="sldNum" sz="quarter" idx="10"/>
          </p:nvPr>
        </p:nvSpPr>
        <p:spPr/>
        <p:txBody>
          <a:bodyPr/>
          <a:lstStyle/>
          <a:p>
            <a:fld id="{AB959945-7217-484B-8E74-88DC87A74BB0}" type="slidenum">
              <a:rPr lang="en-US" smtClean="0"/>
              <a:pPr/>
              <a:t>35</a:t>
            </a:fld>
            <a:endParaRPr lang="en-US"/>
          </a:p>
        </p:txBody>
      </p:sp>
    </p:spTree>
    <p:extLst>
      <p:ext uri="{BB962C8B-B14F-4D97-AF65-F5344CB8AC3E}">
        <p14:creationId xmlns:p14="http://schemas.microsoft.com/office/powerpoint/2010/main" val="35800895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118</a:t>
            </a:fld>
            <a:endParaRPr lang="en-US" dirty="0">
              <a:solidFill>
                <a:prstClr val="black"/>
              </a:solidFill>
              <a:latin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pPr/>
              <a:t>119</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pPr/>
              <a:t>120</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121</a:t>
            </a:fld>
            <a:endParaRPr lang="en-US" dirty="0">
              <a:solidFill>
                <a:prstClr val="black"/>
              </a:solidFill>
              <a:latin typeface="Calibri"/>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123</a:t>
            </a:fld>
            <a:endParaRPr lang="en-US" dirty="0">
              <a:solidFill>
                <a:prstClr val="black"/>
              </a:solidFill>
              <a:latin typeface="Calibri"/>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We observe</a:t>
            </a:r>
            <a:r>
              <a:rPr lang="en-US" b="1" baseline="0" dirty="0" smtClean="0"/>
              <a:t> that</a:t>
            </a:r>
            <a:r>
              <a:rPr lang="en-US" b="1" dirty="0" smtClean="0"/>
              <a:t> </a:t>
            </a:r>
            <a:r>
              <a:rPr lang="en-US" sz="2200" dirty="0" smtClean="0"/>
              <a:t>Heterogeneous CPU-GPU systems require memory schedulers with </a:t>
            </a:r>
            <a:r>
              <a:rPr lang="en-US" sz="2200" dirty="0" smtClean="0">
                <a:solidFill>
                  <a:srgbClr val="FF0000"/>
                </a:solidFill>
              </a:rPr>
              <a:t>large request buffers</a:t>
            </a:r>
            <a:r>
              <a:rPr lang="en-US" sz="2200" baseline="0" dirty="0" smtClean="0">
                <a:solidFill>
                  <a:srgbClr val="FF0000"/>
                </a:solidFill>
              </a:rPr>
              <a:t> and this becomes a problem for </a:t>
            </a:r>
            <a:r>
              <a:rPr lang="en-US" sz="2200" baseline="0" dirty="0" smtClean="0">
                <a:solidFill>
                  <a:schemeClr val="tx1"/>
                </a:solidFill>
              </a:rPr>
              <a:t>e</a:t>
            </a:r>
            <a:r>
              <a:rPr lang="en-US" sz="2200" dirty="0" smtClean="0"/>
              <a:t>xisting monolithic application-aware memory scheduler designs because they are </a:t>
            </a:r>
            <a:r>
              <a:rPr lang="en-US" sz="2200" dirty="0" smtClean="0">
                <a:solidFill>
                  <a:srgbClr val="FF0000"/>
                </a:solidFill>
              </a:rPr>
              <a:t>hard to scale</a:t>
            </a:r>
            <a:r>
              <a:rPr lang="en-US" sz="2200" dirty="0" smtClean="0"/>
              <a:t> to large request buffer size</a:t>
            </a:r>
            <a:endParaRPr lang="en-US" sz="1000" dirty="0" smtClean="0"/>
          </a:p>
          <a:p>
            <a:r>
              <a:rPr lang="en-US" b="1" dirty="0" smtClean="0"/>
              <a:t>Our Solution</a:t>
            </a:r>
            <a:r>
              <a:rPr lang="en-US" b="1" baseline="0" dirty="0" smtClean="0"/>
              <a:t>, staged memory scheduling, </a:t>
            </a:r>
            <a:r>
              <a:rPr lang="en-US" sz="2200" dirty="0" smtClean="0">
                <a:solidFill>
                  <a:srgbClr val="0000FF"/>
                </a:solidFill>
              </a:rPr>
              <a:t>decomposes MC into three simpler stages</a:t>
            </a:r>
            <a:r>
              <a:rPr lang="en-US" sz="2200" dirty="0" smtClean="0"/>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1) Batch formation:</a:t>
            </a:r>
            <a:r>
              <a:rPr lang="en-US" baseline="0" dirty="0" smtClean="0"/>
              <a:t> m</a:t>
            </a:r>
            <a:r>
              <a:rPr lang="en-US" dirty="0" smtClean="0"/>
              <a:t>aintains</a:t>
            </a:r>
            <a:r>
              <a:rPr lang="en-US" baseline="0" dirty="0" smtClean="0"/>
              <a:t> row buffer locality by forming batches of row-hitting requests.</a:t>
            </a:r>
            <a:endParaRPr lang="en-US" dirty="0" smtClean="0"/>
          </a:p>
          <a:p>
            <a:pPr lvl="1">
              <a:buNone/>
            </a:pPr>
            <a:r>
              <a:rPr lang="en-US" dirty="0" smtClean="0"/>
              <a:t>2) Batch scheduler: reduces interference between applications by picking the next batch to prioritize.</a:t>
            </a:r>
          </a:p>
          <a:p>
            <a:pPr lvl="1">
              <a:buNone/>
            </a:pPr>
            <a:r>
              <a:rPr lang="en-US" dirty="0" smtClean="0"/>
              <a:t>3) DRAM command scheduler: issues requests to DRAM</a:t>
            </a:r>
          </a:p>
          <a:p>
            <a:r>
              <a:rPr lang="en-US" dirty="0" smtClean="0"/>
              <a:t>Compared to state-of-the-art memory schedulers:</a:t>
            </a:r>
          </a:p>
          <a:p>
            <a:pPr lvl="1"/>
            <a:r>
              <a:rPr lang="en-US" dirty="0" smtClean="0">
                <a:solidFill>
                  <a:srgbClr val="0000FF"/>
                </a:solidFill>
              </a:rPr>
              <a:t>SMS is significantly simpler and more scalable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FF"/>
                </a:solidFill>
              </a:rPr>
              <a:t>SMS provides higher performance and fairness,</a:t>
            </a:r>
            <a:r>
              <a:rPr lang="en-US" baseline="0" dirty="0" smtClean="0">
                <a:solidFill>
                  <a:srgbClr val="0000FF"/>
                </a:solidFill>
              </a:rPr>
              <a:t> e</a:t>
            </a:r>
            <a:r>
              <a:rPr lang="en-US" dirty="0" smtClean="0">
                <a:solidFill>
                  <a:srgbClr val="0000FF"/>
                </a:solidFill>
              </a:rPr>
              <a:t>specially in</a:t>
            </a:r>
            <a:r>
              <a:rPr lang="en-US" baseline="0" dirty="0" smtClean="0">
                <a:solidFill>
                  <a:srgbClr val="0000FF"/>
                </a:solidFill>
              </a:rPr>
              <a:t> heterogeneous CPU-GPU systems.</a:t>
            </a:r>
            <a:endParaRPr lang="en-US" sz="100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125</a:t>
            </a:fld>
            <a:endParaRPr lang="en-US">
              <a:solidFill>
                <a:prstClr val="black"/>
              </a:solidFill>
              <a:latin typeface="Calibri"/>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b="0"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131</a:t>
            </a:fld>
            <a:endParaRPr lang="en-US">
              <a:solidFill>
                <a:prstClr val="black"/>
              </a:solidFill>
              <a:latin typeface="Calibri"/>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b="0"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132</a:t>
            </a:fld>
            <a:endParaRPr lang="en-US">
              <a:solidFill>
                <a:prstClr val="black"/>
              </a:solidFill>
              <a:latin typeface="Calibri"/>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b="0"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134</a:t>
            </a:fld>
            <a:endParaRPr lang="en-US">
              <a:solidFill>
                <a:prstClr val="black"/>
              </a:solidFill>
              <a:latin typeface="Calibri"/>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b="0"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139</a:t>
            </a:fld>
            <a:endParaRPr lang="en-US">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use the Asymmetric Chip Multiprocessor or ACMP as our baseline. The ACMP was first proposed by </a:t>
            </a:r>
            <a:r>
              <a:rPr lang="en-US" dirty="0" err="1" smtClean="0"/>
              <a:t>Morad</a:t>
            </a:r>
            <a:r>
              <a:rPr lang="en-US" dirty="0" smtClean="0"/>
              <a:t> et al to handle the Amdahl</a:t>
            </a:r>
            <a:r>
              <a:rPr lang="ja-JP" altLang="en-US" dirty="0" smtClean="0"/>
              <a:t>’</a:t>
            </a:r>
            <a:r>
              <a:rPr lang="en-US" dirty="0" smtClean="0"/>
              <a:t>s serial part. ACMP provides one large core and many small cores. The small cores execute the parallel part at high throughput and the large core executes the Amdahl</a:t>
            </a:r>
            <a:r>
              <a:rPr lang="ja-JP" altLang="en-US" dirty="0" smtClean="0"/>
              <a:t>’</a:t>
            </a:r>
            <a:r>
              <a:rPr lang="en-US" dirty="0" smtClean="0"/>
              <a:t>s serial part of the program where ONLY a single thread exists. The ACMP uses locks to handle the critical sections similar to a conventional CMP. Let me show an example. </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39</a:t>
            </a:fld>
            <a:endParaRPr lang="en-US"/>
          </a:p>
        </p:txBody>
      </p:sp>
    </p:spTree>
    <p:extLst>
      <p:ext uri="{BB962C8B-B14F-4D97-AF65-F5344CB8AC3E}">
        <p14:creationId xmlns:p14="http://schemas.microsoft.com/office/powerpoint/2010/main" val="4601237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b="0"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152</a:t>
            </a:fld>
            <a:endParaRPr lang="en-US">
              <a:solidFill>
                <a:prstClr val="black"/>
              </a:solidFill>
              <a:latin typeface="Calibri"/>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b="0"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169</a:t>
            </a:fld>
            <a:endParaRPr lang="en-US">
              <a:solidFill>
                <a:prstClr val="black"/>
              </a:solidFill>
              <a:latin typeface="Calibri"/>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000" dirty="0">
                <a:latin typeface="Arial" charset="0"/>
              </a:rPr>
              <a:t>What kind of performance do we expect when we run two applications on a multi-core system? To answer this question, we performed an experiment. We took two applications we cared about, ran them together on different cores in a dual-core system, and measured their slowdown compared to when each is run alone on the same system. This graph shows the slowdown each app experienced. (DATA explanation…) </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Why do we get such a large disparity in the slowdowns?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the priorities? No. We went back and gave high priority to gcc and low priority to matlab. The slowdowns did not change at all. Neither the software or the hardware enforced the priorities.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the contention in the disk? We checked for this possibility, but found that these applications did not have any disk accesses in the steady state. They both fit in the physical memory and therefore did not interfere in the disk.</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What is it then? Why do we get such large disparity in slowdowns in a dual core system?</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 will call such an application a </a:t>
            </a:r>
            <a:r>
              <a:rPr lang="ja-JP" altLang="en-US" sz="1000" dirty="0">
                <a:latin typeface="Arial" charset="0"/>
              </a:rPr>
              <a:t>“</a:t>
            </a:r>
            <a:r>
              <a:rPr lang="en-US" altLang="ja-JP" sz="1000" dirty="0">
                <a:latin typeface="Arial" charset="0"/>
              </a:rPr>
              <a:t>memory performance hog</a:t>
            </a:r>
            <a:r>
              <a:rPr lang="ja-JP" altLang="en-US" sz="1000" dirty="0">
                <a:latin typeface="Arial" charset="0"/>
              </a:rPr>
              <a:t>”</a:t>
            </a:r>
            <a:endParaRPr lang="en-US" altLang="ja-JP" sz="1000" dirty="0">
              <a:latin typeface="Arial" charset="0"/>
            </a:endParaRPr>
          </a:p>
          <a:p>
            <a:pPr eaLnBrk="1" hangingPunct="1">
              <a:lnSpc>
                <a:spcPct val="90000"/>
              </a:lnSpc>
              <a:spcBef>
                <a:spcPct val="0"/>
              </a:spcBef>
            </a:pPr>
            <a:r>
              <a:rPr lang="en-US" sz="1000" dirty="0">
                <a:latin typeface="Arial" charset="0"/>
              </a:rPr>
              <a:t>Now, let me tell you why this disparity in slowdowns happens.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endParaRPr lang="en-US" sz="1000" dirty="0">
              <a:latin typeface="Arial" charset="0"/>
            </a:endParaRP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that there are other applications or the OS interfering with gcc, stealing its time quantums? No.</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91E0A0-A893-BF4B-B949-99F940BF11F6}" type="slidenum">
              <a:rPr lang="en-US" sz="1200">
                <a:solidFill>
                  <a:srgbClr val="000000"/>
                </a:solidFill>
                <a:cs typeface="Arial" charset="0"/>
              </a:rPr>
              <a:pPr eaLnBrk="1" hangingPunct="1"/>
              <a:t>172</a:t>
            </a:fld>
            <a:endParaRPr lang="en-US" sz="1200" dirty="0">
              <a:solidFill>
                <a:srgbClr val="000000"/>
              </a:solidFill>
              <a:cs typeface="Arial"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B4861F-DC9D-5841-BE7E-A0A97DE3344B}" type="slidenum">
              <a:rPr lang="en-US" sz="1200">
                <a:solidFill>
                  <a:srgbClr val="000000"/>
                </a:solidFill>
              </a:rPr>
              <a:pPr eaLnBrk="1" hangingPunct="1"/>
              <a:t>173</a:t>
            </a:fld>
            <a:endParaRPr lang="en-US" sz="1200" dirty="0">
              <a:solidFill>
                <a:srgbClr val="000000"/>
              </a:solidFill>
            </a:endParaRPr>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000" dirty="0">
                <a:latin typeface="Arial" charset="0"/>
              </a:rPr>
              <a:t>-In a multi-core chip, different cores share some hardware resources. In particular, they share the DRAM memory system. The shared memory system consists of this and that. </a:t>
            </a:r>
          </a:p>
          <a:p>
            <a:pPr eaLnBrk="1" hangingPunct="1">
              <a:lnSpc>
                <a:spcPct val="90000"/>
              </a:lnSpc>
              <a:spcBef>
                <a:spcPct val="0"/>
              </a:spcBef>
              <a:buFontTx/>
              <a:buChar char="-"/>
            </a:pPr>
            <a:r>
              <a:rPr lang="en-US" sz="1000" dirty="0">
                <a:latin typeface="Arial" charset="0"/>
              </a:rPr>
              <a:t>When we run matlab on one core, and gcc on another core, both cores generate memory requests to access the DRAM banks. When these requests arrive at the DRAM controller, the controller favors matlab</a:t>
            </a:r>
            <a:r>
              <a:rPr lang="ja-JP" altLang="en-US" sz="1000" dirty="0">
                <a:latin typeface="Arial" charset="0"/>
              </a:rPr>
              <a:t>’</a:t>
            </a:r>
            <a:r>
              <a:rPr lang="en-US" altLang="ja-JP" sz="1000" dirty="0">
                <a:latin typeface="Arial" charset="0"/>
              </a:rPr>
              <a:t>s requests over gcc</a:t>
            </a:r>
            <a:r>
              <a:rPr lang="ja-JP" altLang="en-US" sz="1000" dirty="0">
                <a:latin typeface="Arial" charset="0"/>
              </a:rPr>
              <a:t>’</a:t>
            </a:r>
            <a:r>
              <a:rPr lang="en-US" altLang="ja-JP" sz="1000" dirty="0">
                <a:latin typeface="Arial" charset="0"/>
              </a:rPr>
              <a:t>s requests. As a result, matlab can make progress and continues generating memory requests. These requests are again favored by the DRAM controller over gcc</a:t>
            </a:r>
            <a:r>
              <a:rPr lang="ja-JP" altLang="en-US" sz="1000" dirty="0">
                <a:latin typeface="Arial" charset="0"/>
              </a:rPr>
              <a:t>’</a:t>
            </a:r>
            <a:r>
              <a:rPr lang="en-US" altLang="ja-JP" sz="1000" dirty="0">
                <a:latin typeface="Arial" charset="0"/>
              </a:rPr>
              <a:t>s requests. Therefore, gcc starves waiting for its requests to be serviced in DRAM whereas matlab makes very quick progress as if it were running alone. </a:t>
            </a:r>
          </a:p>
          <a:p>
            <a:pPr eaLnBrk="1" hangingPunct="1">
              <a:lnSpc>
                <a:spcPct val="90000"/>
              </a:lnSpc>
              <a:spcBef>
                <a:spcPct val="0"/>
              </a:spcBef>
              <a:buFontTx/>
              <a:buChar char="-"/>
            </a:pPr>
            <a:endParaRPr lang="en-US" sz="1000" dirty="0">
              <a:latin typeface="Arial" charset="0"/>
            </a:endParaRPr>
          </a:p>
          <a:p>
            <a:pPr eaLnBrk="1" hangingPunct="1">
              <a:lnSpc>
                <a:spcPct val="90000"/>
              </a:lnSpc>
              <a:spcBef>
                <a:spcPct val="0"/>
              </a:spcBef>
              <a:buFontTx/>
              <a:buChar char="-"/>
            </a:pPr>
            <a:r>
              <a:rPr lang="en-US" sz="1000" dirty="0">
                <a:latin typeface="Arial" charset="0"/>
              </a:rPr>
              <a:t>Why does this happen? This is because the algorithms employed by the DRAM controller are unfair. </a:t>
            </a:r>
          </a:p>
          <a:p>
            <a:pPr eaLnBrk="1" hangingPunct="1">
              <a:lnSpc>
                <a:spcPct val="90000"/>
              </a:lnSpc>
              <a:spcBef>
                <a:spcPct val="0"/>
              </a:spcBef>
              <a:buFontTx/>
              <a:buChar char="-"/>
            </a:pPr>
            <a:r>
              <a:rPr lang="en-US" sz="1000" dirty="0">
                <a:latin typeface="Arial" charset="0"/>
              </a:rPr>
              <a:t>But, why are these algorithms unfair? Why do they unfairly prioritize matlab accesses?</a:t>
            </a:r>
          </a:p>
          <a:p>
            <a:pPr eaLnBrk="1" hangingPunct="1">
              <a:lnSpc>
                <a:spcPct val="90000"/>
              </a:lnSpc>
              <a:spcBef>
                <a:spcPct val="0"/>
              </a:spcBef>
              <a:buFontTx/>
              <a:buChar char="-"/>
            </a:pPr>
            <a:r>
              <a:rPr lang="en-US" sz="1000" dirty="0">
                <a:latin typeface="Arial" charset="0"/>
              </a:rPr>
              <a:t>To understand this, we need to understand how a DRAM bank operates.</a:t>
            </a:r>
          </a:p>
          <a:p>
            <a:pPr eaLnBrk="1" hangingPunct="1">
              <a:lnSpc>
                <a:spcPct val="90000"/>
              </a:lnSpc>
              <a:spcBef>
                <a:spcPct val="0"/>
              </a:spcBef>
              <a:buFontTx/>
              <a:buChar char="-"/>
            </a:pPr>
            <a:endParaRPr lang="en-US" sz="1000" dirty="0">
              <a:latin typeface="Arial" charset="0"/>
            </a:endParaRPr>
          </a:p>
          <a:p>
            <a:pPr eaLnBrk="1" hangingPunct="1">
              <a:lnSpc>
                <a:spcPct val="90000"/>
              </a:lnSpc>
              <a:spcBef>
                <a:spcPct val="0"/>
              </a:spcBef>
              <a:buFontTx/>
              <a:buChar char="-"/>
            </a:pPr>
            <a:endParaRPr lang="en-US" sz="1000" dirty="0">
              <a:latin typeface="Arial" charset="0"/>
            </a:endParaRPr>
          </a:p>
          <a:p>
            <a:pPr eaLnBrk="1" hangingPunct="1">
              <a:lnSpc>
                <a:spcPct val="90000"/>
              </a:lnSpc>
              <a:spcBef>
                <a:spcPct val="0"/>
              </a:spcBef>
              <a:buFontTx/>
              <a:buChar char="-"/>
            </a:pPr>
            <a:endParaRPr lang="en-US" sz="1000" dirty="0">
              <a:latin typeface="Arial" charset="0"/>
            </a:endParaRPr>
          </a:p>
          <a:p>
            <a:pPr eaLnBrk="1" hangingPunct="1">
              <a:lnSpc>
                <a:spcPct val="90000"/>
              </a:lnSpc>
              <a:spcBef>
                <a:spcPct val="0"/>
              </a:spcBef>
              <a:buFontTx/>
              <a:buChar char="-"/>
            </a:pPr>
            <a:endParaRPr lang="en-US" sz="1000" dirty="0">
              <a:latin typeface="Arial" charset="0"/>
            </a:endParaRPr>
          </a:p>
          <a:p>
            <a:pPr eaLnBrk="1" hangingPunct="1">
              <a:lnSpc>
                <a:spcPct val="90000"/>
              </a:lnSpc>
              <a:spcBef>
                <a:spcPct val="0"/>
              </a:spcBef>
              <a:buFontTx/>
              <a:buChar char="-"/>
            </a:pPr>
            <a:endParaRPr lang="en-US" sz="1000" dirty="0">
              <a:latin typeface="Arial" charset="0"/>
            </a:endParaRPr>
          </a:p>
          <a:p>
            <a:pPr eaLnBrk="1" hangingPunct="1">
              <a:lnSpc>
                <a:spcPct val="90000"/>
              </a:lnSpc>
              <a:spcBef>
                <a:spcPct val="0"/>
              </a:spcBef>
              <a:buFontTx/>
              <a:buChar char="-"/>
            </a:pPr>
            <a:endParaRPr lang="en-US" sz="1000" dirty="0">
              <a:latin typeface="Arial" charset="0"/>
            </a:endParaRPr>
          </a:p>
          <a:p>
            <a:pPr eaLnBrk="1" hangingPunct="1">
              <a:lnSpc>
                <a:spcPct val="90000"/>
              </a:lnSpc>
              <a:spcBef>
                <a:spcPct val="0"/>
              </a:spcBef>
              <a:buFontTx/>
              <a:buChar char="-"/>
            </a:pPr>
            <a:r>
              <a:rPr lang="en-US" sz="1000" dirty="0">
                <a:latin typeface="Arial" charset="0"/>
              </a:rPr>
              <a:t>Almost all systems today contain multi-core chips</a:t>
            </a:r>
          </a:p>
          <a:p>
            <a:pPr eaLnBrk="1" hangingPunct="1">
              <a:lnSpc>
                <a:spcPct val="90000"/>
              </a:lnSpc>
              <a:spcBef>
                <a:spcPct val="0"/>
              </a:spcBef>
              <a:buFontTx/>
              <a:buChar char="-"/>
            </a:pPr>
            <a:r>
              <a:rPr lang="en-US" sz="1000" dirty="0">
                <a:latin typeface="Arial" charset="0"/>
              </a:rPr>
              <a:t>Multi-core systems consist of multiple on-chip cores and caches</a:t>
            </a:r>
          </a:p>
          <a:p>
            <a:pPr eaLnBrk="1" hangingPunct="1">
              <a:lnSpc>
                <a:spcPct val="90000"/>
              </a:lnSpc>
              <a:spcBef>
                <a:spcPct val="0"/>
              </a:spcBef>
              <a:buFontTx/>
              <a:buChar char="-"/>
            </a:pPr>
            <a:r>
              <a:rPr lang="en-US" sz="1000" dirty="0">
                <a:latin typeface="Arial" charset="0"/>
              </a:rPr>
              <a:t>Cores share the DRAM memory system</a:t>
            </a:r>
          </a:p>
          <a:p>
            <a:pPr eaLnBrk="1" hangingPunct="1">
              <a:lnSpc>
                <a:spcPct val="90000"/>
              </a:lnSpc>
              <a:spcBef>
                <a:spcPct val="0"/>
              </a:spcBef>
              <a:buFontTx/>
              <a:buChar char="-"/>
            </a:pPr>
            <a:r>
              <a:rPr lang="en-US" sz="1000" dirty="0">
                <a:latin typeface="Arial" charset="0"/>
              </a:rPr>
              <a:t>DRAM memory system consists of</a:t>
            </a:r>
          </a:p>
          <a:p>
            <a:pPr lvl="1" eaLnBrk="1" hangingPunct="1">
              <a:lnSpc>
                <a:spcPct val="90000"/>
              </a:lnSpc>
              <a:spcBef>
                <a:spcPct val="0"/>
              </a:spcBef>
              <a:buFontTx/>
              <a:buChar char="-"/>
            </a:pPr>
            <a:r>
              <a:rPr lang="en-US" sz="1000" dirty="0">
                <a:latin typeface="Arial" charset="0"/>
                <a:ea typeface="ＭＳ Ｐゴシック" charset="0"/>
              </a:rPr>
              <a:t>DRAM banks that store data (multiple banks to allow parallel accesses)</a:t>
            </a:r>
          </a:p>
          <a:p>
            <a:pPr lvl="1" eaLnBrk="1" hangingPunct="1">
              <a:lnSpc>
                <a:spcPct val="90000"/>
              </a:lnSpc>
              <a:spcBef>
                <a:spcPct val="0"/>
              </a:spcBef>
              <a:buFontTx/>
              <a:buChar char="-"/>
            </a:pPr>
            <a:r>
              <a:rPr lang="en-US" sz="1000" dirty="0">
                <a:latin typeface="Arial" charset="0"/>
                <a:ea typeface="ＭＳ Ｐゴシック" charset="0"/>
              </a:rPr>
              <a:t>DRAM memory controller that mediates between cores and DRAM memory</a:t>
            </a:r>
          </a:p>
          <a:p>
            <a:pPr lvl="2" eaLnBrk="1" hangingPunct="1">
              <a:lnSpc>
                <a:spcPct val="90000"/>
              </a:lnSpc>
              <a:spcBef>
                <a:spcPct val="0"/>
              </a:spcBef>
              <a:buFontTx/>
              <a:buChar char="-"/>
            </a:pPr>
            <a:r>
              <a:rPr lang="en-US" sz="1000" dirty="0">
                <a:latin typeface="Arial" charset="0"/>
                <a:ea typeface="ＭＳ Ｐゴシック" charset="0"/>
              </a:rPr>
              <a:t>It schedules memory operations generated by cores to DRAM</a:t>
            </a:r>
          </a:p>
          <a:p>
            <a:pPr eaLnBrk="1" hangingPunct="1">
              <a:lnSpc>
                <a:spcPct val="90000"/>
              </a:lnSpc>
              <a:spcBef>
                <a:spcPct val="0"/>
              </a:spcBef>
              <a:buFontTx/>
              <a:buChar char="-"/>
            </a:pPr>
            <a:r>
              <a:rPr lang="en-US" sz="1000" dirty="0">
                <a:latin typeface="Arial" charset="0"/>
              </a:rPr>
              <a:t>This talk is about exploiting the unfair algorithms in the memory controllers to perform denial of service to running threads</a:t>
            </a:r>
          </a:p>
          <a:p>
            <a:pPr eaLnBrk="1" hangingPunct="1">
              <a:lnSpc>
                <a:spcPct val="90000"/>
              </a:lnSpc>
              <a:spcBef>
                <a:spcPct val="0"/>
              </a:spcBef>
              <a:buFontTx/>
              <a:buChar char="-"/>
            </a:pPr>
            <a:r>
              <a:rPr lang="en-US" sz="1000" dirty="0">
                <a:latin typeface="Arial" charset="0"/>
              </a:rPr>
              <a:t>To understand how this happens, we need to know about how each DRAM bank operates</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BF7020E7-1D64-4A9E-A700-1A7CFB55C96E}" type="slidenum">
              <a:rPr lang="en-US" smtClean="0">
                <a:solidFill>
                  <a:prstClr val="black"/>
                </a:solidFill>
                <a:latin typeface="Arial" charset="0"/>
              </a:rPr>
              <a:pPr/>
              <a:t>174</a:t>
            </a:fld>
            <a:endParaRPr lang="en-US" smtClean="0">
              <a:solidFill>
                <a:prstClr val="black"/>
              </a:solidFill>
              <a:latin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a:buFontTx/>
              <a:buChar char="-"/>
            </a:pPr>
            <a:r>
              <a:rPr lang="en-US" dirty="0" smtClean="0">
                <a:latin typeface="Arial" charset="0"/>
              </a:rPr>
              <a:t>Streaming through memory by performing operations on two 1D arrays.</a:t>
            </a:r>
          </a:p>
          <a:p>
            <a:pPr>
              <a:buFontTx/>
              <a:buChar char="-"/>
            </a:pPr>
            <a:r>
              <a:rPr lang="en-US" dirty="0" smtClean="0">
                <a:latin typeface="Arial" charset="0"/>
              </a:rPr>
              <a:t>Sequential memory access</a:t>
            </a:r>
          </a:p>
          <a:p>
            <a:pPr>
              <a:buFontTx/>
              <a:buChar char="-"/>
            </a:pPr>
            <a:r>
              <a:rPr lang="en-US" dirty="0" smtClean="0">
                <a:latin typeface="Arial" charset="0"/>
              </a:rPr>
              <a:t>Each access is a cache miss (elements of array larger than a cache line size) </a:t>
            </a:r>
            <a:r>
              <a:rPr lang="en-US" dirty="0" smtClean="0">
                <a:latin typeface="Arial" charset="0"/>
                <a:sym typeface="Wingdings" pitchFamily="2" charset="2"/>
              </a:rPr>
              <a:t> hence, very memory intensive</a:t>
            </a:r>
            <a:endParaRPr lang="en-US" dirty="0" smtClean="0">
              <a:latin typeface="Arial" charset="0"/>
            </a:endParaRPr>
          </a:p>
          <a:p>
            <a:endParaRPr lang="en-US" dirty="0" smtClean="0">
              <a:latin typeface="Arial" charset="0"/>
            </a:endParaRPr>
          </a:p>
          <a:p>
            <a:r>
              <a:rPr lang="en-US" dirty="0" smtClean="0">
                <a:latin typeface="Arial" charset="0"/>
              </a:rPr>
              <a:t>Link to the real code…</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Arial" charset="0"/>
              </a:defRPr>
            </a:lvl1pPr>
            <a:lvl2pPr marL="37931725" indent="-37474525" defTabSz="93027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9417816-A607-CE43-B61B-17B8320D3897}" type="slidenum">
              <a:rPr lang="en-US" sz="1200">
                <a:solidFill>
                  <a:prstClr val="black"/>
                </a:solidFill>
              </a:rPr>
              <a:pPr eaLnBrk="1" hangingPunct="1"/>
              <a:t>175</a:t>
            </a:fld>
            <a:endParaRPr lang="en-US" sz="1200">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atin typeface="Arial" charset="0"/>
                <a:ea typeface="ＭＳ Ｐゴシック" charset="0"/>
                <a:cs typeface="ＭＳ Ｐゴシック" charset="0"/>
              </a:rPr>
              <a:t>Pictorially demonstrate how stream denies memory service to rdarray</a:t>
            </a:r>
          </a:p>
          <a:p>
            <a:pPr>
              <a:buFontTx/>
              <a:buChar char="-"/>
            </a:pPr>
            <a:r>
              <a:rPr lang="en-US">
                <a:latin typeface="Arial" charset="0"/>
                <a:ea typeface="ＭＳ Ｐゴシック" charset="0"/>
                <a:cs typeface="ＭＳ Ｐゴシック" charset="0"/>
              </a:rPr>
              <a:t>Stream continuously accesses columns in row 0 in a streaming manner (streams through a row after opening it)</a:t>
            </a:r>
          </a:p>
          <a:p>
            <a:pPr>
              <a:buFontTx/>
              <a:buChar char="-"/>
            </a:pPr>
            <a:r>
              <a:rPr lang="en-US">
                <a:latin typeface="Arial" charset="0"/>
                <a:ea typeface="ＭＳ Ｐゴシック" charset="0"/>
                <a:cs typeface="ＭＳ Ｐゴシック" charset="0"/>
              </a:rPr>
              <a:t>In other words almost all its requests are row-hits</a:t>
            </a:r>
          </a:p>
          <a:p>
            <a:pPr>
              <a:buFontTx/>
              <a:buChar char="-"/>
            </a:pPr>
            <a:r>
              <a:rPr lang="en-US">
                <a:latin typeface="Arial" charset="0"/>
                <a:ea typeface="ＭＳ Ｐゴシック" charset="0"/>
                <a:cs typeface="ＭＳ Ｐゴシック" charset="0"/>
              </a:rPr>
              <a:t>RDarray</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are row-conflicts (no locality)</a:t>
            </a:r>
          </a:p>
          <a:p>
            <a:pPr>
              <a:buFontTx/>
              <a:buChar char="-"/>
            </a:pPr>
            <a:r>
              <a:rPr lang="en-US">
                <a:latin typeface="Arial" charset="0"/>
                <a:ea typeface="ＭＳ Ｐゴシック" charset="0"/>
                <a:cs typeface="ＭＳ Ｐゴシック" charset="0"/>
              </a:rPr>
              <a:t>The DRAM controller reorders streams requests to the open row over other requests (even older ones) to maximize DRAM throughput</a:t>
            </a:r>
          </a:p>
          <a:p>
            <a:pPr>
              <a:buFontTx/>
              <a:buChar char="-"/>
            </a:pPr>
            <a:r>
              <a:rPr lang="en-US">
                <a:latin typeface="Arial" charset="0"/>
                <a:ea typeface="ＭＳ Ｐゴシック" charset="0"/>
                <a:cs typeface="ＭＳ Ｐゴシック" charset="0"/>
              </a:rPr>
              <a:t>Hence, rdarray</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do not get serviced as long as stream is issuing requests at a fast-enough rate</a:t>
            </a:r>
          </a:p>
          <a:p>
            <a:pPr>
              <a:buFontTx/>
              <a:buChar char="-"/>
            </a:pPr>
            <a:r>
              <a:rPr lang="en-US">
                <a:latin typeface="Arial" charset="0"/>
                <a:ea typeface="ＭＳ Ｐゴシック" charset="0"/>
                <a:cs typeface="ＭＳ Ｐゴシック" charset="0"/>
              </a:rPr>
              <a:t>In this example, the red thread</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 to another row will not get serviced until stream stops issuing a request to row 0</a:t>
            </a: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With those parameters, 128 requests of stream would be serviced before 1 from rdarray</a:t>
            </a:r>
          </a:p>
          <a:p>
            <a:pPr>
              <a:buFontTx/>
              <a:buChar char="-"/>
            </a:pPr>
            <a:r>
              <a:rPr lang="en-US">
                <a:latin typeface="Arial" charset="0"/>
                <a:ea typeface="ＭＳ Ｐゴシック" charset="0"/>
                <a:cs typeface="ＭＳ Ｐゴシック" charset="0"/>
              </a:rPr>
              <a:t>As row-buffer size increases, which is the industry trend, this problem will become more severe</a:t>
            </a: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This is not the worst case, but it is easy to construct and understand</a:t>
            </a:r>
          </a:p>
          <a:p>
            <a:pPr marL="742950" lvl="1" indent="-285750">
              <a:buFontTx/>
              <a:buChar char="-"/>
            </a:pPr>
            <a:r>
              <a:rPr lang="en-US">
                <a:latin typeface="Arial" charset="0"/>
                <a:ea typeface="ＭＳ Ｐゴシック" charset="0"/>
              </a:rPr>
              <a:t>Stream falls off the row buffer at some point</a:t>
            </a:r>
          </a:p>
          <a:p>
            <a:pPr>
              <a:buFontTx/>
              <a:buChar char="-"/>
            </a:pPr>
            <a:r>
              <a:rPr lang="en-US">
                <a:latin typeface="Arial" charset="0"/>
                <a:ea typeface="ＭＳ Ｐゴシック" charset="0"/>
                <a:cs typeface="ＭＳ Ｐゴシック" charset="0"/>
              </a:rPr>
              <a:t>I leave it to the listeners to construct a case worse than this (it is possible)</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RANDOM</a:t>
            </a:r>
            <a:r>
              <a:rPr lang="en-US" baseline="0" dirty="0" smtClean="0"/>
              <a:t> was given higher OS priority in the experiments</a:t>
            </a:r>
            <a:endParaRPr lang="en-US" dirty="0"/>
          </a:p>
        </p:txBody>
      </p:sp>
      <p:sp>
        <p:nvSpPr>
          <p:cNvPr id="4" name="Slide Number Placeholder 3"/>
          <p:cNvSpPr>
            <a:spLocks noGrp="1"/>
          </p:cNvSpPr>
          <p:nvPr>
            <p:ph type="sldNum" sz="quarter" idx="10"/>
          </p:nvPr>
        </p:nvSpPr>
        <p:spPr/>
        <p:txBody>
          <a:bodyPr/>
          <a:lstStyle/>
          <a:p>
            <a:pPr>
              <a:defRPr/>
            </a:pPr>
            <a:fld id="{2D9AD881-9221-4112-925B-F85EA4998059}" type="slidenum">
              <a:rPr lang="en-US" smtClean="0">
                <a:solidFill>
                  <a:prstClr val="black"/>
                </a:solidFill>
                <a:latin typeface="Calibri"/>
              </a:rPr>
              <a:pPr>
                <a:defRPr/>
              </a:pPr>
              <a:t>176</a:t>
            </a:fld>
            <a:endParaRPr lang="en-US">
              <a:solidFill>
                <a:prstClr val="black"/>
              </a:solidFill>
              <a:latin typeface="Calibri"/>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FF2B34-CCC2-9346-B61F-9DADAA7AAFDC}" type="slidenum">
              <a:rPr lang="en-US" sz="1200">
                <a:solidFill>
                  <a:prstClr val="black"/>
                </a:solidFill>
                <a:cs typeface="Arial" charset="0"/>
              </a:rPr>
              <a:pPr eaLnBrk="1" hangingPunct="1"/>
              <a:t>177</a:t>
            </a:fld>
            <a:endParaRPr lang="en-US" sz="1200" dirty="0">
              <a:solidFill>
                <a:prstClr val="black"/>
              </a:solidFill>
              <a:cs typeface="Arial"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Arial"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181</a:t>
            </a:fld>
            <a:endParaRPr lang="en-US">
              <a:solidFill>
                <a:prstClr val="black"/>
              </a:solidFill>
              <a:latin typeface="Calibri"/>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why do previous algorithms fail?</a:t>
            </a:r>
          </a:p>
          <a:p>
            <a:endParaRPr lang="en-US" dirty="0" smtClean="0"/>
          </a:p>
          <a:p>
            <a:r>
              <a:rPr lang="en-US" dirty="0" smtClean="0"/>
              <a:t>On the one hand there is the throughput biased approach</a:t>
            </a:r>
            <a:r>
              <a:rPr lang="en-US" baseline="0" dirty="0" smtClean="0"/>
              <a:t> that prioritizes less memory-intensive threads.</a:t>
            </a:r>
          </a:p>
          <a:p>
            <a:r>
              <a:rPr lang="en-US" baseline="0" dirty="0" smtClean="0"/>
              <a:t>Servicing memory requests from such threads allow them to make progress in the processor, increasing throughput.</a:t>
            </a:r>
          </a:p>
          <a:p>
            <a:r>
              <a:rPr lang="en-US" baseline="0" dirty="0" smtClean="0"/>
              <a:t>However, the most memory-intensive thread, thread C, remains persistently </a:t>
            </a:r>
            <a:r>
              <a:rPr lang="en-US" baseline="0" dirty="0" err="1" smtClean="0"/>
              <a:t>deprioritized</a:t>
            </a:r>
            <a:r>
              <a:rPr lang="en-US" baseline="0" dirty="0" smtClean="0"/>
              <a:t> and </a:t>
            </a:r>
            <a:r>
              <a:rPr lang="en-US" baseline="0" dirty="0" err="1" smtClean="0"/>
              <a:t>and</a:t>
            </a:r>
            <a:r>
              <a:rPr lang="en-US" baseline="0" dirty="0" smtClean="0"/>
              <a:t> becomes prone to starvation causing large slowdowns and, ultimately, unfairness.</a:t>
            </a:r>
          </a:p>
          <a:p>
            <a:endParaRPr lang="en-US" baseline="0" dirty="0" smtClean="0"/>
          </a:p>
          <a:p>
            <a:r>
              <a:rPr lang="en-US" baseline="0" dirty="0" smtClean="0"/>
              <a:t>On the other hand there is the fairness biased approach where threads take turns accessing the memory.</a:t>
            </a:r>
          </a:p>
          <a:p>
            <a:r>
              <a:rPr lang="en-US" baseline="0" dirty="0" smtClean="0"/>
              <a:t>In this case, the most memory-intensive thread does not starve.</a:t>
            </a:r>
          </a:p>
          <a:p>
            <a:r>
              <a:rPr lang="en-US" baseline="0" dirty="0" smtClean="0"/>
              <a:t>However, the least memory-intensive thread, thread A, is not prioritized, leading to reduced throughput.</a:t>
            </a:r>
          </a:p>
          <a:p>
            <a:endParaRPr lang="en-US" baseline="0" dirty="0" smtClean="0"/>
          </a:p>
          <a:p>
            <a:r>
              <a:rPr lang="en-US" baseline="0" dirty="0" smtClean="0"/>
              <a:t>As you can see, a single policy applied to all threads is insufficient since different threads have different memory access needs.</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185</a:t>
            </a:fld>
            <a:endParaRPr lang="en-US" dirty="0">
              <a:solidFill>
                <a:prstClr val="black"/>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Consider an ACMP with one large core and 3 small cores, ALL executing parallel threads. Initially P3, shown in red is executing the critical section. </a:t>
            </a:r>
          </a:p>
          <a:p>
            <a:pPr eaLnBrk="1" hangingPunct="1"/>
            <a:endParaRPr lang="en-US" dirty="0" smtClean="0"/>
          </a:p>
          <a:p>
            <a:pPr eaLnBrk="1" hangingPunct="1"/>
            <a:r>
              <a:rPr lang="en-US" dirty="0" smtClean="0"/>
              <a:t>When P2 encounters a critical section. </a:t>
            </a:r>
          </a:p>
          <a:p>
            <a:pPr eaLnBrk="1" hangingPunct="1"/>
            <a:endParaRPr lang="en-US" dirty="0" smtClean="0"/>
          </a:p>
          <a:p>
            <a:pPr eaLnBrk="1" hangingPunct="1"/>
            <a:r>
              <a:rPr lang="en-US" dirty="0" smtClean="0"/>
              <a:t>It sends a request for the lock to P3, which is executing the critical section currently. </a:t>
            </a:r>
          </a:p>
          <a:p>
            <a:pPr eaLnBrk="1" hangingPunct="1"/>
            <a:endParaRPr lang="en-US" dirty="0" smtClean="0"/>
          </a:p>
          <a:p>
            <a:pPr eaLnBrk="1" hangingPunct="1"/>
            <a:r>
              <a:rPr lang="en-US" dirty="0" smtClean="0"/>
              <a:t>P2 is able to acquire the lock after P3 releases the lock. </a:t>
            </a:r>
          </a:p>
          <a:p>
            <a:pPr eaLnBrk="1" hangingPunct="1"/>
            <a:endParaRPr lang="en-US" dirty="0" smtClean="0"/>
          </a:p>
          <a:p>
            <a:pPr eaLnBrk="1" hangingPunct="1"/>
            <a:r>
              <a:rPr lang="en-US" dirty="0" smtClean="0"/>
              <a:t>P2 then executes the critical sections and </a:t>
            </a:r>
          </a:p>
          <a:p>
            <a:pPr eaLnBrk="1" hangingPunct="1"/>
            <a:endParaRPr lang="en-US" dirty="0" smtClean="0"/>
          </a:p>
          <a:p>
            <a:pPr eaLnBrk="1" hangingPunct="1"/>
            <a:r>
              <a:rPr lang="en-US" dirty="0" smtClean="0"/>
              <a:t>releases the lock at the end. </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40</a:t>
            </a:fld>
            <a:endParaRPr lang="en-US"/>
          </a:p>
        </p:txBody>
      </p:sp>
    </p:spTree>
    <p:extLst>
      <p:ext uri="{BB962C8B-B14F-4D97-AF65-F5344CB8AC3E}">
        <p14:creationId xmlns:p14="http://schemas.microsoft.com/office/powerpoint/2010/main" val="173156634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a:t>
            </a:r>
            <a:r>
              <a:rPr lang="en-US" dirty="0" smtClean="0"/>
              <a:t>how do we achieve the best of both worlds? Our</a:t>
            </a:r>
            <a:r>
              <a:rPr lang="en-US" baseline="0" dirty="0" smtClean="0"/>
              <a:t> algorithm is based on the following insights:</a:t>
            </a:r>
            <a:endParaRPr lang="en-US" dirty="0" smtClean="0"/>
          </a:p>
          <a:p>
            <a:endParaRPr lang="en-US" dirty="0" smtClean="0"/>
          </a:p>
          <a:p>
            <a:r>
              <a:rPr lang="en-US" dirty="0" smtClean="0"/>
              <a:t>First, </a:t>
            </a:r>
            <a:r>
              <a:rPr lang="en-US" baseline="0" dirty="0" smtClean="0"/>
              <a:t>we would like to prioritize the memory-non-intensive threads to increase system throughput. </a:t>
            </a:r>
          </a:p>
          <a:p>
            <a:r>
              <a:rPr lang="en-US" baseline="0" dirty="0" smtClean="0"/>
              <a:t>Doing so does not degrade unfairness, since memory-non-intensive threads are inherently “light” and rarely cause interference for the memory-intensive threads.</a:t>
            </a:r>
          </a:p>
          <a:p>
            <a:endParaRPr lang="en-US" baseline="0" dirty="0" smtClean="0"/>
          </a:p>
          <a:p>
            <a:r>
              <a:rPr lang="en-US" baseline="0" dirty="0" smtClean="0"/>
              <a:t>For fairness, we discovered that unfairness is usually caused when one memory-intensive thread is prioritized over another. </a:t>
            </a:r>
          </a:p>
          <a:p>
            <a:r>
              <a:rPr lang="en-US" baseline="0" dirty="0" smtClean="0"/>
              <a:t>As we’ve seen, the most </a:t>
            </a:r>
            <a:r>
              <a:rPr lang="en-US" baseline="0" dirty="0" err="1" smtClean="0"/>
              <a:t>deprioritized</a:t>
            </a:r>
            <a:r>
              <a:rPr lang="en-US" baseline="0" dirty="0" smtClean="0"/>
              <a:t> thread can starve.</a:t>
            </a:r>
          </a:p>
          <a:p>
            <a:r>
              <a:rPr lang="en-US" baseline="0" dirty="0" smtClean="0"/>
              <a:t>To address this problem, we would like to shuffle their priority so that no single thread is persistently prioritized over another thread.</a:t>
            </a:r>
          </a:p>
          <a:p>
            <a:endParaRPr lang="en-US" baseline="0" dirty="0" smtClean="0"/>
          </a:p>
          <a:p>
            <a:r>
              <a:rPr lang="en-US" baseline="0" dirty="0" smtClean="0"/>
              <a:t>However, memory-intensive threads are not created equal.</a:t>
            </a:r>
          </a:p>
          <a:p>
            <a:r>
              <a:rPr lang="en-US" baseline="0" dirty="0" smtClean="0"/>
              <a:t>They have different vulnerability to memory interference.</a:t>
            </a:r>
          </a:p>
          <a:p>
            <a:r>
              <a:rPr lang="en-US" baseline="0" dirty="0" smtClean="0"/>
              <a:t>To address their differences, shuffling should be performed in an asymmetric manner.</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186</a:t>
            </a:fld>
            <a:endParaRPr lang="en-US" dirty="0">
              <a:solidFill>
                <a:prstClr val="black"/>
              </a:solidFill>
              <a:latin typeface="Calibri"/>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a</a:t>
            </a:r>
            <a:r>
              <a:rPr lang="en-US" dirty="0" smtClean="0"/>
              <a:t>lgorithm,</a:t>
            </a:r>
            <a:r>
              <a:rPr lang="en-US" baseline="0" dirty="0" smtClean="0"/>
              <a:t> Thread Cluster Memory Scheduling, first groups threads into two clusters.</a:t>
            </a:r>
          </a:p>
          <a:p>
            <a:endParaRPr lang="en-US" baseline="0" dirty="0" smtClean="0"/>
          </a:p>
          <a:p>
            <a:pPr defTabSz="881390">
              <a:defRPr/>
            </a:pPr>
            <a:r>
              <a:rPr lang="en-US" baseline="0" dirty="0" smtClean="0"/>
              <a:t>Among the threads executing in the system, some are memory-non-intensive whereas some are memory-intensive.</a:t>
            </a:r>
          </a:p>
          <a:p>
            <a:r>
              <a:rPr lang="en-US" baseline="0" dirty="0" smtClean="0"/>
              <a:t>We isolate the memory-non-intensive threads into the non-intensive cluster and the memory-intensive threads into the intensive cluster.</a:t>
            </a:r>
          </a:p>
          <a:p>
            <a:r>
              <a:rPr lang="en-US" baseline="0" dirty="0" smtClean="0"/>
              <a:t>This is so that we can apply different policies for different threads.</a:t>
            </a:r>
          </a:p>
          <a:p>
            <a:endParaRPr lang="en-US" baseline="0" dirty="0" smtClean="0"/>
          </a:p>
          <a:p>
            <a:r>
              <a:rPr lang="en-US" baseline="0" dirty="0" smtClean="0"/>
              <a:t>Subsequently, we prioritize the non-intensive cluster over the intensive cluster since the non-intensive threads have greater potential for making progress IN THEIR CORES [ONUR].</a:t>
            </a:r>
          </a:p>
          <a:p>
            <a:endParaRPr lang="en-US" baseline="0" dirty="0" smtClean="0"/>
          </a:p>
          <a:p>
            <a:r>
              <a:rPr lang="en-US" baseline="0" dirty="0" smtClean="0"/>
              <a:t>Finally, we apply different policies within each cluster, one optimized for throughput and the other for fairness.</a:t>
            </a:r>
          </a:p>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187</a:t>
            </a:fld>
            <a:endParaRPr lang="en-US" dirty="0">
              <a:solidFill>
                <a:prstClr val="black"/>
              </a:solidFill>
              <a:latin typeface="Calibri"/>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figure shows the performance of the four previous scheduling algorithms in addition to TCM, averaged over 96 workloads.</a:t>
            </a:r>
          </a:p>
          <a:p>
            <a:endParaRPr lang="en-US" baseline="0" dirty="0" smtClean="0"/>
          </a:p>
          <a:p>
            <a:r>
              <a:rPr lang="en-US" baseline="0" dirty="0" smtClean="0"/>
              <a:t>FRFCFS has low system throughput and fairness.</a:t>
            </a:r>
          </a:p>
          <a:p>
            <a:r>
              <a:rPr lang="en-US" baseline="0" dirty="0" smtClean="0"/>
              <a:t>STFM and PAR-BS is biased towards fairness, while ATLAS is biased towards system throughput.</a:t>
            </a:r>
          </a:p>
          <a:p>
            <a:endParaRPr lang="en-US" baseline="0" dirty="0" smtClean="0"/>
          </a:p>
          <a:p>
            <a:r>
              <a:rPr lang="en-US" baseline="0" dirty="0" smtClean="0"/>
              <a:t>TCM lies towards the lower right part of the figure and provides the best fairness and system throughput.</a:t>
            </a:r>
          </a:p>
          <a:p>
            <a:r>
              <a:rPr lang="en-US" baseline="0" dirty="0" smtClean="0"/>
              <a:t>Compared to ATLAS, TCM provides approx 5% better throughput and 39% better fairness.</a:t>
            </a:r>
          </a:p>
          <a:p>
            <a:r>
              <a:rPr lang="en-US" baseline="0" dirty="0" smtClean="0"/>
              <a:t>Compared to PAR-BS, TCM provides approx 5% better fairness and 8% better throughput. </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188</a:t>
            </a:fld>
            <a:endParaRPr lang="en-US" dirty="0">
              <a:solidFill>
                <a:prstClr val="black"/>
              </a:solidFill>
              <a:latin typeface="Calibri"/>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We observe</a:t>
            </a:r>
            <a:r>
              <a:rPr lang="en-US" b="1" baseline="0" dirty="0" smtClean="0"/>
              <a:t> that</a:t>
            </a:r>
            <a:r>
              <a:rPr lang="en-US" b="1" dirty="0" smtClean="0"/>
              <a:t> </a:t>
            </a:r>
            <a:r>
              <a:rPr lang="en-US" sz="2200" dirty="0" smtClean="0"/>
              <a:t>Heterogeneous CPU-GPU systems require memory schedulers with </a:t>
            </a:r>
            <a:r>
              <a:rPr lang="en-US" sz="2200" dirty="0" smtClean="0">
                <a:solidFill>
                  <a:srgbClr val="FF0000"/>
                </a:solidFill>
              </a:rPr>
              <a:t>large request buffers</a:t>
            </a:r>
            <a:r>
              <a:rPr lang="en-US" sz="2200" baseline="0" dirty="0" smtClean="0">
                <a:solidFill>
                  <a:srgbClr val="FF0000"/>
                </a:solidFill>
              </a:rPr>
              <a:t> and this becomes a problem for </a:t>
            </a:r>
            <a:r>
              <a:rPr lang="en-US" sz="2200" baseline="0" dirty="0" smtClean="0">
                <a:solidFill>
                  <a:schemeClr val="tx1"/>
                </a:solidFill>
              </a:rPr>
              <a:t>e</a:t>
            </a:r>
            <a:r>
              <a:rPr lang="en-US" sz="2200" dirty="0" smtClean="0"/>
              <a:t>xisting monolithic application-aware memory scheduler designs because they are </a:t>
            </a:r>
            <a:r>
              <a:rPr lang="en-US" sz="2200" dirty="0" smtClean="0">
                <a:solidFill>
                  <a:srgbClr val="FF0000"/>
                </a:solidFill>
              </a:rPr>
              <a:t>hard to scale</a:t>
            </a:r>
            <a:r>
              <a:rPr lang="en-US" sz="2200" dirty="0" smtClean="0"/>
              <a:t> to large request buffer size</a:t>
            </a:r>
            <a:endParaRPr lang="en-US" sz="1000" dirty="0" smtClean="0"/>
          </a:p>
          <a:p>
            <a:r>
              <a:rPr lang="en-US" b="1" dirty="0" smtClean="0"/>
              <a:t>Our Solution</a:t>
            </a:r>
            <a:r>
              <a:rPr lang="en-US" b="1" baseline="0" dirty="0" smtClean="0"/>
              <a:t>, staged memory scheduling, </a:t>
            </a:r>
            <a:r>
              <a:rPr lang="en-US" sz="2200" dirty="0" smtClean="0">
                <a:solidFill>
                  <a:srgbClr val="0000FF"/>
                </a:solidFill>
              </a:rPr>
              <a:t>decomposes MC into three simpler stages</a:t>
            </a:r>
            <a:r>
              <a:rPr lang="en-US" sz="2200" dirty="0" smtClean="0"/>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1) Batch formation:</a:t>
            </a:r>
            <a:r>
              <a:rPr lang="en-US" baseline="0" dirty="0" smtClean="0"/>
              <a:t> m</a:t>
            </a:r>
            <a:r>
              <a:rPr lang="en-US" dirty="0" smtClean="0"/>
              <a:t>aintains</a:t>
            </a:r>
            <a:r>
              <a:rPr lang="en-US" baseline="0" dirty="0" smtClean="0"/>
              <a:t> row buffer locality by forming batches of row-hitting requests.</a:t>
            </a:r>
            <a:endParaRPr lang="en-US" dirty="0" smtClean="0"/>
          </a:p>
          <a:p>
            <a:pPr lvl="1">
              <a:buNone/>
            </a:pPr>
            <a:r>
              <a:rPr lang="en-US" dirty="0" smtClean="0"/>
              <a:t>2) Batch scheduler: reduces interference between applications by picking the next batch to prioritize.</a:t>
            </a:r>
          </a:p>
          <a:p>
            <a:pPr lvl="1">
              <a:buNone/>
            </a:pPr>
            <a:r>
              <a:rPr lang="en-US" dirty="0" smtClean="0"/>
              <a:t>3) DRAM command scheduler: issues requests to DRAM</a:t>
            </a:r>
          </a:p>
          <a:p>
            <a:r>
              <a:rPr lang="en-US" dirty="0" smtClean="0"/>
              <a:t>Compared to state-of-the-art memory schedulers:</a:t>
            </a:r>
          </a:p>
          <a:p>
            <a:pPr lvl="1"/>
            <a:r>
              <a:rPr lang="en-US" dirty="0" smtClean="0">
                <a:solidFill>
                  <a:srgbClr val="0000FF"/>
                </a:solidFill>
              </a:rPr>
              <a:t>SMS is significantly simpler and more scalable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FF"/>
                </a:solidFill>
              </a:rPr>
              <a:t>SMS provides higher performance and fairness,</a:t>
            </a:r>
            <a:r>
              <a:rPr lang="en-US" baseline="0" dirty="0" smtClean="0">
                <a:solidFill>
                  <a:srgbClr val="0000FF"/>
                </a:solidFill>
              </a:rPr>
              <a:t> e</a:t>
            </a:r>
            <a:r>
              <a:rPr lang="en-US" dirty="0" smtClean="0">
                <a:solidFill>
                  <a:srgbClr val="0000FF"/>
                </a:solidFill>
              </a:rPr>
              <a:t>specially in</a:t>
            </a:r>
            <a:r>
              <a:rPr lang="en-US" baseline="0" dirty="0" smtClean="0">
                <a:solidFill>
                  <a:srgbClr val="0000FF"/>
                </a:solidFill>
              </a:rPr>
              <a:t> heterogeneous CPU-GPU systems.</a:t>
            </a:r>
            <a:endParaRPr lang="en-US" sz="100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190</a:t>
            </a:fld>
            <a:endParaRPr 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Master" Target="../slideMasters/slideMaster25.xml"/><Relationship Id="rId2" Type="http://schemas.openxmlformats.org/officeDocument/2006/relationships/image" Target="../media/image6.png"/></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56737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342856228"/>
      </p:ext>
    </p:extLst>
  </p:cSld>
  <p:clrMapOvr>
    <a:masterClrMapping/>
  </p:clrMapOvr>
  <p:timing>
    <p:tnLst>
      <p:par>
        <p:cTn xmlns:p14="http://schemas.microsoft.com/office/powerpoint/2010/mai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378747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527626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582518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411410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43036540"/>
      </p:ext>
    </p:extLst>
  </p:cSld>
  <p:clrMapOvr>
    <a:masterClrMapping/>
  </p:clrMapOvr>
  <p:timing>
    <p:tnLst>
      <p:par>
        <p:cTn xmlns:p14="http://schemas.microsoft.com/office/powerpoint/2010/mai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95335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9122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2955963"/>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3037748"/>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581313"/>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0529360"/>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9461905"/>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9939613"/>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066591"/>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9202506"/>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2985607"/>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32710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77376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pPr/>
              <a:t>‹#›</a:t>
            </a:fld>
            <a:endParaRPr lang="en-US"/>
          </a:p>
        </p:txBody>
      </p:sp>
    </p:spTree>
    <p:extLst>
      <p:ext uri="{BB962C8B-B14F-4D97-AF65-F5344CB8AC3E}">
        <p14:creationId xmlns:p14="http://schemas.microsoft.com/office/powerpoint/2010/main" val="429002347"/>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688240"/>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0194730"/>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5280105"/>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9271450"/>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8079111"/>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7836252"/>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02839"/>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3143094"/>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1033037"/>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80385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12407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12976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39535829"/>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0583662"/>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1508317"/>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6034428"/>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2593471"/>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7257392"/>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6634971"/>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7573333"/>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040615"/>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59200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4016963594"/>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3164934130"/>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545018950"/>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1123130482"/>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2716106767"/>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2445977334"/>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95864653"/>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291908401"/>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2778073308"/>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2224809438"/>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39809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3117190727"/>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1957993555"/>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9655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32256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5901374"/>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6124686"/>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02914594"/>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754488"/>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5508347"/>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4449438"/>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1468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7542771"/>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8319188"/>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3766189"/>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522935391"/>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3755825128"/>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3353078622"/>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2541114851"/>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1425924915"/>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854984930"/>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2654151940"/>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898601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251938526"/>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1567378160"/>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2036126749"/>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3362160292"/>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788180102"/>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8F0FB4-93F8-7041-9B58-57B3DE8AF9EE}" type="datetime1">
              <a:rPr lang="en-US" smtClean="0">
                <a:solidFill>
                  <a:prstClr val="black">
                    <a:tint val="75000"/>
                  </a:prstClr>
                </a:solidFill>
                <a:latin typeface="Calibri"/>
              </a:rPr>
              <a:pPr/>
              <a:t>6/18/13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95057189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6DCE4-4493-7D46-AA9E-037878F39054}" type="datetime1">
              <a:rPr lang="en-US" smtClean="0">
                <a:solidFill>
                  <a:prstClr val="black">
                    <a:tint val="75000"/>
                  </a:prstClr>
                </a:solidFill>
                <a:latin typeface="Calibri"/>
              </a:rPr>
              <a:pPr/>
              <a:t>6/18/13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23898251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6FD4AA-D5CE-4A4B-8FDA-27D7DFD1B7FB}" type="datetime1">
              <a:rPr lang="en-US" smtClean="0">
                <a:solidFill>
                  <a:prstClr val="black">
                    <a:tint val="75000"/>
                  </a:prstClr>
                </a:solidFill>
                <a:latin typeface="Calibri"/>
              </a:rPr>
              <a:pPr/>
              <a:t>6/18/13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94788505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F7C548-8441-A34B-8E12-1E546B54B192}" type="datetime1">
              <a:rPr lang="en-US" smtClean="0">
                <a:solidFill>
                  <a:prstClr val="black">
                    <a:tint val="75000"/>
                  </a:prstClr>
                </a:solidFill>
                <a:latin typeface="Calibri"/>
              </a:rPr>
              <a:pPr/>
              <a:t>6/18/13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6209883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5DAC9F-AAF5-A048-9DDE-921038407E07}" type="datetime1">
              <a:rPr lang="en-US" smtClean="0">
                <a:solidFill>
                  <a:prstClr val="black">
                    <a:tint val="75000"/>
                  </a:prstClr>
                </a:solidFill>
                <a:latin typeface="Calibri"/>
              </a:rPr>
              <a:pPr/>
              <a:t>6/18/13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550331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6520275"/>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77A164-B94A-B144-9ED1-6AB5E03055DD}" type="datetime1">
              <a:rPr lang="en-US" smtClean="0">
                <a:solidFill>
                  <a:prstClr val="black">
                    <a:tint val="75000"/>
                  </a:prstClr>
                </a:solidFill>
                <a:latin typeface="Calibri"/>
              </a:rPr>
              <a:pPr/>
              <a:t>6/18/13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22153908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A42E8-FCD6-F146-8E5D-1A16FA946820}" type="datetime1">
              <a:rPr lang="en-US" smtClean="0">
                <a:solidFill>
                  <a:prstClr val="black">
                    <a:tint val="75000"/>
                  </a:prstClr>
                </a:solidFill>
                <a:latin typeface="Calibri"/>
              </a:rPr>
              <a:pPr/>
              <a:t>6/18/13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52878447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1BFF3-12AA-5C48-A667-51BADC8E0021}" type="datetime1">
              <a:rPr lang="en-US" smtClean="0">
                <a:solidFill>
                  <a:prstClr val="black">
                    <a:tint val="75000"/>
                  </a:prstClr>
                </a:solidFill>
                <a:latin typeface="Calibri"/>
              </a:rPr>
              <a:pPr/>
              <a:t>6/18/13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20292939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8675CE-ADAA-664C-88EB-1F573D8828B5}" type="datetime1">
              <a:rPr lang="en-US" smtClean="0">
                <a:solidFill>
                  <a:prstClr val="black">
                    <a:tint val="75000"/>
                  </a:prstClr>
                </a:solidFill>
                <a:latin typeface="Calibri"/>
              </a:rPr>
              <a:pPr/>
              <a:t>6/18/13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400822878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888EA5-3453-EC42-BBB6-30331D56BB4A}" type="datetime1">
              <a:rPr lang="en-US" smtClean="0">
                <a:solidFill>
                  <a:prstClr val="black">
                    <a:tint val="75000"/>
                  </a:prstClr>
                </a:solidFill>
                <a:latin typeface="Calibri"/>
              </a:rPr>
              <a:pPr/>
              <a:t>6/18/13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31185078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A1619-BD34-FC4C-B5B7-66A68ED1C5C2}" type="datetime1">
              <a:rPr lang="en-US" smtClean="0">
                <a:solidFill>
                  <a:prstClr val="black">
                    <a:tint val="75000"/>
                  </a:prstClr>
                </a:solidFill>
                <a:latin typeface="Calibri"/>
              </a:rPr>
              <a:pPr/>
              <a:t>6/18/13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10044176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61838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42527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05699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20582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7009659"/>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58424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2682896"/>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188488"/>
      </p:ext>
    </p:extLst>
  </p:cSld>
  <p:clrMapOvr>
    <a:masterClrMapping/>
  </p:clrMapOvr>
  <p:transition xmlns:p14="http://schemas.microsoft.com/office/powerpoint/2010/main"/>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7574108"/>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9680269"/>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79947636"/>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2906709"/>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01016123"/>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30895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27822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6516101"/>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49793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04175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39045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6950475"/>
      </p:ext>
    </p:extLst>
  </p:cSld>
  <p:clrMapOvr>
    <a:masterClrMapping/>
  </p:clrMapOvr>
  <p:transition xmlns:p14="http://schemas.microsoft.com/office/powerpoint/2010/main"/>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4478922"/>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2722854"/>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947472"/>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3228688"/>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3433550"/>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47816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8908606"/>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74015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21633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85577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90641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5200570"/>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74076931"/>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9728740"/>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72912"/>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4374181"/>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6087586"/>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8834757"/>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3083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9461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8055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56035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46508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3107811"/>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6875370"/>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8745029"/>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1615355"/>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3730137"/>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4874159"/>
      </p:ext>
    </p:extLst>
  </p:cSld>
  <p:clrMapOvr>
    <a:masterClrMapping/>
  </p:clrMapOvr>
  <p:transition xmlns:p14="http://schemas.microsoft.com/office/powerpoint/2010/mai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8790507"/>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23347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82662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87271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88033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68315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7958048"/>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5021227"/>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277118"/>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5095605"/>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a:lstStyle/>
          <a:p>
            <a:pPr>
              <a:defRPr/>
            </a:pPr>
            <a:endParaRPr lang="en-US"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a:lstStyle/>
          <a:p>
            <a:pPr>
              <a:defRPr/>
            </a:pPr>
            <a:endParaRPr lang="en-US" kern="0">
              <a:solidFill>
                <a:sysClr val="windowText" lastClr="000000"/>
              </a:solidFill>
              <a:latin typeface="Calibri"/>
            </a:endParaRPr>
          </a:p>
        </p:txBody>
      </p:sp>
    </p:spTree>
    <p:extLst>
      <p:ext uri="{BB962C8B-B14F-4D97-AF65-F5344CB8AC3E}">
        <p14:creationId xmlns:p14="http://schemas.microsoft.com/office/powerpoint/2010/main" val="1750558358"/>
      </p:ext>
    </p:extLst>
  </p:cSld>
  <p:clrMapOvr>
    <a:masterClrMapping/>
  </p:clrMapOvr>
  <p:timing>
    <p:tnLst>
      <p:par>
        <p:cTn xmlns:p14="http://schemas.microsoft.com/office/powerpoint/2010/mai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3293404"/>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9642790"/>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3022884995"/>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3057159589"/>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2934672419"/>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547395631"/>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551349080"/>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517401654"/>
      </p:ext>
    </p:extLst>
  </p:cSld>
  <p:clrMapOvr>
    <a:masterClrMapping/>
  </p:clrMapOvr>
  <p:transition xmlns:p14="http://schemas.microsoft.com/office/powerpoint/2010/main"/>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3785900472"/>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1370118524"/>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0" y="6416675"/>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841984"/>
      </p:ext>
    </p:extLst>
  </p:cSld>
  <p:clrMapOvr>
    <a:masterClrMapping/>
  </p:clrMapOvr>
  <p:timing>
    <p:tnLst>
      <p:par>
        <p:cTn xmlns:p14="http://schemas.microsoft.com/office/powerpoint/2010/mai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3771198011"/>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4281077278"/>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3055527525"/>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2640000752"/>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04193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94564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34842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1621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55287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5346261"/>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19629689"/>
      </p:ext>
    </p:extLst>
  </p:cSld>
  <p:clrMapOvr>
    <a:masterClrMapping/>
  </p:clrMapOvr>
  <p:timing>
    <p:tnLst>
      <p:par>
        <p:cTn xmlns:p14="http://schemas.microsoft.com/office/powerpoint/2010/mai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6416077"/>
      </p:ext>
    </p:extLst>
  </p:cSld>
  <p:clrMapOvr>
    <a:masterClrMapping/>
  </p:clrMapOvr>
  <p:transition xmlns:p14="http://schemas.microsoft.com/office/powerpoint/2010/main"/>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4416496"/>
      </p:ext>
    </p:extLst>
  </p:cSld>
  <p:clrMapOvr>
    <a:masterClrMapping/>
  </p:clrMapOvr>
  <p:transition xmlns:p14="http://schemas.microsoft.com/office/powerpoint/2010/main"/>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7919355"/>
      </p:ext>
    </p:extLst>
  </p:cSld>
  <p:clrMapOvr>
    <a:masterClrMapping/>
  </p:clrMapOvr>
  <p:transition xmlns:p14="http://schemas.microsoft.com/office/powerpoint/2010/mai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77422827"/>
      </p:ext>
    </p:extLst>
  </p:cSld>
  <p:clrMapOvr>
    <a:masterClrMapping/>
  </p:clrMapOvr>
  <p:transition xmlns:p14="http://schemas.microsoft.com/office/powerpoint/2010/mai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3453368"/>
      </p:ext>
    </p:extLst>
  </p:cSld>
  <p:clrMapOvr>
    <a:masterClrMapping/>
  </p:clrMapOvr>
  <p:transition xmlns:p14="http://schemas.microsoft.com/office/powerpoint/2010/mai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424499609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675337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986401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3059235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4770026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3943925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4371237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135952765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429019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35322367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9922143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0060423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8633006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6914203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125625329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985"/>
            <a:ext cx="9144000" cy="76184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37923" y="1362383"/>
            <a:ext cx="3879360" cy="4971402"/>
          </a:xfrm>
          <a:prstGeom prst="rect">
            <a:avLst/>
          </a:prstGeom>
        </p:spPr>
        <p:txBody>
          <a:bodyPr lIns="82945" tIns="41473"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5523" y="1362383"/>
            <a:ext cx="3879360" cy="2416574"/>
          </a:xfrm>
          <a:prstGeom prst="rect">
            <a:avLst/>
          </a:prstGeom>
        </p:spPr>
        <p:txBody>
          <a:bodyPr lIns="82945" tIns="41473"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55523" y="3917212"/>
            <a:ext cx="3879360" cy="2416574"/>
          </a:xfrm>
          <a:prstGeom prst="rect">
            <a:avLst/>
          </a:prstGeom>
        </p:spPr>
        <p:txBody>
          <a:bodyPr lIns="82945" tIns="41473"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9349778"/>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5846640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9385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21094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62528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13091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0437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0551233"/>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4035858"/>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4463774"/>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7063406"/>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8093627"/>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78860173"/>
      </p:ext>
    </p:extLst>
  </p:cSld>
  <p:clrMapOvr>
    <a:masterClrMapping/>
  </p:clrMapOvr>
  <p:timing>
    <p:tnLst>
      <p:par>
        <p:cTn xmlns:p14="http://schemas.microsoft.com/office/powerpoint/2010/mai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6673488"/>
      </p:ext>
    </p:extLst>
  </p:cSld>
  <p:clrMapOvr>
    <a:masterClrMapping/>
  </p:clrMapOvr>
  <p:transition xmlns:p14="http://schemas.microsoft.com/office/powerpoint/2010/main"/>
</p:sldLayout>
</file>

<file path=ppt/slideLayouts/slideLayout29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6306318"/>
      </p:ext>
    </p:extLst>
  </p:cSld>
  <p:clrMapOvr>
    <a:masterClrMapping/>
  </p:clrMapOvr>
  <p:transition xmlns:p14="http://schemas.microsoft.com/office/powerpoint/2010/main"/>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63388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8196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9142978"/>
      </p:ext>
    </p:extLst>
  </p:cSld>
  <p:clrMapOvr>
    <a:masterClrMapping/>
  </p:clrMapOvr>
  <p:transition xmlns:p14="http://schemas.microsoft.com/office/powerpoint/2010/main"/>
</p:sldLayout>
</file>

<file path=ppt/slideLayouts/slideLayout2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8569615"/>
      </p:ext>
    </p:extLst>
  </p:cSld>
  <p:clrMapOvr>
    <a:masterClrMapping/>
  </p:clrMapOvr>
  <p:transition xmlns:p14="http://schemas.microsoft.com/office/powerpoint/2010/main"/>
</p:sldLayout>
</file>

<file path=ppt/slideLayouts/slideLayout2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4035045"/>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7921037"/>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4302705"/>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6306612"/>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07687296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6837189"/>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2152232"/>
      </p:ext>
    </p:extLst>
  </p:cSld>
  <p:clrMapOvr>
    <a:masterClrMapping/>
  </p:clrMapOvr>
  <p:transition xmlns:p14="http://schemas.microsoft.com/office/powerpoint/2010/main"/>
</p:sldLayout>
</file>

<file path=ppt/slideLayouts/slideLayout3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1006884"/>
      </p:ext>
    </p:extLst>
  </p:cSld>
  <p:clrMapOvr>
    <a:masterClrMapping/>
  </p:clrMapOvr>
  <p:transition xmlns:p14="http://schemas.microsoft.com/office/powerpoint/2010/main"/>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00245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32289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184415"/>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9046210"/>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2998495"/>
      </p:ext>
    </p:extLst>
  </p:cSld>
  <p:clrMapOvr>
    <a:masterClrMapping/>
  </p:clrMapOvr>
  <p:transition xmlns:p14="http://schemas.microsoft.com/office/powerpoint/2010/main"/>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1205174"/>
      </p:ext>
    </p:extLst>
  </p:cSld>
  <p:clrMapOvr>
    <a:masterClrMapping/>
  </p:clrMapOvr>
  <p:transition xmlns:p14="http://schemas.microsoft.com/office/powerpoint/2010/main"/>
</p:sldLayout>
</file>

<file path=ppt/slideLayouts/slideLayout3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2158645"/>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95555503"/>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6359570"/>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1150074"/>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9963487"/>
      </p:ext>
    </p:extLst>
  </p:cSld>
  <p:clrMapOvr>
    <a:masterClrMapping/>
  </p:clrMapOvr>
  <p:transition xmlns:p14="http://schemas.microsoft.com/office/powerpoint/2010/main"/>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622200"/>
      </p:ext>
    </p:extLst>
  </p:cSld>
  <p:clrMapOvr>
    <a:masterClrMapping/>
  </p:clrMapOvr>
  <p:transition xmlns:p14="http://schemas.microsoft.com/office/powerpoint/2010/main"/>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8199538C-0B58-964C-8D09-CE2DB41D7981}" type="slidenum">
              <a:rPr lang="en-US"/>
              <a:pPr>
                <a:defRPr/>
              </a:pPr>
              <a:t>‹#›</a:t>
            </a:fld>
            <a:endParaRPr lang="en-US"/>
          </a:p>
        </p:txBody>
      </p:sp>
    </p:spTree>
    <p:extLst>
      <p:ext uri="{BB962C8B-B14F-4D97-AF65-F5344CB8AC3E}">
        <p14:creationId xmlns:p14="http://schemas.microsoft.com/office/powerpoint/2010/main" val="1607228152"/>
      </p:ext>
    </p:extLst>
  </p:cSld>
  <p:clrMapOvr>
    <a:masterClrMapping/>
  </p:clrMapOvr>
  <p:transition xmlns:p14="http://schemas.microsoft.com/office/powerpoint/2010/main"/>
</p:sldLayout>
</file>

<file path=ppt/slideLayouts/slideLayout3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02F4A62-A2AB-6B48-93FA-0E4BEF2642CE}" type="slidenum">
              <a:rPr lang="en-US"/>
              <a:pPr>
                <a:defRPr/>
              </a:pPr>
              <a:t>‹#›</a:t>
            </a:fld>
            <a:endParaRPr lang="en-US"/>
          </a:p>
        </p:txBody>
      </p:sp>
    </p:spTree>
    <p:extLst>
      <p:ext uri="{BB962C8B-B14F-4D97-AF65-F5344CB8AC3E}">
        <p14:creationId xmlns:p14="http://schemas.microsoft.com/office/powerpoint/2010/main" val="2921550155"/>
      </p:ext>
    </p:extLst>
  </p:cSld>
  <p:clrMapOvr>
    <a:masterClrMapping/>
  </p:clrMapOvr>
  <p:transition xmlns:p14="http://schemas.microsoft.com/office/powerpoint/2010/main"/>
</p:sldLayout>
</file>

<file path=ppt/slideLayouts/slideLayout3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0F7043D-705D-8E4D-8EC4-AA04F62CB11E}" type="slidenum">
              <a:rPr lang="en-US"/>
              <a:pPr>
                <a:defRPr/>
              </a:pPr>
              <a:t>‹#›</a:t>
            </a:fld>
            <a:endParaRPr lang="en-US"/>
          </a:p>
        </p:txBody>
      </p:sp>
    </p:spTree>
    <p:extLst>
      <p:ext uri="{BB962C8B-B14F-4D97-AF65-F5344CB8AC3E}">
        <p14:creationId xmlns:p14="http://schemas.microsoft.com/office/powerpoint/2010/main" val="99746611"/>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141C025-F41A-EE4C-BAA6-EFCC0582BD42}" type="slidenum">
              <a:rPr lang="en-US"/>
              <a:pPr>
                <a:defRPr/>
              </a:pPr>
              <a:t>‹#›</a:t>
            </a:fld>
            <a:endParaRPr lang="en-US"/>
          </a:p>
        </p:txBody>
      </p:sp>
    </p:spTree>
    <p:extLst>
      <p:ext uri="{BB962C8B-B14F-4D97-AF65-F5344CB8AC3E}">
        <p14:creationId xmlns:p14="http://schemas.microsoft.com/office/powerpoint/2010/main" val="1056068894"/>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170F59F7-17FF-DC4D-8944-FA4CBA5DBF60}" type="slidenum">
              <a:rPr lang="en-US"/>
              <a:pPr>
                <a:defRPr/>
              </a:pPr>
              <a:t>‹#›</a:t>
            </a:fld>
            <a:endParaRPr lang="en-US"/>
          </a:p>
        </p:txBody>
      </p:sp>
    </p:spTree>
    <p:extLst>
      <p:ext uri="{BB962C8B-B14F-4D97-AF65-F5344CB8AC3E}">
        <p14:creationId xmlns:p14="http://schemas.microsoft.com/office/powerpoint/2010/main" val="3241287310"/>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6B948373-2CF4-E74A-9DDB-35E5C34CF79A}" type="slidenum">
              <a:rPr lang="en-US"/>
              <a:pPr>
                <a:defRPr/>
              </a:pPr>
              <a:t>‹#›</a:t>
            </a:fld>
            <a:endParaRPr lang="en-US"/>
          </a:p>
        </p:txBody>
      </p:sp>
    </p:spTree>
    <p:extLst>
      <p:ext uri="{BB962C8B-B14F-4D97-AF65-F5344CB8AC3E}">
        <p14:creationId xmlns:p14="http://schemas.microsoft.com/office/powerpoint/2010/main" val="4092554429"/>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93709863"/>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A1FF763B-C92A-AE4D-8997-CC96015BDB75}" type="slidenum">
              <a:rPr lang="en-US"/>
              <a:pPr>
                <a:defRPr/>
              </a:pPr>
              <a:t>‹#›</a:t>
            </a:fld>
            <a:endParaRPr lang="en-US"/>
          </a:p>
        </p:txBody>
      </p:sp>
    </p:spTree>
    <p:extLst>
      <p:ext uri="{BB962C8B-B14F-4D97-AF65-F5344CB8AC3E}">
        <p14:creationId xmlns:p14="http://schemas.microsoft.com/office/powerpoint/2010/main" val="3137462731"/>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A97A139-E15C-4546-9B84-F7CCF78D1FDF}" type="slidenum">
              <a:rPr lang="en-US"/>
              <a:pPr>
                <a:defRPr/>
              </a:pPr>
              <a:t>‹#›</a:t>
            </a:fld>
            <a:endParaRPr lang="en-US"/>
          </a:p>
        </p:txBody>
      </p:sp>
    </p:spTree>
    <p:extLst>
      <p:ext uri="{BB962C8B-B14F-4D97-AF65-F5344CB8AC3E}">
        <p14:creationId xmlns:p14="http://schemas.microsoft.com/office/powerpoint/2010/main" val="138829227"/>
      </p:ext>
    </p:extLst>
  </p:cSld>
  <p:clrMapOvr>
    <a:masterClrMapping/>
  </p:clrMapOvr>
  <p:transition xmlns:p14="http://schemas.microsoft.com/office/powerpoint/2010/main"/>
</p:sldLayout>
</file>

<file path=ppt/slideLayouts/slideLayout3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8309E70-A755-0848-A88C-D01A0C75595C}" type="slidenum">
              <a:rPr lang="en-US"/>
              <a:pPr>
                <a:defRPr/>
              </a:pPr>
              <a:t>‹#›</a:t>
            </a:fld>
            <a:endParaRPr lang="en-US"/>
          </a:p>
        </p:txBody>
      </p:sp>
    </p:spTree>
    <p:extLst>
      <p:ext uri="{BB962C8B-B14F-4D97-AF65-F5344CB8AC3E}">
        <p14:creationId xmlns:p14="http://schemas.microsoft.com/office/powerpoint/2010/main" val="74590495"/>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82D511D-2F98-9946-AC33-934E9801C6F0}" type="slidenum">
              <a:rPr lang="en-US"/>
              <a:pPr>
                <a:defRPr/>
              </a:pPr>
              <a:t>‹#›</a:t>
            </a:fld>
            <a:endParaRPr lang="en-US"/>
          </a:p>
        </p:txBody>
      </p:sp>
    </p:spTree>
    <p:extLst>
      <p:ext uri="{BB962C8B-B14F-4D97-AF65-F5344CB8AC3E}">
        <p14:creationId xmlns:p14="http://schemas.microsoft.com/office/powerpoint/2010/main" val="1647446069"/>
      </p:ext>
    </p:extLst>
  </p:cSld>
  <p:clrMapOvr>
    <a:masterClrMapping/>
  </p:clrMapOvr>
  <p:transition xmlns:p14="http://schemas.microsoft.com/office/powerpoint/2010/main"/>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A1EFFB54-4D75-F044-8D75-FAC437401F97}" type="slidenum">
              <a:rPr lang="en-US"/>
              <a:pPr>
                <a:defRPr/>
              </a:pPr>
              <a:t>‹#›</a:t>
            </a:fld>
            <a:endParaRPr lang="en-US"/>
          </a:p>
        </p:txBody>
      </p:sp>
    </p:spTree>
    <p:extLst>
      <p:ext uri="{BB962C8B-B14F-4D97-AF65-F5344CB8AC3E}">
        <p14:creationId xmlns:p14="http://schemas.microsoft.com/office/powerpoint/2010/main" val="1819310392"/>
      </p:ext>
    </p:extLst>
  </p:cSld>
  <p:clrMapOvr>
    <a:masterClrMapping/>
  </p:clrMapOvr>
  <p:transition xmlns:p14="http://schemas.microsoft.com/office/powerpoint/2010/main"/>
</p:sldLayout>
</file>

<file path=ppt/slideLayouts/slideLayout3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7D59922-0DF5-D344-8BEC-8A96B1F890E5}" type="slidenum">
              <a:rPr lang="en-US"/>
              <a:pPr>
                <a:defRPr/>
              </a:pPr>
              <a:t>‹#›</a:t>
            </a:fld>
            <a:endParaRPr lang="en-US"/>
          </a:p>
        </p:txBody>
      </p:sp>
    </p:spTree>
    <p:extLst>
      <p:ext uri="{BB962C8B-B14F-4D97-AF65-F5344CB8AC3E}">
        <p14:creationId xmlns:p14="http://schemas.microsoft.com/office/powerpoint/2010/main" val="484614731"/>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30617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268570287"/>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a:lstStyle/>
          <a:p>
            <a:pPr>
              <a:defRPr/>
            </a:pPr>
            <a:endParaRPr lang="en-US"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a:lstStyle/>
          <a:p>
            <a:pPr>
              <a:defRPr/>
            </a:pPr>
            <a:endParaRPr lang="en-US" kern="0">
              <a:solidFill>
                <a:sysClr val="windowText" lastClr="000000"/>
              </a:solidFill>
              <a:latin typeface="Calibri"/>
            </a:endParaRPr>
          </a:p>
        </p:txBody>
      </p:sp>
    </p:spTree>
    <p:extLst>
      <p:ext uri="{BB962C8B-B14F-4D97-AF65-F5344CB8AC3E}">
        <p14:creationId xmlns:p14="http://schemas.microsoft.com/office/powerpoint/2010/main" val="2809978800"/>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0" y="6416675"/>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112046"/>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396561455"/>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289579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82497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16171143"/>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913506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647346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25502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560066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050823948"/>
      </p:ext>
    </p:extLst>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a:lstStyle/>
          <a:p>
            <a:pPr>
              <a:defRPr/>
            </a:pPr>
            <a:endParaRPr lang="en-US"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a:lstStyle/>
          <a:p>
            <a:pPr>
              <a:defRPr/>
            </a:pPr>
            <a:endParaRPr lang="en-US" kern="0">
              <a:solidFill>
                <a:sysClr val="windowText" lastClr="000000"/>
              </a:solidFill>
              <a:latin typeface="Calibri"/>
            </a:endParaRPr>
          </a:p>
        </p:txBody>
      </p:sp>
    </p:spTree>
    <p:extLst>
      <p:ext uri="{BB962C8B-B14F-4D97-AF65-F5344CB8AC3E}">
        <p14:creationId xmlns:p14="http://schemas.microsoft.com/office/powerpoint/2010/main" val="4283628690"/>
      </p:ext>
    </p:extLst>
  </p:cSld>
  <p:clrMapOvr>
    <a:masterClrMapping/>
  </p:clrMapOvr>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0" y="6416675"/>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526138"/>
      </p:ext>
    </p:extLst>
  </p:cSld>
  <p:clrMapOvr>
    <a:masterClrMapping/>
  </p:clrMapOvr>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07275420"/>
      </p:ext>
    </p:extLst>
  </p:cSld>
  <p:clrMapOvr>
    <a:masterClrMapping/>
  </p:clrMapOvr>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66186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93314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04410971"/>
      </p:ext>
    </p:extLst>
  </p:cSld>
  <p:clrMapOvr>
    <a:masterClrMapping/>
  </p:clrMapOvr>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063281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602006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729488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524495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4693470"/>
      </p:ext>
    </p:extLst>
  </p:cSld>
  <p:clrMapOvr>
    <a:masterClrMapping/>
  </p:clrMapOvr>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65300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21671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74728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52904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9657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8099848"/>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6400507"/>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1203122"/>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916452"/>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2530719"/>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3159451"/>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FE4CA726-330A-7B4A-9880-32C2370370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07998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3218586"/>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52824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2097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2123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8321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7670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3241405"/>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2788332"/>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3377258"/>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3049563"/>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955933"/>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373724"/>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FE4CA726-330A-7B4A-9880-32C2370370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27058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5775940"/>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98822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89438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789360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35905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3202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971579"/>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7604048"/>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4785058"/>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4394502"/>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9960838"/>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3610429"/>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FE4CA726-330A-7B4A-9880-32C2370370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157880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79331404"/>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130" indent="0" algn="ctr">
              <a:buNone/>
              <a:defRPr>
                <a:solidFill>
                  <a:schemeClr val="tx1">
                    <a:tint val="75000"/>
                  </a:schemeClr>
                </a:solidFill>
              </a:defRPr>
            </a:lvl2pPr>
            <a:lvl3pPr marL="914259" indent="0" algn="ctr">
              <a:buNone/>
              <a:defRPr>
                <a:solidFill>
                  <a:schemeClr val="tx1">
                    <a:tint val="75000"/>
                  </a:schemeClr>
                </a:solidFill>
              </a:defRPr>
            </a:lvl3pPr>
            <a:lvl4pPr marL="1371390" indent="0" algn="ctr">
              <a:buNone/>
              <a:defRPr>
                <a:solidFill>
                  <a:schemeClr val="tx1">
                    <a:tint val="75000"/>
                  </a:schemeClr>
                </a:solidFill>
              </a:defRPr>
            </a:lvl4pPr>
            <a:lvl5pPr marL="1828519" indent="0" algn="ctr">
              <a:buNone/>
              <a:defRPr>
                <a:solidFill>
                  <a:schemeClr val="tx1">
                    <a:tint val="75000"/>
                  </a:schemeClr>
                </a:solidFill>
              </a:defRPr>
            </a:lvl5pPr>
            <a:lvl6pPr marL="2285649" indent="0" algn="ctr">
              <a:buNone/>
              <a:defRPr>
                <a:solidFill>
                  <a:schemeClr val="tx1">
                    <a:tint val="75000"/>
                  </a:schemeClr>
                </a:solidFill>
              </a:defRPr>
            </a:lvl6pPr>
            <a:lvl7pPr marL="2742780" indent="0" algn="ctr">
              <a:buNone/>
              <a:defRPr>
                <a:solidFill>
                  <a:schemeClr val="tx1">
                    <a:tint val="75000"/>
                  </a:schemeClr>
                </a:solidFill>
              </a:defRPr>
            </a:lvl7pPr>
            <a:lvl8pPr marL="3199908" indent="0" algn="ctr">
              <a:buNone/>
              <a:defRPr>
                <a:solidFill>
                  <a:schemeClr val="tx1">
                    <a:tint val="75000"/>
                  </a:schemeClr>
                </a:solidFill>
              </a:defRPr>
            </a:lvl8pPr>
            <a:lvl9pPr marL="365703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lIns="91425" tIns="45713" rIns="91425" bIns="45713"/>
          <a:lstStyle/>
          <a:p>
            <a:pPr defTabSz="914259">
              <a:defRPr/>
            </a:pPr>
            <a:endParaRPr lang="en-US"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lIns="91425" tIns="45713" rIns="91425" bIns="45713"/>
          <a:lstStyle/>
          <a:p>
            <a:pPr defTabSz="914259">
              <a:defRPr/>
            </a:pPr>
            <a:endParaRPr lang="en-US" kern="0">
              <a:solidFill>
                <a:sysClr val="windowText" lastClr="000000"/>
              </a:solidFill>
              <a:latin typeface="Calibri"/>
            </a:endParaRPr>
          </a:p>
        </p:txBody>
      </p:sp>
    </p:spTree>
    <p:extLst>
      <p:ext uri="{BB962C8B-B14F-4D97-AF65-F5344CB8AC3E}">
        <p14:creationId xmlns:p14="http://schemas.microsoft.com/office/powerpoint/2010/main" val="2331167457"/>
      </p:ext>
    </p:extLst>
  </p:cSld>
  <p:clrMapOvr>
    <a:masterClrMapping/>
  </p:clrMapOvr>
  <p:timing>
    <p:tnLst>
      <p:par>
        <p:cTn xmlns:p14="http://schemas.microsoft.com/office/powerpoint/2010/mai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1" y="6416678"/>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032173"/>
      </p:ext>
    </p:extLst>
  </p:cSld>
  <p:clrMapOvr>
    <a:masterClrMapping/>
  </p:clrMapOvr>
  <p:timing>
    <p:tnLst>
      <p:par>
        <p:cTn xmlns:p14="http://schemas.microsoft.com/office/powerpoint/2010/mai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59" indent="0">
              <a:buNone/>
              <a:defRPr sz="1600">
                <a:solidFill>
                  <a:schemeClr val="tx1">
                    <a:tint val="75000"/>
                  </a:schemeClr>
                </a:solidFill>
              </a:defRPr>
            </a:lvl3pPr>
            <a:lvl4pPr marL="1371390" indent="0">
              <a:buNone/>
              <a:defRPr sz="1400">
                <a:solidFill>
                  <a:schemeClr val="tx1">
                    <a:tint val="75000"/>
                  </a:schemeClr>
                </a:solidFill>
              </a:defRPr>
            </a:lvl4pPr>
            <a:lvl5pPr marL="1828519" indent="0">
              <a:buNone/>
              <a:defRPr sz="1400">
                <a:solidFill>
                  <a:schemeClr val="tx1">
                    <a:tint val="75000"/>
                  </a:schemeClr>
                </a:solidFill>
              </a:defRPr>
            </a:lvl5pPr>
            <a:lvl6pPr marL="2285649" indent="0">
              <a:buNone/>
              <a:defRPr sz="1400">
                <a:solidFill>
                  <a:schemeClr val="tx1">
                    <a:tint val="75000"/>
                  </a:schemeClr>
                </a:solidFill>
              </a:defRPr>
            </a:lvl6pPr>
            <a:lvl7pPr marL="2742780" indent="0">
              <a:buNone/>
              <a:defRPr sz="1400">
                <a:solidFill>
                  <a:schemeClr val="tx1">
                    <a:tint val="75000"/>
                  </a:schemeClr>
                </a:solidFill>
              </a:defRPr>
            </a:lvl7pPr>
            <a:lvl8pPr marL="3199908" indent="0">
              <a:buNone/>
              <a:defRPr sz="1400">
                <a:solidFill>
                  <a:schemeClr val="tx1">
                    <a:tint val="75000"/>
                  </a:schemeClr>
                </a:solidFill>
              </a:defRPr>
            </a:lvl8pPr>
            <a:lvl9pPr marL="365703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28780315"/>
      </p:ext>
    </p:extLst>
  </p:cSld>
  <p:clrMapOvr>
    <a:masterClrMapping/>
  </p:clrMapOvr>
  <p:timing>
    <p:tnLst>
      <p:par>
        <p:cTn xmlns:p14="http://schemas.microsoft.com/office/powerpoint/2010/mai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123682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06.xml"/><Relationship Id="rId12" Type="http://schemas.openxmlformats.org/officeDocument/2006/relationships/theme" Target="../theme/theme10.xml"/><Relationship Id="rId13" Type="http://schemas.openxmlformats.org/officeDocument/2006/relationships/image" Target="../media/image1.png"/><Relationship Id="rId1" Type="http://schemas.openxmlformats.org/officeDocument/2006/relationships/slideLayout" Target="../slideLayouts/slideLayout96.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7.xml"/><Relationship Id="rId12" Type="http://schemas.openxmlformats.org/officeDocument/2006/relationships/theme" Target="../theme/theme11.xml"/><Relationship Id="rId1" Type="http://schemas.openxmlformats.org/officeDocument/2006/relationships/slideLayout" Target="../slideLayouts/slideLayout107.xml"/><Relationship Id="rId2" Type="http://schemas.openxmlformats.org/officeDocument/2006/relationships/slideLayout" Target="../slideLayouts/slideLayout108.xml"/><Relationship Id="rId3" Type="http://schemas.openxmlformats.org/officeDocument/2006/relationships/slideLayout" Target="../slideLayouts/slideLayout109.xml"/><Relationship Id="rId4" Type="http://schemas.openxmlformats.org/officeDocument/2006/relationships/slideLayout" Target="../slideLayouts/slideLayout110.xml"/><Relationship Id="rId5" Type="http://schemas.openxmlformats.org/officeDocument/2006/relationships/slideLayout" Target="../slideLayouts/slideLayout111.xml"/><Relationship Id="rId6" Type="http://schemas.openxmlformats.org/officeDocument/2006/relationships/slideLayout" Target="../slideLayouts/slideLayout112.xml"/><Relationship Id="rId7" Type="http://schemas.openxmlformats.org/officeDocument/2006/relationships/slideLayout" Target="../slideLayouts/slideLayout113.xml"/><Relationship Id="rId8" Type="http://schemas.openxmlformats.org/officeDocument/2006/relationships/slideLayout" Target="../slideLayouts/slideLayout114.xml"/><Relationship Id="rId9" Type="http://schemas.openxmlformats.org/officeDocument/2006/relationships/slideLayout" Target="../slideLayouts/slideLayout115.xml"/><Relationship Id="rId10" Type="http://schemas.openxmlformats.org/officeDocument/2006/relationships/slideLayout" Target="../slideLayouts/slideLayout116.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8.xml"/><Relationship Id="rId12" Type="http://schemas.openxmlformats.org/officeDocument/2006/relationships/theme" Target="../theme/theme12.xml"/><Relationship Id="rId13" Type="http://schemas.openxmlformats.org/officeDocument/2006/relationships/image" Target="../media/image1.png"/><Relationship Id="rId1" Type="http://schemas.openxmlformats.org/officeDocument/2006/relationships/slideLayout" Target="../slideLayouts/slideLayout118.xml"/><Relationship Id="rId2" Type="http://schemas.openxmlformats.org/officeDocument/2006/relationships/slideLayout" Target="../slideLayouts/slideLayout119.xml"/><Relationship Id="rId3" Type="http://schemas.openxmlformats.org/officeDocument/2006/relationships/slideLayout" Target="../slideLayouts/slideLayout120.xml"/><Relationship Id="rId4" Type="http://schemas.openxmlformats.org/officeDocument/2006/relationships/slideLayout" Target="../slideLayouts/slideLayout121.xml"/><Relationship Id="rId5" Type="http://schemas.openxmlformats.org/officeDocument/2006/relationships/slideLayout" Target="../slideLayouts/slideLayout122.xml"/><Relationship Id="rId6" Type="http://schemas.openxmlformats.org/officeDocument/2006/relationships/slideLayout" Target="../slideLayouts/slideLayout123.xml"/><Relationship Id="rId7" Type="http://schemas.openxmlformats.org/officeDocument/2006/relationships/slideLayout" Target="../slideLayouts/slideLayout124.xml"/><Relationship Id="rId8" Type="http://schemas.openxmlformats.org/officeDocument/2006/relationships/slideLayout" Target="../slideLayouts/slideLayout125.xml"/><Relationship Id="rId9" Type="http://schemas.openxmlformats.org/officeDocument/2006/relationships/slideLayout" Target="../slideLayouts/slideLayout126.xml"/><Relationship Id="rId10" Type="http://schemas.openxmlformats.org/officeDocument/2006/relationships/slideLayout" Target="../slideLayouts/slideLayout127.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9.xml"/><Relationship Id="rId12" Type="http://schemas.openxmlformats.org/officeDocument/2006/relationships/theme" Target="../theme/theme13.xml"/><Relationship Id="rId13" Type="http://schemas.openxmlformats.org/officeDocument/2006/relationships/image" Target="../media/image1.png"/><Relationship Id="rId1" Type="http://schemas.openxmlformats.org/officeDocument/2006/relationships/slideLayout" Target="../slideLayouts/slideLayout129.xml"/><Relationship Id="rId2" Type="http://schemas.openxmlformats.org/officeDocument/2006/relationships/slideLayout" Target="../slideLayouts/slideLayout130.xml"/><Relationship Id="rId3" Type="http://schemas.openxmlformats.org/officeDocument/2006/relationships/slideLayout" Target="../slideLayouts/slideLayout131.xml"/><Relationship Id="rId4" Type="http://schemas.openxmlformats.org/officeDocument/2006/relationships/slideLayout" Target="../slideLayouts/slideLayout132.xml"/><Relationship Id="rId5" Type="http://schemas.openxmlformats.org/officeDocument/2006/relationships/slideLayout" Target="../slideLayouts/slideLayout133.xml"/><Relationship Id="rId6" Type="http://schemas.openxmlformats.org/officeDocument/2006/relationships/slideLayout" Target="../slideLayouts/slideLayout134.xml"/><Relationship Id="rId7" Type="http://schemas.openxmlformats.org/officeDocument/2006/relationships/slideLayout" Target="../slideLayouts/slideLayout135.xml"/><Relationship Id="rId8" Type="http://schemas.openxmlformats.org/officeDocument/2006/relationships/slideLayout" Target="../slideLayouts/slideLayout136.xml"/><Relationship Id="rId9" Type="http://schemas.openxmlformats.org/officeDocument/2006/relationships/slideLayout" Target="../slideLayouts/slideLayout137.xml"/><Relationship Id="rId10" Type="http://schemas.openxmlformats.org/officeDocument/2006/relationships/slideLayout" Target="../slideLayouts/slideLayout138.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0.xml"/><Relationship Id="rId12" Type="http://schemas.openxmlformats.org/officeDocument/2006/relationships/slideLayout" Target="../slideLayouts/slideLayout151.xml"/><Relationship Id="rId13" Type="http://schemas.openxmlformats.org/officeDocument/2006/relationships/theme" Target="../theme/theme14.xml"/><Relationship Id="rId14" Type="http://schemas.openxmlformats.org/officeDocument/2006/relationships/image" Target="../media/image1.png"/><Relationship Id="rId1" Type="http://schemas.openxmlformats.org/officeDocument/2006/relationships/slideLayout" Target="../slideLayouts/slideLayout140.xml"/><Relationship Id="rId2" Type="http://schemas.openxmlformats.org/officeDocument/2006/relationships/slideLayout" Target="../slideLayouts/slideLayout141.xml"/><Relationship Id="rId3" Type="http://schemas.openxmlformats.org/officeDocument/2006/relationships/slideLayout" Target="../slideLayouts/slideLayout142.xml"/><Relationship Id="rId4" Type="http://schemas.openxmlformats.org/officeDocument/2006/relationships/slideLayout" Target="../slideLayouts/slideLayout143.xml"/><Relationship Id="rId5" Type="http://schemas.openxmlformats.org/officeDocument/2006/relationships/slideLayout" Target="../slideLayouts/slideLayout144.xml"/><Relationship Id="rId6" Type="http://schemas.openxmlformats.org/officeDocument/2006/relationships/slideLayout" Target="../slideLayouts/slideLayout145.xml"/><Relationship Id="rId7" Type="http://schemas.openxmlformats.org/officeDocument/2006/relationships/slideLayout" Target="../slideLayouts/slideLayout146.xml"/><Relationship Id="rId8" Type="http://schemas.openxmlformats.org/officeDocument/2006/relationships/slideLayout" Target="../slideLayouts/slideLayout147.xml"/><Relationship Id="rId9" Type="http://schemas.openxmlformats.org/officeDocument/2006/relationships/slideLayout" Target="../slideLayouts/slideLayout148.xml"/><Relationship Id="rId10" Type="http://schemas.openxmlformats.org/officeDocument/2006/relationships/slideLayout" Target="../slideLayouts/slideLayout149.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2.xml"/><Relationship Id="rId12" Type="http://schemas.openxmlformats.org/officeDocument/2006/relationships/theme" Target="../theme/theme15.xml"/><Relationship Id="rId13" Type="http://schemas.openxmlformats.org/officeDocument/2006/relationships/image" Target="../media/image1.png"/><Relationship Id="rId1" Type="http://schemas.openxmlformats.org/officeDocument/2006/relationships/slideLayout" Target="../slideLayouts/slideLayout152.xml"/><Relationship Id="rId2" Type="http://schemas.openxmlformats.org/officeDocument/2006/relationships/slideLayout" Target="../slideLayouts/slideLayout153.xml"/><Relationship Id="rId3" Type="http://schemas.openxmlformats.org/officeDocument/2006/relationships/slideLayout" Target="../slideLayouts/slideLayout154.xml"/><Relationship Id="rId4" Type="http://schemas.openxmlformats.org/officeDocument/2006/relationships/slideLayout" Target="../slideLayouts/slideLayout155.xml"/><Relationship Id="rId5" Type="http://schemas.openxmlformats.org/officeDocument/2006/relationships/slideLayout" Target="../slideLayouts/slideLayout156.xml"/><Relationship Id="rId6" Type="http://schemas.openxmlformats.org/officeDocument/2006/relationships/slideLayout" Target="../slideLayouts/slideLayout157.xml"/><Relationship Id="rId7" Type="http://schemas.openxmlformats.org/officeDocument/2006/relationships/slideLayout" Target="../slideLayouts/slideLayout158.xml"/><Relationship Id="rId8" Type="http://schemas.openxmlformats.org/officeDocument/2006/relationships/slideLayout" Target="../slideLayouts/slideLayout159.xml"/><Relationship Id="rId9" Type="http://schemas.openxmlformats.org/officeDocument/2006/relationships/slideLayout" Target="../slideLayouts/slideLayout160.xml"/><Relationship Id="rId10" Type="http://schemas.openxmlformats.org/officeDocument/2006/relationships/slideLayout" Target="../slideLayouts/slideLayout161.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3.xml"/><Relationship Id="rId12" Type="http://schemas.openxmlformats.org/officeDocument/2006/relationships/slideLayout" Target="../slideLayouts/slideLayout174.xml"/><Relationship Id="rId13" Type="http://schemas.openxmlformats.org/officeDocument/2006/relationships/theme" Target="../theme/theme16.xml"/><Relationship Id="rId14" Type="http://schemas.openxmlformats.org/officeDocument/2006/relationships/image" Target="../media/image1.png"/><Relationship Id="rId1" Type="http://schemas.openxmlformats.org/officeDocument/2006/relationships/slideLayout" Target="../slideLayouts/slideLayout163.xml"/><Relationship Id="rId2" Type="http://schemas.openxmlformats.org/officeDocument/2006/relationships/slideLayout" Target="../slideLayouts/slideLayout164.xml"/><Relationship Id="rId3" Type="http://schemas.openxmlformats.org/officeDocument/2006/relationships/slideLayout" Target="../slideLayouts/slideLayout165.xml"/><Relationship Id="rId4" Type="http://schemas.openxmlformats.org/officeDocument/2006/relationships/slideLayout" Target="../slideLayouts/slideLayout166.xml"/><Relationship Id="rId5" Type="http://schemas.openxmlformats.org/officeDocument/2006/relationships/slideLayout" Target="../slideLayouts/slideLayout167.xml"/><Relationship Id="rId6" Type="http://schemas.openxmlformats.org/officeDocument/2006/relationships/slideLayout" Target="../slideLayouts/slideLayout168.xml"/><Relationship Id="rId7" Type="http://schemas.openxmlformats.org/officeDocument/2006/relationships/slideLayout" Target="../slideLayouts/slideLayout169.xml"/><Relationship Id="rId8" Type="http://schemas.openxmlformats.org/officeDocument/2006/relationships/slideLayout" Target="../slideLayouts/slideLayout170.xml"/><Relationship Id="rId9" Type="http://schemas.openxmlformats.org/officeDocument/2006/relationships/slideLayout" Target="../slideLayouts/slideLayout171.xml"/><Relationship Id="rId10" Type="http://schemas.openxmlformats.org/officeDocument/2006/relationships/slideLayout" Target="../slideLayouts/slideLayout172.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5.xml"/><Relationship Id="rId12" Type="http://schemas.openxmlformats.org/officeDocument/2006/relationships/theme" Target="../theme/theme17.xml"/><Relationship Id="rId13" Type="http://schemas.openxmlformats.org/officeDocument/2006/relationships/image" Target="../media/image1.png"/><Relationship Id="rId1" Type="http://schemas.openxmlformats.org/officeDocument/2006/relationships/slideLayout" Target="../slideLayouts/slideLayout175.xml"/><Relationship Id="rId2" Type="http://schemas.openxmlformats.org/officeDocument/2006/relationships/slideLayout" Target="../slideLayouts/slideLayout176.xml"/><Relationship Id="rId3" Type="http://schemas.openxmlformats.org/officeDocument/2006/relationships/slideLayout" Target="../slideLayouts/slideLayout177.xml"/><Relationship Id="rId4" Type="http://schemas.openxmlformats.org/officeDocument/2006/relationships/slideLayout" Target="../slideLayouts/slideLayout178.xml"/><Relationship Id="rId5" Type="http://schemas.openxmlformats.org/officeDocument/2006/relationships/slideLayout" Target="../slideLayouts/slideLayout179.xml"/><Relationship Id="rId6" Type="http://schemas.openxmlformats.org/officeDocument/2006/relationships/slideLayout" Target="../slideLayouts/slideLayout180.xml"/><Relationship Id="rId7" Type="http://schemas.openxmlformats.org/officeDocument/2006/relationships/slideLayout" Target="../slideLayouts/slideLayout181.xml"/><Relationship Id="rId8" Type="http://schemas.openxmlformats.org/officeDocument/2006/relationships/slideLayout" Target="../slideLayouts/slideLayout182.xml"/><Relationship Id="rId9" Type="http://schemas.openxmlformats.org/officeDocument/2006/relationships/slideLayout" Target="../slideLayouts/slideLayout183.xml"/><Relationship Id="rId10" Type="http://schemas.openxmlformats.org/officeDocument/2006/relationships/slideLayout" Target="../slideLayouts/slideLayout184.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6.xml"/><Relationship Id="rId12" Type="http://schemas.openxmlformats.org/officeDocument/2006/relationships/slideLayout" Target="../slideLayouts/slideLayout197.xml"/><Relationship Id="rId13" Type="http://schemas.openxmlformats.org/officeDocument/2006/relationships/theme" Target="../theme/theme18.xml"/><Relationship Id="rId14" Type="http://schemas.openxmlformats.org/officeDocument/2006/relationships/image" Target="../media/image1.png"/><Relationship Id="rId1" Type="http://schemas.openxmlformats.org/officeDocument/2006/relationships/slideLayout" Target="../slideLayouts/slideLayout186.xml"/><Relationship Id="rId2" Type="http://schemas.openxmlformats.org/officeDocument/2006/relationships/slideLayout" Target="../slideLayouts/slideLayout187.xml"/><Relationship Id="rId3" Type="http://schemas.openxmlformats.org/officeDocument/2006/relationships/slideLayout" Target="../slideLayouts/slideLayout188.xml"/><Relationship Id="rId4" Type="http://schemas.openxmlformats.org/officeDocument/2006/relationships/slideLayout" Target="../slideLayouts/slideLayout189.xml"/><Relationship Id="rId5" Type="http://schemas.openxmlformats.org/officeDocument/2006/relationships/slideLayout" Target="../slideLayouts/slideLayout190.xml"/><Relationship Id="rId6" Type="http://schemas.openxmlformats.org/officeDocument/2006/relationships/slideLayout" Target="../slideLayouts/slideLayout191.xml"/><Relationship Id="rId7" Type="http://schemas.openxmlformats.org/officeDocument/2006/relationships/slideLayout" Target="../slideLayouts/slideLayout192.xml"/><Relationship Id="rId8" Type="http://schemas.openxmlformats.org/officeDocument/2006/relationships/slideLayout" Target="../slideLayouts/slideLayout193.xml"/><Relationship Id="rId9" Type="http://schemas.openxmlformats.org/officeDocument/2006/relationships/slideLayout" Target="../slideLayouts/slideLayout194.xml"/><Relationship Id="rId10" Type="http://schemas.openxmlformats.org/officeDocument/2006/relationships/slideLayout" Target="../slideLayouts/slideLayout195.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8.xml"/><Relationship Id="rId12" Type="http://schemas.openxmlformats.org/officeDocument/2006/relationships/theme" Target="../theme/theme19.xml"/><Relationship Id="rId13" Type="http://schemas.openxmlformats.org/officeDocument/2006/relationships/image" Target="../media/image1.png"/><Relationship Id="rId1" Type="http://schemas.openxmlformats.org/officeDocument/2006/relationships/slideLayout" Target="../slideLayouts/slideLayout198.xml"/><Relationship Id="rId2" Type="http://schemas.openxmlformats.org/officeDocument/2006/relationships/slideLayout" Target="../slideLayouts/slideLayout199.xml"/><Relationship Id="rId3" Type="http://schemas.openxmlformats.org/officeDocument/2006/relationships/slideLayout" Target="../slideLayouts/slideLayout200.xml"/><Relationship Id="rId4" Type="http://schemas.openxmlformats.org/officeDocument/2006/relationships/slideLayout" Target="../slideLayouts/slideLayout201.xml"/><Relationship Id="rId5" Type="http://schemas.openxmlformats.org/officeDocument/2006/relationships/slideLayout" Target="../slideLayouts/slideLayout202.xml"/><Relationship Id="rId6" Type="http://schemas.openxmlformats.org/officeDocument/2006/relationships/slideLayout" Target="../slideLayouts/slideLayout203.xml"/><Relationship Id="rId7" Type="http://schemas.openxmlformats.org/officeDocument/2006/relationships/slideLayout" Target="../slideLayouts/slideLayout204.xml"/><Relationship Id="rId8" Type="http://schemas.openxmlformats.org/officeDocument/2006/relationships/slideLayout" Target="../slideLayouts/slideLayout205.xml"/><Relationship Id="rId9" Type="http://schemas.openxmlformats.org/officeDocument/2006/relationships/slideLayout" Target="../slideLayouts/slideLayout206.xml"/><Relationship Id="rId10"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19.xml"/><Relationship Id="rId12" Type="http://schemas.openxmlformats.org/officeDocument/2006/relationships/theme" Target="../theme/theme20.xml"/><Relationship Id="rId13" Type="http://schemas.openxmlformats.org/officeDocument/2006/relationships/image" Target="../media/image1.png"/><Relationship Id="rId1" Type="http://schemas.openxmlformats.org/officeDocument/2006/relationships/slideLayout" Target="../slideLayouts/slideLayout209.xml"/><Relationship Id="rId2" Type="http://schemas.openxmlformats.org/officeDocument/2006/relationships/slideLayout" Target="../slideLayouts/slideLayout210.xml"/><Relationship Id="rId3" Type="http://schemas.openxmlformats.org/officeDocument/2006/relationships/slideLayout" Target="../slideLayouts/slideLayout211.xml"/><Relationship Id="rId4" Type="http://schemas.openxmlformats.org/officeDocument/2006/relationships/slideLayout" Target="../slideLayouts/slideLayout212.xml"/><Relationship Id="rId5" Type="http://schemas.openxmlformats.org/officeDocument/2006/relationships/slideLayout" Target="../slideLayouts/slideLayout213.xml"/><Relationship Id="rId6" Type="http://schemas.openxmlformats.org/officeDocument/2006/relationships/slideLayout" Target="../slideLayouts/slideLayout214.xml"/><Relationship Id="rId7" Type="http://schemas.openxmlformats.org/officeDocument/2006/relationships/slideLayout" Target="../slideLayouts/slideLayout215.xml"/><Relationship Id="rId8" Type="http://schemas.openxmlformats.org/officeDocument/2006/relationships/slideLayout" Target="../slideLayouts/slideLayout216.xml"/><Relationship Id="rId9" Type="http://schemas.openxmlformats.org/officeDocument/2006/relationships/slideLayout" Target="../slideLayouts/slideLayout217.xml"/><Relationship Id="rId10"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0.xml"/><Relationship Id="rId12" Type="http://schemas.openxmlformats.org/officeDocument/2006/relationships/theme" Target="../theme/theme21.xml"/><Relationship Id="rId13" Type="http://schemas.openxmlformats.org/officeDocument/2006/relationships/image" Target="../media/image1.png"/><Relationship Id="rId1" Type="http://schemas.openxmlformats.org/officeDocument/2006/relationships/slideLayout" Target="../slideLayouts/slideLayout220.xml"/><Relationship Id="rId2" Type="http://schemas.openxmlformats.org/officeDocument/2006/relationships/slideLayout" Target="../slideLayouts/slideLayout221.xml"/><Relationship Id="rId3" Type="http://schemas.openxmlformats.org/officeDocument/2006/relationships/slideLayout" Target="../slideLayouts/slideLayout222.xml"/><Relationship Id="rId4" Type="http://schemas.openxmlformats.org/officeDocument/2006/relationships/slideLayout" Target="../slideLayouts/slideLayout223.xml"/><Relationship Id="rId5" Type="http://schemas.openxmlformats.org/officeDocument/2006/relationships/slideLayout" Target="../slideLayouts/slideLayout224.xml"/><Relationship Id="rId6" Type="http://schemas.openxmlformats.org/officeDocument/2006/relationships/slideLayout" Target="../slideLayouts/slideLayout225.xml"/><Relationship Id="rId7" Type="http://schemas.openxmlformats.org/officeDocument/2006/relationships/slideLayout" Target="../slideLayouts/slideLayout226.xml"/><Relationship Id="rId8" Type="http://schemas.openxmlformats.org/officeDocument/2006/relationships/slideLayout" Target="../slideLayouts/slideLayout227.xml"/><Relationship Id="rId9" Type="http://schemas.openxmlformats.org/officeDocument/2006/relationships/slideLayout" Target="../slideLayouts/slideLayout228.xml"/><Relationship Id="rId10"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1.xml"/><Relationship Id="rId12" Type="http://schemas.openxmlformats.org/officeDocument/2006/relationships/theme" Target="../theme/theme22.xml"/><Relationship Id="rId13" Type="http://schemas.openxmlformats.org/officeDocument/2006/relationships/image" Target="../media/image1.png"/><Relationship Id="rId1" Type="http://schemas.openxmlformats.org/officeDocument/2006/relationships/slideLayout" Target="../slideLayouts/slideLayout231.xml"/><Relationship Id="rId2" Type="http://schemas.openxmlformats.org/officeDocument/2006/relationships/slideLayout" Target="../slideLayouts/slideLayout232.xml"/><Relationship Id="rId3" Type="http://schemas.openxmlformats.org/officeDocument/2006/relationships/slideLayout" Target="../slideLayouts/slideLayout233.xml"/><Relationship Id="rId4" Type="http://schemas.openxmlformats.org/officeDocument/2006/relationships/slideLayout" Target="../slideLayouts/slideLayout234.xml"/><Relationship Id="rId5" Type="http://schemas.openxmlformats.org/officeDocument/2006/relationships/slideLayout" Target="../slideLayouts/slideLayout235.xml"/><Relationship Id="rId6" Type="http://schemas.openxmlformats.org/officeDocument/2006/relationships/slideLayout" Target="../slideLayouts/slideLayout236.xml"/><Relationship Id="rId7" Type="http://schemas.openxmlformats.org/officeDocument/2006/relationships/slideLayout" Target="../slideLayouts/slideLayout237.xml"/><Relationship Id="rId8" Type="http://schemas.openxmlformats.org/officeDocument/2006/relationships/slideLayout" Target="../slideLayouts/slideLayout238.xml"/><Relationship Id="rId9" Type="http://schemas.openxmlformats.org/officeDocument/2006/relationships/slideLayout" Target="../slideLayouts/slideLayout239.xml"/><Relationship Id="rId10"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2.xml"/><Relationship Id="rId12" Type="http://schemas.openxmlformats.org/officeDocument/2006/relationships/slideLayout" Target="../slideLayouts/slideLayout253.xml"/><Relationship Id="rId13" Type="http://schemas.openxmlformats.org/officeDocument/2006/relationships/theme" Target="../theme/theme23.xml"/><Relationship Id="rId1" Type="http://schemas.openxmlformats.org/officeDocument/2006/relationships/slideLayout" Target="../slideLayouts/slideLayout242.xml"/><Relationship Id="rId2" Type="http://schemas.openxmlformats.org/officeDocument/2006/relationships/slideLayout" Target="../slideLayouts/slideLayout243.xml"/><Relationship Id="rId3" Type="http://schemas.openxmlformats.org/officeDocument/2006/relationships/slideLayout" Target="../slideLayouts/slideLayout244.xml"/><Relationship Id="rId4" Type="http://schemas.openxmlformats.org/officeDocument/2006/relationships/slideLayout" Target="../slideLayouts/slideLayout245.xml"/><Relationship Id="rId5" Type="http://schemas.openxmlformats.org/officeDocument/2006/relationships/slideLayout" Target="../slideLayouts/slideLayout246.xml"/><Relationship Id="rId6" Type="http://schemas.openxmlformats.org/officeDocument/2006/relationships/slideLayout" Target="../slideLayouts/slideLayout247.xml"/><Relationship Id="rId7" Type="http://schemas.openxmlformats.org/officeDocument/2006/relationships/slideLayout" Target="../slideLayouts/slideLayout248.xml"/><Relationship Id="rId8" Type="http://schemas.openxmlformats.org/officeDocument/2006/relationships/slideLayout" Target="../slideLayouts/slideLayout249.xml"/><Relationship Id="rId9" Type="http://schemas.openxmlformats.org/officeDocument/2006/relationships/slideLayout" Target="../slideLayouts/slideLayout250.xml"/><Relationship Id="rId10"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4.xml"/><Relationship Id="rId12" Type="http://schemas.openxmlformats.org/officeDocument/2006/relationships/theme" Target="../theme/theme24.xml"/><Relationship Id="rId13" Type="http://schemas.openxmlformats.org/officeDocument/2006/relationships/image" Target="../media/image1.png"/><Relationship Id="rId1" Type="http://schemas.openxmlformats.org/officeDocument/2006/relationships/slideLayout" Target="../slideLayouts/slideLayout254.xml"/><Relationship Id="rId2" Type="http://schemas.openxmlformats.org/officeDocument/2006/relationships/slideLayout" Target="../slideLayouts/slideLayout255.xml"/><Relationship Id="rId3" Type="http://schemas.openxmlformats.org/officeDocument/2006/relationships/slideLayout" Target="../slideLayouts/slideLayout256.xml"/><Relationship Id="rId4" Type="http://schemas.openxmlformats.org/officeDocument/2006/relationships/slideLayout" Target="../slideLayouts/slideLayout257.xml"/><Relationship Id="rId5" Type="http://schemas.openxmlformats.org/officeDocument/2006/relationships/slideLayout" Target="../slideLayouts/slideLayout258.xml"/><Relationship Id="rId6" Type="http://schemas.openxmlformats.org/officeDocument/2006/relationships/slideLayout" Target="../slideLayouts/slideLayout259.xml"/><Relationship Id="rId7" Type="http://schemas.openxmlformats.org/officeDocument/2006/relationships/slideLayout" Target="../slideLayouts/slideLayout260.xml"/><Relationship Id="rId8" Type="http://schemas.openxmlformats.org/officeDocument/2006/relationships/slideLayout" Target="../slideLayouts/slideLayout261.xml"/><Relationship Id="rId9" Type="http://schemas.openxmlformats.org/officeDocument/2006/relationships/slideLayout" Target="../slideLayouts/slideLayout262.xml"/><Relationship Id="rId10" Type="http://schemas.openxmlformats.org/officeDocument/2006/relationships/slideLayout" Target="../slideLayouts/slideLayout263.xml"/></Relationships>
</file>

<file path=ppt/slideMasters/_rels/slideMaster25.xml.rels><?xml version="1.0" encoding="UTF-8" standalone="yes"?>
<Relationships xmlns="http://schemas.openxmlformats.org/package/2006/relationships"><Relationship Id="rId9" Type="http://schemas.openxmlformats.org/officeDocument/2006/relationships/slideLayout" Target="../slideLayouts/slideLayout273.xml"/><Relationship Id="rId20" Type="http://schemas.openxmlformats.org/officeDocument/2006/relationships/image" Target="../media/image5.emf"/><Relationship Id="rId10" Type="http://schemas.openxmlformats.org/officeDocument/2006/relationships/slideLayout" Target="../slideLayouts/slideLayout274.xml"/><Relationship Id="rId11" Type="http://schemas.openxmlformats.org/officeDocument/2006/relationships/slideLayout" Target="../slideLayouts/slideLayout275.xml"/><Relationship Id="rId12" Type="http://schemas.openxmlformats.org/officeDocument/2006/relationships/slideLayout" Target="../slideLayouts/slideLayout276.xml"/><Relationship Id="rId13" Type="http://schemas.openxmlformats.org/officeDocument/2006/relationships/slideLayout" Target="../slideLayouts/slideLayout277.xml"/><Relationship Id="rId14" Type="http://schemas.openxmlformats.org/officeDocument/2006/relationships/slideLayout" Target="../slideLayouts/slideLayout278.xml"/><Relationship Id="rId15" Type="http://schemas.openxmlformats.org/officeDocument/2006/relationships/slideLayout" Target="../slideLayouts/slideLayout279.xml"/><Relationship Id="rId16" Type="http://schemas.openxmlformats.org/officeDocument/2006/relationships/theme" Target="../theme/theme25.xml"/><Relationship Id="rId17" Type="http://schemas.openxmlformats.org/officeDocument/2006/relationships/image" Target="../media/image2.png"/><Relationship Id="rId18" Type="http://schemas.openxmlformats.org/officeDocument/2006/relationships/image" Target="../media/image3.png"/><Relationship Id="rId19" Type="http://schemas.openxmlformats.org/officeDocument/2006/relationships/image" Target="../media/image4.png"/><Relationship Id="rId1" Type="http://schemas.openxmlformats.org/officeDocument/2006/relationships/slideLayout" Target="../slideLayouts/slideLayout265.xml"/><Relationship Id="rId2" Type="http://schemas.openxmlformats.org/officeDocument/2006/relationships/slideLayout" Target="../slideLayouts/slideLayout266.xml"/><Relationship Id="rId3" Type="http://schemas.openxmlformats.org/officeDocument/2006/relationships/slideLayout" Target="../slideLayouts/slideLayout267.xml"/><Relationship Id="rId4" Type="http://schemas.openxmlformats.org/officeDocument/2006/relationships/slideLayout" Target="../slideLayouts/slideLayout268.xml"/><Relationship Id="rId5" Type="http://schemas.openxmlformats.org/officeDocument/2006/relationships/slideLayout" Target="../slideLayouts/slideLayout269.xml"/><Relationship Id="rId6" Type="http://schemas.openxmlformats.org/officeDocument/2006/relationships/slideLayout" Target="../slideLayouts/slideLayout270.xml"/><Relationship Id="rId7" Type="http://schemas.openxmlformats.org/officeDocument/2006/relationships/slideLayout" Target="../slideLayouts/slideLayout271.xml"/><Relationship Id="rId8" Type="http://schemas.openxmlformats.org/officeDocument/2006/relationships/slideLayout" Target="../slideLayouts/slideLayout272.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90.xml"/><Relationship Id="rId12" Type="http://schemas.openxmlformats.org/officeDocument/2006/relationships/slideLayout" Target="../slideLayouts/slideLayout291.xml"/><Relationship Id="rId13" Type="http://schemas.openxmlformats.org/officeDocument/2006/relationships/theme" Target="../theme/theme26.xml"/><Relationship Id="rId14" Type="http://schemas.openxmlformats.org/officeDocument/2006/relationships/image" Target="../media/image1.png"/><Relationship Id="rId1" Type="http://schemas.openxmlformats.org/officeDocument/2006/relationships/slideLayout" Target="../slideLayouts/slideLayout280.xml"/><Relationship Id="rId2" Type="http://schemas.openxmlformats.org/officeDocument/2006/relationships/slideLayout" Target="../slideLayouts/slideLayout281.xml"/><Relationship Id="rId3" Type="http://schemas.openxmlformats.org/officeDocument/2006/relationships/slideLayout" Target="../slideLayouts/slideLayout282.xml"/><Relationship Id="rId4" Type="http://schemas.openxmlformats.org/officeDocument/2006/relationships/slideLayout" Target="../slideLayouts/slideLayout283.xml"/><Relationship Id="rId5" Type="http://schemas.openxmlformats.org/officeDocument/2006/relationships/slideLayout" Target="../slideLayouts/slideLayout284.xml"/><Relationship Id="rId6" Type="http://schemas.openxmlformats.org/officeDocument/2006/relationships/slideLayout" Target="../slideLayouts/slideLayout285.xml"/><Relationship Id="rId7" Type="http://schemas.openxmlformats.org/officeDocument/2006/relationships/slideLayout" Target="../slideLayouts/slideLayout286.xml"/><Relationship Id="rId8" Type="http://schemas.openxmlformats.org/officeDocument/2006/relationships/slideLayout" Target="../slideLayouts/slideLayout287.xml"/><Relationship Id="rId9" Type="http://schemas.openxmlformats.org/officeDocument/2006/relationships/slideLayout" Target="../slideLayouts/slideLayout288.xml"/><Relationship Id="rId10" Type="http://schemas.openxmlformats.org/officeDocument/2006/relationships/slideLayout" Target="../slideLayouts/slideLayout289.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302.xml"/><Relationship Id="rId12" Type="http://schemas.openxmlformats.org/officeDocument/2006/relationships/theme" Target="../theme/theme27.xml"/><Relationship Id="rId13" Type="http://schemas.openxmlformats.org/officeDocument/2006/relationships/image" Target="../media/image1.png"/><Relationship Id="rId1" Type="http://schemas.openxmlformats.org/officeDocument/2006/relationships/slideLayout" Target="../slideLayouts/slideLayout292.xml"/><Relationship Id="rId2" Type="http://schemas.openxmlformats.org/officeDocument/2006/relationships/slideLayout" Target="../slideLayouts/slideLayout293.xml"/><Relationship Id="rId3" Type="http://schemas.openxmlformats.org/officeDocument/2006/relationships/slideLayout" Target="../slideLayouts/slideLayout294.xml"/><Relationship Id="rId4" Type="http://schemas.openxmlformats.org/officeDocument/2006/relationships/slideLayout" Target="../slideLayouts/slideLayout295.xml"/><Relationship Id="rId5" Type="http://schemas.openxmlformats.org/officeDocument/2006/relationships/slideLayout" Target="../slideLayouts/slideLayout296.xml"/><Relationship Id="rId6" Type="http://schemas.openxmlformats.org/officeDocument/2006/relationships/slideLayout" Target="../slideLayouts/slideLayout297.xml"/><Relationship Id="rId7" Type="http://schemas.openxmlformats.org/officeDocument/2006/relationships/slideLayout" Target="../slideLayouts/slideLayout298.xml"/><Relationship Id="rId8" Type="http://schemas.openxmlformats.org/officeDocument/2006/relationships/slideLayout" Target="../slideLayouts/slideLayout299.xml"/><Relationship Id="rId9" Type="http://schemas.openxmlformats.org/officeDocument/2006/relationships/slideLayout" Target="../slideLayouts/slideLayout300.xml"/><Relationship Id="rId10" Type="http://schemas.openxmlformats.org/officeDocument/2006/relationships/slideLayout" Target="../slideLayouts/slideLayout301.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13.xml"/><Relationship Id="rId12" Type="http://schemas.openxmlformats.org/officeDocument/2006/relationships/theme" Target="../theme/theme28.xml"/><Relationship Id="rId13" Type="http://schemas.openxmlformats.org/officeDocument/2006/relationships/image" Target="../media/image1.png"/><Relationship Id="rId1" Type="http://schemas.openxmlformats.org/officeDocument/2006/relationships/slideLayout" Target="../slideLayouts/slideLayout303.xml"/><Relationship Id="rId2" Type="http://schemas.openxmlformats.org/officeDocument/2006/relationships/slideLayout" Target="../slideLayouts/slideLayout304.xml"/><Relationship Id="rId3" Type="http://schemas.openxmlformats.org/officeDocument/2006/relationships/slideLayout" Target="../slideLayouts/slideLayout305.xml"/><Relationship Id="rId4" Type="http://schemas.openxmlformats.org/officeDocument/2006/relationships/slideLayout" Target="../slideLayouts/slideLayout306.xml"/><Relationship Id="rId5" Type="http://schemas.openxmlformats.org/officeDocument/2006/relationships/slideLayout" Target="../slideLayouts/slideLayout307.xml"/><Relationship Id="rId6" Type="http://schemas.openxmlformats.org/officeDocument/2006/relationships/slideLayout" Target="../slideLayouts/slideLayout308.xml"/><Relationship Id="rId7" Type="http://schemas.openxmlformats.org/officeDocument/2006/relationships/slideLayout" Target="../slideLayouts/slideLayout309.xml"/><Relationship Id="rId8" Type="http://schemas.openxmlformats.org/officeDocument/2006/relationships/slideLayout" Target="../slideLayouts/slideLayout310.xml"/><Relationship Id="rId9" Type="http://schemas.openxmlformats.org/officeDocument/2006/relationships/slideLayout" Target="../slideLayouts/slideLayout311.xml"/><Relationship Id="rId10" Type="http://schemas.openxmlformats.org/officeDocument/2006/relationships/slideLayout" Target="../slideLayouts/slideLayout312.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24.xml"/><Relationship Id="rId12" Type="http://schemas.openxmlformats.org/officeDocument/2006/relationships/slideLayout" Target="../slideLayouts/slideLayout325.xml"/><Relationship Id="rId13" Type="http://schemas.openxmlformats.org/officeDocument/2006/relationships/theme" Target="../theme/theme29.xml"/><Relationship Id="rId1" Type="http://schemas.openxmlformats.org/officeDocument/2006/relationships/slideLayout" Target="../slideLayouts/slideLayout314.xml"/><Relationship Id="rId2" Type="http://schemas.openxmlformats.org/officeDocument/2006/relationships/slideLayout" Target="../slideLayouts/slideLayout315.xml"/><Relationship Id="rId3" Type="http://schemas.openxmlformats.org/officeDocument/2006/relationships/slideLayout" Target="../slideLayouts/slideLayout316.xml"/><Relationship Id="rId4" Type="http://schemas.openxmlformats.org/officeDocument/2006/relationships/slideLayout" Target="../slideLayouts/slideLayout317.xml"/><Relationship Id="rId5" Type="http://schemas.openxmlformats.org/officeDocument/2006/relationships/slideLayout" Target="../slideLayouts/slideLayout318.xml"/><Relationship Id="rId6" Type="http://schemas.openxmlformats.org/officeDocument/2006/relationships/slideLayout" Target="../slideLayouts/slideLayout319.xml"/><Relationship Id="rId7" Type="http://schemas.openxmlformats.org/officeDocument/2006/relationships/slideLayout" Target="../slideLayouts/slideLayout320.xml"/><Relationship Id="rId8" Type="http://schemas.openxmlformats.org/officeDocument/2006/relationships/slideLayout" Target="../slideLayouts/slideLayout321.xml"/><Relationship Id="rId9" Type="http://schemas.openxmlformats.org/officeDocument/2006/relationships/slideLayout" Target="../slideLayouts/slideLayout322.xml"/><Relationship Id="rId10" Type="http://schemas.openxmlformats.org/officeDocument/2006/relationships/slideLayout" Target="../slideLayouts/slideLayout3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4.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5.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6.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slideLayout" Target="../slideLayouts/slideLayout68.xml"/><Relationship Id="rId13" Type="http://schemas.openxmlformats.org/officeDocument/2006/relationships/slideLayout" Target="../slideLayouts/slideLayout69.xml"/><Relationship Id="rId14" Type="http://schemas.openxmlformats.org/officeDocument/2006/relationships/theme" Target="../theme/theme7.xml"/><Relationship Id="rId15" Type="http://schemas.openxmlformats.org/officeDocument/2006/relationships/image" Target="../media/image1.pn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slideLayout" Target="../slideLayouts/slideLayout82.xml"/><Relationship Id="rId14" Type="http://schemas.openxmlformats.org/officeDocument/2006/relationships/theme" Target="../theme/theme8.xml"/><Relationship Id="rId15" Type="http://schemas.openxmlformats.org/officeDocument/2006/relationships/image" Target="../media/image1.png"/><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slideLayout" Target="../slideLayouts/slideLayout95.xml"/><Relationship Id="rId14" Type="http://schemas.openxmlformats.org/officeDocument/2006/relationships/theme" Target="../theme/theme9.xml"/><Relationship Id="rId15" Type="http://schemas.openxmlformats.org/officeDocument/2006/relationships/image" Target="../media/image1.png"/><Relationship Id="rId1" Type="http://schemas.openxmlformats.org/officeDocument/2006/relationships/slideLayout" Target="../slideLayouts/slideLayout83.xml"/><Relationship Id="rId2" Type="http://schemas.openxmlformats.org/officeDocument/2006/relationships/slideLayout" Target="../slideLayouts/slideLayout84.xml"/><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t>CHIPPER: HPCA 2011</a:t>
            </a:r>
            <a:endParaRPr lang="en-US" altLang="en-US" dirty="0"/>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p:nvPicPr>
        <p:blipFill>
          <a:blip r:embed="rId14" cstate="print"/>
          <a:stretch>
            <a:fillRect/>
          </a:stretch>
        </p:blipFill>
        <p:spPr>
          <a:xfrm>
            <a:off x="285720" y="6357958"/>
            <a:ext cx="1347679" cy="38993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0"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13" rIns="0" bIns="457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1"/>
            <a:ext cx="8229600" cy="4830763"/>
          </a:xfrm>
          <a:prstGeom prst="rect">
            <a:avLst/>
          </a:prstGeom>
        </p:spPr>
        <p:txBody>
          <a:bodyPr vert="horz" lIns="91425" tIns="45713" rIns="91425"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25" tIns="45713" rIns="91425" bIns="45713" rtlCol="0" anchor="ctr"/>
          <a:lstStyle>
            <a:lvl1pPr algn="l">
              <a:defRPr sz="1200">
                <a:solidFill>
                  <a:schemeClr val="tx1">
                    <a:tint val="75000"/>
                  </a:schemeClr>
                </a:solidFill>
              </a:defRPr>
            </a:lvl1pPr>
          </a:lstStyle>
          <a:p>
            <a:pPr defTabSz="914259"/>
            <a:fld id="{EFCD136B-938C-4ABE-A595-3497154215A9}" type="datetime1">
              <a:rPr lang="en-US" smtClean="0">
                <a:solidFill>
                  <a:prstClr val="black">
                    <a:tint val="75000"/>
                  </a:prstClr>
                </a:solidFill>
                <a:latin typeface="Calibri"/>
              </a:rPr>
              <a:pPr defTabSz="914259"/>
              <a:t>6/18/13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91425" tIns="45713" rIns="91425" bIns="45713" rtlCol="0" anchor="ctr"/>
          <a:lstStyle>
            <a:lvl1pPr algn="ctr">
              <a:defRPr sz="1200">
                <a:solidFill>
                  <a:schemeClr val="tx1">
                    <a:tint val="75000"/>
                  </a:schemeClr>
                </a:solidFill>
              </a:defRPr>
            </a:lvl1pPr>
          </a:lstStyle>
          <a:p>
            <a:pPr defTabSz="914259"/>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25" tIns="45713" rIns="91425" bIns="45713" rtlCol="0" anchor="ctr"/>
          <a:lstStyle>
            <a:lvl1pPr algn="r">
              <a:defRPr sz="1200">
                <a:solidFill>
                  <a:schemeClr val="tx1">
                    <a:tint val="75000"/>
                  </a:schemeClr>
                </a:solidFill>
              </a:defRPr>
            </a:lvl1pPr>
          </a:lstStyle>
          <a:p>
            <a:pPr defTabSz="914259"/>
            <a:fld id="{58161B50-6D0B-48B4-A1D4-BAD8C599CC84}" type="slidenum">
              <a:rPr lang="en-US" smtClean="0">
                <a:solidFill>
                  <a:prstClr val="black">
                    <a:tint val="75000"/>
                  </a:prstClr>
                </a:solidFill>
                <a:latin typeface="Calibri"/>
              </a:rPr>
              <a:pPr defTabSz="914259"/>
              <a:t>‹#›</a:t>
            </a:fld>
            <a:endParaRPr lang="en-US" dirty="0">
              <a:solidFill>
                <a:prstClr val="black">
                  <a:tint val="75000"/>
                </a:prstClr>
              </a:solidFill>
              <a:latin typeface="Calibri"/>
            </a:endParaRPr>
          </a:p>
        </p:txBody>
      </p:sp>
      <p:pic>
        <p:nvPicPr>
          <p:cNvPr id="7" name="Picture 6"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22746981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iming>
    <p:tnLst>
      <p:par>
        <p:cTn xmlns:p14="http://schemas.microsoft.com/office/powerpoint/2010/main" id="1" dur="indefinite" restart="never" nodeType="tmRoot"/>
      </p:par>
    </p:tnLst>
  </p:timing>
  <p:hf hdr="0" ftr="0" dt="0"/>
  <p:txStyles>
    <p:titleStyle>
      <a:lvl1pPr algn="ctr" defTabSz="914259"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848" indent="-342848" algn="l" defTabSz="91425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36" indent="-285707" algn="l" defTabSz="91425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24" indent="-228564" algn="l" defTabSz="91425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5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8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1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3"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67577452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46533665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685137990"/>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210292875"/>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61449409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254508333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BC7E841-AE8A-4D48-907F-BD90423245B6}" type="datetime1">
              <a:rPr lang="en-US" smtClean="0">
                <a:solidFill>
                  <a:prstClr val="black">
                    <a:tint val="75000"/>
                  </a:prstClr>
                </a:solidFill>
                <a:latin typeface="Calibri"/>
              </a:rPr>
              <a:pPr defTabSz="457200"/>
              <a:t>6/18/13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defRPr>
            </a:lvl1pPr>
          </a:lstStyle>
          <a:p>
            <a:pPr defTabSz="457200"/>
            <a:fld id="{938804F6-1EC8-4F45-958E-1A743EB96386}" type="slidenum">
              <a:rPr lang="en-US" smtClean="0">
                <a:latin typeface="Calibri"/>
              </a:rPr>
              <a:pPr defTabSz="457200"/>
              <a:t>‹#›</a:t>
            </a:fld>
            <a:endParaRPr lang="en-US">
              <a:latin typeface="Calibri"/>
            </a:endParaRPr>
          </a:p>
        </p:txBody>
      </p:sp>
      <p:pic>
        <p:nvPicPr>
          <p:cNvPr id="7" name="Picture 6"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653237028"/>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4"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2715045431"/>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6321" y="6357958"/>
            <a:ext cx="1347679" cy="389938"/>
          </a:xfrm>
          <a:prstGeom prst="rect">
            <a:avLst/>
          </a:prstGeom>
        </p:spPr>
      </p:pic>
    </p:spTree>
    <p:extLst>
      <p:ext uri="{BB962C8B-B14F-4D97-AF65-F5344CB8AC3E}">
        <p14:creationId xmlns:p14="http://schemas.microsoft.com/office/powerpoint/2010/main" val="2093172025"/>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6321" y="6357958"/>
            <a:ext cx="1347679" cy="389938"/>
          </a:xfrm>
          <a:prstGeom prst="rect">
            <a:avLst/>
          </a:prstGeom>
        </p:spPr>
      </p:pic>
    </p:spTree>
    <p:extLst>
      <p:ext uri="{BB962C8B-B14F-4D97-AF65-F5344CB8AC3E}">
        <p14:creationId xmlns:p14="http://schemas.microsoft.com/office/powerpoint/2010/main" val="43582214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6321" y="6357958"/>
            <a:ext cx="1347679" cy="389938"/>
          </a:xfrm>
          <a:prstGeom prst="rect">
            <a:avLst/>
          </a:prstGeom>
        </p:spPr>
      </p:pic>
    </p:spTree>
    <p:extLst>
      <p:ext uri="{BB962C8B-B14F-4D97-AF65-F5344CB8AC3E}">
        <p14:creationId xmlns:p14="http://schemas.microsoft.com/office/powerpoint/2010/main" val="169132362"/>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6321" y="6357958"/>
            <a:ext cx="1347679" cy="389938"/>
          </a:xfrm>
          <a:prstGeom prst="rect">
            <a:avLst/>
          </a:prstGeom>
        </p:spPr>
      </p:pic>
    </p:spTree>
    <p:extLst>
      <p:ext uri="{BB962C8B-B14F-4D97-AF65-F5344CB8AC3E}">
        <p14:creationId xmlns:p14="http://schemas.microsoft.com/office/powerpoint/2010/main" val="3222058140"/>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Tree>
    <p:extLst>
      <p:ext uri="{BB962C8B-B14F-4D97-AF65-F5344CB8AC3E}">
        <p14:creationId xmlns:p14="http://schemas.microsoft.com/office/powerpoint/2010/main" val="2829191523"/>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6321" y="6357958"/>
            <a:ext cx="1347679" cy="389938"/>
          </a:xfrm>
          <a:prstGeom prst="rect">
            <a:avLst/>
          </a:prstGeom>
        </p:spPr>
      </p:pic>
    </p:spTree>
    <p:extLst>
      <p:ext uri="{BB962C8B-B14F-4D97-AF65-F5344CB8AC3E}">
        <p14:creationId xmlns:p14="http://schemas.microsoft.com/office/powerpoint/2010/main" val="196812648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7"/>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smtClean="0"/>
              <a:t>Click edit Master title style</a:t>
            </a:r>
            <a:endParaRPr lang="en-US" dirty="0"/>
          </a:p>
        </p:txBody>
      </p:sp>
      <p:pic>
        <p:nvPicPr>
          <p:cNvPr id="9" name="Picture 8" descr="footer.png"/>
          <p:cNvPicPr>
            <a:picLocks noChangeAspect="1"/>
          </p:cNvPicPr>
          <p:nvPr userDrawn="1"/>
        </p:nvPicPr>
        <p:blipFill>
          <a:blip r:embed="rId18"/>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9">
            <a:lum bright="-8000"/>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20"/>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2183329287"/>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 id="2147483990" r:id="rId15"/>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4"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1694552593"/>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8862012"/>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44795148"/>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99F7A0A7-95F6-0F44-A183-7F0D9CBFC972}"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601779076"/>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2942115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20" rIns="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D136B-938C-4ABE-A595-3497154215A9}"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2370811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20" rIns="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D136B-938C-4ABE-A595-3497154215A9}"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081350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20" rIns="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D136B-938C-4ABE-A595-3497154215A9}" type="datetime1">
              <a:rPr lang="en-US" smtClean="0">
                <a:solidFill>
                  <a:prstClr val="black">
                    <a:tint val="75000"/>
                  </a:prstClr>
                </a:solidFill>
                <a:latin typeface="Calibri"/>
              </a:rPr>
              <a:pPr/>
              <a:t>6/18/13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636177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5"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122384159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5"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83918687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5"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228803778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png"/><Relationship Id="rId5" Type="http://schemas.openxmlformats.org/officeDocument/2006/relationships/hyperlink" Target="mailto:onur@cmu.edu"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U-VZKMgItDM&amp;list=PL5PHm2jkkXmidJOd59REog9jDnPDTG6IJ&amp;index=32" TargetMode="External"/><Relationship Id="rId4" Type="http://schemas.openxmlformats.org/officeDocument/2006/relationships/hyperlink" Target="http://www.youtube.com/watch?v=r6r2NJxj3kI&amp;list=PL5PHm2jkkXmidJOd59REog9jDnPDTG6IJ&amp;index=34" TargetMode="External"/><Relationship Id="rId5" Type="http://schemas.openxmlformats.org/officeDocument/2006/relationships/hyperlink" Target="http://www.youtube.com/watch?v=z8YpjqXQJIA&amp;list=PL5PHm2jkkXmidJOd59REog9jDnPDTG6IJ&amp;index=28" TargetMode="External"/><Relationship Id="rId1" Type="http://schemas.openxmlformats.org/officeDocument/2006/relationships/slideLayout" Target="../slideLayouts/slideLayout315.xml"/><Relationship Id="rId2" Type="http://schemas.openxmlformats.org/officeDocument/2006/relationships/hyperlink" Target="http://www.youtube.com/watch?v=7ozCK_Mgxfk&amp;list=PL5PHm2jkkXmidJOd59REog9jDnPDTG6IJ&amp;index=31"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oleObject" Target="../embeddings/Microsoft_Excel_97_-_2004_Worksheet3.xls"/><Relationship Id="rId5" Type="http://schemas.openxmlformats.org/officeDocument/2006/relationships/image" Target="../media/image21.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63.xml"/><Relationship Id="rId4" Type="http://schemas.openxmlformats.org/officeDocument/2006/relationships/oleObject" Target="../embeddings/Microsoft_Excel_97_-_2004_Worksheet4.xls"/><Relationship Id="rId5" Type="http://schemas.openxmlformats.org/officeDocument/2006/relationships/image" Target="../media/image22.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Microsoft_Excel_97_-_2004_Worksheet5.xls"/><Relationship Id="rId4" Type="http://schemas.openxmlformats.org/officeDocument/2006/relationships/image" Target="../media/image23.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ece.cmu.edu/~ece447/s13/doku.php" TargetMode="External"/><Relationship Id="rId4" Type="http://schemas.openxmlformats.org/officeDocument/2006/relationships/hyperlink" Target="http://www.ece.cmu.edu/~ece740/f11/doku.php" TargetMode="External"/><Relationship Id="rId5" Type="http://schemas.openxmlformats.org/officeDocument/2006/relationships/hyperlink" Target="http://www.ece.cmu.edu/~ece742/doku.php" TargetMode="External"/><Relationship Id="rId6" Type="http://schemas.openxmlformats.org/officeDocument/2006/relationships/hyperlink" Target="http://users.ece.cmu.edu/~omutlu/projects.htm" TargetMode="External"/><Relationship Id="rId7" Type="http://schemas.openxmlformats.org/officeDocument/2006/relationships/hyperlink" Target="http://scholar.google.com/citations?user=7XyGUGkAAAAJ&amp;hl=en" TargetMode="External"/><Relationship Id="rId1" Type="http://schemas.openxmlformats.org/officeDocument/2006/relationships/slideLayout" Target="../slideLayouts/slideLayout304.xml"/><Relationship Id="rId2" Type="http://schemas.openxmlformats.org/officeDocument/2006/relationships/hyperlink" Target="http://www.youtube.com/playlist?list=PL5PHm2jkkXmidJOd59REog9jDnPDTG6IJ" TargetMode="Externa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7.xml"/><Relationship Id="rId3" Type="http://schemas.openxmlformats.org/officeDocument/2006/relationships/chart" Target="../charts/chart1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9.xml"/><Relationship Id="rId3" Type="http://schemas.openxmlformats.org/officeDocument/2006/relationships/image" Target="../media/image24.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0.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2.xml"/><Relationship Id="rId3" Type="http://schemas.openxmlformats.org/officeDocument/2006/relationships/image" Target="../media/image25.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73.xml"/><Relationship Id="rId3" Type="http://schemas.openxmlformats.org/officeDocument/2006/relationships/chart" Target="../charts/chart1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chart" Target="../charts/chart1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7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08.xml"/><Relationship Id="rId2" Type="http://schemas.openxmlformats.org/officeDocument/2006/relationships/notesSlide" Target="../notesSlides/notesSlide75.xml"/><Relationship Id="rId3" Type="http://schemas.openxmlformats.org/officeDocument/2006/relationships/hyperlink" Target="file://localhost/Users/omutlu/Documents/presentations/CMU/Samsung%20Memory%20June%2021%202012/Previous%20Presentations/rachata_isca12_talk.pptx" TargetMode="Externa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19.xml"/><Relationship Id="rId2" Type="http://schemas.openxmlformats.org/officeDocument/2006/relationships/hyperlink" Target="file://localhost/Users/omutlu/Documents/presentations/CMU/Samsung%20Memory%20June%2021%202012/Previous%20Presentations/ebrahimi_micro2011_talk.pptx" TargetMode="Externa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hyperlink" Target="mailto:onur@cmu.edu" TargetMode="External"/><Relationship Id="rId4" Type="http://schemas.openxmlformats.org/officeDocument/2006/relationships/hyperlink" Target="http://www.ece.cmu.edu/~omutlu" TargetMode="External"/><Relationship Id="rId1" Type="http://schemas.openxmlformats.org/officeDocument/2006/relationships/slideLayout" Target="../slideLayouts/slideLayout13.xml"/><Relationship Id="rId2" Type="http://schemas.openxmlformats.org/officeDocument/2006/relationships/notesSlide" Target="../notesSlides/notesSlide76.xml"/></Relationships>
</file>

<file path=ppt/slides/_rels/slide13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png"/><Relationship Id="rId5" Type="http://schemas.openxmlformats.org/officeDocument/2006/relationships/hyperlink" Target="mailto:onur@cmu.edu" TargetMode="External"/><Relationship Id="rId1" Type="http://schemas.openxmlformats.org/officeDocument/2006/relationships/slideLayout" Target="../slideLayouts/slideLayout280.xml"/><Relationship Id="rId2" Type="http://schemas.openxmlformats.org/officeDocument/2006/relationships/notesSlide" Target="../notesSlides/notesSlide7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99.xml"/><Relationship Id="rId2" Type="http://schemas.openxmlformats.org/officeDocument/2006/relationships/image" Target="../media/image27.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98.xml"/><Relationship Id="rId2" Type="http://schemas.openxmlformats.org/officeDocument/2006/relationships/notesSlide" Target="../notesSlides/notesSlide7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55.xml"/><Relationship Id="rId2" Type="http://schemas.openxmlformats.org/officeDocument/2006/relationships/image" Target="../media/image28.emf"/></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76.xml"/><Relationship Id="rId2" Type="http://schemas.openxmlformats.org/officeDocument/2006/relationships/chart" Target="../charts/char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76.xml"/><Relationship Id="rId2" Type="http://schemas.openxmlformats.org/officeDocument/2006/relationships/chart" Target="../charts/chart2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87.xml"/></Relationships>
</file>

<file path=ppt/slides/_rels/slide15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png"/><Relationship Id="rId5" Type="http://schemas.openxmlformats.org/officeDocument/2006/relationships/hyperlink" Target="mailto:onur@cmu.edu" TargetMode="External"/><Relationship Id="rId6" Type="http://schemas.openxmlformats.org/officeDocument/2006/relationships/hyperlink" Target="http://www.ece.cmu.edu/~omutlu" TargetMode="External"/><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ce.cmu.edu/~omutlu" TargetMode="External"/><Relationship Id="rId3" Type="http://schemas.openxmlformats.org/officeDocument/2006/relationships/hyperlink" Target="mailto:onur@cmu.edu" TargetMode="Externa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64.xml"/><Relationship Id="rId2" Type="http://schemas.openxmlformats.org/officeDocument/2006/relationships/image" Target="../media/image29.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4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61.xml.rels><?xml version="1.0" encoding="UTF-8" standalone="yes"?>
<Relationships xmlns="http://schemas.openxmlformats.org/package/2006/relationships"><Relationship Id="rId3" Type="http://schemas.openxmlformats.org/officeDocument/2006/relationships/hyperlink" Target="file://localhost/Users/omutlu/Documents/presentations/CMU/SNU%20Lectures%20June%2018-20%202012/previous%20talks/ebrahimi_micro09_talk.ppt" TargetMode="External"/><Relationship Id="rId4" Type="http://schemas.openxmlformats.org/officeDocument/2006/relationships/hyperlink" Target="file://localhost/Users/omutlu/Documents/presentations/CMU/SNU%20Lectures%20June%2018-20%202012/previous%20talks/lee_micro08_talk.ppt" TargetMode="External"/><Relationship Id="rId1" Type="http://schemas.openxmlformats.org/officeDocument/2006/relationships/slideLayout" Target="../slideLayouts/slideLayout164.xml"/><Relationship Id="rId2" Type="http://schemas.openxmlformats.org/officeDocument/2006/relationships/hyperlink" Target="file://localhost/Users/omutlu/Documents/presentations/CMU/SNU%20Lectures%20June%2018-20%202012/previous%20talks/ebrahimi_isca2011_talk.pptx" TargetMode="Externa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34.jpeg"/><Relationship Id="rId7" Type="http://schemas.openxmlformats.org/officeDocument/2006/relationships/image" Target="../media/image35.png"/><Relationship Id="rId8" Type="http://schemas.openxmlformats.org/officeDocument/2006/relationships/image" Target="../media/image36.jpeg"/><Relationship Id="rId9" Type="http://schemas.openxmlformats.org/officeDocument/2006/relationships/image" Target="../media/image37.png"/><Relationship Id="rId1" Type="http://schemas.openxmlformats.org/officeDocument/2006/relationships/slideLayout" Target="../slideLayouts/slideLayout130.xml"/><Relationship Id="rId2" Type="http://schemas.openxmlformats.org/officeDocument/2006/relationships/image" Target="../media/image30.jpe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82.xml"/><Relationship Id="rId4" Type="http://schemas.openxmlformats.org/officeDocument/2006/relationships/oleObject" Target="../embeddings/Microsoft_Excel_97_-_2004_Worksheet6.xls"/><Relationship Id="rId5" Type="http://schemas.openxmlformats.org/officeDocument/2006/relationships/image" Target="../media/image38.png"/><Relationship Id="rId1" Type="http://schemas.openxmlformats.org/officeDocument/2006/relationships/vmlDrawing" Target="../drawings/vmlDrawing6.vml"/><Relationship Id="rId2" Type="http://schemas.openxmlformats.org/officeDocument/2006/relationships/slideLayout" Target="../slideLayouts/slideLayout130.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0.xml"/><Relationship Id="rId2" Type="http://schemas.openxmlformats.org/officeDocument/2006/relationships/notesSlide" Target="../notesSlides/notesSlide8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0.xml"/><Relationship Id="rId2" Type="http://schemas.openxmlformats.org/officeDocument/2006/relationships/notesSlide" Target="../notesSlides/notesSlide84.xml"/></Relationships>
</file>

<file path=ppt/slides/_rels/slide175.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30.xml"/><Relationship Id="rId3" Type="http://schemas.openxmlformats.org/officeDocument/2006/relationships/notesSlide" Target="../notesSlides/notesSlide85.xml"/></Relationships>
</file>

<file path=ppt/slides/_rels/slide176.xml.rels><?xml version="1.0" encoding="UTF-8" standalone="yes"?>
<Relationships xmlns="http://schemas.openxmlformats.org/package/2006/relationships"><Relationship Id="rId3" Type="http://schemas.openxmlformats.org/officeDocument/2006/relationships/chart" Target="../charts/chart22.xml"/><Relationship Id="rId4" Type="http://schemas.openxmlformats.org/officeDocument/2006/relationships/chart" Target="../charts/chart23.xml"/><Relationship Id="rId5" Type="http://schemas.openxmlformats.org/officeDocument/2006/relationships/chart" Target="../charts/chart24.xml"/><Relationship Id="rId1" Type="http://schemas.openxmlformats.org/officeDocument/2006/relationships/slideLayout" Target="../slideLayouts/slideLayout130.xml"/><Relationship Id="rId2" Type="http://schemas.openxmlformats.org/officeDocument/2006/relationships/notesSlide" Target="../notesSlides/notesSlide86.xml"/></Relationships>
</file>

<file path=ppt/slides/_rels/slide177.xml.rels><?xml version="1.0" encoding="UTF-8" standalone="yes"?>
<Relationships xmlns="http://schemas.openxmlformats.org/package/2006/relationships"><Relationship Id="rId3" Type="http://schemas.openxmlformats.org/officeDocument/2006/relationships/slideLayout" Target="../slideLayouts/slideLayout130.xml"/><Relationship Id="rId4" Type="http://schemas.openxmlformats.org/officeDocument/2006/relationships/notesSlide" Target="../notesSlides/notesSlide87.xml"/><Relationship Id="rId5" Type="http://schemas.openxmlformats.org/officeDocument/2006/relationships/oleObject" Target="../embeddings/Microsoft_Excel_97_-_2004_Worksheet7.xls"/><Relationship Id="rId6" Type="http://schemas.openxmlformats.org/officeDocument/2006/relationships/image" Target="../media/image39.png"/><Relationship Id="rId1" Type="http://schemas.openxmlformats.org/officeDocument/2006/relationships/vmlDrawing" Target="../drawings/vmlDrawing7.vml"/><Relationship Id="rId2" Type="http://schemas.openxmlformats.org/officeDocument/2006/relationships/tags" Target="../tags/tag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0.xml"/><Relationship Id="rId2" Type="http://schemas.openxmlformats.org/officeDocument/2006/relationships/image" Target="../media/image40.png"/></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41.xml"/><Relationship Id="rId2" Type="http://schemas.openxmlformats.org/officeDocument/2006/relationships/notesSlide" Target="../notesSlides/notesSlide88.xml"/><Relationship Id="rId3" Type="http://schemas.openxmlformats.org/officeDocument/2006/relationships/hyperlink" Target="file://localhost/Users/omutlu/Documents/presentations/CMU/SNU%20Lectures%20June%2018-20%202012/previous%20talks/subramanian_micro11_talk.pptx" TargetMode="Externa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89.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90.xml"/><Relationship Id="rId3" Type="http://schemas.openxmlformats.org/officeDocument/2006/relationships/image" Target="../media/image24.png"/></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9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92.xml"/><Relationship Id="rId3" Type="http://schemas.openxmlformats.org/officeDocument/2006/relationships/chart" Target="../charts/chart25.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chart" Target="../charts/char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08.xml"/><Relationship Id="rId2" Type="http://schemas.openxmlformats.org/officeDocument/2006/relationships/notesSlide" Target="../notesSlides/notesSlide93.xml"/><Relationship Id="rId3" Type="http://schemas.openxmlformats.org/officeDocument/2006/relationships/hyperlink" Target="file://localhost/Users/omutlu/Documents/presentations/CMU/Samsung%20Memory%20June%2021%202012/Previous%20Presentations/rachata_isca12_talk.pptx" TargetMode="Externa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19.xml"/><Relationship Id="rId2" Type="http://schemas.openxmlformats.org/officeDocument/2006/relationships/hyperlink" Target="file://localhost/Users/omutlu/Documents/presentations/CMU/Samsung%20Memory%20June%2021%202012/Previous%20Presentations/ebrahimi_micro2011_talk.pptx" TargetMode="External"/></Relationships>
</file>

<file path=ppt/slides/_rels/slide192.xml.rels><?xml version="1.0" encoding="UTF-8" standalone="yes"?>
<Relationships xmlns="http://schemas.openxmlformats.org/package/2006/relationships"><Relationship Id="rId3" Type="http://schemas.openxmlformats.org/officeDocument/2006/relationships/hyperlink" Target="file://localhost/Users/omutlu/Documents/presentations/CMU/SNU%20Lectures%20June%2018-20%202012/previous%20talks/ebrahimi_micro09_talk.ppt" TargetMode="External"/><Relationship Id="rId4" Type="http://schemas.openxmlformats.org/officeDocument/2006/relationships/hyperlink" Target="file://localhost/Users/omutlu/Documents/presentations/CMU/SNU%20Lectures%20June%2018-20%202012/previous%20talks/lee_micro08_talk.ppt" TargetMode="External"/><Relationship Id="rId1" Type="http://schemas.openxmlformats.org/officeDocument/2006/relationships/slideLayout" Target="../slideLayouts/slideLayout164.xml"/><Relationship Id="rId2" Type="http://schemas.openxmlformats.org/officeDocument/2006/relationships/hyperlink" Target="file://localhost/Users/omutlu/Documents/presentations/CMU/SNU%20Lectures%20June%2018-20%202012/previous%20talks/ebrahimi_isca2011_talk.pptx" TargetMode="Externa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95.xml.rels><?xml version="1.0" encoding="UTF-8" standalone="yes"?>
<Relationships xmlns="http://schemas.openxmlformats.org/package/2006/relationships"><Relationship Id="rId3" Type="http://schemas.openxmlformats.org/officeDocument/2006/relationships/hyperlink" Target="http://www.cs.virginia.edu/asplos09/" TargetMode="External"/><Relationship Id="rId4" Type="http://schemas.openxmlformats.org/officeDocument/2006/relationships/hyperlink" Target="http://users.ece.cmu.edu/~omutlu/pub/suleman_asplos09_talk.ppt" TargetMode="External"/><Relationship Id="rId5" Type="http://schemas.openxmlformats.org/officeDocument/2006/relationships/hyperlink" Target="http://users.ece.cmu.edu/~omutlu/pub/dm_isca10.pdf" TargetMode="External"/><Relationship Id="rId6" Type="http://schemas.openxmlformats.org/officeDocument/2006/relationships/hyperlink" Target="http://isca2010.inria.fr/" TargetMode="External"/><Relationship Id="rId7" Type="http://schemas.openxmlformats.org/officeDocument/2006/relationships/hyperlink" Target="http://users.ece.cmu.edu/~omutlu/pub/mutlu_isca10_talk.ppt" TargetMode="External"/><Relationship Id="rId8" Type="http://schemas.openxmlformats.org/officeDocument/2006/relationships/hyperlink" Target="http://users.ece.cmu.edu/~omutlu/pub/bottleneck-identification-and-scheduling_asplos12.pdf" TargetMode="External"/><Relationship Id="rId9" Type="http://schemas.openxmlformats.org/officeDocument/2006/relationships/hyperlink" Target="http://research.microsoft.com/en-us/um/cambridge/events/asplos_2012/" TargetMode="External"/><Relationship Id="rId10" Type="http://schemas.openxmlformats.org/officeDocument/2006/relationships/hyperlink" Target="http://users.ece.cmu.edu/~omutlu/pub/mutlu_asplos12_talk.ppt" TargetMode="External"/><Relationship Id="rId11" Type="http://schemas.openxmlformats.org/officeDocument/2006/relationships/hyperlink" Target="http://users.ece.cmu.edu/~omutlu/pub/mutlu_asplos12_talk.pdf" TargetMode="External"/><Relationship Id="rId1" Type="http://schemas.openxmlformats.org/officeDocument/2006/relationships/slideLayout" Target="../slideLayouts/slideLayout141.xml"/><Relationship Id="rId2" Type="http://schemas.openxmlformats.org/officeDocument/2006/relationships/hyperlink" Target="http://users.ece.cmu.edu/~omutlu/pub/acs_asplos09.pdf" TargetMode="External"/></Relationships>
</file>

<file path=ppt/slides/_rels/slide196.xml.rels><?xml version="1.0" encoding="UTF-8" standalone="yes"?>
<Relationships xmlns="http://schemas.openxmlformats.org/package/2006/relationships"><Relationship Id="rId3" Type="http://schemas.openxmlformats.org/officeDocument/2006/relationships/hyperlink" Target="http://isca2012.ittc.ku.edu/" TargetMode="External"/><Relationship Id="rId4" Type="http://schemas.openxmlformats.org/officeDocument/2006/relationships/hyperlink" Target="http://www.ece.cmu.edu/~omutlu/pub/memory-channel-partitioning-micro11.pdf" TargetMode="External"/><Relationship Id="rId5" Type="http://schemas.openxmlformats.org/officeDocument/2006/relationships/hyperlink" Target="http://www.microarch.org/micro44/" TargetMode="External"/><Relationship Id="rId6" Type="http://schemas.openxmlformats.org/officeDocument/2006/relationships/hyperlink" Target="http://www.ece.cmu.edu/~omutlu/pub/tcm_micro10.pdf" TargetMode="External"/><Relationship Id="rId7" Type="http://schemas.openxmlformats.org/officeDocument/2006/relationships/hyperlink" Target="http://www.microarch.org/micro43/" TargetMode="External"/><Relationship Id="rId8" Type="http://schemas.openxmlformats.org/officeDocument/2006/relationships/hyperlink" Target="http://www.ece.cmu.edu/~omutlu/pub/kim_micro10_talk.pptx" TargetMode="External"/><Relationship Id="rId9" Type="http://schemas.openxmlformats.org/officeDocument/2006/relationships/hyperlink" Target="http://www.ece.cmu.edu/~omutlu/pub/kim_micro10_talk.pdf" TargetMode="External"/><Relationship Id="rId10" Type="http://schemas.openxmlformats.org/officeDocument/2006/relationships/hyperlink" Target="http://www.ece.cmu.edu/~omutlu/pub/fairness-via-throttling_acm_tocs12.pdf" TargetMode="External"/><Relationship Id="rId11" Type="http://schemas.openxmlformats.org/officeDocument/2006/relationships/hyperlink" Target="http://tocs.acm.org/" TargetMode="External"/><Relationship Id="rId1" Type="http://schemas.openxmlformats.org/officeDocument/2006/relationships/slideLayout" Target="../slideLayouts/slideLayout141.xml"/><Relationship Id="rId2" Type="http://schemas.openxmlformats.org/officeDocument/2006/relationships/hyperlink" Target="http://www.ece.cmu.edu/~omutlu/pub/staged-memory-scheduling_isca12.pdf" TargetMode="External"/></Relationships>
</file>

<file path=ppt/slides/_rels/slide197.xml.rels><?xml version="1.0" encoding="UTF-8" standalone="yes"?>
<Relationships xmlns="http://schemas.openxmlformats.org/package/2006/relationships"><Relationship Id="rId3" Type="http://schemas.openxmlformats.org/officeDocument/2006/relationships/hyperlink" Target="http://www.computer.org/micro/" TargetMode="External"/><Relationship Id="rId4" Type="http://schemas.openxmlformats.org/officeDocument/2006/relationships/hyperlink" Target="http://www.ece.cmu.edu/~omutlu/pub/stfm_micro07.pdf" TargetMode="External"/><Relationship Id="rId5" Type="http://schemas.openxmlformats.org/officeDocument/2006/relationships/hyperlink" Target="http://www.microarch.org/micro40/" TargetMode="External"/><Relationship Id="rId6" Type="http://schemas.openxmlformats.org/officeDocument/2006/relationships/hyperlink" Target="http://www.ece.cmu.edu/~omutlu/pub/mutlu_micro07_talk.ppt" TargetMode="External"/><Relationship Id="rId7" Type="http://schemas.openxmlformats.org/officeDocument/2006/relationships/hyperlink" Target="http://www.ece.cmu.edu/~omutlu/pub/mph_usenix_security07.pdf" TargetMode="External"/><Relationship Id="rId8" Type="http://schemas.openxmlformats.org/officeDocument/2006/relationships/hyperlink" Target="http://www.usenix.org/events/sec07/" TargetMode="External"/><Relationship Id="rId9" Type="http://schemas.openxmlformats.org/officeDocument/2006/relationships/hyperlink" Target="http://www.ece.cmu.edu/~omutlu/pub/mutlu_usenix-security07_talk.ppt" TargetMode="External"/><Relationship Id="rId1" Type="http://schemas.openxmlformats.org/officeDocument/2006/relationships/slideLayout" Target="../slideLayouts/slideLayout141.xml"/><Relationship Id="rId2" Type="http://schemas.openxmlformats.org/officeDocument/2006/relationships/hyperlink" Target="http://www.ece.cmu.edu/~omutlu/pub/parbs_ieee_micro09.pdf" TargetMode="External"/></Relationships>
</file>

<file path=ppt/slides/_rels/slide198.xml.rels><?xml version="1.0" encoding="UTF-8" standalone="yes"?>
<Relationships xmlns="http://schemas.openxmlformats.org/package/2006/relationships"><Relationship Id="rId3" Type="http://schemas.openxmlformats.org/officeDocument/2006/relationships/hyperlink" Target="http://www.microarch.org/micro44/" TargetMode="External"/><Relationship Id="rId4" Type="http://schemas.openxmlformats.org/officeDocument/2006/relationships/hyperlink" Target="http://www.ece.cmu.edu/~omutlu/pub/ebrahimi_micro11_talk.pptx" TargetMode="External"/><Relationship Id="rId5" Type="http://schemas.openxmlformats.org/officeDocument/2006/relationships/hyperlink" Target="http://www.ece.cmu.edu/~omutlu/pub/kilonoc_isca11.pdf" TargetMode="External"/><Relationship Id="rId6" Type="http://schemas.openxmlformats.org/officeDocument/2006/relationships/hyperlink" Target="http://isca2011.umaine.edu/" TargetMode="External"/><Relationship Id="rId7" Type="http://schemas.openxmlformats.org/officeDocument/2006/relationships/hyperlink" Target="http://www.ece.cmu.edu/~omutlu/pub/grot_isca11_talk.pptx" TargetMode="External"/><Relationship Id="rId8" Type="http://schemas.openxmlformats.org/officeDocument/2006/relationships/hyperlink" Target="http://www.ece.cmu.edu/~omutlu/pub/app-aware-noc_micro09.pdf" TargetMode="External"/><Relationship Id="rId9" Type="http://schemas.openxmlformats.org/officeDocument/2006/relationships/hyperlink" Target="http://www.microarch.org/micro42/" TargetMode="External"/><Relationship Id="rId10" Type="http://schemas.openxmlformats.org/officeDocument/2006/relationships/hyperlink" Target="http://www.ece.cmu.edu/~omutlu/pub/das_micro09_talk.pptx" TargetMode="External"/><Relationship Id="rId1" Type="http://schemas.openxmlformats.org/officeDocument/2006/relationships/slideLayout" Target="../slideLayouts/slideLayout141.xml"/><Relationship Id="rId2" Type="http://schemas.openxmlformats.org/officeDocument/2006/relationships/hyperlink" Target="http://www.ece.cmu.edu/~omutlu/pub/parallel-memory-scheduling_micro11.pdf" TargetMode="External"/></Relationships>
</file>

<file path=ppt/slides/_rels/slide199.xml.rels><?xml version="1.0" encoding="UTF-8" standalone="yes"?>
<Relationships xmlns="http://schemas.openxmlformats.org/package/2006/relationships"><Relationship Id="rId3" Type="http://schemas.openxmlformats.org/officeDocument/2006/relationships/hyperlink" Target="http://www.cs.virginia.edu/~tcca/" TargetMode="External"/><Relationship Id="rId4" Type="http://schemas.openxmlformats.org/officeDocument/2006/relationships/hyperlink" Target="http://www.ece.cmu.edu/~safari/tr/tr-2011-005.pdf" TargetMode="External"/><Relationship Id="rId5" Type="http://schemas.openxmlformats.org/officeDocument/2006/relationships/hyperlink" Target="http://www.ece.cmu.edu/~omutlu/pub/pcm_isca09.pdf" TargetMode="External"/><Relationship Id="rId6" Type="http://schemas.openxmlformats.org/officeDocument/2006/relationships/hyperlink" Target="http://isca09.cs.columbia.edu/" TargetMode="External"/><Relationship Id="rId7" Type="http://schemas.openxmlformats.org/officeDocument/2006/relationships/hyperlink" Target="http://www.ece.cmu.edu/~omutlu/pub/lee_isca09_talk.pdf" TargetMode="External"/><Relationship Id="rId8" Type="http://schemas.openxmlformats.org/officeDocument/2006/relationships/hyperlink" Target="http://www.ece.cmu.edu/~omutlu/pub/pcm_ieee_micro10.pdf" TargetMode="External"/><Relationship Id="rId9" Type="http://schemas.openxmlformats.org/officeDocument/2006/relationships/hyperlink" Target="http://www.computer.org/micro/" TargetMode="External"/><Relationship Id="rId1" Type="http://schemas.openxmlformats.org/officeDocument/2006/relationships/slideLayout" Target="../slideLayouts/slideLayout141.xml"/><Relationship Id="rId2" Type="http://schemas.openxmlformats.org/officeDocument/2006/relationships/hyperlink" Target="http://www.ece.cmu.edu/~omutlu/pub/timber-fine-grained-dram-cache_ieee-cal12.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onur@cmu.edu" TargetMode="External"/><Relationship Id="rId4" Type="http://schemas.openxmlformats.org/officeDocument/2006/relationships/hyperlink" Target="http://users.ece.cmu.edu/~omutlu/projects.htm" TargetMode="External"/><Relationship Id="rId1" Type="http://schemas.openxmlformats.org/officeDocument/2006/relationships/slideLayout" Target="../slideLayouts/slideLayout2.xml"/><Relationship Id="rId2" Type="http://schemas.openxmlformats.org/officeDocument/2006/relationships/hyperlink" Target="http://www.ece.cmu.edu/~omutl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200.xml.rels><?xml version="1.0" encoding="UTF-8" standalone="yes"?>
<Relationships xmlns="http://schemas.openxmlformats.org/package/2006/relationships"><Relationship Id="rId3" Type="http://schemas.openxmlformats.org/officeDocument/2006/relationships/hyperlink" Target="http://www.date-conference.com/" TargetMode="External"/><Relationship Id="rId4" Type="http://schemas.openxmlformats.org/officeDocument/2006/relationships/hyperlink" Target="http://www.ece.cmu.edu/~omutlu/pub/cai_date12_talk.ppt" TargetMode="External"/><Relationship Id="rId1" Type="http://schemas.openxmlformats.org/officeDocument/2006/relationships/slideLayout" Target="../slideLayouts/slideLayout141.xml"/><Relationship Id="rId2" Type="http://schemas.openxmlformats.org/officeDocument/2006/relationships/hyperlink" Target="http://www.ece.cmu.edu/~omutlu/pub/flash-error-patterns_date12.pdf" TargetMode="External"/></Relationships>
</file>

<file path=ppt/slides/_rels/slide201.xml.rels><?xml version="1.0" encoding="UTF-8" standalone="yes"?>
<Relationships xmlns="http://schemas.openxmlformats.org/package/2006/relationships"><Relationship Id="rId11" Type="http://schemas.openxmlformats.org/officeDocument/2006/relationships/hyperlink" Target="http://users.ece.cmu.edu/~omutlu/pub/mutlu_micro05_talk.ppt" TargetMode="External"/><Relationship Id="rId12" Type="http://schemas.openxmlformats.org/officeDocument/2006/relationships/hyperlink" Target="http://users.ece.cmu.edu/~omutlu/pub/mutlu_micro05_talk.pdf" TargetMode="External"/><Relationship Id="rId1" Type="http://schemas.openxmlformats.org/officeDocument/2006/relationships/slideLayout" Target="../slideLayouts/slideLayout141.xml"/><Relationship Id="rId2" Type="http://schemas.openxmlformats.org/officeDocument/2006/relationships/hyperlink" Target="http://users.ece.cmu.edu/~omutlu/pub/mutlu_hpca03.pdf" TargetMode="External"/><Relationship Id="rId3" Type="http://schemas.openxmlformats.org/officeDocument/2006/relationships/hyperlink" Target="http://www.cs.arizona.edu/hpca9/" TargetMode="External"/><Relationship Id="rId4" Type="http://schemas.openxmlformats.org/officeDocument/2006/relationships/hyperlink" Target="http://users.ece.cmu.edu/~omutlu/pub/mutlu_hpca03_talk.pdf" TargetMode="External"/><Relationship Id="rId5" Type="http://schemas.openxmlformats.org/officeDocument/2006/relationships/hyperlink" Target="http://users.ece.cmu.edu/~omutlu/pub/mutlu_isca05.pdf" TargetMode="External"/><Relationship Id="rId6" Type="http://schemas.openxmlformats.org/officeDocument/2006/relationships/hyperlink" Target="http://www.cs.wisc.edu/~isca2005/" TargetMode="External"/><Relationship Id="rId7" Type="http://schemas.openxmlformats.org/officeDocument/2006/relationships/hyperlink" Target="http://users.ece.cmu.edu/~omutlu/pub/mutlu_isca05_talk.ppt" TargetMode="External"/><Relationship Id="rId8" Type="http://schemas.openxmlformats.org/officeDocument/2006/relationships/hyperlink" Target="http://users.ece.cmu.edu/~omutlu/pub/mutlu_isca05_talk.pdf" TargetMode="External"/><Relationship Id="rId9" Type="http://schemas.openxmlformats.org/officeDocument/2006/relationships/hyperlink" Target="http://users.ece.cmu.edu/~omutlu/pub/mutlu_micro05.pdf" TargetMode="External"/><Relationship Id="rId10" Type="http://schemas.openxmlformats.org/officeDocument/2006/relationships/hyperlink" Target="http://pcsostres.ac.upc.edu/micro38/" TargetMode="External"/></Relationships>
</file>

<file path=ppt/slides/_rels/slide202.xml.rels><?xml version="1.0" encoding="UTF-8" standalone="yes"?>
<Relationships xmlns="http://schemas.openxmlformats.org/package/2006/relationships"><Relationship Id="rId3" Type="http://schemas.openxmlformats.org/officeDocument/2006/relationships/hyperlink" Target="http://isca2012.ittc.ku.edu/" TargetMode="External"/><Relationship Id="rId4" Type="http://schemas.openxmlformats.org/officeDocument/2006/relationships/hyperlink" Target="http://www.ece.cmu.edu/~omutlu/pub/salp-dram_isca12.pdf" TargetMode="External"/><Relationship Id="rId1" Type="http://schemas.openxmlformats.org/officeDocument/2006/relationships/slideLayout" Target="../slideLayouts/slideLayout141.xml"/><Relationship Id="rId2" Type="http://schemas.openxmlformats.org/officeDocument/2006/relationships/hyperlink" Target="http://www.ece.cmu.edu/~omutlu/pub/raidr-dram-refresh_isca12.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1.xml"/><Relationship Id="rId2" Type="http://schemas.openxmlformats.org/officeDocument/2006/relationships/image" Target="../media/image11.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chart" Target="../charts/char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 Id="rId3" Type="http://schemas.openxmlformats.org/officeDocument/2006/relationships/chart" Target="../charts/char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Microsoft_Excel_97_-_2004_Worksheet1.xls"/><Relationship Id="rId4"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1" Type="http://schemas.openxmlformats.org/officeDocument/2006/relationships/chart" Target="../charts/chart12.xml"/><Relationship Id="rId12" Type="http://schemas.openxmlformats.org/officeDocument/2006/relationships/chart" Target="../charts/chart13.xml"/><Relationship Id="rId13" Type="http://schemas.openxmlformats.org/officeDocument/2006/relationships/chart" Target="../charts/chart14.xml"/><Relationship Id="rId14" Type="http://schemas.openxmlformats.org/officeDocument/2006/relationships/chart" Target="../charts/chart15.xml"/><Relationship Id="rId15" Type="http://schemas.openxmlformats.org/officeDocument/2006/relationships/chart" Target="../charts/chart16.xml"/><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15.xml"/><Relationship Id="rId4" Type="http://schemas.openxmlformats.org/officeDocument/2006/relationships/chart" Target="../charts/chart5.xml"/><Relationship Id="rId5" Type="http://schemas.openxmlformats.org/officeDocument/2006/relationships/chart" Target="../charts/chart6.xml"/><Relationship Id="rId6" Type="http://schemas.openxmlformats.org/officeDocument/2006/relationships/chart" Target="../charts/chart7.xml"/><Relationship Id="rId7" Type="http://schemas.openxmlformats.org/officeDocument/2006/relationships/chart" Target="../charts/chart8.xml"/><Relationship Id="rId8" Type="http://schemas.openxmlformats.org/officeDocument/2006/relationships/chart" Target="../charts/chart9.xml"/><Relationship Id="rId9" Type="http://schemas.openxmlformats.org/officeDocument/2006/relationships/chart" Target="../charts/chart10.xml"/><Relationship Id="rId10" Type="http://schemas.openxmlformats.org/officeDocument/2006/relationships/chart" Target="../charts/char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3.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7.xml.rels><?xml version="1.0" encoding="UTF-8" standalone="yes"?>
<Relationships xmlns="http://schemas.openxmlformats.org/package/2006/relationships"><Relationship Id="rId3" Type="http://schemas.openxmlformats.org/officeDocument/2006/relationships/hyperlink" Target="http://users.ece.cmu.edu/~omutlu/pub/onur-Bogazici-June-10-2013-lecture1-3-interconnects-afterlecture.pptx" TargetMode="External"/><Relationship Id="rId4" Type="http://schemas.openxmlformats.org/officeDocument/2006/relationships/hyperlink" Target="http://users.ece.cmu.edu/~omutlu/pub/onur-Bogazici-June-7-2013-lecture1-2-cache-management-afterlecture.pptx" TargetMode="External"/><Relationship Id="rId1" Type="http://schemas.openxmlformats.org/officeDocument/2006/relationships/slideLayout" Target="../slideLayouts/slideLayout304.xml"/><Relationship Id="rId2" Type="http://schemas.openxmlformats.org/officeDocument/2006/relationships/hyperlink" Target="http://users.ece.cmu.edu/~omutlu/pub/onur-Bogazici-June-6-2013-lecture1-1-multicore-and-asymmetry-afterlecture.pptx"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32.xml"/><Relationship Id="rId2" Type="http://schemas.openxmlformats.org/officeDocument/2006/relationships/notesSlide" Target="../notesSlides/notesSlide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8.xml.rels><?xml version="1.0" encoding="UTF-8" standalone="yes"?>
<Relationships xmlns="http://schemas.openxmlformats.org/package/2006/relationships"><Relationship Id="rId3" Type="http://schemas.openxmlformats.org/officeDocument/2006/relationships/hyperlink" Target="http://users.ece.cmu.edu/~omutlu/pub/onur-Bogazici-June-14-2013-lecture2-2-emerging-memory-afterlecture.pptx" TargetMode="External"/><Relationship Id="rId4" Type="http://schemas.openxmlformats.org/officeDocument/2006/relationships/hyperlink" Target="http://users.ece.cmu.edu/~omutlu/pub/onur-Bogazici-June-17-2013-lecture2-3-memory-qos-afterlecture.pptx" TargetMode="External"/><Relationship Id="rId1" Type="http://schemas.openxmlformats.org/officeDocument/2006/relationships/slideLayout" Target="../slideLayouts/slideLayout304.xml"/><Relationship Id="rId2" Type="http://schemas.openxmlformats.org/officeDocument/2006/relationships/hyperlink" Target="http://users.ece.cmu.edu/~omutlu/pub/onur-Bogazici-June-13-2013-lecture2-1-dram-basics-and-scaling-afterlecture.pptx"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5.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8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52.xml"/><Relationship Id="rId4" Type="http://schemas.openxmlformats.org/officeDocument/2006/relationships/oleObject" Target="../embeddings/Microsoft_Excel_97_-_2004_Worksheet2.xls"/><Relationship Id="rId5" Type="http://schemas.openxmlformats.org/officeDocument/2006/relationships/image" Target="../media/image20.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urgundy_CMU_JPG_Logo.jpg"/>
          <p:cNvPicPr>
            <a:picLocks noChangeAspect="1"/>
          </p:cNvPicPr>
          <p:nvPr/>
        </p:nvPicPr>
        <p:blipFill>
          <a:blip r:embed="rId3" cstate="print"/>
          <a:stretch>
            <a:fillRect/>
          </a:stretch>
        </p:blipFill>
        <p:spPr>
          <a:xfrm>
            <a:off x="4000496" y="5429264"/>
            <a:ext cx="3786214" cy="1367244"/>
          </a:xfrm>
          <a:prstGeom prst="rect">
            <a:avLst/>
          </a:prstGeom>
        </p:spPr>
      </p:pic>
      <p:pic>
        <p:nvPicPr>
          <p:cNvPr id="5" name="Picture 4" descr="safari.png"/>
          <p:cNvPicPr>
            <a:picLocks noChangeAspect="1"/>
          </p:cNvPicPr>
          <p:nvPr/>
        </p:nvPicPr>
        <p:blipFill>
          <a:blip r:embed="rId4" cstate="print"/>
          <a:stretch>
            <a:fillRect/>
          </a:stretch>
        </p:blipFill>
        <p:spPr>
          <a:xfrm>
            <a:off x="1285852" y="5696976"/>
            <a:ext cx="2501587" cy="723810"/>
          </a:xfrm>
          <a:prstGeom prst="rect">
            <a:avLst/>
          </a:prstGeom>
        </p:spPr>
      </p:pic>
      <p:sp>
        <p:nvSpPr>
          <p:cNvPr id="2" name="Title 1"/>
          <p:cNvSpPr>
            <a:spLocks noGrp="1"/>
          </p:cNvSpPr>
          <p:nvPr>
            <p:ph type="ctrTitle"/>
          </p:nvPr>
        </p:nvSpPr>
        <p:spPr>
          <a:xfrm>
            <a:off x="381000" y="1371600"/>
            <a:ext cx="8382000" cy="2057400"/>
          </a:xfrm>
        </p:spPr>
        <p:txBody>
          <a:bodyPr anchor="ctr" anchorCtr="0">
            <a:noAutofit/>
          </a:bodyPr>
          <a:lstStyle/>
          <a:p>
            <a:pPr algn="ctr"/>
            <a:r>
              <a:rPr lang="en-US" sz="4100" dirty="0" smtClean="0"/>
              <a:t>Architecting and Exploiting</a:t>
            </a:r>
            <a:br>
              <a:rPr lang="en-US" sz="4100" dirty="0" smtClean="0"/>
            </a:br>
            <a:r>
              <a:rPr lang="en-US" sz="4100" dirty="0" smtClean="0"/>
              <a:t>Asymmetry in Multi-Core Architectures </a:t>
            </a:r>
            <a:br>
              <a:rPr lang="en-US" sz="4100" dirty="0" smtClean="0"/>
            </a:br>
            <a:endParaRPr lang="en-US" sz="4100" dirty="0"/>
          </a:p>
        </p:txBody>
      </p:sp>
      <p:sp>
        <p:nvSpPr>
          <p:cNvPr id="7" name="Subtitle 2"/>
          <p:cNvSpPr txBox="1">
            <a:spLocks/>
          </p:cNvSpPr>
          <p:nvPr/>
        </p:nvSpPr>
        <p:spPr bwMode="auto">
          <a:xfrm>
            <a:off x="1285852" y="3276600"/>
            <a:ext cx="642942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Clr>
                <a:schemeClr val="accent1"/>
              </a:buClr>
              <a:buSzPct val="65000"/>
              <a:buFont typeface="Wingdings" pitchFamily="2" charset="2"/>
              <a:buNone/>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endParaRPr lang="en-US" sz="2200" dirty="0" smtClean="0"/>
          </a:p>
          <a:p>
            <a:r>
              <a:rPr lang="en-US" sz="2200" dirty="0" smtClean="0"/>
              <a:t>Onur Mutlu</a:t>
            </a:r>
          </a:p>
          <a:p>
            <a:r>
              <a:rPr lang="en-US" sz="2200" dirty="0">
                <a:hlinkClick r:id="rId5"/>
              </a:rPr>
              <a:t>onur@cmu.edu</a:t>
            </a:r>
            <a:endParaRPr lang="en-US" sz="2200" dirty="0"/>
          </a:p>
          <a:p>
            <a:r>
              <a:rPr lang="en-US" sz="2200" dirty="0" smtClean="0"/>
              <a:t>June 19</a:t>
            </a:r>
            <a:r>
              <a:rPr lang="en-US" sz="2200" dirty="0" smtClean="0"/>
              <a:t>, 2013</a:t>
            </a:r>
            <a:endParaRPr lang="en-US" sz="2200" dirty="0" smtClean="0"/>
          </a:p>
          <a:p>
            <a:r>
              <a:rPr lang="en-US" sz="2200" dirty="0" smtClean="0"/>
              <a:t>TUBITAK</a:t>
            </a:r>
            <a:endParaRPr lang="en-US" sz="2200" dirty="0" smtClean="0"/>
          </a:p>
          <a:p>
            <a:endParaRPr lang="en-US" sz="2200" dirty="0" smtClean="0"/>
          </a:p>
          <a:p>
            <a:endParaRPr lang="en-US" sz="1200" dirty="0" smtClean="0"/>
          </a:p>
          <a:p>
            <a:endParaRPr lang="en-US" sz="1200" dirty="0"/>
          </a:p>
        </p:txBody>
      </p:sp>
    </p:spTree>
    <p:extLst>
      <p:ext uri="{BB962C8B-B14F-4D97-AF65-F5344CB8AC3E}">
        <p14:creationId xmlns:p14="http://schemas.microsoft.com/office/powerpoint/2010/main" val="9296680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 for </a:t>
            </a:r>
            <a:r>
              <a:rPr lang="en-US" dirty="0" smtClean="0"/>
              <a:t>Today</a:t>
            </a:r>
            <a:endParaRPr lang="en-US" dirty="0"/>
          </a:p>
        </p:txBody>
      </p:sp>
      <p:sp>
        <p:nvSpPr>
          <p:cNvPr id="3" name="Content Placeholder 2"/>
          <p:cNvSpPr>
            <a:spLocks noGrp="1"/>
          </p:cNvSpPr>
          <p:nvPr>
            <p:ph idx="1"/>
          </p:nvPr>
        </p:nvSpPr>
        <p:spPr>
          <a:xfrm>
            <a:off x="76200" y="997527"/>
            <a:ext cx="9067800" cy="5193723"/>
          </a:xfrm>
        </p:spPr>
        <p:txBody>
          <a:bodyPr/>
          <a:lstStyle/>
          <a:p>
            <a:r>
              <a:rPr lang="en-US" dirty="0" smtClean="0"/>
              <a:t>Multiprocessors</a:t>
            </a:r>
            <a:endParaRPr lang="en-US" dirty="0" smtClean="0"/>
          </a:p>
          <a:p>
            <a:pPr lvl="1"/>
            <a:r>
              <a:rPr lang="en-US" sz="1900" dirty="0" err="1" smtClean="0"/>
              <a:t>Basics:</a:t>
            </a:r>
            <a:r>
              <a:rPr lang="en-US" sz="1900" dirty="0" err="1" smtClean="0">
                <a:hlinkClick r:id="rId2"/>
              </a:rPr>
              <a:t>http</a:t>
            </a:r>
            <a:r>
              <a:rPr lang="en-US" sz="1900" dirty="0" smtClean="0">
                <a:hlinkClick r:id="rId2"/>
              </a:rPr>
              <a:t>://www.youtube.com/watch?v=7ozCK_Mgxfk&amp;list=PL5PHm2jkkXmidJOd59REog9jDnPDTG6IJ&amp;index=31</a:t>
            </a:r>
            <a:endParaRPr lang="en-US" sz="1900" dirty="0" smtClean="0"/>
          </a:p>
          <a:p>
            <a:pPr lvl="1"/>
            <a:r>
              <a:rPr lang="en-US" sz="1900" dirty="0" smtClean="0"/>
              <a:t>Correctness and Coherence: </a:t>
            </a:r>
            <a:r>
              <a:rPr lang="en-US" sz="1900" dirty="0" smtClean="0">
                <a:hlinkClick r:id="rId3"/>
              </a:rPr>
              <a:t>http://www.youtube.com/watch?v=U-VZKMgItDM&amp;list=PL5PHm2jkkXmidJOd59REog9jDnPDTG6IJ&amp;index=32</a:t>
            </a:r>
            <a:endParaRPr lang="en-US" sz="1900" dirty="0" smtClean="0"/>
          </a:p>
          <a:p>
            <a:pPr lvl="1"/>
            <a:r>
              <a:rPr lang="en-US" sz="1900" dirty="0" smtClean="0"/>
              <a:t>Heterogeneous Multi-Core: </a:t>
            </a:r>
            <a:r>
              <a:rPr lang="en-US" sz="1900" dirty="0" smtClean="0">
                <a:hlinkClick r:id="rId4"/>
              </a:rPr>
              <a:t>http://www.youtube.com/watch?v=r6r2NJxj3kI&amp;list=PL5PHm2jkkXmidJOd59REog9jDnPDTG6IJ&amp;index=34</a:t>
            </a:r>
            <a:r>
              <a:rPr lang="en-US" sz="1900" dirty="0" smtClean="0"/>
              <a:t> </a:t>
            </a:r>
          </a:p>
          <a:p>
            <a:pPr lvl="1"/>
            <a:endParaRPr lang="en-US" dirty="0" smtClean="0"/>
          </a:p>
          <a:p>
            <a:r>
              <a:rPr lang="en-US" dirty="0"/>
              <a:t>Runahead Execution</a:t>
            </a:r>
          </a:p>
          <a:p>
            <a:pPr lvl="1"/>
            <a:r>
              <a:rPr lang="en-US" sz="1900" dirty="0">
                <a:hlinkClick r:id="rId5"/>
              </a:rPr>
              <a:t>http://www.youtube.com/watch?v=z8YpjqXQJIA&amp;list=PL5PHm2jkkXmidJOd59REog9jDnPDTG6IJ&amp;index=28</a:t>
            </a:r>
            <a:endParaRPr lang="en-US" sz="1900" dirty="0"/>
          </a:p>
          <a:p>
            <a:pPr lvl="1"/>
            <a:endParaRPr lang="en-US" dirty="0"/>
          </a:p>
        </p:txBody>
      </p:sp>
      <p:sp>
        <p:nvSpPr>
          <p:cNvPr id="4" name="Slide Number Placeholder 3"/>
          <p:cNvSpPr>
            <a:spLocks noGrp="1"/>
          </p:cNvSpPr>
          <p:nvPr>
            <p:ph type="sldNum" sz="quarter" idx="11"/>
          </p:nvPr>
        </p:nvSpPr>
        <p:spPr/>
        <p:txBody>
          <a:bodyPr/>
          <a:lstStyle/>
          <a:p>
            <a:pPr>
              <a:defRPr/>
            </a:pPr>
            <a:fld id="{002F4A62-A2AB-6B48-93FA-0E4BEF2642CE}" type="slidenum">
              <a:rPr lang="en-US" smtClean="0"/>
              <a:pPr>
                <a:defRPr/>
              </a:pPr>
              <a:t>10</a:t>
            </a:fld>
            <a:endParaRPr lang="en-US"/>
          </a:p>
        </p:txBody>
      </p:sp>
    </p:spTree>
    <p:extLst>
      <p:ext uri="{BB962C8B-B14F-4D97-AF65-F5344CB8AC3E}">
        <p14:creationId xmlns:p14="http://schemas.microsoft.com/office/powerpoint/2010/main" val="42497905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47602C6-1605-C44D-BEE6-9636950D7195}" type="slidenum">
              <a:rPr lang="en-US" sz="1600">
                <a:latin typeface="Garamond" charset="0"/>
              </a:rPr>
              <a:pPr eaLnBrk="1" hangingPunct="1"/>
              <a:t>100</a:t>
            </a:fld>
            <a:endParaRPr lang="en-US" sz="1600">
              <a:latin typeface="Garamond" charset="0"/>
            </a:endParaRPr>
          </a:p>
        </p:txBody>
      </p:sp>
      <p:sp>
        <p:nvSpPr>
          <p:cNvPr id="83971"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Marshal Instructions</a:t>
            </a:r>
          </a:p>
        </p:txBody>
      </p:sp>
      <p:sp>
        <p:nvSpPr>
          <p:cNvPr id="83972" name="AutoShape 8"/>
          <p:cNvSpPr>
            <a:spLocks noChangeArrowheads="1"/>
          </p:cNvSpPr>
          <p:nvPr/>
        </p:nvSpPr>
        <p:spPr bwMode="auto">
          <a:xfrm>
            <a:off x="3505200" y="1524000"/>
            <a:ext cx="2133600" cy="1143000"/>
          </a:xfrm>
          <a:prstGeom prst="roundRect">
            <a:avLst>
              <a:gd name="adj" fmla="val 16667"/>
            </a:avLst>
          </a:prstGeom>
          <a:solidFill>
            <a:srgbClr val="99CC00"/>
          </a:solidFill>
          <a:ln w="9525">
            <a:solidFill>
              <a:schemeClr val="tx1"/>
            </a:solidFill>
            <a:round/>
            <a:headEnd/>
            <a:tailEnd/>
          </a:ln>
        </p:spPr>
        <p:txBody>
          <a:bodyPr wrap="none" anchor="ctr"/>
          <a:lstStyle/>
          <a:p>
            <a:r>
              <a:rPr lang="en-US"/>
              <a:t>     LOAD X</a:t>
            </a:r>
          </a:p>
          <a:p>
            <a:r>
              <a:rPr lang="en-US"/>
              <a:t>     STORE Y</a:t>
            </a:r>
          </a:p>
          <a:p>
            <a:r>
              <a:rPr lang="en-US" b="1"/>
              <a:t>G</a:t>
            </a:r>
            <a:r>
              <a:rPr lang="en-US"/>
              <a:t>: STORE Y</a:t>
            </a:r>
          </a:p>
          <a:p>
            <a:r>
              <a:rPr lang="en-US">
                <a:solidFill>
                  <a:srgbClr val="FF0000"/>
                </a:solidFill>
              </a:rPr>
              <a:t>     </a:t>
            </a:r>
            <a:r>
              <a:rPr lang="en-US" b="1">
                <a:solidFill>
                  <a:srgbClr val="FF0000"/>
                </a:solidFill>
              </a:rPr>
              <a:t>MARSHAL C1</a:t>
            </a:r>
          </a:p>
        </p:txBody>
      </p:sp>
      <p:sp>
        <p:nvSpPr>
          <p:cNvPr id="83973" name="AutoShape 9"/>
          <p:cNvSpPr>
            <a:spLocks noChangeArrowheads="1"/>
          </p:cNvSpPr>
          <p:nvPr/>
        </p:nvSpPr>
        <p:spPr bwMode="auto">
          <a:xfrm>
            <a:off x="3505200" y="31242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r>
              <a:rPr lang="en-US"/>
              <a:t>    LOAD Y</a:t>
            </a:r>
          </a:p>
          <a:p>
            <a:r>
              <a:rPr lang="en-US"/>
              <a:t>         ….</a:t>
            </a:r>
          </a:p>
          <a:p>
            <a:r>
              <a:rPr lang="en-US" b="1"/>
              <a:t>G</a:t>
            </a:r>
            <a:r>
              <a:rPr lang="en-US"/>
              <a:t>:STORE Z</a:t>
            </a:r>
          </a:p>
          <a:p>
            <a:r>
              <a:rPr lang="en-US"/>
              <a:t>    </a:t>
            </a:r>
            <a:r>
              <a:rPr lang="en-US" b="1">
                <a:solidFill>
                  <a:srgbClr val="FF0000"/>
                </a:solidFill>
              </a:rPr>
              <a:t>MARSHAL C2</a:t>
            </a:r>
          </a:p>
        </p:txBody>
      </p:sp>
      <p:sp>
        <p:nvSpPr>
          <p:cNvPr id="83974" name="AutoShape 10"/>
          <p:cNvSpPr>
            <a:spLocks noChangeArrowheads="1"/>
          </p:cNvSpPr>
          <p:nvPr/>
        </p:nvSpPr>
        <p:spPr bwMode="auto">
          <a:xfrm>
            <a:off x="3505200" y="46482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r>
              <a:rPr lang="en-US"/>
              <a:t>0x5: LOAD Z</a:t>
            </a:r>
          </a:p>
          <a:p>
            <a:r>
              <a:rPr lang="en-US"/>
              <a:t>            ….</a:t>
            </a:r>
          </a:p>
        </p:txBody>
      </p:sp>
      <p:sp>
        <p:nvSpPr>
          <p:cNvPr id="83975" name="Line 11"/>
          <p:cNvSpPr>
            <a:spLocks noChangeShapeType="1"/>
          </p:cNvSpPr>
          <p:nvPr/>
        </p:nvSpPr>
        <p:spPr bwMode="auto">
          <a:xfrm>
            <a:off x="4572000" y="2667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76" name="Line 12"/>
          <p:cNvSpPr>
            <a:spLocks noChangeShapeType="1"/>
          </p:cNvSpPr>
          <p:nvPr/>
        </p:nvSpPr>
        <p:spPr bwMode="auto">
          <a:xfrm>
            <a:off x="4572000" y="4191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77" name="Text Box 37"/>
          <p:cNvSpPr txBox="1">
            <a:spLocks noChangeArrowheads="1"/>
          </p:cNvSpPr>
          <p:nvPr/>
        </p:nvSpPr>
        <p:spPr bwMode="auto">
          <a:xfrm>
            <a:off x="5949950" y="2211388"/>
            <a:ext cx="297973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t>When to send (Marshal)</a:t>
            </a:r>
          </a:p>
          <a:p>
            <a:pPr eaLnBrk="1" hangingPunct="1">
              <a:spcBef>
                <a:spcPct val="50000"/>
              </a:spcBef>
            </a:pPr>
            <a:r>
              <a:rPr lang="en-US" sz="1800" b="1" i="1"/>
              <a:t>Where to send (C1)</a:t>
            </a:r>
          </a:p>
        </p:txBody>
      </p:sp>
    </p:spTree>
    <p:extLst>
      <p:ext uri="{BB962C8B-B14F-4D97-AF65-F5344CB8AC3E}">
        <p14:creationId xmlns:p14="http://schemas.microsoft.com/office/powerpoint/2010/main" val="840536318"/>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DM Support/Cost</a:t>
            </a:r>
          </a:p>
        </p:txBody>
      </p:sp>
      <p:sp>
        <p:nvSpPr>
          <p:cNvPr id="90115" name="Content Placeholder 2"/>
          <p:cNvSpPr>
            <a:spLocks noGrp="1"/>
          </p:cNvSpPr>
          <p:nvPr>
            <p:ph idx="1"/>
          </p:nvPr>
        </p:nvSpPr>
        <p:spPr/>
        <p:txBody>
          <a:bodyPr/>
          <a:lstStyle/>
          <a:p>
            <a:pPr eaLnBrk="1" hangingPunct="1"/>
            <a:r>
              <a:rPr lang="en-US">
                <a:latin typeface="Tahoma" charset="0"/>
                <a:ea typeface="ＭＳ Ｐゴシック" charset="0"/>
                <a:cs typeface="ＭＳ Ｐゴシック" charset="0"/>
              </a:rPr>
              <a:t>Profiler/Compiler: Generators, marshal instructions</a:t>
            </a:r>
          </a:p>
          <a:p>
            <a:pPr eaLnBrk="1" hangingPunct="1"/>
            <a:r>
              <a:rPr lang="en-US">
                <a:latin typeface="Tahoma" charset="0"/>
                <a:ea typeface="ＭＳ Ｐゴシック" charset="0"/>
                <a:cs typeface="ＭＳ Ｐゴシック" charset="0"/>
              </a:rPr>
              <a:t>ISA: Generator prefix, marshal instructions</a:t>
            </a:r>
          </a:p>
          <a:p>
            <a:pPr eaLnBrk="1" hangingPunct="1"/>
            <a:r>
              <a:rPr lang="en-US">
                <a:latin typeface="Tahoma" charset="0"/>
                <a:ea typeface="ＭＳ Ｐゴシック" charset="0"/>
                <a:cs typeface="ＭＳ Ｐゴシック" charset="0"/>
              </a:rPr>
              <a:t>Library/Hardware: Bind next segment ID to a physical core</a:t>
            </a:r>
          </a:p>
          <a:p>
            <a:pPr eaLnBrk="1" hangingPunct="1"/>
            <a:endParaRPr lang="en-US">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Hardware</a:t>
            </a:r>
          </a:p>
          <a:p>
            <a:pPr lvl="1" eaLnBrk="1" hangingPunct="1"/>
            <a:r>
              <a:rPr lang="en-US">
                <a:solidFill>
                  <a:srgbClr val="0000FF"/>
                </a:solidFill>
                <a:latin typeface="Tahoma" charset="0"/>
                <a:ea typeface="ＭＳ Ｐゴシック" charset="0"/>
              </a:rPr>
              <a:t>Marshal Buffer</a:t>
            </a:r>
          </a:p>
          <a:p>
            <a:pPr lvl="2" eaLnBrk="1" hangingPunct="1"/>
            <a:r>
              <a:rPr lang="en-US">
                <a:latin typeface="Tahoma" charset="0"/>
                <a:ea typeface="ＭＳ Ｐゴシック" charset="0"/>
              </a:rPr>
              <a:t>Stores physical addresses of cache blocks to be marshaled</a:t>
            </a:r>
          </a:p>
          <a:p>
            <a:pPr lvl="2" eaLnBrk="1" hangingPunct="1"/>
            <a:r>
              <a:rPr lang="en-US">
                <a:solidFill>
                  <a:srgbClr val="0000FF"/>
                </a:solidFill>
                <a:latin typeface="Tahoma" charset="0"/>
                <a:ea typeface="ＭＳ Ｐゴシック" charset="0"/>
              </a:rPr>
              <a:t>16 entries enough for almost all workloads </a:t>
            </a:r>
            <a:r>
              <a:rPr lang="en-US">
                <a:solidFill>
                  <a:srgbClr val="0000FF"/>
                </a:solidFill>
                <a:latin typeface="Tahoma" charset="0"/>
                <a:ea typeface="ＭＳ Ｐゴシック" charset="0"/>
                <a:sym typeface="Wingdings" charset="0"/>
              </a:rPr>
              <a:t> 96 bytes per core</a:t>
            </a:r>
          </a:p>
          <a:p>
            <a:pPr lvl="1" eaLnBrk="1" hangingPunct="1"/>
            <a:r>
              <a:rPr lang="en-US">
                <a:latin typeface="Tahoma" charset="0"/>
                <a:ea typeface="ＭＳ Ｐゴシック" charset="0"/>
                <a:sym typeface="Wingdings" charset="0"/>
              </a:rPr>
              <a:t>Ability to execute generator prefixes and marshal instructions</a:t>
            </a:r>
            <a:endParaRPr lang="en-US">
              <a:latin typeface="Tahoma" charset="0"/>
              <a:ea typeface="ＭＳ Ｐゴシック" charset="0"/>
            </a:endParaRPr>
          </a:p>
          <a:p>
            <a:pPr lvl="1" eaLnBrk="1" hangingPunct="1"/>
            <a:r>
              <a:rPr lang="en-US">
                <a:latin typeface="Tahoma" charset="0"/>
                <a:ea typeface="ＭＳ Ｐゴシック" charset="0"/>
              </a:rPr>
              <a:t>Ability to push data to another cache</a:t>
            </a:r>
          </a:p>
        </p:txBody>
      </p:sp>
      <p:sp>
        <p:nvSpPr>
          <p:cNvPr id="9011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14DE6A-0F5E-C745-8587-6D1F7DAB2A7F}" type="slidenum">
              <a:rPr lang="en-US" sz="1600">
                <a:latin typeface="Garamond" charset="0"/>
              </a:rPr>
              <a:pPr eaLnBrk="1" hangingPunct="1"/>
              <a:t>101</a:t>
            </a:fld>
            <a:endParaRPr lang="en-US" sz="1600">
              <a:latin typeface="Garamond" charset="0"/>
            </a:endParaRPr>
          </a:p>
        </p:txBody>
      </p:sp>
    </p:spTree>
    <p:extLst>
      <p:ext uri="{BB962C8B-B14F-4D97-AF65-F5344CB8AC3E}">
        <p14:creationId xmlns:p14="http://schemas.microsoft.com/office/powerpoint/2010/main" val="27028932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DM: Advantages, Disadvantages</a:t>
            </a:r>
          </a:p>
        </p:txBody>
      </p:sp>
      <p:sp>
        <p:nvSpPr>
          <p:cNvPr id="79875" name="Content Placeholder 2"/>
          <p:cNvSpPr>
            <a:spLocks noGrp="1"/>
          </p:cNvSpPr>
          <p:nvPr>
            <p:ph idx="1"/>
          </p:nvPr>
        </p:nvSpPr>
        <p:spPr/>
        <p:txBody>
          <a:bodyPr/>
          <a:lstStyle/>
          <a:p>
            <a:pPr eaLnBrk="1" hangingPunct="1"/>
            <a:r>
              <a:rPr lang="en-US">
                <a:latin typeface="Tahoma" charset="0"/>
                <a:ea typeface="ＭＳ Ｐゴシック" charset="0"/>
                <a:cs typeface="ＭＳ Ｐゴシック" charset="0"/>
              </a:rPr>
              <a:t>Advantages</a:t>
            </a:r>
          </a:p>
          <a:p>
            <a:pPr lvl="1" eaLnBrk="1" hangingPunct="1"/>
            <a:r>
              <a:rPr lang="en-US">
                <a:solidFill>
                  <a:srgbClr val="0000FF"/>
                </a:solidFill>
                <a:latin typeface="Tahoma" charset="0"/>
                <a:ea typeface="ＭＳ Ｐゴシック" charset="0"/>
              </a:rPr>
              <a:t>Timely data transfer</a:t>
            </a:r>
            <a:r>
              <a:rPr lang="en-US">
                <a:latin typeface="Tahoma" charset="0"/>
                <a:ea typeface="ＭＳ Ｐゴシック" charset="0"/>
              </a:rPr>
              <a:t>: Push data to core before needed</a:t>
            </a:r>
          </a:p>
          <a:p>
            <a:pPr lvl="1" eaLnBrk="1" hangingPunct="1"/>
            <a:r>
              <a:rPr lang="en-US">
                <a:solidFill>
                  <a:srgbClr val="0000FF"/>
                </a:solidFill>
                <a:latin typeface="Tahoma" charset="0"/>
                <a:ea typeface="ＭＳ Ｐゴシック" charset="0"/>
              </a:rPr>
              <a:t>Can marshal any arbitrary sequence of lines</a:t>
            </a:r>
            <a:r>
              <a:rPr lang="en-US">
                <a:latin typeface="Tahoma" charset="0"/>
                <a:ea typeface="ＭＳ Ｐゴシック" charset="0"/>
              </a:rPr>
              <a:t>: Identifies generators, not patterns</a:t>
            </a:r>
          </a:p>
          <a:p>
            <a:pPr lvl="1" eaLnBrk="1" hangingPunct="1"/>
            <a:r>
              <a:rPr lang="en-US">
                <a:solidFill>
                  <a:srgbClr val="0000FF"/>
                </a:solidFill>
                <a:latin typeface="Tahoma" charset="0"/>
                <a:ea typeface="ＭＳ Ｐゴシック" charset="0"/>
              </a:rPr>
              <a:t>Low hardware cost</a:t>
            </a:r>
            <a:r>
              <a:rPr lang="en-US">
                <a:latin typeface="Tahoma" charset="0"/>
                <a:ea typeface="ＭＳ Ｐゴシック" charset="0"/>
              </a:rPr>
              <a:t>: Profiler marks generators, no need for hardware to find them</a:t>
            </a:r>
          </a:p>
          <a:p>
            <a:pPr eaLnBrk="1" hangingPunct="1"/>
            <a:endParaRPr lang="en-US">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Disadvantages</a:t>
            </a:r>
          </a:p>
          <a:p>
            <a:pPr lvl="1" eaLnBrk="1" hangingPunct="1"/>
            <a:r>
              <a:rPr lang="en-US">
                <a:solidFill>
                  <a:srgbClr val="0000FF"/>
                </a:solidFill>
                <a:latin typeface="Tahoma" charset="0"/>
                <a:ea typeface="ＭＳ Ｐゴシック" charset="0"/>
              </a:rPr>
              <a:t>Requires profiler and ISA support</a:t>
            </a:r>
            <a:endParaRPr lang="en-US">
              <a:latin typeface="Tahoma" charset="0"/>
              <a:ea typeface="ＭＳ Ｐゴシック" charset="0"/>
            </a:endParaRPr>
          </a:p>
          <a:p>
            <a:pPr lvl="1" eaLnBrk="1" hangingPunct="1"/>
            <a:r>
              <a:rPr lang="en-US">
                <a:solidFill>
                  <a:srgbClr val="0000FF"/>
                </a:solidFill>
                <a:latin typeface="Tahoma" charset="0"/>
                <a:ea typeface="ＭＳ Ｐゴシック" charset="0"/>
              </a:rPr>
              <a:t>Not always accurate (generator set is conservative)</a:t>
            </a:r>
            <a:r>
              <a:rPr lang="en-US">
                <a:latin typeface="Tahoma" charset="0"/>
                <a:ea typeface="ＭＳ Ｐゴシック" charset="0"/>
              </a:rPr>
              <a:t>: Pollution at remote core, wasted bandwidth on interconnect</a:t>
            </a:r>
          </a:p>
          <a:p>
            <a:pPr lvl="2" eaLnBrk="1" hangingPunct="1"/>
            <a:r>
              <a:rPr lang="en-US">
                <a:latin typeface="Tahoma" charset="0"/>
                <a:ea typeface="ＭＳ Ｐゴシック" charset="0"/>
              </a:rPr>
              <a:t>Not a large problem as number of inter-segment blocks is small </a:t>
            </a:r>
          </a:p>
          <a:p>
            <a:pPr lvl="1" eaLnBrk="1" hangingPunct="1"/>
            <a:endParaRPr lang="en-US">
              <a:latin typeface="Tahoma" charset="0"/>
              <a:ea typeface="ＭＳ Ｐゴシック" charset="0"/>
            </a:endParaRPr>
          </a:p>
        </p:txBody>
      </p:sp>
      <p:sp>
        <p:nvSpPr>
          <p:cNvPr id="9114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2F04E5-4A95-7147-8EEC-14EC0B12D3CE}" type="slidenum">
              <a:rPr lang="en-US" sz="1600">
                <a:latin typeface="Garamond" charset="0"/>
              </a:rPr>
              <a:pPr eaLnBrk="1" hangingPunct="1"/>
              <a:t>102</a:t>
            </a:fld>
            <a:endParaRPr lang="en-US" sz="1600">
              <a:latin typeface="Garamond" charset="0"/>
            </a:endParaRPr>
          </a:p>
        </p:txBody>
      </p:sp>
    </p:spTree>
    <p:extLst>
      <p:ext uri="{BB962C8B-B14F-4D97-AF65-F5344CB8AC3E}">
        <p14:creationId xmlns:p14="http://schemas.microsoft.com/office/powerpoint/2010/main" val="8382020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875">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87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87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987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87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8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4"/>
          <p:cNvSpPr txBox="1">
            <a:spLocks noGrp="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1585260-1665-DC44-A948-BC0CFC7F0388}" type="slidenum">
              <a:rPr lang="en-US" sz="1600">
                <a:latin typeface="Garamond" charset="0"/>
                <a:cs typeface="Arial" charset="0"/>
              </a:rPr>
              <a:pPr algn="r" eaLnBrk="1" hangingPunct="1"/>
              <a:t>103</a:t>
            </a:fld>
            <a:endParaRPr lang="en-US" sz="1600">
              <a:latin typeface="Garamond" charset="0"/>
              <a:cs typeface="Arial" charset="0"/>
            </a:endParaRPr>
          </a:p>
        </p:txBody>
      </p:sp>
      <p:sp>
        <p:nvSpPr>
          <p:cNvPr id="63490" name="Rectangle 2"/>
          <p:cNvSpPr>
            <a:spLocks noGrp="1" noChangeArrowheads="1"/>
          </p:cNvSpPr>
          <p:nvPr>
            <p:ph type="title" idx="4294967295"/>
          </p:nvPr>
        </p:nvSpPr>
        <p:spPr/>
        <p:txBody>
          <a:bodyPr/>
          <a:lstStyle/>
          <a:p>
            <a:pPr eaLnBrk="1" hangingPunct="1"/>
            <a:r>
              <a:rPr lang="en-US" dirty="0">
                <a:latin typeface="Garamond" charset="0"/>
                <a:ea typeface="ＭＳ Ｐゴシック" charset="0"/>
                <a:cs typeface="ＭＳ Ｐゴシック" charset="0"/>
              </a:rPr>
              <a:t>Accelerated Critical </a:t>
            </a:r>
            <a:r>
              <a:rPr lang="en-US" dirty="0" smtClean="0">
                <a:latin typeface="Garamond" charset="0"/>
                <a:ea typeface="ＭＳ Ｐゴシック" charset="0"/>
                <a:cs typeface="ＭＳ Ｐゴシック" charset="0"/>
              </a:rPr>
              <a:t>Sections with DM</a:t>
            </a:r>
            <a:endParaRPr lang="en-US" dirty="0">
              <a:latin typeface="Garamond" charset="0"/>
              <a:ea typeface="ＭＳ Ｐゴシック" charset="0"/>
              <a:cs typeface="ＭＳ Ｐゴシック" charset="0"/>
            </a:endParaRPr>
          </a:p>
        </p:txBody>
      </p:sp>
      <p:sp>
        <p:nvSpPr>
          <p:cNvPr id="63491" name="AutoShape 3"/>
          <p:cNvSpPr>
            <a:spLocks noChangeArrowheads="1"/>
          </p:cNvSpPr>
          <p:nvPr/>
        </p:nvSpPr>
        <p:spPr bwMode="auto">
          <a:xfrm>
            <a:off x="990600" y="1920875"/>
            <a:ext cx="1508125" cy="1508125"/>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a:t>Small Core 0</a:t>
            </a:r>
          </a:p>
        </p:txBody>
      </p:sp>
      <p:sp>
        <p:nvSpPr>
          <p:cNvPr id="63492" name="Line 8"/>
          <p:cNvSpPr>
            <a:spLocks noChangeShapeType="1"/>
          </p:cNvSpPr>
          <p:nvPr/>
        </p:nvSpPr>
        <p:spPr bwMode="auto">
          <a:xfrm flipV="1">
            <a:off x="814388" y="5257800"/>
            <a:ext cx="4138612"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Text Box 12"/>
          <p:cNvSpPr txBox="1">
            <a:spLocks noChangeArrowheads="1"/>
          </p:cNvSpPr>
          <p:nvPr/>
        </p:nvSpPr>
        <p:spPr bwMode="auto">
          <a:xfrm>
            <a:off x="-12700" y="4826000"/>
            <a:ext cx="10969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cs typeface="Arial" charset="0"/>
              </a:rPr>
              <a:t>Marshal</a:t>
            </a:r>
            <a:br>
              <a:rPr lang="en-US" sz="1800">
                <a:cs typeface="Arial" charset="0"/>
              </a:rPr>
            </a:br>
            <a:r>
              <a:rPr lang="en-US" sz="1800">
                <a:cs typeface="Arial" charset="0"/>
              </a:rPr>
              <a:t>Buffer</a:t>
            </a:r>
          </a:p>
        </p:txBody>
      </p:sp>
      <p:sp>
        <p:nvSpPr>
          <p:cNvPr id="63494" name="Line 28"/>
          <p:cNvSpPr>
            <a:spLocks noChangeShapeType="1"/>
          </p:cNvSpPr>
          <p:nvPr/>
        </p:nvSpPr>
        <p:spPr bwMode="auto">
          <a:xfrm>
            <a:off x="1754188" y="3429000"/>
            <a:ext cx="0" cy="1860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5" name="AutoShape 42"/>
          <p:cNvSpPr>
            <a:spLocks noChangeArrowheads="1"/>
          </p:cNvSpPr>
          <p:nvPr/>
        </p:nvSpPr>
        <p:spPr bwMode="auto">
          <a:xfrm>
            <a:off x="2819400" y="1219200"/>
            <a:ext cx="2270125" cy="2193925"/>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a:t>Large Core</a:t>
            </a:r>
          </a:p>
        </p:txBody>
      </p:sp>
      <p:sp>
        <p:nvSpPr>
          <p:cNvPr id="63496" name="Line 43"/>
          <p:cNvSpPr>
            <a:spLocks noChangeShapeType="1"/>
          </p:cNvSpPr>
          <p:nvPr/>
        </p:nvSpPr>
        <p:spPr bwMode="auto">
          <a:xfrm>
            <a:off x="3962400" y="3429000"/>
            <a:ext cx="0" cy="1860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7" name="AutoShape 59"/>
          <p:cNvSpPr>
            <a:spLocks noChangeArrowheads="1"/>
          </p:cNvSpPr>
          <p:nvPr/>
        </p:nvSpPr>
        <p:spPr bwMode="auto">
          <a:xfrm>
            <a:off x="5791200" y="1524000"/>
            <a:ext cx="2133600" cy="1143000"/>
          </a:xfrm>
          <a:prstGeom prst="roundRect">
            <a:avLst>
              <a:gd name="adj" fmla="val 16667"/>
            </a:avLst>
          </a:prstGeom>
          <a:solidFill>
            <a:srgbClr val="99CC00"/>
          </a:solidFill>
          <a:ln w="9525">
            <a:solidFill>
              <a:schemeClr val="tx1"/>
            </a:solidFill>
            <a:round/>
            <a:headEnd/>
            <a:tailEnd/>
          </a:ln>
        </p:spPr>
        <p:txBody>
          <a:bodyPr wrap="none" anchor="ctr"/>
          <a:lstStyle/>
          <a:p>
            <a:r>
              <a:rPr lang="en-US"/>
              <a:t>     LOAD X</a:t>
            </a:r>
          </a:p>
          <a:p>
            <a:r>
              <a:rPr lang="en-US"/>
              <a:t>     STORE Y</a:t>
            </a:r>
          </a:p>
          <a:p>
            <a:r>
              <a:rPr lang="en-US" b="1"/>
              <a:t>G</a:t>
            </a:r>
            <a:r>
              <a:rPr lang="en-US"/>
              <a:t>: STORE Y</a:t>
            </a:r>
          </a:p>
          <a:p>
            <a:r>
              <a:rPr lang="en-US">
                <a:solidFill>
                  <a:srgbClr val="FF0000"/>
                </a:solidFill>
              </a:rPr>
              <a:t>     CSCALL</a:t>
            </a:r>
            <a:endParaRPr lang="en-US"/>
          </a:p>
        </p:txBody>
      </p:sp>
      <p:sp>
        <p:nvSpPr>
          <p:cNvPr id="63498" name="AutoShape 60"/>
          <p:cNvSpPr>
            <a:spLocks noChangeArrowheads="1"/>
          </p:cNvSpPr>
          <p:nvPr/>
        </p:nvSpPr>
        <p:spPr bwMode="auto">
          <a:xfrm>
            <a:off x="5791200" y="3124200"/>
            <a:ext cx="2133600" cy="1371600"/>
          </a:xfrm>
          <a:prstGeom prst="roundRect">
            <a:avLst>
              <a:gd name="adj" fmla="val 16667"/>
            </a:avLst>
          </a:prstGeom>
          <a:solidFill>
            <a:srgbClr val="99CC00"/>
          </a:solidFill>
          <a:ln w="25400">
            <a:solidFill>
              <a:schemeClr val="tx1"/>
            </a:solidFill>
            <a:round/>
            <a:headEnd/>
            <a:tailEnd/>
          </a:ln>
        </p:spPr>
        <p:txBody>
          <a:bodyPr wrap="none" anchor="ctr"/>
          <a:lstStyle/>
          <a:p>
            <a:r>
              <a:rPr lang="en-US"/>
              <a:t>    LOAD Y</a:t>
            </a:r>
          </a:p>
          <a:p>
            <a:r>
              <a:rPr lang="en-US"/>
              <a:t>         ….</a:t>
            </a:r>
          </a:p>
          <a:p>
            <a:r>
              <a:rPr lang="en-US" b="1"/>
              <a:t>G</a:t>
            </a:r>
            <a:r>
              <a:rPr lang="en-US"/>
              <a:t>:STORE Z</a:t>
            </a:r>
          </a:p>
          <a:p>
            <a:r>
              <a:rPr lang="en-US"/>
              <a:t>    CSRET</a:t>
            </a:r>
          </a:p>
        </p:txBody>
      </p:sp>
      <p:sp>
        <p:nvSpPr>
          <p:cNvPr id="63499" name="Line 62"/>
          <p:cNvSpPr>
            <a:spLocks noChangeShapeType="1"/>
          </p:cNvSpPr>
          <p:nvPr/>
        </p:nvSpPr>
        <p:spPr bwMode="auto">
          <a:xfrm>
            <a:off x="6858000" y="2667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 name="Line 64"/>
          <p:cNvSpPr>
            <a:spLocks noChangeShapeType="1"/>
          </p:cNvSpPr>
          <p:nvPr/>
        </p:nvSpPr>
        <p:spPr bwMode="auto">
          <a:xfrm flipH="1">
            <a:off x="7772400" y="22098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47" name="Line 67"/>
          <p:cNvSpPr>
            <a:spLocks noChangeShapeType="1"/>
          </p:cNvSpPr>
          <p:nvPr/>
        </p:nvSpPr>
        <p:spPr bwMode="auto">
          <a:xfrm flipH="1">
            <a:off x="7772400" y="16764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48" name="Line 68"/>
          <p:cNvSpPr>
            <a:spLocks noChangeShapeType="1"/>
          </p:cNvSpPr>
          <p:nvPr/>
        </p:nvSpPr>
        <p:spPr bwMode="auto">
          <a:xfrm flipH="1">
            <a:off x="7772400" y="19812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49" name="Line 69"/>
          <p:cNvSpPr>
            <a:spLocks noChangeShapeType="1"/>
          </p:cNvSpPr>
          <p:nvPr/>
        </p:nvSpPr>
        <p:spPr bwMode="auto">
          <a:xfrm flipH="1">
            <a:off x="7772400" y="25146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0" name="Line 70"/>
          <p:cNvSpPr>
            <a:spLocks noChangeShapeType="1"/>
          </p:cNvSpPr>
          <p:nvPr/>
        </p:nvSpPr>
        <p:spPr bwMode="auto">
          <a:xfrm flipH="1">
            <a:off x="7772400" y="32766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1" name="Text Box 71"/>
          <p:cNvSpPr txBox="1">
            <a:spLocks noChangeArrowheads="1"/>
          </p:cNvSpPr>
          <p:nvPr/>
        </p:nvSpPr>
        <p:spPr bwMode="auto">
          <a:xfrm>
            <a:off x="3505200" y="5410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cs typeface="Arial" charset="0"/>
              </a:rPr>
              <a:t>Cache Hit!</a:t>
            </a:r>
          </a:p>
        </p:txBody>
      </p:sp>
      <p:sp>
        <p:nvSpPr>
          <p:cNvPr id="63506" name="AutoShape 29"/>
          <p:cNvSpPr>
            <a:spLocks noChangeArrowheads="1"/>
          </p:cNvSpPr>
          <p:nvPr/>
        </p:nvSpPr>
        <p:spPr bwMode="auto">
          <a:xfrm>
            <a:off x="3429000" y="3733800"/>
            <a:ext cx="10668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a:t>L2 </a:t>
            </a:r>
            <a:br>
              <a:rPr lang="en-US"/>
            </a:br>
            <a:r>
              <a:rPr lang="en-US"/>
              <a:t>Cache</a:t>
            </a:r>
          </a:p>
        </p:txBody>
      </p:sp>
      <p:sp>
        <p:nvSpPr>
          <p:cNvPr id="63507" name="AutoShape 30"/>
          <p:cNvSpPr>
            <a:spLocks noChangeArrowheads="1"/>
          </p:cNvSpPr>
          <p:nvPr/>
        </p:nvSpPr>
        <p:spPr bwMode="auto">
          <a:xfrm>
            <a:off x="1219200" y="3657600"/>
            <a:ext cx="10668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a:t>L2 </a:t>
            </a:r>
            <a:br>
              <a:rPr lang="en-US"/>
            </a:br>
            <a:r>
              <a:rPr lang="en-US"/>
              <a:t>Cache</a:t>
            </a:r>
          </a:p>
        </p:txBody>
      </p:sp>
      <p:sp>
        <p:nvSpPr>
          <p:cNvPr id="54" name="Rectangle 66" descr="Wide upward diagonal"/>
          <p:cNvSpPr>
            <a:spLocks noChangeArrowheads="1"/>
          </p:cNvSpPr>
          <p:nvPr/>
        </p:nvSpPr>
        <p:spPr bwMode="auto">
          <a:xfrm>
            <a:off x="1295400" y="4343400"/>
            <a:ext cx="914400" cy="307975"/>
          </a:xfrm>
          <a:prstGeom prst="rect">
            <a:avLst/>
          </a:prstGeom>
          <a:pattFill prst="wdUpDiag">
            <a:fgClr>
              <a:srgbClr val="00FFFF"/>
            </a:fgClr>
            <a:bgClr>
              <a:srgbClr val="FFFFFF"/>
            </a:bgClr>
          </a:pattFill>
          <a:ln w="9525">
            <a:solidFill>
              <a:schemeClr val="tx1"/>
            </a:solidFill>
            <a:miter lim="800000"/>
            <a:headEnd/>
            <a:tailEnd/>
          </a:ln>
        </p:spPr>
        <p:txBody>
          <a:bodyPr wrap="none" anchor="ctr"/>
          <a:lstStyle/>
          <a:p>
            <a:pPr algn="ctr"/>
            <a:r>
              <a:rPr lang="en-US" b="1" i="1"/>
              <a:t>Data Y</a:t>
            </a:r>
          </a:p>
        </p:txBody>
      </p:sp>
      <p:sp>
        <p:nvSpPr>
          <p:cNvPr id="41" name="Rectangle 29"/>
          <p:cNvSpPr>
            <a:spLocks noChangeArrowheads="1"/>
          </p:cNvSpPr>
          <p:nvPr/>
        </p:nvSpPr>
        <p:spPr bwMode="auto">
          <a:xfrm>
            <a:off x="76200" y="3687763"/>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2" name="Rectangle 30"/>
          <p:cNvSpPr>
            <a:spLocks noChangeArrowheads="1"/>
          </p:cNvSpPr>
          <p:nvPr/>
        </p:nvSpPr>
        <p:spPr bwMode="auto">
          <a:xfrm>
            <a:off x="76200" y="4264025"/>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3" name="Rectangle 31"/>
          <p:cNvSpPr>
            <a:spLocks noChangeArrowheads="1"/>
          </p:cNvSpPr>
          <p:nvPr/>
        </p:nvSpPr>
        <p:spPr bwMode="auto">
          <a:xfrm>
            <a:off x="76200" y="4568825"/>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4" name="Rectangle 32"/>
          <p:cNvSpPr>
            <a:spLocks noChangeArrowheads="1"/>
          </p:cNvSpPr>
          <p:nvPr/>
        </p:nvSpPr>
        <p:spPr bwMode="auto">
          <a:xfrm>
            <a:off x="76200" y="3962400"/>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5" name="Rectangle 66"/>
          <p:cNvSpPr>
            <a:spLocks noChangeArrowheads="1"/>
          </p:cNvSpPr>
          <p:nvPr/>
        </p:nvSpPr>
        <p:spPr bwMode="auto">
          <a:xfrm>
            <a:off x="1295400" y="2819400"/>
            <a:ext cx="914400" cy="307975"/>
          </a:xfrm>
          <a:prstGeom prst="rect">
            <a:avLst/>
          </a:prstGeom>
          <a:solidFill>
            <a:srgbClr val="00CCFF"/>
          </a:solidFill>
          <a:ln w="9525">
            <a:solidFill>
              <a:schemeClr val="tx1"/>
            </a:solidFill>
            <a:miter lim="800000"/>
            <a:headEnd/>
            <a:tailEnd/>
          </a:ln>
        </p:spPr>
        <p:txBody>
          <a:bodyPr wrap="none" anchor="ctr"/>
          <a:lstStyle/>
          <a:p>
            <a:pPr algn="ctr"/>
            <a:r>
              <a:rPr lang="en-US" b="1" i="1"/>
              <a:t>Addr Y</a:t>
            </a:r>
          </a:p>
        </p:txBody>
      </p:sp>
      <p:sp>
        <p:nvSpPr>
          <p:cNvPr id="63514" name="Text Box 8"/>
          <p:cNvSpPr txBox="1">
            <a:spLocks noChangeArrowheads="1"/>
          </p:cNvSpPr>
          <p:nvPr/>
        </p:nvSpPr>
        <p:spPr bwMode="auto">
          <a:xfrm>
            <a:off x="7772400" y="35052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a:cs typeface="Arial" charset="0"/>
              </a:rPr>
              <a:t>Critical Section</a:t>
            </a:r>
          </a:p>
        </p:txBody>
      </p:sp>
    </p:spTree>
    <p:extLst>
      <p:ext uri="{BB962C8B-B14F-4D97-AF65-F5344CB8AC3E}">
        <p14:creationId xmlns:p14="http://schemas.microsoft.com/office/powerpoint/2010/main" val="35893726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47"/>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4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56" presetClass="path" presetSubtype="0" accel="50000" decel="50000" fill="hold" grpId="3" nodeType="clickEffect">
                                  <p:stCondLst>
                                    <p:cond delay="0"/>
                                  </p:stCondLst>
                                  <p:childTnLst>
                                    <p:animMotion origin="layout" path="M 3.33333E-6 0.00347 L -0.13334 0.12547 " pathEditMode="relative" rAng="0" ptsTypes="AA">
                                      <p:cBhvr>
                                        <p:cTn id="36" dur="1000" fill="hold"/>
                                        <p:tgtEl>
                                          <p:spTgt spid="55"/>
                                        </p:tgtEl>
                                        <p:attrNameLst>
                                          <p:attrName>ppt_x</p:attrName>
                                          <p:attrName>ppt_y</p:attrName>
                                        </p:attrNameLst>
                                      </p:cBhvr>
                                      <p:rCtr x="-6667" y="6088"/>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46"/>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0" presetClass="path" presetSubtype="0" accel="50000" decel="50000" fill="hold" grpId="1" nodeType="clickEffect">
                                  <p:stCondLst>
                                    <p:cond delay="0"/>
                                  </p:stCondLst>
                                  <p:childTnLst>
                                    <p:animMotion origin="layout" path="M -0.13334 0.12547 C -0.13334 0.1257 -0.06684 0.14375 3.33333E-6 0.16227 " pathEditMode="relative" rAng="0" ptsTypes="aA">
                                      <p:cBhvr>
                                        <p:cTn id="46" dur="1000" fill="hold"/>
                                        <p:tgtEl>
                                          <p:spTgt spid="55"/>
                                        </p:tgtEl>
                                        <p:attrNameLst>
                                          <p:attrName>ppt_x</p:attrName>
                                          <p:attrName>ppt_y</p:attrName>
                                        </p:attrNameLst>
                                      </p:cBhvr>
                                      <p:rCtr x="6667" y="1829"/>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xit" presetSubtype="0" fill="hold" grpId="2" nodeType="withEffect">
                                  <p:stCondLst>
                                    <p:cond delay="0"/>
                                  </p:stCondLst>
                                  <p:childTnLst>
                                    <p:set>
                                      <p:cBhvr>
                                        <p:cTn id="52" dur="1" fill="hold">
                                          <p:stCondLst>
                                            <p:cond delay="0"/>
                                          </p:stCondLst>
                                        </p:cTn>
                                        <p:tgtEl>
                                          <p:spTgt spid="55"/>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0" presetClass="path" presetSubtype="0" accel="50000" decel="50000" fill="hold" grpId="1" nodeType="clickEffect">
                                  <p:stCondLst>
                                    <p:cond delay="0"/>
                                  </p:stCondLst>
                                  <p:childTnLst>
                                    <p:animMotion origin="layout" path="M 0 0 L 0 0.11111 " pathEditMode="relative" ptsTypes="AA">
                                      <p:cBhvr>
                                        <p:cTn id="56" dur="500" fill="hold"/>
                                        <p:tgtEl>
                                          <p:spTgt spid="54"/>
                                        </p:tgtEl>
                                        <p:attrNameLst>
                                          <p:attrName>ppt_x</p:attrName>
                                          <p:attrName>ppt_y</p:attrName>
                                        </p:attrNameLst>
                                      </p:cBhvr>
                                    </p:animMotion>
                                  </p:childTnLst>
                                </p:cTn>
                              </p:par>
                            </p:childTnLst>
                          </p:cTn>
                        </p:par>
                        <p:par>
                          <p:cTn id="57" fill="hold" nodeType="afterGroup">
                            <p:stCondLst>
                              <p:cond delay="500"/>
                            </p:stCondLst>
                            <p:childTnLst>
                              <p:par>
                                <p:cTn id="58" presetID="63" presetClass="path" presetSubtype="0" accel="50000" decel="50000" fill="hold" grpId="2" nodeType="afterEffect">
                                  <p:stCondLst>
                                    <p:cond delay="0"/>
                                  </p:stCondLst>
                                  <p:childTnLst>
                                    <p:animMotion origin="layout" path="M 3.33333E-6 0.11111 L 0.24166 0.11088 " pathEditMode="relative" rAng="0" ptsTypes="AA">
                                      <p:cBhvr>
                                        <p:cTn id="59" dur="500" fill="hold"/>
                                        <p:tgtEl>
                                          <p:spTgt spid="54"/>
                                        </p:tgtEl>
                                        <p:attrNameLst>
                                          <p:attrName>ppt_x</p:attrName>
                                          <p:attrName>ppt_y</p:attrName>
                                        </p:attrNameLst>
                                      </p:cBhvr>
                                      <p:rCtr x="12083" y="-23"/>
                                    </p:animMotion>
                                  </p:childTnLst>
                                </p:cTn>
                              </p:par>
                            </p:childTnLst>
                          </p:cTn>
                        </p:par>
                        <p:par>
                          <p:cTn id="60" fill="hold" nodeType="afterGroup">
                            <p:stCondLst>
                              <p:cond delay="1000"/>
                            </p:stCondLst>
                            <p:childTnLst>
                              <p:par>
                                <p:cTn id="61" presetID="64" presetClass="path" presetSubtype="0" accel="50000" decel="50000" fill="hold" grpId="3" nodeType="afterEffect">
                                  <p:stCondLst>
                                    <p:cond delay="0"/>
                                  </p:stCondLst>
                                  <p:childTnLst>
                                    <p:animMotion origin="layout" path="M 0.24166 0.11088 L 0.24166 0.01088 " pathEditMode="relative" rAng="0" ptsTypes="AA">
                                      <p:cBhvr>
                                        <p:cTn id="62" dur="500" fill="hold"/>
                                        <p:tgtEl>
                                          <p:spTgt spid="54"/>
                                        </p:tgtEl>
                                        <p:attrNameLst>
                                          <p:attrName>ppt_x</p:attrName>
                                          <p:attrName>ppt_y</p:attrName>
                                        </p:attrNameLst>
                                      </p:cBhvr>
                                      <p:rCtr x="0" y="-5000"/>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49"/>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6" grpId="0" animBg="1"/>
      <p:bldP spid="46" grpId="1" animBg="1"/>
      <p:bldP spid="47" grpId="0" animBg="1"/>
      <p:bldP spid="47" grpId="1" animBg="1"/>
      <p:bldP spid="48" grpId="0" animBg="1"/>
      <p:bldP spid="48" grpId="1" animBg="1"/>
      <p:bldP spid="49" grpId="0" animBg="1"/>
      <p:bldP spid="49" grpId="1" animBg="1"/>
      <p:bldP spid="50" grpId="0" animBg="1"/>
      <p:bldP spid="51" grpId="0"/>
      <p:bldP spid="54" grpId="0" animBg="1"/>
      <p:bldP spid="54" grpId="1" animBg="1"/>
      <p:bldP spid="54" grpId="2" animBg="1"/>
      <p:bldP spid="54" grpId="3" animBg="1"/>
      <p:bldP spid="41" grpId="0" animBg="1"/>
      <p:bldP spid="42" grpId="0" animBg="1"/>
      <p:bldP spid="43" grpId="0" animBg="1"/>
      <p:bldP spid="44" grpId="0" animBg="1"/>
      <p:bldP spid="55" grpId="0" animBg="1"/>
      <p:bldP spid="55" grpId="1" animBg="1"/>
      <p:bldP spid="55" grpId="2" animBg="1"/>
      <p:bldP spid="55" grpId="3"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228600" y="152400"/>
            <a:ext cx="8915400" cy="914400"/>
          </a:xfrm>
        </p:spPr>
        <p:txBody>
          <a:bodyPr/>
          <a:lstStyle/>
          <a:p>
            <a:pPr eaLnBrk="1" hangingPunct="1"/>
            <a:r>
              <a:rPr lang="en-US">
                <a:latin typeface="Garamond" charset="0"/>
                <a:ea typeface="ＭＳ Ｐゴシック" charset="0"/>
                <a:cs typeface="ＭＳ Ｐゴシック" charset="0"/>
              </a:rPr>
              <a:t>Accelerated Critical Sections: Methodology</a:t>
            </a:r>
          </a:p>
        </p:txBody>
      </p:sp>
      <p:sp>
        <p:nvSpPr>
          <p:cNvPr id="97283" name="Content Placeholder 2"/>
          <p:cNvSpPr>
            <a:spLocks noGrp="1"/>
          </p:cNvSpPr>
          <p:nvPr>
            <p:ph idx="1"/>
          </p:nvPr>
        </p:nvSpPr>
        <p:spPr>
          <a:xfrm>
            <a:off x="228600" y="1219200"/>
            <a:ext cx="8610600" cy="5029200"/>
          </a:xfrm>
        </p:spPr>
        <p:txBody>
          <a:bodyPr/>
          <a:lstStyle/>
          <a:p>
            <a:pPr eaLnBrk="1" hangingPunct="1"/>
            <a:r>
              <a:rPr lang="en-US">
                <a:latin typeface="Tahoma" charset="0"/>
                <a:ea typeface="ＭＳ Ｐゴシック" charset="0"/>
                <a:cs typeface="ＭＳ Ｐゴシック" charset="0"/>
              </a:rPr>
              <a:t>Workloads: </a:t>
            </a:r>
            <a:r>
              <a:rPr lang="en-US">
                <a:solidFill>
                  <a:srgbClr val="0000FF"/>
                </a:solidFill>
                <a:latin typeface="Tahoma" charset="0"/>
                <a:ea typeface="ＭＳ Ｐゴシック" charset="0"/>
                <a:cs typeface="ＭＳ Ｐゴシック" charset="0"/>
              </a:rPr>
              <a:t>12 critical section intensive applications</a:t>
            </a:r>
          </a:p>
          <a:p>
            <a:pPr lvl="1" eaLnBrk="1" hangingPunct="1"/>
            <a:r>
              <a:rPr lang="en-US" sz="2000">
                <a:latin typeface="Tahoma" charset="0"/>
                <a:ea typeface="ＭＳ Ｐゴシック" charset="0"/>
              </a:rPr>
              <a:t>Data mining kernels, sorting, database, web, networking</a:t>
            </a:r>
          </a:p>
          <a:p>
            <a:pPr lvl="1" eaLnBrk="1" hangingPunct="1"/>
            <a:r>
              <a:rPr lang="en-US" sz="2000">
                <a:latin typeface="Tahoma" charset="0"/>
                <a:ea typeface="ＭＳ Ｐゴシック" charset="0"/>
              </a:rPr>
              <a:t>Different training and simulation input sets</a:t>
            </a:r>
            <a:endParaRPr lang="en-US">
              <a:latin typeface="Tahoma" charset="0"/>
              <a:ea typeface="ＭＳ Ｐゴシック" charset="0"/>
            </a:endParaRPr>
          </a:p>
          <a:p>
            <a:pPr eaLnBrk="1" hangingPunct="1"/>
            <a:endParaRPr lang="en-US" sz="1200">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Multi-core x86 simulator</a:t>
            </a:r>
          </a:p>
          <a:p>
            <a:pPr lvl="1" eaLnBrk="1" hangingPunct="1"/>
            <a:r>
              <a:rPr lang="en-US" sz="2000">
                <a:solidFill>
                  <a:srgbClr val="0000FF"/>
                </a:solidFill>
                <a:latin typeface="Tahoma" charset="0"/>
                <a:ea typeface="ＭＳ Ｐゴシック" charset="0"/>
              </a:rPr>
              <a:t>1 large and 28 small cores </a:t>
            </a:r>
          </a:p>
          <a:p>
            <a:pPr lvl="1" eaLnBrk="1" hangingPunct="1"/>
            <a:r>
              <a:rPr lang="en-US" sz="2000">
                <a:solidFill>
                  <a:srgbClr val="0000FF"/>
                </a:solidFill>
                <a:latin typeface="Tahoma" charset="0"/>
                <a:ea typeface="ＭＳ Ｐゴシック" charset="0"/>
              </a:rPr>
              <a:t>Aggressive stream prefetcher </a:t>
            </a:r>
            <a:r>
              <a:rPr lang="en-US" sz="2000">
                <a:latin typeface="Tahoma" charset="0"/>
                <a:ea typeface="ＭＳ Ｐゴシック" charset="0"/>
              </a:rPr>
              <a:t>employed at each core</a:t>
            </a:r>
          </a:p>
          <a:p>
            <a:pPr eaLnBrk="1" hangingPunct="1"/>
            <a:endParaRPr lang="en-US" sz="1200">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Details:</a:t>
            </a:r>
          </a:p>
          <a:p>
            <a:pPr lvl="1" eaLnBrk="1" hangingPunct="1"/>
            <a:r>
              <a:rPr lang="en-US" sz="2000">
                <a:latin typeface="Tahoma" charset="0"/>
                <a:ea typeface="ＭＳ Ｐゴシック" charset="0"/>
              </a:rPr>
              <a:t>Large core: 2GHz, out-of-order, 128-entry ROB, 4-wide, 12-stage</a:t>
            </a:r>
          </a:p>
          <a:p>
            <a:pPr lvl="1" eaLnBrk="1" hangingPunct="1"/>
            <a:r>
              <a:rPr lang="en-US" sz="2000">
                <a:latin typeface="Tahoma" charset="0"/>
                <a:ea typeface="ＭＳ Ｐゴシック" charset="0"/>
              </a:rPr>
              <a:t>Small core: 2GHz, in-order, 2-wide, 5-stage</a:t>
            </a:r>
          </a:p>
          <a:p>
            <a:pPr lvl="1" eaLnBrk="1" hangingPunct="1"/>
            <a:r>
              <a:rPr lang="en-US" sz="2000">
                <a:latin typeface="Tahoma" charset="0"/>
                <a:ea typeface="ＭＳ Ｐゴシック" charset="0"/>
              </a:rPr>
              <a:t>Private 32 KB L1, private 256KB L2, 8MB shared L3</a:t>
            </a:r>
          </a:p>
          <a:p>
            <a:pPr lvl="1" eaLnBrk="1" hangingPunct="1"/>
            <a:r>
              <a:rPr lang="en-US" sz="2000">
                <a:latin typeface="Tahoma" charset="0"/>
                <a:ea typeface="ＭＳ Ｐゴシック" charset="0"/>
              </a:rPr>
              <a:t>On-chip interconnect: Bi-directional ring, 5-cycle hop latency</a:t>
            </a:r>
          </a:p>
        </p:txBody>
      </p:sp>
      <p:sp>
        <p:nvSpPr>
          <p:cNvPr id="972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57D140-51FC-9C4F-9067-192F0E000117}" type="slidenum">
              <a:rPr lang="en-US" sz="1600">
                <a:latin typeface="Garamond" charset="0"/>
              </a:rPr>
              <a:pPr eaLnBrk="1" hangingPunct="1"/>
              <a:t>104</a:t>
            </a:fld>
            <a:endParaRPr lang="en-US" sz="1600">
              <a:latin typeface="Garamond" charset="0"/>
            </a:endParaRPr>
          </a:p>
        </p:txBody>
      </p:sp>
    </p:spTree>
    <p:extLst>
      <p:ext uri="{BB962C8B-B14F-4D97-AF65-F5344CB8AC3E}">
        <p14:creationId xmlns:p14="http://schemas.microsoft.com/office/powerpoint/2010/main" val="13501155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6854D7-8B10-AC44-8C54-DC7A561761C2}" type="slidenum">
              <a:rPr lang="en-US" sz="1600">
                <a:solidFill>
                  <a:srgbClr val="000000"/>
                </a:solidFill>
                <a:latin typeface="Garamond" charset="0"/>
              </a:rPr>
              <a:pPr eaLnBrk="1" hangingPunct="1"/>
              <a:t>105</a:t>
            </a:fld>
            <a:endParaRPr lang="en-US" sz="1600">
              <a:solidFill>
                <a:srgbClr val="000000"/>
              </a:solidFill>
              <a:latin typeface="Garamond" charset="0"/>
            </a:endParaRPr>
          </a:p>
        </p:txBody>
      </p:sp>
      <p:sp>
        <p:nvSpPr>
          <p:cNvPr id="98308" name="Rectangle 2"/>
          <p:cNvSpPr>
            <a:spLocks noGrp="1" noChangeArrowheads="1"/>
          </p:cNvSpPr>
          <p:nvPr>
            <p:ph type="title"/>
          </p:nvPr>
        </p:nvSpPr>
        <p:spPr>
          <a:xfrm>
            <a:off x="228600" y="152400"/>
            <a:ext cx="8915400" cy="1066800"/>
          </a:xfrm>
        </p:spPr>
        <p:txBody>
          <a:bodyPr/>
          <a:lstStyle/>
          <a:p>
            <a:pPr eaLnBrk="1" hangingPunct="1"/>
            <a:r>
              <a:rPr lang="en-US" sz="3800">
                <a:latin typeface="Garamond" charset="0"/>
                <a:ea typeface="ＭＳ Ｐゴシック" charset="0"/>
                <a:cs typeface="ＭＳ Ｐゴシック" charset="0"/>
              </a:rPr>
              <a:t>DM on Accelerated Critical Sections: Results</a:t>
            </a:r>
          </a:p>
        </p:txBody>
      </p:sp>
      <p:graphicFrame>
        <p:nvGraphicFramePr>
          <p:cNvPr id="98306" name="Object 2"/>
          <p:cNvGraphicFramePr>
            <a:graphicFrameLocks noChangeAspect="1"/>
          </p:cNvGraphicFramePr>
          <p:nvPr/>
        </p:nvGraphicFramePr>
        <p:xfrm>
          <a:off x="315913" y="1558925"/>
          <a:ext cx="8588375" cy="5041900"/>
        </p:xfrm>
        <a:graphic>
          <a:graphicData uri="http://schemas.openxmlformats.org/presentationml/2006/ole">
            <mc:AlternateContent xmlns:mc="http://schemas.openxmlformats.org/markup-compatibility/2006">
              <mc:Choice xmlns:v="urn:schemas-microsoft-com:vml" Requires="v">
                <p:oleObj spid="_x0000_s164986" name="Chart" r:id="rId4" imgW="6086348" imgH="3628881" progId="Excel.Chart.8">
                  <p:embed/>
                </p:oleObj>
              </mc:Choice>
              <mc:Fallback>
                <p:oleObj name="Chart" r:id="rId4" imgW="6086348" imgH="362888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1558925"/>
                        <a:ext cx="8588375"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8309" name="Text Box 9"/>
          <p:cNvSpPr txBox="1">
            <a:spLocks noChangeArrowheads="1"/>
          </p:cNvSpPr>
          <p:nvPr/>
        </p:nvSpPr>
        <p:spPr bwMode="auto">
          <a:xfrm>
            <a:off x="1250950" y="1565275"/>
            <a:ext cx="45624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000000"/>
                </a:solidFill>
              </a:rPr>
              <a:t>         168 170</a:t>
            </a:r>
          </a:p>
        </p:txBody>
      </p:sp>
      <p:sp>
        <p:nvSpPr>
          <p:cNvPr id="9" name="Text Box 5"/>
          <p:cNvSpPr txBox="1">
            <a:spLocks noChangeArrowheads="1"/>
          </p:cNvSpPr>
          <p:nvPr/>
        </p:nvSpPr>
        <p:spPr bwMode="auto">
          <a:xfrm>
            <a:off x="8104188" y="1943100"/>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8.7%</a:t>
            </a:r>
          </a:p>
        </p:txBody>
      </p:sp>
      <p:sp>
        <p:nvSpPr>
          <p:cNvPr id="98311" name="Line 7"/>
          <p:cNvSpPr>
            <a:spLocks noChangeShapeType="1"/>
          </p:cNvSpPr>
          <p:nvPr/>
        </p:nvSpPr>
        <p:spPr bwMode="auto">
          <a:xfrm flipV="1">
            <a:off x="1382713" y="2709863"/>
            <a:ext cx="7337425" cy="222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Oval 20"/>
          <p:cNvSpPr>
            <a:spLocks noChangeArrowheads="1"/>
          </p:cNvSpPr>
          <p:nvPr/>
        </p:nvSpPr>
        <p:spPr bwMode="auto">
          <a:xfrm>
            <a:off x="8039100" y="1387475"/>
            <a:ext cx="839788" cy="3975100"/>
          </a:xfrm>
          <a:prstGeom prst="ellipse">
            <a:avLst/>
          </a:prstGeom>
          <a:noFill/>
          <a:ln w="31750">
            <a:solidFill>
              <a:schemeClr val="tx2">
                <a:lumMod val="75000"/>
              </a:schemeClr>
            </a:solidFill>
            <a:round/>
            <a:headEnd/>
            <a:tailEnd/>
          </a:ln>
        </p:spPr>
        <p:txBody>
          <a:bodyPr wrap="none" anchor="ctr"/>
          <a:lstStyle/>
          <a:p>
            <a:pPr>
              <a:defRPr/>
            </a:pPr>
            <a:endParaRPr lang="en-US" b="1">
              <a:solidFill>
                <a:srgbClr val="000000"/>
              </a:solidFill>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2386843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4"/>
          <p:cNvSpPr txBox="1">
            <a:spLocks noGrp="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AE8B3B3-4B25-8C43-AEB0-FC62040C2E6E}" type="slidenum">
              <a:rPr lang="en-US" sz="1600">
                <a:latin typeface="Garamond" charset="0"/>
              </a:rPr>
              <a:pPr algn="r" eaLnBrk="1" hangingPunct="1"/>
              <a:t>106</a:t>
            </a:fld>
            <a:endParaRPr lang="en-US" sz="1600">
              <a:latin typeface="Garamond" charset="0"/>
            </a:endParaRPr>
          </a:p>
        </p:txBody>
      </p:sp>
      <p:sp>
        <p:nvSpPr>
          <p:cNvPr id="101379" name="Rectangle 2"/>
          <p:cNvSpPr>
            <a:spLocks noGrp="1" noChangeArrowheads="1"/>
          </p:cNvSpPr>
          <p:nvPr>
            <p:ph type="title" idx="4294967295"/>
          </p:nvPr>
        </p:nvSpPr>
        <p:spPr/>
        <p:txBody>
          <a:bodyPr/>
          <a:lstStyle/>
          <a:p>
            <a:pPr eaLnBrk="1" hangingPunct="1"/>
            <a:r>
              <a:rPr lang="en-US">
                <a:latin typeface="Garamond" charset="0"/>
                <a:ea typeface="ＭＳ Ｐゴシック" charset="0"/>
                <a:cs typeface="ＭＳ Ｐゴシック" charset="0"/>
              </a:rPr>
              <a:t>Pipeline Parallelism</a:t>
            </a:r>
          </a:p>
        </p:txBody>
      </p:sp>
      <p:sp>
        <p:nvSpPr>
          <p:cNvPr id="101380" name="AutoShape 3"/>
          <p:cNvSpPr>
            <a:spLocks noChangeArrowheads="1"/>
          </p:cNvSpPr>
          <p:nvPr/>
        </p:nvSpPr>
        <p:spPr bwMode="auto">
          <a:xfrm>
            <a:off x="990600" y="1920875"/>
            <a:ext cx="1508125" cy="1508125"/>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a:t>Core 0</a:t>
            </a:r>
          </a:p>
        </p:txBody>
      </p:sp>
      <p:sp>
        <p:nvSpPr>
          <p:cNvPr id="101381" name="Line 8"/>
          <p:cNvSpPr>
            <a:spLocks noChangeShapeType="1"/>
          </p:cNvSpPr>
          <p:nvPr/>
        </p:nvSpPr>
        <p:spPr bwMode="auto">
          <a:xfrm flipV="1">
            <a:off x="814388" y="5257800"/>
            <a:ext cx="4138612"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Text Box 12"/>
          <p:cNvSpPr txBox="1">
            <a:spLocks noChangeArrowheads="1"/>
          </p:cNvSpPr>
          <p:nvPr/>
        </p:nvSpPr>
        <p:spPr bwMode="auto">
          <a:xfrm>
            <a:off x="0" y="4876800"/>
            <a:ext cx="10969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Marshal</a:t>
            </a:r>
            <a:br>
              <a:rPr lang="en-US" sz="1800"/>
            </a:br>
            <a:r>
              <a:rPr lang="en-US" sz="1800"/>
              <a:t>Buffer</a:t>
            </a:r>
          </a:p>
        </p:txBody>
      </p:sp>
      <p:sp>
        <p:nvSpPr>
          <p:cNvPr id="101383" name="Line 28"/>
          <p:cNvSpPr>
            <a:spLocks noChangeShapeType="1"/>
          </p:cNvSpPr>
          <p:nvPr/>
        </p:nvSpPr>
        <p:spPr bwMode="auto">
          <a:xfrm>
            <a:off x="1754188" y="3429000"/>
            <a:ext cx="0" cy="1860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Rectangle 29"/>
          <p:cNvSpPr>
            <a:spLocks noChangeArrowheads="1"/>
          </p:cNvSpPr>
          <p:nvPr/>
        </p:nvSpPr>
        <p:spPr bwMode="auto">
          <a:xfrm>
            <a:off x="76200" y="3687763"/>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4" name="Rectangle 30"/>
          <p:cNvSpPr>
            <a:spLocks noChangeArrowheads="1"/>
          </p:cNvSpPr>
          <p:nvPr/>
        </p:nvSpPr>
        <p:spPr bwMode="auto">
          <a:xfrm>
            <a:off x="76200" y="4264025"/>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5" name="Rectangle 31"/>
          <p:cNvSpPr>
            <a:spLocks noChangeArrowheads="1"/>
          </p:cNvSpPr>
          <p:nvPr/>
        </p:nvSpPr>
        <p:spPr bwMode="auto">
          <a:xfrm>
            <a:off x="76200" y="4568825"/>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6" name="Rectangle 32"/>
          <p:cNvSpPr>
            <a:spLocks noChangeArrowheads="1"/>
          </p:cNvSpPr>
          <p:nvPr/>
        </p:nvSpPr>
        <p:spPr bwMode="auto">
          <a:xfrm>
            <a:off x="76200" y="3962400"/>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1388" name="AutoShape 42"/>
          <p:cNvSpPr>
            <a:spLocks noChangeArrowheads="1"/>
          </p:cNvSpPr>
          <p:nvPr/>
        </p:nvSpPr>
        <p:spPr bwMode="auto">
          <a:xfrm>
            <a:off x="3581400" y="1905000"/>
            <a:ext cx="1508125" cy="1508125"/>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a:t>Core 1</a:t>
            </a:r>
          </a:p>
        </p:txBody>
      </p:sp>
      <p:sp>
        <p:nvSpPr>
          <p:cNvPr id="101389" name="Line 43"/>
          <p:cNvSpPr>
            <a:spLocks noChangeShapeType="1"/>
          </p:cNvSpPr>
          <p:nvPr/>
        </p:nvSpPr>
        <p:spPr bwMode="auto">
          <a:xfrm>
            <a:off x="4419600" y="3429000"/>
            <a:ext cx="0" cy="1860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Rectangle 44"/>
          <p:cNvSpPr>
            <a:spLocks noChangeArrowheads="1"/>
          </p:cNvSpPr>
          <p:nvPr/>
        </p:nvSpPr>
        <p:spPr bwMode="auto">
          <a:xfrm>
            <a:off x="2743200" y="3657600"/>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0" name="Rectangle 45"/>
          <p:cNvSpPr>
            <a:spLocks noChangeArrowheads="1"/>
          </p:cNvSpPr>
          <p:nvPr/>
        </p:nvSpPr>
        <p:spPr bwMode="auto">
          <a:xfrm>
            <a:off x="2743200" y="4249738"/>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1" name="Rectangle 46"/>
          <p:cNvSpPr>
            <a:spLocks noChangeArrowheads="1"/>
          </p:cNvSpPr>
          <p:nvPr/>
        </p:nvSpPr>
        <p:spPr bwMode="auto">
          <a:xfrm>
            <a:off x="2743200" y="4554538"/>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2" name="Rectangle 47"/>
          <p:cNvSpPr>
            <a:spLocks noChangeArrowheads="1"/>
          </p:cNvSpPr>
          <p:nvPr/>
        </p:nvSpPr>
        <p:spPr bwMode="auto">
          <a:xfrm>
            <a:off x="2743200" y="3944938"/>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1394" name="AutoShape 59"/>
          <p:cNvSpPr>
            <a:spLocks noChangeArrowheads="1"/>
          </p:cNvSpPr>
          <p:nvPr/>
        </p:nvSpPr>
        <p:spPr bwMode="auto">
          <a:xfrm>
            <a:off x="5791200" y="1524000"/>
            <a:ext cx="2133600" cy="1143000"/>
          </a:xfrm>
          <a:prstGeom prst="roundRect">
            <a:avLst>
              <a:gd name="adj" fmla="val 16667"/>
            </a:avLst>
          </a:prstGeom>
          <a:solidFill>
            <a:srgbClr val="99CC00"/>
          </a:solidFill>
          <a:ln w="9525">
            <a:solidFill>
              <a:schemeClr val="tx1"/>
            </a:solidFill>
            <a:round/>
            <a:headEnd/>
            <a:tailEnd/>
          </a:ln>
        </p:spPr>
        <p:txBody>
          <a:bodyPr wrap="none" anchor="ctr"/>
          <a:lstStyle/>
          <a:p>
            <a:r>
              <a:rPr lang="en-US"/>
              <a:t>     LOAD X</a:t>
            </a:r>
          </a:p>
          <a:p>
            <a:r>
              <a:rPr lang="en-US"/>
              <a:t>     STORE Y</a:t>
            </a:r>
          </a:p>
          <a:p>
            <a:r>
              <a:rPr lang="en-US" b="1"/>
              <a:t>G</a:t>
            </a:r>
            <a:r>
              <a:rPr lang="en-US"/>
              <a:t>: STORE Y</a:t>
            </a:r>
          </a:p>
          <a:p>
            <a:r>
              <a:rPr lang="en-US">
                <a:solidFill>
                  <a:srgbClr val="FF0000"/>
                </a:solidFill>
              </a:rPr>
              <a:t>     </a:t>
            </a:r>
            <a:r>
              <a:rPr lang="en-US"/>
              <a:t>MARSHAL C1</a:t>
            </a:r>
          </a:p>
        </p:txBody>
      </p:sp>
      <p:sp>
        <p:nvSpPr>
          <p:cNvPr id="101395" name="AutoShape 60"/>
          <p:cNvSpPr>
            <a:spLocks noChangeArrowheads="1"/>
          </p:cNvSpPr>
          <p:nvPr/>
        </p:nvSpPr>
        <p:spPr bwMode="auto">
          <a:xfrm>
            <a:off x="5791200" y="31242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r>
              <a:rPr lang="en-US"/>
              <a:t>    LOAD Y</a:t>
            </a:r>
          </a:p>
          <a:p>
            <a:r>
              <a:rPr lang="en-US"/>
              <a:t>         ….</a:t>
            </a:r>
          </a:p>
          <a:p>
            <a:r>
              <a:rPr lang="en-US" b="1"/>
              <a:t>G</a:t>
            </a:r>
            <a:r>
              <a:rPr lang="en-US"/>
              <a:t>:STORE Z</a:t>
            </a:r>
          </a:p>
          <a:p>
            <a:r>
              <a:rPr lang="en-US"/>
              <a:t>    MARSHAL C2</a:t>
            </a:r>
          </a:p>
        </p:txBody>
      </p:sp>
      <p:sp>
        <p:nvSpPr>
          <p:cNvPr id="101396" name="AutoShape 61"/>
          <p:cNvSpPr>
            <a:spLocks noChangeArrowheads="1"/>
          </p:cNvSpPr>
          <p:nvPr/>
        </p:nvSpPr>
        <p:spPr bwMode="auto">
          <a:xfrm>
            <a:off x="5791200" y="46482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r>
              <a:rPr lang="en-US"/>
              <a:t>0x5: LOAD Z</a:t>
            </a:r>
          </a:p>
          <a:p>
            <a:r>
              <a:rPr lang="en-US"/>
              <a:t>            ….</a:t>
            </a:r>
          </a:p>
        </p:txBody>
      </p:sp>
      <p:sp>
        <p:nvSpPr>
          <p:cNvPr id="101397" name="Line 62"/>
          <p:cNvSpPr>
            <a:spLocks noChangeShapeType="1"/>
          </p:cNvSpPr>
          <p:nvPr/>
        </p:nvSpPr>
        <p:spPr bwMode="auto">
          <a:xfrm>
            <a:off x="6858000" y="2667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398" name="Line 63"/>
          <p:cNvSpPr>
            <a:spLocks noChangeShapeType="1"/>
          </p:cNvSpPr>
          <p:nvPr/>
        </p:nvSpPr>
        <p:spPr bwMode="auto">
          <a:xfrm>
            <a:off x="6858000" y="4191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 name="Line 64"/>
          <p:cNvSpPr>
            <a:spLocks noChangeShapeType="1"/>
          </p:cNvSpPr>
          <p:nvPr/>
        </p:nvSpPr>
        <p:spPr bwMode="auto">
          <a:xfrm flipH="1">
            <a:off x="7772400" y="22098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9" name="Line 67"/>
          <p:cNvSpPr>
            <a:spLocks noChangeShapeType="1"/>
          </p:cNvSpPr>
          <p:nvPr/>
        </p:nvSpPr>
        <p:spPr bwMode="auto">
          <a:xfrm flipH="1">
            <a:off x="7772400" y="16764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0" name="Line 68"/>
          <p:cNvSpPr>
            <a:spLocks noChangeShapeType="1"/>
          </p:cNvSpPr>
          <p:nvPr/>
        </p:nvSpPr>
        <p:spPr bwMode="auto">
          <a:xfrm flipH="1">
            <a:off x="7772400" y="19812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1" name="Line 69"/>
          <p:cNvSpPr>
            <a:spLocks noChangeShapeType="1"/>
          </p:cNvSpPr>
          <p:nvPr/>
        </p:nvSpPr>
        <p:spPr bwMode="auto">
          <a:xfrm flipH="1">
            <a:off x="7772400" y="25146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2" name="Line 70"/>
          <p:cNvSpPr>
            <a:spLocks noChangeShapeType="1"/>
          </p:cNvSpPr>
          <p:nvPr/>
        </p:nvSpPr>
        <p:spPr bwMode="auto">
          <a:xfrm flipH="1">
            <a:off x="7772400" y="32766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3" name="Text Box 71"/>
          <p:cNvSpPr txBox="1">
            <a:spLocks noChangeArrowheads="1"/>
          </p:cNvSpPr>
          <p:nvPr/>
        </p:nvSpPr>
        <p:spPr bwMode="auto">
          <a:xfrm>
            <a:off x="2667000" y="14478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Cache Hit!</a:t>
            </a:r>
          </a:p>
        </p:txBody>
      </p:sp>
      <p:sp>
        <p:nvSpPr>
          <p:cNvPr id="101405" name="AutoShape 29"/>
          <p:cNvSpPr>
            <a:spLocks noChangeArrowheads="1"/>
          </p:cNvSpPr>
          <p:nvPr/>
        </p:nvSpPr>
        <p:spPr bwMode="auto">
          <a:xfrm>
            <a:off x="3886200" y="3733800"/>
            <a:ext cx="10668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a:t>L2 </a:t>
            </a:r>
            <a:br>
              <a:rPr lang="en-US"/>
            </a:br>
            <a:r>
              <a:rPr lang="en-US"/>
              <a:t>Cache</a:t>
            </a:r>
          </a:p>
        </p:txBody>
      </p:sp>
      <p:sp>
        <p:nvSpPr>
          <p:cNvPr id="101406" name="AutoShape 30"/>
          <p:cNvSpPr>
            <a:spLocks noChangeArrowheads="1"/>
          </p:cNvSpPr>
          <p:nvPr/>
        </p:nvSpPr>
        <p:spPr bwMode="auto">
          <a:xfrm>
            <a:off x="1219200" y="3657600"/>
            <a:ext cx="10668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a:t>L2 </a:t>
            </a:r>
            <a:br>
              <a:rPr lang="en-US"/>
            </a:br>
            <a:r>
              <a:rPr lang="en-US"/>
              <a:t>Cache</a:t>
            </a:r>
          </a:p>
        </p:txBody>
      </p:sp>
      <p:sp>
        <p:nvSpPr>
          <p:cNvPr id="66" name="Rectangle 66" descr="Wide upward diagonal"/>
          <p:cNvSpPr>
            <a:spLocks noChangeArrowheads="1"/>
          </p:cNvSpPr>
          <p:nvPr/>
        </p:nvSpPr>
        <p:spPr bwMode="auto">
          <a:xfrm>
            <a:off x="1295400" y="4343400"/>
            <a:ext cx="914400" cy="307975"/>
          </a:xfrm>
          <a:prstGeom prst="rect">
            <a:avLst/>
          </a:prstGeom>
          <a:pattFill prst="wdUpDiag">
            <a:fgClr>
              <a:srgbClr val="00FFFF"/>
            </a:fgClr>
            <a:bgClr>
              <a:srgbClr val="FFFFFF"/>
            </a:bgClr>
          </a:pattFill>
          <a:ln w="9525">
            <a:solidFill>
              <a:schemeClr val="tx1"/>
            </a:solidFill>
            <a:miter lim="800000"/>
            <a:headEnd/>
            <a:tailEnd/>
          </a:ln>
        </p:spPr>
        <p:txBody>
          <a:bodyPr wrap="none" anchor="ctr"/>
          <a:lstStyle/>
          <a:p>
            <a:pPr algn="ctr"/>
            <a:r>
              <a:rPr lang="en-US" b="1" i="1"/>
              <a:t>Data Y</a:t>
            </a:r>
          </a:p>
        </p:txBody>
      </p:sp>
      <p:sp>
        <p:nvSpPr>
          <p:cNvPr id="67" name="Rectangle 66"/>
          <p:cNvSpPr>
            <a:spLocks noChangeArrowheads="1"/>
          </p:cNvSpPr>
          <p:nvPr/>
        </p:nvSpPr>
        <p:spPr bwMode="auto">
          <a:xfrm>
            <a:off x="1295400" y="2819400"/>
            <a:ext cx="914400" cy="307975"/>
          </a:xfrm>
          <a:prstGeom prst="rect">
            <a:avLst/>
          </a:prstGeom>
          <a:solidFill>
            <a:srgbClr val="00CCFF"/>
          </a:solidFill>
          <a:ln w="9525">
            <a:solidFill>
              <a:schemeClr val="tx1"/>
            </a:solidFill>
            <a:miter lim="800000"/>
            <a:headEnd/>
            <a:tailEnd/>
          </a:ln>
        </p:spPr>
        <p:txBody>
          <a:bodyPr wrap="none" anchor="ctr"/>
          <a:lstStyle/>
          <a:p>
            <a:pPr algn="ctr"/>
            <a:r>
              <a:rPr lang="en-US" b="1" i="1"/>
              <a:t>Addr Y</a:t>
            </a:r>
          </a:p>
        </p:txBody>
      </p:sp>
      <p:sp>
        <p:nvSpPr>
          <p:cNvPr id="101409" name="Text Box 35"/>
          <p:cNvSpPr txBox="1">
            <a:spLocks noChangeArrowheads="1"/>
          </p:cNvSpPr>
          <p:nvPr/>
        </p:nvSpPr>
        <p:spPr bwMode="auto">
          <a:xfrm>
            <a:off x="5334000" y="19050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t>S0</a:t>
            </a:r>
          </a:p>
        </p:txBody>
      </p:sp>
      <p:sp>
        <p:nvSpPr>
          <p:cNvPr id="101410" name="Text Box 36"/>
          <p:cNvSpPr txBox="1">
            <a:spLocks noChangeArrowheads="1"/>
          </p:cNvSpPr>
          <p:nvPr/>
        </p:nvSpPr>
        <p:spPr bwMode="auto">
          <a:xfrm>
            <a:off x="5334000" y="3505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t>S1</a:t>
            </a:r>
          </a:p>
        </p:txBody>
      </p:sp>
      <p:sp>
        <p:nvSpPr>
          <p:cNvPr id="101411" name="Text Box 37"/>
          <p:cNvSpPr txBox="1">
            <a:spLocks noChangeArrowheads="1"/>
          </p:cNvSpPr>
          <p:nvPr/>
        </p:nvSpPr>
        <p:spPr bwMode="auto">
          <a:xfrm>
            <a:off x="5334000" y="5029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t>S2</a:t>
            </a:r>
          </a:p>
        </p:txBody>
      </p:sp>
    </p:spTree>
    <p:extLst>
      <p:ext uri="{BB962C8B-B14F-4D97-AF65-F5344CB8AC3E}">
        <p14:creationId xmlns:p14="http://schemas.microsoft.com/office/powerpoint/2010/main" val="2459142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5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60"/>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6" presetClass="path" presetSubtype="0" accel="50000" decel="50000" fill="hold" grpId="3" nodeType="clickEffect">
                                  <p:stCondLst>
                                    <p:cond delay="0"/>
                                  </p:stCondLst>
                                  <p:childTnLst>
                                    <p:animMotion origin="layout" path="M 3.33333E-6 0.00347 L -0.13334 0.12547 " pathEditMode="relative" rAng="0" ptsTypes="AA">
                                      <p:cBhvr>
                                        <p:cTn id="44" dur="1000" fill="hold"/>
                                        <p:tgtEl>
                                          <p:spTgt spid="67"/>
                                        </p:tgtEl>
                                        <p:attrNameLst>
                                          <p:attrName>ppt_x</p:attrName>
                                          <p:attrName>ppt_y</p:attrName>
                                        </p:attrNameLst>
                                      </p:cBhvr>
                                      <p:rCtr x="-6667" y="6088"/>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58"/>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grpId="1" nodeType="clickEffect">
                                  <p:stCondLst>
                                    <p:cond delay="0"/>
                                  </p:stCondLst>
                                  <p:childTnLst>
                                    <p:animMotion origin="layout" path="M -0.13334 0.12547 C -0.13334 0.1257 -0.06684 0.14375 3.33333E-6 0.16227 " pathEditMode="relative" rAng="0" ptsTypes="aA">
                                      <p:cBhvr>
                                        <p:cTn id="54" dur="1000" fill="hold"/>
                                        <p:tgtEl>
                                          <p:spTgt spid="67"/>
                                        </p:tgtEl>
                                        <p:attrNameLst>
                                          <p:attrName>ppt_x</p:attrName>
                                          <p:attrName>ppt_y</p:attrName>
                                        </p:attrNameLst>
                                      </p:cBhvr>
                                      <p:rCtr x="6667" y="1829"/>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6"/>
                                        </p:tgtEl>
                                        <p:attrNameLst>
                                          <p:attrName>style.visibility</p:attrName>
                                        </p:attrNameLst>
                                      </p:cBhvr>
                                      <p:to>
                                        <p:strVal val="visible"/>
                                      </p:to>
                                    </p:set>
                                  </p:childTnLst>
                                </p:cTn>
                              </p:par>
                              <p:par>
                                <p:cTn id="59" presetID="1" presetClass="exit" presetSubtype="0" fill="hold" grpId="2" nodeType="withEffect">
                                  <p:stCondLst>
                                    <p:cond delay="0"/>
                                  </p:stCondLst>
                                  <p:childTnLst>
                                    <p:set>
                                      <p:cBhvr>
                                        <p:cTn id="60" dur="1" fill="hold">
                                          <p:stCondLst>
                                            <p:cond delay="0"/>
                                          </p:stCondLst>
                                        </p:cTn>
                                        <p:tgtEl>
                                          <p:spTgt spid="67"/>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36" presetClass="path" presetSubtype="0" accel="50000" decel="50000" fill="hold" grpId="1" nodeType="clickEffect">
                                  <p:stCondLst>
                                    <p:cond delay="0"/>
                                  </p:stCondLst>
                                  <p:childTnLst>
                                    <p:animMotion origin="layout" path="M 3.33333E-6 2.96296E-6 L 3.33333E-6 0.05532 C 3.33333E-6 0.08009 0.06892 0.11088 0.125 0.11088 L 0.25 0.11088 " pathEditMode="relative" rAng="0" ptsTypes="FfFF">
                                      <p:cBhvr>
                                        <p:cTn id="64" dur="500" fill="hold"/>
                                        <p:tgtEl>
                                          <p:spTgt spid="66"/>
                                        </p:tgtEl>
                                        <p:attrNameLst>
                                          <p:attrName>ppt_x</p:attrName>
                                          <p:attrName>ppt_y</p:attrName>
                                        </p:attrNameLst>
                                      </p:cBhvr>
                                      <p:rCtr x="12500" y="5532"/>
                                    </p:animMotion>
                                  </p:childTnLst>
                                </p:cTn>
                              </p:par>
                            </p:childTnLst>
                          </p:cTn>
                        </p:par>
                        <p:par>
                          <p:cTn id="65" fill="hold" nodeType="afterGroup">
                            <p:stCondLst>
                              <p:cond delay="500"/>
                            </p:stCondLst>
                            <p:childTnLst>
                              <p:par>
                                <p:cTn id="66" presetID="43" presetClass="path" presetSubtype="0" accel="50000" decel="50000" fill="hold" grpId="2" nodeType="afterEffect">
                                  <p:stCondLst>
                                    <p:cond delay="0"/>
                                  </p:stCondLst>
                                  <p:childTnLst>
                                    <p:animMotion origin="layout" path="M 0.25 0.11088 L 0.27083 0.11088 C 0.28003 0.11088 0.29166 0.0831 0.29166 0.06088 L 0.29166 0.01088 " pathEditMode="relative" rAng="0" ptsTypes="FfFF">
                                      <p:cBhvr>
                                        <p:cTn id="67" dur="500" fill="hold"/>
                                        <p:tgtEl>
                                          <p:spTgt spid="66"/>
                                        </p:tgtEl>
                                        <p:attrNameLst>
                                          <p:attrName>ppt_x</p:attrName>
                                          <p:attrName>ppt_y</p:attrName>
                                        </p:attrNameLst>
                                      </p:cBhvr>
                                      <p:rCtr x="2083" y="-5000"/>
                                    </p:animMotion>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62"/>
                                        </p:tgtEl>
                                        <p:attrNameLst>
                                          <p:attrName>style.visibility</p:attrName>
                                        </p:attrNameLst>
                                      </p:cBhvr>
                                      <p:to>
                                        <p:strVal val="visible"/>
                                      </p:to>
                                    </p:set>
                                  </p:childTnLst>
                                </p:cTn>
                              </p:par>
                              <p:par>
                                <p:cTn id="72" presetID="1" presetClass="exit" presetSubtype="0" fill="hold" grpId="1" nodeType="withEffect">
                                  <p:stCondLst>
                                    <p:cond delay="0"/>
                                  </p:stCondLst>
                                  <p:childTnLst>
                                    <p:set>
                                      <p:cBhvr>
                                        <p:cTn id="73" dur="1" fill="hold">
                                          <p:stCondLst>
                                            <p:cond delay="0"/>
                                          </p:stCondLst>
                                        </p:cTn>
                                        <p:tgtEl>
                                          <p:spTgt spid="61"/>
                                        </p:tgtEl>
                                        <p:attrNameLst>
                                          <p:attrName>style.visibility</p:attrName>
                                        </p:attrNameLst>
                                      </p:cBhvr>
                                      <p:to>
                                        <p:strVal val="hidden"/>
                                      </p:to>
                                    </p:set>
                                  </p:childTnLst>
                                </p:cTn>
                              </p:par>
                              <p:par>
                                <p:cTn id="74" presetID="1"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animBg="1"/>
      <p:bldP spid="44" grpId="0" animBg="1"/>
      <p:bldP spid="45" grpId="0" animBg="1"/>
      <p:bldP spid="46" grpId="0" animBg="1"/>
      <p:bldP spid="49" grpId="0" animBg="1"/>
      <p:bldP spid="50" grpId="0" animBg="1"/>
      <p:bldP spid="51" grpId="0" animBg="1"/>
      <p:bldP spid="52" grpId="0" animBg="1"/>
      <p:bldP spid="58" grpId="0" animBg="1"/>
      <p:bldP spid="58" grpId="1" animBg="1"/>
      <p:bldP spid="59" grpId="0" animBg="1"/>
      <p:bldP spid="59" grpId="1" animBg="1"/>
      <p:bldP spid="60" grpId="0" animBg="1"/>
      <p:bldP spid="60" grpId="1" animBg="1"/>
      <p:bldP spid="61" grpId="0" animBg="1"/>
      <p:bldP spid="61" grpId="1" animBg="1"/>
      <p:bldP spid="62" grpId="0" animBg="1"/>
      <p:bldP spid="63" grpId="0"/>
      <p:bldP spid="66" grpId="0" animBg="1"/>
      <p:bldP spid="66" grpId="1" animBg="1"/>
      <p:bldP spid="66" grpId="2" animBg="1"/>
      <p:bldP spid="67" grpId="0" animBg="1"/>
      <p:bldP spid="67" grpId="1" animBg="1"/>
      <p:bldP spid="67" grpId="2" animBg="1"/>
      <p:bldP spid="67" grpId="3"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228600" y="152400"/>
            <a:ext cx="8610600" cy="914400"/>
          </a:xfrm>
        </p:spPr>
        <p:txBody>
          <a:bodyPr/>
          <a:lstStyle/>
          <a:p>
            <a:pPr eaLnBrk="1" hangingPunct="1"/>
            <a:r>
              <a:rPr lang="en-US">
                <a:latin typeface="Garamond" charset="0"/>
                <a:ea typeface="ＭＳ Ｐゴシック" charset="0"/>
                <a:cs typeface="ＭＳ Ｐゴシック" charset="0"/>
              </a:rPr>
              <a:t>Pipeline Parallelism: Methodology</a:t>
            </a:r>
          </a:p>
        </p:txBody>
      </p:sp>
      <p:sp>
        <p:nvSpPr>
          <p:cNvPr id="103427" name="Content Placeholder 2"/>
          <p:cNvSpPr>
            <a:spLocks noGrp="1"/>
          </p:cNvSpPr>
          <p:nvPr>
            <p:ph idx="1"/>
          </p:nvPr>
        </p:nvSpPr>
        <p:spPr>
          <a:xfrm>
            <a:off x="228600" y="1219200"/>
            <a:ext cx="8610600" cy="5029200"/>
          </a:xfrm>
        </p:spPr>
        <p:txBody>
          <a:bodyPr/>
          <a:lstStyle/>
          <a:p>
            <a:pPr eaLnBrk="1" hangingPunct="1"/>
            <a:r>
              <a:rPr lang="en-US">
                <a:latin typeface="Tahoma" charset="0"/>
                <a:ea typeface="ＭＳ Ｐゴシック" charset="0"/>
                <a:cs typeface="ＭＳ Ｐゴシック" charset="0"/>
              </a:rPr>
              <a:t>Workloads: </a:t>
            </a:r>
            <a:r>
              <a:rPr lang="en-US">
                <a:solidFill>
                  <a:srgbClr val="0000FF"/>
                </a:solidFill>
                <a:latin typeface="Tahoma" charset="0"/>
                <a:ea typeface="ＭＳ Ｐゴシック" charset="0"/>
                <a:cs typeface="ＭＳ Ｐゴシック" charset="0"/>
              </a:rPr>
              <a:t>9 applications with pipeline parallelism </a:t>
            </a:r>
            <a:endParaRPr lang="en-US">
              <a:latin typeface="Tahoma" charset="0"/>
              <a:ea typeface="ＭＳ Ｐゴシック" charset="0"/>
              <a:cs typeface="ＭＳ Ｐゴシック" charset="0"/>
            </a:endParaRPr>
          </a:p>
          <a:p>
            <a:pPr lvl="1" eaLnBrk="1" hangingPunct="1"/>
            <a:r>
              <a:rPr lang="en-US" sz="2000">
                <a:latin typeface="Tahoma" charset="0"/>
                <a:ea typeface="ＭＳ Ｐゴシック" charset="0"/>
              </a:rPr>
              <a:t>Financial, compression, multimedia, encoding/decoding</a:t>
            </a:r>
          </a:p>
          <a:p>
            <a:pPr lvl="1" eaLnBrk="1" hangingPunct="1"/>
            <a:r>
              <a:rPr lang="en-US" sz="2000">
                <a:latin typeface="Tahoma" charset="0"/>
                <a:ea typeface="ＭＳ Ｐゴシック" charset="0"/>
              </a:rPr>
              <a:t>Different training and simulation input sets</a:t>
            </a:r>
            <a:endParaRPr lang="en-US">
              <a:latin typeface="Tahoma" charset="0"/>
              <a:ea typeface="ＭＳ Ｐゴシック" charset="0"/>
            </a:endParaRPr>
          </a:p>
          <a:p>
            <a:pPr eaLnBrk="1" hangingPunct="1"/>
            <a:endParaRPr lang="en-US" sz="1200">
              <a:latin typeface="Tahoma" charset="0"/>
              <a:ea typeface="ＭＳ Ｐゴシック" charset="0"/>
              <a:cs typeface="ＭＳ Ｐゴシック" charset="0"/>
            </a:endParaRPr>
          </a:p>
          <a:p>
            <a:pPr eaLnBrk="1" hangingPunct="1"/>
            <a:endParaRPr lang="en-US" sz="1200">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Multi-core x86 simulator</a:t>
            </a:r>
          </a:p>
          <a:p>
            <a:pPr lvl="1" eaLnBrk="1" hangingPunct="1"/>
            <a:r>
              <a:rPr lang="en-US" sz="2000">
                <a:solidFill>
                  <a:srgbClr val="0000FF"/>
                </a:solidFill>
                <a:latin typeface="Tahoma" charset="0"/>
                <a:ea typeface="ＭＳ Ｐゴシック" charset="0"/>
              </a:rPr>
              <a:t>32-core CMP: </a:t>
            </a:r>
            <a:r>
              <a:rPr lang="en-US" sz="2000">
                <a:latin typeface="Tahoma" charset="0"/>
                <a:ea typeface="ＭＳ Ｐゴシック" charset="0"/>
              </a:rPr>
              <a:t>2GHz, in-order, 2-wide, 5-stage</a:t>
            </a:r>
            <a:endParaRPr lang="en-US" sz="2000">
              <a:solidFill>
                <a:srgbClr val="0000FF"/>
              </a:solidFill>
              <a:latin typeface="Tahoma" charset="0"/>
              <a:ea typeface="ＭＳ Ｐゴシック" charset="0"/>
            </a:endParaRPr>
          </a:p>
          <a:p>
            <a:pPr lvl="1" eaLnBrk="1" hangingPunct="1"/>
            <a:r>
              <a:rPr lang="en-US" sz="2000">
                <a:solidFill>
                  <a:srgbClr val="0000FF"/>
                </a:solidFill>
                <a:latin typeface="Tahoma" charset="0"/>
                <a:ea typeface="ＭＳ Ｐゴシック" charset="0"/>
              </a:rPr>
              <a:t>Aggressive stream prefetcher </a:t>
            </a:r>
            <a:r>
              <a:rPr lang="en-US" sz="2000">
                <a:latin typeface="Tahoma" charset="0"/>
                <a:ea typeface="ＭＳ Ｐゴシック" charset="0"/>
              </a:rPr>
              <a:t>employed at each core</a:t>
            </a:r>
            <a:endParaRPr lang="en-US" sz="1200">
              <a:latin typeface="Tahoma" charset="0"/>
              <a:ea typeface="ＭＳ Ｐゴシック" charset="0"/>
            </a:endParaRPr>
          </a:p>
          <a:p>
            <a:pPr lvl="1" eaLnBrk="1" hangingPunct="1"/>
            <a:r>
              <a:rPr lang="en-US" sz="2000">
                <a:latin typeface="Tahoma" charset="0"/>
                <a:ea typeface="ＭＳ Ｐゴシック" charset="0"/>
              </a:rPr>
              <a:t>Private 32 KB L1, private 256KB L2, 8MB shared L3</a:t>
            </a:r>
          </a:p>
          <a:p>
            <a:pPr lvl="1" eaLnBrk="1" hangingPunct="1"/>
            <a:r>
              <a:rPr lang="en-US" sz="2000">
                <a:latin typeface="Tahoma" charset="0"/>
                <a:ea typeface="ＭＳ Ｐゴシック" charset="0"/>
              </a:rPr>
              <a:t>On-chip interconnect: Bi-directional ring, 5-cycle hop latency</a:t>
            </a:r>
          </a:p>
        </p:txBody>
      </p:sp>
      <p:sp>
        <p:nvSpPr>
          <p:cNvPr id="1034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AC8E36-BE9F-A143-92F3-B3B2E9E9D26E}" type="slidenum">
              <a:rPr lang="en-US" sz="1600">
                <a:latin typeface="Garamond" charset="0"/>
              </a:rPr>
              <a:pPr eaLnBrk="1" hangingPunct="1"/>
              <a:t>107</a:t>
            </a:fld>
            <a:endParaRPr lang="en-US" sz="1600">
              <a:latin typeface="Garamond" charset="0"/>
            </a:endParaRPr>
          </a:p>
        </p:txBody>
      </p:sp>
    </p:spTree>
    <p:extLst>
      <p:ext uri="{BB962C8B-B14F-4D97-AF65-F5344CB8AC3E}">
        <p14:creationId xmlns:p14="http://schemas.microsoft.com/office/powerpoint/2010/main" val="31747598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81A6BA-A1A0-914C-B2C7-A1918E4A72C6}" type="slidenum">
              <a:rPr lang="en-US" sz="1600">
                <a:solidFill>
                  <a:srgbClr val="000000"/>
                </a:solidFill>
                <a:latin typeface="Garamond" charset="0"/>
              </a:rPr>
              <a:pPr eaLnBrk="1" hangingPunct="1"/>
              <a:t>108</a:t>
            </a:fld>
            <a:endParaRPr lang="en-US" sz="1600">
              <a:solidFill>
                <a:srgbClr val="000000"/>
              </a:solidFill>
              <a:latin typeface="Garamond" charset="0"/>
            </a:endParaRPr>
          </a:p>
        </p:txBody>
      </p:sp>
      <p:sp>
        <p:nvSpPr>
          <p:cNvPr id="104452"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DM on Pipeline Parallelism: Results</a:t>
            </a:r>
          </a:p>
        </p:txBody>
      </p:sp>
      <p:graphicFrame>
        <p:nvGraphicFramePr>
          <p:cNvPr id="104450" name="Object 2"/>
          <p:cNvGraphicFramePr>
            <a:graphicFrameLocks noChangeAspect="1"/>
          </p:cNvGraphicFramePr>
          <p:nvPr/>
        </p:nvGraphicFramePr>
        <p:xfrm>
          <a:off x="41275" y="2058988"/>
          <a:ext cx="9026525" cy="3856037"/>
        </p:xfrm>
        <a:graphic>
          <a:graphicData uri="http://schemas.openxmlformats.org/presentationml/2006/ole">
            <mc:AlternateContent xmlns:mc="http://schemas.openxmlformats.org/markup-compatibility/2006">
              <mc:Choice xmlns:v="urn:schemas-microsoft-com:vml" Requires="v">
                <p:oleObj spid="_x0000_s170106" name="Chart" r:id="rId4" imgW="6105682" imgH="2609991" progId="Excel.Chart.8">
                  <p:embed/>
                </p:oleObj>
              </mc:Choice>
              <mc:Fallback>
                <p:oleObj name="Chart" r:id="rId4" imgW="6105682" imgH="260999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5" y="2058988"/>
                        <a:ext cx="9026525" cy="385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1383" name="Oval 20"/>
          <p:cNvSpPr>
            <a:spLocks noChangeArrowheads="1"/>
          </p:cNvSpPr>
          <p:nvPr/>
        </p:nvSpPr>
        <p:spPr bwMode="auto">
          <a:xfrm>
            <a:off x="8153400" y="1828800"/>
            <a:ext cx="685800" cy="3533775"/>
          </a:xfrm>
          <a:prstGeom prst="ellipse">
            <a:avLst/>
          </a:prstGeom>
          <a:noFill/>
          <a:ln w="31750">
            <a:solidFill>
              <a:schemeClr val="tx2">
                <a:lumMod val="75000"/>
              </a:schemeClr>
            </a:solidFill>
            <a:round/>
            <a:headEnd/>
            <a:tailEnd/>
          </a:ln>
        </p:spPr>
        <p:txBody>
          <a:bodyPr wrap="none" anchor="ctr"/>
          <a:lstStyle/>
          <a:p>
            <a:pPr>
              <a:defRPr/>
            </a:pPr>
            <a:endParaRPr lang="en-US" b="1">
              <a:solidFill>
                <a:srgbClr val="000000"/>
              </a:solidFill>
              <a:latin typeface="Arial" pitchFamily="-106" charset="0"/>
              <a:ea typeface="ＭＳ Ｐゴシック" pitchFamily="-106" charset="-128"/>
              <a:cs typeface="ＭＳ Ｐゴシック" pitchFamily="-106" charset="-128"/>
            </a:endParaRPr>
          </a:p>
        </p:txBody>
      </p:sp>
      <p:sp>
        <p:nvSpPr>
          <p:cNvPr id="8" name="Text Box 5"/>
          <p:cNvSpPr txBox="1">
            <a:spLocks noChangeArrowheads="1"/>
          </p:cNvSpPr>
          <p:nvPr/>
        </p:nvSpPr>
        <p:spPr bwMode="auto">
          <a:xfrm>
            <a:off x="8164513" y="2611438"/>
            <a:ext cx="64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16%</a:t>
            </a:r>
          </a:p>
        </p:txBody>
      </p:sp>
      <p:sp>
        <p:nvSpPr>
          <p:cNvPr id="104455" name="Line 7"/>
          <p:cNvSpPr>
            <a:spLocks noChangeShapeType="1"/>
          </p:cNvSpPr>
          <p:nvPr/>
        </p:nvSpPr>
        <p:spPr bwMode="auto">
          <a:xfrm>
            <a:off x="1030288" y="3221038"/>
            <a:ext cx="78740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1328935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itle 1"/>
          <p:cNvSpPr>
            <a:spLocks noGrp="1"/>
          </p:cNvSpPr>
          <p:nvPr>
            <p:ph type="title"/>
          </p:nvPr>
        </p:nvSpPr>
        <p:spPr/>
        <p:txBody>
          <a:bodyPr/>
          <a:lstStyle/>
          <a:p>
            <a:r>
              <a:rPr lang="en-US">
                <a:latin typeface="Garamond" charset="0"/>
                <a:ea typeface="ＭＳ Ｐゴシック" charset="0"/>
                <a:cs typeface="ＭＳ Ｐゴシック" charset="0"/>
              </a:rPr>
              <a:t>DM Coverage, Accuracy, Timeliness</a:t>
            </a:r>
          </a:p>
        </p:txBody>
      </p:sp>
      <p:sp>
        <p:nvSpPr>
          <p:cNvPr id="106500" name="Content Placeholder 2"/>
          <p:cNvSpPr>
            <a:spLocks noGrp="1"/>
          </p:cNvSpPr>
          <p:nvPr>
            <p:ph idx="1"/>
          </p:nvPr>
        </p:nvSpPr>
        <p:spPr>
          <a:xfrm>
            <a:off x="239713" y="4903788"/>
            <a:ext cx="8610600" cy="1400175"/>
          </a:xfrm>
        </p:spPr>
        <p:txBody>
          <a:bodyPr/>
          <a:lstStyle/>
          <a:p>
            <a:r>
              <a:rPr lang="en-US">
                <a:solidFill>
                  <a:srgbClr val="0000FF"/>
                </a:solidFill>
                <a:latin typeface="Tahoma" charset="0"/>
                <a:ea typeface="ＭＳ Ｐゴシック" charset="0"/>
                <a:cs typeface="ＭＳ Ｐゴシック" charset="0"/>
              </a:rPr>
              <a:t>High coverage</a:t>
            </a:r>
            <a:r>
              <a:rPr lang="en-US">
                <a:latin typeface="Tahoma" charset="0"/>
                <a:ea typeface="ＭＳ Ｐゴシック" charset="0"/>
                <a:cs typeface="ＭＳ Ｐゴシック" charset="0"/>
              </a:rPr>
              <a:t> of inter-segment misses in a </a:t>
            </a:r>
            <a:r>
              <a:rPr lang="en-US">
                <a:solidFill>
                  <a:srgbClr val="0000FF"/>
                </a:solidFill>
                <a:latin typeface="Tahoma" charset="0"/>
                <a:ea typeface="ＭＳ Ｐゴシック" charset="0"/>
                <a:cs typeface="ＭＳ Ｐゴシック" charset="0"/>
              </a:rPr>
              <a:t>timely </a:t>
            </a:r>
            <a:r>
              <a:rPr lang="en-US">
                <a:latin typeface="Tahoma" charset="0"/>
                <a:ea typeface="ＭＳ Ｐゴシック" charset="0"/>
                <a:cs typeface="ＭＳ Ｐゴシック" charset="0"/>
              </a:rPr>
              <a:t>manner</a:t>
            </a:r>
          </a:p>
          <a:p>
            <a:r>
              <a:rPr lang="en-US">
                <a:solidFill>
                  <a:srgbClr val="0000FF"/>
                </a:solidFill>
                <a:latin typeface="Tahoma" charset="0"/>
                <a:ea typeface="ＭＳ Ｐゴシック" charset="0"/>
                <a:cs typeface="ＭＳ Ｐゴシック" charset="0"/>
              </a:rPr>
              <a:t>Medium accuracy does not impact performance</a:t>
            </a:r>
          </a:p>
          <a:p>
            <a:pPr lvl="1"/>
            <a:r>
              <a:rPr lang="en-US">
                <a:latin typeface="Tahoma" charset="0"/>
                <a:ea typeface="ＭＳ Ｐゴシック" charset="0"/>
              </a:rPr>
              <a:t>Only 5.0 and 6.8 cache blocks marshaled for average segment</a:t>
            </a:r>
          </a:p>
          <a:p>
            <a:endParaRPr lang="en-US">
              <a:solidFill>
                <a:srgbClr val="0000FF"/>
              </a:solidFill>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10650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FFC626-56C6-5246-B6D2-C9A770CC6DA7}" type="slidenum">
              <a:rPr lang="en-US" sz="1600">
                <a:latin typeface="Garamond" charset="0"/>
              </a:rPr>
              <a:pPr eaLnBrk="1" hangingPunct="1"/>
              <a:t>109</a:t>
            </a:fld>
            <a:endParaRPr lang="en-US" sz="1600">
              <a:latin typeface="Garamond" charset="0"/>
            </a:endParaRPr>
          </a:p>
        </p:txBody>
      </p:sp>
      <p:graphicFrame>
        <p:nvGraphicFramePr>
          <p:cNvPr id="106498" name="Object 2"/>
          <p:cNvGraphicFramePr>
            <a:graphicFrameLocks noChangeAspect="1"/>
          </p:cNvGraphicFramePr>
          <p:nvPr/>
        </p:nvGraphicFramePr>
        <p:xfrm>
          <a:off x="914400" y="1116013"/>
          <a:ext cx="7010400" cy="3863975"/>
        </p:xfrm>
        <a:graphic>
          <a:graphicData uri="http://schemas.openxmlformats.org/presentationml/2006/ole">
            <mc:AlternateContent xmlns:mc="http://schemas.openxmlformats.org/markup-compatibility/2006">
              <mc:Choice xmlns:v="urn:schemas-microsoft-com:vml" Requires="v">
                <p:oleObj spid="_x0000_s172154" name="Chart" r:id="rId3" imgW="5305313" imgH="2924274" progId="Excel.Chart.8">
                  <p:embed/>
                </p:oleObj>
              </mc:Choice>
              <mc:Fallback>
                <p:oleObj name="Chart" r:id="rId3" imgW="5305313" imgH="2924274"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116013"/>
                        <a:ext cx="7010400" cy="386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1511813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Lectures and More Information</a:t>
            </a:r>
            <a:endParaRPr lang="en-US" dirty="0"/>
          </a:p>
        </p:txBody>
      </p:sp>
      <p:sp>
        <p:nvSpPr>
          <p:cNvPr id="3" name="Content Placeholder 2"/>
          <p:cNvSpPr>
            <a:spLocks noGrp="1"/>
          </p:cNvSpPr>
          <p:nvPr>
            <p:ph idx="1"/>
          </p:nvPr>
        </p:nvSpPr>
        <p:spPr>
          <a:xfrm>
            <a:off x="228600" y="997528"/>
            <a:ext cx="8839200" cy="5193723"/>
          </a:xfrm>
        </p:spPr>
        <p:txBody>
          <a:bodyPr/>
          <a:lstStyle/>
          <a:p>
            <a:r>
              <a:rPr lang="en-US" dirty="0" smtClean="0"/>
              <a:t>Online Computer Architecture Lectures</a:t>
            </a:r>
          </a:p>
          <a:p>
            <a:pPr lvl="1"/>
            <a:r>
              <a:rPr lang="en-US" dirty="0" smtClean="0">
                <a:hlinkClick r:id="rId2"/>
              </a:rPr>
              <a:t>http://www.youtube.com/playlist?list=PL5PHm2jkkXmidJOd59REog9jDnPDTG6IJ</a:t>
            </a:r>
            <a:r>
              <a:rPr lang="en-US" dirty="0" smtClean="0"/>
              <a:t> </a:t>
            </a:r>
          </a:p>
          <a:p>
            <a:endParaRPr lang="en-US" dirty="0"/>
          </a:p>
          <a:p>
            <a:r>
              <a:rPr lang="en-US" dirty="0" smtClean="0"/>
              <a:t>Online Computer Architecture Courses</a:t>
            </a:r>
          </a:p>
          <a:p>
            <a:pPr lvl="1"/>
            <a:r>
              <a:rPr lang="en-US" dirty="0" smtClean="0"/>
              <a:t>Intro:</a:t>
            </a:r>
            <a:r>
              <a:rPr lang="en-US" dirty="0"/>
              <a:t> </a:t>
            </a:r>
            <a:r>
              <a:rPr lang="en-US" dirty="0" smtClean="0">
                <a:hlinkClick r:id="rId3"/>
              </a:rPr>
              <a:t>http://www.ece.cmu.edu/~ece447/s13/doku.php</a:t>
            </a:r>
            <a:endParaRPr lang="en-US" dirty="0" smtClean="0"/>
          </a:p>
          <a:p>
            <a:pPr lvl="1"/>
            <a:r>
              <a:rPr lang="en-US" dirty="0" smtClean="0"/>
              <a:t>Advanced: </a:t>
            </a:r>
            <a:r>
              <a:rPr lang="en-US" dirty="0" smtClean="0">
                <a:hlinkClick r:id="rId4"/>
              </a:rPr>
              <a:t>http://www.ece.cmu.edu/~ece740/f11/doku.php</a:t>
            </a:r>
            <a:r>
              <a:rPr lang="en-US" dirty="0" smtClean="0"/>
              <a:t> </a:t>
            </a:r>
          </a:p>
          <a:p>
            <a:pPr lvl="1"/>
            <a:r>
              <a:rPr lang="en-US" dirty="0" smtClean="0"/>
              <a:t>Advanced: </a:t>
            </a:r>
            <a:r>
              <a:rPr lang="en-US" dirty="0" smtClean="0">
                <a:hlinkClick r:id="rId5"/>
              </a:rPr>
              <a:t>http://www.ece.cmu.edu/~ece742/doku.php</a:t>
            </a:r>
            <a:r>
              <a:rPr lang="en-US" dirty="0" smtClean="0"/>
              <a:t> </a:t>
            </a:r>
          </a:p>
          <a:p>
            <a:pPr marL="0" indent="0">
              <a:buNone/>
            </a:pPr>
            <a:endParaRPr lang="en-US" dirty="0"/>
          </a:p>
          <a:p>
            <a:r>
              <a:rPr lang="en-US" dirty="0" smtClean="0"/>
              <a:t>Recent Research Papers</a:t>
            </a:r>
          </a:p>
          <a:p>
            <a:pPr lvl="1"/>
            <a:r>
              <a:rPr lang="en-US" dirty="0" smtClean="0">
                <a:hlinkClick r:id="rId6"/>
              </a:rPr>
              <a:t>http://users.ece.cmu.edu/~omutlu/projects.htm</a:t>
            </a:r>
            <a:endParaRPr lang="en-US" dirty="0" smtClean="0"/>
          </a:p>
          <a:p>
            <a:pPr lvl="1"/>
            <a:r>
              <a:rPr lang="en-US" dirty="0" smtClean="0">
                <a:hlinkClick r:id="rId7"/>
              </a:rPr>
              <a:t>http://scholar.google.com/citations?user=7XyGUGkAAAAJ&amp;hl=en</a:t>
            </a:r>
            <a:endParaRPr lang="en-US" dirty="0" smtClean="0"/>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pPr>
              <a:defRPr/>
            </a:pPr>
            <a:fld id="{002F4A62-A2AB-6B48-93FA-0E4BEF2642CE}" type="slidenum">
              <a:rPr lang="en-US" smtClean="0"/>
              <a:pPr>
                <a:defRPr/>
              </a:pPr>
              <a:t>11</a:t>
            </a:fld>
            <a:endParaRPr lang="en-US"/>
          </a:p>
        </p:txBody>
      </p:sp>
    </p:spTree>
    <p:extLst>
      <p:ext uri="{BB962C8B-B14F-4D97-AF65-F5344CB8AC3E}">
        <p14:creationId xmlns:p14="http://schemas.microsoft.com/office/powerpoint/2010/main" val="4678588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Scaling Results</a:t>
            </a:r>
          </a:p>
        </p:txBody>
      </p:sp>
      <p:sp>
        <p:nvSpPr>
          <p:cNvPr id="107523" name="Content Placeholder 2"/>
          <p:cNvSpPr>
            <a:spLocks noGrp="1"/>
          </p:cNvSpPr>
          <p:nvPr>
            <p:ph idx="1"/>
          </p:nvPr>
        </p:nvSpPr>
        <p:spPr>
          <a:xfrm>
            <a:off x="228600" y="1371600"/>
            <a:ext cx="8915400" cy="4876800"/>
          </a:xfrm>
        </p:spPr>
        <p:txBody>
          <a:bodyPr/>
          <a:lstStyle/>
          <a:p>
            <a:pPr eaLnBrk="1" hangingPunct="1"/>
            <a:r>
              <a:rPr lang="en-US">
                <a:solidFill>
                  <a:srgbClr val="000000"/>
                </a:solidFill>
                <a:latin typeface="Tahoma" charset="0"/>
                <a:ea typeface="ＭＳ Ｐゴシック" charset="0"/>
                <a:cs typeface="ＭＳ Ｐゴシック" charset="0"/>
              </a:rPr>
              <a:t>DM </a:t>
            </a:r>
            <a:r>
              <a:rPr lang="en-US">
                <a:solidFill>
                  <a:srgbClr val="0000FF"/>
                </a:solidFill>
                <a:latin typeface="Tahoma" charset="0"/>
                <a:ea typeface="ＭＳ Ｐゴシック" charset="0"/>
                <a:cs typeface="ＭＳ Ｐゴシック" charset="0"/>
              </a:rPr>
              <a:t>performance improvement increases </a:t>
            </a:r>
            <a:r>
              <a:rPr lang="en-US">
                <a:solidFill>
                  <a:srgbClr val="000000"/>
                </a:solidFill>
                <a:latin typeface="Tahoma" charset="0"/>
                <a:ea typeface="ＭＳ Ｐゴシック" charset="0"/>
                <a:cs typeface="ＭＳ Ｐゴシック" charset="0"/>
              </a:rPr>
              <a:t>with</a:t>
            </a:r>
          </a:p>
          <a:p>
            <a:pPr lvl="1" eaLnBrk="1" hangingPunct="1"/>
            <a:r>
              <a:rPr lang="en-US">
                <a:solidFill>
                  <a:srgbClr val="0000FF"/>
                </a:solidFill>
                <a:latin typeface="Tahoma" charset="0"/>
                <a:ea typeface="ＭＳ Ｐゴシック" charset="0"/>
              </a:rPr>
              <a:t>More cores</a:t>
            </a:r>
          </a:p>
          <a:p>
            <a:pPr lvl="1" eaLnBrk="1" hangingPunct="1"/>
            <a:r>
              <a:rPr lang="en-US">
                <a:solidFill>
                  <a:srgbClr val="0000FF"/>
                </a:solidFill>
                <a:latin typeface="Tahoma" charset="0"/>
                <a:ea typeface="ＭＳ Ｐゴシック" charset="0"/>
              </a:rPr>
              <a:t>Higher interconnect latency</a:t>
            </a:r>
          </a:p>
          <a:p>
            <a:pPr lvl="1" eaLnBrk="1" hangingPunct="1"/>
            <a:r>
              <a:rPr lang="en-US">
                <a:solidFill>
                  <a:srgbClr val="0000FF"/>
                </a:solidFill>
                <a:latin typeface="Tahoma" charset="0"/>
                <a:ea typeface="ＭＳ Ｐゴシック" charset="0"/>
              </a:rPr>
              <a:t>Larger private L2 caches</a:t>
            </a:r>
          </a:p>
          <a:p>
            <a:pPr lvl="1" eaLnBrk="1" hangingPunct="1"/>
            <a:endParaRPr lang="en-US">
              <a:solidFill>
                <a:srgbClr val="000000"/>
              </a:solidFill>
              <a:latin typeface="Tahoma" charset="0"/>
              <a:ea typeface="ＭＳ Ｐゴシック" charset="0"/>
            </a:endParaRPr>
          </a:p>
          <a:p>
            <a:pPr eaLnBrk="1" hangingPunct="1"/>
            <a:r>
              <a:rPr lang="en-US">
                <a:solidFill>
                  <a:srgbClr val="000000"/>
                </a:solidFill>
                <a:latin typeface="Tahoma" charset="0"/>
                <a:ea typeface="ＭＳ Ｐゴシック" charset="0"/>
                <a:cs typeface="ＭＳ Ｐゴシック" charset="0"/>
              </a:rPr>
              <a:t>Why? </a:t>
            </a:r>
            <a:r>
              <a:rPr lang="en-US">
                <a:solidFill>
                  <a:srgbClr val="FF0000"/>
                </a:solidFill>
                <a:latin typeface="Tahoma" charset="0"/>
                <a:ea typeface="ＭＳ Ｐゴシック" charset="0"/>
                <a:cs typeface="ＭＳ Ｐゴシック" charset="0"/>
              </a:rPr>
              <a:t>Inter-segment data misses become a larger bottleneck</a:t>
            </a:r>
          </a:p>
          <a:p>
            <a:pPr lvl="1" eaLnBrk="1" hangingPunct="1"/>
            <a:r>
              <a:rPr lang="en-US">
                <a:solidFill>
                  <a:srgbClr val="000000"/>
                </a:solidFill>
                <a:latin typeface="Tahoma" charset="0"/>
                <a:ea typeface="ＭＳ Ｐゴシック" charset="0"/>
              </a:rPr>
              <a:t>More cores </a:t>
            </a:r>
            <a:r>
              <a:rPr lang="en-US">
                <a:solidFill>
                  <a:srgbClr val="000000"/>
                </a:solidFill>
                <a:latin typeface="Tahoma" charset="0"/>
                <a:ea typeface="ＭＳ Ｐゴシック" charset="0"/>
                <a:sym typeface="Wingdings" charset="0"/>
              </a:rPr>
              <a:t> More communication</a:t>
            </a:r>
          </a:p>
          <a:p>
            <a:pPr lvl="1" eaLnBrk="1" hangingPunct="1"/>
            <a:r>
              <a:rPr lang="en-US">
                <a:solidFill>
                  <a:srgbClr val="000000"/>
                </a:solidFill>
                <a:latin typeface="Tahoma" charset="0"/>
                <a:ea typeface="ＭＳ Ｐゴシック" charset="0"/>
                <a:sym typeface="Wingdings" charset="0"/>
              </a:rPr>
              <a:t>Higher latency  Longer stalls due to communication</a:t>
            </a:r>
          </a:p>
          <a:p>
            <a:pPr lvl="1" eaLnBrk="1" hangingPunct="1"/>
            <a:r>
              <a:rPr lang="en-US">
                <a:solidFill>
                  <a:srgbClr val="000000"/>
                </a:solidFill>
                <a:latin typeface="Tahoma" charset="0"/>
                <a:ea typeface="ＭＳ Ｐゴシック" charset="0"/>
                <a:sym typeface="Wingdings" charset="0"/>
              </a:rPr>
              <a:t>Larger L2 cache  Communication misses remain</a:t>
            </a:r>
            <a:r>
              <a:rPr lang="en-US">
                <a:solidFill>
                  <a:srgbClr val="000000"/>
                </a:solidFill>
                <a:latin typeface="Tahoma" charset="0"/>
                <a:ea typeface="ＭＳ Ｐゴシック" charset="0"/>
              </a:rPr>
              <a:t> </a:t>
            </a:r>
            <a:endParaRPr lang="en-US">
              <a:latin typeface="Tahoma" charset="0"/>
              <a:ea typeface="ＭＳ Ｐゴシック" charset="0"/>
            </a:endParaRPr>
          </a:p>
          <a:p>
            <a:pPr eaLnBrk="1" hangingPunct="1"/>
            <a:endParaRPr lang="en-US">
              <a:latin typeface="Tahoma" charset="0"/>
              <a:ea typeface="ＭＳ Ｐゴシック" charset="0"/>
              <a:cs typeface="ＭＳ Ｐゴシック" charset="0"/>
            </a:endParaRPr>
          </a:p>
        </p:txBody>
      </p:sp>
      <p:sp>
        <p:nvSpPr>
          <p:cNvPr id="10752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D1DC17-0DBE-1243-87B5-AB02DED3FC37}" type="slidenum">
              <a:rPr lang="en-US" sz="1600">
                <a:latin typeface="Garamond" charset="0"/>
              </a:rPr>
              <a:pPr eaLnBrk="1" hangingPunct="1"/>
              <a:t>110</a:t>
            </a:fld>
            <a:endParaRPr lang="en-US" sz="1600">
              <a:latin typeface="Garamond" charset="0"/>
            </a:endParaRPr>
          </a:p>
        </p:txBody>
      </p:sp>
    </p:spTree>
    <p:extLst>
      <p:ext uri="{BB962C8B-B14F-4D97-AF65-F5344CB8AC3E}">
        <p14:creationId xmlns:p14="http://schemas.microsoft.com/office/powerpoint/2010/main" val="13910069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4AE3B94-1D6F-354B-9121-7DC03BE74AD0}" type="slidenum">
              <a:rPr lang="en-US" sz="1600">
                <a:latin typeface="Garamond" charset="0"/>
              </a:rPr>
              <a:pPr eaLnBrk="1" hangingPunct="1"/>
              <a:t>111</a:t>
            </a:fld>
            <a:endParaRPr lang="en-US" sz="1600">
              <a:latin typeface="Garamond" charset="0"/>
            </a:endParaRPr>
          </a:p>
        </p:txBody>
      </p:sp>
      <p:sp>
        <p:nvSpPr>
          <p:cNvPr id="110595"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Other Applications of Data Marshaling</a:t>
            </a:r>
          </a:p>
        </p:txBody>
      </p:sp>
      <p:sp>
        <p:nvSpPr>
          <p:cNvPr id="96260" name="Rectangle 3"/>
          <p:cNvSpPr>
            <a:spLocks noGrp="1" noChangeArrowheads="1"/>
          </p:cNvSpPr>
          <p:nvPr>
            <p:ph type="body" idx="1"/>
          </p:nvPr>
        </p:nvSpPr>
        <p:spPr>
          <a:xfrm>
            <a:off x="228600" y="1371600"/>
            <a:ext cx="8915400" cy="4876800"/>
          </a:xfrm>
        </p:spPr>
        <p:txBody>
          <a:bodyPr/>
          <a:lstStyle/>
          <a:p>
            <a:pPr eaLnBrk="1" hangingPunct="1">
              <a:lnSpc>
                <a:spcPct val="90000"/>
              </a:lnSpc>
            </a:pPr>
            <a:r>
              <a:rPr lang="en-US">
                <a:solidFill>
                  <a:srgbClr val="0000FF"/>
                </a:solidFill>
                <a:latin typeface="Tahoma" charset="0"/>
                <a:ea typeface="ＭＳ Ｐゴシック" charset="0"/>
                <a:cs typeface="ＭＳ Ｐゴシック" charset="0"/>
              </a:rPr>
              <a:t>Can be applied to other Staged Execution models</a:t>
            </a:r>
          </a:p>
          <a:p>
            <a:pPr lvl="1" eaLnBrk="1" hangingPunct="1">
              <a:lnSpc>
                <a:spcPct val="90000"/>
              </a:lnSpc>
            </a:pPr>
            <a:r>
              <a:rPr lang="en-US">
                <a:latin typeface="Tahoma" charset="0"/>
                <a:ea typeface="ＭＳ Ｐゴシック" charset="0"/>
              </a:rPr>
              <a:t>Task parallelism models</a:t>
            </a:r>
          </a:p>
          <a:p>
            <a:pPr lvl="2" eaLnBrk="1" hangingPunct="1">
              <a:lnSpc>
                <a:spcPct val="90000"/>
              </a:lnSpc>
            </a:pPr>
            <a:r>
              <a:rPr lang="en-US">
                <a:latin typeface="Tahoma" charset="0"/>
                <a:ea typeface="ＭＳ Ｐゴシック" charset="0"/>
              </a:rPr>
              <a:t>Cilk, Intel TBB, Apple Grand Central Dispatch</a:t>
            </a:r>
          </a:p>
          <a:p>
            <a:pPr lvl="1" eaLnBrk="1" hangingPunct="1">
              <a:lnSpc>
                <a:spcPct val="90000"/>
              </a:lnSpc>
            </a:pPr>
            <a:r>
              <a:rPr lang="en-US">
                <a:latin typeface="Tahoma" charset="0"/>
                <a:ea typeface="ＭＳ Ｐゴシック" charset="0"/>
              </a:rPr>
              <a:t>Special-purpose remote functional units</a:t>
            </a:r>
          </a:p>
          <a:p>
            <a:pPr lvl="1" eaLnBrk="1" hangingPunct="1">
              <a:lnSpc>
                <a:spcPct val="90000"/>
              </a:lnSpc>
            </a:pPr>
            <a:r>
              <a:rPr lang="en-US">
                <a:latin typeface="Tahoma" charset="0"/>
                <a:ea typeface="ＭＳ Ｐゴシック" charset="0"/>
              </a:rPr>
              <a:t>Computation spreading </a:t>
            </a:r>
            <a:r>
              <a:rPr lang="en-US" sz="1600">
                <a:latin typeface="Tahoma" charset="0"/>
                <a:ea typeface="ＭＳ Ｐゴシック" charset="0"/>
              </a:rPr>
              <a:t>[Chakraborty et al., ASPLOS</a:t>
            </a:r>
            <a:r>
              <a:rPr lang="ja-JP" altLang="en-US" sz="1600">
                <a:latin typeface="Tahoma" charset="0"/>
                <a:ea typeface="ＭＳ Ｐゴシック" charset="0"/>
              </a:rPr>
              <a:t>’</a:t>
            </a:r>
            <a:r>
              <a:rPr lang="en-US" sz="1600">
                <a:latin typeface="Tahoma" charset="0"/>
                <a:ea typeface="ＭＳ Ｐゴシック" charset="0"/>
              </a:rPr>
              <a:t>06]</a:t>
            </a:r>
          </a:p>
          <a:p>
            <a:pPr lvl="1" eaLnBrk="1" hangingPunct="1">
              <a:lnSpc>
                <a:spcPct val="90000"/>
              </a:lnSpc>
            </a:pPr>
            <a:r>
              <a:rPr lang="en-US">
                <a:latin typeface="Tahoma" charset="0"/>
                <a:ea typeface="ＭＳ Ｐゴシック" charset="0"/>
              </a:rPr>
              <a:t>Thread motion/migration </a:t>
            </a:r>
            <a:r>
              <a:rPr lang="en-US" sz="1600">
                <a:latin typeface="Tahoma" charset="0"/>
                <a:ea typeface="ＭＳ Ｐゴシック" charset="0"/>
              </a:rPr>
              <a:t>[e.g., Rangan et al., ISCA</a:t>
            </a:r>
            <a:r>
              <a:rPr lang="ja-JP" altLang="en-US" sz="1600">
                <a:latin typeface="Tahoma" charset="0"/>
                <a:ea typeface="ＭＳ Ｐゴシック" charset="0"/>
              </a:rPr>
              <a:t>’</a:t>
            </a:r>
            <a:r>
              <a:rPr lang="en-US" sz="1600">
                <a:latin typeface="Tahoma" charset="0"/>
                <a:ea typeface="ＭＳ Ｐゴシック" charset="0"/>
              </a:rPr>
              <a:t>09]</a:t>
            </a:r>
          </a:p>
          <a:p>
            <a:pPr lvl="1" eaLnBrk="1" hangingPunct="1">
              <a:lnSpc>
                <a:spcPct val="90000"/>
              </a:lnSpc>
              <a:buFont typeface="Wingdings" charset="0"/>
              <a:buNone/>
            </a:pPr>
            <a:endParaRPr lang="en-US">
              <a:latin typeface="Tahoma" charset="0"/>
              <a:ea typeface="ＭＳ Ｐゴシック" charset="0"/>
            </a:endParaRPr>
          </a:p>
          <a:p>
            <a:pPr eaLnBrk="1" hangingPunct="1">
              <a:lnSpc>
                <a:spcPct val="90000"/>
              </a:lnSpc>
            </a:pPr>
            <a:r>
              <a:rPr lang="en-US">
                <a:solidFill>
                  <a:srgbClr val="0000FF"/>
                </a:solidFill>
                <a:latin typeface="Tahoma" charset="0"/>
                <a:ea typeface="ＭＳ Ｐゴシック" charset="0"/>
                <a:cs typeface="ＭＳ Ｐゴシック" charset="0"/>
              </a:rPr>
              <a:t>Can be an enabler for more aggressive SE models</a:t>
            </a:r>
          </a:p>
          <a:p>
            <a:pPr lvl="1" eaLnBrk="1" hangingPunct="1">
              <a:lnSpc>
                <a:spcPct val="90000"/>
              </a:lnSpc>
            </a:pPr>
            <a:r>
              <a:rPr lang="en-US">
                <a:solidFill>
                  <a:srgbClr val="FF0000"/>
                </a:solidFill>
                <a:latin typeface="Tahoma" charset="0"/>
                <a:ea typeface="ＭＳ Ｐゴシック" charset="0"/>
              </a:rPr>
              <a:t>Lowers the cost of data migration</a:t>
            </a:r>
          </a:p>
          <a:p>
            <a:pPr lvl="2" eaLnBrk="1" hangingPunct="1">
              <a:lnSpc>
                <a:spcPct val="90000"/>
              </a:lnSpc>
            </a:pPr>
            <a:r>
              <a:rPr lang="en-US">
                <a:latin typeface="Tahoma" charset="0"/>
                <a:ea typeface="ＭＳ Ｐゴシック" charset="0"/>
              </a:rPr>
              <a:t>an important overhead in remote execution of code segments</a:t>
            </a:r>
          </a:p>
          <a:p>
            <a:pPr lvl="1" eaLnBrk="1" hangingPunct="1">
              <a:lnSpc>
                <a:spcPct val="90000"/>
              </a:lnSpc>
            </a:pPr>
            <a:r>
              <a:rPr lang="en-US">
                <a:solidFill>
                  <a:srgbClr val="FF0000"/>
                </a:solidFill>
                <a:latin typeface="Tahoma" charset="0"/>
                <a:ea typeface="ＭＳ Ｐゴシック" charset="0"/>
              </a:rPr>
              <a:t>Remote execution of finer-grained tasks can become more feasible </a:t>
            </a:r>
            <a:r>
              <a:rPr lang="en-US">
                <a:latin typeface="Tahoma" charset="0"/>
                <a:ea typeface="ＭＳ Ｐゴシック" charset="0"/>
                <a:sym typeface="Wingdings" charset="0"/>
              </a:rPr>
              <a:t> finer-grained parallelization in multi-cores</a:t>
            </a:r>
            <a:endParaRPr lang="en-US">
              <a:latin typeface="Tahoma" charset="0"/>
              <a:ea typeface="ＭＳ Ｐゴシック" charset="0"/>
            </a:endParaRPr>
          </a:p>
        </p:txBody>
      </p:sp>
    </p:spTree>
    <p:extLst>
      <p:ext uri="{BB962C8B-B14F-4D97-AF65-F5344CB8AC3E}">
        <p14:creationId xmlns:p14="http://schemas.microsoft.com/office/powerpoint/2010/main" val="154615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6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26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26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26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26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260">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6260">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260">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260">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626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Data Marshaling Summary</a:t>
            </a:r>
            <a:endParaRPr lang="en-US" dirty="0">
              <a:latin typeface="Garamond" charset="0"/>
              <a:ea typeface="ＭＳ Ｐゴシック" charset="0"/>
              <a:cs typeface="ＭＳ Ｐゴシック" charset="0"/>
            </a:endParaRPr>
          </a:p>
        </p:txBody>
      </p:sp>
      <p:sp>
        <p:nvSpPr>
          <p:cNvPr id="101379" name="Content Placeholder 2"/>
          <p:cNvSpPr>
            <a:spLocks noGrp="1"/>
          </p:cNvSpPr>
          <p:nvPr>
            <p:ph idx="1"/>
          </p:nvPr>
        </p:nvSpPr>
        <p:spPr>
          <a:xfrm>
            <a:off x="152400" y="1066800"/>
            <a:ext cx="8915400" cy="5029200"/>
          </a:xfrm>
        </p:spPr>
        <p:txBody>
          <a:bodyPr/>
          <a:lstStyle/>
          <a:p>
            <a:pPr eaLnBrk="1" hangingPunct="1"/>
            <a:r>
              <a:rPr lang="en-US">
                <a:solidFill>
                  <a:srgbClr val="FF0000"/>
                </a:solidFill>
                <a:latin typeface="Tahoma" charset="0"/>
                <a:ea typeface="ＭＳ Ｐゴシック" charset="0"/>
                <a:cs typeface="ＭＳ Ｐゴシック" charset="0"/>
              </a:rPr>
              <a:t>Inter-segment data transfers between cores </a:t>
            </a:r>
            <a:r>
              <a:rPr lang="en-US">
                <a:solidFill>
                  <a:srgbClr val="000000"/>
                </a:solidFill>
                <a:latin typeface="Tahoma" charset="0"/>
                <a:ea typeface="ＭＳ Ｐゴシック" charset="0"/>
                <a:cs typeface="ＭＳ Ｐゴシック" charset="0"/>
              </a:rPr>
              <a:t>limit the benefit of promising Staged Execution (SE) models</a:t>
            </a:r>
          </a:p>
          <a:p>
            <a:pPr eaLnBrk="1" hangingPunct="1"/>
            <a:endParaRPr lang="en-US" sz="1100">
              <a:solidFill>
                <a:srgbClr val="000000"/>
              </a:solidFill>
              <a:latin typeface="Tahoma" charset="0"/>
              <a:ea typeface="ＭＳ Ｐゴシック" charset="0"/>
              <a:cs typeface="ＭＳ Ｐゴシック" charset="0"/>
            </a:endParaRPr>
          </a:p>
          <a:p>
            <a:pPr eaLnBrk="1" hangingPunct="1"/>
            <a:r>
              <a:rPr lang="en-US">
                <a:solidFill>
                  <a:srgbClr val="000000"/>
                </a:solidFill>
                <a:latin typeface="Tahoma" charset="0"/>
                <a:ea typeface="ＭＳ Ｐゴシック" charset="0"/>
                <a:cs typeface="ＭＳ Ｐゴシック" charset="0"/>
              </a:rPr>
              <a:t>Data Marshaling is a hardware/software cooperative solution: </a:t>
            </a:r>
            <a:r>
              <a:rPr lang="en-US">
                <a:solidFill>
                  <a:srgbClr val="0000FF"/>
                </a:solidFill>
                <a:latin typeface="Tahoma" charset="0"/>
                <a:ea typeface="ＭＳ Ｐゴシック" charset="0"/>
                <a:cs typeface="ＭＳ Ｐゴシック" charset="0"/>
              </a:rPr>
              <a:t>detect inter-segment data generator instructions and push their data to next segment</a:t>
            </a:r>
            <a:r>
              <a:rPr lang="ja-JP" altLang="en-US">
                <a:solidFill>
                  <a:srgbClr val="0000FF"/>
                </a:solidFill>
                <a:latin typeface="Tahoma" charset="0"/>
                <a:ea typeface="ＭＳ Ｐゴシック" charset="0"/>
                <a:cs typeface="ＭＳ Ｐゴシック" charset="0"/>
              </a:rPr>
              <a:t>’</a:t>
            </a:r>
            <a:r>
              <a:rPr lang="en-US">
                <a:solidFill>
                  <a:srgbClr val="0000FF"/>
                </a:solidFill>
                <a:latin typeface="Tahoma" charset="0"/>
                <a:ea typeface="ＭＳ Ｐゴシック" charset="0"/>
                <a:cs typeface="ＭＳ Ｐゴシック" charset="0"/>
              </a:rPr>
              <a:t>s core</a:t>
            </a:r>
          </a:p>
          <a:p>
            <a:pPr lvl="1" eaLnBrk="1" hangingPunct="1"/>
            <a:r>
              <a:rPr lang="en-US" sz="2000">
                <a:solidFill>
                  <a:srgbClr val="000000"/>
                </a:solidFill>
                <a:latin typeface="Tahoma" charset="0"/>
                <a:ea typeface="ＭＳ Ｐゴシック" charset="0"/>
              </a:rPr>
              <a:t>Significantly reduces cache misses for inter-segment data</a:t>
            </a:r>
          </a:p>
          <a:p>
            <a:pPr lvl="1" eaLnBrk="1" hangingPunct="1"/>
            <a:r>
              <a:rPr lang="en-US" sz="2000">
                <a:solidFill>
                  <a:srgbClr val="000000"/>
                </a:solidFill>
                <a:latin typeface="Tahoma" charset="0"/>
                <a:ea typeface="ＭＳ Ｐゴシック" charset="0"/>
              </a:rPr>
              <a:t>Low cost, high-coverage, timely for arbitrary address sequences</a:t>
            </a:r>
          </a:p>
          <a:p>
            <a:pPr lvl="1" eaLnBrk="1" hangingPunct="1"/>
            <a:r>
              <a:rPr lang="en-US" sz="2000">
                <a:solidFill>
                  <a:srgbClr val="000000"/>
                </a:solidFill>
                <a:latin typeface="Tahoma" charset="0"/>
                <a:ea typeface="ＭＳ Ｐゴシック" charset="0"/>
              </a:rPr>
              <a:t>Achieves most of the potential of eliminating such misses</a:t>
            </a:r>
          </a:p>
          <a:p>
            <a:pPr eaLnBrk="1" hangingPunct="1"/>
            <a:endParaRPr lang="en-US" sz="1100">
              <a:solidFill>
                <a:srgbClr val="000000"/>
              </a:solidFill>
              <a:latin typeface="Tahoma" charset="0"/>
              <a:ea typeface="ＭＳ Ｐゴシック" charset="0"/>
              <a:cs typeface="ＭＳ Ｐゴシック" charset="0"/>
            </a:endParaRPr>
          </a:p>
          <a:p>
            <a:pPr eaLnBrk="1" hangingPunct="1"/>
            <a:r>
              <a:rPr lang="en-US">
                <a:solidFill>
                  <a:srgbClr val="000000"/>
                </a:solidFill>
                <a:latin typeface="Tahoma" charset="0"/>
                <a:ea typeface="ＭＳ Ｐゴシック" charset="0"/>
                <a:cs typeface="ＭＳ Ｐゴシック" charset="0"/>
              </a:rPr>
              <a:t>Applicable to several existing Staged Execution models</a:t>
            </a:r>
          </a:p>
          <a:p>
            <a:pPr lvl="1" eaLnBrk="1" hangingPunct="1"/>
            <a:r>
              <a:rPr lang="en-US" sz="2000">
                <a:solidFill>
                  <a:srgbClr val="000000"/>
                </a:solidFill>
                <a:latin typeface="Tahoma" charset="0"/>
                <a:ea typeface="ＭＳ Ｐゴシック" charset="0"/>
              </a:rPr>
              <a:t>Accelerated Critical Sections: 9% performance benefit</a:t>
            </a:r>
          </a:p>
          <a:p>
            <a:pPr lvl="1" eaLnBrk="1" hangingPunct="1"/>
            <a:r>
              <a:rPr lang="en-US" sz="2000">
                <a:solidFill>
                  <a:srgbClr val="000000"/>
                </a:solidFill>
                <a:latin typeface="Tahoma" charset="0"/>
                <a:ea typeface="ＭＳ Ｐゴシック" charset="0"/>
              </a:rPr>
              <a:t>Pipeline Parallelism: 16% performance benefit</a:t>
            </a:r>
          </a:p>
          <a:p>
            <a:pPr eaLnBrk="1" hangingPunct="1"/>
            <a:r>
              <a:rPr lang="en-US">
                <a:solidFill>
                  <a:srgbClr val="000000"/>
                </a:solidFill>
                <a:latin typeface="Tahoma" charset="0"/>
                <a:ea typeface="ＭＳ Ｐゴシック" charset="0"/>
                <a:cs typeface="ＭＳ Ｐゴシック" charset="0"/>
              </a:rPr>
              <a:t>Can enable new models</a:t>
            </a:r>
            <a:r>
              <a:rPr lang="en-US">
                <a:solidFill>
                  <a:srgbClr val="000000"/>
                </a:solidFill>
                <a:latin typeface="Tahoma" charset="0"/>
                <a:ea typeface="ＭＳ Ｐゴシック" charset="0"/>
                <a:cs typeface="ＭＳ Ｐゴシック" charset="0"/>
                <a:sym typeface="Wingdings" charset="0"/>
              </a:rPr>
              <a:t> </a:t>
            </a:r>
            <a:r>
              <a:rPr lang="en-US">
                <a:solidFill>
                  <a:srgbClr val="0000FF"/>
                </a:solidFill>
                <a:latin typeface="Tahoma" charset="0"/>
                <a:ea typeface="ＭＳ Ｐゴシック" charset="0"/>
                <a:cs typeface="ＭＳ Ｐゴシック" charset="0"/>
                <a:sym typeface="Wingdings" charset="0"/>
              </a:rPr>
              <a:t>very fine-grained remote execution</a:t>
            </a:r>
            <a:endParaRPr lang="en-US">
              <a:solidFill>
                <a:srgbClr val="000000"/>
              </a:solidFill>
              <a:latin typeface="Tahoma" charset="0"/>
              <a:ea typeface="ＭＳ Ｐゴシック" charset="0"/>
              <a:cs typeface="ＭＳ Ｐゴシック" charset="0"/>
            </a:endParaRPr>
          </a:p>
          <a:p>
            <a:pPr eaLnBrk="1" hangingPunct="1"/>
            <a:endParaRPr lang="en-US">
              <a:latin typeface="Tahoma" charset="0"/>
              <a:ea typeface="ＭＳ Ｐゴシック" charset="0"/>
              <a:cs typeface="ＭＳ Ｐゴシック" charset="0"/>
            </a:endParaRPr>
          </a:p>
        </p:txBody>
      </p:sp>
      <p:sp>
        <p:nvSpPr>
          <p:cNvPr id="11366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9A8C3E-CDBF-AD44-8AE2-323C5B848327}" type="slidenum">
              <a:rPr lang="en-US" sz="1600">
                <a:latin typeface="Garamond" charset="0"/>
              </a:rPr>
              <a:pPr eaLnBrk="1" hangingPunct="1"/>
              <a:t>112</a:t>
            </a:fld>
            <a:endParaRPr lang="en-US" sz="1600">
              <a:latin typeface="Garamond" charset="0"/>
            </a:endParaRPr>
          </a:p>
        </p:txBody>
      </p:sp>
    </p:spTree>
    <p:extLst>
      <p:ext uri="{BB962C8B-B14F-4D97-AF65-F5344CB8AC3E}">
        <p14:creationId xmlns:p14="http://schemas.microsoft.com/office/powerpoint/2010/main" val="14308036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3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3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37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37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37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137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1379">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13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00"/>
                </a:solidFill>
              </a:rPr>
              <a:t>How Do We Get There: Examples</a:t>
            </a:r>
          </a:p>
          <a:p>
            <a:r>
              <a:rPr lang="en-US" dirty="0" smtClean="0"/>
              <a:t>Accelerated Critical Sections (ACS)</a:t>
            </a:r>
          </a:p>
          <a:p>
            <a:r>
              <a:rPr lang="en-US" dirty="0" smtClean="0">
                <a:solidFill>
                  <a:srgbClr val="000000"/>
                </a:solidFill>
              </a:rPr>
              <a:t>Bottleneck Identification and Scheduling (BIS)</a:t>
            </a:r>
            <a:endParaRPr lang="en-US" dirty="0">
              <a:solidFill>
                <a:srgbClr val="000000"/>
              </a:solidFill>
            </a:endParaRPr>
          </a:p>
          <a:p>
            <a:r>
              <a:rPr lang="en-US" dirty="0" smtClean="0"/>
              <a:t>Staged Execution and Data Marshaling</a:t>
            </a:r>
          </a:p>
          <a:p>
            <a:r>
              <a:rPr lang="en-US" dirty="0" smtClean="0">
                <a:solidFill>
                  <a:srgbClr val="0000FF"/>
                </a:solidFill>
              </a:rPr>
              <a:t>Thread Cluster Memory Scheduling (if time permits)</a:t>
            </a:r>
          </a:p>
          <a:p>
            <a:r>
              <a:rPr lang="en-US" dirty="0" smtClean="0"/>
              <a:t>Ongoing/Future Work</a:t>
            </a:r>
          </a:p>
          <a:p>
            <a:r>
              <a:rPr lang="en-US" dirty="0" smtClean="0"/>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113</a:t>
            </a:fld>
            <a:endParaRPr lang="en-US" altLang="en-US"/>
          </a:p>
        </p:txBody>
      </p:sp>
    </p:spTree>
    <p:extLst>
      <p:ext uri="{BB962C8B-B14F-4D97-AF65-F5344CB8AC3E}">
        <p14:creationId xmlns:p14="http://schemas.microsoft.com/office/powerpoint/2010/main" val="33297462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457200" y="1143000"/>
            <a:ext cx="8229600" cy="5029200"/>
          </a:xfrm>
        </p:spPr>
        <p:txBody>
          <a:bodyPr>
            <a:normAutofit/>
          </a:bodyPr>
          <a:lstStyle/>
          <a:p>
            <a:r>
              <a:rPr lang="en-US" sz="3000" dirty="0" smtClean="0"/>
              <a:t>Memory is a shared resource</a:t>
            </a:r>
          </a:p>
          <a:p>
            <a:endParaRPr lang="en-US" sz="2800" dirty="0" smtClean="0"/>
          </a:p>
          <a:p>
            <a:endParaRPr lang="en-US" sz="2800" dirty="0" smtClean="0"/>
          </a:p>
          <a:p>
            <a:pPr lvl="2"/>
            <a:endParaRPr lang="en-US" sz="2200" dirty="0" smtClean="0"/>
          </a:p>
          <a:p>
            <a:r>
              <a:rPr lang="en-US" sz="3000" dirty="0" smtClean="0"/>
              <a:t>Threads’ requests contend for memory</a:t>
            </a:r>
          </a:p>
          <a:p>
            <a:pPr lvl="1"/>
            <a:r>
              <a:rPr lang="en-US" sz="2600" dirty="0" smtClean="0"/>
              <a:t>Degradation in single thread performance</a:t>
            </a:r>
          </a:p>
          <a:p>
            <a:pPr lvl="1"/>
            <a:r>
              <a:rPr lang="en-US" sz="2600" dirty="0" smtClean="0"/>
              <a:t>Can even lead to starvation</a:t>
            </a:r>
          </a:p>
          <a:p>
            <a:pPr lvl="3"/>
            <a:endParaRPr lang="en-US" sz="1600" dirty="0"/>
          </a:p>
          <a:p>
            <a:r>
              <a:rPr lang="en-US" sz="3000" dirty="0" smtClean="0">
                <a:solidFill>
                  <a:srgbClr val="FF0000"/>
                </a:solidFill>
              </a:rPr>
              <a:t>How to schedule memory requests to increase both system throughput and fairness?</a:t>
            </a:r>
          </a:p>
          <a:p>
            <a:endParaRPr lang="en-US" sz="2800" dirty="0" smtClean="0"/>
          </a:p>
          <a:p>
            <a:pPr lvl="1"/>
            <a:endParaRPr lang="en-US" sz="2400" dirty="0" smtClean="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114</a:t>
            </a:fld>
            <a:endParaRPr lang="en-US" dirty="0">
              <a:solidFill>
                <a:prstClr val="black">
                  <a:tint val="75000"/>
                </a:prstClr>
              </a:solidFill>
              <a:latin typeface="Calibri"/>
            </a:endParaRPr>
          </a:p>
        </p:txBody>
      </p:sp>
      <p:sp>
        <p:nvSpPr>
          <p:cNvPr id="5" name="Rectangle 4"/>
          <p:cNvSpPr/>
          <p:nvPr/>
        </p:nvSpPr>
        <p:spPr>
          <a:xfrm>
            <a:off x="2590800" y="1752600"/>
            <a:ext cx="609600" cy="533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prstClr val="white"/>
                </a:solidFill>
                <a:latin typeface="Calibri"/>
              </a:rPr>
              <a:t>Core</a:t>
            </a:r>
            <a:endParaRPr lang="en-US" sz="2000" dirty="0">
              <a:solidFill>
                <a:prstClr val="white"/>
              </a:solidFill>
              <a:latin typeface="Calibri"/>
            </a:endParaRPr>
          </a:p>
        </p:txBody>
      </p:sp>
      <p:sp>
        <p:nvSpPr>
          <p:cNvPr id="7" name="Rectangle 6"/>
          <p:cNvSpPr/>
          <p:nvPr/>
        </p:nvSpPr>
        <p:spPr>
          <a:xfrm>
            <a:off x="3276600" y="1752600"/>
            <a:ext cx="609600" cy="533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prstClr val="white"/>
                </a:solidFill>
                <a:latin typeface="Calibri"/>
              </a:rPr>
              <a:t>Core</a:t>
            </a:r>
            <a:endParaRPr lang="en-US" sz="2000" dirty="0">
              <a:solidFill>
                <a:prstClr val="white"/>
              </a:solidFill>
              <a:latin typeface="Calibri"/>
            </a:endParaRPr>
          </a:p>
        </p:txBody>
      </p:sp>
      <p:sp>
        <p:nvSpPr>
          <p:cNvPr id="8" name="Rectangle 7"/>
          <p:cNvSpPr/>
          <p:nvPr/>
        </p:nvSpPr>
        <p:spPr>
          <a:xfrm>
            <a:off x="2590800" y="2362200"/>
            <a:ext cx="609600" cy="533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prstClr val="white"/>
                </a:solidFill>
                <a:latin typeface="Calibri"/>
              </a:rPr>
              <a:t>Core</a:t>
            </a:r>
            <a:endParaRPr lang="en-US" sz="2000" dirty="0">
              <a:solidFill>
                <a:prstClr val="white"/>
              </a:solidFill>
              <a:latin typeface="Calibri"/>
            </a:endParaRPr>
          </a:p>
        </p:txBody>
      </p:sp>
      <p:sp>
        <p:nvSpPr>
          <p:cNvPr id="9" name="Rectangle 8"/>
          <p:cNvSpPr/>
          <p:nvPr/>
        </p:nvSpPr>
        <p:spPr>
          <a:xfrm>
            <a:off x="3276600" y="2362200"/>
            <a:ext cx="609600" cy="533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prstClr val="white"/>
                </a:solidFill>
                <a:latin typeface="Calibri"/>
              </a:rPr>
              <a:t>Core</a:t>
            </a:r>
            <a:endParaRPr lang="en-US" sz="2000" dirty="0">
              <a:solidFill>
                <a:prstClr val="white"/>
              </a:solidFill>
              <a:latin typeface="Calibri"/>
            </a:endParaRPr>
          </a:p>
        </p:txBody>
      </p:sp>
      <p:sp>
        <p:nvSpPr>
          <p:cNvPr id="10" name="Left-Right Arrow 9"/>
          <p:cNvSpPr/>
          <p:nvPr/>
        </p:nvSpPr>
        <p:spPr>
          <a:xfrm>
            <a:off x="4038600" y="2209800"/>
            <a:ext cx="457200" cy="234460"/>
          </a:xfrm>
          <a:prstGeom prst="leftRightArrow">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a:endParaRPr>
          </a:p>
        </p:txBody>
      </p:sp>
      <p:sp>
        <p:nvSpPr>
          <p:cNvPr id="11" name="Rectangle 10"/>
          <p:cNvSpPr/>
          <p:nvPr/>
        </p:nvSpPr>
        <p:spPr>
          <a:xfrm>
            <a:off x="4648200" y="2098430"/>
            <a:ext cx="1066800" cy="457200"/>
          </a:xfrm>
          <a:prstGeom prst="rect">
            <a:avLst/>
          </a:prstGeom>
          <a:ln/>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sz="2000" dirty="0" smtClean="0">
                <a:solidFill>
                  <a:prstClr val="white"/>
                </a:solidFill>
                <a:latin typeface="Calibri"/>
              </a:rPr>
              <a:t>Memory</a:t>
            </a:r>
            <a:endParaRPr lang="en-US" sz="2000" dirty="0">
              <a:solidFill>
                <a:prstClr val="white"/>
              </a:solidFill>
              <a:latin typeface="Calibri"/>
            </a:endParaRPr>
          </a:p>
        </p:txBody>
      </p:sp>
    </p:spTree>
    <p:extLst>
      <p:ext uri="{BB962C8B-B14F-4D97-AF65-F5344CB8AC3E}">
        <p14:creationId xmlns:p14="http://schemas.microsoft.com/office/powerpoint/2010/main" val="28791404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nvGraphicFramePr>
        <p:xfrm>
          <a:off x="1339948" y="1059766"/>
          <a:ext cx="6858000" cy="381703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3600" dirty="0" smtClean="0"/>
              <a:t>Previous Scheduling Algorithms are Biased</a:t>
            </a:r>
            <a:endParaRPr lang="en-US" sz="3600" dirty="0"/>
          </a:p>
        </p:txBody>
      </p:sp>
      <p:sp>
        <p:nvSpPr>
          <p:cNvPr id="13" name="Slide Number Placeholder 12"/>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115</a:t>
            </a:fld>
            <a:endParaRPr lang="en-US" dirty="0">
              <a:solidFill>
                <a:prstClr val="black">
                  <a:tint val="75000"/>
                </a:prstClr>
              </a:solidFill>
              <a:latin typeface="Calibri"/>
            </a:endParaRPr>
          </a:p>
        </p:txBody>
      </p:sp>
      <p:sp>
        <p:nvSpPr>
          <p:cNvPr id="24" name="TextBox 23"/>
          <p:cNvSpPr txBox="1"/>
          <p:nvPr/>
        </p:nvSpPr>
        <p:spPr>
          <a:xfrm>
            <a:off x="4419600" y="1447800"/>
            <a:ext cx="2209800" cy="707886"/>
          </a:xfrm>
          <a:prstGeom prst="rect">
            <a:avLst/>
          </a:prstGeom>
          <a:noFill/>
        </p:spPr>
        <p:txBody>
          <a:bodyPr wrap="square" rtlCol="0">
            <a:spAutoFit/>
          </a:bodyPr>
          <a:lstStyle/>
          <a:p>
            <a:pPr algn="ctr"/>
            <a:r>
              <a:rPr lang="en-US" sz="2000" i="1" dirty="0" smtClean="0">
                <a:solidFill>
                  <a:srgbClr val="FF0000"/>
                </a:solidFill>
                <a:latin typeface="Calibri"/>
              </a:rPr>
              <a:t>System throughput </a:t>
            </a:r>
          </a:p>
          <a:p>
            <a:pPr algn="ctr"/>
            <a:r>
              <a:rPr lang="en-US" sz="2000" i="1" dirty="0" smtClean="0">
                <a:solidFill>
                  <a:srgbClr val="FF0000"/>
                </a:solidFill>
                <a:latin typeface="Calibri"/>
              </a:rPr>
              <a:t>bias</a:t>
            </a:r>
            <a:endParaRPr lang="en-US" sz="2000" i="1" dirty="0">
              <a:solidFill>
                <a:srgbClr val="FF0000"/>
              </a:solidFill>
              <a:latin typeface="Calibri"/>
            </a:endParaRPr>
          </a:p>
        </p:txBody>
      </p:sp>
      <p:sp>
        <p:nvSpPr>
          <p:cNvPr id="28" name="TextBox 27"/>
          <p:cNvSpPr txBox="1"/>
          <p:nvPr/>
        </p:nvSpPr>
        <p:spPr>
          <a:xfrm>
            <a:off x="3887958" y="3048000"/>
            <a:ext cx="1143000" cy="707886"/>
          </a:xfrm>
          <a:prstGeom prst="rect">
            <a:avLst/>
          </a:prstGeom>
          <a:noFill/>
        </p:spPr>
        <p:txBody>
          <a:bodyPr wrap="square" rtlCol="0">
            <a:spAutoFit/>
          </a:bodyPr>
          <a:lstStyle/>
          <a:p>
            <a:pPr algn="ctr"/>
            <a:r>
              <a:rPr lang="en-US" sz="2000" i="1" dirty="0" smtClean="0">
                <a:solidFill>
                  <a:srgbClr val="1F497D"/>
                </a:solidFill>
                <a:latin typeface="Calibri"/>
              </a:rPr>
              <a:t>Fairness </a:t>
            </a:r>
          </a:p>
          <a:p>
            <a:pPr algn="ctr"/>
            <a:r>
              <a:rPr lang="en-US" sz="2000" i="1" dirty="0" smtClean="0">
                <a:solidFill>
                  <a:srgbClr val="1F497D"/>
                </a:solidFill>
                <a:latin typeface="Calibri"/>
              </a:rPr>
              <a:t>bias</a:t>
            </a:r>
            <a:endParaRPr lang="en-US" sz="2000" i="1" dirty="0">
              <a:solidFill>
                <a:srgbClr val="1F497D"/>
              </a:solidFill>
              <a:latin typeface="Calibri"/>
            </a:endParaRPr>
          </a:p>
        </p:txBody>
      </p:sp>
      <p:sp>
        <p:nvSpPr>
          <p:cNvPr id="12" name="TextBox 11"/>
          <p:cNvSpPr txBox="1"/>
          <p:nvPr/>
        </p:nvSpPr>
        <p:spPr>
          <a:xfrm>
            <a:off x="533400" y="5257800"/>
            <a:ext cx="8305800" cy="1015663"/>
          </a:xfrm>
          <a:prstGeom prst="rect">
            <a:avLst/>
          </a:prstGeom>
          <a:noFill/>
        </p:spPr>
        <p:txBody>
          <a:bodyPr wrap="square" rtlCol="0">
            <a:spAutoFit/>
          </a:bodyPr>
          <a:lstStyle/>
          <a:p>
            <a:r>
              <a:rPr lang="en-US" sz="3000" i="1" dirty="0" smtClean="0">
                <a:solidFill>
                  <a:srgbClr val="FF0000"/>
                </a:solidFill>
                <a:latin typeface="Calibri"/>
              </a:rPr>
              <a:t>No previous memory scheduling algorithm provides both the best fairness and system throughput</a:t>
            </a:r>
            <a:endParaRPr lang="en-US" sz="3000" i="1" dirty="0">
              <a:solidFill>
                <a:srgbClr val="FF0000"/>
              </a:solidFill>
              <a:latin typeface="Calibri"/>
            </a:endParaRPr>
          </a:p>
        </p:txBody>
      </p:sp>
      <p:sp>
        <p:nvSpPr>
          <p:cNvPr id="15" name="Right Arrow 14"/>
          <p:cNvSpPr/>
          <p:nvPr/>
        </p:nvSpPr>
        <p:spPr>
          <a:xfrm rot="2700000">
            <a:off x="5580094" y="2937591"/>
            <a:ext cx="1158452" cy="969868"/>
          </a:xfrm>
          <a:prstGeom prst="rightArrow">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b="1" dirty="0" smtClean="0">
                <a:solidFill>
                  <a:prstClr val="black"/>
                </a:solidFill>
                <a:latin typeface="Calibri"/>
              </a:rPr>
              <a:t>  Ideal</a:t>
            </a:r>
            <a:endParaRPr lang="en-US" sz="2800" b="1" dirty="0">
              <a:solidFill>
                <a:prstClr val="black"/>
              </a:solidFill>
              <a:latin typeface="Calibri"/>
            </a:endParaRPr>
          </a:p>
        </p:txBody>
      </p:sp>
      <p:sp>
        <p:nvSpPr>
          <p:cNvPr id="16" name="Down Arrow 15"/>
          <p:cNvSpPr/>
          <p:nvPr/>
        </p:nvSpPr>
        <p:spPr>
          <a:xfrm rot="16200000">
            <a:off x="4267200" y="2590800"/>
            <a:ext cx="609600" cy="4572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rtlCol="0" anchor="ctr"/>
          <a:lstStyle/>
          <a:p>
            <a:pPr algn="ctr"/>
            <a:r>
              <a:rPr lang="en-US" sz="2400" dirty="0" smtClean="0">
                <a:solidFill>
                  <a:prstClr val="white"/>
                </a:solidFill>
                <a:latin typeface="Calibri"/>
              </a:rPr>
              <a:t>Better</a:t>
            </a:r>
            <a:r>
              <a:rPr lang="en-US" sz="2400" b="1" dirty="0" smtClean="0">
                <a:solidFill>
                  <a:prstClr val="white"/>
                </a:solidFill>
                <a:latin typeface="Calibri"/>
              </a:rPr>
              <a:t> system throughput</a:t>
            </a:r>
            <a:endParaRPr lang="en-US" sz="2400" b="1" dirty="0">
              <a:solidFill>
                <a:prstClr val="white"/>
              </a:solidFill>
              <a:latin typeface="Calibri"/>
            </a:endParaRPr>
          </a:p>
        </p:txBody>
      </p:sp>
      <p:sp>
        <p:nvSpPr>
          <p:cNvPr id="20" name="Down Arrow 19"/>
          <p:cNvSpPr/>
          <p:nvPr/>
        </p:nvSpPr>
        <p:spPr>
          <a:xfrm>
            <a:off x="914400" y="12954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US" sz="2400" dirty="0" smtClean="0">
                <a:solidFill>
                  <a:prstClr val="white"/>
                </a:solidFill>
                <a:latin typeface="Calibri"/>
              </a:rPr>
              <a:t>Better</a:t>
            </a:r>
            <a:r>
              <a:rPr lang="en-US" sz="2400" b="1" dirty="0" smtClean="0">
                <a:solidFill>
                  <a:prstClr val="white"/>
                </a:solidFill>
                <a:latin typeface="Calibri"/>
              </a:rPr>
              <a:t> fairness</a:t>
            </a:r>
            <a:endParaRPr lang="en-US" sz="2400" b="1" dirty="0">
              <a:solidFill>
                <a:prstClr val="white"/>
              </a:solidFill>
              <a:latin typeface="Calibri"/>
            </a:endParaRPr>
          </a:p>
        </p:txBody>
      </p:sp>
      <p:sp>
        <p:nvSpPr>
          <p:cNvPr id="21" name="Rectangle 20"/>
          <p:cNvSpPr/>
          <p:nvPr/>
        </p:nvSpPr>
        <p:spPr>
          <a:xfrm>
            <a:off x="5257800" y="2133600"/>
            <a:ext cx="533400" cy="381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3" name="Rectangle 22"/>
          <p:cNvSpPr/>
          <p:nvPr/>
        </p:nvSpPr>
        <p:spPr>
          <a:xfrm>
            <a:off x="4267200" y="2743200"/>
            <a:ext cx="381000" cy="381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ectangle 24"/>
          <p:cNvSpPr/>
          <p:nvPr/>
        </p:nvSpPr>
        <p:spPr>
          <a:xfrm>
            <a:off x="3129995" y="2517040"/>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6" name="Rectangle 25"/>
          <p:cNvSpPr/>
          <p:nvPr/>
        </p:nvSpPr>
        <p:spPr>
          <a:xfrm>
            <a:off x="2743200" y="1676400"/>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Rectangle 16"/>
          <p:cNvSpPr/>
          <p:nvPr/>
        </p:nvSpPr>
        <p:spPr>
          <a:xfrm>
            <a:off x="7010400" y="281940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 name="Rectangle 18"/>
          <p:cNvSpPr/>
          <p:nvPr/>
        </p:nvSpPr>
        <p:spPr>
          <a:xfrm>
            <a:off x="7010400" y="251460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2" name="Rectangle 21"/>
          <p:cNvSpPr/>
          <p:nvPr/>
        </p:nvSpPr>
        <p:spPr>
          <a:xfrm>
            <a:off x="7010400" y="220980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7" name="Rectangle 26"/>
          <p:cNvSpPr/>
          <p:nvPr/>
        </p:nvSpPr>
        <p:spPr>
          <a:xfrm>
            <a:off x="7010400" y="198120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11628063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P spid="12" grpId="0"/>
      <p:bldP spid="15" grpId="0" animBg="1"/>
      <p:bldP spid="21" grpId="0" animBg="1"/>
      <p:bldP spid="23" grpId="0" animBg="1"/>
      <p:bldP spid="25" grpId="0" animBg="1"/>
      <p:bldP spid="26" grpId="0" animBg="1"/>
      <p:bldP spid="17" grpId="0" animBg="1"/>
      <p:bldP spid="19" grpId="0" animBg="1"/>
      <p:bldP spid="22" grpId="0" animBg="1"/>
      <p:bldP spid="27"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5181600" y="1828800"/>
            <a:ext cx="33528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marL="115888" lvl="1"/>
            <a:r>
              <a:rPr lang="en-US" sz="2000" dirty="0" smtClean="0">
                <a:solidFill>
                  <a:prstClr val="black"/>
                </a:solidFill>
                <a:latin typeface="Calibri"/>
              </a:rPr>
              <a:t>Take turns accessing memory</a:t>
            </a:r>
            <a:endParaRPr lang="en-US" sz="2000" b="1" dirty="0" smtClean="0">
              <a:solidFill>
                <a:srgbClr val="FF0000"/>
              </a:solidFill>
              <a:latin typeface="Calibri"/>
              <a:sym typeface="Wingdings" pitchFamily="2" charset="2"/>
            </a:endParaRPr>
          </a:p>
        </p:txBody>
      </p:sp>
      <p:sp>
        <p:nvSpPr>
          <p:cNvPr id="2" name="Title 1"/>
          <p:cNvSpPr>
            <a:spLocks noGrp="1"/>
          </p:cNvSpPr>
          <p:nvPr>
            <p:ph type="title"/>
          </p:nvPr>
        </p:nvSpPr>
        <p:spPr/>
        <p:txBody>
          <a:bodyPr/>
          <a:lstStyle/>
          <a:p>
            <a:r>
              <a:rPr lang="en-US" dirty="0" smtClean="0"/>
              <a:t>Why do Previous Algorithms Fail?</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116</a:t>
            </a:fld>
            <a:endParaRPr lang="en-US" dirty="0">
              <a:solidFill>
                <a:prstClr val="black">
                  <a:tint val="75000"/>
                </a:prstClr>
              </a:solidFill>
              <a:latin typeface="Calibri"/>
            </a:endParaRPr>
          </a:p>
        </p:txBody>
      </p:sp>
      <p:sp>
        <p:nvSpPr>
          <p:cNvPr id="12" name="TextBox 11"/>
          <p:cNvSpPr txBox="1"/>
          <p:nvPr/>
        </p:nvSpPr>
        <p:spPr>
          <a:xfrm>
            <a:off x="5181600" y="1397913"/>
            <a:ext cx="3124200"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200" b="1" i="1" dirty="0" smtClean="0">
                <a:solidFill>
                  <a:prstClr val="white"/>
                </a:solidFill>
                <a:latin typeface="Calibri"/>
              </a:rPr>
              <a:t>Fairness biased </a:t>
            </a:r>
            <a:r>
              <a:rPr lang="en-US" sz="2200" i="1" dirty="0" smtClean="0">
                <a:solidFill>
                  <a:prstClr val="white"/>
                </a:solidFill>
                <a:latin typeface="Calibri"/>
              </a:rPr>
              <a:t>approach</a:t>
            </a:r>
            <a:endParaRPr lang="en-US" sz="2200" i="1" dirty="0">
              <a:solidFill>
                <a:prstClr val="white"/>
              </a:solidFill>
              <a:latin typeface="Calibri"/>
            </a:endParaRPr>
          </a:p>
        </p:txBody>
      </p:sp>
      <p:sp>
        <p:nvSpPr>
          <p:cNvPr id="14" name="Rounded Rectangle 13"/>
          <p:cNvSpPr/>
          <p:nvPr/>
        </p:nvSpPr>
        <p:spPr>
          <a:xfrm>
            <a:off x="2114551" y="3957935"/>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000" dirty="0" smtClean="0">
                <a:solidFill>
                  <a:prstClr val="white"/>
                </a:solidFill>
                <a:latin typeface="Calibri"/>
              </a:rPr>
              <a:t>thread C</a:t>
            </a:r>
            <a:endParaRPr lang="en-US" sz="2000" dirty="0">
              <a:solidFill>
                <a:prstClr val="white"/>
              </a:solidFill>
              <a:latin typeface="Calibri"/>
            </a:endParaRPr>
          </a:p>
        </p:txBody>
      </p:sp>
      <p:sp>
        <p:nvSpPr>
          <p:cNvPr id="15" name="Rounded Rectangle 14"/>
          <p:cNvSpPr/>
          <p:nvPr/>
        </p:nvSpPr>
        <p:spPr>
          <a:xfrm>
            <a:off x="2242333" y="348168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solidFill>
                  <a:prstClr val="white"/>
                </a:solidFill>
                <a:latin typeface="Calibri"/>
              </a:rPr>
              <a:t>thread B</a:t>
            </a:r>
            <a:endParaRPr lang="en-US" sz="1600" dirty="0">
              <a:solidFill>
                <a:prstClr val="white"/>
              </a:solidFill>
              <a:latin typeface="Calibri"/>
            </a:endParaRPr>
          </a:p>
        </p:txBody>
      </p:sp>
      <p:sp>
        <p:nvSpPr>
          <p:cNvPr id="16" name="Rounded Rectangle 15"/>
          <p:cNvSpPr/>
          <p:nvPr/>
        </p:nvSpPr>
        <p:spPr>
          <a:xfrm>
            <a:off x="2362201" y="3195935"/>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smtClean="0">
                <a:solidFill>
                  <a:prstClr val="white"/>
                </a:solidFill>
                <a:latin typeface="Calibri"/>
              </a:rPr>
              <a:t>thread A</a:t>
            </a:r>
            <a:endParaRPr lang="en-US" sz="1200" dirty="0">
              <a:solidFill>
                <a:prstClr val="white"/>
              </a:solidFill>
              <a:latin typeface="Calibri"/>
            </a:endParaRPr>
          </a:p>
        </p:txBody>
      </p:sp>
      <p:sp>
        <p:nvSpPr>
          <p:cNvPr id="33" name="TextBox 32"/>
          <p:cNvSpPr txBox="1"/>
          <p:nvPr/>
        </p:nvSpPr>
        <p:spPr>
          <a:xfrm>
            <a:off x="152400" y="3443645"/>
            <a:ext cx="1676400" cy="769441"/>
          </a:xfrm>
          <a:prstGeom prst="rect">
            <a:avLst/>
          </a:prstGeom>
          <a:noFill/>
        </p:spPr>
        <p:txBody>
          <a:bodyPr wrap="square" rtlCol="0">
            <a:spAutoFit/>
          </a:bodyPr>
          <a:lstStyle/>
          <a:p>
            <a:pPr algn="ctr"/>
            <a:r>
              <a:rPr lang="en-US" sz="2200" i="1" dirty="0" smtClean="0">
                <a:solidFill>
                  <a:prstClr val="black"/>
                </a:solidFill>
                <a:latin typeface="Calibri"/>
              </a:rPr>
              <a:t>less memory </a:t>
            </a:r>
            <a:br>
              <a:rPr lang="en-US" sz="2200" i="1" dirty="0" smtClean="0">
                <a:solidFill>
                  <a:prstClr val="black"/>
                </a:solidFill>
                <a:latin typeface="Calibri"/>
              </a:rPr>
            </a:br>
            <a:r>
              <a:rPr lang="en-US" sz="2200" i="1" dirty="0" smtClean="0">
                <a:solidFill>
                  <a:prstClr val="black"/>
                </a:solidFill>
                <a:latin typeface="Calibri"/>
              </a:rPr>
              <a:t>intensive</a:t>
            </a:r>
            <a:endParaRPr lang="en-US" sz="2200" i="1" dirty="0">
              <a:solidFill>
                <a:prstClr val="black"/>
              </a:solidFill>
              <a:latin typeface="Calibri"/>
            </a:endParaRPr>
          </a:p>
        </p:txBody>
      </p:sp>
      <p:cxnSp>
        <p:nvCxnSpPr>
          <p:cNvPr id="34" name="Straight Arrow Connector 33"/>
          <p:cNvCxnSpPr/>
          <p:nvPr/>
        </p:nvCxnSpPr>
        <p:spPr>
          <a:xfrm rot="5400000" flipH="1" flipV="1">
            <a:off x="1179909" y="3767039"/>
            <a:ext cx="1294607" cy="1588"/>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2933700" y="3767435"/>
            <a:ext cx="1295401"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81401" y="3443645"/>
            <a:ext cx="1066799" cy="769441"/>
          </a:xfrm>
          <a:prstGeom prst="rect">
            <a:avLst/>
          </a:prstGeom>
          <a:noFill/>
        </p:spPr>
        <p:txBody>
          <a:bodyPr wrap="square" rtlCol="0">
            <a:spAutoFit/>
          </a:bodyPr>
          <a:lstStyle/>
          <a:p>
            <a:pPr algn="ctr"/>
            <a:r>
              <a:rPr lang="en-US" sz="2200" i="1" dirty="0" smtClean="0">
                <a:solidFill>
                  <a:prstClr val="black"/>
                </a:solidFill>
                <a:latin typeface="Calibri"/>
              </a:rPr>
              <a:t>higher</a:t>
            </a:r>
          </a:p>
          <a:p>
            <a:pPr algn="ctr"/>
            <a:r>
              <a:rPr lang="en-US" sz="2200" i="1" dirty="0" smtClean="0">
                <a:solidFill>
                  <a:prstClr val="black"/>
                </a:solidFill>
                <a:latin typeface="Calibri"/>
              </a:rPr>
              <a:t>priority</a:t>
            </a:r>
            <a:endParaRPr lang="en-US" sz="2200" i="1" dirty="0">
              <a:solidFill>
                <a:prstClr val="black"/>
              </a:solidFill>
              <a:latin typeface="Calibri"/>
            </a:endParaRPr>
          </a:p>
        </p:txBody>
      </p:sp>
      <p:sp>
        <p:nvSpPr>
          <p:cNvPr id="47" name="Rectangle 46"/>
          <p:cNvSpPr/>
          <p:nvPr/>
        </p:nvSpPr>
        <p:spPr>
          <a:xfrm>
            <a:off x="533400" y="1828800"/>
            <a:ext cx="43434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marL="115888" lvl="1"/>
            <a:r>
              <a:rPr lang="en-US" sz="2000" dirty="0" smtClean="0">
                <a:solidFill>
                  <a:prstClr val="black"/>
                </a:solidFill>
                <a:latin typeface="Calibri"/>
              </a:rPr>
              <a:t>Prioritize less memory-intensive threads</a:t>
            </a:r>
            <a:endParaRPr lang="en-US" sz="2000" b="1" dirty="0" smtClean="0">
              <a:solidFill>
                <a:srgbClr val="FF0000"/>
              </a:solidFill>
              <a:latin typeface="Calibri"/>
              <a:sym typeface="Wingdings" pitchFamily="2" charset="2"/>
            </a:endParaRPr>
          </a:p>
        </p:txBody>
      </p:sp>
      <p:sp>
        <p:nvSpPr>
          <p:cNvPr id="11" name="TextBox 10"/>
          <p:cNvSpPr txBox="1"/>
          <p:nvPr/>
        </p:nvSpPr>
        <p:spPr>
          <a:xfrm>
            <a:off x="533400" y="1397913"/>
            <a:ext cx="3733800" cy="43088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200" b="1" i="1" dirty="0" smtClean="0">
                <a:solidFill>
                  <a:prstClr val="white"/>
                </a:solidFill>
                <a:latin typeface="Calibri"/>
              </a:rPr>
              <a:t>Throughput biased </a:t>
            </a:r>
            <a:r>
              <a:rPr lang="en-US" sz="2200" i="1" dirty="0" smtClean="0">
                <a:solidFill>
                  <a:prstClr val="white"/>
                </a:solidFill>
                <a:latin typeface="Calibri"/>
              </a:rPr>
              <a:t>approach</a:t>
            </a:r>
            <a:endParaRPr lang="en-US" sz="2200" i="1" dirty="0">
              <a:solidFill>
                <a:prstClr val="white"/>
              </a:solidFill>
              <a:latin typeface="Calibri"/>
            </a:endParaRPr>
          </a:p>
        </p:txBody>
      </p:sp>
      <p:sp>
        <p:nvSpPr>
          <p:cNvPr id="49" name="Rectangle 48"/>
          <p:cNvSpPr/>
          <p:nvPr/>
        </p:nvSpPr>
        <p:spPr>
          <a:xfrm>
            <a:off x="1371602" y="2605445"/>
            <a:ext cx="2666998" cy="2857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5" lvl="1" algn="ctr">
              <a:lnSpc>
                <a:spcPct val="80000"/>
              </a:lnSpc>
            </a:pPr>
            <a:r>
              <a:rPr lang="en-US" sz="2400" b="1" dirty="0" smtClean="0">
                <a:solidFill>
                  <a:srgbClr val="006633"/>
                </a:solidFill>
                <a:latin typeface="Calibri"/>
              </a:rPr>
              <a:t>Good for throughput</a:t>
            </a:r>
            <a:endParaRPr lang="en-US" sz="2400" b="1" dirty="0" smtClean="0">
              <a:solidFill>
                <a:srgbClr val="006633"/>
              </a:solidFill>
              <a:latin typeface="Calibri"/>
              <a:sym typeface="Wingdings" pitchFamily="2" charset="2"/>
            </a:endParaRPr>
          </a:p>
        </p:txBody>
      </p:sp>
      <p:cxnSp>
        <p:nvCxnSpPr>
          <p:cNvPr id="51" name="Shape 50"/>
          <p:cNvCxnSpPr>
            <a:stCxn id="49" idx="2"/>
            <a:endCxn id="16" idx="0"/>
          </p:cNvCxnSpPr>
          <p:nvPr/>
        </p:nvCxnSpPr>
        <p:spPr>
          <a:xfrm rot="5400000">
            <a:off x="2552731" y="3043565"/>
            <a:ext cx="304740" cy="1588"/>
          </a:xfrm>
          <a:prstGeom prst="curvedConnector3">
            <a:avLst>
              <a:gd name="adj1" fmla="val 5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2" name="Explosion 1 61"/>
          <p:cNvSpPr/>
          <p:nvPr/>
        </p:nvSpPr>
        <p:spPr>
          <a:xfrm>
            <a:off x="1905000" y="4205645"/>
            <a:ext cx="457200" cy="380939"/>
          </a:xfrm>
          <a:prstGeom prst="irregularSeal1">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66" name="TextBox 65"/>
          <p:cNvSpPr txBox="1"/>
          <p:nvPr/>
        </p:nvSpPr>
        <p:spPr>
          <a:xfrm>
            <a:off x="914400" y="4567535"/>
            <a:ext cx="3429000" cy="492443"/>
          </a:xfrm>
          <a:prstGeom prst="rect">
            <a:avLst/>
          </a:prstGeom>
          <a:noFill/>
        </p:spPr>
        <p:txBody>
          <a:bodyPr wrap="square" lIns="0" rIns="0" rtlCol="0">
            <a:spAutoFit/>
          </a:bodyPr>
          <a:lstStyle/>
          <a:p>
            <a:pPr algn="ctr"/>
            <a:r>
              <a:rPr lang="en-US" sz="2600" b="1" i="1" dirty="0" smtClean="0">
                <a:solidFill>
                  <a:srgbClr val="FF0000"/>
                </a:solidFill>
                <a:latin typeface="Calibri"/>
              </a:rPr>
              <a:t>starvation </a:t>
            </a:r>
            <a:r>
              <a:rPr lang="en-US" sz="2600" b="1" dirty="0" smtClean="0">
                <a:solidFill>
                  <a:srgbClr val="FF0000"/>
                </a:solidFill>
                <a:latin typeface="Calibri"/>
                <a:sym typeface="Wingdings" pitchFamily="2" charset="2"/>
              </a:rPr>
              <a:t></a:t>
            </a:r>
            <a:r>
              <a:rPr lang="en-US" sz="2600" b="1" i="1" dirty="0" smtClean="0">
                <a:solidFill>
                  <a:srgbClr val="FF0000"/>
                </a:solidFill>
                <a:latin typeface="Calibri"/>
                <a:sym typeface="Wingdings" pitchFamily="2" charset="2"/>
              </a:rPr>
              <a:t> unfairness</a:t>
            </a:r>
            <a:endParaRPr lang="en-US" sz="2600" b="1" i="1" dirty="0">
              <a:solidFill>
                <a:srgbClr val="FF0000"/>
              </a:solidFill>
              <a:latin typeface="Calibri"/>
            </a:endParaRPr>
          </a:p>
        </p:txBody>
      </p:sp>
      <p:sp>
        <p:nvSpPr>
          <p:cNvPr id="84" name="Rounded Rectangle 83"/>
          <p:cNvSpPr/>
          <p:nvPr/>
        </p:nvSpPr>
        <p:spPr>
          <a:xfrm>
            <a:off x="5257800" y="3576934"/>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000" dirty="0" smtClean="0">
                <a:solidFill>
                  <a:prstClr val="white"/>
                </a:solidFill>
                <a:latin typeface="Calibri"/>
              </a:rPr>
              <a:t>thread C</a:t>
            </a:r>
            <a:endParaRPr lang="en-US" sz="2000" dirty="0">
              <a:solidFill>
                <a:prstClr val="white"/>
              </a:solidFill>
              <a:latin typeface="Calibri"/>
            </a:endParaRPr>
          </a:p>
        </p:txBody>
      </p:sp>
      <p:sp>
        <p:nvSpPr>
          <p:cNvPr id="85" name="Rounded Rectangle 84"/>
          <p:cNvSpPr/>
          <p:nvPr/>
        </p:nvSpPr>
        <p:spPr>
          <a:xfrm>
            <a:off x="7532664" y="3653134"/>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solidFill>
                  <a:prstClr val="white"/>
                </a:solidFill>
                <a:latin typeface="Calibri"/>
              </a:rPr>
              <a:t>thread B</a:t>
            </a:r>
            <a:endParaRPr lang="en-US" sz="1600" dirty="0">
              <a:solidFill>
                <a:prstClr val="white"/>
              </a:solidFill>
              <a:latin typeface="Calibri"/>
            </a:endParaRPr>
          </a:p>
        </p:txBody>
      </p:sp>
      <p:sp>
        <p:nvSpPr>
          <p:cNvPr id="86" name="Rounded Rectangle 85"/>
          <p:cNvSpPr/>
          <p:nvPr/>
        </p:nvSpPr>
        <p:spPr>
          <a:xfrm>
            <a:off x="6642883" y="3748384"/>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smtClean="0">
                <a:solidFill>
                  <a:prstClr val="white"/>
                </a:solidFill>
                <a:latin typeface="Calibri"/>
              </a:rPr>
              <a:t>thread A</a:t>
            </a:r>
            <a:endParaRPr lang="en-US" sz="1200" dirty="0">
              <a:solidFill>
                <a:prstClr val="white"/>
              </a:solidFill>
              <a:latin typeface="Calibri"/>
            </a:endParaRPr>
          </a:p>
        </p:txBody>
      </p:sp>
      <p:sp>
        <p:nvSpPr>
          <p:cNvPr id="87" name="Oval 86"/>
          <p:cNvSpPr/>
          <p:nvPr/>
        </p:nvSpPr>
        <p:spPr>
          <a:xfrm>
            <a:off x="5757863" y="3119735"/>
            <a:ext cx="2395537"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89" name="Straight Arrow Connector 88"/>
          <p:cNvCxnSpPr/>
          <p:nvPr/>
        </p:nvCxnSpPr>
        <p:spPr>
          <a:xfrm rot="10800000">
            <a:off x="6917531" y="3119735"/>
            <a:ext cx="76200" cy="1"/>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0800000">
            <a:off x="6917531" y="3424535"/>
            <a:ext cx="76200" cy="1"/>
          </a:xfrm>
          <a:prstGeom prst="straightConnector1">
            <a:avLst/>
          </a:prstGeom>
          <a:ln w="31750">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4191000" y="2738735"/>
            <a:ext cx="2171700" cy="2476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5" lvl="1" algn="ctr">
              <a:lnSpc>
                <a:spcPct val="80000"/>
              </a:lnSpc>
            </a:pPr>
            <a:r>
              <a:rPr lang="en-US" sz="2400" b="1" dirty="0" smtClean="0">
                <a:solidFill>
                  <a:srgbClr val="006633"/>
                </a:solidFill>
                <a:latin typeface="Calibri"/>
                <a:sym typeface="Wingdings" pitchFamily="2" charset="2"/>
              </a:rPr>
              <a:t>Does not starve</a:t>
            </a:r>
          </a:p>
        </p:txBody>
      </p:sp>
      <p:cxnSp>
        <p:nvCxnSpPr>
          <p:cNvPr id="95" name="Shape 50"/>
          <p:cNvCxnSpPr>
            <a:stCxn id="94" idx="2"/>
            <a:endCxn id="84" idx="1"/>
          </p:cNvCxnSpPr>
          <p:nvPr/>
        </p:nvCxnSpPr>
        <p:spPr>
          <a:xfrm rot="5400000">
            <a:off x="4857750" y="3386435"/>
            <a:ext cx="819150" cy="19050"/>
          </a:xfrm>
          <a:prstGeom prst="curvedConnector4">
            <a:avLst>
              <a:gd name="adj1" fmla="val 36046"/>
              <a:gd name="adj2" fmla="val 130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4" name="Explosion 1 103"/>
          <p:cNvSpPr/>
          <p:nvPr/>
        </p:nvSpPr>
        <p:spPr>
          <a:xfrm>
            <a:off x="6553200" y="3748445"/>
            <a:ext cx="381000" cy="32391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5" name="TextBox 104"/>
          <p:cNvSpPr txBox="1"/>
          <p:nvPr/>
        </p:nvSpPr>
        <p:spPr>
          <a:xfrm>
            <a:off x="5334000" y="4212848"/>
            <a:ext cx="3048000" cy="892552"/>
          </a:xfrm>
          <a:prstGeom prst="rect">
            <a:avLst/>
          </a:prstGeom>
          <a:noFill/>
        </p:spPr>
        <p:txBody>
          <a:bodyPr wrap="square" lIns="0" rIns="0" rtlCol="0">
            <a:spAutoFit/>
          </a:bodyPr>
          <a:lstStyle/>
          <a:p>
            <a:pPr algn="ctr"/>
            <a:r>
              <a:rPr lang="en-US" sz="2600" b="1" i="1" dirty="0" smtClean="0">
                <a:solidFill>
                  <a:srgbClr val="FF0000"/>
                </a:solidFill>
                <a:latin typeface="Calibri"/>
              </a:rPr>
              <a:t>not prioritized </a:t>
            </a:r>
            <a:r>
              <a:rPr lang="en-US" sz="2600" b="1" dirty="0" smtClean="0">
                <a:solidFill>
                  <a:srgbClr val="FF0000"/>
                </a:solidFill>
                <a:latin typeface="Calibri"/>
                <a:sym typeface="Wingdings" pitchFamily="2" charset="2"/>
              </a:rPr>
              <a:t> </a:t>
            </a:r>
          </a:p>
          <a:p>
            <a:pPr algn="ctr"/>
            <a:r>
              <a:rPr lang="en-US" sz="2600" b="1" i="1" dirty="0" smtClean="0">
                <a:solidFill>
                  <a:srgbClr val="FF0000"/>
                </a:solidFill>
                <a:latin typeface="Calibri"/>
                <a:sym typeface="Wingdings" pitchFamily="2" charset="2"/>
              </a:rPr>
              <a:t>reduced throughput</a:t>
            </a:r>
            <a:endParaRPr lang="en-US" sz="2600" b="1" i="1" dirty="0">
              <a:solidFill>
                <a:srgbClr val="FF0000"/>
              </a:solidFill>
              <a:latin typeface="Calibri"/>
            </a:endParaRPr>
          </a:p>
        </p:txBody>
      </p:sp>
      <p:sp>
        <p:nvSpPr>
          <p:cNvPr id="106" name="TextBox 105"/>
          <p:cNvSpPr txBox="1"/>
          <p:nvPr/>
        </p:nvSpPr>
        <p:spPr>
          <a:xfrm>
            <a:off x="762000" y="5486400"/>
            <a:ext cx="7620000" cy="609600"/>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nchor="ctr" anchorCtr="0">
            <a:noAutofit/>
          </a:bodyPr>
          <a:lstStyle/>
          <a:p>
            <a:pPr algn="ctr"/>
            <a:r>
              <a:rPr lang="en-US" sz="3200" b="1" dirty="0" smtClean="0">
                <a:solidFill>
                  <a:prstClr val="white"/>
                </a:solidFill>
                <a:latin typeface="Calibri"/>
              </a:rPr>
              <a:t>Single policy for all threads is insufficient</a:t>
            </a:r>
          </a:p>
        </p:txBody>
      </p:sp>
    </p:spTree>
    <p:extLst>
      <p:ext uri="{BB962C8B-B14F-4D97-AF65-F5344CB8AC3E}">
        <p14:creationId xmlns:p14="http://schemas.microsoft.com/office/powerpoint/2010/main" val="38555675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14" grpId="0" animBg="1"/>
      <p:bldP spid="15" grpId="0" animBg="1"/>
      <p:bldP spid="16" grpId="0" animBg="1"/>
      <p:bldP spid="33" grpId="0"/>
      <p:bldP spid="45" grpId="0"/>
      <p:bldP spid="47" grpId="0" animBg="1"/>
      <p:bldP spid="49" grpId="0"/>
      <p:bldP spid="62" grpId="0" animBg="1"/>
      <p:bldP spid="66" grpId="0"/>
      <p:bldP spid="84" grpId="0" animBg="1"/>
      <p:bldP spid="85" grpId="0" animBg="1"/>
      <p:bldP spid="86" grpId="0" animBg="1"/>
      <p:bldP spid="87" grpId="0" animBg="1"/>
      <p:bldP spid="94" grpId="0"/>
      <p:bldP spid="104" grpId="0" animBg="1"/>
      <p:bldP spid="105" grpId="0"/>
      <p:bldP spid="106"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Insight: Achieving Best of Both Worlds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117</a:t>
            </a:fld>
            <a:endParaRPr lang="en-US" dirty="0">
              <a:solidFill>
                <a:prstClr val="black">
                  <a:tint val="75000"/>
                </a:prstClr>
              </a:solidFill>
              <a:latin typeface="Calibri"/>
            </a:endParaRPr>
          </a:p>
        </p:txBody>
      </p:sp>
      <p:sp>
        <p:nvSpPr>
          <p:cNvPr id="6" name="Rounded Rectangle 5"/>
          <p:cNvSpPr/>
          <p:nvPr/>
        </p:nvSpPr>
        <p:spPr>
          <a:xfrm>
            <a:off x="937382" y="3709307"/>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7" name="Rounded Rectangle 6"/>
          <p:cNvSpPr/>
          <p:nvPr/>
        </p:nvSpPr>
        <p:spPr>
          <a:xfrm>
            <a:off x="1242182" y="215121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smtClean="0">
                <a:solidFill>
                  <a:prstClr val="white"/>
                </a:solidFill>
                <a:latin typeface="Calibri"/>
              </a:rPr>
              <a:t>thread</a:t>
            </a:r>
            <a:endParaRPr lang="en-US" sz="1200" dirty="0">
              <a:solidFill>
                <a:prstClr val="white"/>
              </a:solidFill>
              <a:latin typeface="Calibri"/>
            </a:endParaRPr>
          </a:p>
        </p:txBody>
      </p:sp>
      <p:cxnSp>
        <p:nvCxnSpPr>
          <p:cNvPr id="8" name="Straight Arrow Connector 7"/>
          <p:cNvCxnSpPr/>
          <p:nvPr/>
        </p:nvCxnSpPr>
        <p:spPr>
          <a:xfrm rot="16200000" flipV="1">
            <a:off x="-1828798" y="3657601"/>
            <a:ext cx="4876801"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8780" y="1290562"/>
            <a:ext cx="923820" cy="690638"/>
          </a:xfrm>
          <a:prstGeom prst="rect">
            <a:avLst/>
          </a:prstGeom>
          <a:noFill/>
        </p:spPr>
        <p:txBody>
          <a:bodyPr wrap="square" lIns="0" rIns="0" rtlCol="0">
            <a:spAutoFit/>
          </a:bodyPr>
          <a:lstStyle/>
          <a:p>
            <a:pPr algn="ctr">
              <a:lnSpc>
                <a:spcPct val="80000"/>
              </a:lnSpc>
            </a:pPr>
            <a:r>
              <a:rPr lang="en-US" sz="2400" i="1" dirty="0" smtClean="0">
                <a:solidFill>
                  <a:prstClr val="black"/>
                </a:solidFill>
                <a:latin typeface="Calibri"/>
              </a:rPr>
              <a:t>higher</a:t>
            </a:r>
          </a:p>
          <a:p>
            <a:pPr algn="ctr">
              <a:lnSpc>
                <a:spcPct val="80000"/>
              </a:lnSpc>
            </a:pPr>
            <a:r>
              <a:rPr lang="en-US" sz="2400" i="1" dirty="0" smtClean="0">
                <a:solidFill>
                  <a:prstClr val="black"/>
                </a:solidFill>
                <a:latin typeface="Calibri"/>
              </a:rPr>
              <a:t>priority</a:t>
            </a:r>
            <a:endParaRPr lang="en-US" sz="2400" i="1" dirty="0">
              <a:solidFill>
                <a:prstClr val="black"/>
              </a:solidFill>
              <a:latin typeface="Calibri"/>
            </a:endParaRPr>
          </a:p>
        </p:txBody>
      </p:sp>
      <p:sp>
        <p:nvSpPr>
          <p:cNvPr id="10" name="Rounded Rectangle 9"/>
          <p:cNvSpPr/>
          <p:nvPr/>
        </p:nvSpPr>
        <p:spPr>
          <a:xfrm>
            <a:off x="937382" y="4754333"/>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11" name="Rounded Rectangle 10"/>
          <p:cNvSpPr/>
          <p:nvPr/>
        </p:nvSpPr>
        <p:spPr>
          <a:xfrm>
            <a:off x="1242182" y="244513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smtClean="0">
                <a:solidFill>
                  <a:prstClr val="white"/>
                </a:solidFill>
                <a:latin typeface="Calibri"/>
              </a:rPr>
              <a:t>thread</a:t>
            </a:r>
            <a:endParaRPr lang="en-US" sz="1200" dirty="0">
              <a:solidFill>
                <a:prstClr val="white"/>
              </a:solidFill>
              <a:latin typeface="Calibri"/>
            </a:endParaRPr>
          </a:p>
        </p:txBody>
      </p:sp>
      <p:sp>
        <p:nvSpPr>
          <p:cNvPr id="12" name="Rounded Rectangle 11"/>
          <p:cNvSpPr/>
          <p:nvPr/>
        </p:nvSpPr>
        <p:spPr>
          <a:xfrm>
            <a:off x="1242182" y="273904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smtClean="0">
                <a:solidFill>
                  <a:prstClr val="white"/>
                </a:solidFill>
                <a:latin typeface="Calibri"/>
              </a:rPr>
              <a:t>thread </a:t>
            </a:r>
            <a:endParaRPr lang="en-US" sz="1200" dirty="0">
              <a:solidFill>
                <a:prstClr val="white"/>
              </a:solidFill>
              <a:latin typeface="Calibri"/>
            </a:endParaRPr>
          </a:p>
        </p:txBody>
      </p:sp>
      <p:sp>
        <p:nvSpPr>
          <p:cNvPr id="13" name="Rounded Rectangle 12"/>
          <p:cNvSpPr/>
          <p:nvPr/>
        </p:nvSpPr>
        <p:spPr>
          <a:xfrm>
            <a:off x="1242182" y="303296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smtClean="0">
                <a:solidFill>
                  <a:prstClr val="white"/>
                </a:solidFill>
                <a:latin typeface="Calibri"/>
              </a:rPr>
              <a:t>thread</a:t>
            </a:r>
            <a:endParaRPr lang="en-US" sz="1200" dirty="0">
              <a:solidFill>
                <a:prstClr val="white"/>
              </a:solidFill>
              <a:latin typeface="Calibri"/>
            </a:endParaRPr>
          </a:p>
        </p:txBody>
      </p:sp>
      <p:sp>
        <p:nvSpPr>
          <p:cNvPr id="14" name="Rounded Rectangle 13"/>
          <p:cNvSpPr/>
          <p:nvPr/>
        </p:nvSpPr>
        <p:spPr>
          <a:xfrm>
            <a:off x="937382" y="4231820"/>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15" name="Rounded Rectangle 14"/>
          <p:cNvSpPr/>
          <p:nvPr/>
        </p:nvSpPr>
        <p:spPr>
          <a:xfrm>
            <a:off x="937382" y="5276848"/>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18" name="Rectangular Callout 17"/>
          <p:cNvSpPr/>
          <p:nvPr/>
        </p:nvSpPr>
        <p:spPr>
          <a:xfrm>
            <a:off x="2667000" y="1600200"/>
            <a:ext cx="6248400" cy="762000"/>
          </a:xfrm>
          <a:prstGeom prst="wedgeRectCallout">
            <a:avLst>
              <a:gd name="adj1" fmla="val -56496"/>
              <a:gd name="adj2" fmla="val 89999"/>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marL="574675" lvl="1"/>
            <a:r>
              <a:rPr lang="en-US" sz="2600" b="1" dirty="0" smtClean="0">
                <a:solidFill>
                  <a:srgbClr val="FF0000"/>
                </a:solidFill>
                <a:latin typeface="Calibri"/>
              </a:rPr>
              <a:t>Prioritize memory-non-intensive threads</a:t>
            </a:r>
          </a:p>
        </p:txBody>
      </p:sp>
      <p:sp>
        <p:nvSpPr>
          <p:cNvPr id="17" name="TextBox 16"/>
          <p:cNvSpPr txBox="1"/>
          <p:nvPr/>
        </p:nvSpPr>
        <p:spPr>
          <a:xfrm>
            <a:off x="2667000" y="12192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tIns="0" bIns="0" rtlCol="0" anchor="ctr">
            <a:noAutofit/>
          </a:bodyPr>
          <a:lstStyle/>
          <a:p>
            <a:pPr algn="ctr"/>
            <a:r>
              <a:rPr lang="en-US" sz="2400" b="1" i="1" dirty="0" smtClean="0">
                <a:solidFill>
                  <a:prstClr val="white"/>
                </a:solidFill>
                <a:latin typeface="Calibri"/>
              </a:rPr>
              <a:t>For Throughput</a:t>
            </a:r>
            <a:endParaRPr lang="en-US" sz="2400" i="1" dirty="0">
              <a:solidFill>
                <a:prstClr val="white"/>
              </a:solidFill>
              <a:latin typeface="Calibri"/>
            </a:endParaRPr>
          </a:p>
        </p:txBody>
      </p:sp>
      <p:pic>
        <p:nvPicPr>
          <p:cNvPr id="1027"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1752600"/>
            <a:ext cx="533400" cy="533400"/>
          </a:xfrm>
          <a:prstGeom prst="rect">
            <a:avLst/>
          </a:prstGeom>
          <a:noFill/>
        </p:spPr>
      </p:pic>
      <p:sp>
        <p:nvSpPr>
          <p:cNvPr id="23" name="Rectangular Callout 22"/>
          <p:cNvSpPr/>
          <p:nvPr/>
        </p:nvSpPr>
        <p:spPr>
          <a:xfrm>
            <a:off x="2667000" y="3284159"/>
            <a:ext cx="6248400" cy="3116641"/>
          </a:xfrm>
          <a:prstGeom prst="wedgeRectCallout">
            <a:avLst>
              <a:gd name="adj1" fmla="val -55436"/>
              <a:gd name="adj2" fmla="val 16411"/>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marL="574675" lvl="1"/>
            <a:r>
              <a:rPr lang="en-US" sz="2600" b="1" dirty="0" smtClean="0">
                <a:solidFill>
                  <a:srgbClr val="FF0000"/>
                </a:solidFill>
                <a:latin typeface="Calibri"/>
              </a:rPr>
              <a:t>Unfairness caused by memory-intensive being prioritized over each other </a:t>
            </a:r>
          </a:p>
          <a:p>
            <a:pPr lvl="2">
              <a:buFont typeface="Arial" pitchFamily="34" charset="0"/>
              <a:buChar char="•"/>
            </a:pPr>
            <a:r>
              <a:rPr lang="en-US" sz="2600" dirty="0" smtClean="0">
                <a:solidFill>
                  <a:prstClr val="black"/>
                </a:solidFill>
                <a:latin typeface="Calibri"/>
              </a:rPr>
              <a:t> Shuffle threads</a:t>
            </a:r>
            <a:endParaRPr lang="en-US" sz="2600" dirty="0" smtClean="0">
              <a:solidFill>
                <a:prstClr val="black"/>
              </a:solidFill>
              <a:latin typeface="Calibri"/>
              <a:sym typeface="Wingdings" pitchFamily="2" charset="2"/>
            </a:endParaRPr>
          </a:p>
          <a:p>
            <a:pPr marL="625475" lvl="1" indent="-228600">
              <a:buFont typeface="Arial" pitchFamily="34" charset="0"/>
              <a:buChar char="•"/>
              <a:tabLst>
                <a:tab pos="746125" algn="l"/>
              </a:tabLst>
            </a:pPr>
            <a:endParaRPr lang="en-US" dirty="0" smtClean="0">
              <a:solidFill>
                <a:prstClr val="black"/>
              </a:solidFill>
              <a:latin typeface="Calibri"/>
              <a:sym typeface="Wingdings" pitchFamily="2" charset="2"/>
            </a:endParaRPr>
          </a:p>
          <a:p>
            <a:pPr marL="571500" lvl="1">
              <a:tabLst>
                <a:tab pos="688975" algn="l"/>
                <a:tab pos="746125" algn="l"/>
              </a:tabLst>
            </a:pPr>
            <a:r>
              <a:rPr lang="en-US" sz="2600" b="1" dirty="0" smtClean="0">
                <a:solidFill>
                  <a:srgbClr val="FF0000"/>
                </a:solidFill>
                <a:latin typeface="Calibri"/>
                <a:sym typeface="Wingdings" pitchFamily="2" charset="2"/>
              </a:rPr>
              <a:t>Memory-intensive threads have </a:t>
            </a:r>
            <a:br>
              <a:rPr lang="en-US" sz="2600" b="1" dirty="0" smtClean="0">
                <a:solidFill>
                  <a:srgbClr val="FF0000"/>
                </a:solidFill>
                <a:latin typeface="Calibri"/>
                <a:sym typeface="Wingdings" pitchFamily="2" charset="2"/>
              </a:rPr>
            </a:br>
            <a:r>
              <a:rPr lang="en-US" sz="2600" b="1" smtClean="0">
                <a:solidFill>
                  <a:srgbClr val="FF0000"/>
                </a:solidFill>
                <a:latin typeface="Calibri"/>
                <a:sym typeface="Wingdings" pitchFamily="2" charset="2"/>
              </a:rPr>
              <a:t>different vulnerability </a:t>
            </a:r>
            <a:r>
              <a:rPr lang="en-US" sz="2600" b="1" dirty="0" smtClean="0">
                <a:solidFill>
                  <a:srgbClr val="FF0000"/>
                </a:solidFill>
                <a:latin typeface="Calibri"/>
                <a:sym typeface="Wingdings" pitchFamily="2" charset="2"/>
              </a:rPr>
              <a:t>to interference</a:t>
            </a:r>
          </a:p>
          <a:p>
            <a:pPr marL="917575" lvl="2">
              <a:buFont typeface="Arial" pitchFamily="34" charset="0"/>
              <a:buChar char="•"/>
              <a:tabLst>
                <a:tab pos="688975" algn="l"/>
                <a:tab pos="746125" algn="l"/>
              </a:tabLst>
            </a:pPr>
            <a:r>
              <a:rPr lang="en-US" sz="2600" b="1" dirty="0" smtClean="0">
                <a:solidFill>
                  <a:prstClr val="black"/>
                </a:solidFill>
                <a:latin typeface="Calibri"/>
                <a:sym typeface="Wingdings" pitchFamily="2" charset="2"/>
              </a:rPr>
              <a:t> </a:t>
            </a:r>
            <a:r>
              <a:rPr lang="en-US" sz="2600" dirty="0" smtClean="0">
                <a:solidFill>
                  <a:prstClr val="black"/>
                </a:solidFill>
                <a:latin typeface="Calibri"/>
                <a:sym typeface="Wingdings" pitchFamily="2" charset="2"/>
              </a:rPr>
              <a:t>Shuffle </a:t>
            </a:r>
            <a:r>
              <a:rPr lang="en-US" sz="2600" u="sng" dirty="0" smtClean="0">
                <a:solidFill>
                  <a:prstClr val="black"/>
                </a:solidFill>
                <a:latin typeface="Calibri"/>
                <a:sym typeface="Wingdings" pitchFamily="2" charset="2"/>
              </a:rPr>
              <a:t>asymmetrically</a:t>
            </a:r>
          </a:p>
        </p:txBody>
      </p:sp>
      <p:pic>
        <p:nvPicPr>
          <p:cNvPr id="25"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3657600"/>
            <a:ext cx="533400" cy="533400"/>
          </a:xfrm>
          <a:prstGeom prst="rect">
            <a:avLst/>
          </a:prstGeom>
          <a:noFill/>
        </p:spPr>
      </p:pic>
      <p:sp>
        <p:nvSpPr>
          <p:cNvPr id="37" name="TextBox 36"/>
          <p:cNvSpPr txBox="1"/>
          <p:nvPr/>
        </p:nvSpPr>
        <p:spPr>
          <a:xfrm>
            <a:off x="2667000" y="28956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tIns="0" bIns="0" rtlCol="0" anchor="ctr" anchorCtr="0">
            <a:noAutofit/>
          </a:bodyPr>
          <a:lstStyle/>
          <a:p>
            <a:pPr algn="ctr"/>
            <a:r>
              <a:rPr lang="en-US" sz="2400" b="1" i="1" dirty="0" smtClean="0">
                <a:solidFill>
                  <a:prstClr val="white"/>
                </a:solidFill>
                <a:latin typeface="Calibri"/>
              </a:rPr>
              <a:t>For Fairness</a:t>
            </a:r>
            <a:endParaRPr lang="en-US" sz="2400" i="1" dirty="0">
              <a:solidFill>
                <a:prstClr val="white"/>
              </a:solidFill>
              <a:latin typeface="Calibri"/>
            </a:endParaRPr>
          </a:p>
        </p:txBody>
      </p:sp>
      <p:pic>
        <p:nvPicPr>
          <p:cNvPr id="38"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5105400"/>
            <a:ext cx="533400" cy="533400"/>
          </a:xfrm>
          <a:prstGeom prst="rect">
            <a:avLst/>
          </a:prstGeom>
          <a:noFill/>
        </p:spPr>
      </p:pic>
      <p:cxnSp>
        <p:nvCxnSpPr>
          <p:cNvPr id="27" name="Straight Arrow Connector 26"/>
          <p:cNvCxnSpPr/>
          <p:nvPr/>
        </p:nvCxnSpPr>
        <p:spPr>
          <a:xfrm rot="5400000">
            <a:off x="733319" y="4674054"/>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1051685" y="4674054"/>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2" name="Right Brace 31"/>
          <p:cNvSpPr/>
          <p:nvPr/>
        </p:nvSpPr>
        <p:spPr>
          <a:xfrm>
            <a:off x="1914420" y="2143570"/>
            <a:ext cx="152400" cy="101873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6" name="Oval 25"/>
          <p:cNvSpPr/>
          <p:nvPr/>
        </p:nvSpPr>
        <p:spPr>
          <a:xfrm rot="16200000">
            <a:off x="-34141" y="4514873"/>
            <a:ext cx="1929491"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5" name="Explosion 1 44"/>
          <p:cNvSpPr/>
          <p:nvPr/>
        </p:nvSpPr>
        <p:spPr>
          <a:xfrm>
            <a:off x="1857272" y="5154013"/>
            <a:ext cx="428728" cy="410019"/>
          </a:xfrm>
          <a:prstGeom prst="irregularSeal1">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3" name="Parallelogram 42"/>
          <p:cNvSpPr/>
          <p:nvPr/>
        </p:nvSpPr>
        <p:spPr>
          <a:xfrm>
            <a:off x="923820" y="4754333"/>
            <a:ext cx="1143000" cy="361950"/>
          </a:xfrm>
          <a:prstGeom prst="parallelogram">
            <a:avLst/>
          </a:prstGeom>
          <a:ln/>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44" name="Flowchart: Preparation 43"/>
          <p:cNvSpPr/>
          <p:nvPr/>
        </p:nvSpPr>
        <p:spPr>
          <a:xfrm>
            <a:off x="923820" y="4231820"/>
            <a:ext cx="1143000" cy="361950"/>
          </a:xfrm>
          <a:prstGeom prst="flowChartPreparation">
            <a:avLst/>
          </a:prstGeom>
          <a:ln/>
        </p:spPr>
        <p:style>
          <a:lnRef idx="1">
            <a:schemeClr val="accent6"/>
          </a:lnRef>
          <a:fillRef idx="3">
            <a:schemeClr val="accent6"/>
          </a:fillRef>
          <a:effectRef idx="2">
            <a:schemeClr val="accent6"/>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46" name="Flowchart: Punched Tape 45"/>
          <p:cNvSpPr/>
          <p:nvPr/>
        </p:nvSpPr>
        <p:spPr>
          <a:xfrm>
            <a:off x="936520" y="3713452"/>
            <a:ext cx="1143000" cy="361950"/>
          </a:xfrm>
          <a:prstGeom prst="flowChartPunchedTape">
            <a:avLst/>
          </a:prstGeom>
          <a:ln/>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47" name="Trapezoid 46"/>
          <p:cNvSpPr/>
          <p:nvPr/>
        </p:nvSpPr>
        <p:spPr>
          <a:xfrm>
            <a:off x="923820" y="5276848"/>
            <a:ext cx="1143000" cy="361950"/>
          </a:xfrm>
          <a:prstGeom prst="trapezoid">
            <a:avLst/>
          </a:prstGeom>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Tree>
    <p:extLst>
      <p:ext uri="{BB962C8B-B14F-4D97-AF65-F5344CB8AC3E}">
        <p14:creationId xmlns:p14="http://schemas.microsoft.com/office/powerpoint/2010/main" val="38926134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42" presetClass="path" presetSubtype="0" accel="50000" decel="50000" fill="hold" grpId="2" nodeType="withEffect">
                                  <p:stCondLst>
                                    <p:cond delay="0"/>
                                  </p:stCondLst>
                                  <p:childTnLst>
                                    <p:animMotion origin="layout" path="M -2.5E-6 4.07407E-6 L -2.5E-6 0.07638 " pathEditMode="relative" rAng="0" ptsTypes="AA">
                                      <p:cBhvr>
                                        <p:cTn id="58" dur="1000" fill="hold"/>
                                        <p:tgtEl>
                                          <p:spTgt spid="6"/>
                                        </p:tgtEl>
                                        <p:attrNameLst>
                                          <p:attrName>ppt_x</p:attrName>
                                          <p:attrName>ppt_y</p:attrName>
                                        </p:attrNameLst>
                                      </p:cBhvr>
                                      <p:rCtr x="0" y="38"/>
                                    </p:animMotion>
                                  </p:childTnLst>
                                </p:cTn>
                              </p:par>
                              <p:par>
                                <p:cTn id="59" presetID="42" presetClass="path" presetSubtype="0" accel="50000" decel="50000" fill="hold" grpId="2" nodeType="withEffect">
                                  <p:stCondLst>
                                    <p:cond delay="0"/>
                                  </p:stCondLst>
                                  <p:childTnLst>
                                    <p:animMotion origin="layout" path="M -2.5E-6 -4.81481E-6 L -2.5E-6 0.07616 " pathEditMode="relative" rAng="0" ptsTypes="AA">
                                      <p:cBhvr>
                                        <p:cTn id="60" dur="1000" fill="hold"/>
                                        <p:tgtEl>
                                          <p:spTgt spid="14"/>
                                        </p:tgtEl>
                                        <p:attrNameLst>
                                          <p:attrName>ppt_x</p:attrName>
                                          <p:attrName>ppt_y</p:attrName>
                                        </p:attrNameLst>
                                      </p:cBhvr>
                                      <p:rCtr x="0" y="38"/>
                                    </p:animMotion>
                                  </p:childTnLst>
                                </p:cTn>
                              </p:par>
                              <p:par>
                                <p:cTn id="61" presetID="42" presetClass="path" presetSubtype="0" accel="50000" decel="50000" fill="hold" grpId="2" nodeType="withEffect">
                                  <p:stCondLst>
                                    <p:cond delay="0"/>
                                  </p:stCondLst>
                                  <p:childTnLst>
                                    <p:animMotion origin="layout" path="M -2.5E-6 -2.22222E-6 L -2.5E-6 0.07616 " pathEditMode="relative" rAng="0" ptsTypes="AA">
                                      <p:cBhvr>
                                        <p:cTn id="62" dur="1000" fill="hold"/>
                                        <p:tgtEl>
                                          <p:spTgt spid="10"/>
                                        </p:tgtEl>
                                        <p:attrNameLst>
                                          <p:attrName>ppt_x</p:attrName>
                                          <p:attrName>ppt_y</p:attrName>
                                        </p:attrNameLst>
                                      </p:cBhvr>
                                      <p:rCtr x="0" y="38"/>
                                    </p:animMotion>
                                  </p:childTnLst>
                                </p:cTn>
                              </p:par>
                              <p:par>
                                <p:cTn id="63" presetID="58" presetClass="path" presetSubtype="0" accel="50000" decel="50000" fill="hold" grpId="2" nodeType="withEffect">
                                  <p:stCondLst>
                                    <p:cond delay="0"/>
                                  </p:stCondLst>
                                  <p:childTnLst>
                                    <p:animMotion origin="layout" path="M -2.5E-6 3.7037E-7 L 0.03993 -0.06134 C 0.04896 -0.07431 0.054 -0.09352 0.054 -0.11343 C 0.054 -0.13634 0.04896 -0.15463 0.03993 -0.16759 L -2.5E-6 -0.2287 " pathEditMode="relative" rAng="0" ptsTypes="FffFF">
                                      <p:cBhvr>
                                        <p:cTn id="64" dur="1000" fill="hold"/>
                                        <p:tgtEl>
                                          <p:spTgt spid="15"/>
                                        </p:tgtEl>
                                        <p:attrNameLst>
                                          <p:attrName>ppt_x</p:attrName>
                                          <p:attrName>ppt_y</p:attrName>
                                        </p:attrNameLst>
                                      </p:cBhvr>
                                      <p:rCtr x="27" y="-114"/>
                                    </p:animMotion>
                                  </p:childTnLst>
                                </p:cTn>
                              </p:par>
                            </p:childTnLst>
                          </p:cTn>
                        </p:par>
                        <p:par>
                          <p:cTn id="65" fill="hold">
                            <p:stCondLst>
                              <p:cond delay="1000"/>
                            </p:stCondLst>
                            <p:childTnLst>
                              <p:par>
                                <p:cTn id="66" presetID="42" presetClass="path" presetSubtype="0" accel="50000" decel="50000" fill="hold" grpId="3" nodeType="afterEffect">
                                  <p:stCondLst>
                                    <p:cond delay="500"/>
                                  </p:stCondLst>
                                  <p:childTnLst>
                                    <p:animMotion origin="layout" path="M -2.5E-6 0.07638 L -2.5E-6 0.15254 " pathEditMode="relative" rAng="0" ptsTypes="AA">
                                      <p:cBhvr>
                                        <p:cTn id="67" dur="1000" fill="hold"/>
                                        <p:tgtEl>
                                          <p:spTgt spid="6"/>
                                        </p:tgtEl>
                                        <p:attrNameLst>
                                          <p:attrName>ppt_x</p:attrName>
                                          <p:attrName>ppt_y</p:attrName>
                                        </p:attrNameLst>
                                      </p:cBhvr>
                                      <p:rCtr x="0" y="38"/>
                                    </p:animMotion>
                                  </p:childTnLst>
                                </p:cTn>
                              </p:par>
                              <p:par>
                                <p:cTn id="68" presetID="42" presetClass="path" presetSubtype="0" accel="50000" decel="50000" fill="hold" grpId="3" nodeType="withEffect">
                                  <p:stCondLst>
                                    <p:cond delay="500"/>
                                  </p:stCondLst>
                                  <p:childTnLst>
                                    <p:animMotion origin="layout" path="M -2.5E-6 0.07616 L -2.5E-6 0.15232 " pathEditMode="relative" rAng="0" ptsTypes="AA">
                                      <p:cBhvr>
                                        <p:cTn id="69" dur="1000" fill="hold"/>
                                        <p:tgtEl>
                                          <p:spTgt spid="14"/>
                                        </p:tgtEl>
                                        <p:attrNameLst>
                                          <p:attrName>ppt_x</p:attrName>
                                          <p:attrName>ppt_y</p:attrName>
                                        </p:attrNameLst>
                                      </p:cBhvr>
                                      <p:rCtr x="0" y="38"/>
                                    </p:animMotion>
                                  </p:childTnLst>
                                </p:cTn>
                              </p:par>
                              <p:par>
                                <p:cTn id="70" presetID="42" presetClass="path" presetSubtype="0" accel="50000" decel="50000" fill="hold" grpId="3" nodeType="withEffect">
                                  <p:stCondLst>
                                    <p:cond delay="500"/>
                                  </p:stCondLst>
                                  <p:childTnLst>
                                    <p:animMotion origin="layout" path="M -2.5E-6 -0.2287 L -2.5E-6 -0.15232 " pathEditMode="relative" rAng="0" ptsTypes="AA">
                                      <p:cBhvr>
                                        <p:cTn id="71" dur="1000" fill="hold"/>
                                        <p:tgtEl>
                                          <p:spTgt spid="15"/>
                                        </p:tgtEl>
                                        <p:attrNameLst>
                                          <p:attrName>ppt_x</p:attrName>
                                          <p:attrName>ppt_y</p:attrName>
                                        </p:attrNameLst>
                                      </p:cBhvr>
                                      <p:rCtr x="0" y="38"/>
                                    </p:animMotion>
                                  </p:childTnLst>
                                </p:cTn>
                              </p:par>
                              <p:par>
                                <p:cTn id="72" presetID="58" presetClass="path" presetSubtype="0" accel="50000" decel="50000" fill="hold" grpId="3" nodeType="withEffect">
                                  <p:stCondLst>
                                    <p:cond delay="500"/>
                                  </p:stCondLst>
                                  <p:childTnLst>
                                    <p:animMotion origin="layout" path="M -2.5E-6 0.07616 L 0.03993 0.01482 C 0.04896 0.00185 0.054 -0.01713 0.054 -0.03727 C 0.054 -0.05995 0.04896 -0.07824 0.03993 -0.0912 L -2.5E-6 -0.15254 " pathEditMode="relative" rAng="0" ptsTypes="FffFF">
                                      <p:cBhvr>
                                        <p:cTn id="73" dur="1000" fill="hold"/>
                                        <p:tgtEl>
                                          <p:spTgt spid="10"/>
                                        </p:tgtEl>
                                        <p:attrNameLst>
                                          <p:attrName>ppt_x</p:attrName>
                                          <p:attrName>ppt_y</p:attrName>
                                        </p:attrNameLst>
                                      </p:cBhvr>
                                      <p:rCtr x="27" y="-114"/>
                                    </p:animMotion>
                                  </p:childTnLst>
                                </p:cTn>
                              </p:par>
                            </p:childTnLst>
                          </p:cTn>
                        </p:par>
                        <p:par>
                          <p:cTn id="74" fill="hold">
                            <p:stCondLst>
                              <p:cond delay="2500"/>
                            </p:stCondLst>
                            <p:childTnLst>
                              <p:par>
                                <p:cTn id="75" presetID="42" presetClass="path" presetSubtype="0" accel="50000" decel="50000" fill="hold" grpId="4" nodeType="afterEffect">
                                  <p:stCondLst>
                                    <p:cond delay="500"/>
                                  </p:stCondLst>
                                  <p:childTnLst>
                                    <p:animMotion origin="layout" path="M -2.5E-6 0.15254 L -2.5E-6 0.2287 " pathEditMode="relative" rAng="0" ptsTypes="AA">
                                      <p:cBhvr>
                                        <p:cTn id="76" dur="1000" fill="hold"/>
                                        <p:tgtEl>
                                          <p:spTgt spid="6"/>
                                        </p:tgtEl>
                                        <p:attrNameLst>
                                          <p:attrName>ppt_x</p:attrName>
                                          <p:attrName>ppt_y</p:attrName>
                                        </p:attrNameLst>
                                      </p:cBhvr>
                                      <p:rCtr x="0" y="38"/>
                                    </p:animMotion>
                                  </p:childTnLst>
                                </p:cTn>
                              </p:par>
                              <p:par>
                                <p:cTn id="77" presetID="42" presetClass="path" presetSubtype="0" accel="50000" decel="50000" fill="hold" grpId="4" nodeType="withEffect">
                                  <p:stCondLst>
                                    <p:cond delay="500"/>
                                  </p:stCondLst>
                                  <p:childTnLst>
                                    <p:animMotion origin="layout" path="M -2.5E-6 -0.15254 L -2.5E-6 -0.07616 " pathEditMode="relative" rAng="0" ptsTypes="AA">
                                      <p:cBhvr>
                                        <p:cTn id="78" dur="1000" fill="hold"/>
                                        <p:tgtEl>
                                          <p:spTgt spid="10"/>
                                        </p:tgtEl>
                                        <p:attrNameLst>
                                          <p:attrName>ppt_x</p:attrName>
                                          <p:attrName>ppt_y</p:attrName>
                                        </p:attrNameLst>
                                      </p:cBhvr>
                                      <p:rCtr x="0" y="38"/>
                                    </p:animMotion>
                                  </p:childTnLst>
                                </p:cTn>
                              </p:par>
                              <p:par>
                                <p:cTn id="79" presetID="42" presetClass="path" presetSubtype="0" accel="50000" decel="50000" fill="hold" grpId="4" nodeType="withEffect">
                                  <p:stCondLst>
                                    <p:cond delay="500"/>
                                  </p:stCondLst>
                                  <p:childTnLst>
                                    <p:animMotion origin="layout" path="M -2.5E-6 -0.15232 L -2.5E-6 -0.07616 " pathEditMode="relative" rAng="0" ptsTypes="AA">
                                      <p:cBhvr>
                                        <p:cTn id="80" dur="1000" fill="hold"/>
                                        <p:tgtEl>
                                          <p:spTgt spid="15"/>
                                        </p:tgtEl>
                                        <p:attrNameLst>
                                          <p:attrName>ppt_x</p:attrName>
                                          <p:attrName>ppt_y</p:attrName>
                                        </p:attrNameLst>
                                      </p:cBhvr>
                                      <p:rCtr x="0" y="38"/>
                                    </p:animMotion>
                                  </p:childTnLst>
                                </p:cTn>
                              </p:par>
                              <p:par>
                                <p:cTn id="81" presetID="58" presetClass="path" presetSubtype="0" accel="50000" decel="50000" fill="hold" grpId="4" nodeType="withEffect">
                                  <p:stCondLst>
                                    <p:cond delay="500"/>
                                  </p:stCondLst>
                                  <p:childTnLst>
                                    <p:animMotion origin="layout" path="M -2.5E-6 0.15232 L 0.03993 0.09098 C 0.04896 0.07825 0.054 0.0588 0.054 0.03913 C 0.054 0.01621 0.04896 -0.00231 0.03993 -0.01504 L -2.5E-6 -0.07638 " pathEditMode="relative" rAng="0" ptsTypes="FffFF">
                                      <p:cBhvr>
                                        <p:cTn id="82" dur="1000" fill="hold"/>
                                        <p:tgtEl>
                                          <p:spTgt spid="14"/>
                                        </p:tgtEl>
                                        <p:attrNameLst>
                                          <p:attrName>ppt_x</p:attrName>
                                          <p:attrName>ppt_y</p:attrName>
                                        </p:attrNameLst>
                                      </p:cBhvr>
                                      <p:rCtr x="27" y="-114"/>
                                    </p:animMotion>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3">
                                            <p:txEl>
                                              <p:pRg st="3" end="3"/>
                                            </p:txEl>
                                          </p:spTgt>
                                        </p:tgtEl>
                                        <p:attrNameLst>
                                          <p:attrName>style.visibility</p:attrName>
                                        </p:attrNameLst>
                                      </p:cBhvr>
                                      <p:to>
                                        <p:strVal val="visible"/>
                                      </p:to>
                                    </p:set>
                                  </p:childTnLst>
                                </p:cTn>
                              </p:par>
                              <p:par>
                                <p:cTn id="89" presetID="1" presetClass="exit" presetSubtype="0" fill="hold" grpId="0" nodeType="withEffect">
                                  <p:stCondLst>
                                    <p:cond delay="0"/>
                                  </p:stCondLst>
                                  <p:childTnLst>
                                    <p:set>
                                      <p:cBhvr>
                                        <p:cTn id="90" dur="1" fill="hold">
                                          <p:stCondLst>
                                            <p:cond delay="0"/>
                                          </p:stCondLst>
                                        </p:cTn>
                                        <p:tgtEl>
                                          <p:spTgt spid="6"/>
                                        </p:tgtEl>
                                        <p:attrNameLst>
                                          <p:attrName>style.visibility</p:attrName>
                                        </p:attrNameLst>
                                      </p:cBhvr>
                                      <p:to>
                                        <p:strVal val="hidden"/>
                                      </p:to>
                                    </p:set>
                                  </p:childTnLst>
                                </p:cTn>
                              </p:par>
                              <p:par>
                                <p:cTn id="91" presetID="1" presetClass="exit"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10"/>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15"/>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6" grpId="4" animBg="1"/>
      <p:bldP spid="7" grpId="0" animBg="1"/>
      <p:bldP spid="9" grpId="0"/>
      <p:bldP spid="10" grpId="0" animBg="1"/>
      <p:bldP spid="10" grpId="1" animBg="1"/>
      <p:bldP spid="10" grpId="2" animBg="1"/>
      <p:bldP spid="10" grpId="3" animBg="1"/>
      <p:bldP spid="10" grpId="4" animBg="1"/>
      <p:bldP spid="11" grpId="0" animBg="1"/>
      <p:bldP spid="12" grpId="0" animBg="1"/>
      <p:bldP spid="13" grpId="0" animBg="1"/>
      <p:bldP spid="14" grpId="0" animBg="1"/>
      <p:bldP spid="14" grpId="1" animBg="1"/>
      <p:bldP spid="14" grpId="2" animBg="1"/>
      <p:bldP spid="14" grpId="3" animBg="1"/>
      <p:bldP spid="14" grpId="4" animBg="1"/>
      <p:bldP spid="15" grpId="0" animBg="1"/>
      <p:bldP spid="15" grpId="1" animBg="1"/>
      <p:bldP spid="15" grpId="2" animBg="1"/>
      <p:bldP spid="15" grpId="3" animBg="1"/>
      <p:bldP spid="15" grpId="4" animBg="1"/>
      <p:bldP spid="18" grpId="0" build="allAtOnce" animBg="1"/>
      <p:bldP spid="17" grpId="0" animBg="1"/>
      <p:bldP spid="23" grpId="0" build="allAtOnce" animBg="1"/>
      <p:bldP spid="37" grpId="0" animBg="1"/>
      <p:bldP spid="32" grpId="0" animBg="1"/>
      <p:bldP spid="26" grpId="0" animBg="1"/>
      <p:bldP spid="45" grpId="0" animBg="1"/>
      <p:bldP spid="43" grpId="0" animBg="1"/>
      <p:bldP spid="44" grpId="0" animBg="1"/>
      <p:bldP spid="46" grpId="0" animBg="1"/>
      <p:bldP spid="47"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4038600" y="2514600"/>
            <a:ext cx="1752600" cy="1981200"/>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66" name="Straight Connector 65"/>
          <p:cNvCxnSpPr>
            <a:stCxn id="62" idx="2"/>
            <a:endCxn id="15" idx="2"/>
          </p:cNvCxnSpPr>
          <p:nvPr/>
        </p:nvCxnSpPr>
        <p:spPr>
          <a:xfrm rot="5400000">
            <a:off x="6017830" y="2474530"/>
            <a:ext cx="381000"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9" idx="2"/>
            <a:endCxn id="21" idx="2"/>
          </p:cNvCxnSpPr>
          <p:nvPr/>
        </p:nvCxnSpPr>
        <p:spPr>
          <a:xfrm rot="5400000" flipH="1">
            <a:off x="6173344" y="4877944"/>
            <a:ext cx="204822"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9" idx="0"/>
            <a:endCxn id="21" idx="0"/>
          </p:cNvCxnSpPr>
          <p:nvPr/>
        </p:nvCxnSpPr>
        <p:spPr>
          <a:xfrm rot="16200000" flipH="1" flipV="1">
            <a:off x="5818555" y="3151555"/>
            <a:ext cx="914400"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2" idx="0"/>
            <a:endCxn id="15" idx="0"/>
          </p:cNvCxnSpPr>
          <p:nvPr/>
        </p:nvCxnSpPr>
        <p:spPr>
          <a:xfrm rot="16200000" flipH="1" flipV="1">
            <a:off x="5552683" y="1263276"/>
            <a:ext cx="1311294"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6781800" y="1905000"/>
            <a:ext cx="1447800" cy="16764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noAutofit/>
          </a:bodyPr>
          <a:lstStyle/>
          <a:p>
            <a:r>
              <a:rPr lang="en-US" sz="3400" dirty="0" smtClean="0"/>
              <a:t>Overview: Thread Cluster Memory Scheduling</a:t>
            </a:r>
            <a:endParaRPr lang="en-US" sz="3400" dirty="0"/>
          </a:p>
        </p:txBody>
      </p:sp>
      <p:sp>
        <p:nvSpPr>
          <p:cNvPr id="3" name="Content Placeholder 2"/>
          <p:cNvSpPr>
            <a:spLocks noGrp="1"/>
          </p:cNvSpPr>
          <p:nvPr>
            <p:ph idx="1"/>
          </p:nvPr>
        </p:nvSpPr>
        <p:spPr>
          <a:xfrm>
            <a:off x="457200" y="1143000"/>
            <a:ext cx="5791200" cy="1371600"/>
          </a:xfrm>
        </p:spPr>
        <p:txBody>
          <a:bodyPr>
            <a:noAutofit/>
          </a:bodyPr>
          <a:lstStyle/>
          <a:p>
            <a:pPr marL="457200" lvl="0" indent="-457200">
              <a:lnSpc>
                <a:spcPct val="80000"/>
              </a:lnSpc>
              <a:buFont typeface="+mj-lt"/>
              <a:buAutoNum type="arabicPeriod"/>
            </a:pPr>
            <a:r>
              <a:rPr lang="en-US" sz="2800" b="1" kern="0" dirty="0" smtClean="0">
                <a:solidFill>
                  <a:sysClr val="windowText" lastClr="000000"/>
                </a:solidFill>
              </a:rPr>
              <a:t>Group threads into two </a:t>
            </a:r>
            <a:r>
              <a:rPr lang="en-US" sz="2800" b="1" i="1" kern="0" dirty="0" smtClean="0">
                <a:solidFill>
                  <a:srgbClr val="FF0000"/>
                </a:solidFill>
              </a:rPr>
              <a:t>clusters</a:t>
            </a:r>
          </a:p>
          <a:p>
            <a:pPr marL="457200" lvl="0" indent="-457200">
              <a:lnSpc>
                <a:spcPct val="80000"/>
              </a:lnSpc>
              <a:buFont typeface="+mj-lt"/>
              <a:buAutoNum type="arabicPeriod"/>
            </a:pPr>
            <a:r>
              <a:rPr lang="en-US" sz="2800" b="1" kern="0" dirty="0" smtClean="0"/>
              <a:t>Prioritize </a:t>
            </a:r>
            <a:r>
              <a:rPr lang="en-US" sz="2800" b="1" kern="0" dirty="0" smtClean="0">
                <a:solidFill>
                  <a:schemeClr val="accent1"/>
                </a:solidFill>
              </a:rPr>
              <a:t>non-intensive cluster</a:t>
            </a:r>
          </a:p>
          <a:p>
            <a:pPr marL="457200" lvl="0" indent="-457200">
              <a:lnSpc>
                <a:spcPct val="80000"/>
              </a:lnSpc>
              <a:buFont typeface="+mj-lt"/>
              <a:buAutoNum type="arabicPeriod"/>
            </a:pPr>
            <a:r>
              <a:rPr lang="en-US" sz="2800" b="1" kern="0" dirty="0" smtClean="0"/>
              <a:t>Different policies for each cluster</a:t>
            </a:r>
            <a:endParaRPr lang="en-US" sz="3600" dirty="0"/>
          </a:p>
        </p:txBody>
      </p:sp>
      <p:sp>
        <p:nvSpPr>
          <p:cNvPr id="4" name="Slide Number Placeholder 3"/>
          <p:cNvSpPr>
            <a:spLocks noGrp="1"/>
          </p:cNvSpPr>
          <p:nvPr>
            <p:ph type="sldNum" sz="quarter" idx="12"/>
          </p:nvPr>
        </p:nvSpPr>
        <p:spPr>
          <a:xfrm>
            <a:off x="8305800" y="6416675"/>
            <a:ext cx="533400" cy="365125"/>
          </a:xfrm>
        </p:spPr>
        <p:txBody>
          <a:bodyPr/>
          <a:lstStyle/>
          <a:p>
            <a:fld id="{58161B50-6D0B-48B4-A1D4-BAD8C599CC84}" type="slidenum">
              <a:rPr lang="en-US" smtClean="0">
                <a:solidFill>
                  <a:prstClr val="black">
                    <a:tint val="75000"/>
                  </a:prstClr>
                </a:solidFill>
                <a:latin typeface="Calibri"/>
              </a:rPr>
              <a:pPr/>
              <a:t>118</a:t>
            </a:fld>
            <a:endParaRPr lang="en-US" dirty="0">
              <a:solidFill>
                <a:prstClr val="black">
                  <a:tint val="75000"/>
                </a:prstClr>
              </a:solidFill>
              <a:latin typeface="Calibri"/>
            </a:endParaRPr>
          </a:p>
        </p:txBody>
      </p:sp>
      <p:sp>
        <p:nvSpPr>
          <p:cNvPr id="5" name="Rectangle 4"/>
          <p:cNvSpPr/>
          <p:nvPr/>
        </p:nvSpPr>
        <p:spPr>
          <a:xfrm>
            <a:off x="740510" y="3300377"/>
            <a:ext cx="2438400" cy="2001949"/>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Rounded Rectangle 5"/>
          <p:cNvSpPr/>
          <p:nvPr/>
        </p:nvSpPr>
        <p:spPr>
          <a:xfrm>
            <a:off x="1578710" y="4462461"/>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prstClr val="white"/>
                </a:solidFill>
                <a:latin typeface="Calibri"/>
              </a:rPr>
              <a:t>thread</a:t>
            </a:r>
            <a:endParaRPr lang="en-US" sz="1200" dirty="0">
              <a:solidFill>
                <a:prstClr val="white"/>
              </a:solidFill>
              <a:latin typeface="Calibri"/>
            </a:endParaRPr>
          </a:p>
        </p:txBody>
      </p:sp>
      <p:sp>
        <p:nvSpPr>
          <p:cNvPr id="7" name="TextBox 6"/>
          <p:cNvSpPr txBox="1"/>
          <p:nvPr/>
        </p:nvSpPr>
        <p:spPr>
          <a:xfrm>
            <a:off x="822960" y="4953000"/>
            <a:ext cx="2514600" cy="307777"/>
          </a:xfrm>
          <a:prstGeom prst="rect">
            <a:avLst/>
          </a:prstGeom>
          <a:noFill/>
        </p:spPr>
        <p:txBody>
          <a:bodyPr wrap="square" lIns="0" tIns="0" rIns="0" bIns="0" rtlCol="0">
            <a:spAutoFit/>
          </a:bodyPr>
          <a:lstStyle/>
          <a:p>
            <a:r>
              <a:rPr lang="en-US" sz="2000" b="1" dirty="0" smtClean="0">
                <a:solidFill>
                  <a:prstClr val="black">
                    <a:lumMod val="85000"/>
                    <a:lumOff val="15000"/>
                  </a:prstClr>
                </a:solidFill>
                <a:latin typeface="Calibri"/>
              </a:rPr>
              <a:t>Threads in the system</a:t>
            </a:r>
            <a:endParaRPr lang="en-US" sz="2000" b="1" dirty="0">
              <a:solidFill>
                <a:prstClr val="black">
                  <a:lumMod val="85000"/>
                  <a:lumOff val="15000"/>
                </a:prstClr>
              </a:solidFill>
              <a:latin typeface="Calibri"/>
            </a:endParaRPr>
          </a:p>
        </p:txBody>
      </p:sp>
      <p:sp>
        <p:nvSpPr>
          <p:cNvPr id="8" name="Rounded Rectangle 7"/>
          <p:cNvSpPr/>
          <p:nvPr/>
        </p:nvSpPr>
        <p:spPr>
          <a:xfrm>
            <a:off x="2188310" y="43434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600" dirty="0" smtClean="0">
                <a:solidFill>
                  <a:prstClr val="white"/>
                </a:solidFill>
                <a:latin typeface="Calibri"/>
              </a:rPr>
              <a:t>thread</a:t>
            </a:r>
            <a:endParaRPr lang="en-US" sz="1600" dirty="0">
              <a:solidFill>
                <a:prstClr val="white"/>
              </a:solidFill>
              <a:latin typeface="Calibri"/>
            </a:endParaRPr>
          </a:p>
        </p:txBody>
      </p:sp>
      <p:sp>
        <p:nvSpPr>
          <p:cNvPr id="9" name="Rounded Rectangle 8"/>
          <p:cNvSpPr/>
          <p:nvPr/>
        </p:nvSpPr>
        <p:spPr>
          <a:xfrm>
            <a:off x="1162772" y="3539529"/>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prstClr val="white"/>
                </a:solidFill>
                <a:latin typeface="Calibri"/>
              </a:rPr>
              <a:t>thread</a:t>
            </a:r>
            <a:endParaRPr lang="en-US" sz="1200" dirty="0">
              <a:solidFill>
                <a:prstClr val="white"/>
              </a:solidFill>
              <a:latin typeface="Calibri"/>
            </a:endParaRPr>
          </a:p>
        </p:txBody>
      </p:sp>
      <p:sp>
        <p:nvSpPr>
          <p:cNvPr id="10" name="Rounded Rectangle 9"/>
          <p:cNvSpPr/>
          <p:nvPr/>
        </p:nvSpPr>
        <p:spPr>
          <a:xfrm>
            <a:off x="892910" y="3760767"/>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600" dirty="0" smtClean="0">
                <a:solidFill>
                  <a:prstClr val="white"/>
                </a:solidFill>
                <a:latin typeface="Calibri"/>
              </a:rPr>
              <a:t>thread</a:t>
            </a:r>
            <a:endParaRPr lang="en-US" sz="1600" dirty="0">
              <a:solidFill>
                <a:prstClr val="white"/>
              </a:solidFill>
              <a:latin typeface="Calibri"/>
            </a:endParaRPr>
          </a:p>
        </p:txBody>
      </p:sp>
      <p:sp>
        <p:nvSpPr>
          <p:cNvPr id="11" name="Rounded Rectangle 10"/>
          <p:cNvSpPr/>
          <p:nvPr/>
        </p:nvSpPr>
        <p:spPr>
          <a:xfrm>
            <a:off x="2035910" y="34290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600" dirty="0" smtClean="0">
                <a:solidFill>
                  <a:prstClr val="white"/>
                </a:solidFill>
                <a:latin typeface="Calibri"/>
              </a:rPr>
              <a:t>thread</a:t>
            </a:r>
            <a:endParaRPr lang="en-US" sz="1600" dirty="0">
              <a:solidFill>
                <a:prstClr val="white"/>
              </a:solidFill>
              <a:latin typeface="Calibri"/>
            </a:endParaRPr>
          </a:p>
        </p:txBody>
      </p:sp>
      <p:sp>
        <p:nvSpPr>
          <p:cNvPr id="12" name="Rounded Rectangle 11"/>
          <p:cNvSpPr/>
          <p:nvPr/>
        </p:nvSpPr>
        <p:spPr>
          <a:xfrm>
            <a:off x="2188310" y="4114800"/>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prstClr val="white"/>
                </a:solidFill>
                <a:latin typeface="Calibri"/>
              </a:rPr>
              <a:t>thread</a:t>
            </a:r>
            <a:endParaRPr lang="en-US" sz="1200" dirty="0">
              <a:solidFill>
                <a:prstClr val="white"/>
              </a:solidFill>
              <a:latin typeface="Calibri"/>
            </a:endParaRPr>
          </a:p>
        </p:txBody>
      </p:sp>
      <p:sp>
        <p:nvSpPr>
          <p:cNvPr id="13" name="Rounded Rectangle 12"/>
          <p:cNvSpPr/>
          <p:nvPr/>
        </p:nvSpPr>
        <p:spPr>
          <a:xfrm>
            <a:off x="981781" y="4657722"/>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prstClr val="white"/>
                </a:solidFill>
                <a:latin typeface="Calibri"/>
              </a:rPr>
              <a:t>thread</a:t>
            </a:r>
            <a:endParaRPr lang="en-US" sz="1200" dirty="0">
              <a:solidFill>
                <a:prstClr val="white"/>
              </a:solidFill>
              <a:latin typeface="Calibri"/>
            </a:endParaRPr>
          </a:p>
        </p:txBody>
      </p:sp>
      <p:grpSp>
        <p:nvGrpSpPr>
          <p:cNvPr id="46" name="Group 45"/>
          <p:cNvGrpSpPr/>
          <p:nvPr/>
        </p:nvGrpSpPr>
        <p:grpSpPr>
          <a:xfrm>
            <a:off x="4093310" y="4876800"/>
            <a:ext cx="1828800" cy="1166778"/>
            <a:chOff x="3581400" y="4167223"/>
            <a:chExt cx="1828800" cy="1166778"/>
          </a:xfrm>
        </p:grpSpPr>
        <p:sp>
          <p:nvSpPr>
            <p:cNvPr id="21" name="Rectangle 20"/>
            <p:cNvSpPr/>
            <p:nvPr/>
          </p:nvSpPr>
          <p:spPr>
            <a:xfrm>
              <a:off x="3581400" y="4167223"/>
              <a:ext cx="1828800" cy="116677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2" name="Rounded Rectangle 21"/>
            <p:cNvSpPr/>
            <p:nvPr/>
          </p:nvSpPr>
          <p:spPr>
            <a:xfrm>
              <a:off x="3697956" y="4267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sp>
          <p:nvSpPr>
            <p:cNvPr id="23" name="Rounded Rectangle 22"/>
            <p:cNvSpPr/>
            <p:nvPr/>
          </p:nvSpPr>
          <p:spPr>
            <a:xfrm>
              <a:off x="4572000" y="439885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sp>
          <p:nvSpPr>
            <p:cNvPr id="24" name="Rounded Rectangle 23"/>
            <p:cNvSpPr/>
            <p:nvPr/>
          </p:nvSpPr>
          <p:spPr>
            <a:xfrm>
              <a:off x="3810000" y="481889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grpSp>
      <p:sp>
        <p:nvSpPr>
          <p:cNvPr id="25" name="TextBox 24"/>
          <p:cNvSpPr txBox="1"/>
          <p:nvPr/>
        </p:nvSpPr>
        <p:spPr>
          <a:xfrm>
            <a:off x="4108550" y="2625602"/>
            <a:ext cx="1600200" cy="498598"/>
          </a:xfrm>
          <a:prstGeom prst="rect">
            <a:avLst/>
          </a:prstGeom>
          <a:noFill/>
        </p:spPr>
        <p:txBody>
          <a:bodyPr wrap="square" lIns="0" tIns="0" rIns="0" bIns="0" rtlCol="0">
            <a:spAutoFit/>
          </a:bodyPr>
          <a:lstStyle/>
          <a:p>
            <a:pPr algn="ctr">
              <a:lnSpc>
                <a:spcPct val="80000"/>
              </a:lnSpc>
            </a:pPr>
            <a:r>
              <a:rPr lang="en-US" sz="2000" b="1" dirty="0" smtClean="0">
                <a:solidFill>
                  <a:srgbClr val="4F81BD">
                    <a:lumMod val="75000"/>
                  </a:srgbClr>
                </a:solidFill>
                <a:latin typeface="Calibri"/>
              </a:rPr>
              <a:t>Non-intensive </a:t>
            </a:r>
          </a:p>
          <a:p>
            <a:pPr algn="ctr">
              <a:lnSpc>
                <a:spcPct val="80000"/>
              </a:lnSpc>
            </a:pPr>
            <a:r>
              <a:rPr lang="en-US" sz="2000" b="1" dirty="0" smtClean="0">
                <a:solidFill>
                  <a:srgbClr val="4F81BD">
                    <a:lumMod val="75000"/>
                  </a:srgbClr>
                </a:solidFill>
                <a:latin typeface="Calibri"/>
              </a:rPr>
              <a:t>cluster</a:t>
            </a:r>
            <a:endParaRPr lang="en-US" sz="2000" b="1" dirty="0">
              <a:solidFill>
                <a:srgbClr val="4F81BD">
                  <a:lumMod val="75000"/>
                </a:srgbClr>
              </a:solidFill>
              <a:latin typeface="Calibri"/>
            </a:endParaRPr>
          </a:p>
        </p:txBody>
      </p:sp>
      <p:sp>
        <p:nvSpPr>
          <p:cNvPr id="26" name="TextBox 25"/>
          <p:cNvSpPr txBox="1"/>
          <p:nvPr/>
        </p:nvSpPr>
        <p:spPr>
          <a:xfrm>
            <a:off x="3962400" y="6148423"/>
            <a:ext cx="2133600" cy="270843"/>
          </a:xfrm>
          <a:prstGeom prst="rect">
            <a:avLst/>
          </a:prstGeom>
          <a:noFill/>
        </p:spPr>
        <p:txBody>
          <a:bodyPr wrap="square" lIns="0" tIns="0" rIns="0" bIns="0" rtlCol="0">
            <a:spAutoFit/>
          </a:bodyPr>
          <a:lstStyle/>
          <a:p>
            <a:pPr algn="ctr">
              <a:lnSpc>
                <a:spcPct val="80000"/>
              </a:lnSpc>
            </a:pPr>
            <a:r>
              <a:rPr lang="en-US" sz="2200" b="1" dirty="0" smtClean="0">
                <a:solidFill>
                  <a:srgbClr val="C0504D">
                    <a:lumMod val="75000"/>
                  </a:srgbClr>
                </a:solidFill>
                <a:latin typeface="Calibri"/>
              </a:rPr>
              <a:t>Intensive cluster</a:t>
            </a:r>
            <a:endParaRPr lang="en-US" sz="2200" b="1" dirty="0">
              <a:solidFill>
                <a:srgbClr val="C0504D">
                  <a:lumMod val="75000"/>
                </a:srgbClr>
              </a:solidFill>
              <a:latin typeface="Calibri"/>
            </a:endParaRPr>
          </a:p>
        </p:txBody>
      </p:sp>
      <p:sp>
        <p:nvSpPr>
          <p:cNvPr id="27" name="Right Arrow 26"/>
          <p:cNvSpPr/>
          <p:nvPr/>
        </p:nvSpPr>
        <p:spPr>
          <a:xfrm rot="18900000">
            <a:off x="3426000" y="36391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solidFill>
              <a:latin typeface="Calibri"/>
            </a:endParaRPr>
          </a:p>
        </p:txBody>
      </p:sp>
      <p:sp>
        <p:nvSpPr>
          <p:cNvPr id="29" name="Rounded Rectangle 28"/>
          <p:cNvSpPr/>
          <p:nvPr/>
        </p:nvSpPr>
        <p:spPr>
          <a:xfrm>
            <a:off x="892910" y="3760767"/>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prstClr val="white"/>
                </a:solidFill>
                <a:latin typeface="Calibri"/>
              </a:rPr>
              <a:t>thread</a:t>
            </a:r>
            <a:endParaRPr lang="en-US" sz="1600" dirty="0">
              <a:solidFill>
                <a:prstClr val="white"/>
              </a:solidFill>
              <a:latin typeface="Calibri"/>
            </a:endParaRPr>
          </a:p>
        </p:txBody>
      </p:sp>
      <p:sp>
        <p:nvSpPr>
          <p:cNvPr id="30" name="Rounded Rectangle 29"/>
          <p:cNvSpPr/>
          <p:nvPr/>
        </p:nvSpPr>
        <p:spPr>
          <a:xfrm>
            <a:off x="2188310" y="43434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prstClr val="white"/>
                </a:solidFill>
                <a:latin typeface="Calibri"/>
              </a:rPr>
              <a:t>thread</a:t>
            </a:r>
            <a:endParaRPr lang="en-US" sz="1600" dirty="0">
              <a:solidFill>
                <a:prstClr val="white"/>
              </a:solidFill>
              <a:latin typeface="Calibri"/>
            </a:endParaRPr>
          </a:p>
        </p:txBody>
      </p:sp>
      <p:sp>
        <p:nvSpPr>
          <p:cNvPr id="31" name="Rounded Rectangle 30"/>
          <p:cNvSpPr/>
          <p:nvPr/>
        </p:nvSpPr>
        <p:spPr>
          <a:xfrm>
            <a:off x="2035910" y="34290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prstClr val="white"/>
                </a:solidFill>
                <a:latin typeface="Calibri"/>
              </a:rPr>
              <a:t>thread</a:t>
            </a:r>
            <a:endParaRPr lang="en-US" sz="1600" dirty="0">
              <a:solidFill>
                <a:prstClr val="white"/>
              </a:solidFill>
              <a:latin typeface="Calibri"/>
            </a:endParaRPr>
          </a:p>
        </p:txBody>
      </p:sp>
      <p:sp>
        <p:nvSpPr>
          <p:cNvPr id="32" name="TextBox 31"/>
          <p:cNvSpPr txBox="1"/>
          <p:nvPr/>
        </p:nvSpPr>
        <p:spPr>
          <a:xfrm>
            <a:off x="685800" y="2743200"/>
            <a:ext cx="2917090" cy="369332"/>
          </a:xfrm>
          <a:prstGeom prst="rect">
            <a:avLst/>
          </a:prstGeom>
          <a:noFill/>
        </p:spPr>
        <p:txBody>
          <a:bodyPr wrap="square" lIns="0" tIns="0" rIns="0" bIns="0" rtlCol="0">
            <a:spAutoFit/>
          </a:bodyPr>
          <a:lstStyle/>
          <a:p>
            <a:pPr algn="ctr"/>
            <a:r>
              <a:rPr lang="en-US" sz="2400" b="1" dirty="0" smtClean="0">
                <a:solidFill>
                  <a:srgbClr val="4F81BD">
                    <a:lumMod val="75000"/>
                  </a:srgbClr>
                </a:solidFill>
                <a:latin typeface="Calibri"/>
              </a:rPr>
              <a:t>Memory-non-intensive </a:t>
            </a:r>
          </a:p>
        </p:txBody>
      </p:sp>
      <p:cxnSp>
        <p:nvCxnSpPr>
          <p:cNvPr id="33" name="Curved Connector 32"/>
          <p:cNvCxnSpPr>
            <a:stCxn id="9" idx="0"/>
            <a:endCxn id="32" idx="2"/>
          </p:cNvCxnSpPr>
          <p:nvPr/>
        </p:nvCxnSpPr>
        <p:spPr>
          <a:xfrm rot="5400000" flipH="1" flipV="1">
            <a:off x="1554360" y="2949545"/>
            <a:ext cx="426997" cy="752973"/>
          </a:xfrm>
          <a:prstGeom prst="curvedConnector3">
            <a:avLst>
              <a:gd name="adj1" fmla="val 50000"/>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30" idx="2"/>
            <a:endCxn id="37" idx="0"/>
          </p:cNvCxnSpPr>
          <p:nvPr/>
        </p:nvCxnSpPr>
        <p:spPr>
          <a:xfrm rot="5400000">
            <a:off x="1978299" y="4792757"/>
            <a:ext cx="545068" cy="713155"/>
          </a:xfrm>
          <a:prstGeom prst="curvedConnector3">
            <a:avLst>
              <a:gd name="adj1" fmla="val 50000"/>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9600" y="5421868"/>
            <a:ext cx="2569310" cy="369332"/>
          </a:xfrm>
          <a:prstGeom prst="rect">
            <a:avLst/>
          </a:prstGeom>
          <a:noFill/>
        </p:spPr>
        <p:txBody>
          <a:bodyPr wrap="square" lIns="0" tIns="0" rIns="0" bIns="0" rtlCol="0">
            <a:spAutoFit/>
          </a:bodyPr>
          <a:lstStyle/>
          <a:p>
            <a:pPr algn="ctr"/>
            <a:r>
              <a:rPr lang="en-US" sz="2400" b="1" dirty="0" smtClean="0">
                <a:solidFill>
                  <a:srgbClr val="C0504D">
                    <a:lumMod val="75000"/>
                  </a:srgbClr>
                </a:solidFill>
                <a:latin typeface="Calibri"/>
              </a:rPr>
              <a:t>Memory-intensive </a:t>
            </a:r>
          </a:p>
        </p:txBody>
      </p:sp>
      <p:sp>
        <p:nvSpPr>
          <p:cNvPr id="43" name="Right Arrow 42"/>
          <p:cNvSpPr/>
          <p:nvPr/>
        </p:nvSpPr>
        <p:spPr>
          <a:xfrm rot="2700000">
            <a:off x="3426000" y="44773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solidFill>
              <a:latin typeface="Calibri"/>
            </a:endParaRPr>
          </a:p>
        </p:txBody>
      </p:sp>
      <p:sp>
        <p:nvSpPr>
          <p:cNvPr id="48" name="Rectangle 47"/>
          <p:cNvSpPr/>
          <p:nvPr/>
        </p:nvSpPr>
        <p:spPr>
          <a:xfrm>
            <a:off x="4191000" y="4114800"/>
            <a:ext cx="1495922" cy="395173"/>
          </a:xfrm>
          <a:prstGeom prst="rect">
            <a:avLst/>
          </a:prstGeom>
        </p:spPr>
        <p:txBody>
          <a:bodyPr wrap="none">
            <a:spAutoFit/>
          </a:bodyPr>
          <a:lstStyle/>
          <a:p>
            <a:pPr algn="ctr">
              <a:lnSpc>
                <a:spcPct val="80000"/>
              </a:lnSpc>
              <a:defRPr/>
            </a:pPr>
            <a:r>
              <a:rPr lang="en-US" sz="2400" b="1" i="1" kern="0" dirty="0" smtClean="0">
                <a:solidFill>
                  <a:srgbClr val="FF0000"/>
                </a:solidFill>
                <a:latin typeface="Calibri"/>
              </a:rPr>
              <a:t>Prioritized</a:t>
            </a:r>
            <a:endParaRPr lang="en-US" sz="2400" b="1" i="1" kern="0" dirty="0">
              <a:solidFill>
                <a:srgbClr val="FF0000"/>
              </a:solidFill>
              <a:latin typeface="Calibri"/>
            </a:endParaRPr>
          </a:p>
        </p:txBody>
      </p:sp>
      <p:sp>
        <p:nvSpPr>
          <p:cNvPr id="49" name="Rounded Rectangle 48"/>
          <p:cNvSpPr/>
          <p:nvPr/>
        </p:nvSpPr>
        <p:spPr>
          <a:xfrm>
            <a:off x="7586589" y="2573330"/>
            <a:ext cx="232117" cy="57155"/>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1000" kern="0" dirty="0">
              <a:solidFill>
                <a:sysClr val="window" lastClr="FFFFFF"/>
              </a:solidFill>
              <a:latin typeface="Calibri"/>
            </a:endParaRPr>
          </a:p>
        </p:txBody>
      </p:sp>
      <p:sp>
        <p:nvSpPr>
          <p:cNvPr id="50" name="Rounded Rectangle 49"/>
          <p:cNvSpPr/>
          <p:nvPr/>
        </p:nvSpPr>
        <p:spPr>
          <a:xfrm>
            <a:off x="7563143" y="2745933"/>
            <a:ext cx="279009" cy="9352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1100" kern="0" dirty="0">
              <a:solidFill>
                <a:sysClr val="window" lastClr="FFFFFF"/>
              </a:solidFill>
              <a:latin typeface="Calibri"/>
            </a:endParaRPr>
          </a:p>
        </p:txBody>
      </p:sp>
      <p:sp>
        <p:nvSpPr>
          <p:cNvPr id="51" name="Rounded Rectangle 50"/>
          <p:cNvSpPr/>
          <p:nvPr/>
        </p:nvSpPr>
        <p:spPr>
          <a:xfrm>
            <a:off x="7525043" y="2954909"/>
            <a:ext cx="355209" cy="130042"/>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1200" kern="0" dirty="0">
              <a:solidFill>
                <a:sysClr val="window" lastClr="FFFFFF"/>
              </a:solidFill>
              <a:latin typeface="Calibri"/>
            </a:endParaRPr>
          </a:p>
        </p:txBody>
      </p:sp>
      <p:sp>
        <p:nvSpPr>
          <p:cNvPr id="52" name="Rounded Rectangle 51"/>
          <p:cNvSpPr/>
          <p:nvPr/>
        </p:nvSpPr>
        <p:spPr>
          <a:xfrm>
            <a:off x="7480495" y="3200399"/>
            <a:ext cx="444305" cy="16669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1200" kern="0" dirty="0">
              <a:solidFill>
                <a:sysClr val="window" lastClr="FFFFFF"/>
              </a:solidFill>
              <a:latin typeface="Calibri"/>
            </a:endParaRPr>
          </a:p>
        </p:txBody>
      </p:sp>
      <p:cxnSp>
        <p:nvCxnSpPr>
          <p:cNvPr id="55" name="Straight Arrow Connector 54"/>
          <p:cNvCxnSpPr/>
          <p:nvPr/>
        </p:nvCxnSpPr>
        <p:spPr>
          <a:xfrm rot="5400000" flipH="1" flipV="1">
            <a:off x="6785137" y="2933699"/>
            <a:ext cx="990600"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885369" y="1973553"/>
            <a:ext cx="787831" cy="541046"/>
          </a:xfrm>
          <a:prstGeom prst="rect">
            <a:avLst/>
          </a:prstGeom>
          <a:noFill/>
        </p:spPr>
        <p:txBody>
          <a:bodyPr wrap="square" lIns="0" rIns="0" rtlCol="0">
            <a:spAutoFit/>
          </a:bodyPr>
          <a:lstStyle/>
          <a:p>
            <a:pPr algn="ctr">
              <a:lnSpc>
                <a:spcPct val="80000"/>
              </a:lnSpc>
            </a:pPr>
            <a:r>
              <a:rPr lang="en-US" i="1" dirty="0" smtClean="0">
                <a:solidFill>
                  <a:prstClr val="black"/>
                </a:solidFill>
                <a:latin typeface="Calibri"/>
              </a:rPr>
              <a:t>higher</a:t>
            </a:r>
          </a:p>
          <a:p>
            <a:pPr algn="ctr">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69" name="Rounded Rectangle 68"/>
          <p:cNvSpPr/>
          <p:nvPr/>
        </p:nvSpPr>
        <p:spPr>
          <a:xfrm>
            <a:off x="6629400" y="3962400"/>
            <a:ext cx="1828800" cy="22860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70" name="Rounded Rectangle 69"/>
          <p:cNvSpPr/>
          <p:nvPr/>
        </p:nvSpPr>
        <p:spPr>
          <a:xfrm>
            <a:off x="7522310" y="4648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sp>
        <p:nvSpPr>
          <p:cNvPr id="71" name="Rounded Rectangle 70"/>
          <p:cNvSpPr/>
          <p:nvPr/>
        </p:nvSpPr>
        <p:spPr>
          <a:xfrm>
            <a:off x="7522315" y="51435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cxnSp>
        <p:nvCxnSpPr>
          <p:cNvPr id="74" name="Straight Arrow Connector 73"/>
          <p:cNvCxnSpPr/>
          <p:nvPr/>
        </p:nvCxnSpPr>
        <p:spPr>
          <a:xfrm rot="16200000" flipV="1">
            <a:off x="6413069" y="5295900"/>
            <a:ext cx="1447802"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741901" y="4096046"/>
            <a:ext cx="787831" cy="541046"/>
          </a:xfrm>
          <a:prstGeom prst="rect">
            <a:avLst/>
          </a:prstGeom>
          <a:noFill/>
        </p:spPr>
        <p:txBody>
          <a:bodyPr wrap="square" lIns="0" rIns="0" rtlCol="0">
            <a:spAutoFit/>
          </a:bodyPr>
          <a:lstStyle/>
          <a:p>
            <a:pPr algn="ctr">
              <a:lnSpc>
                <a:spcPct val="80000"/>
              </a:lnSpc>
            </a:pPr>
            <a:r>
              <a:rPr lang="en-US" i="1" dirty="0" smtClean="0">
                <a:solidFill>
                  <a:prstClr val="black"/>
                </a:solidFill>
                <a:latin typeface="Calibri"/>
              </a:rPr>
              <a:t>higher</a:t>
            </a:r>
          </a:p>
          <a:p>
            <a:pPr algn="ctr">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76" name="Rounded Rectangle 75"/>
          <p:cNvSpPr/>
          <p:nvPr/>
        </p:nvSpPr>
        <p:spPr>
          <a:xfrm>
            <a:off x="7522310" y="56388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sp>
        <p:nvSpPr>
          <p:cNvPr id="83" name="Oval 82"/>
          <p:cNvSpPr/>
          <p:nvPr/>
        </p:nvSpPr>
        <p:spPr>
          <a:xfrm rot="16200000">
            <a:off x="6813118" y="5212918"/>
            <a:ext cx="1447800"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84" name="Straight Arrow Connector 83"/>
          <p:cNvCxnSpPr/>
          <p:nvPr/>
        </p:nvCxnSpPr>
        <p:spPr>
          <a:xfrm rot="5400000">
            <a:off x="7353299" y="5372099"/>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7658099" y="5372099"/>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74310" y="3216294"/>
            <a:ext cx="873297" cy="746106"/>
            <a:chOff x="2271681" y="4560903"/>
            <a:chExt cx="1260486" cy="990600"/>
          </a:xfrm>
        </p:grpSpPr>
        <p:sp>
          <p:nvSpPr>
            <p:cNvPr id="15" name="Rectangle 14"/>
            <p:cNvSpPr/>
            <p:nvPr/>
          </p:nvSpPr>
          <p:spPr>
            <a:xfrm>
              <a:off x="2271681" y="4560903"/>
              <a:ext cx="1260486" cy="9906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6" name="Rounded Rectangle 15"/>
            <p:cNvSpPr/>
            <p:nvPr/>
          </p:nvSpPr>
          <p:spPr>
            <a:xfrm>
              <a:off x="2436776" y="4695858"/>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sp>
          <p:nvSpPr>
            <p:cNvPr id="17" name="Rounded Rectangle 16"/>
            <p:cNvSpPr/>
            <p:nvPr/>
          </p:nvSpPr>
          <p:spPr>
            <a:xfrm>
              <a:off x="2527271" y="5097501"/>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sp>
          <p:nvSpPr>
            <p:cNvPr id="18" name="Rounded Rectangle 17"/>
            <p:cNvSpPr/>
            <p:nvPr/>
          </p:nvSpPr>
          <p:spPr>
            <a:xfrm>
              <a:off x="2947958" y="4878423"/>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sp>
          <p:nvSpPr>
            <p:cNvPr id="19" name="Rounded Rectangle 18"/>
            <p:cNvSpPr/>
            <p:nvPr/>
          </p:nvSpPr>
          <p:spPr>
            <a:xfrm>
              <a:off x="2727305" y="5316579"/>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grpSp>
      <p:sp>
        <p:nvSpPr>
          <p:cNvPr id="59" name="Wave 58"/>
          <p:cNvSpPr/>
          <p:nvPr/>
        </p:nvSpPr>
        <p:spPr>
          <a:xfrm>
            <a:off x="6781800" y="3359191"/>
            <a:ext cx="1447800" cy="457200"/>
          </a:xfrm>
          <a:prstGeom prst="wav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smtClean="0">
                <a:solidFill>
                  <a:prstClr val="white"/>
                </a:solidFill>
                <a:latin typeface="Calibri"/>
              </a:rPr>
              <a:t>Throughput</a:t>
            </a:r>
            <a:endParaRPr lang="en-US" sz="2000" b="1" dirty="0">
              <a:solidFill>
                <a:prstClr val="white"/>
              </a:solidFill>
              <a:latin typeface="Calibri"/>
            </a:endParaRPr>
          </a:p>
        </p:txBody>
      </p:sp>
      <p:sp>
        <p:nvSpPr>
          <p:cNvPr id="60" name="Wave 59"/>
          <p:cNvSpPr/>
          <p:nvPr/>
        </p:nvSpPr>
        <p:spPr>
          <a:xfrm>
            <a:off x="6781800" y="6085325"/>
            <a:ext cx="1447800" cy="457200"/>
          </a:xfrm>
          <a:prstGeom prst="wav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smtClean="0">
                <a:solidFill>
                  <a:prstClr val="white"/>
                </a:solidFill>
                <a:latin typeface="Calibri"/>
              </a:rPr>
              <a:t>Fairness</a:t>
            </a:r>
            <a:endParaRPr lang="en-US" sz="2000" b="1" dirty="0">
              <a:solidFill>
                <a:prstClr val="white"/>
              </a:solidFill>
              <a:latin typeface="Calibri"/>
            </a:endParaRPr>
          </a:p>
        </p:txBody>
      </p:sp>
    </p:spTree>
    <p:extLst>
      <p:ext uri="{BB962C8B-B14F-4D97-AF65-F5344CB8AC3E}">
        <p14:creationId xmlns:p14="http://schemas.microsoft.com/office/powerpoint/2010/main" val="40488654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
                                            <p:txEl>
                                              <p:pRg st="1" end="1"/>
                                            </p:txEl>
                                          </p:spTgt>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
                                            <p:txEl>
                                              <p:pRg st="2" end="2"/>
                                            </p:txEl>
                                          </p:spTgt>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5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6"/>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63"/>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6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9"/>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70"/>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71"/>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7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7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76"/>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80"/>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77"/>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83"/>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84"/>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85"/>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9"/>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2" grpId="0" animBg="1"/>
      <p:bldP spid="5" grpId="0" animBg="1"/>
      <p:bldP spid="6" grpId="0" animBg="1"/>
      <p:bldP spid="7" grpId="0"/>
      <p:bldP spid="8" grpId="0" animBg="1"/>
      <p:bldP spid="8" grpId="1" animBg="1"/>
      <p:bldP spid="9" grpId="0" animBg="1"/>
      <p:bldP spid="10" grpId="0" animBg="1"/>
      <p:bldP spid="10" grpId="1" animBg="1"/>
      <p:bldP spid="11" grpId="0" animBg="1"/>
      <p:bldP spid="11" grpId="1" animBg="1"/>
      <p:bldP spid="12" grpId="0" animBg="1"/>
      <p:bldP spid="13" grpId="0" animBg="1"/>
      <p:bldP spid="25" grpId="0"/>
      <p:bldP spid="26" grpId="0"/>
      <p:bldP spid="27" grpId="0" animBg="1"/>
      <p:bldP spid="29" grpId="0" animBg="1"/>
      <p:bldP spid="29" grpId="1" animBg="1"/>
      <p:bldP spid="30" grpId="0" animBg="1"/>
      <p:bldP spid="30" grpId="1" animBg="1"/>
      <p:bldP spid="31" grpId="0" animBg="1"/>
      <p:bldP spid="31" grpId="1" animBg="1"/>
      <p:bldP spid="37" grpId="0"/>
      <p:bldP spid="43" grpId="0" animBg="1"/>
      <p:bldP spid="48" grpId="0"/>
      <p:bldP spid="49" grpId="0" animBg="1"/>
      <p:bldP spid="50" grpId="0" animBg="1"/>
      <p:bldP spid="51" grpId="0" animBg="1"/>
      <p:bldP spid="52" grpId="0" animBg="1"/>
      <p:bldP spid="56" grpId="0"/>
      <p:bldP spid="69" grpId="0" animBg="1"/>
      <p:bldP spid="70" grpId="0" animBg="1"/>
      <p:bldP spid="71" grpId="0" animBg="1"/>
      <p:bldP spid="75" grpId="0"/>
      <p:bldP spid="76" grpId="0" animBg="1"/>
      <p:bldP spid="83" grpId="0" animBg="1"/>
      <p:bldP spid="59" grpId="0" animBg="1"/>
      <p:bldP spid="60"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a:bodyPr>
          <a:lstStyle/>
          <a:p>
            <a:pPr marL="0" lvl="0" indent="0">
              <a:buNone/>
            </a:pPr>
            <a:r>
              <a:rPr lang="en-US" b="1" i="1" kern="0" dirty="0" smtClean="0"/>
              <a:t>Prioritize threads according to MPKI</a:t>
            </a:r>
            <a:endParaRPr lang="en-US" b="1" i="1" kern="0" dirty="0" smtClean="0">
              <a:solidFill>
                <a:sysClr val="windowText" lastClr="000000"/>
              </a:solidFill>
            </a:endParaRPr>
          </a:p>
          <a:p>
            <a:pPr lvl="0">
              <a:buFont typeface="+mj-lt"/>
              <a:buAutoNum type="arabicPeriod"/>
            </a:pPr>
            <a:endParaRPr lang="en-US" sz="2400" b="1" u="sng" kern="0" dirty="0" smtClean="0">
              <a:solidFill>
                <a:sysClr val="windowText" lastClr="000000"/>
              </a:solidFill>
            </a:endParaRPr>
          </a:p>
          <a:p>
            <a:pPr lvl="0">
              <a:buFont typeface="+mj-lt"/>
              <a:buAutoNum type="arabicPeriod"/>
            </a:pPr>
            <a:endParaRPr lang="en-US" sz="2400" b="1" u="sng" kern="0" dirty="0" smtClean="0">
              <a:solidFill>
                <a:sysClr val="windowText" lastClr="000000"/>
              </a:solidFill>
            </a:endParaRPr>
          </a:p>
          <a:p>
            <a:pPr lvl="0">
              <a:buFont typeface="+mj-lt"/>
              <a:buAutoNum type="arabicPeriod"/>
            </a:pPr>
            <a:endParaRPr lang="en-US" sz="2400" b="1" u="sng" kern="0" dirty="0" smtClean="0">
              <a:solidFill>
                <a:sysClr val="windowText" lastClr="000000"/>
              </a:solidFill>
            </a:endParaRPr>
          </a:p>
          <a:p>
            <a:pPr lvl="0">
              <a:buFont typeface="+mj-lt"/>
              <a:buAutoNum type="arabicPeriod"/>
            </a:pPr>
            <a:endParaRPr lang="en-US" sz="2400" b="1" u="sng" kern="0" dirty="0" smtClean="0">
              <a:solidFill>
                <a:sysClr val="windowText" lastClr="000000"/>
              </a:solidFill>
            </a:endParaRPr>
          </a:p>
          <a:p>
            <a:endParaRPr lang="en-US" sz="2400" b="1" kern="0" dirty="0" smtClean="0">
              <a:solidFill>
                <a:sysClr val="windowText" lastClr="000000"/>
              </a:solidFill>
            </a:endParaRPr>
          </a:p>
          <a:p>
            <a:endParaRPr lang="en-US" sz="1600" b="1" kern="0" dirty="0" smtClean="0">
              <a:solidFill>
                <a:sysClr val="windowText" lastClr="000000"/>
              </a:solidFill>
            </a:endParaRPr>
          </a:p>
          <a:p>
            <a:endParaRPr lang="en-US" sz="1400" b="1" kern="0" dirty="0" smtClean="0">
              <a:solidFill>
                <a:sysClr val="windowText" lastClr="000000"/>
              </a:solidFill>
            </a:endParaRPr>
          </a:p>
          <a:p>
            <a:r>
              <a:rPr lang="en-US" sz="3000" b="1" kern="0" dirty="0" smtClean="0">
                <a:solidFill>
                  <a:sysClr val="windowText" lastClr="000000"/>
                </a:solidFill>
              </a:rPr>
              <a:t>Increases system throughput</a:t>
            </a:r>
          </a:p>
          <a:p>
            <a:pPr lvl="1"/>
            <a:r>
              <a:rPr lang="en-US" kern="0" dirty="0" smtClean="0">
                <a:solidFill>
                  <a:sysClr val="windowText" lastClr="000000"/>
                </a:solidFill>
              </a:rPr>
              <a:t>Least intensive thread has the greatest potential for making progress in the processor</a:t>
            </a:r>
          </a:p>
          <a:p>
            <a:pPr lvl="1"/>
            <a:endParaRPr lang="en-US" sz="2400" kern="0" dirty="0" smtClean="0">
              <a:solidFill>
                <a:sysClr val="windowText" lastClr="000000"/>
              </a:solidFill>
            </a:endParaRPr>
          </a:p>
        </p:txBody>
      </p:sp>
      <p:sp>
        <p:nvSpPr>
          <p:cNvPr id="2" name="Title 1"/>
          <p:cNvSpPr>
            <a:spLocks noGrp="1"/>
          </p:cNvSpPr>
          <p:nvPr>
            <p:ph type="title"/>
          </p:nvPr>
        </p:nvSpPr>
        <p:spPr/>
        <p:txBody>
          <a:bodyPr/>
          <a:lstStyle/>
          <a:p>
            <a:r>
              <a:rPr lang="en-US" dirty="0" smtClean="0"/>
              <a:t>Non-Intensive Cluster</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pPr/>
              <a:t>119</a:t>
            </a:fld>
            <a:endParaRPr lang="en-US" dirty="0"/>
          </a:p>
        </p:txBody>
      </p:sp>
      <p:sp>
        <p:nvSpPr>
          <p:cNvPr id="13" name="Rounded Rectangle 12"/>
          <p:cNvSpPr/>
          <p:nvPr/>
        </p:nvSpPr>
        <p:spPr>
          <a:xfrm>
            <a:off x="3491867" y="2598444"/>
            <a:ext cx="470972" cy="99610"/>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Calibri"/>
                <a:ea typeface="+mn-ea"/>
                <a:cs typeface="+mn-cs"/>
              </a:rPr>
              <a:t>thread</a:t>
            </a:r>
            <a:endParaRPr kumimoji="0" lang="en-US" sz="10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4" name="Rounded Rectangle 13"/>
          <p:cNvSpPr/>
          <p:nvPr/>
        </p:nvSpPr>
        <p:spPr>
          <a:xfrm>
            <a:off x="3444295" y="2869937"/>
            <a:ext cx="566116" cy="16299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 lastClr="FFFFFF"/>
                </a:solidFill>
                <a:effectLst/>
                <a:uLnTx/>
                <a:uFillTx/>
                <a:latin typeface="Calibri"/>
                <a:ea typeface="+mn-ea"/>
                <a:cs typeface="+mn-cs"/>
              </a:rPr>
              <a:t>thread</a:t>
            </a:r>
            <a:endParaRPr kumimoji="0" lang="en-US"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5" name="Rounded Rectangle 14"/>
          <p:cNvSpPr/>
          <p:nvPr/>
        </p:nvSpPr>
        <p:spPr>
          <a:xfrm>
            <a:off x="3366989" y="3204818"/>
            <a:ext cx="720728" cy="226634"/>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smtClean="0">
                <a:ln>
                  <a:noFill/>
                </a:ln>
                <a:solidFill>
                  <a:sysClr val="window" lastClr="FFFFFF"/>
                </a:solidFill>
                <a:effectLst/>
                <a:uLnTx/>
                <a:uFillTx/>
                <a:latin typeface="Calibri"/>
                <a:ea typeface="+mn-ea"/>
                <a:cs typeface="+mn-cs"/>
              </a:rPr>
              <a:t>thread</a:t>
            </a:r>
            <a:endParaRPr kumimoji="0" lang="en-US" sz="17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6" name="Rounded Rectangle 15"/>
          <p:cNvSpPr/>
          <p:nvPr/>
        </p:nvSpPr>
        <p:spPr>
          <a:xfrm>
            <a:off x="3276600" y="3603334"/>
            <a:ext cx="901506" cy="290510"/>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smtClean="0">
                <a:ln>
                  <a:noFill/>
                </a:ln>
                <a:solidFill>
                  <a:sysClr val="window" lastClr="FFFFFF"/>
                </a:solidFill>
                <a:effectLst/>
                <a:uLnTx/>
                <a:uFillTx/>
                <a:latin typeface="Calibri"/>
                <a:ea typeface="+mn-ea"/>
                <a:cs typeface="+mn-cs"/>
              </a:rPr>
              <a:t>thread</a:t>
            </a:r>
            <a:endParaRPr kumimoji="0" lang="en-US" sz="21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17" name="Straight Arrow Connector 16"/>
          <p:cNvCxnSpPr/>
          <p:nvPr/>
        </p:nvCxnSpPr>
        <p:spPr>
          <a:xfrm rot="5400000" flipH="1" flipV="1">
            <a:off x="1905000" y="3124201"/>
            <a:ext cx="2285205" cy="793"/>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92441" y="1981199"/>
            <a:ext cx="1154763" cy="683264"/>
          </a:xfrm>
          <a:prstGeom prst="rect">
            <a:avLst/>
          </a:prstGeom>
          <a:noFill/>
        </p:spPr>
        <p:txBody>
          <a:bodyPr wrap="square" lIns="0" rIns="0" rtlCol="0">
            <a:spAutoFit/>
          </a:bodyPr>
          <a:lstStyle/>
          <a:p>
            <a:pPr algn="ctr">
              <a:lnSpc>
                <a:spcPct val="80000"/>
              </a:lnSpc>
            </a:pPr>
            <a:r>
              <a:rPr lang="en-US" sz="2400" i="1" dirty="0" smtClean="0"/>
              <a:t>higher</a:t>
            </a:r>
          </a:p>
          <a:p>
            <a:pPr algn="ctr">
              <a:lnSpc>
                <a:spcPct val="80000"/>
              </a:lnSpc>
            </a:pPr>
            <a:r>
              <a:rPr lang="en-US" sz="2400" i="1" dirty="0" smtClean="0"/>
              <a:t>priority</a:t>
            </a:r>
            <a:endParaRPr lang="en-US" sz="2400" i="1" dirty="0"/>
          </a:p>
        </p:txBody>
      </p:sp>
      <p:sp>
        <p:nvSpPr>
          <p:cNvPr id="23" name="Rectangle 22"/>
          <p:cNvSpPr/>
          <p:nvPr/>
        </p:nvSpPr>
        <p:spPr>
          <a:xfrm>
            <a:off x="4482907" y="2285999"/>
            <a:ext cx="1814730" cy="353302"/>
          </a:xfrm>
          <a:prstGeom prst="rect">
            <a:avLst/>
          </a:prstGeom>
        </p:spPr>
        <p:txBody>
          <a:bodyPr wrap="square" lIns="0" tIns="0" rIns="0" bIns="0" anchor="ctr" anchorCtr="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2800" b="0" i="1" u="none" strike="noStrike" kern="0" cap="none" spc="0" normalizeH="0" baseline="0" noProof="0" dirty="0" smtClean="0">
                <a:ln>
                  <a:noFill/>
                </a:ln>
                <a:solidFill>
                  <a:srgbClr val="FF0000"/>
                </a:solidFill>
                <a:effectLst/>
                <a:uLnTx/>
                <a:uFillTx/>
              </a:rPr>
              <a:t>lowest MPKI</a:t>
            </a:r>
            <a:endParaRPr kumimoji="0" lang="en-US" sz="2800" b="0" i="1" u="none" strike="noStrike" kern="0" cap="none" spc="0" normalizeH="0" baseline="0" noProof="0" dirty="0">
              <a:ln>
                <a:noFill/>
              </a:ln>
              <a:solidFill>
                <a:srgbClr val="FF0000"/>
              </a:solidFill>
              <a:effectLst/>
              <a:uLnTx/>
              <a:uFillTx/>
            </a:endParaRPr>
          </a:p>
        </p:txBody>
      </p:sp>
      <p:sp>
        <p:nvSpPr>
          <p:cNvPr id="24" name="Rectangle 23"/>
          <p:cNvSpPr/>
          <p:nvPr/>
        </p:nvSpPr>
        <p:spPr>
          <a:xfrm>
            <a:off x="4482905" y="3786222"/>
            <a:ext cx="2146495" cy="344710"/>
          </a:xfrm>
          <a:prstGeom prst="rect">
            <a:avLst/>
          </a:prstGeom>
        </p:spPr>
        <p:txBody>
          <a:bodyPr wrap="square" lIns="0" tIns="0" rIns="0" bIns="0" anchor="ctr" anchorCtr="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lang="en-US" sz="2800" i="1" kern="0" dirty="0" smtClean="0">
                <a:solidFill>
                  <a:srgbClr val="FF0000"/>
                </a:solidFill>
              </a:rPr>
              <a:t>highest MPKI</a:t>
            </a:r>
            <a:endParaRPr kumimoji="0" lang="en-US" sz="2800" b="0" i="1" u="none" strike="noStrike" kern="0" cap="none" spc="0" normalizeH="0" baseline="0" noProof="0" dirty="0">
              <a:ln>
                <a:noFill/>
              </a:ln>
              <a:solidFill>
                <a:srgbClr val="FF0000"/>
              </a:solidFill>
              <a:effectLst/>
              <a:uLnTx/>
              <a:uFillTx/>
            </a:endParaRPr>
          </a:p>
        </p:txBody>
      </p:sp>
      <p:cxnSp>
        <p:nvCxnSpPr>
          <p:cNvPr id="27" name="Curved Connector 26"/>
          <p:cNvCxnSpPr>
            <a:stCxn id="13" idx="3"/>
            <a:endCxn id="23" idx="1"/>
          </p:cNvCxnSpPr>
          <p:nvPr/>
        </p:nvCxnSpPr>
        <p:spPr>
          <a:xfrm flipV="1">
            <a:off x="3962839" y="2462650"/>
            <a:ext cx="520068" cy="185599"/>
          </a:xfrm>
          <a:prstGeom prst="curvedConnector3">
            <a:avLst>
              <a:gd name="adj1" fmla="val 50000"/>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urved Connector 33"/>
          <p:cNvCxnSpPr>
            <a:stCxn id="16" idx="3"/>
            <a:endCxn id="24" idx="1"/>
          </p:cNvCxnSpPr>
          <p:nvPr/>
        </p:nvCxnSpPr>
        <p:spPr>
          <a:xfrm>
            <a:off x="4178106" y="3748589"/>
            <a:ext cx="304799" cy="209988"/>
          </a:xfrm>
          <a:prstGeom prst="curvedConnector3">
            <a:avLst>
              <a:gd name="adj1" fmla="val 50000"/>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6450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4" y="1600200"/>
            <a:ext cx="8428037" cy="822325"/>
          </a:xfrm>
        </p:spPr>
        <p:txBody>
          <a:bodyPr/>
          <a:lstStyle/>
          <a:p>
            <a:pPr algn="ctr" eaLnBrk="1" hangingPunct="1"/>
            <a:r>
              <a:rPr lang="en-US" sz="4000" dirty="0"/>
              <a:t>Architecting and Exploiting</a:t>
            </a:r>
            <a:br>
              <a:rPr lang="en-US" sz="4000" dirty="0"/>
            </a:br>
            <a:r>
              <a:rPr lang="en-US" sz="4000" dirty="0"/>
              <a:t>Asymmetry in Multi-Core Architectures </a:t>
            </a:r>
            <a:endParaRPr lang="en-US" sz="4000" dirty="0">
              <a:latin typeface="Garamond" charset="0"/>
            </a:endParaRPr>
          </a:p>
        </p:txBody>
      </p:sp>
      <p:sp>
        <p:nvSpPr>
          <p:cNvPr id="74754" name="Rectangle 5"/>
          <p:cNvSpPr>
            <a:spLocks noGrp="1" noChangeArrowheads="1"/>
          </p:cNvSpPr>
          <p:nvPr>
            <p:ph type="subTitle" idx="1"/>
          </p:nvPr>
        </p:nvSpPr>
        <p:spPr>
          <a:xfrm>
            <a:off x="685800" y="3581405"/>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3863017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029200"/>
          </a:xfrm>
        </p:spPr>
        <p:txBody>
          <a:bodyPr>
            <a:noAutofit/>
          </a:bodyPr>
          <a:lstStyle/>
          <a:p>
            <a:pPr lvl="0">
              <a:buNone/>
            </a:pPr>
            <a:r>
              <a:rPr lang="en-US" b="1" i="1" kern="0" dirty="0" smtClean="0"/>
              <a:t>Periodically shuffle the priority of threads</a:t>
            </a:r>
          </a:p>
          <a:p>
            <a:pPr lvl="0">
              <a:buNone/>
            </a:pPr>
            <a:endParaRPr lang="en-US" sz="2400" b="1" i="1" kern="0" dirty="0" smtClean="0"/>
          </a:p>
          <a:p>
            <a:endParaRPr lang="en-US" sz="2400" b="1" i="1" kern="0" dirty="0" smtClean="0"/>
          </a:p>
          <a:p>
            <a:endParaRPr lang="en-US" sz="2400" b="1" i="1" kern="0" dirty="0" smtClean="0"/>
          </a:p>
          <a:p>
            <a:endParaRPr lang="en-US" sz="2400" b="1" i="1" kern="0" dirty="0" smtClean="0"/>
          </a:p>
          <a:p>
            <a:endParaRPr lang="en-US" sz="2400" b="1" kern="0" dirty="0" smtClean="0"/>
          </a:p>
          <a:p>
            <a:endParaRPr lang="en-US" sz="2400" b="1" kern="0" dirty="0" smtClean="0"/>
          </a:p>
          <a:p>
            <a:endParaRPr lang="en-US" sz="2400" b="1" kern="0" dirty="0" smtClean="0"/>
          </a:p>
          <a:p>
            <a:pPr>
              <a:lnSpc>
                <a:spcPct val="80000"/>
              </a:lnSpc>
            </a:pPr>
            <a:r>
              <a:rPr lang="en-US" kern="0" dirty="0" smtClean="0"/>
              <a:t>Is treating all threads equally good enough?</a:t>
            </a:r>
          </a:p>
          <a:p>
            <a:pPr>
              <a:lnSpc>
                <a:spcPct val="80000"/>
              </a:lnSpc>
            </a:pPr>
            <a:r>
              <a:rPr lang="en-US" b="1" i="1" kern="0" dirty="0" smtClean="0">
                <a:solidFill>
                  <a:srgbClr val="FF0000"/>
                </a:solidFill>
              </a:rPr>
              <a:t>BUT: </a:t>
            </a:r>
            <a:r>
              <a:rPr lang="en-US" i="1" kern="0" dirty="0" smtClean="0">
                <a:solidFill>
                  <a:srgbClr val="FF0000"/>
                </a:solidFill>
              </a:rPr>
              <a:t>Equal turns </a:t>
            </a:r>
            <a:r>
              <a:rPr lang="en-US" sz="4400" kern="0" dirty="0" smtClean="0">
                <a:solidFill>
                  <a:srgbClr val="FF0000"/>
                </a:solidFill>
              </a:rPr>
              <a:t>≠</a:t>
            </a:r>
            <a:r>
              <a:rPr lang="en-US" i="1" kern="0" dirty="0" smtClean="0">
                <a:solidFill>
                  <a:srgbClr val="FF0000"/>
                </a:solidFill>
              </a:rPr>
              <a:t> Same slowdown</a:t>
            </a:r>
            <a:endParaRPr lang="en-US" sz="2800" b="1" kern="0" dirty="0" smtClean="0"/>
          </a:p>
        </p:txBody>
      </p:sp>
      <p:sp>
        <p:nvSpPr>
          <p:cNvPr id="2" name="Title 1"/>
          <p:cNvSpPr>
            <a:spLocks noGrp="1"/>
          </p:cNvSpPr>
          <p:nvPr>
            <p:ph type="title"/>
          </p:nvPr>
        </p:nvSpPr>
        <p:spPr/>
        <p:txBody>
          <a:bodyPr/>
          <a:lstStyle/>
          <a:p>
            <a:r>
              <a:rPr lang="en-US" dirty="0" smtClean="0"/>
              <a:t>Intensive Cluster</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pPr/>
              <a:t>120</a:t>
            </a:fld>
            <a:endParaRPr lang="en-US" dirty="0"/>
          </a:p>
        </p:txBody>
      </p:sp>
      <p:sp>
        <p:nvSpPr>
          <p:cNvPr id="13" name="Rounded Rectangle 12"/>
          <p:cNvSpPr/>
          <p:nvPr/>
        </p:nvSpPr>
        <p:spPr>
          <a:xfrm>
            <a:off x="2845231" y="2305928"/>
            <a:ext cx="990600" cy="5541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2000" dirty="0" smtClean="0"/>
              <a:t>thread</a:t>
            </a:r>
            <a:endParaRPr lang="en-US" sz="2000" dirty="0"/>
          </a:p>
        </p:txBody>
      </p:sp>
      <p:sp>
        <p:nvSpPr>
          <p:cNvPr id="22" name="Rounded Rectangle 21"/>
          <p:cNvSpPr/>
          <p:nvPr/>
        </p:nvSpPr>
        <p:spPr>
          <a:xfrm>
            <a:off x="2845231" y="3057554"/>
            <a:ext cx="990600" cy="5541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2000" dirty="0" smtClean="0"/>
              <a:t>thread</a:t>
            </a:r>
            <a:endParaRPr lang="en-US" sz="2000" dirty="0"/>
          </a:p>
        </p:txBody>
      </p:sp>
      <p:sp>
        <p:nvSpPr>
          <p:cNvPr id="23" name="Rounded Rectangle 22"/>
          <p:cNvSpPr/>
          <p:nvPr/>
        </p:nvSpPr>
        <p:spPr>
          <a:xfrm>
            <a:off x="2845231" y="3809179"/>
            <a:ext cx="990600" cy="5541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2000" dirty="0" smtClean="0"/>
              <a:t>thread</a:t>
            </a:r>
            <a:endParaRPr lang="en-US" sz="2000" dirty="0"/>
          </a:p>
        </p:txBody>
      </p:sp>
      <p:sp>
        <p:nvSpPr>
          <p:cNvPr id="29" name="TextBox 28"/>
          <p:cNvSpPr txBox="1"/>
          <p:nvPr/>
        </p:nvSpPr>
        <p:spPr>
          <a:xfrm>
            <a:off x="4572000" y="3119735"/>
            <a:ext cx="3505200" cy="523220"/>
          </a:xfrm>
          <a:prstGeom prst="rect">
            <a:avLst/>
          </a:prstGeom>
          <a:noFill/>
        </p:spPr>
        <p:txBody>
          <a:bodyPr wrap="square" rtlCol="0">
            <a:spAutoFit/>
          </a:bodyPr>
          <a:lstStyle/>
          <a:p>
            <a:pPr marL="0" lvl="1"/>
            <a:r>
              <a:rPr lang="en-US" sz="2800" b="1" i="1" kern="0" dirty="0" smtClean="0"/>
              <a:t>Increases fairness</a:t>
            </a:r>
          </a:p>
        </p:txBody>
      </p:sp>
      <p:sp>
        <p:nvSpPr>
          <p:cNvPr id="34" name="TextBox 33"/>
          <p:cNvSpPr txBox="1"/>
          <p:nvPr/>
        </p:nvSpPr>
        <p:spPr>
          <a:xfrm>
            <a:off x="4038600" y="1828800"/>
            <a:ext cx="2438400" cy="461665"/>
          </a:xfrm>
          <a:prstGeom prst="rect">
            <a:avLst/>
          </a:prstGeom>
          <a:noFill/>
        </p:spPr>
        <p:txBody>
          <a:bodyPr wrap="square" rtlCol="0">
            <a:spAutoFit/>
          </a:bodyPr>
          <a:lstStyle/>
          <a:p>
            <a:pPr marL="0" lvl="1"/>
            <a:r>
              <a:rPr lang="en-US" sz="2400" b="1" i="1" kern="0" dirty="0" smtClean="0">
                <a:solidFill>
                  <a:schemeClr val="accent3">
                    <a:lumMod val="75000"/>
                  </a:schemeClr>
                </a:solidFill>
              </a:rPr>
              <a:t>Most prioritized</a:t>
            </a:r>
          </a:p>
        </p:txBody>
      </p:sp>
      <p:sp>
        <p:nvSpPr>
          <p:cNvPr id="36" name="Right Brace 35"/>
          <p:cNvSpPr/>
          <p:nvPr/>
        </p:nvSpPr>
        <p:spPr>
          <a:xfrm>
            <a:off x="4114800" y="2286000"/>
            <a:ext cx="457200" cy="21336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Arrow Connector 13"/>
          <p:cNvCxnSpPr/>
          <p:nvPr/>
        </p:nvCxnSpPr>
        <p:spPr>
          <a:xfrm rot="5400000" flipH="1" flipV="1">
            <a:off x="1066800" y="3200400"/>
            <a:ext cx="2590800" cy="1588"/>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07437" y="1828800"/>
            <a:ext cx="1154763" cy="683264"/>
          </a:xfrm>
          <a:prstGeom prst="rect">
            <a:avLst/>
          </a:prstGeom>
          <a:noFill/>
        </p:spPr>
        <p:txBody>
          <a:bodyPr wrap="square" lIns="0" rIns="0" rtlCol="0">
            <a:spAutoFit/>
          </a:bodyPr>
          <a:lstStyle/>
          <a:p>
            <a:pPr algn="ctr">
              <a:lnSpc>
                <a:spcPct val="80000"/>
              </a:lnSpc>
            </a:pPr>
            <a:r>
              <a:rPr lang="en-US" sz="2400" i="1" dirty="0" smtClean="0"/>
              <a:t>higher</a:t>
            </a:r>
          </a:p>
          <a:p>
            <a:pPr algn="ctr">
              <a:lnSpc>
                <a:spcPct val="80000"/>
              </a:lnSpc>
            </a:pPr>
            <a:r>
              <a:rPr lang="en-US" sz="2400" i="1" dirty="0" smtClean="0"/>
              <a:t>priority</a:t>
            </a:r>
            <a:endParaRPr lang="en-US" sz="2400" i="1" dirty="0"/>
          </a:p>
        </p:txBody>
      </p:sp>
      <p:sp>
        <p:nvSpPr>
          <p:cNvPr id="20" name="Flowchart: Punched Tape 19"/>
          <p:cNvSpPr/>
          <p:nvPr/>
        </p:nvSpPr>
        <p:spPr>
          <a:xfrm>
            <a:off x="2852851" y="2298485"/>
            <a:ext cx="990600" cy="554149"/>
          </a:xfrm>
          <a:prstGeom prst="flowChartPunchedTape">
            <a:avLst/>
          </a:prstGeom>
          <a:ln/>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r>
              <a:rPr lang="en-US" sz="2000" dirty="0" smtClean="0"/>
              <a:t>thread</a:t>
            </a:r>
            <a:endParaRPr lang="en-US" sz="2000" dirty="0"/>
          </a:p>
        </p:txBody>
      </p:sp>
      <p:sp>
        <p:nvSpPr>
          <p:cNvPr id="21" name="Hexagon 20"/>
          <p:cNvSpPr/>
          <p:nvPr/>
        </p:nvSpPr>
        <p:spPr>
          <a:xfrm>
            <a:off x="2852851" y="3050111"/>
            <a:ext cx="990600" cy="554149"/>
          </a:xfrm>
          <a:prstGeom prst="hexagon">
            <a:avLst/>
          </a:prstGeom>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2000" dirty="0" smtClean="0"/>
              <a:t>thread</a:t>
            </a:r>
            <a:endParaRPr lang="en-US" sz="2000" dirty="0"/>
          </a:p>
        </p:txBody>
      </p:sp>
      <p:sp>
        <p:nvSpPr>
          <p:cNvPr id="24" name="Parallelogram 23"/>
          <p:cNvSpPr/>
          <p:nvPr/>
        </p:nvSpPr>
        <p:spPr>
          <a:xfrm>
            <a:off x="2852851" y="3801736"/>
            <a:ext cx="990600" cy="554149"/>
          </a:xfrm>
          <a:prstGeom prst="parallelogram">
            <a:avLst/>
          </a:prstGeom>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US" sz="2000" dirty="0" smtClean="0"/>
              <a:t>thread</a:t>
            </a:r>
            <a:endParaRPr lang="en-US" sz="2000" dirty="0"/>
          </a:p>
        </p:txBody>
      </p:sp>
      <p:pic>
        <p:nvPicPr>
          <p:cNvPr id="1027" name="Picture 3" descr="C:\Users\yoonguk\AppData\Local\Microsoft\Windows\Temporary Internet Files\Content.IE5\TSI0AAT8\MC900441310[1].png"/>
          <p:cNvPicPr>
            <a:picLocks noChangeAspect="1" noChangeArrowheads="1"/>
          </p:cNvPicPr>
          <p:nvPr/>
        </p:nvPicPr>
        <p:blipFill>
          <a:blip r:embed="rId3" cstate="print"/>
          <a:srcRect/>
          <a:stretch>
            <a:fillRect/>
          </a:stretch>
        </p:blipFill>
        <p:spPr bwMode="auto">
          <a:xfrm>
            <a:off x="3429000" y="1981200"/>
            <a:ext cx="609600" cy="609600"/>
          </a:xfrm>
          <a:prstGeom prst="rect">
            <a:avLst/>
          </a:prstGeom>
          <a:noFill/>
        </p:spPr>
      </p:pic>
    </p:spTree>
    <p:extLst>
      <p:ext uri="{BB962C8B-B14F-4D97-AF65-F5344CB8AC3E}">
        <p14:creationId xmlns:p14="http://schemas.microsoft.com/office/powerpoint/2010/main" val="24124486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hidden"/>
                                      </p:to>
                                    </p:set>
                                  </p:childTnLst>
                                </p:cTn>
                              </p:par>
                            </p:childTnLst>
                          </p:cTn>
                        </p:par>
                        <p:par>
                          <p:cTn id="9" fill="hold">
                            <p:stCondLst>
                              <p:cond delay="0"/>
                            </p:stCondLst>
                            <p:childTnLst>
                              <p:par>
                                <p:cTn id="10" presetID="42" presetClass="path" presetSubtype="0" accel="50000" decel="50000" fill="hold" grpId="0" nodeType="afterEffect">
                                  <p:stCondLst>
                                    <p:cond delay="0"/>
                                  </p:stCondLst>
                                  <p:childTnLst>
                                    <p:animMotion origin="layout" path="M 4.44444E-6 5.55112E-17 L 4.44444E-6 0.10972 " pathEditMode="relative" rAng="0" ptsTypes="AA">
                                      <p:cBhvr>
                                        <p:cTn id="11" dur="1000" fill="hold"/>
                                        <p:tgtEl>
                                          <p:spTgt spid="13"/>
                                        </p:tgtEl>
                                        <p:attrNameLst>
                                          <p:attrName>ppt_x</p:attrName>
                                          <p:attrName>ppt_y</p:attrName>
                                        </p:attrNameLst>
                                      </p:cBhvr>
                                      <p:rCtr x="0" y="55"/>
                                    </p:animMotion>
                                  </p:childTnLst>
                                </p:cTn>
                              </p:par>
                              <p:par>
                                <p:cTn id="12" presetID="42" presetClass="path" presetSubtype="0" accel="50000" decel="50000" fill="hold" grpId="0" nodeType="withEffect">
                                  <p:stCondLst>
                                    <p:cond delay="0"/>
                                  </p:stCondLst>
                                  <p:childTnLst>
                                    <p:animMotion origin="layout" path="M 4.44444E-6 -2.22222E-6 L 4.44444E-6 0.10949 " pathEditMode="relative" rAng="0" ptsTypes="AA">
                                      <p:cBhvr>
                                        <p:cTn id="13" dur="1000" fill="hold"/>
                                        <p:tgtEl>
                                          <p:spTgt spid="22"/>
                                        </p:tgtEl>
                                        <p:attrNameLst>
                                          <p:attrName>ppt_x</p:attrName>
                                          <p:attrName>ppt_y</p:attrName>
                                        </p:attrNameLst>
                                      </p:cBhvr>
                                      <p:rCtr x="0" y="55"/>
                                    </p:animMotion>
                                  </p:childTnLst>
                                </p:cTn>
                              </p:par>
                              <p:par>
                                <p:cTn id="14" presetID="58" presetClass="path" presetSubtype="0" accel="50000" decel="50000" fill="hold" grpId="0" nodeType="withEffect">
                                  <p:stCondLst>
                                    <p:cond delay="0"/>
                                  </p:stCondLst>
                                  <p:childTnLst>
                                    <p:animMotion origin="layout" path="M 4.44444E-6 -2.96296E-6 L 0.03993 -0.05879 C 0.04895 -0.07129 0.05399 -0.08958 0.05399 -0.10879 C 0.05399 -0.13078 0.04895 -0.14815 0.03993 -0.16065 L 4.44444E-6 -0.21921 " pathEditMode="relative" rAng="0" ptsTypes="FffFF">
                                      <p:cBhvr>
                                        <p:cTn id="15" dur="1000" fill="hold"/>
                                        <p:tgtEl>
                                          <p:spTgt spid="23"/>
                                        </p:tgtEl>
                                        <p:attrNameLst>
                                          <p:attrName>ppt_x</p:attrName>
                                          <p:attrName>ppt_y</p:attrName>
                                        </p:attrNameLst>
                                      </p:cBhvr>
                                      <p:rCtr x="27" y="-110"/>
                                    </p:animMotion>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1000"/>
                            </p:stCondLst>
                            <p:childTnLst>
                              <p:par>
                                <p:cTn id="22" presetID="1" presetClass="exit" presetSubtype="0" fill="hold" nodeType="afterEffect">
                                  <p:stCondLst>
                                    <p:cond delay="500"/>
                                  </p:stCondLst>
                                  <p:childTnLst>
                                    <p:set>
                                      <p:cBhvr>
                                        <p:cTn id="23" dur="1" fill="hold">
                                          <p:stCondLst>
                                            <p:cond delay="0"/>
                                          </p:stCondLst>
                                        </p:cTn>
                                        <p:tgtEl>
                                          <p:spTgt spid="1027"/>
                                        </p:tgtEl>
                                        <p:attrNameLst>
                                          <p:attrName>style.visibility</p:attrName>
                                        </p:attrNameLst>
                                      </p:cBhvr>
                                      <p:to>
                                        <p:strVal val="hidden"/>
                                      </p:to>
                                    </p:set>
                                  </p:childTnLst>
                                </p:cTn>
                              </p:par>
                              <p:par>
                                <p:cTn id="24" presetID="1" presetClass="exit" presetSubtype="0" fill="hold" grpId="2" nodeType="withEffect">
                                  <p:stCondLst>
                                    <p:cond delay="500"/>
                                  </p:stCondLst>
                                  <p:childTnLst>
                                    <p:set>
                                      <p:cBhvr>
                                        <p:cTn id="25" dur="1" fill="hold">
                                          <p:stCondLst>
                                            <p:cond delay="0"/>
                                          </p:stCondLst>
                                        </p:cTn>
                                        <p:tgtEl>
                                          <p:spTgt spid="34"/>
                                        </p:tgtEl>
                                        <p:attrNameLst>
                                          <p:attrName>style.visibility</p:attrName>
                                        </p:attrNameLst>
                                      </p:cBhvr>
                                      <p:to>
                                        <p:strVal val="hidden"/>
                                      </p:to>
                                    </p:set>
                                  </p:childTnLst>
                                </p:cTn>
                              </p:par>
                            </p:childTnLst>
                          </p:cTn>
                        </p:par>
                        <p:par>
                          <p:cTn id="26" fill="hold">
                            <p:stCondLst>
                              <p:cond delay="1500"/>
                            </p:stCondLst>
                            <p:childTnLst>
                              <p:par>
                                <p:cTn id="27" presetID="42" presetClass="path" presetSubtype="0" accel="50000" decel="50000" fill="hold" grpId="1" nodeType="afterEffect">
                                  <p:stCondLst>
                                    <p:cond delay="0"/>
                                  </p:stCondLst>
                                  <p:childTnLst>
                                    <p:animMotion origin="layout" path="M 4.44444E-6 0.10972 L 4.44444E-6 0.21921 " pathEditMode="relative" rAng="0" ptsTypes="AA">
                                      <p:cBhvr>
                                        <p:cTn id="28" dur="1000" fill="hold"/>
                                        <p:tgtEl>
                                          <p:spTgt spid="13"/>
                                        </p:tgtEl>
                                        <p:attrNameLst>
                                          <p:attrName>ppt_x</p:attrName>
                                          <p:attrName>ppt_y</p:attrName>
                                        </p:attrNameLst>
                                      </p:cBhvr>
                                      <p:rCtr x="0" y="55"/>
                                    </p:animMotion>
                                  </p:childTnLst>
                                </p:cTn>
                              </p:par>
                              <p:par>
                                <p:cTn id="29" presetID="58" presetClass="path" presetSubtype="0" accel="50000" decel="50000" fill="hold" grpId="1" nodeType="withEffect">
                                  <p:stCondLst>
                                    <p:cond delay="0"/>
                                  </p:stCondLst>
                                  <p:childTnLst>
                                    <p:animMotion origin="layout" path="M 4.44444E-6 0.10949 L 0.03993 0.0507 C 0.04895 0.03843 0.05399 0.02014 0.05399 0.0007 C 0.05399 -0.02129 0.04895 -0.03866 0.03993 -0.05092 L 4.44444E-6 -0.10972 " pathEditMode="relative" rAng="0" ptsTypes="FffFF">
                                      <p:cBhvr>
                                        <p:cTn id="30" dur="1000" fill="hold"/>
                                        <p:tgtEl>
                                          <p:spTgt spid="22"/>
                                        </p:tgtEl>
                                        <p:attrNameLst>
                                          <p:attrName>ppt_x</p:attrName>
                                          <p:attrName>ppt_y</p:attrName>
                                        </p:attrNameLst>
                                      </p:cBhvr>
                                      <p:rCtr x="27" y="-110"/>
                                    </p:animMotion>
                                  </p:childTnLst>
                                </p:cTn>
                              </p:par>
                              <p:par>
                                <p:cTn id="31" presetID="42" presetClass="path" presetSubtype="0" accel="50000" decel="50000" fill="hold" grpId="1" nodeType="withEffect">
                                  <p:stCondLst>
                                    <p:cond delay="0"/>
                                  </p:stCondLst>
                                  <p:childTnLst>
                                    <p:animMotion origin="layout" path="M 4.44444E-6 -0.21921 L 4.44444E-6 -0.10949 " pathEditMode="relative" rAng="0" ptsTypes="AA">
                                      <p:cBhvr>
                                        <p:cTn id="32" dur="1000" fill="hold"/>
                                        <p:tgtEl>
                                          <p:spTgt spid="23"/>
                                        </p:tgtEl>
                                        <p:attrNameLst>
                                          <p:attrName>ppt_x</p:attrName>
                                          <p:attrName>ppt_y</p:attrName>
                                        </p:attrNameLst>
                                      </p:cBhvr>
                                      <p:rCtr x="0" y="55"/>
                                    </p:animMotion>
                                  </p:childTnLst>
                                </p:cTn>
                              </p:par>
                            </p:childTnLst>
                          </p:cTn>
                        </p:par>
                        <p:par>
                          <p:cTn id="33" fill="hold">
                            <p:stCondLst>
                              <p:cond delay="2500"/>
                            </p:stCondLst>
                            <p:childTnLst>
                              <p:par>
                                <p:cTn id="34" presetID="1" presetClass="entr" presetSubtype="0" fill="hold" nodeType="afterEffect">
                                  <p:stCondLst>
                                    <p:cond delay="0"/>
                                  </p:stCondLst>
                                  <p:childTnLst>
                                    <p:set>
                                      <p:cBhvr>
                                        <p:cTn id="35" dur="1" fill="hold">
                                          <p:stCondLst>
                                            <p:cond delay="0"/>
                                          </p:stCondLst>
                                        </p:cTn>
                                        <p:tgtEl>
                                          <p:spTgt spid="1027"/>
                                        </p:tgtEl>
                                        <p:attrNameLst>
                                          <p:attrName>style.visibility</p:attrName>
                                        </p:attrNameLst>
                                      </p:cBhvr>
                                      <p:to>
                                        <p:strVal val="visible"/>
                                      </p:to>
                                    </p:set>
                                  </p:childTnLst>
                                </p:cTn>
                              </p:par>
                              <p:par>
                                <p:cTn id="36" presetID="1" presetClass="entr" presetSubtype="0" fill="hold" grpId="3"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childTnLst>
                          </p:cTn>
                        </p:par>
                        <p:par>
                          <p:cTn id="38" fill="hold">
                            <p:stCondLst>
                              <p:cond delay="2500"/>
                            </p:stCondLst>
                            <p:childTnLst>
                              <p:par>
                                <p:cTn id="39" presetID="1" presetClass="exit" presetSubtype="0" fill="hold" nodeType="afterEffect">
                                  <p:stCondLst>
                                    <p:cond delay="500"/>
                                  </p:stCondLst>
                                  <p:childTnLst>
                                    <p:set>
                                      <p:cBhvr>
                                        <p:cTn id="40" dur="1" fill="hold">
                                          <p:stCondLst>
                                            <p:cond delay="0"/>
                                          </p:stCondLst>
                                        </p:cTn>
                                        <p:tgtEl>
                                          <p:spTgt spid="1027"/>
                                        </p:tgtEl>
                                        <p:attrNameLst>
                                          <p:attrName>style.visibility</p:attrName>
                                        </p:attrNameLst>
                                      </p:cBhvr>
                                      <p:to>
                                        <p:strVal val="hidden"/>
                                      </p:to>
                                    </p:set>
                                  </p:childTnLst>
                                </p:cTn>
                              </p:par>
                              <p:par>
                                <p:cTn id="41" presetID="1" presetClass="exit" presetSubtype="0" fill="hold" grpId="4" nodeType="withEffect">
                                  <p:stCondLst>
                                    <p:cond delay="500"/>
                                  </p:stCondLst>
                                  <p:childTnLst>
                                    <p:set>
                                      <p:cBhvr>
                                        <p:cTn id="42" dur="1" fill="hold">
                                          <p:stCondLst>
                                            <p:cond delay="0"/>
                                          </p:stCondLst>
                                        </p:cTn>
                                        <p:tgtEl>
                                          <p:spTgt spid="34"/>
                                        </p:tgtEl>
                                        <p:attrNameLst>
                                          <p:attrName>style.visibility</p:attrName>
                                        </p:attrNameLst>
                                      </p:cBhvr>
                                      <p:to>
                                        <p:strVal val="hidden"/>
                                      </p:to>
                                    </p:set>
                                  </p:childTnLst>
                                </p:cTn>
                              </p:par>
                            </p:childTnLst>
                          </p:cTn>
                        </p:par>
                        <p:par>
                          <p:cTn id="43" fill="hold">
                            <p:stCondLst>
                              <p:cond delay="3000"/>
                            </p:stCondLst>
                            <p:childTnLst>
                              <p:par>
                                <p:cTn id="44" presetID="58" presetClass="path" presetSubtype="0" accel="50000" decel="50000" fill="hold" grpId="2" nodeType="afterEffect">
                                  <p:stCondLst>
                                    <p:cond delay="0"/>
                                  </p:stCondLst>
                                  <p:childTnLst>
                                    <p:animMotion origin="layout" path="M 2.22222E-6 0.21898 L 0.03993 0.16019 C 0.04896 0.14792 0.05399 0.12963 0.05399 0.11065 C 0.05399 0.08843 0.04896 0.07107 0.03993 0.05857 L 2.22222E-6 -0.00023 " pathEditMode="relative" rAng="0" ptsTypes="FffFF">
                                      <p:cBhvr>
                                        <p:cTn id="45" dur="1000" fill="hold"/>
                                        <p:tgtEl>
                                          <p:spTgt spid="13"/>
                                        </p:tgtEl>
                                        <p:attrNameLst>
                                          <p:attrName>ppt_x</p:attrName>
                                          <p:attrName>ppt_y</p:attrName>
                                        </p:attrNameLst>
                                      </p:cBhvr>
                                      <p:rCtr x="27" y="-110"/>
                                    </p:animMotion>
                                  </p:childTnLst>
                                </p:cTn>
                              </p:par>
                              <p:par>
                                <p:cTn id="46" presetID="42" presetClass="path" presetSubtype="0" accel="50000" decel="50000" fill="hold" grpId="2" nodeType="withEffect">
                                  <p:stCondLst>
                                    <p:cond delay="0"/>
                                  </p:stCondLst>
                                  <p:childTnLst>
                                    <p:animMotion origin="layout" path="M 2.22222E-6 -0.10949 L 2.22222E-6 0.00023 " pathEditMode="relative" rAng="0" ptsTypes="AA">
                                      <p:cBhvr>
                                        <p:cTn id="47" dur="1000" fill="hold"/>
                                        <p:tgtEl>
                                          <p:spTgt spid="22"/>
                                        </p:tgtEl>
                                        <p:attrNameLst>
                                          <p:attrName>ppt_x</p:attrName>
                                          <p:attrName>ppt_y</p:attrName>
                                        </p:attrNameLst>
                                      </p:cBhvr>
                                      <p:rCtr x="0" y="55"/>
                                    </p:animMotion>
                                  </p:childTnLst>
                                </p:cTn>
                              </p:par>
                              <p:par>
                                <p:cTn id="48" presetID="42" presetClass="path" presetSubtype="0" accel="50000" decel="50000" fill="hold" grpId="2" nodeType="withEffect">
                                  <p:stCondLst>
                                    <p:cond delay="0"/>
                                  </p:stCondLst>
                                  <p:childTnLst>
                                    <p:animMotion origin="layout" path="M 2.22222E-6 -0.10949 L 2.22222E-6 -0.00023 " pathEditMode="relative" rAng="0" ptsTypes="AA">
                                      <p:cBhvr>
                                        <p:cTn id="49" dur="1000" fill="hold"/>
                                        <p:tgtEl>
                                          <p:spTgt spid="23"/>
                                        </p:tgtEl>
                                        <p:attrNameLst>
                                          <p:attrName>ppt_x</p:attrName>
                                          <p:attrName>ppt_y</p:attrName>
                                        </p:attrNameLst>
                                      </p:cBhvr>
                                      <p:rCtr x="0" y="55"/>
                                    </p:animMotion>
                                  </p:childTnLst>
                                </p:cTn>
                              </p:par>
                            </p:childTnLst>
                          </p:cTn>
                        </p:par>
                        <p:par>
                          <p:cTn id="50" fill="hold">
                            <p:stCondLst>
                              <p:cond delay="4000"/>
                            </p:stCondLst>
                            <p:childTnLst>
                              <p:par>
                                <p:cTn id="51" presetID="1" presetClass="entr" presetSubtype="0" fill="hold" nodeType="afterEffect">
                                  <p:stCondLst>
                                    <p:cond delay="0"/>
                                  </p:stCondLst>
                                  <p:childTnLst>
                                    <p:set>
                                      <p:cBhvr>
                                        <p:cTn id="52" dur="1" fill="hold">
                                          <p:stCondLst>
                                            <p:cond delay="0"/>
                                          </p:stCondLst>
                                        </p:cTn>
                                        <p:tgtEl>
                                          <p:spTgt spid="1027"/>
                                        </p:tgtEl>
                                        <p:attrNameLst>
                                          <p:attrName>style.visibility</p:attrName>
                                        </p:attrNameLst>
                                      </p:cBhvr>
                                      <p:to>
                                        <p:strVal val="visible"/>
                                      </p:to>
                                    </p:set>
                                  </p:childTnLst>
                                </p:cTn>
                              </p:par>
                              <p:par>
                                <p:cTn id="53" presetID="1" presetClass="entr" presetSubtype="0" fill="hold" grpId="5"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3" nodeType="clickEffect">
                                  <p:stCondLst>
                                    <p:cond delay="0"/>
                                  </p:stCondLst>
                                  <p:childTnLst>
                                    <p:set>
                                      <p:cBhvr>
                                        <p:cTn id="68" dur="1" fill="hold">
                                          <p:stCondLst>
                                            <p:cond delay="0"/>
                                          </p:stCondLst>
                                        </p:cTn>
                                        <p:tgtEl>
                                          <p:spTgt spid="13"/>
                                        </p:tgtEl>
                                        <p:attrNameLst>
                                          <p:attrName>style.visibility</p:attrName>
                                        </p:attrNameLst>
                                      </p:cBhvr>
                                      <p:to>
                                        <p:strVal val="hidden"/>
                                      </p:to>
                                    </p:set>
                                  </p:childTnLst>
                                </p:cTn>
                              </p:par>
                              <p:par>
                                <p:cTn id="69" presetID="1" presetClass="exit" presetSubtype="0" fill="hold" grpId="3" nodeType="withEffect">
                                  <p:stCondLst>
                                    <p:cond delay="0"/>
                                  </p:stCondLst>
                                  <p:childTnLst>
                                    <p:set>
                                      <p:cBhvr>
                                        <p:cTn id="70" dur="1" fill="hold">
                                          <p:stCondLst>
                                            <p:cond delay="0"/>
                                          </p:stCondLst>
                                        </p:cTn>
                                        <p:tgtEl>
                                          <p:spTgt spid="22"/>
                                        </p:tgtEl>
                                        <p:attrNameLst>
                                          <p:attrName>style.visibility</p:attrName>
                                        </p:attrNameLst>
                                      </p:cBhvr>
                                      <p:to>
                                        <p:strVal val="hidden"/>
                                      </p:to>
                                    </p:set>
                                  </p:childTnLst>
                                </p:cTn>
                              </p:par>
                              <p:par>
                                <p:cTn id="71" presetID="1" presetClass="exit" presetSubtype="0" fill="hold" grpId="3" nodeType="withEffect">
                                  <p:stCondLst>
                                    <p:cond delay="0"/>
                                  </p:stCondLst>
                                  <p:childTnLst>
                                    <p:set>
                                      <p:cBhvr>
                                        <p:cTn id="72" dur="1" fill="hold">
                                          <p:stCondLst>
                                            <p:cond delay="0"/>
                                          </p:stCondLst>
                                        </p:cTn>
                                        <p:tgtEl>
                                          <p:spTgt spid="23"/>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3" grpId="3" animBg="1"/>
      <p:bldP spid="22" grpId="0" animBg="1"/>
      <p:bldP spid="22" grpId="1" animBg="1"/>
      <p:bldP spid="22" grpId="2" animBg="1"/>
      <p:bldP spid="22" grpId="3" animBg="1"/>
      <p:bldP spid="23" grpId="0" animBg="1"/>
      <p:bldP spid="23" grpId="1" animBg="1"/>
      <p:bldP spid="23" grpId="2" animBg="1"/>
      <p:bldP spid="23" grpId="3" animBg="1"/>
      <p:bldP spid="29" grpId="0"/>
      <p:bldP spid="34" grpId="0"/>
      <p:bldP spid="34" grpId="1"/>
      <p:bldP spid="34" grpId="2"/>
      <p:bldP spid="34" grpId="3"/>
      <p:bldP spid="34" grpId="4"/>
      <p:bldP spid="34" grpId="5"/>
      <p:bldP spid="36" grpId="0" animBg="1"/>
      <p:bldP spid="20" grpId="0" animBg="1"/>
      <p:bldP spid="21" grpId="0" animBg="1"/>
      <p:bldP spid="24"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Fairness vs. Throughput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78331287"/>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121</a:t>
            </a:fld>
            <a:endParaRPr lang="en-US" dirty="0">
              <a:solidFill>
                <a:prstClr val="black">
                  <a:tint val="75000"/>
                </a:prstClr>
              </a:solidFill>
              <a:latin typeface="Calibri"/>
            </a:endParaRPr>
          </a:p>
        </p:txBody>
      </p:sp>
      <p:sp>
        <p:nvSpPr>
          <p:cNvPr id="6" name="Down Arrow 5"/>
          <p:cNvSpPr/>
          <p:nvPr/>
        </p:nvSpPr>
        <p:spPr>
          <a:xfrm rot="16200000">
            <a:off x="4726632"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rtlCol="0" anchor="ctr"/>
          <a:lstStyle/>
          <a:p>
            <a:pPr algn="ctr"/>
            <a:r>
              <a:rPr lang="en-US" sz="2400" dirty="0" smtClean="0">
                <a:solidFill>
                  <a:prstClr val="white"/>
                </a:solidFill>
                <a:latin typeface="Calibri"/>
              </a:rPr>
              <a:t>Better</a:t>
            </a:r>
            <a:r>
              <a:rPr lang="en-US" sz="2400" b="1" dirty="0" smtClean="0">
                <a:solidFill>
                  <a:prstClr val="white"/>
                </a:solidFill>
                <a:latin typeface="Calibri"/>
              </a:rPr>
              <a:t> system throughput</a:t>
            </a:r>
            <a:endParaRPr lang="en-US" sz="2400" b="1" dirty="0">
              <a:solidFill>
                <a:prstClr val="white"/>
              </a:solidFill>
              <a:latin typeface="Calibri"/>
            </a:endParaRPr>
          </a:p>
        </p:txBody>
      </p:sp>
      <p:sp>
        <p:nvSpPr>
          <p:cNvPr id="7" name="Down Arrow 6"/>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US" sz="2400" dirty="0" smtClean="0">
                <a:solidFill>
                  <a:prstClr val="white"/>
                </a:solidFill>
                <a:latin typeface="Calibri"/>
              </a:rPr>
              <a:t>Better</a:t>
            </a:r>
            <a:r>
              <a:rPr lang="en-US" sz="2400" b="1" dirty="0" smtClean="0">
                <a:solidFill>
                  <a:prstClr val="white"/>
                </a:solidFill>
                <a:latin typeface="Calibri"/>
              </a:rPr>
              <a:t> fairness</a:t>
            </a:r>
            <a:endParaRPr lang="en-US" sz="2400" b="1" dirty="0">
              <a:solidFill>
                <a:prstClr val="white"/>
              </a:solidFill>
              <a:latin typeface="Calibri"/>
            </a:endParaRPr>
          </a:p>
        </p:txBody>
      </p:sp>
      <p:cxnSp>
        <p:nvCxnSpPr>
          <p:cNvPr id="8" name="Straight Connector 7"/>
          <p:cNvCxnSpPr/>
          <p:nvPr/>
        </p:nvCxnSpPr>
        <p:spPr>
          <a:xfrm>
            <a:off x="5262782" y="2818961"/>
            <a:ext cx="685800" cy="1588"/>
          </a:xfrm>
          <a:prstGeom prst="line">
            <a:avLst/>
          </a:prstGeom>
          <a:ln w="25400">
            <a:solidFill>
              <a:srgbClr val="FF0000"/>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11900" y="2440543"/>
            <a:ext cx="609600" cy="400110"/>
          </a:xfrm>
          <a:prstGeom prst="rect">
            <a:avLst/>
          </a:prstGeom>
          <a:noFill/>
        </p:spPr>
        <p:txBody>
          <a:bodyPr wrap="square" rtlCol="0">
            <a:spAutoFit/>
          </a:bodyPr>
          <a:lstStyle/>
          <a:p>
            <a:pPr algn="ctr"/>
            <a:r>
              <a:rPr lang="en-US" sz="2000" b="1" dirty="0" smtClean="0">
                <a:solidFill>
                  <a:srgbClr val="FF0000"/>
                </a:solidFill>
                <a:latin typeface="Calibri"/>
                <a:cs typeface="Times New Roman" pitchFamily="18" charset="0"/>
              </a:rPr>
              <a:t>5%</a:t>
            </a:r>
            <a:endParaRPr lang="en-US" sz="2000" b="1" dirty="0">
              <a:solidFill>
                <a:srgbClr val="FF0000"/>
              </a:solidFill>
              <a:latin typeface="Calibri"/>
              <a:cs typeface="Times New Roman" pitchFamily="18" charset="0"/>
            </a:endParaRPr>
          </a:p>
        </p:txBody>
      </p:sp>
      <p:sp>
        <p:nvSpPr>
          <p:cNvPr id="11" name="TextBox 10"/>
          <p:cNvSpPr txBox="1"/>
          <p:nvPr/>
        </p:nvSpPr>
        <p:spPr>
          <a:xfrm>
            <a:off x="5935060" y="3011805"/>
            <a:ext cx="685800" cy="400110"/>
          </a:xfrm>
          <a:prstGeom prst="rect">
            <a:avLst/>
          </a:prstGeom>
          <a:noFill/>
        </p:spPr>
        <p:txBody>
          <a:bodyPr wrap="square" rtlCol="0">
            <a:spAutoFit/>
          </a:bodyPr>
          <a:lstStyle/>
          <a:p>
            <a:pPr algn="ctr"/>
            <a:r>
              <a:rPr lang="en-US" sz="2000" b="1" dirty="0" smtClean="0">
                <a:solidFill>
                  <a:srgbClr val="FF0000"/>
                </a:solidFill>
                <a:latin typeface="Calibri"/>
                <a:cs typeface="Times New Roman" pitchFamily="18" charset="0"/>
              </a:rPr>
              <a:t>39%</a:t>
            </a:r>
            <a:endParaRPr lang="en-US" sz="2000" b="1" dirty="0">
              <a:solidFill>
                <a:srgbClr val="FF0000"/>
              </a:solidFill>
              <a:latin typeface="Calibri"/>
              <a:cs typeface="Times New Roman" pitchFamily="18" charset="0"/>
            </a:endParaRPr>
          </a:p>
        </p:txBody>
      </p:sp>
      <p:cxnSp>
        <p:nvCxnSpPr>
          <p:cNvPr id="9" name="Straight Connector 8"/>
          <p:cNvCxnSpPr/>
          <p:nvPr/>
        </p:nvCxnSpPr>
        <p:spPr>
          <a:xfrm rot="16200000" flipH="1">
            <a:off x="5630260" y="3240405"/>
            <a:ext cx="708660" cy="7620"/>
          </a:xfrm>
          <a:prstGeom prst="line">
            <a:avLst/>
          </a:prstGeom>
          <a:ln w="25400">
            <a:solidFill>
              <a:srgbClr val="FF0000"/>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610100" y="4050177"/>
            <a:ext cx="1219200" cy="1588"/>
          </a:xfrm>
          <a:prstGeom prst="line">
            <a:avLst/>
          </a:prstGeom>
          <a:ln w="25400">
            <a:solidFill>
              <a:srgbClr val="FF0000"/>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852768" y="4009171"/>
            <a:ext cx="609600" cy="400110"/>
          </a:xfrm>
          <a:prstGeom prst="rect">
            <a:avLst/>
          </a:prstGeom>
          <a:noFill/>
        </p:spPr>
        <p:txBody>
          <a:bodyPr wrap="square" rtlCol="0">
            <a:spAutoFit/>
          </a:bodyPr>
          <a:lstStyle/>
          <a:p>
            <a:pPr algn="ctr"/>
            <a:r>
              <a:rPr lang="en-US" sz="2000" b="1" dirty="0" smtClean="0">
                <a:solidFill>
                  <a:srgbClr val="FF0000"/>
                </a:solidFill>
                <a:latin typeface="Calibri"/>
                <a:cs typeface="Times New Roman" pitchFamily="18" charset="0"/>
              </a:rPr>
              <a:t>8%</a:t>
            </a:r>
            <a:endParaRPr lang="en-US" sz="2000" b="1" dirty="0">
              <a:solidFill>
                <a:srgbClr val="FF0000"/>
              </a:solidFill>
              <a:latin typeface="Calibri"/>
              <a:cs typeface="Times New Roman" pitchFamily="18" charset="0"/>
            </a:endParaRPr>
          </a:p>
        </p:txBody>
      </p:sp>
      <p:sp>
        <p:nvSpPr>
          <p:cNvPr id="25" name="TextBox 24"/>
          <p:cNvSpPr txBox="1"/>
          <p:nvPr/>
        </p:nvSpPr>
        <p:spPr>
          <a:xfrm>
            <a:off x="3938368" y="3648075"/>
            <a:ext cx="533400" cy="400110"/>
          </a:xfrm>
          <a:prstGeom prst="rect">
            <a:avLst/>
          </a:prstGeom>
          <a:noFill/>
        </p:spPr>
        <p:txBody>
          <a:bodyPr wrap="square" rtlCol="0">
            <a:spAutoFit/>
          </a:bodyPr>
          <a:lstStyle/>
          <a:p>
            <a:pPr algn="ctr"/>
            <a:r>
              <a:rPr lang="en-US" sz="2000" b="1" dirty="0" smtClean="0">
                <a:solidFill>
                  <a:srgbClr val="FF0000"/>
                </a:solidFill>
                <a:latin typeface="Calibri"/>
                <a:cs typeface="Times New Roman" pitchFamily="18" charset="0"/>
              </a:rPr>
              <a:t>5%</a:t>
            </a:r>
            <a:endParaRPr lang="en-US" sz="2000" b="1" dirty="0">
              <a:solidFill>
                <a:srgbClr val="FF0000"/>
              </a:solidFill>
              <a:latin typeface="Calibri"/>
              <a:cs typeface="Times New Roman" pitchFamily="18" charset="0"/>
            </a:endParaRPr>
          </a:p>
        </p:txBody>
      </p:sp>
      <p:cxnSp>
        <p:nvCxnSpPr>
          <p:cNvPr id="26" name="Straight Connector 25"/>
          <p:cNvCxnSpPr/>
          <p:nvPr/>
        </p:nvCxnSpPr>
        <p:spPr>
          <a:xfrm rot="5400000">
            <a:off x="4418429" y="3913980"/>
            <a:ext cx="228598" cy="1588"/>
          </a:xfrm>
          <a:prstGeom prst="line">
            <a:avLst/>
          </a:prstGeom>
          <a:ln w="25400">
            <a:solidFill>
              <a:srgbClr val="FF0000"/>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28600" y="5725180"/>
            <a:ext cx="8763000" cy="523220"/>
          </a:xfrm>
          <a:prstGeom prst="rect">
            <a:avLst/>
          </a:prstGeom>
          <a:noFill/>
        </p:spPr>
        <p:txBody>
          <a:bodyPr wrap="square" rtlCol="0">
            <a:spAutoFit/>
          </a:bodyPr>
          <a:lstStyle/>
          <a:p>
            <a:pPr algn="ctr"/>
            <a:r>
              <a:rPr lang="en-US" sz="2800" i="1" dirty="0" smtClean="0">
                <a:solidFill>
                  <a:srgbClr val="FF0000"/>
                </a:solidFill>
                <a:latin typeface="Calibri"/>
              </a:rPr>
              <a:t>TCM provides best fairness and system throughput</a:t>
            </a:r>
            <a:endParaRPr lang="en-US" sz="2800" i="1" dirty="0">
              <a:solidFill>
                <a:srgbClr val="FF0000"/>
              </a:solidFill>
              <a:latin typeface="Calibri"/>
            </a:endParaRPr>
          </a:p>
        </p:txBody>
      </p:sp>
      <p:sp>
        <p:nvSpPr>
          <p:cNvPr id="33" name="Content Placeholder 2"/>
          <p:cNvSpPr txBox="1">
            <a:spLocks/>
          </p:cNvSpPr>
          <p:nvPr/>
        </p:nvSpPr>
        <p:spPr>
          <a:xfrm>
            <a:off x="1600200" y="1143000"/>
            <a:ext cx="6477000" cy="457200"/>
          </a:xfrm>
          <a:prstGeom prst="rect">
            <a:avLst/>
          </a:prstGeom>
        </p:spPr>
        <p:txBody>
          <a:bodyPr vert="horz" lIns="91440" tIns="45720" rIns="91440" bIns="45720" rtlCol="0">
            <a:noAutofit/>
          </a:bodyPr>
          <a:lstStyle/>
          <a:p>
            <a:pPr algn="ctr">
              <a:spcBef>
                <a:spcPct val="20000"/>
              </a:spcBef>
              <a:defRPr/>
            </a:pPr>
            <a:r>
              <a:rPr lang="en-US" sz="2800" b="1" dirty="0" smtClean="0">
                <a:solidFill>
                  <a:prstClr val="black"/>
                </a:solidFill>
                <a:latin typeface="Calibri"/>
              </a:rPr>
              <a:t>Averaged over 96 workloads</a:t>
            </a:r>
          </a:p>
        </p:txBody>
      </p:sp>
      <p:sp>
        <p:nvSpPr>
          <p:cNvPr id="17" name="Rectangle 16"/>
          <p:cNvSpPr/>
          <p:nvPr/>
        </p:nvSpPr>
        <p:spPr>
          <a:xfrm>
            <a:off x="5739077" y="3619499"/>
            <a:ext cx="966523" cy="457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2" name="Rectangle 21"/>
          <p:cNvSpPr/>
          <p:nvPr/>
        </p:nvSpPr>
        <p:spPr>
          <a:xfrm>
            <a:off x="3352800" y="1801838"/>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7" name="Rectangle 26"/>
          <p:cNvSpPr/>
          <p:nvPr/>
        </p:nvSpPr>
        <p:spPr>
          <a:xfrm>
            <a:off x="3505200" y="2667000"/>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8" name="Rectangle 27"/>
          <p:cNvSpPr/>
          <p:nvPr/>
        </p:nvSpPr>
        <p:spPr>
          <a:xfrm>
            <a:off x="3733800" y="2971800"/>
            <a:ext cx="4572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9" name="Rectangle 28"/>
          <p:cNvSpPr/>
          <p:nvPr/>
        </p:nvSpPr>
        <p:spPr>
          <a:xfrm>
            <a:off x="4114422" y="3228975"/>
            <a:ext cx="838200" cy="74209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0" name="Rectangle 29"/>
          <p:cNvSpPr/>
          <p:nvPr/>
        </p:nvSpPr>
        <p:spPr>
          <a:xfrm>
            <a:off x="4723790" y="2362200"/>
            <a:ext cx="83881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30772000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4" grpId="0"/>
      <p:bldP spid="25" grpId="0"/>
      <p:bldP spid="32" grpId="0"/>
      <p:bldP spid="17" grpId="0" animBg="1"/>
      <p:bldP spid="22" grpId="0" animBg="1"/>
      <p:bldP spid="27" grpId="0" animBg="1"/>
      <p:bldP spid="28" grpId="0" animBg="1"/>
      <p:bldP spid="29" grpId="0" animBg="1"/>
      <p:bldP spid="30"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a:t>
            </a:r>
            <a:r>
              <a:rPr lang="en-US" dirty="0"/>
              <a:t>Fairness-Throughput Tradeoff</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122</a:t>
            </a:fld>
            <a:endParaRPr lang="en-US" dirty="0">
              <a:solidFill>
                <a:prstClr val="black">
                  <a:tint val="75000"/>
                </a:prstClr>
              </a:solidFill>
              <a:latin typeface="Calibri"/>
            </a:endParaRPr>
          </a:p>
        </p:txBody>
      </p:sp>
      <p:graphicFrame>
        <p:nvGraphicFramePr>
          <p:cNvPr id="5" name="Content Placeholder 4"/>
          <p:cNvGraphicFramePr>
            <a:graphicFrameLocks/>
          </p:cNvGraphicFramePr>
          <p:nvPr>
            <p:extLst>
              <p:ext uri="{D42A27DB-BD31-4B8C-83A1-F6EECF244321}">
                <p14:modId xmlns:p14="http://schemas.microsoft.com/office/powerpoint/2010/main" val="3710740871"/>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a:xfrm>
            <a:off x="1828800" y="1143000"/>
            <a:ext cx="6477000" cy="457200"/>
          </a:xfrm>
          <a:prstGeom prst="rect">
            <a:avLst/>
          </a:prstGeom>
        </p:spPr>
        <p:txBody>
          <a:bodyPr vert="horz" lIns="91425" tIns="45713" rIns="91425" bIns="45713" rtlCol="0">
            <a:noAutofit/>
          </a:bodyPr>
          <a:lstStyle/>
          <a:p>
            <a:pPr algn="ctr" defTabSz="914259">
              <a:spcBef>
                <a:spcPct val="20000"/>
              </a:spcBef>
              <a:defRPr/>
            </a:pPr>
            <a:r>
              <a:rPr lang="en-US" sz="2800" b="1" dirty="0">
                <a:solidFill>
                  <a:prstClr val="black"/>
                </a:solidFill>
                <a:latin typeface="Calibri"/>
              </a:rPr>
              <a:t>When configuration parameter is varied…</a:t>
            </a:r>
          </a:p>
        </p:txBody>
      </p:sp>
      <p:sp>
        <p:nvSpPr>
          <p:cNvPr id="7" name="Freeform 6"/>
          <p:cNvSpPr/>
          <p:nvPr/>
        </p:nvSpPr>
        <p:spPr>
          <a:xfrm>
            <a:off x="5105400" y="3657601"/>
            <a:ext cx="1524000" cy="302299"/>
          </a:xfrm>
          <a:custGeom>
            <a:avLst/>
            <a:gdLst>
              <a:gd name="connsiteX0" fmla="*/ 0 w 1323473"/>
              <a:gd name="connsiteY0" fmla="*/ 397042 h 397042"/>
              <a:gd name="connsiteX1" fmla="*/ 421105 w 1323473"/>
              <a:gd name="connsiteY1" fmla="*/ 360947 h 397042"/>
              <a:gd name="connsiteX2" fmla="*/ 745957 w 1323473"/>
              <a:gd name="connsiteY2" fmla="*/ 288758 h 397042"/>
              <a:gd name="connsiteX3" fmla="*/ 998621 w 1323473"/>
              <a:gd name="connsiteY3" fmla="*/ 192505 h 397042"/>
              <a:gd name="connsiteX4" fmla="*/ 1323473 w 1323473"/>
              <a:gd name="connsiteY4" fmla="*/ 0 h 397042"/>
              <a:gd name="connsiteX5" fmla="*/ 1323473 w 1323473"/>
              <a:gd name="connsiteY5" fmla="*/ 0 h 39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473" h="397042">
                <a:moveTo>
                  <a:pt x="0" y="397042"/>
                </a:moveTo>
                <a:cubicBezTo>
                  <a:pt x="148389" y="388018"/>
                  <a:pt x="296779" y="378994"/>
                  <a:pt x="421105" y="360947"/>
                </a:cubicBezTo>
                <a:cubicBezTo>
                  <a:pt x="545431" y="342900"/>
                  <a:pt x="649704" y="316832"/>
                  <a:pt x="745957" y="288758"/>
                </a:cubicBezTo>
                <a:cubicBezTo>
                  <a:pt x="842210" y="260684"/>
                  <a:pt x="902368" y="240631"/>
                  <a:pt x="998621" y="192505"/>
                </a:cubicBezTo>
                <a:cubicBezTo>
                  <a:pt x="1094874" y="144379"/>
                  <a:pt x="1323473" y="0"/>
                  <a:pt x="1323473" y="0"/>
                </a:cubicBezTo>
                <a:lnTo>
                  <a:pt x="1323473" y="0"/>
                </a:lnTo>
              </a:path>
            </a:pathLst>
          </a:custGeom>
          <a:ln w="3810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defTabSz="914259"/>
            <a:endParaRPr lang="en-US" dirty="0">
              <a:solidFill>
                <a:prstClr val="black"/>
              </a:solidFill>
              <a:latin typeface="Calibri"/>
            </a:endParaRPr>
          </a:p>
        </p:txBody>
      </p:sp>
      <p:sp>
        <p:nvSpPr>
          <p:cNvPr id="8" name="TextBox 7"/>
          <p:cNvSpPr txBox="1"/>
          <p:nvPr/>
        </p:nvSpPr>
        <p:spPr>
          <a:xfrm>
            <a:off x="5486400" y="4191002"/>
            <a:ext cx="2362200" cy="838199"/>
          </a:xfrm>
          <a:prstGeom prst="wedgeRoundRectCallout">
            <a:avLst>
              <a:gd name="adj1" fmla="val -41285"/>
              <a:gd name="adj2" fmla="val -81300"/>
              <a:gd name="adj3" fmla="val 16667"/>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nchorCtr="0">
            <a:noAutofit/>
          </a:bodyPr>
          <a:lstStyle/>
          <a:p>
            <a:pPr algn="ctr" defTabSz="914259"/>
            <a:r>
              <a:rPr lang="en-US" sz="2400" i="1" dirty="0">
                <a:solidFill>
                  <a:prstClr val="white"/>
                </a:solidFill>
                <a:latin typeface="Calibri"/>
              </a:rPr>
              <a:t>Adjusting  </a:t>
            </a:r>
            <a:r>
              <a:rPr lang="en-US" sz="2400" b="1" i="1" dirty="0" err="1">
                <a:solidFill>
                  <a:prstClr val="white"/>
                </a:solidFill>
                <a:latin typeface="Calibri"/>
              </a:rPr>
              <a:t>ClusterThreshold</a:t>
            </a:r>
            <a:endParaRPr lang="en-US" sz="2000" dirty="0">
              <a:solidFill>
                <a:prstClr val="white"/>
              </a:solidFill>
              <a:latin typeface="Calibri"/>
            </a:endParaRPr>
          </a:p>
        </p:txBody>
      </p:sp>
      <p:sp>
        <p:nvSpPr>
          <p:cNvPr id="9" name="TextBox 8"/>
          <p:cNvSpPr txBox="1"/>
          <p:nvPr/>
        </p:nvSpPr>
        <p:spPr>
          <a:xfrm>
            <a:off x="321880" y="5728236"/>
            <a:ext cx="8305800" cy="584775"/>
          </a:xfrm>
          <a:prstGeom prst="rect">
            <a:avLst/>
          </a:prstGeom>
          <a:noFill/>
        </p:spPr>
        <p:txBody>
          <a:bodyPr wrap="square" lIns="91425" tIns="45713" rIns="91425" bIns="45713" rtlCol="0">
            <a:spAutoFit/>
          </a:bodyPr>
          <a:lstStyle/>
          <a:p>
            <a:pPr algn="ctr" defTabSz="914259"/>
            <a:r>
              <a:rPr lang="en-US" sz="3200" i="1" dirty="0">
                <a:solidFill>
                  <a:srgbClr val="FF0000"/>
                </a:solidFill>
                <a:latin typeface="Calibri"/>
                <a:sym typeface="Wingdings" pitchFamily="2" charset="2"/>
              </a:rPr>
              <a:t>TCM </a:t>
            </a:r>
            <a:r>
              <a:rPr lang="en-US" sz="3200" i="1">
                <a:solidFill>
                  <a:srgbClr val="FF0000"/>
                </a:solidFill>
                <a:latin typeface="Calibri"/>
                <a:sym typeface="Wingdings" pitchFamily="2" charset="2"/>
              </a:rPr>
              <a:t>allows robust fairness-throughput tradeoff </a:t>
            </a:r>
            <a:endParaRPr lang="en-US" sz="3200" i="1" dirty="0">
              <a:solidFill>
                <a:srgbClr val="FF0000"/>
              </a:solidFill>
              <a:latin typeface="Calibri"/>
            </a:endParaRPr>
          </a:p>
        </p:txBody>
      </p:sp>
      <p:sp>
        <p:nvSpPr>
          <p:cNvPr id="10" name="TextBox 9"/>
          <p:cNvSpPr txBox="1"/>
          <p:nvPr/>
        </p:nvSpPr>
        <p:spPr>
          <a:xfrm>
            <a:off x="3429000" y="2571690"/>
            <a:ext cx="914400" cy="400110"/>
          </a:xfrm>
          <a:prstGeom prst="rect">
            <a:avLst/>
          </a:prstGeom>
          <a:noFill/>
        </p:spPr>
        <p:txBody>
          <a:bodyPr wrap="square" lIns="91425" tIns="45713" rIns="91425" bIns="45713" rtlCol="0">
            <a:spAutoFit/>
          </a:bodyPr>
          <a:lstStyle/>
          <a:p>
            <a:pPr algn="ctr" defTabSz="914259"/>
            <a:r>
              <a:rPr lang="en-US" sz="2000" b="1" dirty="0">
                <a:solidFill>
                  <a:srgbClr val="00B050"/>
                </a:solidFill>
                <a:latin typeface="Calibri"/>
              </a:rPr>
              <a:t>STFM</a:t>
            </a:r>
          </a:p>
        </p:txBody>
      </p:sp>
      <p:sp>
        <p:nvSpPr>
          <p:cNvPr id="11" name="TextBox 10"/>
          <p:cNvSpPr txBox="1"/>
          <p:nvPr/>
        </p:nvSpPr>
        <p:spPr>
          <a:xfrm>
            <a:off x="4114800" y="2876490"/>
            <a:ext cx="1066800" cy="400110"/>
          </a:xfrm>
          <a:prstGeom prst="rect">
            <a:avLst/>
          </a:prstGeom>
          <a:noFill/>
        </p:spPr>
        <p:txBody>
          <a:bodyPr wrap="square" lIns="91425" tIns="45713" rIns="91425" bIns="45713" rtlCol="0">
            <a:spAutoFit/>
          </a:bodyPr>
          <a:lstStyle/>
          <a:p>
            <a:pPr algn="ctr" defTabSz="914259"/>
            <a:r>
              <a:rPr lang="en-US" sz="2000" b="1" dirty="0">
                <a:solidFill>
                  <a:srgbClr val="1F497D"/>
                </a:solidFill>
                <a:latin typeface="Calibri"/>
              </a:rPr>
              <a:t>PAR-BS</a:t>
            </a:r>
          </a:p>
        </p:txBody>
      </p:sp>
      <p:sp>
        <p:nvSpPr>
          <p:cNvPr id="12" name="Rectangle 11"/>
          <p:cNvSpPr/>
          <p:nvPr/>
        </p:nvSpPr>
        <p:spPr>
          <a:xfrm>
            <a:off x="4191000" y="2893770"/>
            <a:ext cx="838200" cy="990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3" name="TextBox 12"/>
          <p:cNvSpPr txBox="1"/>
          <p:nvPr/>
        </p:nvSpPr>
        <p:spPr>
          <a:xfrm>
            <a:off x="5410200" y="2495491"/>
            <a:ext cx="990600" cy="400110"/>
          </a:xfrm>
          <a:prstGeom prst="rect">
            <a:avLst/>
          </a:prstGeom>
          <a:noFill/>
        </p:spPr>
        <p:txBody>
          <a:bodyPr wrap="square" lIns="91425" tIns="45713" rIns="91425" bIns="45713" rtlCol="0">
            <a:spAutoFit/>
          </a:bodyPr>
          <a:lstStyle/>
          <a:p>
            <a:pPr algn="ctr" defTabSz="914259"/>
            <a:r>
              <a:rPr lang="en-US" sz="2000" b="1" dirty="0">
                <a:solidFill>
                  <a:srgbClr val="FF0000"/>
                </a:solidFill>
                <a:latin typeface="Calibri"/>
              </a:rPr>
              <a:t>ATLAS</a:t>
            </a:r>
          </a:p>
        </p:txBody>
      </p:sp>
      <p:sp>
        <p:nvSpPr>
          <p:cNvPr id="14" name="Rectangle 13"/>
          <p:cNvSpPr/>
          <p:nvPr/>
        </p:nvSpPr>
        <p:spPr>
          <a:xfrm>
            <a:off x="5406845" y="2515211"/>
            <a:ext cx="1066800" cy="762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5" name="TextBox 14"/>
          <p:cNvSpPr txBox="1"/>
          <p:nvPr/>
        </p:nvSpPr>
        <p:spPr>
          <a:xfrm>
            <a:off x="6324600" y="3257490"/>
            <a:ext cx="990600" cy="400110"/>
          </a:xfrm>
          <a:prstGeom prst="rect">
            <a:avLst/>
          </a:prstGeom>
          <a:noFill/>
        </p:spPr>
        <p:txBody>
          <a:bodyPr wrap="square" lIns="91425" tIns="45713" rIns="91425" bIns="45713" rtlCol="0">
            <a:spAutoFit/>
          </a:bodyPr>
          <a:lstStyle/>
          <a:p>
            <a:pPr algn="ctr" defTabSz="914259"/>
            <a:r>
              <a:rPr lang="en-US" sz="2000" b="1" dirty="0">
                <a:solidFill>
                  <a:srgbClr val="F79646">
                    <a:lumMod val="75000"/>
                  </a:srgbClr>
                </a:solidFill>
                <a:latin typeface="Calibri"/>
              </a:rPr>
              <a:t>TCM</a:t>
            </a:r>
          </a:p>
        </p:txBody>
      </p:sp>
      <p:sp>
        <p:nvSpPr>
          <p:cNvPr id="16" name="Rectangle 15"/>
          <p:cNvSpPr/>
          <p:nvPr/>
        </p:nvSpPr>
        <p:spPr>
          <a:xfrm>
            <a:off x="4875580" y="3350665"/>
            <a:ext cx="220980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7" name="Down Arrow 16"/>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system throughput</a:t>
            </a:r>
          </a:p>
        </p:txBody>
      </p:sp>
      <p:sp>
        <p:nvSpPr>
          <p:cNvPr id="18" name="Down Arrow 17"/>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fairness</a:t>
            </a:r>
          </a:p>
        </p:txBody>
      </p:sp>
      <p:sp>
        <p:nvSpPr>
          <p:cNvPr id="19" name="TextBox 18"/>
          <p:cNvSpPr txBox="1"/>
          <p:nvPr/>
        </p:nvSpPr>
        <p:spPr>
          <a:xfrm>
            <a:off x="2750520" y="1911100"/>
            <a:ext cx="990600" cy="400110"/>
          </a:xfrm>
          <a:prstGeom prst="rect">
            <a:avLst/>
          </a:prstGeom>
          <a:noFill/>
        </p:spPr>
        <p:txBody>
          <a:bodyPr wrap="square" lIns="91425" tIns="45713" rIns="91425" bIns="45713" rtlCol="0">
            <a:spAutoFit/>
          </a:bodyPr>
          <a:lstStyle/>
          <a:p>
            <a:pPr algn="ctr" defTabSz="914259"/>
            <a:r>
              <a:rPr lang="en-US" sz="2000" b="1">
                <a:solidFill>
                  <a:prstClr val="black"/>
                </a:solidFill>
                <a:latin typeface="Calibri"/>
              </a:rPr>
              <a:t>FRFCFS</a:t>
            </a:r>
            <a:endParaRPr lang="en-US" sz="2000" b="1" dirty="0">
              <a:solidFill>
                <a:prstClr val="black"/>
              </a:solidFill>
              <a:latin typeface="Calibri"/>
            </a:endParaRPr>
          </a:p>
        </p:txBody>
      </p:sp>
      <p:sp>
        <p:nvSpPr>
          <p:cNvPr id="20" name="Rectangle 19"/>
          <p:cNvSpPr/>
          <p:nvPr/>
        </p:nvSpPr>
        <p:spPr>
          <a:xfrm>
            <a:off x="2826414" y="1905002"/>
            <a:ext cx="1442005" cy="20548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Tree>
    <p:extLst>
      <p:ext uri="{BB962C8B-B14F-4D97-AF65-F5344CB8AC3E}">
        <p14:creationId xmlns:p14="http://schemas.microsoft.com/office/powerpoint/2010/main" val="38957180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2" grpId="0" animBg="1"/>
      <p:bldP spid="14" grpId="0" animBg="1"/>
      <p:bldP spid="16" grpId="0" animBg="1"/>
      <p:bldP spid="20"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Summary</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123</a:t>
            </a:fld>
            <a:endParaRPr lang="en-US" dirty="0">
              <a:solidFill>
                <a:prstClr val="black">
                  <a:tint val="75000"/>
                </a:prstClr>
              </a:solidFill>
              <a:latin typeface="Calibri"/>
            </a:endParaRPr>
          </a:p>
        </p:txBody>
      </p:sp>
      <p:sp>
        <p:nvSpPr>
          <p:cNvPr id="5" name="Content Placeholder 4"/>
          <p:cNvSpPr>
            <a:spLocks noGrp="1"/>
          </p:cNvSpPr>
          <p:nvPr>
            <p:ph idx="1"/>
          </p:nvPr>
        </p:nvSpPr>
        <p:spPr>
          <a:xfrm>
            <a:off x="397775" y="1219200"/>
            <a:ext cx="8382000" cy="4953000"/>
          </a:xfrm>
        </p:spPr>
        <p:txBody>
          <a:bodyPr>
            <a:noAutofit/>
          </a:bodyPr>
          <a:lstStyle/>
          <a:p>
            <a:r>
              <a:rPr lang="en-US" sz="2800" dirty="0" smtClean="0"/>
              <a:t>No previous memory scheduling algorithm provides both high </a:t>
            </a:r>
            <a:r>
              <a:rPr lang="en-US" sz="2800" b="1" i="1" dirty="0" smtClean="0"/>
              <a:t>system throughput </a:t>
            </a:r>
            <a:r>
              <a:rPr lang="en-US" sz="2800" dirty="0" smtClean="0"/>
              <a:t>and </a:t>
            </a:r>
            <a:r>
              <a:rPr lang="en-US" sz="2800" b="1" i="1" dirty="0" smtClean="0"/>
              <a:t>fairness</a:t>
            </a:r>
            <a:endParaRPr lang="en-US" sz="2800" dirty="0" smtClean="0"/>
          </a:p>
          <a:p>
            <a:pPr lvl="1"/>
            <a:r>
              <a:rPr lang="en-US" b="1" dirty="0" smtClean="0">
                <a:solidFill>
                  <a:srgbClr val="FF0000"/>
                </a:solidFill>
              </a:rPr>
              <a:t>Problem:</a:t>
            </a:r>
            <a:r>
              <a:rPr lang="en-US" dirty="0" smtClean="0"/>
              <a:t> They use a single policy for all threads</a:t>
            </a:r>
          </a:p>
          <a:p>
            <a:pPr lvl="1"/>
            <a:endParaRPr lang="en-US" sz="2000" b="1" dirty="0" smtClean="0">
              <a:solidFill>
                <a:srgbClr val="FF0000"/>
              </a:solidFill>
            </a:endParaRPr>
          </a:p>
          <a:p>
            <a:r>
              <a:rPr lang="en-US" sz="2800" dirty="0" smtClean="0"/>
              <a:t>TCM is a heterogeneous scheduling policy</a:t>
            </a:r>
            <a:endParaRPr lang="en-US" sz="2800" b="1" i="1" dirty="0" smtClean="0"/>
          </a:p>
          <a:p>
            <a:pPr marL="914400" lvl="1" indent="-457200">
              <a:buFont typeface="+mj-lt"/>
              <a:buAutoNum type="arabicPeriod"/>
            </a:pPr>
            <a:r>
              <a:rPr lang="en-US" sz="2600" dirty="0" smtClean="0">
                <a:sym typeface="Wingdings" pitchFamily="2" charset="2"/>
              </a:rPr>
              <a:t>Prioritize </a:t>
            </a:r>
            <a:r>
              <a:rPr lang="en-US" sz="2600" b="1" i="1" dirty="0" smtClean="0">
                <a:solidFill>
                  <a:schemeClr val="accent1"/>
                </a:solidFill>
                <a:sym typeface="Wingdings" pitchFamily="2" charset="2"/>
              </a:rPr>
              <a:t>non-intensive</a:t>
            </a:r>
            <a:r>
              <a:rPr lang="en-US" sz="2600" dirty="0" smtClean="0">
                <a:sym typeface="Wingdings" pitchFamily="2" charset="2"/>
              </a:rPr>
              <a:t> cluster  throughput</a:t>
            </a:r>
          </a:p>
          <a:p>
            <a:pPr marL="914400" lvl="1" indent="-457200">
              <a:buFont typeface="+mj-lt"/>
              <a:buAutoNum type="arabicPeriod"/>
            </a:pPr>
            <a:r>
              <a:rPr lang="en-US" sz="2600" dirty="0" smtClean="0">
                <a:sym typeface="Wingdings" pitchFamily="2" charset="2"/>
              </a:rPr>
              <a:t>Shuffle priorities in </a:t>
            </a:r>
            <a:r>
              <a:rPr lang="en-US" sz="2600" b="1" i="1" dirty="0" smtClean="0">
                <a:solidFill>
                  <a:schemeClr val="accent2"/>
                </a:solidFill>
                <a:sym typeface="Wingdings" pitchFamily="2" charset="2"/>
              </a:rPr>
              <a:t>intensive</a:t>
            </a:r>
            <a:r>
              <a:rPr lang="en-US" sz="2600" dirty="0" smtClean="0">
                <a:sym typeface="Wingdings" pitchFamily="2" charset="2"/>
              </a:rPr>
              <a:t> cluster  fairness</a:t>
            </a:r>
          </a:p>
          <a:p>
            <a:pPr marL="914400" lvl="1" indent="-457200">
              <a:buFont typeface="+mj-lt"/>
              <a:buAutoNum type="arabicPeriod"/>
            </a:pPr>
            <a:r>
              <a:rPr lang="en-US" sz="2600" dirty="0" smtClean="0">
                <a:sym typeface="Wingdings" pitchFamily="2" charset="2"/>
              </a:rPr>
              <a:t>Shuffling should favor </a:t>
            </a:r>
            <a:r>
              <a:rPr lang="en-US" sz="2600" b="1" i="1" dirty="0" smtClean="0">
                <a:solidFill>
                  <a:srgbClr val="006600"/>
                </a:solidFill>
                <a:sym typeface="Wingdings" pitchFamily="2" charset="2"/>
              </a:rPr>
              <a:t>nice</a:t>
            </a:r>
            <a:r>
              <a:rPr lang="en-US" sz="2600" dirty="0" smtClean="0">
                <a:sym typeface="Wingdings" pitchFamily="2" charset="2"/>
              </a:rPr>
              <a:t> threads  fairness</a:t>
            </a:r>
          </a:p>
          <a:p>
            <a:pPr lvl="1"/>
            <a:endParaRPr lang="en-US" dirty="0" smtClean="0"/>
          </a:p>
          <a:p>
            <a:r>
              <a:rPr lang="en-US" sz="2800" i="1" dirty="0" smtClean="0">
                <a:solidFill>
                  <a:srgbClr val="FF0000"/>
                </a:solidFill>
              </a:rPr>
              <a:t>Heterogeneity in memory scheduling provides the  best system throughput and fairness</a:t>
            </a:r>
          </a:p>
          <a:p>
            <a:endParaRPr lang="en-US" sz="3000" dirty="0"/>
          </a:p>
        </p:txBody>
      </p:sp>
    </p:spTree>
    <p:extLst>
      <p:ext uri="{BB962C8B-B14F-4D97-AF65-F5344CB8AC3E}">
        <p14:creationId xmlns:p14="http://schemas.microsoft.com/office/powerpoint/2010/main" val="41207010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Details on TCM</a:t>
            </a:r>
            <a:endParaRPr lang="en-US" dirty="0"/>
          </a:p>
        </p:txBody>
      </p:sp>
      <p:sp>
        <p:nvSpPr>
          <p:cNvPr id="3" name="Content Placeholder 2"/>
          <p:cNvSpPr>
            <a:spLocks noGrp="1"/>
          </p:cNvSpPr>
          <p:nvPr>
            <p:ph idx="1"/>
          </p:nvPr>
        </p:nvSpPr>
        <p:spPr/>
        <p:txBody>
          <a:bodyPr>
            <a:normAutofit/>
          </a:bodyPr>
          <a:lstStyle/>
          <a:p>
            <a:r>
              <a:rPr lang="en-US" sz="2800" dirty="0" smtClean="0"/>
              <a:t>Kim et al., “</a:t>
            </a:r>
            <a:r>
              <a:rPr lang="en-US" sz="2800" dirty="0" smtClean="0">
                <a:solidFill>
                  <a:srgbClr val="0000FF"/>
                </a:solidFill>
              </a:rPr>
              <a:t>Thread Cluster Memory Scheduling: Exploiting Differences in Memory Access Behavior</a:t>
            </a:r>
            <a:r>
              <a:rPr lang="en-US" sz="2800" dirty="0" smtClean="0"/>
              <a:t>,” MICRO 2010, Top Picks 2011.</a:t>
            </a:r>
            <a:endParaRPr lang="en-US" sz="2800"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124</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24882256"/>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Control in CPU-GPU Systems</a:t>
            </a:r>
            <a:endParaRPr lang="en-US" dirty="0"/>
          </a:p>
        </p:txBody>
      </p:sp>
      <p:sp>
        <p:nvSpPr>
          <p:cNvPr id="3" name="Content Placeholder 2"/>
          <p:cNvSpPr>
            <a:spLocks noGrp="1"/>
          </p:cNvSpPr>
          <p:nvPr>
            <p:ph idx="1"/>
          </p:nvPr>
        </p:nvSpPr>
        <p:spPr/>
        <p:txBody>
          <a:bodyPr/>
          <a:lstStyle/>
          <a:p>
            <a:r>
              <a:rPr lang="en-US" b="1" dirty="0" smtClean="0"/>
              <a:t>Observation: </a:t>
            </a:r>
            <a:r>
              <a:rPr lang="en-US" sz="2200" dirty="0" smtClean="0"/>
              <a:t>Heterogeneous CPU-GPU systems require memory schedulers with </a:t>
            </a:r>
            <a:r>
              <a:rPr lang="en-US" sz="2200" dirty="0" smtClean="0">
                <a:solidFill>
                  <a:srgbClr val="FF0000"/>
                </a:solidFill>
              </a:rPr>
              <a:t>large request buffers</a:t>
            </a:r>
          </a:p>
          <a:p>
            <a:endParaRPr lang="en-US" sz="800" dirty="0" smtClean="0"/>
          </a:p>
          <a:p>
            <a:r>
              <a:rPr lang="en-US" b="1" dirty="0" smtClean="0"/>
              <a:t>Problem: </a:t>
            </a:r>
            <a:r>
              <a:rPr lang="en-US" sz="2200" dirty="0" smtClean="0"/>
              <a:t>Existing monolithic application-aware memory scheduler designs are </a:t>
            </a:r>
            <a:r>
              <a:rPr lang="en-US" sz="2200" dirty="0" smtClean="0">
                <a:solidFill>
                  <a:srgbClr val="FF0000"/>
                </a:solidFill>
              </a:rPr>
              <a:t>hard to scale</a:t>
            </a:r>
            <a:r>
              <a:rPr lang="en-US" sz="2200" dirty="0" smtClean="0"/>
              <a:t> to large request buffer sizes</a:t>
            </a:r>
          </a:p>
          <a:p>
            <a:endParaRPr lang="en-US" sz="800" dirty="0" smtClean="0"/>
          </a:p>
          <a:p>
            <a:r>
              <a:rPr lang="en-US" b="1" dirty="0" smtClean="0"/>
              <a:t>Solution: </a:t>
            </a:r>
            <a:r>
              <a:rPr lang="en-US" sz="2200" dirty="0" smtClean="0"/>
              <a:t>Staged Memory Scheduling (SMS) </a:t>
            </a:r>
          </a:p>
          <a:p>
            <a:pPr lvl="1">
              <a:buNone/>
            </a:pPr>
            <a:r>
              <a:rPr lang="en-US" dirty="0" smtClean="0">
                <a:solidFill>
                  <a:srgbClr val="0000FF"/>
                </a:solidFill>
              </a:rPr>
              <a:t>decomposes the memory controller into three simple stages</a:t>
            </a:r>
            <a:r>
              <a:rPr lang="en-US" dirty="0" smtClean="0"/>
              <a:t>:</a:t>
            </a:r>
          </a:p>
          <a:p>
            <a:pPr lvl="1">
              <a:buNone/>
            </a:pPr>
            <a:r>
              <a:rPr lang="en-US" dirty="0" smtClean="0"/>
              <a:t>1) Batch formation: maintains row buffer locality</a:t>
            </a:r>
          </a:p>
          <a:p>
            <a:pPr lvl="1">
              <a:buNone/>
            </a:pPr>
            <a:r>
              <a:rPr lang="en-US" dirty="0" smtClean="0"/>
              <a:t>2) Batch scheduler: reduces interference between applications</a:t>
            </a:r>
          </a:p>
          <a:p>
            <a:pPr lvl="1">
              <a:buNone/>
            </a:pPr>
            <a:r>
              <a:rPr lang="en-US" dirty="0" smtClean="0"/>
              <a:t>3) DRAM command scheduler: issues requests to DRAM</a:t>
            </a:r>
          </a:p>
          <a:p>
            <a:endParaRPr lang="en-US" sz="800" dirty="0" smtClean="0"/>
          </a:p>
          <a:p>
            <a:r>
              <a:rPr lang="en-US" dirty="0" smtClean="0"/>
              <a:t>Compared to state-of-the-art memory schedulers:</a:t>
            </a:r>
          </a:p>
          <a:p>
            <a:pPr lvl="1"/>
            <a:r>
              <a:rPr lang="en-US" dirty="0" smtClean="0">
                <a:solidFill>
                  <a:srgbClr val="0000FF"/>
                </a:solidFill>
              </a:rPr>
              <a:t>SMS is significantly simpler and more scalable</a:t>
            </a:r>
          </a:p>
          <a:p>
            <a:pPr lvl="1"/>
            <a:r>
              <a:rPr lang="en-US" dirty="0" smtClean="0">
                <a:solidFill>
                  <a:srgbClr val="0000FF"/>
                </a:solidFill>
              </a:rPr>
              <a:t>SMS provides higher performance and fairness</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125</a:t>
            </a:fld>
            <a:endParaRPr lang="en-US" altLang="en-US">
              <a:solidFill>
                <a:srgbClr val="000000"/>
              </a:solidFill>
            </a:endParaRPr>
          </a:p>
        </p:txBody>
      </p:sp>
      <p:sp>
        <p:nvSpPr>
          <p:cNvPr id="5" name="Rectangle 4"/>
          <p:cNvSpPr/>
          <p:nvPr/>
        </p:nvSpPr>
        <p:spPr>
          <a:xfrm>
            <a:off x="179512" y="6444044"/>
            <a:ext cx="7812360" cy="338554"/>
          </a:xfrm>
          <a:prstGeom prst="rect">
            <a:avLst/>
          </a:prstGeom>
        </p:spPr>
        <p:txBody>
          <a:bodyPr wrap="square">
            <a:spAutoFit/>
          </a:bodyPr>
          <a:lstStyle/>
          <a:p>
            <a:r>
              <a:rPr lang="en-US" sz="1600" dirty="0" err="1" smtClean="0">
                <a:solidFill>
                  <a:srgbClr val="000000"/>
                </a:solidFill>
                <a:latin typeface="Tahoma" charset="0"/>
              </a:rPr>
              <a:t>Ausavarungnirun</a:t>
            </a:r>
            <a:r>
              <a:rPr lang="en-US" sz="1600" dirty="0" smtClean="0">
                <a:solidFill>
                  <a:srgbClr val="000000"/>
                </a:solidFill>
                <a:latin typeface="Tahoma" charset="0"/>
              </a:rPr>
              <a:t> </a:t>
            </a:r>
            <a:r>
              <a:rPr lang="en-US" sz="1600" dirty="0">
                <a:solidFill>
                  <a:srgbClr val="000000"/>
                </a:solidFill>
                <a:latin typeface="Tahoma" charset="0"/>
              </a:rPr>
              <a:t>et al., </a:t>
            </a:r>
            <a:r>
              <a:rPr lang="en-US" sz="1600" dirty="0" smtClean="0">
                <a:solidFill>
                  <a:srgbClr val="000000"/>
                </a:solidFill>
                <a:latin typeface="Tahoma" charset="0"/>
              </a:rPr>
              <a:t>“</a:t>
            </a:r>
            <a:r>
              <a:rPr lang="en-US" altLang="ja-JP" sz="1600" dirty="0" smtClean="0">
                <a:solidFill>
                  <a:srgbClr val="0000FF"/>
                </a:solidFill>
                <a:latin typeface="Tahoma" charset="0"/>
                <a:hlinkClick r:id="rId3" action="ppaction://hlinkpres?slideindex=1&amp;slidetitle="/>
              </a:rPr>
              <a:t>Staged Memory Scheduling</a:t>
            </a:r>
            <a:r>
              <a:rPr lang="en-US" altLang="ja-JP" sz="1600" dirty="0" smtClean="0">
                <a:solidFill>
                  <a:srgbClr val="000000"/>
                </a:solidFill>
                <a:latin typeface="Tahoma" charset="0"/>
              </a:rPr>
              <a:t>,</a:t>
            </a:r>
            <a:r>
              <a:rPr lang="en-US" sz="1600" dirty="0">
                <a:solidFill>
                  <a:srgbClr val="000000"/>
                </a:solidFill>
                <a:latin typeface="Tahoma" charset="0"/>
              </a:rPr>
              <a:t>”</a:t>
            </a:r>
            <a:r>
              <a:rPr lang="en-US" altLang="ja-JP" sz="1600" dirty="0">
                <a:solidFill>
                  <a:srgbClr val="000000"/>
                </a:solidFill>
                <a:latin typeface="Tahoma" charset="0"/>
              </a:rPr>
              <a:t> ISCA 2012.</a:t>
            </a:r>
            <a:endParaRPr lang="en-US" sz="1600" dirty="0">
              <a:solidFill>
                <a:srgbClr val="000000"/>
              </a:solidFill>
              <a:latin typeface="Tahoma"/>
            </a:endParaRPr>
          </a:p>
        </p:txBody>
      </p:sp>
    </p:spTree>
    <p:extLst>
      <p:ext uri="{BB962C8B-B14F-4D97-AF65-F5344CB8AC3E}">
        <p14:creationId xmlns:p14="http://schemas.microsoft.com/office/powerpoint/2010/main" val="1096964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sz="3400" dirty="0" smtClean="0"/>
              <a:t>Asymmetric Memory QoS in a Parallel Application</a:t>
            </a:r>
            <a:endParaRPr lang="en-US" sz="3400" dirty="0"/>
          </a:p>
        </p:txBody>
      </p:sp>
      <p:sp>
        <p:nvSpPr>
          <p:cNvPr id="3" name="Content Placeholder 2"/>
          <p:cNvSpPr>
            <a:spLocks noGrp="1"/>
          </p:cNvSpPr>
          <p:nvPr>
            <p:ph idx="1"/>
          </p:nvPr>
        </p:nvSpPr>
        <p:spPr>
          <a:xfrm>
            <a:off x="228600" y="1124744"/>
            <a:ext cx="8610600" cy="5123656"/>
          </a:xfrm>
        </p:spPr>
        <p:txBody>
          <a:bodyPr/>
          <a:lstStyle/>
          <a:p>
            <a:r>
              <a:rPr lang="en-US" dirty="0" smtClean="0"/>
              <a:t>Threads in a multithreaded application are inter-dependent</a:t>
            </a:r>
          </a:p>
          <a:p>
            <a:r>
              <a:rPr lang="en-US" dirty="0" smtClean="0"/>
              <a:t>Some threads can be on the critical path of execution due to synchronization; some threads are not</a:t>
            </a:r>
          </a:p>
          <a:p>
            <a:r>
              <a:rPr lang="en-US" dirty="0" smtClean="0"/>
              <a:t>How do we schedule requests of inter-dependent threads to maximize multithreaded application performance?</a:t>
            </a:r>
          </a:p>
          <a:p>
            <a:endParaRPr lang="en-US" dirty="0"/>
          </a:p>
          <a:p>
            <a:pPr marL="342848" lvl="1" indent="-342848">
              <a:lnSpc>
                <a:spcPct val="90000"/>
              </a:lnSpc>
              <a:buClr>
                <a:schemeClr val="accent1"/>
              </a:buClr>
              <a:buSzPct val="65000"/>
              <a:buFont typeface="Wingdings" pitchFamily="2" charset="2"/>
              <a:buChar char="n"/>
            </a:pPr>
            <a:r>
              <a:rPr lang="en-US" dirty="0" smtClean="0"/>
              <a:t>Idea: </a:t>
            </a:r>
            <a:r>
              <a:rPr lang="en-US" dirty="0">
                <a:solidFill>
                  <a:srgbClr val="0000FF"/>
                </a:solidFill>
              </a:rPr>
              <a:t>Estimate limiter threads </a:t>
            </a:r>
            <a:r>
              <a:rPr lang="en-US" dirty="0" smtClean="0"/>
              <a:t>likely to be on the critical path and prioritize their requests; </a:t>
            </a:r>
            <a:r>
              <a:rPr lang="en-US" dirty="0" smtClean="0">
                <a:solidFill>
                  <a:srgbClr val="0000FF"/>
                </a:solidFill>
              </a:rPr>
              <a:t>shuffle priorities of non-limiter threads</a:t>
            </a:r>
            <a:r>
              <a:rPr lang="en-US" dirty="0" smtClean="0"/>
              <a:t> to reduce memory interference among them </a:t>
            </a:r>
            <a:r>
              <a:rPr lang="en-US" sz="1800" dirty="0">
                <a:solidFill>
                  <a:srgbClr val="008000"/>
                </a:solidFill>
              </a:rPr>
              <a:t>[Ebrahimi+, MICRO’11]</a:t>
            </a:r>
          </a:p>
          <a:p>
            <a:pPr marL="342848" lvl="1" indent="-342848">
              <a:lnSpc>
                <a:spcPct val="90000"/>
              </a:lnSpc>
              <a:buClr>
                <a:schemeClr val="accent1"/>
              </a:buClr>
              <a:buSzPct val="65000"/>
              <a:buFont typeface="Wingdings" pitchFamily="2" charset="2"/>
              <a:buChar char="n"/>
            </a:pPr>
            <a:endParaRPr lang="en-US" sz="1800" dirty="0">
              <a:solidFill>
                <a:srgbClr val="008000"/>
              </a:solidFill>
            </a:endParaRPr>
          </a:p>
          <a:p>
            <a:pPr marL="342848" lvl="1" indent="-342848">
              <a:lnSpc>
                <a:spcPct val="90000"/>
              </a:lnSpc>
              <a:buClr>
                <a:schemeClr val="accent1"/>
              </a:buClr>
              <a:buSzPct val="65000"/>
              <a:buFont typeface="Wingdings" pitchFamily="2" charset="2"/>
              <a:buChar char="n"/>
            </a:pPr>
            <a:r>
              <a:rPr lang="en-US" dirty="0" smtClean="0"/>
              <a:t>Hardware/software cooperative limiter thread estimation:</a:t>
            </a:r>
          </a:p>
          <a:p>
            <a:pPr marL="695218" lvl="2" indent="-342848">
              <a:lnSpc>
                <a:spcPct val="90000"/>
              </a:lnSpc>
            </a:pPr>
            <a:r>
              <a:rPr lang="en-US" dirty="0" smtClean="0"/>
              <a:t>Thread </a:t>
            </a:r>
            <a:r>
              <a:rPr lang="en-US" dirty="0"/>
              <a:t>executing </a:t>
            </a:r>
            <a:r>
              <a:rPr lang="en-US" dirty="0" smtClean="0"/>
              <a:t>the </a:t>
            </a:r>
            <a:r>
              <a:rPr lang="en-US" dirty="0"/>
              <a:t>most contended critical </a:t>
            </a:r>
            <a:r>
              <a:rPr lang="en-US" dirty="0" smtClean="0"/>
              <a:t>section</a:t>
            </a:r>
          </a:p>
          <a:p>
            <a:pPr marL="695218" lvl="2" indent="-342848">
              <a:lnSpc>
                <a:spcPct val="90000"/>
              </a:lnSpc>
            </a:pPr>
            <a:r>
              <a:rPr lang="en-US" dirty="0" smtClean="0"/>
              <a:t>Thread that is falling behind the most in a </a:t>
            </a:r>
            <a:r>
              <a:rPr lang="en-US" i="1" dirty="0" smtClean="0"/>
              <a:t>parallel for </a:t>
            </a:r>
            <a:r>
              <a:rPr lang="en-US" dirty="0" smtClean="0"/>
              <a:t>loop</a:t>
            </a:r>
            <a:endParaRPr lang="en-US" dirty="0"/>
          </a:p>
          <a:p>
            <a:pPr marL="0" indent="0">
              <a:lnSpc>
                <a:spcPct val="90000"/>
              </a:lnSpc>
              <a:buNone/>
            </a:pPr>
            <a:endParaRPr lang="en-US" sz="2700"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126</a:t>
            </a:fld>
            <a:endParaRPr lang="en-US" altLang="en-US">
              <a:solidFill>
                <a:srgbClr val="000000"/>
              </a:solidFill>
            </a:endParaRPr>
          </a:p>
        </p:txBody>
      </p:sp>
      <p:sp>
        <p:nvSpPr>
          <p:cNvPr id="5" name="Rectangle 4"/>
          <p:cNvSpPr/>
          <p:nvPr/>
        </p:nvSpPr>
        <p:spPr>
          <a:xfrm>
            <a:off x="1547664" y="6402814"/>
            <a:ext cx="7812360" cy="338554"/>
          </a:xfrm>
          <a:prstGeom prst="rect">
            <a:avLst/>
          </a:prstGeom>
        </p:spPr>
        <p:txBody>
          <a:bodyPr wrap="square">
            <a:spAutoFit/>
          </a:bodyPr>
          <a:lstStyle/>
          <a:p>
            <a:r>
              <a:rPr lang="en-US" sz="1600" dirty="0" smtClean="0">
                <a:solidFill>
                  <a:srgbClr val="000000"/>
                </a:solidFill>
                <a:latin typeface="Tahoma" charset="0"/>
              </a:rPr>
              <a:t>Ebrahimi et </a:t>
            </a:r>
            <a:r>
              <a:rPr lang="en-US" sz="1600" dirty="0">
                <a:solidFill>
                  <a:srgbClr val="000000"/>
                </a:solidFill>
                <a:latin typeface="Tahoma" charset="0"/>
              </a:rPr>
              <a:t>al., </a:t>
            </a:r>
            <a:r>
              <a:rPr lang="en-US" sz="1600" dirty="0" smtClean="0">
                <a:solidFill>
                  <a:srgbClr val="000000"/>
                </a:solidFill>
                <a:latin typeface="Tahoma" charset="0"/>
              </a:rPr>
              <a:t>“</a:t>
            </a:r>
            <a:r>
              <a:rPr lang="en-US" altLang="ja-JP" sz="1600" dirty="0" smtClean="0">
                <a:solidFill>
                  <a:srgbClr val="0000FF"/>
                </a:solidFill>
                <a:latin typeface="Tahoma" charset="0"/>
                <a:hlinkClick r:id="rId2" action="ppaction://hlinkpres?slideindex=1&amp;slidetitle="/>
              </a:rPr>
              <a:t>Parallel Application Memory Scheduling</a:t>
            </a:r>
            <a:r>
              <a:rPr lang="en-US" altLang="ja-JP" sz="1600" dirty="0" smtClean="0">
                <a:solidFill>
                  <a:srgbClr val="000000"/>
                </a:solidFill>
                <a:latin typeface="Tahoma" charset="0"/>
              </a:rPr>
              <a:t>,</a:t>
            </a:r>
            <a:r>
              <a:rPr lang="en-US" sz="1600" dirty="0">
                <a:solidFill>
                  <a:srgbClr val="000000"/>
                </a:solidFill>
                <a:latin typeface="Tahoma" charset="0"/>
              </a:rPr>
              <a:t>”</a:t>
            </a:r>
            <a:r>
              <a:rPr lang="en-US" altLang="ja-JP" sz="1600" dirty="0">
                <a:solidFill>
                  <a:srgbClr val="000000"/>
                </a:solidFill>
                <a:latin typeface="Tahoma" charset="0"/>
              </a:rPr>
              <a:t> </a:t>
            </a:r>
            <a:r>
              <a:rPr lang="en-US" altLang="ja-JP" sz="1600" dirty="0" smtClean="0">
                <a:solidFill>
                  <a:srgbClr val="000000"/>
                </a:solidFill>
                <a:latin typeface="Tahoma" charset="0"/>
              </a:rPr>
              <a:t>MICRO 2011.</a:t>
            </a:r>
            <a:endParaRPr lang="en-US" sz="1600" dirty="0">
              <a:solidFill>
                <a:srgbClr val="000000"/>
              </a:solidFill>
              <a:latin typeface="Tahoma"/>
            </a:endParaRPr>
          </a:p>
        </p:txBody>
      </p:sp>
    </p:spTree>
    <p:extLst>
      <p:ext uri="{BB962C8B-B14F-4D97-AF65-F5344CB8AC3E}">
        <p14:creationId xmlns:p14="http://schemas.microsoft.com/office/powerpoint/2010/main" val="4737108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00"/>
                </a:solidFill>
              </a:rPr>
              <a:t>How Do We Get There: Examples</a:t>
            </a:r>
          </a:p>
          <a:p>
            <a:r>
              <a:rPr lang="en-US" dirty="0" smtClean="0"/>
              <a:t>Accelerated Critical Sections (ACS)</a:t>
            </a:r>
          </a:p>
          <a:p>
            <a:r>
              <a:rPr lang="en-US" dirty="0" smtClean="0">
                <a:solidFill>
                  <a:srgbClr val="000000"/>
                </a:solidFill>
              </a:rPr>
              <a:t>Bottleneck Identification and Scheduling (BIS)</a:t>
            </a:r>
            <a:endParaRPr lang="en-US" dirty="0">
              <a:solidFill>
                <a:srgbClr val="000000"/>
              </a:solidFill>
            </a:endParaRPr>
          </a:p>
          <a:p>
            <a:r>
              <a:rPr lang="en-US" dirty="0" smtClean="0"/>
              <a:t>Staged Execution and Data Marshaling</a:t>
            </a:r>
          </a:p>
          <a:p>
            <a:r>
              <a:rPr lang="en-US" dirty="0" smtClean="0"/>
              <a:t>Thread Cluster Memory Scheduling (if time permits)</a:t>
            </a:r>
          </a:p>
          <a:p>
            <a:r>
              <a:rPr lang="en-US" dirty="0" smtClean="0">
                <a:solidFill>
                  <a:srgbClr val="0000FF"/>
                </a:solidFill>
              </a:rPr>
              <a:t>Ongoing/Future Work</a:t>
            </a:r>
          </a:p>
          <a:p>
            <a:r>
              <a:rPr lang="en-US" dirty="0" smtClean="0"/>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127</a:t>
            </a:fld>
            <a:endParaRPr lang="en-US" altLang="en-US">
              <a:solidFill>
                <a:srgbClr val="000000"/>
              </a:solidFill>
            </a:endParaRPr>
          </a:p>
        </p:txBody>
      </p:sp>
    </p:spTree>
    <p:extLst>
      <p:ext uri="{BB962C8B-B14F-4D97-AF65-F5344CB8AC3E}">
        <p14:creationId xmlns:p14="http://schemas.microsoft.com/office/powerpoint/2010/main" val="39640874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Ongoing/Future Work</a:t>
            </a:r>
            <a:endParaRPr lang="en-US" dirty="0"/>
          </a:p>
        </p:txBody>
      </p:sp>
      <p:sp>
        <p:nvSpPr>
          <p:cNvPr id="3" name="Content Placeholder 2"/>
          <p:cNvSpPr>
            <a:spLocks noGrp="1"/>
          </p:cNvSpPr>
          <p:nvPr>
            <p:ph idx="1"/>
          </p:nvPr>
        </p:nvSpPr>
        <p:spPr/>
        <p:txBody>
          <a:bodyPr/>
          <a:lstStyle/>
          <a:p>
            <a:r>
              <a:rPr lang="en-US" dirty="0" smtClean="0"/>
              <a:t>Dynamically asymmetric cores</a:t>
            </a:r>
          </a:p>
          <a:p>
            <a:r>
              <a:rPr lang="en-US" dirty="0"/>
              <a:t>Memory system design for asymmetric cores</a:t>
            </a:r>
          </a:p>
          <a:p>
            <a:pPr marL="0" indent="0">
              <a:buNone/>
            </a:pPr>
            <a:endParaRPr lang="en-US" sz="1000" dirty="0" smtClean="0"/>
          </a:p>
          <a:p>
            <a:r>
              <a:rPr lang="en-US" dirty="0" smtClean="0"/>
              <a:t>Asymmetric memory systems</a:t>
            </a:r>
          </a:p>
          <a:p>
            <a:pPr lvl="1"/>
            <a:r>
              <a:rPr lang="en-US" dirty="0" smtClean="0"/>
              <a:t>Phase Change Memory (or Technology X) + DRAM</a:t>
            </a:r>
          </a:p>
          <a:p>
            <a:pPr lvl="1"/>
            <a:r>
              <a:rPr lang="en-US" dirty="0" smtClean="0"/>
              <a:t>Hierarchies optimized for different access patterns</a:t>
            </a:r>
          </a:p>
          <a:p>
            <a:pPr lvl="1"/>
            <a:endParaRPr lang="en-US" sz="1000" dirty="0"/>
          </a:p>
          <a:p>
            <a:r>
              <a:rPr lang="en-US" dirty="0" smtClean="0"/>
              <a:t>Asymmetric on-chip interconnects</a:t>
            </a:r>
          </a:p>
          <a:p>
            <a:pPr lvl="1"/>
            <a:r>
              <a:rPr lang="en-US" dirty="0" smtClean="0"/>
              <a:t>Interconnects optimized for different application requirements</a:t>
            </a:r>
          </a:p>
          <a:p>
            <a:pPr lvl="1"/>
            <a:endParaRPr lang="en-US" sz="1000" dirty="0"/>
          </a:p>
          <a:p>
            <a:r>
              <a:rPr lang="en-US" dirty="0" smtClean="0"/>
              <a:t>Asymmetric resource management algorithms</a:t>
            </a:r>
          </a:p>
          <a:p>
            <a:pPr lvl="1"/>
            <a:r>
              <a:rPr lang="en-US" dirty="0" smtClean="0"/>
              <a:t>E.g., network congestion control</a:t>
            </a:r>
          </a:p>
          <a:p>
            <a:pPr lvl="1"/>
            <a:endParaRPr lang="en-US" sz="1000" dirty="0"/>
          </a:p>
          <a:p>
            <a:r>
              <a:rPr lang="en-US" dirty="0" smtClean="0"/>
              <a:t>Interaction of </a:t>
            </a:r>
            <a:r>
              <a:rPr lang="en-US" dirty="0" err="1" smtClean="0"/>
              <a:t>multiprogrammed</a:t>
            </a:r>
            <a:r>
              <a:rPr lang="en-US" dirty="0" smtClean="0"/>
              <a:t> multithreaded workloads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128</a:t>
            </a:fld>
            <a:endParaRPr lang="en-US" altLang="en-US"/>
          </a:p>
        </p:txBody>
      </p:sp>
    </p:spTree>
    <p:extLst>
      <p:ext uri="{BB962C8B-B14F-4D97-AF65-F5344CB8AC3E}">
        <p14:creationId xmlns:p14="http://schemas.microsoft.com/office/powerpoint/2010/main" val="6037465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00"/>
                </a:solidFill>
              </a:rPr>
              <a:t>How Do We Get There: Examples</a:t>
            </a:r>
          </a:p>
          <a:p>
            <a:r>
              <a:rPr lang="en-US" dirty="0" smtClean="0"/>
              <a:t>Accelerated Critical Sections (ACS)</a:t>
            </a:r>
          </a:p>
          <a:p>
            <a:r>
              <a:rPr lang="en-US" dirty="0" smtClean="0">
                <a:solidFill>
                  <a:srgbClr val="000000"/>
                </a:solidFill>
              </a:rPr>
              <a:t>Bottleneck Identification and Scheduling (BIS)</a:t>
            </a:r>
            <a:endParaRPr lang="en-US" dirty="0">
              <a:solidFill>
                <a:srgbClr val="000000"/>
              </a:solidFill>
            </a:endParaRPr>
          </a:p>
          <a:p>
            <a:r>
              <a:rPr lang="en-US" dirty="0" smtClean="0"/>
              <a:t>Staged Execution and Data Marshaling</a:t>
            </a:r>
          </a:p>
          <a:p>
            <a:r>
              <a:rPr lang="en-US" dirty="0" smtClean="0"/>
              <a:t>Thread Cluster Memory Scheduling (if time permits)</a:t>
            </a:r>
          </a:p>
          <a:p>
            <a:r>
              <a:rPr lang="en-US" dirty="0" smtClean="0">
                <a:solidFill>
                  <a:srgbClr val="000000"/>
                </a:solidFill>
              </a:rPr>
              <a:t>Ongoing/Future Work</a:t>
            </a:r>
          </a:p>
          <a:p>
            <a:r>
              <a:rPr lang="en-US" dirty="0" smtClean="0">
                <a:solidFill>
                  <a:srgbClr val="0000FF"/>
                </a:solidFill>
              </a:rPr>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129</a:t>
            </a:fld>
            <a:endParaRPr lang="en-US" altLang="en-US">
              <a:solidFill>
                <a:srgbClr val="000000"/>
              </a:solidFill>
            </a:endParaRPr>
          </a:p>
        </p:txBody>
      </p:sp>
    </p:spTree>
    <p:extLst>
      <p:ext uri="{BB962C8B-B14F-4D97-AF65-F5344CB8AC3E}">
        <p14:creationId xmlns:p14="http://schemas.microsoft.com/office/powerpoint/2010/main" val="18360702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a:t>
            </a:r>
            <a:endParaRPr lang="en-US" dirty="0"/>
          </a:p>
        </p:txBody>
      </p:sp>
      <p:sp>
        <p:nvSpPr>
          <p:cNvPr id="3" name="Content Placeholder 2"/>
          <p:cNvSpPr>
            <a:spLocks noGrp="1"/>
          </p:cNvSpPr>
          <p:nvPr>
            <p:ph idx="1"/>
          </p:nvPr>
        </p:nvSpPr>
        <p:spPr/>
        <p:txBody>
          <a:bodyPr/>
          <a:lstStyle/>
          <a:p>
            <a:r>
              <a:rPr lang="en-US" dirty="0" smtClean="0"/>
              <a:t>This is an asymmetric talk</a:t>
            </a:r>
          </a:p>
          <a:p>
            <a:r>
              <a:rPr lang="en-US" dirty="0"/>
              <a:t>But, we do not need to cover all of it…</a:t>
            </a:r>
          </a:p>
          <a:p>
            <a:endParaRPr lang="en-US" dirty="0" smtClean="0"/>
          </a:p>
          <a:p>
            <a:r>
              <a:rPr lang="en-US" dirty="0" smtClean="0"/>
              <a:t>Component 1: A case for asymmetry </a:t>
            </a:r>
            <a:r>
              <a:rPr lang="en-US" i="1" dirty="0"/>
              <a:t>e</a:t>
            </a:r>
            <a:r>
              <a:rPr lang="en-US" i="1" dirty="0" smtClean="0"/>
              <a:t>verywhere</a:t>
            </a:r>
          </a:p>
          <a:p>
            <a:endParaRPr lang="en-US" dirty="0"/>
          </a:p>
          <a:p>
            <a:r>
              <a:rPr lang="en-US" dirty="0" smtClean="0"/>
              <a:t>Component 2: A deep dive into mechanisms to exploit asymmetry in processing cores</a:t>
            </a:r>
          </a:p>
          <a:p>
            <a:endParaRPr lang="en-US" dirty="0" smtClean="0"/>
          </a:p>
          <a:p>
            <a:r>
              <a:rPr lang="en-US" dirty="0" smtClean="0"/>
              <a:t>Component 3: Asymmetry in memory controllers</a:t>
            </a:r>
          </a:p>
          <a:p>
            <a:endParaRPr lang="en-US" dirty="0"/>
          </a:p>
          <a:p>
            <a:r>
              <a:rPr lang="en-US" dirty="0" smtClean="0"/>
              <a:t>Asymmetry = heterogeneity</a:t>
            </a:r>
          </a:p>
          <a:p>
            <a:pPr lvl="1"/>
            <a:r>
              <a:rPr lang="en-US" dirty="0" smtClean="0"/>
              <a:t>A way to enable specialization/customization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a:t>
            </a:fld>
            <a:endParaRPr lang="en-US" altLang="en-US">
              <a:solidFill>
                <a:srgbClr val="000000"/>
              </a:solidFill>
            </a:endParaRPr>
          </a:p>
        </p:txBody>
      </p:sp>
    </p:spTree>
    <p:extLst>
      <p:ext uri="{BB962C8B-B14F-4D97-AF65-F5344CB8AC3E}">
        <p14:creationId xmlns:p14="http://schemas.microsoft.com/office/powerpoint/2010/main" val="36293224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52400" y="908720"/>
            <a:ext cx="8991600" cy="5339680"/>
          </a:xfrm>
        </p:spPr>
        <p:txBody>
          <a:bodyPr/>
          <a:lstStyle/>
          <a:p>
            <a:r>
              <a:rPr lang="en-US" sz="2200" dirty="0" smtClean="0"/>
              <a:t>Applications and phases have varying performance requirements</a:t>
            </a:r>
          </a:p>
          <a:p>
            <a:r>
              <a:rPr lang="en-US" sz="2200" dirty="0" smtClean="0"/>
              <a:t>Designs evaluated on multiple metrics/constraints: energy, performance, reliability, fairness, … </a:t>
            </a:r>
          </a:p>
          <a:p>
            <a:pPr marL="0" indent="0">
              <a:buNone/>
            </a:pPr>
            <a:endParaRPr lang="en-US" sz="1200" dirty="0" smtClean="0"/>
          </a:p>
          <a:p>
            <a:r>
              <a:rPr lang="en-US" sz="2200" dirty="0" smtClean="0">
                <a:solidFill>
                  <a:srgbClr val="FF0000"/>
                </a:solidFill>
              </a:rPr>
              <a:t>One-size-fits-all </a:t>
            </a:r>
            <a:r>
              <a:rPr lang="en-US" sz="2200" dirty="0" smtClean="0">
                <a:solidFill>
                  <a:srgbClr val="000000"/>
                </a:solidFill>
              </a:rPr>
              <a:t>design cannot satisfy all requirements and metrics</a:t>
            </a:r>
            <a:r>
              <a:rPr lang="en-US" sz="2200" dirty="0" smtClean="0">
                <a:solidFill>
                  <a:srgbClr val="004D26"/>
                </a:solidFill>
              </a:rPr>
              <a:t>: </a:t>
            </a:r>
            <a:r>
              <a:rPr lang="en-US" sz="2200" dirty="0">
                <a:solidFill>
                  <a:srgbClr val="FF0000"/>
                </a:solidFill>
              </a:rPr>
              <a:t>c</a:t>
            </a:r>
            <a:r>
              <a:rPr lang="en-US" sz="2200" dirty="0" smtClean="0">
                <a:solidFill>
                  <a:srgbClr val="FF0000"/>
                </a:solidFill>
              </a:rPr>
              <a:t>annot get the best of all worlds</a:t>
            </a:r>
          </a:p>
          <a:p>
            <a:endParaRPr lang="en-US" sz="1200" dirty="0">
              <a:solidFill>
                <a:srgbClr val="FF0000"/>
              </a:solidFill>
            </a:endParaRPr>
          </a:p>
          <a:p>
            <a:r>
              <a:rPr lang="en-US" sz="2200" dirty="0" smtClean="0">
                <a:solidFill>
                  <a:srgbClr val="0000FF"/>
                </a:solidFill>
              </a:rPr>
              <a:t>Asymmetry</a:t>
            </a:r>
            <a:r>
              <a:rPr lang="en-US" sz="2200" dirty="0" smtClean="0"/>
              <a:t> in design enables tradeoffs: </a:t>
            </a:r>
            <a:r>
              <a:rPr lang="en-US" sz="2200" dirty="0" smtClean="0">
                <a:solidFill>
                  <a:srgbClr val="0000FF"/>
                </a:solidFill>
              </a:rPr>
              <a:t>can get the best of all worlds</a:t>
            </a:r>
          </a:p>
          <a:p>
            <a:pPr lvl="1"/>
            <a:r>
              <a:rPr lang="en-US" sz="2000" dirty="0" smtClean="0"/>
              <a:t>Asymmetry in core </a:t>
            </a:r>
            <a:r>
              <a:rPr lang="en-US" sz="2000" dirty="0" err="1" smtClean="0"/>
              <a:t>microarch</a:t>
            </a:r>
            <a:r>
              <a:rPr lang="en-US" sz="2000" dirty="0" smtClean="0"/>
              <a:t>. </a:t>
            </a:r>
            <a:r>
              <a:rPr lang="en-US" sz="2000" dirty="0" smtClean="0">
                <a:sym typeface="Wingdings"/>
              </a:rPr>
              <a:t> </a:t>
            </a:r>
            <a:r>
              <a:rPr lang="en-US" sz="2000" dirty="0" smtClean="0">
                <a:solidFill>
                  <a:schemeClr val="tx2">
                    <a:lumMod val="75000"/>
                  </a:schemeClr>
                </a:solidFill>
                <a:sym typeface="Wingdings"/>
              </a:rPr>
              <a:t>Accelerated Critical Sections, BIS, DM             </a:t>
            </a:r>
            <a:r>
              <a:rPr lang="en-US" sz="2000" dirty="0" smtClean="0">
                <a:sym typeface="Wingdings"/>
              </a:rPr>
              <a:t> Good parallel performance + Good serialized performance</a:t>
            </a:r>
          </a:p>
          <a:p>
            <a:pPr lvl="1"/>
            <a:r>
              <a:rPr lang="en-US" sz="2000" dirty="0" smtClean="0">
                <a:sym typeface="Wingdings"/>
              </a:rPr>
              <a:t>Asymmetry in memory scheduling  </a:t>
            </a:r>
            <a:r>
              <a:rPr lang="en-US" sz="2000" dirty="0" smtClean="0">
                <a:solidFill>
                  <a:srgbClr val="004D26"/>
                </a:solidFill>
                <a:sym typeface="Wingdings"/>
              </a:rPr>
              <a:t>Thread Cluster Memory Scheduling</a:t>
            </a:r>
            <a:r>
              <a:rPr lang="en-US" sz="2000" dirty="0" smtClean="0">
                <a:sym typeface="Wingdings"/>
              </a:rPr>
              <a:t>  Good throughput + good fairness</a:t>
            </a:r>
          </a:p>
          <a:p>
            <a:pPr lvl="1"/>
            <a:endParaRPr lang="en-US" sz="2000" dirty="0">
              <a:sym typeface="Wingdings"/>
            </a:endParaRPr>
          </a:p>
          <a:p>
            <a:r>
              <a:rPr lang="en-US" sz="2200" dirty="0" smtClean="0">
                <a:sym typeface="Wingdings"/>
              </a:rPr>
              <a:t>Simple asymmetric designs can be effective and low-cost</a:t>
            </a:r>
            <a:endParaRPr lang="en-US" sz="22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130</a:t>
            </a:fld>
            <a:endParaRPr lang="en-US" altLang="en-US"/>
          </a:p>
        </p:txBody>
      </p:sp>
    </p:spTree>
    <p:extLst>
      <p:ext uri="{BB962C8B-B14F-4D97-AF65-F5344CB8AC3E}">
        <p14:creationId xmlns:p14="http://schemas.microsoft.com/office/powerpoint/2010/main" val="12136759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382000" cy="2057400"/>
          </a:xfrm>
        </p:spPr>
        <p:txBody>
          <a:bodyPr anchor="ctr" anchorCtr="0">
            <a:normAutofit/>
          </a:bodyPr>
          <a:lstStyle/>
          <a:p>
            <a:pPr algn="ctr"/>
            <a:r>
              <a:rPr lang="en-US" sz="4000" dirty="0" smtClean="0"/>
              <a:t>Thank You</a:t>
            </a:r>
            <a:endParaRPr lang="en-US" sz="4000" dirty="0"/>
          </a:p>
        </p:txBody>
      </p:sp>
      <p:sp>
        <p:nvSpPr>
          <p:cNvPr id="3" name="Subtitle 2"/>
          <p:cNvSpPr>
            <a:spLocks noGrp="1"/>
          </p:cNvSpPr>
          <p:nvPr>
            <p:ph type="subTitle" idx="1"/>
          </p:nvPr>
        </p:nvSpPr>
        <p:spPr>
          <a:xfrm>
            <a:off x="1285852" y="3429000"/>
            <a:ext cx="6429420" cy="1905000"/>
          </a:xfrm>
        </p:spPr>
        <p:txBody>
          <a:bodyPr>
            <a:noAutofit/>
          </a:bodyPr>
          <a:lstStyle/>
          <a:p>
            <a:endParaRPr lang="en-US" sz="2200" dirty="0" smtClean="0"/>
          </a:p>
          <a:p>
            <a:r>
              <a:rPr lang="en-US" sz="2200" dirty="0" smtClean="0"/>
              <a:t>Onur Mutlu</a:t>
            </a:r>
          </a:p>
          <a:p>
            <a:r>
              <a:rPr lang="en-US" sz="2200" dirty="0" smtClean="0">
                <a:hlinkClick r:id="rId3"/>
              </a:rPr>
              <a:t>onur@cmu.edu</a:t>
            </a:r>
            <a:endParaRPr lang="en-US" sz="2200" dirty="0" smtClean="0"/>
          </a:p>
          <a:p>
            <a:r>
              <a:rPr lang="en-US" sz="2200" dirty="0" smtClean="0">
                <a:hlinkClick r:id="rId4"/>
              </a:rPr>
              <a:t>http://www.ece.cmu.edu/~omutlu</a:t>
            </a:r>
            <a:endParaRPr lang="en-US" sz="2200" dirty="0" smtClean="0"/>
          </a:p>
          <a:p>
            <a:r>
              <a:rPr lang="en-US" sz="2200" dirty="0" smtClean="0"/>
              <a:t>Email me with any questions and feedback!</a:t>
            </a:r>
          </a:p>
          <a:p>
            <a:endParaRPr lang="en-US" sz="2200" dirty="0" smtClean="0"/>
          </a:p>
          <a:p>
            <a:endParaRPr lang="en-US" sz="1200" dirty="0" smtClean="0"/>
          </a:p>
          <a:p>
            <a:endParaRPr lang="en-US" sz="1200" dirty="0"/>
          </a:p>
        </p:txBody>
      </p:sp>
    </p:spTree>
    <p:extLst>
      <p:ext uri="{BB962C8B-B14F-4D97-AF65-F5344CB8AC3E}">
        <p14:creationId xmlns:p14="http://schemas.microsoft.com/office/powerpoint/2010/main" val="1772550922"/>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urgundy_CMU_JPG_Logo.jpg"/>
          <p:cNvPicPr>
            <a:picLocks noChangeAspect="1"/>
          </p:cNvPicPr>
          <p:nvPr/>
        </p:nvPicPr>
        <p:blipFill>
          <a:blip r:embed="rId3" cstate="print"/>
          <a:stretch>
            <a:fillRect/>
          </a:stretch>
        </p:blipFill>
        <p:spPr>
          <a:xfrm>
            <a:off x="4000496" y="5429264"/>
            <a:ext cx="3786214" cy="1367244"/>
          </a:xfrm>
          <a:prstGeom prst="rect">
            <a:avLst/>
          </a:prstGeom>
        </p:spPr>
      </p:pic>
      <p:pic>
        <p:nvPicPr>
          <p:cNvPr id="5" name="Picture 4" descr="safari.png"/>
          <p:cNvPicPr>
            <a:picLocks noChangeAspect="1"/>
          </p:cNvPicPr>
          <p:nvPr/>
        </p:nvPicPr>
        <p:blipFill>
          <a:blip r:embed="rId4" cstate="print"/>
          <a:stretch>
            <a:fillRect/>
          </a:stretch>
        </p:blipFill>
        <p:spPr>
          <a:xfrm>
            <a:off x="1285852" y="5696976"/>
            <a:ext cx="2501587" cy="723810"/>
          </a:xfrm>
          <a:prstGeom prst="rect">
            <a:avLst/>
          </a:prstGeom>
        </p:spPr>
      </p:pic>
      <p:sp>
        <p:nvSpPr>
          <p:cNvPr id="2" name="Title 1"/>
          <p:cNvSpPr>
            <a:spLocks noGrp="1"/>
          </p:cNvSpPr>
          <p:nvPr>
            <p:ph type="ctrTitle"/>
          </p:nvPr>
        </p:nvSpPr>
        <p:spPr>
          <a:xfrm>
            <a:off x="381000" y="1371600"/>
            <a:ext cx="8382000" cy="2057400"/>
          </a:xfrm>
        </p:spPr>
        <p:txBody>
          <a:bodyPr anchor="ctr" anchorCtr="0">
            <a:noAutofit/>
          </a:bodyPr>
          <a:lstStyle/>
          <a:p>
            <a:pPr algn="ctr"/>
            <a:r>
              <a:rPr lang="en-US" sz="4100" dirty="0" smtClean="0"/>
              <a:t>Architecting and Exploiting</a:t>
            </a:r>
            <a:br>
              <a:rPr lang="en-US" sz="4100" dirty="0" smtClean="0"/>
            </a:br>
            <a:r>
              <a:rPr lang="en-US" sz="4100" dirty="0" smtClean="0"/>
              <a:t>Asymmetry in Multi-Core Architectures </a:t>
            </a:r>
            <a:br>
              <a:rPr lang="en-US" sz="4100" dirty="0" smtClean="0"/>
            </a:br>
            <a:endParaRPr lang="en-US" sz="4100" dirty="0"/>
          </a:p>
        </p:txBody>
      </p:sp>
      <p:sp>
        <p:nvSpPr>
          <p:cNvPr id="7" name="Subtitle 2"/>
          <p:cNvSpPr txBox="1">
            <a:spLocks/>
          </p:cNvSpPr>
          <p:nvPr/>
        </p:nvSpPr>
        <p:spPr bwMode="auto">
          <a:xfrm>
            <a:off x="1285852" y="3276600"/>
            <a:ext cx="642942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Clr>
                <a:schemeClr val="accent1"/>
              </a:buClr>
              <a:buSzPct val="65000"/>
              <a:buFont typeface="Wingdings" pitchFamily="2" charset="2"/>
              <a:buNone/>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a:buClr>
                <a:srgbClr val="CC9900"/>
              </a:buClr>
            </a:pPr>
            <a:endParaRPr lang="en-US" sz="2200" dirty="0" smtClean="0">
              <a:solidFill>
                <a:srgbClr val="000000"/>
              </a:solidFill>
              <a:latin typeface="Tahoma"/>
            </a:endParaRPr>
          </a:p>
          <a:p>
            <a:pPr>
              <a:buClr>
                <a:srgbClr val="CC9900"/>
              </a:buClr>
            </a:pPr>
            <a:r>
              <a:rPr lang="en-US" sz="2200" dirty="0" smtClean="0">
                <a:solidFill>
                  <a:srgbClr val="000000"/>
                </a:solidFill>
                <a:latin typeface="Tahoma"/>
              </a:rPr>
              <a:t>Onur Mutlu</a:t>
            </a:r>
          </a:p>
          <a:p>
            <a:pPr>
              <a:buClr>
                <a:srgbClr val="CC9900"/>
              </a:buClr>
            </a:pPr>
            <a:r>
              <a:rPr lang="en-US" sz="2200" dirty="0">
                <a:solidFill>
                  <a:srgbClr val="000000"/>
                </a:solidFill>
                <a:latin typeface="Tahoma"/>
                <a:hlinkClick r:id="rId5"/>
              </a:rPr>
              <a:t>onur@cmu.edu</a:t>
            </a:r>
            <a:endParaRPr lang="en-US" sz="2200" dirty="0">
              <a:solidFill>
                <a:srgbClr val="000000"/>
              </a:solidFill>
              <a:latin typeface="Tahoma"/>
            </a:endParaRPr>
          </a:p>
          <a:p>
            <a:pPr>
              <a:buClr>
                <a:srgbClr val="CC9900"/>
              </a:buClr>
            </a:pPr>
            <a:r>
              <a:rPr lang="en-US" sz="2200" dirty="0" smtClean="0">
                <a:solidFill>
                  <a:srgbClr val="000000"/>
                </a:solidFill>
                <a:latin typeface="Tahoma"/>
              </a:rPr>
              <a:t>June 19, 2013</a:t>
            </a:r>
            <a:endParaRPr lang="en-US" sz="2200" dirty="0" smtClean="0">
              <a:solidFill>
                <a:srgbClr val="000000"/>
              </a:solidFill>
              <a:latin typeface="Tahoma"/>
            </a:endParaRPr>
          </a:p>
          <a:p>
            <a:pPr>
              <a:buClr>
                <a:srgbClr val="CC9900"/>
              </a:buClr>
            </a:pPr>
            <a:r>
              <a:rPr lang="en-US" sz="2200" dirty="0" smtClean="0">
                <a:solidFill>
                  <a:srgbClr val="000000"/>
                </a:solidFill>
                <a:latin typeface="Tahoma"/>
              </a:rPr>
              <a:t>TUBITAK</a:t>
            </a:r>
            <a:endParaRPr lang="en-US" sz="2200" dirty="0" smtClean="0">
              <a:solidFill>
                <a:srgbClr val="000000"/>
              </a:solidFill>
              <a:latin typeface="Tahoma"/>
            </a:endParaRPr>
          </a:p>
          <a:p>
            <a:pPr>
              <a:buClr>
                <a:srgbClr val="CC9900"/>
              </a:buClr>
            </a:pPr>
            <a:endParaRPr lang="en-US" sz="2200" dirty="0" smtClean="0">
              <a:solidFill>
                <a:srgbClr val="000000"/>
              </a:solidFill>
              <a:latin typeface="Tahoma"/>
            </a:endParaRPr>
          </a:p>
          <a:p>
            <a:pPr>
              <a:buClr>
                <a:srgbClr val="CC9900"/>
              </a:buClr>
            </a:pPr>
            <a:endParaRPr lang="en-US" sz="1200" dirty="0" smtClean="0">
              <a:solidFill>
                <a:srgbClr val="000000"/>
              </a:solidFill>
              <a:latin typeface="Tahoma"/>
            </a:endParaRPr>
          </a:p>
          <a:p>
            <a:pPr>
              <a:buClr>
                <a:srgbClr val="CC9900"/>
              </a:buClr>
            </a:pPr>
            <a:endParaRPr lang="en-US" sz="1200" dirty="0">
              <a:solidFill>
                <a:srgbClr val="000000"/>
              </a:solidFill>
              <a:latin typeface="Tahoma"/>
            </a:endParaRPr>
          </a:p>
        </p:txBody>
      </p:sp>
    </p:spTree>
    <p:extLst>
      <p:ext uri="{BB962C8B-B14F-4D97-AF65-F5344CB8AC3E}">
        <p14:creationId xmlns:p14="http://schemas.microsoft.com/office/powerpoint/2010/main" val="1762337910"/>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atin typeface="Garamond" charset="0"/>
              </a:rPr>
              <a:t>Vector Machine Organization (CRAY-1)</a:t>
            </a:r>
          </a:p>
        </p:txBody>
      </p:sp>
      <p:sp>
        <p:nvSpPr>
          <p:cNvPr id="53250" name="Content Placeholder 2"/>
          <p:cNvSpPr>
            <a:spLocks noGrp="1"/>
          </p:cNvSpPr>
          <p:nvPr>
            <p:ph idx="1"/>
          </p:nvPr>
        </p:nvSpPr>
        <p:spPr>
          <a:xfrm>
            <a:off x="5024438" y="996950"/>
            <a:ext cx="3814762" cy="5194300"/>
          </a:xfrm>
        </p:spPr>
        <p:txBody>
          <a:bodyPr/>
          <a:lstStyle/>
          <a:p>
            <a:r>
              <a:rPr lang="en-US">
                <a:latin typeface="Tahoma" charset="0"/>
              </a:rPr>
              <a:t>CRAY-1</a:t>
            </a:r>
          </a:p>
          <a:p>
            <a:r>
              <a:rPr lang="en-US">
                <a:latin typeface="Tahoma" charset="0"/>
              </a:rPr>
              <a:t>Russell, </a:t>
            </a:r>
            <a:r>
              <a:rPr lang="ja-JP" altLang="en-US">
                <a:latin typeface="Tahoma" charset="0"/>
              </a:rPr>
              <a:t>“</a:t>
            </a:r>
            <a:r>
              <a:rPr lang="en-US" altLang="ja-JP">
                <a:solidFill>
                  <a:srgbClr val="FF0000"/>
                </a:solidFill>
                <a:latin typeface="Tahoma" charset="0"/>
              </a:rPr>
              <a:t>The CRAY-1 computer system</a:t>
            </a:r>
            <a:r>
              <a:rPr lang="en-US" altLang="ja-JP">
                <a:latin typeface="Tahoma" charset="0"/>
              </a:rPr>
              <a:t>,</a:t>
            </a:r>
            <a:r>
              <a:rPr lang="ja-JP" altLang="en-US">
                <a:latin typeface="Tahoma" charset="0"/>
              </a:rPr>
              <a:t>”</a:t>
            </a:r>
            <a:r>
              <a:rPr lang="en-US" altLang="ja-JP">
                <a:latin typeface="Tahoma" charset="0"/>
              </a:rPr>
              <a:t> CACM 1978.</a:t>
            </a:r>
          </a:p>
          <a:p>
            <a:endParaRPr lang="en-US">
              <a:latin typeface="Tahoma" charset="0"/>
            </a:endParaRPr>
          </a:p>
          <a:p>
            <a:r>
              <a:rPr lang="en-US" sz="2200">
                <a:latin typeface="Tahoma" charset="0"/>
              </a:rPr>
              <a:t>Scalar and vector modes</a:t>
            </a:r>
          </a:p>
          <a:p>
            <a:r>
              <a:rPr lang="en-US" sz="2200">
                <a:latin typeface="Tahoma" charset="0"/>
              </a:rPr>
              <a:t>8 64-element vector registers</a:t>
            </a:r>
          </a:p>
          <a:p>
            <a:r>
              <a:rPr lang="en-US" sz="2200">
                <a:latin typeface="Tahoma" charset="0"/>
              </a:rPr>
              <a:t>64 bits per element</a:t>
            </a:r>
          </a:p>
          <a:p>
            <a:r>
              <a:rPr lang="en-US" sz="2200">
                <a:latin typeface="Tahoma" charset="0"/>
              </a:rPr>
              <a:t>16 memory banks</a:t>
            </a:r>
          </a:p>
          <a:p>
            <a:r>
              <a:rPr lang="en-US" sz="2200">
                <a:latin typeface="Tahoma" charset="0"/>
              </a:rPr>
              <a:t>8 64-bit scalar registers</a:t>
            </a:r>
          </a:p>
          <a:p>
            <a:r>
              <a:rPr lang="en-US" sz="2200">
                <a:latin typeface="Tahoma" charset="0"/>
              </a:rPr>
              <a:t>8 24-bit address registers</a:t>
            </a:r>
          </a:p>
        </p:txBody>
      </p:sp>
      <p:sp>
        <p:nvSpPr>
          <p:cNvPr id="532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892C969-BDA3-DE44-91E2-EF22DA5F0680}" type="slidenum">
              <a:rPr lang="en-US" sz="1600">
                <a:solidFill>
                  <a:srgbClr val="000000"/>
                </a:solidFill>
                <a:latin typeface="Garamond" charset="0"/>
              </a:rPr>
              <a:pPr eaLnBrk="1" hangingPunct="1"/>
              <a:t>133</a:t>
            </a:fld>
            <a:endParaRPr lang="en-US" sz="1600">
              <a:solidFill>
                <a:srgbClr val="000000"/>
              </a:solidFill>
              <a:latin typeface="Garamond" charset="0"/>
            </a:endParaRPr>
          </a:p>
        </p:txBody>
      </p:sp>
      <p:pic>
        <p:nvPicPr>
          <p:cNvPr id="532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31863"/>
            <a:ext cx="4681538" cy="570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8142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382000" cy="2057400"/>
          </a:xfrm>
        </p:spPr>
        <p:txBody>
          <a:bodyPr anchor="ctr" anchorCtr="0">
            <a:normAutofit/>
          </a:bodyPr>
          <a:lstStyle/>
          <a:p>
            <a:pPr algn="ctr"/>
            <a:r>
              <a:rPr lang="en-US" sz="4000" dirty="0" smtClean="0"/>
              <a:t>Identifying and Accelerating</a:t>
            </a:r>
            <a:br>
              <a:rPr lang="en-US" sz="4000" dirty="0" smtClean="0"/>
            </a:br>
            <a:r>
              <a:rPr lang="en-US" sz="4000" dirty="0" smtClean="0"/>
              <a:t>Resource Contention Bottlenecks</a:t>
            </a:r>
            <a:endParaRPr lang="en-US" sz="4000"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07800800"/>
      </p:ext>
    </p:extLst>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 Serialization</a:t>
            </a:r>
            <a:endParaRPr lang="en-US" dirty="0"/>
          </a:p>
        </p:txBody>
      </p:sp>
      <p:sp>
        <p:nvSpPr>
          <p:cNvPr id="3" name="Content Placeholder 2"/>
          <p:cNvSpPr>
            <a:spLocks noGrp="1"/>
          </p:cNvSpPr>
          <p:nvPr>
            <p:ph idx="1"/>
          </p:nvPr>
        </p:nvSpPr>
        <p:spPr/>
        <p:txBody>
          <a:bodyPr/>
          <a:lstStyle/>
          <a:p>
            <a:r>
              <a:rPr lang="en-US" dirty="0" smtClean="0"/>
              <a:t>Three fundamental causes</a:t>
            </a:r>
          </a:p>
          <a:p>
            <a:pPr marL="0" indent="0">
              <a:buNone/>
            </a:pPr>
            <a:endParaRPr lang="en-US" dirty="0" smtClean="0"/>
          </a:p>
          <a:p>
            <a:pPr marL="0" indent="0">
              <a:buNone/>
            </a:pPr>
            <a:r>
              <a:rPr lang="en-US" dirty="0"/>
              <a:t>	1</a:t>
            </a:r>
            <a:r>
              <a:rPr lang="en-US" dirty="0" smtClean="0"/>
              <a:t>. Synchronization</a:t>
            </a:r>
          </a:p>
          <a:p>
            <a:pPr marL="0" indent="0">
              <a:buNone/>
            </a:pPr>
            <a:r>
              <a:rPr lang="en-US" dirty="0" smtClean="0"/>
              <a:t>	</a:t>
            </a:r>
          </a:p>
          <a:p>
            <a:pPr marL="0" indent="0">
              <a:buNone/>
            </a:pPr>
            <a:r>
              <a:rPr lang="en-US" dirty="0"/>
              <a:t>	</a:t>
            </a:r>
            <a:r>
              <a:rPr lang="en-US" dirty="0" smtClean="0"/>
              <a:t>2. Load imbalance</a:t>
            </a:r>
          </a:p>
          <a:p>
            <a:pPr marL="0" indent="0">
              <a:buNone/>
            </a:pPr>
            <a:endParaRPr lang="en-US" dirty="0" smtClean="0"/>
          </a:p>
          <a:p>
            <a:pPr marL="0" indent="0">
              <a:buNone/>
            </a:pPr>
            <a:r>
              <a:rPr lang="en-US" dirty="0" smtClean="0"/>
              <a:t>	3. Resource contention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135</a:t>
            </a:fld>
            <a:endParaRPr lang="en-US" altLang="en-US">
              <a:solidFill>
                <a:srgbClr val="000000"/>
              </a:solidFill>
            </a:endParaRPr>
          </a:p>
        </p:txBody>
      </p:sp>
      <p:sp>
        <p:nvSpPr>
          <p:cNvPr id="5" name="Rectangle 4"/>
          <p:cNvSpPr>
            <a:spLocks noChangeArrowheads="1"/>
          </p:cNvSpPr>
          <p:nvPr/>
        </p:nvSpPr>
        <p:spPr bwMode="auto">
          <a:xfrm>
            <a:off x="990600" y="3505200"/>
            <a:ext cx="3581400" cy="5334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31924066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Contention as a Bottleneck</a:t>
            </a:r>
            <a:endParaRPr lang="en-US" dirty="0"/>
          </a:p>
        </p:txBody>
      </p:sp>
      <p:sp>
        <p:nvSpPr>
          <p:cNvPr id="3" name="Content Placeholder 2"/>
          <p:cNvSpPr>
            <a:spLocks noGrp="1"/>
          </p:cNvSpPr>
          <p:nvPr>
            <p:ph idx="1"/>
          </p:nvPr>
        </p:nvSpPr>
        <p:spPr/>
        <p:txBody>
          <a:bodyPr/>
          <a:lstStyle/>
          <a:p>
            <a:r>
              <a:rPr lang="en-US" dirty="0" smtClean="0"/>
              <a:t>Problem:</a:t>
            </a:r>
          </a:p>
          <a:p>
            <a:pPr lvl="1"/>
            <a:r>
              <a:rPr lang="en-US" dirty="0" smtClean="0">
                <a:solidFill>
                  <a:srgbClr val="0000FF"/>
                </a:solidFill>
              </a:rPr>
              <a:t>Contended memory regions cause serialization of threads</a:t>
            </a:r>
          </a:p>
          <a:p>
            <a:pPr lvl="1"/>
            <a:r>
              <a:rPr lang="en-US" dirty="0"/>
              <a:t>Threads accessing such regions can form the critical path</a:t>
            </a:r>
          </a:p>
          <a:p>
            <a:pPr lvl="1"/>
            <a:r>
              <a:rPr lang="en-US" dirty="0" smtClean="0"/>
              <a:t>Data-intensive workloads (</a:t>
            </a:r>
            <a:r>
              <a:rPr lang="en-US" dirty="0" err="1" smtClean="0"/>
              <a:t>MapReduce</a:t>
            </a:r>
            <a:r>
              <a:rPr lang="en-US" dirty="0" smtClean="0"/>
              <a:t>, </a:t>
            </a:r>
            <a:r>
              <a:rPr lang="en-US" dirty="0" err="1" smtClean="0"/>
              <a:t>GraphLab</a:t>
            </a:r>
            <a:r>
              <a:rPr lang="en-US" dirty="0" smtClean="0"/>
              <a:t>, Graph500) can be sped up by 1.5 to 4X by ideally removing contention</a:t>
            </a:r>
          </a:p>
          <a:p>
            <a:endParaRPr lang="en-US" dirty="0"/>
          </a:p>
          <a:p>
            <a:r>
              <a:rPr lang="en-US" dirty="0" smtClean="0"/>
              <a:t>Idea: </a:t>
            </a:r>
          </a:p>
          <a:p>
            <a:pPr lvl="1"/>
            <a:r>
              <a:rPr lang="en-US" dirty="0" smtClean="0"/>
              <a:t>Identify contended regions dynamically </a:t>
            </a:r>
          </a:p>
          <a:p>
            <a:pPr lvl="1"/>
            <a:r>
              <a:rPr lang="en-US" dirty="0"/>
              <a:t>P</a:t>
            </a:r>
            <a:r>
              <a:rPr lang="en-US" dirty="0" smtClean="0"/>
              <a:t>rioritize caching the data from threads which are slowed down the most by such regions in faster DRAM/</a:t>
            </a:r>
            <a:r>
              <a:rPr lang="en-US" dirty="0" err="1" smtClean="0"/>
              <a:t>eDRAM</a:t>
            </a:r>
            <a:endParaRPr lang="en-US" dirty="0" smtClean="0"/>
          </a:p>
          <a:p>
            <a:pPr lvl="1"/>
            <a:endParaRPr lang="en-US" dirty="0"/>
          </a:p>
          <a:p>
            <a:r>
              <a:rPr lang="en-US" dirty="0" smtClean="0"/>
              <a:t>Benefits:</a:t>
            </a:r>
          </a:p>
          <a:p>
            <a:pPr lvl="1"/>
            <a:r>
              <a:rPr lang="en-US" dirty="0" smtClean="0"/>
              <a:t>Reduces contention, serialization, critical path</a:t>
            </a:r>
          </a:p>
          <a:p>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136</a:t>
            </a:fld>
            <a:endParaRPr lang="en-US" altLang="en-US">
              <a:solidFill>
                <a:srgbClr val="000000"/>
              </a:solidFill>
            </a:endParaRPr>
          </a:p>
        </p:txBody>
      </p:sp>
    </p:spTree>
    <p:extLst>
      <p:ext uri="{BB962C8B-B14F-4D97-AF65-F5344CB8AC3E}">
        <p14:creationId xmlns:p14="http://schemas.microsoft.com/office/powerpoint/2010/main" val="1103012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228600" y="908720"/>
            <a:ext cx="8763000" cy="5339680"/>
          </a:xfrm>
        </p:spPr>
        <p:txBody>
          <a:bodyPr/>
          <a:lstStyle/>
          <a:p>
            <a:r>
              <a:rPr lang="en-US" dirty="0" smtClean="0"/>
              <a:t>Workloads: </a:t>
            </a:r>
            <a:r>
              <a:rPr lang="en-US" dirty="0" err="1" smtClean="0"/>
              <a:t>MapReduce</a:t>
            </a:r>
            <a:r>
              <a:rPr lang="en-US" dirty="0" smtClean="0"/>
              <a:t>, </a:t>
            </a:r>
            <a:r>
              <a:rPr lang="en-US" dirty="0" err="1" smtClean="0"/>
              <a:t>GraphLab</a:t>
            </a:r>
            <a:r>
              <a:rPr lang="en-US" dirty="0" smtClean="0"/>
              <a:t>, Graph500</a:t>
            </a:r>
            <a:endParaRPr lang="en-US" dirty="0"/>
          </a:p>
          <a:p>
            <a:endParaRPr lang="en-US" dirty="0" smtClean="0"/>
          </a:p>
          <a:p>
            <a:r>
              <a:rPr lang="en-US" dirty="0"/>
              <a:t>Cycle-level x86 </a:t>
            </a:r>
            <a:r>
              <a:rPr lang="en-US" dirty="0" smtClean="0"/>
              <a:t>platform simulator</a:t>
            </a:r>
            <a:endParaRPr lang="en-US" dirty="0"/>
          </a:p>
          <a:p>
            <a:pPr lvl="1"/>
            <a:r>
              <a:rPr lang="en-US" b="1" dirty="0"/>
              <a:t>CPU</a:t>
            </a:r>
            <a:r>
              <a:rPr lang="en-US" dirty="0"/>
              <a:t>: 8 out-of-order cores, 32KB private L1, 512KB shared L2</a:t>
            </a:r>
          </a:p>
          <a:p>
            <a:pPr lvl="1"/>
            <a:r>
              <a:rPr lang="en-US" b="1" dirty="0" smtClean="0"/>
              <a:t>Hybrid Memory</a:t>
            </a:r>
            <a:r>
              <a:rPr lang="en-US" dirty="0"/>
              <a:t>: DDR3 1066 MT/s, </a:t>
            </a:r>
            <a:r>
              <a:rPr lang="en-US" dirty="0" smtClean="0"/>
              <a:t>32MB </a:t>
            </a:r>
            <a:r>
              <a:rPr lang="en-US" dirty="0"/>
              <a:t>DRAM, 8GB PCM</a:t>
            </a:r>
          </a:p>
          <a:p>
            <a:endParaRPr lang="en-US" dirty="0" smtClean="0"/>
          </a:p>
          <a:p>
            <a:r>
              <a:rPr lang="en-US" dirty="0" smtClean="0"/>
              <a:t>Mechanisms</a:t>
            </a:r>
          </a:p>
          <a:p>
            <a:pPr lvl="1"/>
            <a:r>
              <a:rPr lang="en-US" dirty="0" smtClean="0"/>
              <a:t>Baseline</a:t>
            </a:r>
            <a:r>
              <a:rPr lang="en-US" dirty="0"/>
              <a:t>: </a:t>
            </a:r>
            <a:r>
              <a:rPr lang="en-US" dirty="0" smtClean="0"/>
              <a:t>DRAM as a conventional cache to PCM</a:t>
            </a:r>
          </a:p>
          <a:p>
            <a:pPr lvl="1"/>
            <a:r>
              <a:rPr lang="en-US" dirty="0" err="1" smtClean="0"/>
              <a:t>CacheMiss</a:t>
            </a:r>
            <a:r>
              <a:rPr lang="en-US" dirty="0" smtClean="0"/>
              <a:t>: Prioritize caching data from threads with highest cache miss latency</a:t>
            </a:r>
          </a:p>
          <a:p>
            <a:pPr lvl="1"/>
            <a:r>
              <a:rPr lang="en-US" dirty="0" smtClean="0"/>
              <a:t>Region:  Cache data from most contended memory regions</a:t>
            </a:r>
            <a:endParaRPr lang="en-US" dirty="0"/>
          </a:p>
          <a:p>
            <a:pPr lvl="1"/>
            <a:r>
              <a:rPr lang="en-US" dirty="0" smtClean="0">
                <a:solidFill>
                  <a:srgbClr val="FF0000"/>
                </a:solidFill>
              </a:rPr>
              <a:t>ACTS: </a:t>
            </a:r>
            <a:r>
              <a:rPr lang="en-US" dirty="0" smtClean="0">
                <a:solidFill>
                  <a:srgbClr val="0000FF"/>
                </a:solidFill>
              </a:rPr>
              <a:t>Prioritize caching </a:t>
            </a:r>
            <a:r>
              <a:rPr lang="en-US" dirty="0">
                <a:solidFill>
                  <a:srgbClr val="0000FF"/>
                </a:solidFill>
              </a:rPr>
              <a:t>data from </a:t>
            </a:r>
            <a:r>
              <a:rPr lang="en-US" dirty="0" smtClean="0">
                <a:solidFill>
                  <a:srgbClr val="0000FF"/>
                </a:solidFill>
              </a:rPr>
              <a:t>threads most slowed down due to memory region contention</a:t>
            </a:r>
            <a:endParaRPr lang="en-US" dirty="0">
              <a:solidFill>
                <a:srgbClr val="0000FF"/>
              </a:solidFill>
            </a:endParaRPr>
          </a:p>
          <a:p>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137</a:t>
            </a:fld>
            <a:endParaRPr lang="en-US" altLang="en-US">
              <a:solidFill>
                <a:srgbClr val="000000"/>
              </a:solidFill>
            </a:endParaRPr>
          </a:p>
        </p:txBody>
      </p:sp>
    </p:spTree>
    <p:extLst>
      <p:ext uri="{BB962C8B-B14F-4D97-AF65-F5344CB8AC3E}">
        <p14:creationId xmlns:p14="http://schemas.microsoft.com/office/powerpoint/2010/main" val="1123738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Caching Results</a:t>
            </a:r>
            <a:endParaRPr lang="en-US" dirty="0"/>
          </a:p>
        </p:txBody>
      </p:sp>
      <p:pic>
        <p:nvPicPr>
          <p:cNvPr id="5" name="Content Placeholder 4"/>
          <p:cNvPicPr>
            <a:picLocks noGrp="1" noChangeAspect="1"/>
          </p:cNvPicPr>
          <p:nvPr>
            <p:ph idx="1"/>
          </p:nvPr>
        </p:nvPicPr>
        <p:blipFill>
          <a:blip r:embed="rId2"/>
          <a:srcRect t="-7033" b="-7033"/>
          <a:stretch>
            <a:fillRect/>
          </a:stretch>
        </p:blipFill>
        <p:spPr>
          <a:xfrm>
            <a:off x="228600" y="908050"/>
            <a:ext cx="8610600" cy="5340350"/>
          </a:xfrm>
        </p:spPr>
      </p:pic>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138</a:t>
            </a:fld>
            <a:endParaRPr lang="en-US" altLang="en-US">
              <a:solidFill>
                <a:srgbClr val="000000"/>
              </a:solidFill>
            </a:endParaRPr>
          </a:p>
        </p:txBody>
      </p:sp>
    </p:spTree>
    <p:extLst>
      <p:ext uri="{BB962C8B-B14F-4D97-AF65-F5344CB8AC3E}">
        <p14:creationId xmlns:p14="http://schemas.microsoft.com/office/powerpoint/2010/main" val="18670429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382000" cy="2057400"/>
          </a:xfrm>
        </p:spPr>
        <p:txBody>
          <a:bodyPr anchor="ctr" anchorCtr="0">
            <a:normAutofit/>
          </a:bodyPr>
          <a:lstStyle/>
          <a:p>
            <a:pPr algn="ctr"/>
            <a:r>
              <a:rPr lang="en-US" sz="4000" dirty="0" smtClean="0"/>
              <a:t>Heterogeneous Main Memory</a:t>
            </a:r>
            <a:endParaRPr lang="en-US" sz="4000"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55446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atin typeface="Garamond" charset="0"/>
                <a:ea typeface="ＭＳ Ｐゴシック" charset="0"/>
                <a:cs typeface="ＭＳ Ｐゴシック" charset="0"/>
              </a:rPr>
              <a:t>The Setting</a:t>
            </a:r>
          </a:p>
        </p:txBody>
      </p:sp>
      <p:sp>
        <p:nvSpPr>
          <p:cNvPr id="3" name="Content Placeholder 2"/>
          <p:cNvSpPr>
            <a:spLocks noGrp="1"/>
          </p:cNvSpPr>
          <p:nvPr>
            <p:ph idx="1"/>
          </p:nvPr>
        </p:nvSpPr>
        <p:spPr>
          <a:xfrm>
            <a:off x="228600" y="1066800"/>
            <a:ext cx="8610600" cy="4876800"/>
          </a:xfrm>
        </p:spPr>
        <p:txBody>
          <a:bodyPr/>
          <a:lstStyle/>
          <a:p>
            <a:r>
              <a:rPr lang="en-US" dirty="0">
                <a:solidFill>
                  <a:srgbClr val="0000FF"/>
                </a:solidFill>
                <a:latin typeface="Tahoma" charset="0"/>
                <a:ea typeface="ＭＳ Ｐゴシック" charset="0"/>
                <a:cs typeface="ＭＳ Ｐゴシック" charset="0"/>
              </a:rPr>
              <a:t>Hardware resources are shared among many threads/apps in </a:t>
            </a:r>
            <a:r>
              <a:rPr lang="en-US" dirty="0" smtClean="0">
                <a:solidFill>
                  <a:srgbClr val="0000FF"/>
                </a:solidFill>
                <a:latin typeface="Tahoma" charset="0"/>
                <a:ea typeface="ＭＳ Ｐゴシック" charset="0"/>
                <a:cs typeface="ＭＳ Ｐゴシック" charset="0"/>
              </a:rPr>
              <a:t>a many-core system</a:t>
            </a:r>
            <a:endParaRPr lang="en-US" dirty="0">
              <a:solidFill>
                <a:srgbClr val="0000FF"/>
              </a:solidFill>
              <a:latin typeface="Tahoma" charset="0"/>
              <a:ea typeface="ＭＳ Ｐゴシック" charset="0"/>
              <a:cs typeface="ＭＳ Ｐゴシック" charset="0"/>
            </a:endParaRPr>
          </a:p>
          <a:p>
            <a:pPr lvl="1"/>
            <a:r>
              <a:rPr lang="en-US" dirty="0">
                <a:latin typeface="Tahoma" charset="0"/>
                <a:ea typeface="ＭＳ Ｐゴシック" charset="0"/>
              </a:rPr>
              <a:t>C</a:t>
            </a:r>
            <a:r>
              <a:rPr lang="en-US" dirty="0" smtClean="0">
                <a:latin typeface="Tahoma" charset="0"/>
                <a:ea typeface="ＭＳ Ｐゴシック" charset="0"/>
              </a:rPr>
              <a:t>ores</a:t>
            </a:r>
            <a:r>
              <a:rPr lang="en-US" dirty="0">
                <a:latin typeface="Tahoma" charset="0"/>
                <a:ea typeface="ＭＳ Ｐゴシック" charset="0"/>
              </a:rPr>
              <a:t>, caches, interconnects, memory, disks, power, lifetime, …</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Management of these resources is a very difficult task</a:t>
            </a:r>
          </a:p>
          <a:p>
            <a:pPr lvl="1"/>
            <a:r>
              <a:rPr lang="en-US" dirty="0">
                <a:latin typeface="Tahoma" charset="0"/>
                <a:ea typeface="ＭＳ Ｐゴシック" charset="0"/>
              </a:rPr>
              <a:t>When optimizing parallel/</a:t>
            </a:r>
            <a:r>
              <a:rPr lang="en-US" dirty="0" err="1">
                <a:latin typeface="Tahoma" charset="0"/>
                <a:ea typeface="ＭＳ Ｐゴシック" charset="0"/>
              </a:rPr>
              <a:t>multiprogrammed</a:t>
            </a:r>
            <a:r>
              <a:rPr lang="en-US" dirty="0">
                <a:latin typeface="Tahoma" charset="0"/>
                <a:ea typeface="ＭＳ Ｐゴシック" charset="0"/>
              </a:rPr>
              <a:t> workloads</a:t>
            </a:r>
          </a:p>
          <a:p>
            <a:pPr lvl="1"/>
            <a:r>
              <a:rPr lang="en-US" dirty="0">
                <a:latin typeface="Tahoma" charset="0"/>
                <a:ea typeface="ＭＳ Ｐゴシック" charset="0"/>
              </a:rPr>
              <a:t>Threads interact unpredictably/unfairly in shared resources</a:t>
            </a:r>
            <a:endParaRPr lang="en-US" dirty="0">
              <a:solidFill>
                <a:srgbClr val="0000FF"/>
              </a:solidFill>
              <a:latin typeface="Tahoma" charset="0"/>
              <a:ea typeface="ＭＳ Ｐゴシック" charset="0"/>
            </a:endParaRPr>
          </a:p>
          <a:p>
            <a:pPr lvl="1"/>
            <a:endParaRPr lang="en-US" dirty="0">
              <a:latin typeface="Tahoma" charset="0"/>
              <a:ea typeface="ＭＳ Ｐゴシック" charset="0"/>
            </a:endParaRPr>
          </a:p>
          <a:p>
            <a:r>
              <a:rPr lang="en-US" dirty="0">
                <a:solidFill>
                  <a:srgbClr val="0000FF"/>
                </a:solidFill>
                <a:latin typeface="Tahoma" charset="0"/>
                <a:ea typeface="ＭＳ Ｐゴシック" charset="0"/>
                <a:cs typeface="ＭＳ Ｐゴシック" charset="0"/>
              </a:rPr>
              <a:t>Power/energy consumption </a:t>
            </a:r>
            <a:r>
              <a:rPr lang="en-US" dirty="0">
                <a:latin typeface="Tahoma" charset="0"/>
                <a:ea typeface="ＭＳ Ｐゴシック" charset="0"/>
                <a:cs typeface="ＭＳ Ｐゴシック" charset="0"/>
              </a:rPr>
              <a:t>is arguably the most valuable shared resource</a:t>
            </a:r>
          </a:p>
          <a:p>
            <a:pPr lvl="1"/>
            <a:r>
              <a:rPr lang="en-US" dirty="0">
                <a:latin typeface="Tahoma" charset="0"/>
                <a:ea typeface="ＭＳ Ｐゴシック" charset="0"/>
              </a:rPr>
              <a:t>Main limiter to efficiency and performance</a:t>
            </a:r>
          </a:p>
          <a:p>
            <a:pPr lvl="1"/>
            <a:endParaRPr lang="en-US" dirty="0">
              <a:latin typeface="Tahoma" charset="0"/>
              <a:ea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090808-11B8-0A42-8BCD-B0A924A1815B}" type="slidenum">
              <a:rPr lang="en-US" sz="1600">
                <a:latin typeface="Garamond" charset="0"/>
              </a:rPr>
              <a:pPr eaLnBrk="1" hangingPunct="1"/>
              <a:t>14</a:t>
            </a:fld>
            <a:endParaRPr lang="en-US" sz="1600">
              <a:latin typeface="Garamond" charset="0"/>
            </a:endParaRPr>
          </a:p>
        </p:txBody>
      </p:sp>
    </p:spTree>
    <p:extLst>
      <p:ext uri="{BB962C8B-B14F-4D97-AF65-F5344CB8AC3E}">
        <p14:creationId xmlns:p14="http://schemas.microsoft.com/office/powerpoint/2010/main" val="2393884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Heterogeneous Memory </a:t>
            </a:r>
            <a:r>
              <a:rPr lang="en-US" dirty="0"/>
              <a:t>Systems</a:t>
            </a:r>
          </a:p>
        </p:txBody>
      </p:sp>
      <p:sp>
        <p:nvSpPr>
          <p:cNvPr id="3" name="Content Placeholder 2"/>
          <p:cNvSpPr>
            <a:spLocks noGrp="1"/>
          </p:cNvSpPr>
          <p:nvPr>
            <p:ph idx="1"/>
          </p:nvPr>
        </p:nvSpPr>
        <p:spPr>
          <a:xfrm>
            <a:off x="228600" y="1124744"/>
            <a:ext cx="8610600" cy="480773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sz="1600" dirty="0" smtClean="0"/>
              <a:t>Meza, Chang, Yoon, Mutlu, Ranganathan, “</a:t>
            </a:r>
            <a:r>
              <a:rPr lang="en-US" sz="1600" dirty="0" smtClean="0">
                <a:solidFill>
                  <a:srgbClr val="0000FF"/>
                </a:solidFill>
              </a:rPr>
              <a:t>Enabling Efficient and Scalable Hybrid Memories</a:t>
            </a:r>
            <a:r>
              <a:rPr lang="en-US" sz="1600" dirty="0" smtClean="0"/>
              <a:t>,” IEEE Comp. Arch. Letters, 2012.</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Rectangle 3"/>
          <p:cNvSpPr/>
          <p:nvPr/>
        </p:nvSpPr>
        <p:spPr>
          <a:xfrm>
            <a:off x="3000210" y="1052736"/>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5" name="Rectangle 4"/>
          <p:cNvSpPr/>
          <p:nvPr/>
        </p:nvSpPr>
        <p:spPr>
          <a:xfrm>
            <a:off x="3000210" y="2047067"/>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000000"/>
                </a:solidFill>
                <a:latin typeface="Tahoma"/>
              </a:rPr>
              <a:t>DRAMCtrl</a:t>
            </a:r>
            <a:endParaRPr lang="en-US" dirty="0">
              <a:solidFill>
                <a:srgbClr val="000000"/>
              </a:solidFill>
              <a:latin typeface="Tahoma"/>
            </a:endParaRPr>
          </a:p>
        </p:txBody>
      </p:sp>
      <p:cxnSp>
        <p:nvCxnSpPr>
          <p:cNvPr id="6" name="Straight Connector 5"/>
          <p:cNvCxnSpPr/>
          <p:nvPr/>
        </p:nvCxnSpPr>
        <p:spPr>
          <a:xfrm>
            <a:off x="3440385" y="2601190"/>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226" y="3140968"/>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648" y="2744642"/>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6633">
                    <a:lumMod val="75000"/>
                  </a:srgbClr>
                </a:solidFill>
                <a:latin typeface="Tahoma"/>
              </a:rPr>
              <a:t>Fast, </a:t>
            </a:r>
            <a:r>
              <a:rPr lang="en-US" b="1" dirty="0" smtClean="0">
                <a:solidFill>
                  <a:srgbClr val="006633">
                    <a:lumMod val="75000"/>
                  </a:srgbClr>
                </a:solidFill>
                <a:latin typeface="Tahoma"/>
              </a:rPr>
              <a:t>durable</a:t>
            </a:r>
          </a:p>
          <a:p>
            <a:pPr algn="ctr"/>
            <a:r>
              <a:rPr lang="en-US" dirty="0" smtClean="0">
                <a:solidFill>
                  <a:srgbClr val="8C0000"/>
                </a:solidFill>
                <a:latin typeface="Tahoma"/>
              </a:rPr>
              <a:t>Small, </a:t>
            </a:r>
          </a:p>
          <a:p>
            <a:pPr algn="ctr"/>
            <a:r>
              <a:rPr lang="en-US" dirty="0" smtClean="0">
                <a:solidFill>
                  <a:srgbClr val="8C0000"/>
                </a:solidFill>
                <a:latin typeface="Tahoma"/>
              </a:rPr>
              <a:t>leaky, volatile, </a:t>
            </a:r>
          </a:p>
          <a:p>
            <a:pPr algn="ctr"/>
            <a:r>
              <a:rPr lang="en-US" dirty="0" smtClean="0">
                <a:solidFill>
                  <a:srgbClr val="8C0000"/>
                </a:solidFill>
                <a:latin typeface="Tahoma"/>
              </a:rPr>
              <a:t>high-cost</a:t>
            </a:r>
            <a:endParaRPr lang="en-US" dirty="0">
              <a:solidFill>
                <a:srgbClr val="8C0000"/>
              </a:solidFill>
              <a:latin typeface="Tahoma"/>
            </a:endParaRPr>
          </a:p>
        </p:txBody>
      </p:sp>
      <p:sp>
        <p:nvSpPr>
          <p:cNvPr id="9" name="Rectangle 8"/>
          <p:cNvSpPr/>
          <p:nvPr/>
        </p:nvSpPr>
        <p:spPr>
          <a:xfrm>
            <a:off x="4440369" y="2744642"/>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a:r>
              <a:rPr lang="en-US" dirty="0" smtClean="0">
                <a:solidFill>
                  <a:srgbClr val="8C0000"/>
                </a:solidFill>
                <a:latin typeface="Tahoma"/>
              </a:rPr>
              <a:t>Slow, </a:t>
            </a:r>
            <a:r>
              <a:rPr lang="en-US" b="1" dirty="0" smtClean="0">
                <a:solidFill>
                  <a:srgbClr val="8C0000"/>
                </a:solidFill>
                <a:latin typeface="Tahoma"/>
              </a:rPr>
              <a:t>wears out, </a:t>
            </a:r>
            <a:r>
              <a:rPr lang="en-US" dirty="0" smtClean="0">
                <a:solidFill>
                  <a:srgbClr val="8C0000"/>
                </a:solidFill>
                <a:latin typeface="Tahoma"/>
              </a:rPr>
              <a:t>high active energy</a:t>
            </a:r>
            <a:endParaRPr lang="en-US" dirty="0">
              <a:solidFill>
                <a:srgbClr val="8C0000"/>
              </a:solidFill>
              <a:latin typeface="Tahoma"/>
            </a:endParaRPr>
          </a:p>
        </p:txBody>
      </p:sp>
      <p:cxnSp>
        <p:nvCxnSpPr>
          <p:cNvPr id="10" name="Straight Connector 9"/>
          <p:cNvCxnSpPr/>
          <p:nvPr/>
        </p:nvCxnSpPr>
        <p:spPr>
          <a:xfrm flipH="1">
            <a:off x="4113004" y="3140968"/>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298" y="2045549"/>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2" name="Straight Connector 11"/>
          <p:cNvCxnSpPr/>
          <p:nvPr/>
        </p:nvCxnSpPr>
        <p:spPr>
          <a:xfrm>
            <a:off x="4113004" y="256490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847" y="2353804"/>
            <a:ext cx="782937" cy="369332"/>
          </a:xfrm>
          <a:prstGeom prst="rect">
            <a:avLst/>
          </a:prstGeom>
          <a:noFill/>
        </p:spPr>
        <p:txBody>
          <a:bodyPr wrap="none" rtlCol="0">
            <a:spAutoFit/>
          </a:bodyPr>
          <a:lstStyle/>
          <a:p>
            <a:r>
              <a:rPr lang="en-US" dirty="0" smtClean="0">
                <a:solidFill>
                  <a:srgbClr val="303030"/>
                </a:solidFill>
                <a:latin typeface="Tahoma"/>
              </a:rPr>
              <a:t>DRAM</a:t>
            </a:r>
            <a:endParaRPr lang="en-US" dirty="0">
              <a:solidFill>
                <a:srgbClr val="303030"/>
              </a:solidFill>
              <a:latin typeface="Tahoma"/>
            </a:endParaRPr>
          </a:p>
        </p:txBody>
      </p:sp>
      <p:sp>
        <p:nvSpPr>
          <p:cNvPr id="14" name="TextBox 13"/>
          <p:cNvSpPr txBox="1"/>
          <p:nvPr/>
        </p:nvSpPr>
        <p:spPr>
          <a:xfrm>
            <a:off x="4876146" y="2364939"/>
            <a:ext cx="3471323" cy="369332"/>
          </a:xfrm>
          <a:prstGeom prst="rect">
            <a:avLst/>
          </a:prstGeom>
          <a:noFill/>
        </p:spPr>
        <p:txBody>
          <a:bodyPr wrap="none" rtlCol="0">
            <a:spAutoFit/>
          </a:bodyPr>
          <a:lstStyle/>
          <a:p>
            <a:r>
              <a:rPr lang="en-US" dirty="0" smtClean="0">
                <a:solidFill>
                  <a:srgbClr val="303030"/>
                </a:solidFill>
                <a:latin typeface="Tahoma"/>
              </a:rPr>
              <a:t>Phase Change Memory (or Tech. X)</a:t>
            </a:r>
            <a:endParaRPr lang="en-US" dirty="0">
              <a:solidFill>
                <a:srgbClr val="303030"/>
              </a:solidFill>
              <a:latin typeface="Tahoma"/>
            </a:endParaRPr>
          </a:p>
        </p:txBody>
      </p:sp>
      <p:sp>
        <p:nvSpPr>
          <p:cNvPr id="15" name="TextBox 14"/>
          <p:cNvSpPr txBox="1"/>
          <p:nvPr/>
        </p:nvSpPr>
        <p:spPr>
          <a:xfrm>
            <a:off x="459985" y="4655403"/>
            <a:ext cx="8161209" cy="830997"/>
          </a:xfrm>
          <a:prstGeom prst="rect">
            <a:avLst/>
          </a:prstGeom>
          <a:noFill/>
        </p:spPr>
        <p:txBody>
          <a:bodyPr wrap="none" rtlCol="0">
            <a:spAutoFit/>
          </a:bodyPr>
          <a:lstStyle/>
          <a:p>
            <a:pPr algn="ctr"/>
            <a:r>
              <a:rPr lang="en-US" sz="2400" dirty="0" smtClean="0">
                <a:solidFill>
                  <a:srgbClr val="000000"/>
                </a:solidFill>
                <a:latin typeface="Tahoma"/>
              </a:rPr>
              <a:t>Hardware/software manage data allocation and movement </a:t>
            </a:r>
            <a:endParaRPr lang="en-US" sz="2400" dirty="0">
              <a:solidFill>
                <a:srgbClr val="000000"/>
              </a:solidFill>
              <a:latin typeface="Tahoma"/>
            </a:endParaRPr>
          </a:p>
          <a:p>
            <a:pPr algn="ctr"/>
            <a:r>
              <a:rPr lang="en-US" sz="2400" dirty="0">
                <a:solidFill>
                  <a:srgbClr val="008000"/>
                </a:solidFill>
                <a:latin typeface="Tahoma"/>
              </a:rPr>
              <a:t>t</a:t>
            </a:r>
            <a:r>
              <a:rPr lang="en-US" sz="2400" dirty="0" smtClean="0">
                <a:solidFill>
                  <a:srgbClr val="008000"/>
                </a:solidFill>
                <a:latin typeface="Tahoma"/>
              </a:rPr>
              <a:t>o achieve the best of multiple technologies</a:t>
            </a:r>
          </a:p>
        </p:txBody>
      </p:sp>
    </p:spTree>
    <p:extLst>
      <p:ext uri="{BB962C8B-B14F-4D97-AF65-F5344CB8AC3E}">
        <p14:creationId xmlns:p14="http://schemas.microsoft.com/office/powerpoint/2010/main" val="25262295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Option: DRAM as a Cache for PCM</a:t>
            </a:r>
            <a:endParaRPr lang="en-US" dirty="0"/>
          </a:p>
        </p:txBody>
      </p:sp>
      <p:sp>
        <p:nvSpPr>
          <p:cNvPr id="3" name="Content Placeholder 2"/>
          <p:cNvSpPr>
            <a:spLocks noGrp="1"/>
          </p:cNvSpPr>
          <p:nvPr>
            <p:ph idx="1"/>
          </p:nvPr>
        </p:nvSpPr>
        <p:spPr/>
        <p:txBody>
          <a:bodyPr/>
          <a:lstStyle/>
          <a:p>
            <a:r>
              <a:rPr lang="en-US" dirty="0" smtClean="0"/>
              <a:t>PCM is main memory; DRAM caches memory rows/blocks</a:t>
            </a:r>
          </a:p>
          <a:p>
            <a:pPr lvl="1"/>
            <a:r>
              <a:rPr lang="en-US" dirty="0" smtClean="0"/>
              <a:t>Benefits: Reduced latency on DRAM cache hit; write filtering</a:t>
            </a:r>
          </a:p>
          <a:p>
            <a:r>
              <a:rPr lang="en-US" dirty="0" smtClean="0"/>
              <a:t>Memory controller hardware manages the DRAM cache</a:t>
            </a:r>
          </a:p>
          <a:p>
            <a:pPr lvl="1"/>
            <a:r>
              <a:rPr lang="en-US" dirty="0" smtClean="0"/>
              <a:t>Benefit: Eliminates system software overhead</a:t>
            </a:r>
          </a:p>
          <a:p>
            <a:endParaRPr lang="en-US" dirty="0" smtClean="0"/>
          </a:p>
          <a:p>
            <a:r>
              <a:rPr lang="en-US" dirty="0" smtClean="0"/>
              <a:t>Three issues:</a:t>
            </a:r>
          </a:p>
          <a:p>
            <a:pPr lvl="1"/>
            <a:r>
              <a:rPr lang="en-US" dirty="0" smtClean="0"/>
              <a:t>What data should be placed in DRAM versus kept in PCM?</a:t>
            </a:r>
          </a:p>
          <a:p>
            <a:pPr lvl="1"/>
            <a:r>
              <a:rPr lang="en-US" dirty="0" smtClean="0"/>
              <a:t>What is the granularity of data movement?</a:t>
            </a:r>
          </a:p>
          <a:p>
            <a:pPr lvl="1"/>
            <a:r>
              <a:rPr lang="en-US" dirty="0" smtClean="0"/>
              <a:t>How to design </a:t>
            </a:r>
            <a:r>
              <a:rPr lang="en-US" dirty="0"/>
              <a:t>a low-cost hardware</a:t>
            </a:r>
            <a:r>
              <a:rPr lang="en-US" dirty="0" smtClean="0"/>
              <a:t>-managed DRAM cache?</a:t>
            </a:r>
          </a:p>
          <a:p>
            <a:pPr lvl="1"/>
            <a:endParaRPr lang="en-US" dirty="0"/>
          </a:p>
          <a:p>
            <a:r>
              <a:rPr lang="en-US" dirty="0" smtClean="0"/>
              <a:t>Two idea directions:</a:t>
            </a:r>
          </a:p>
          <a:p>
            <a:pPr lvl="1"/>
            <a:r>
              <a:rPr lang="en-US" dirty="0" smtClean="0"/>
              <a:t>Locality-aware data placement </a:t>
            </a:r>
            <a:r>
              <a:rPr lang="en-US" sz="1600" b="1" dirty="0" smtClean="0">
                <a:solidFill>
                  <a:schemeClr val="tx2">
                    <a:lumMod val="75000"/>
                  </a:schemeClr>
                </a:solidFill>
              </a:rPr>
              <a:t>[Yoon+ , CMU TR 2011]</a:t>
            </a:r>
          </a:p>
          <a:p>
            <a:pPr lvl="1"/>
            <a:r>
              <a:rPr lang="en-US" dirty="0" smtClean="0"/>
              <a:t>Cheap tag stores and dynamic granularity </a:t>
            </a:r>
            <a:r>
              <a:rPr lang="en-US" sz="1600" b="1" dirty="0" smtClean="0">
                <a:solidFill>
                  <a:srgbClr val="004D26"/>
                </a:solidFill>
              </a:rPr>
              <a:t>[Meza+, IEEE CAL 2012]</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141</a:t>
            </a:fld>
            <a:endParaRPr lang="en-US" dirty="0"/>
          </a:p>
        </p:txBody>
      </p:sp>
    </p:spTree>
    <p:extLst>
      <p:ext uri="{BB962C8B-B14F-4D97-AF65-F5344CB8AC3E}">
        <p14:creationId xmlns:p14="http://schemas.microsoft.com/office/powerpoint/2010/main" val="16592826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600" dirty="0" smtClean="0"/>
              <a:t>DRAM vs. PCM: An Observation</a:t>
            </a:r>
            <a:endParaRPr lang="en-US" sz="3600" dirty="0"/>
          </a:p>
        </p:txBody>
      </p:sp>
      <p:sp>
        <p:nvSpPr>
          <p:cNvPr id="3" name="Content Placeholder 2"/>
          <p:cNvSpPr>
            <a:spLocks noGrp="1"/>
          </p:cNvSpPr>
          <p:nvPr>
            <p:ph idx="1"/>
          </p:nvPr>
        </p:nvSpPr>
        <p:spPr>
          <a:xfrm>
            <a:off x="228600" y="997527"/>
            <a:ext cx="8915400" cy="5193723"/>
          </a:xfrm>
        </p:spPr>
        <p:txBody>
          <a:bodyPr/>
          <a:lstStyle/>
          <a:p>
            <a:r>
              <a:rPr lang="en-US" sz="2200" dirty="0" smtClean="0">
                <a:sym typeface="Wingdings" charset="0"/>
              </a:rPr>
              <a:t>Row buffers are the same in DRAM and PCM</a:t>
            </a:r>
          </a:p>
          <a:p>
            <a:r>
              <a:rPr lang="en-US" sz="2200" dirty="0" smtClean="0"/>
              <a:t>Row </a:t>
            </a:r>
            <a:r>
              <a:rPr lang="en-US" sz="2200" dirty="0"/>
              <a:t>buffer </a:t>
            </a:r>
            <a:r>
              <a:rPr lang="en-US" sz="2200" dirty="0">
                <a:solidFill>
                  <a:srgbClr val="0000FF"/>
                </a:solidFill>
              </a:rPr>
              <a:t>hit</a:t>
            </a:r>
            <a:r>
              <a:rPr lang="en-US" sz="2200" dirty="0">
                <a:solidFill>
                  <a:srgbClr val="008000"/>
                </a:solidFill>
              </a:rPr>
              <a:t> </a:t>
            </a:r>
            <a:r>
              <a:rPr lang="en-US" sz="2200" dirty="0"/>
              <a:t>latency </a:t>
            </a:r>
            <a:r>
              <a:rPr lang="en-US" sz="2200" b="1" dirty="0">
                <a:solidFill>
                  <a:srgbClr val="0000FF"/>
                </a:solidFill>
              </a:rPr>
              <a:t>same</a:t>
            </a:r>
            <a:r>
              <a:rPr lang="en-US" sz="2200" dirty="0">
                <a:solidFill>
                  <a:srgbClr val="0000FF"/>
                </a:solidFill>
              </a:rPr>
              <a:t> </a:t>
            </a:r>
            <a:r>
              <a:rPr lang="en-US" sz="2200" dirty="0"/>
              <a:t>in DRAM and </a:t>
            </a:r>
            <a:r>
              <a:rPr lang="en-US" sz="2200" dirty="0" smtClean="0"/>
              <a:t>PCM</a:t>
            </a:r>
          </a:p>
          <a:p>
            <a:r>
              <a:rPr lang="en-US" sz="2200" dirty="0" smtClean="0"/>
              <a:t>Row </a:t>
            </a:r>
            <a:r>
              <a:rPr lang="en-US" sz="2200" dirty="0"/>
              <a:t>buffer </a:t>
            </a:r>
            <a:r>
              <a:rPr lang="en-US" sz="2200" dirty="0">
                <a:solidFill>
                  <a:srgbClr val="FF0000"/>
                </a:solidFill>
              </a:rPr>
              <a:t>miss </a:t>
            </a:r>
            <a:r>
              <a:rPr lang="en-US" sz="2200" dirty="0"/>
              <a:t>latency </a:t>
            </a:r>
            <a:r>
              <a:rPr lang="en-US" sz="2200" b="1" dirty="0">
                <a:solidFill>
                  <a:srgbClr val="FF0000"/>
                </a:solidFill>
              </a:rPr>
              <a:t>small </a:t>
            </a:r>
            <a:r>
              <a:rPr lang="en-US" sz="2200" dirty="0"/>
              <a:t>in </a:t>
            </a:r>
            <a:r>
              <a:rPr lang="en-US" sz="2200" dirty="0" smtClean="0"/>
              <a:t>DRAM, </a:t>
            </a:r>
            <a:r>
              <a:rPr lang="en-US" sz="2200" b="1" dirty="0" smtClean="0">
                <a:solidFill>
                  <a:srgbClr val="FF0000"/>
                </a:solidFill>
              </a:rPr>
              <a:t>large </a:t>
            </a:r>
            <a:r>
              <a:rPr lang="en-US" sz="2200" dirty="0"/>
              <a:t>in PCM</a:t>
            </a:r>
          </a:p>
          <a:p>
            <a:endParaRPr lang="en-US" sz="2200" dirty="0">
              <a:latin typeface="Tahoma" charset="0"/>
              <a:sym typeface="Wingdings" charset="0"/>
            </a:endParaRPr>
          </a:p>
          <a:p>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dirty="0" smtClean="0"/>
          </a:p>
          <a:p>
            <a:pPr marL="0" indent="0">
              <a:buNone/>
            </a:pPr>
            <a:endParaRPr lang="en-US" sz="2000" dirty="0"/>
          </a:p>
          <a:p>
            <a:r>
              <a:rPr lang="en-US" sz="2200" dirty="0" smtClean="0"/>
              <a:t>Accessing the row buffer in PCM is fast</a:t>
            </a:r>
          </a:p>
          <a:p>
            <a:r>
              <a:rPr lang="en-US" sz="2200" dirty="0" smtClean="0"/>
              <a:t>What incurs high latency is the PCM array access </a:t>
            </a:r>
            <a:r>
              <a:rPr lang="en-US" sz="2200" dirty="0" smtClean="0">
                <a:sym typeface="Wingdings"/>
              </a:rPr>
              <a:t> avoid this</a:t>
            </a:r>
            <a:endParaRPr lang="en-US" sz="2200"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142</a:t>
            </a:fld>
            <a:endParaRPr lang="en-US" dirty="0"/>
          </a:p>
        </p:txBody>
      </p:sp>
      <p:sp>
        <p:nvSpPr>
          <p:cNvPr id="5" name="Rectangle 4"/>
          <p:cNvSpPr/>
          <p:nvPr/>
        </p:nvSpPr>
        <p:spPr>
          <a:xfrm>
            <a:off x="3720290" y="2348880"/>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6" name="Rectangle 5"/>
          <p:cNvSpPr/>
          <p:nvPr/>
        </p:nvSpPr>
        <p:spPr>
          <a:xfrm>
            <a:off x="3720290" y="3343211"/>
            <a:ext cx="792087" cy="50405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err="1" smtClean="0">
                <a:solidFill>
                  <a:srgbClr val="000000"/>
                </a:solidFill>
                <a:latin typeface="Tahoma"/>
              </a:rPr>
              <a:t>DRAMCtrl</a:t>
            </a:r>
            <a:endParaRPr lang="en-US" dirty="0">
              <a:solidFill>
                <a:srgbClr val="000000"/>
              </a:solidFill>
              <a:latin typeface="Tahoma"/>
            </a:endParaRPr>
          </a:p>
        </p:txBody>
      </p:sp>
      <p:sp>
        <p:nvSpPr>
          <p:cNvPr id="12" name="Rectangle 11"/>
          <p:cNvSpPr/>
          <p:nvPr/>
        </p:nvSpPr>
        <p:spPr>
          <a:xfrm>
            <a:off x="4512378" y="3341693"/>
            <a:ext cx="735381" cy="50405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6" name="Straight Connector 7"/>
          <p:cNvCxnSpPr>
            <a:endCxn id="17" idx="3"/>
          </p:cNvCxnSpPr>
          <p:nvPr/>
        </p:nvCxnSpPr>
        <p:spPr>
          <a:xfrm rot="5400000">
            <a:off x="3660651" y="4095220"/>
            <a:ext cx="589756"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1186135" y="4097998"/>
            <a:ext cx="2665412" cy="7921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FFFFFF"/>
              </a:solidFill>
              <a:effectLst>
                <a:outerShdw blurRad="38100" dist="38100" dir="2700000" algn="tl">
                  <a:srgbClr val="000000">
                    <a:alpha val="43137"/>
                  </a:srgbClr>
                </a:outerShdw>
              </a:effectLst>
              <a:latin typeface="Tahoma"/>
            </a:endParaRPr>
          </a:p>
        </p:txBody>
      </p:sp>
      <p:sp>
        <p:nvSpPr>
          <p:cNvPr id="18" name="Rectangle 17"/>
          <p:cNvSpPr/>
          <p:nvPr/>
        </p:nvSpPr>
        <p:spPr>
          <a:xfrm>
            <a:off x="5146947" y="4097998"/>
            <a:ext cx="2665413" cy="7921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FFFFFF"/>
              </a:solidFill>
              <a:effectLst>
                <a:outerShdw blurRad="38100" dist="38100" dir="2700000" algn="tl">
                  <a:srgbClr val="000000">
                    <a:alpha val="43137"/>
                  </a:srgbClr>
                </a:outerShdw>
              </a:effectLst>
              <a:latin typeface="Tahoma"/>
            </a:endParaRPr>
          </a:p>
        </p:txBody>
      </p:sp>
      <p:cxnSp>
        <p:nvCxnSpPr>
          <p:cNvPr id="19" name="Straight Connector 13"/>
          <p:cNvCxnSpPr>
            <a:endCxn id="18" idx="1"/>
          </p:cNvCxnSpPr>
          <p:nvPr/>
        </p:nvCxnSpPr>
        <p:spPr>
          <a:xfrm rot="16200000" flipH="1">
            <a:off x="4747293" y="4094425"/>
            <a:ext cx="591344"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262454"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dirty="0" smtClean="0">
                <a:solidFill>
                  <a:srgbClr val="000000"/>
                </a:solidFill>
                <a:latin typeface="Tahoma"/>
              </a:rPr>
              <a:t>Bank</a:t>
            </a:r>
            <a:endParaRPr lang="en-US" sz="2000" dirty="0">
              <a:solidFill>
                <a:srgbClr val="000000"/>
              </a:solidFill>
              <a:latin typeface="Tahoma"/>
            </a:endParaRPr>
          </a:p>
        </p:txBody>
      </p:sp>
      <p:sp>
        <p:nvSpPr>
          <p:cNvPr id="24" name="Rectangle 23"/>
          <p:cNvSpPr/>
          <p:nvPr/>
        </p:nvSpPr>
        <p:spPr>
          <a:xfrm>
            <a:off x="3006598"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dirty="0" smtClean="0">
                <a:solidFill>
                  <a:srgbClr val="000000"/>
                </a:solidFill>
                <a:latin typeface="Tahoma"/>
              </a:rPr>
              <a:t>Bank</a:t>
            </a:r>
            <a:endParaRPr lang="en-US" sz="2000" dirty="0">
              <a:solidFill>
                <a:srgbClr val="000000"/>
              </a:solidFill>
              <a:latin typeface="Tahoma"/>
            </a:endParaRPr>
          </a:p>
        </p:txBody>
      </p:sp>
      <p:sp>
        <p:nvSpPr>
          <p:cNvPr id="25" name="Rectangle 24"/>
          <p:cNvSpPr/>
          <p:nvPr/>
        </p:nvSpPr>
        <p:spPr>
          <a:xfrm>
            <a:off x="1262454"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600" dirty="0">
              <a:solidFill>
                <a:srgbClr val="000000"/>
              </a:solidFill>
              <a:latin typeface="Tahoma"/>
            </a:endParaRPr>
          </a:p>
        </p:txBody>
      </p:sp>
      <p:cxnSp>
        <p:nvCxnSpPr>
          <p:cNvPr id="26" name="Straight Connector 25"/>
          <p:cNvCxnSpPr>
            <a:stCxn id="25" idx="0"/>
          </p:cNvCxnSpPr>
          <p:nvPr/>
        </p:nvCxnSpPr>
        <p:spPr>
          <a:xfrm flipH="1" flipV="1">
            <a:off x="1428236" y="3794389"/>
            <a:ext cx="200077" cy="381399"/>
          </a:xfrm>
          <a:prstGeom prst="line">
            <a:avLst/>
          </a:prstGeom>
        </p:spPr>
        <p:style>
          <a:lnRef idx="2">
            <a:schemeClr val="dk1"/>
          </a:lnRef>
          <a:fillRef idx="0">
            <a:schemeClr val="dk1"/>
          </a:fillRef>
          <a:effectRef idx="1">
            <a:schemeClr val="dk1"/>
          </a:effectRef>
          <a:fontRef idx="minor">
            <a:schemeClr val="tx1"/>
          </a:fontRef>
        </p:style>
      </p:cxnSp>
      <p:sp>
        <p:nvSpPr>
          <p:cNvPr id="27" name="Rectangle 26"/>
          <p:cNvSpPr/>
          <p:nvPr/>
        </p:nvSpPr>
        <p:spPr>
          <a:xfrm>
            <a:off x="3006598"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600" dirty="0">
              <a:solidFill>
                <a:srgbClr val="000000"/>
              </a:solidFill>
              <a:latin typeface="Tahoma"/>
            </a:endParaRPr>
          </a:p>
        </p:txBody>
      </p:sp>
      <p:sp>
        <p:nvSpPr>
          <p:cNvPr id="28" name="Rectangle 27"/>
          <p:cNvSpPr/>
          <p:nvPr/>
        </p:nvSpPr>
        <p:spPr>
          <a:xfrm>
            <a:off x="5241249"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dirty="0" smtClean="0">
                <a:solidFill>
                  <a:srgbClr val="000000"/>
                </a:solidFill>
                <a:latin typeface="Tahoma"/>
              </a:rPr>
              <a:t>Bank</a:t>
            </a:r>
            <a:endParaRPr lang="en-US" sz="2000" dirty="0">
              <a:solidFill>
                <a:srgbClr val="000000"/>
              </a:solidFill>
              <a:latin typeface="Tahoma"/>
            </a:endParaRPr>
          </a:p>
        </p:txBody>
      </p:sp>
      <p:sp>
        <p:nvSpPr>
          <p:cNvPr id="29" name="Rectangle 28"/>
          <p:cNvSpPr/>
          <p:nvPr/>
        </p:nvSpPr>
        <p:spPr>
          <a:xfrm>
            <a:off x="6985393"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dirty="0" smtClean="0">
                <a:solidFill>
                  <a:srgbClr val="000000"/>
                </a:solidFill>
                <a:latin typeface="Tahoma"/>
              </a:rPr>
              <a:t>Bank</a:t>
            </a:r>
            <a:endParaRPr lang="en-US" sz="2000" dirty="0">
              <a:solidFill>
                <a:srgbClr val="000000"/>
              </a:solidFill>
              <a:latin typeface="Tahoma"/>
            </a:endParaRPr>
          </a:p>
        </p:txBody>
      </p:sp>
      <p:sp>
        <p:nvSpPr>
          <p:cNvPr id="30" name="Rectangle 29"/>
          <p:cNvSpPr/>
          <p:nvPr/>
        </p:nvSpPr>
        <p:spPr>
          <a:xfrm>
            <a:off x="5241249"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600" dirty="0">
              <a:solidFill>
                <a:srgbClr val="000000"/>
              </a:solidFill>
              <a:latin typeface="Tahoma"/>
            </a:endParaRPr>
          </a:p>
        </p:txBody>
      </p:sp>
      <p:sp>
        <p:nvSpPr>
          <p:cNvPr id="31" name="Rectangle 30"/>
          <p:cNvSpPr/>
          <p:nvPr/>
        </p:nvSpPr>
        <p:spPr>
          <a:xfrm>
            <a:off x="6985393"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600" dirty="0">
              <a:solidFill>
                <a:srgbClr val="000000"/>
              </a:solidFill>
              <a:latin typeface="Tahoma"/>
            </a:endParaRPr>
          </a:p>
        </p:txBody>
      </p:sp>
      <p:sp>
        <p:nvSpPr>
          <p:cNvPr id="32" name="Oval 31"/>
          <p:cNvSpPr/>
          <p:nvPr/>
        </p:nvSpPr>
        <p:spPr>
          <a:xfrm>
            <a:off x="2149747"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33" name="Oval 32"/>
          <p:cNvSpPr/>
          <p:nvPr/>
        </p:nvSpPr>
        <p:spPr>
          <a:xfrm>
            <a:off x="2455605"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34" name="Oval 33"/>
          <p:cNvSpPr/>
          <p:nvPr/>
        </p:nvSpPr>
        <p:spPr>
          <a:xfrm>
            <a:off x="2766754"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35" name="Oval 34"/>
          <p:cNvSpPr/>
          <p:nvPr/>
        </p:nvSpPr>
        <p:spPr>
          <a:xfrm>
            <a:off x="6120614"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36" name="Oval 35"/>
          <p:cNvSpPr/>
          <p:nvPr/>
        </p:nvSpPr>
        <p:spPr>
          <a:xfrm>
            <a:off x="6426472"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37" name="Oval 36"/>
          <p:cNvSpPr/>
          <p:nvPr/>
        </p:nvSpPr>
        <p:spPr>
          <a:xfrm>
            <a:off x="6737621"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38" name="TextBox 26"/>
          <p:cNvSpPr txBox="1">
            <a:spLocks noChangeArrowheads="1"/>
          </p:cNvSpPr>
          <p:nvPr/>
        </p:nvSpPr>
        <p:spPr bwMode="auto">
          <a:xfrm>
            <a:off x="435247" y="3472586"/>
            <a:ext cx="13284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000" dirty="0" smtClean="0">
                <a:solidFill>
                  <a:srgbClr val="000000"/>
                </a:solidFill>
              </a:rPr>
              <a:t>Row buffer</a:t>
            </a:r>
            <a:endParaRPr lang="en-US" sz="2000" dirty="0">
              <a:solidFill>
                <a:srgbClr val="000000"/>
              </a:solidFill>
            </a:endParaRPr>
          </a:p>
        </p:txBody>
      </p:sp>
      <p:sp>
        <p:nvSpPr>
          <p:cNvPr id="39" name="TextBox 38"/>
          <p:cNvSpPr txBox="1"/>
          <p:nvPr/>
        </p:nvSpPr>
        <p:spPr>
          <a:xfrm>
            <a:off x="1786446" y="3754534"/>
            <a:ext cx="1489410" cy="369332"/>
          </a:xfrm>
          <a:prstGeom prst="rect">
            <a:avLst/>
          </a:prstGeom>
          <a:noFill/>
        </p:spPr>
        <p:txBody>
          <a:bodyPr wrap="none" rtlCol="0">
            <a:spAutoFit/>
          </a:bodyPr>
          <a:lstStyle/>
          <a:p>
            <a:r>
              <a:rPr lang="en-US" dirty="0" smtClean="0">
                <a:solidFill>
                  <a:srgbClr val="303030"/>
                </a:solidFill>
                <a:latin typeface="Tahoma"/>
              </a:rPr>
              <a:t>DRAM Cache</a:t>
            </a:r>
            <a:endParaRPr lang="en-US" dirty="0">
              <a:solidFill>
                <a:srgbClr val="303030"/>
              </a:solidFill>
              <a:latin typeface="Tahoma"/>
            </a:endParaRPr>
          </a:p>
        </p:txBody>
      </p:sp>
      <p:sp>
        <p:nvSpPr>
          <p:cNvPr id="40" name="TextBox 39"/>
          <p:cNvSpPr txBox="1"/>
          <p:nvPr/>
        </p:nvSpPr>
        <p:spPr>
          <a:xfrm>
            <a:off x="5508104" y="3717032"/>
            <a:ext cx="2069872" cy="369332"/>
          </a:xfrm>
          <a:prstGeom prst="rect">
            <a:avLst/>
          </a:prstGeom>
          <a:noFill/>
        </p:spPr>
        <p:txBody>
          <a:bodyPr wrap="none" rtlCol="0">
            <a:spAutoFit/>
          </a:bodyPr>
          <a:lstStyle/>
          <a:p>
            <a:r>
              <a:rPr lang="en-US" dirty="0" smtClean="0">
                <a:solidFill>
                  <a:srgbClr val="303030"/>
                </a:solidFill>
                <a:latin typeface="Tahoma"/>
              </a:rPr>
              <a:t>PCM Main Memory</a:t>
            </a:r>
            <a:endParaRPr lang="en-US" dirty="0">
              <a:solidFill>
                <a:srgbClr val="303030"/>
              </a:solidFill>
              <a:latin typeface="Tahoma"/>
            </a:endParaRPr>
          </a:p>
        </p:txBody>
      </p:sp>
      <p:sp>
        <p:nvSpPr>
          <p:cNvPr id="42" name="Rectangle 41"/>
          <p:cNvSpPr/>
          <p:nvPr/>
        </p:nvSpPr>
        <p:spPr>
          <a:xfrm>
            <a:off x="107504" y="4869160"/>
            <a:ext cx="4572000" cy="646331"/>
          </a:xfrm>
          <a:prstGeom prst="rect">
            <a:avLst/>
          </a:prstGeom>
        </p:spPr>
        <p:txBody>
          <a:bodyPr>
            <a:spAutoFit/>
          </a:bodyPr>
          <a:lstStyle/>
          <a:p>
            <a:pPr algn="ctr"/>
            <a:r>
              <a:rPr lang="en-US" dirty="0">
                <a:solidFill>
                  <a:srgbClr val="008000"/>
                </a:solidFill>
                <a:latin typeface="Tahoma"/>
              </a:rPr>
              <a:t>N ns row hit</a:t>
            </a:r>
          </a:p>
          <a:p>
            <a:pPr algn="ctr"/>
            <a:r>
              <a:rPr lang="en-US" dirty="0">
                <a:solidFill>
                  <a:srgbClr val="008000"/>
                </a:solidFill>
                <a:latin typeface="Tahoma"/>
              </a:rPr>
              <a:t>Fast row miss</a:t>
            </a:r>
            <a:endParaRPr lang="en-US" dirty="0">
              <a:solidFill>
                <a:srgbClr val="FF0000"/>
              </a:solidFill>
              <a:latin typeface="Tahoma"/>
            </a:endParaRPr>
          </a:p>
        </p:txBody>
      </p:sp>
      <p:sp>
        <p:nvSpPr>
          <p:cNvPr id="43" name="Rectangle 42"/>
          <p:cNvSpPr/>
          <p:nvPr/>
        </p:nvSpPr>
        <p:spPr>
          <a:xfrm>
            <a:off x="4211960" y="4869160"/>
            <a:ext cx="4572000" cy="646331"/>
          </a:xfrm>
          <a:prstGeom prst="rect">
            <a:avLst/>
          </a:prstGeom>
        </p:spPr>
        <p:txBody>
          <a:bodyPr>
            <a:spAutoFit/>
          </a:bodyPr>
          <a:lstStyle/>
          <a:p>
            <a:pPr algn="ctr"/>
            <a:r>
              <a:rPr lang="en-US" dirty="0">
                <a:solidFill>
                  <a:srgbClr val="008000"/>
                </a:solidFill>
                <a:latin typeface="Tahoma"/>
              </a:rPr>
              <a:t>N ns row hit</a:t>
            </a:r>
          </a:p>
          <a:p>
            <a:pPr algn="ctr"/>
            <a:r>
              <a:rPr lang="en-US" dirty="0">
                <a:solidFill>
                  <a:srgbClr val="FF0000"/>
                </a:solidFill>
                <a:latin typeface="Tahoma"/>
              </a:rPr>
              <a:t>Slow row miss</a:t>
            </a:r>
          </a:p>
        </p:txBody>
      </p:sp>
    </p:spTree>
    <p:extLst>
      <p:ext uri="{BB962C8B-B14F-4D97-AF65-F5344CB8AC3E}">
        <p14:creationId xmlns:p14="http://schemas.microsoft.com/office/powerpoint/2010/main" val="34408969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Row-Locality-Aware Data Placement</a:t>
            </a:r>
            <a:endParaRPr lang="en-US" dirty="0"/>
          </a:p>
        </p:txBody>
      </p:sp>
      <p:sp>
        <p:nvSpPr>
          <p:cNvPr id="3" name="Content Placeholder 2"/>
          <p:cNvSpPr>
            <a:spLocks noGrp="1"/>
          </p:cNvSpPr>
          <p:nvPr>
            <p:ph idx="1"/>
          </p:nvPr>
        </p:nvSpPr>
        <p:spPr/>
        <p:txBody>
          <a:bodyPr/>
          <a:lstStyle/>
          <a:p>
            <a:r>
              <a:rPr lang="en-US" sz="2200" dirty="0" smtClean="0"/>
              <a:t>Idea: </a:t>
            </a:r>
            <a:r>
              <a:rPr lang="en-US" sz="2200" dirty="0" smtClean="0">
                <a:solidFill>
                  <a:srgbClr val="0000FF"/>
                </a:solidFill>
              </a:rPr>
              <a:t>Cache in </a:t>
            </a:r>
            <a:r>
              <a:rPr lang="en-US" sz="2200" dirty="0">
                <a:solidFill>
                  <a:srgbClr val="0000FF"/>
                </a:solidFill>
              </a:rPr>
              <a:t>DRAM </a:t>
            </a:r>
            <a:r>
              <a:rPr lang="en-US" sz="2200" dirty="0" smtClean="0">
                <a:solidFill>
                  <a:srgbClr val="0000FF"/>
                </a:solidFill>
              </a:rPr>
              <a:t>only those rows that</a:t>
            </a:r>
            <a:endParaRPr lang="en-US" sz="2200" dirty="0">
              <a:solidFill>
                <a:srgbClr val="0000FF"/>
              </a:solidFill>
            </a:endParaRPr>
          </a:p>
          <a:p>
            <a:pPr lvl="1"/>
            <a:r>
              <a:rPr lang="en-US" sz="2000" dirty="0">
                <a:solidFill>
                  <a:srgbClr val="0000FF"/>
                </a:solidFill>
              </a:rPr>
              <a:t>Frequently </a:t>
            </a:r>
            <a:r>
              <a:rPr lang="en-US" sz="2000" dirty="0" smtClean="0">
                <a:solidFill>
                  <a:srgbClr val="0000FF"/>
                </a:solidFill>
              </a:rPr>
              <a:t>cause row </a:t>
            </a:r>
            <a:r>
              <a:rPr lang="en-US" sz="2000" dirty="0">
                <a:solidFill>
                  <a:srgbClr val="0000FF"/>
                </a:solidFill>
              </a:rPr>
              <a:t>buffer </a:t>
            </a:r>
            <a:r>
              <a:rPr lang="en-US" sz="2000" dirty="0" smtClean="0">
                <a:solidFill>
                  <a:srgbClr val="0000FF"/>
                </a:solidFill>
              </a:rPr>
              <a:t>conflicts </a:t>
            </a:r>
            <a:r>
              <a:rPr lang="en-US" sz="2000" dirty="0" smtClean="0">
                <a:sym typeface="Wingdings" charset="0"/>
              </a:rPr>
              <a:t> </a:t>
            </a:r>
            <a:r>
              <a:rPr lang="en-US" sz="2000" dirty="0"/>
              <a:t>because </a:t>
            </a:r>
            <a:r>
              <a:rPr lang="en-US" sz="2000" dirty="0" smtClean="0"/>
              <a:t>row-conflict latency </a:t>
            </a:r>
            <a:r>
              <a:rPr lang="en-US" sz="2000" dirty="0"/>
              <a:t>is smaller in DRAM</a:t>
            </a:r>
          </a:p>
          <a:p>
            <a:pPr lvl="1"/>
            <a:r>
              <a:rPr lang="en-US" sz="2000" dirty="0" smtClean="0">
                <a:solidFill>
                  <a:srgbClr val="0000FF"/>
                </a:solidFill>
              </a:rPr>
              <a:t>Are </a:t>
            </a:r>
            <a:r>
              <a:rPr lang="en-US" sz="2000" dirty="0">
                <a:solidFill>
                  <a:srgbClr val="0000FF"/>
                </a:solidFill>
              </a:rPr>
              <a:t>reused many times</a:t>
            </a:r>
            <a:r>
              <a:rPr lang="en-US" sz="2000" dirty="0">
                <a:solidFill>
                  <a:srgbClr val="0000FF"/>
                </a:solidFill>
                <a:sym typeface="Wingdings" charset="0"/>
              </a:rPr>
              <a:t> </a:t>
            </a:r>
            <a:r>
              <a:rPr lang="en-US" sz="2000" dirty="0">
                <a:sym typeface="Wingdings" charset="0"/>
              </a:rPr>
              <a:t> </a:t>
            </a:r>
            <a:r>
              <a:rPr lang="en-US" sz="2000" dirty="0" smtClean="0">
                <a:sym typeface="Wingdings" charset="0"/>
              </a:rPr>
              <a:t>to reduce cache pollution and bandwidth waste</a:t>
            </a:r>
            <a:endParaRPr lang="en-US" sz="2000" dirty="0"/>
          </a:p>
          <a:p>
            <a:endParaRPr lang="en-US" sz="1400" dirty="0" smtClean="0"/>
          </a:p>
          <a:p>
            <a:r>
              <a:rPr lang="en-US" sz="2200" dirty="0" smtClean="0"/>
              <a:t>Simplified rule of thumb:</a:t>
            </a:r>
          </a:p>
          <a:p>
            <a:pPr lvl="1"/>
            <a:r>
              <a:rPr lang="en-US" sz="2000" dirty="0" smtClean="0"/>
              <a:t>Streaming accesses: Better to place in PCM </a:t>
            </a:r>
          </a:p>
          <a:p>
            <a:pPr lvl="1"/>
            <a:r>
              <a:rPr lang="en-US" sz="2000" dirty="0" smtClean="0"/>
              <a:t>Other accesses (with some reuse): Better to place in DRAM</a:t>
            </a:r>
          </a:p>
          <a:p>
            <a:pPr lvl="1"/>
            <a:endParaRPr lang="en-US" sz="1400" dirty="0"/>
          </a:p>
          <a:p>
            <a:r>
              <a:rPr lang="en-US" sz="2200" dirty="0" smtClean="0"/>
              <a:t>Bridges half of the performance gap between all-DRAM and all-PCM memory on memory-intensive workloads</a:t>
            </a:r>
          </a:p>
          <a:p>
            <a:endParaRPr lang="en-US" sz="1400" dirty="0"/>
          </a:p>
          <a:p>
            <a:r>
              <a:rPr lang="en-US" sz="2200" dirty="0" smtClean="0">
                <a:solidFill>
                  <a:srgbClr val="008000"/>
                </a:solidFill>
              </a:rPr>
              <a:t>Yoon </a:t>
            </a:r>
            <a:r>
              <a:rPr lang="en-US" sz="2200" dirty="0">
                <a:solidFill>
                  <a:srgbClr val="008000"/>
                </a:solidFill>
              </a:rPr>
              <a:t>et al., “Row Buffer Locality-Aware Data Placement in Hybrid </a:t>
            </a:r>
            <a:r>
              <a:rPr lang="en-US" sz="2200" dirty="0" smtClean="0">
                <a:solidFill>
                  <a:srgbClr val="008000"/>
                </a:solidFill>
              </a:rPr>
              <a:t>Memories,” CMU SAFARI Technical Report, 2011.</a:t>
            </a:r>
            <a:endParaRPr lang="en-US" sz="2200" dirty="0">
              <a:solidFill>
                <a:srgbClr val="008000"/>
              </a:solidFill>
            </a:endParaRPr>
          </a:p>
        </p:txBody>
      </p:sp>
      <p:sp>
        <p:nvSpPr>
          <p:cNvPr id="4" name="Slide Number Placeholder 3"/>
          <p:cNvSpPr>
            <a:spLocks noGrp="1"/>
          </p:cNvSpPr>
          <p:nvPr>
            <p:ph type="sldNum" sz="quarter" idx="11"/>
          </p:nvPr>
        </p:nvSpPr>
        <p:spPr/>
        <p:txBody>
          <a:bodyPr/>
          <a:lstStyle/>
          <a:p>
            <a:fld id="{27F28456-B93E-5440-A8F9-7EDDF5DA4557}" type="slidenum">
              <a:rPr lang="en-US" smtClean="0"/>
              <a:pPr/>
              <a:t>143</a:t>
            </a:fld>
            <a:endParaRPr lang="en-US"/>
          </a:p>
        </p:txBody>
      </p:sp>
    </p:spTree>
    <p:extLst>
      <p:ext uri="{BB962C8B-B14F-4D97-AF65-F5344CB8AC3E}">
        <p14:creationId xmlns:p14="http://schemas.microsoft.com/office/powerpoint/2010/main" val="25591727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Large DRAM Caches</a:t>
            </a:r>
            <a:endParaRPr lang="en-US" dirty="0"/>
          </a:p>
        </p:txBody>
      </p:sp>
      <p:sp>
        <p:nvSpPr>
          <p:cNvPr id="3" name="Content Placeholder 2"/>
          <p:cNvSpPr>
            <a:spLocks noGrp="1"/>
          </p:cNvSpPr>
          <p:nvPr>
            <p:ph idx="1"/>
          </p:nvPr>
        </p:nvSpPr>
        <p:spPr/>
        <p:txBody>
          <a:bodyPr/>
          <a:lstStyle/>
          <a:p>
            <a:r>
              <a:rPr lang="en-US" dirty="0" smtClean="0"/>
              <a:t>A large DRAM cache requires a large metadata (tag + block-based information) store</a:t>
            </a:r>
          </a:p>
          <a:p>
            <a:r>
              <a:rPr lang="en-US" dirty="0" smtClean="0"/>
              <a:t>How do we design an efficient DRAM cache?</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144</a:t>
            </a:fld>
            <a:endParaRPr lang="en-US"/>
          </a:p>
        </p:txBody>
      </p:sp>
      <p:sp>
        <p:nvSpPr>
          <p:cNvPr id="38" name="Rectangle 37"/>
          <p:cNvSpPr/>
          <p:nvPr/>
        </p:nvSpPr>
        <p:spPr>
          <a:xfrm>
            <a:off x="3692526"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39" name="Rectangle 38"/>
          <p:cNvSpPr/>
          <p:nvPr/>
        </p:nvSpPr>
        <p:spPr>
          <a:xfrm>
            <a:off x="4132263"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0" name="Rectangle 39"/>
          <p:cNvSpPr/>
          <p:nvPr/>
        </p:nvSpPr>
        <p:spPr>
          <a:xfrm>
            <a:off x="4572000"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1" name="Rectangle 40"/>
          <p:cNvSpPr/>
          <p:nvPr/>
        </p:nvSpPr>
        <p:spPr>
          <a:xfrm>
            <a:off x="5011737"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2" name="Rectangle 41"/>
          <p:cNvSpPr/>
          <p:nvPr/>
        </p:nvSpPr>
        <p:spPr>
          <a:xfrm>
            <a:off x="3692526"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3" name="Rectangle 42"/>
          <p:cNvSpPr/>
          <p:nvPr/>
        </p:nvSpPr>
        <p:spPr>
          <a:xfrm>
            <a:off x="4132263"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4" name="Rectangle 43"/>
          <p:cNvSpPr/>
          <p:nvPr/>
        </p:nvSpPr>
        <p:spPr>
          <a:xfrm>
            <a:off x="4572000"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5" name="Rectangle 44"/>
          <p:cNvSpPr/>
          <p:nvPr/>
        </p:nvSpPr>
        <p:spPr>
          <a:xfrm>
            <a:off x="5011737"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6" name="Rectangle 45"/>
          <p:cNvSpPr/>
          <p:nvPr/>
        </p:nvSpPr>
        <p:spPr>
          <a:xfrm>
            <a:off x="3692526"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7" name="Rectangle 46"/>
          <p:cNvSpPr/>
          <p:nvPr/>
        </p:nvSpPr>
        <p:spPr>
          <a:xfrm>
            <a:off x="4132263"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8" name="Rectangle 47"/>
          <p:cNvSpPr/>
          <p:nvPr/>
        </p:nvSpPr>
        <p:spPr>
          <a:xfrm>
            <a:off x="4572000"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9" name="Rectangle 48"/>
          <p:cNvSpPr/>
          <p:nvPr/>
        </p:nvSpPr>
        <p:spPr>
          <a:xfrm>
            <a:off x="5011737"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0" name="Rectangle 49"/>
          <p:cNvSpPr/>
          <p:nvPr/>
        </p:nvSpPr>
        <p:spPr>
          <a:xfrm>
            <a:off x="3692526"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1" name="Rectangle 50"/>
          <p:cNvSpPr/>
          <p:nvPr/>
        </p:nvSpPr>
        <p:spPr>
          <a:xfrm>
            <a:off x="4132263"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2" name="Rectangle 51"/>
          <p:cNvSpPr/>
          <p:nvPr/>
        </p:nvSpPr>
        <p:spPr>
          <a:xfrm>
            <a:off x="4572000"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3" name="Rectangle 52"/>
          <p:cNvSpPr/>
          <p:nvPr/>
        </p:nvSpPr>
        <p:spPr>
          <a:xfrm>
            <a:off x="5011737"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cxnSp>
        <p:nvCxnSpPr>
          <p:cNvPr id="54" name="Straight Connector 7"/>
          <p:cNvCxnSpPr>
            <a:endCxn id="55" idx="3"/>
          </p:cNvCxnSpPr>
          <p:nvPr/>
        </p:nvCxnSpPr>
        <p:spPr>
          <a:xfrm rot="5400000">
            <a:off x="3480993" y="4875499"/>
            <a:ext cx="1094579" cy="207963"/>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55" name="Rectangle 54"/>
          <p:cNvSpPr/>
          <p:nvPr/>
        </p:nvSpPr>
        <p:spPr>
          <a:xfrm>
            <a:off x="1258888" y="5130689"/>
            <a:ext cx="2665412" cy="79216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56" name="Rectangle 55"/>
          <p:cNvSpPr/>
          <p:nvPr/>
        </p:nvSpPr>
        <p:spPr>
          <a:xfrm>
            <a:off x="5219700" y="5130689"/>
            <a:ext cx="2665413" cy="79216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cxnSp>
        <p:nvCxnSpPr>
          <p:cNvPr id="57" name="Straight Connector 13"/>
          <p:cNvCxnSpPr>
            <a:endCxn id="56" idx="1"/>
          </p:cNvCxnSpPr>
          <p:nvPr/>
        </p:nvCxnSpPr>
        <p:spPr>
          <a:xfrm rot="16200000" flipH="1">
            <a:off x="4568430" y="4875499"/>
            <a:ext cx="1094579" cy="207962"/>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58" name="TextBox 26"/>
          <p:cNvSpPr txBox="1">
            <a:spLocks noChangeArrowheads="1"/>
          </p:cNvSpPr>
          <p:nvPr/>
        </p:nvSpPr>
        <p:spPr bwMode="auto">
          <a:xfrm>
            <a:off x="1919474" y="5051649"/>
            <a:ext cx="13812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3600" kern="0" dirty="0" smtClean="0">
                <a:solidFill>
                  <a:sysClr val="windowText" lastClr="000000"/>
                </a:solidFill>
              </a:rPr>
              <a:t>DRAM</a:t>
            </a:r>
          </a:p>
        </p:txBody>
      </p:sp>
      <p:sp>
        <p:nvSpPr>
          <p:cNvPr id="59" name="TextBox 26"/>
          <p:cNvSpPr txBox="1">
            <a:spLocks noChangeArrowheads="1"/>
          </p:cNvSpPr>
          <p:nvPr/>
        </p:nvSpPr>
        <p:spPr bwMode="auto">
          <a:xfrm>
            <a:off x="6021186" y="5051649"/>
            <a:ext cx="1064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3600" kern="0" dirty="0" smtClean="0">
                <a:solidFill>
                  <a:sysClr val="windowText" lastClr="000000"/>
                </a:solidFill>
              </a:rPr>
              <a:t>PCM</a:t>
            </a:r>
            <a:endParaRPr lang="en-US" sz="3600" kern="0" dirty="0">
              <a:solidFill>
                <a:sysClr val="windowText" lastClr="000000"/>
              </a:solidFill>
            </a:endParaRPr>
          </a:p>
        </p:txBody>
      </p:sp>
      <p:sp>
        <p:nvSpPr>
          <p:cNvPr id="60" name="Rectangle 59"/>
          <p:cNvSpPr/>
          <p:nvPr/>
        </p:nvSpPr>
        <p:spPr>
          <a:xfrm>
            <a:off x="4092579" y="3194879"/>
            <a:ext cx="965529" cy="646331"/>
          </a:xfrm>
          <a:prstGeom prst="rect">
            <a:avLst/>
          </a:prstGeom>
        </p:spPr>
        <p:txBody>
          <a:bodyPr wrap="none">
            <a:spAutoFit/>
          </a:bodyPr>
          <a:lstStyle/>
          <a:p>
            <a:pPr>
              <a:defRPr/>
            </a:pPr>
            <a:r>
              <a:rPr lang="en-US" sz="3600" kern="0" dirty="0" smtClean="0">
                <a:solidFill>
                  <a:sysClr val="windowText" lastClr="000000"/>
                </a:solidFill>
                <a:latin typeface="Tahoma"/>
              </a:rPr>
              <a:t>CPU</a:t>
            </a:r>
            <a:endParaRPr lang="en-US" sz="3600" kern="0" dirty="0">
              <a:solidFill>
                <a:sysClr val="windowText" lastClr="000000"/>
              </a:solidFill>
              <a:latin typeface="Tahoma"/>
            </a:endParaRPr>
          </a:p>
        </p:txBody>
      </p:sp>
      <p:sp>
        <p:nvSpPr>
          <p:cNvPr id="61" name="TextBox 60"/>
          <p:cNvSpPr txBox="1"/>
          <p:nvPr/>
        </p:nvSpPr>
        <p:spPr>
          <a:xfrm>
            <a:off x="1514452" y="5543703"/>
            <a:ext cx="2097124" cy="400110"/>
          </a:xfrm>
          <a:prstGeom prst="rect">
            <a:avLst/>
          </a:prstGeom>
          <a:noFill/>
        </p:spPr>
        <p:txBody>
          <a:bodyPr wrap="none" rtlCol="0">
            <a:spAutoFit/>
          </a:bodyPr>
          <a:lstStyle/>
          <a:p>
            <a:pPr algn="ctr">
              <a:defRPr/>
            </a:pPr>
            <a:r>
              <a:rPr lang="en-US" sz="2000" kern="0" dirty="0" smtClean="0">
                <a:solidFill>
                  <a:sysClr val="windowText" lastClr="000000"/>
                </a:solidFill>
                <a:latin typeface="Tahoma"/>
              </a:rPr>
              <a:t>(small, fast cache)</a:t>
            </a:r>
            <a:endParaRPr lang="en-US" sz="2000" kern="0" dirty="0">
              <a:solidFill>
                <a:sysClr val="windowText" lastClr="000000"/>
              </a:solidFill>
              <a:latin typeface="Tahoma"/>
            </a:endParaRPr>
          </a:p>
        </p:txBody>
      </p:sp>
      <p:sp>
        <p:nvSpPr>
          <p:cNvPr id="62" name="TextBox 61"/>
          <p:cNvSpPr txBox="1"/>
          <p:nvPr/>
        </p:nvSpPr>
        <p:spPr>
          <a:xfrm>
            <a:off x="5682600" y="5543703"/>
            <a:ext cx="1741207" cy="400110"/>
          </a:xfrm>
          <a:prstGeom prst="rect">
            <a:avLst/>
          </a:prstGeom>
          <a:noFill/>
        </p:spPr>
        <p:txBody>
          <a:bodyPr wrap="none" rtlCol="0">
            <a:spAutoFit/>
          </a:bodyPr>
          <a:lstStyle/>
          <a:p>
            <a:pPr algn="ctr">
              <a:defRPr/>
            </a:pPr>
            <a:r>
              <a:rPr lang="en-US" sz="2000" kern="0" dirty="0" smtClean="0">
                <a:solidFill>
                  <a:sysClr val="windowText" lastClr="000000"/>
                </a:solidFill>
                <a:latin typeface="Tahoma"/>
              </a:rPr>
              <a:t>(high capacity)</a:t>
            </a:r>
            <a:endParaRPr lang="en-US" sz="2000" kern="0" dirty="0">
              <a:solidFill>
                <a:sysClr val="windowText" lastClr="000000"/>
              </a:solidFill>
              <a:latin typeface="Tahoma"/>
            </a:endParaRPr>
          </a:p>
        </p:txBody>
      </p:sp>
      <p:sp>
        <p:nvSpPr>
          <p:cNvPr id="63" name="Rectangle 62"/>
          <p:cNvSpPr/>
          <p:nvPr/>
        </p:nvSpPr>
        <p:spPr>
          <a:xfrm>
            <a:off x="3692526" y="4432189"/>
            <a:ext cx="879474" cy="5048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sp>
        <p:nvSpPr>
          <p:cNvPr id="64" name="Rectangle 63"/>
          <p:cNvSpPr/>
          <p:nvPr/>
        </p:nvSpPr>
        <p:spPr>
          <a:xfrm>
            <a:off x="4572000" y="4432189"/>
            <a:ext cx="879474" cy="50323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grpSp>
        <p:nvGrpSpPr>
          <p:cNvPr id="65" name="Group 64"/>
          <p:cNvGrpSpPr/>
          <p:nvPr/>
        </p:nvGrpSpPr>
        <p:grpSpPr>
          <a:xfrm>
            <a:off x="4060296" y="3825491"/>
            <a:ext cx="1114608" cy="815677"/>
            <a:chOff x="1506883" y="3741716"/>
            <a:chExt cx="1114608" cy="815677"/>
          </a:xfrm>
        </p:grpSpPr>
        <p:cxnSp>
          <p:nvCxnSpPr>
            <p:cNvPr id="66" name="Straight Arrow Connector 65"/>
            <p:cNvCxnSpPr/>
            <p:nvPr/>
          </p:nvCxnSpPr>
          <p:spPr bwMode="auto">
            <a:xfrm>
              <a:off x="2011708" y="4203380"/>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67" name="TextBox 11"/>
            <p:cNvSpPr txBox="1">
              <a:spLocks noChangeArrowheads="1"/>
            </p:cNvSpPr>
            <p:nvPr/>
          </p:nvSpPr>
          <p:spPr bwMode="auto">
            <a:xfrm>
              <a:off x="1506883" y="3741716"/>
              <a:ext cx="1114608"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2400" kern="0" dirty="0">
                  <a:solidFill>
                    <a:sysClr val="windowText" lastClr="000000"/>
                  </a:solidFill>
                </a:rPr>
                <a:t>LOAD X</a:t>
              </a:r>
            </a:p>
          </p:txBody>
        </p:sp>
      </p:grpSp>
      <p:sp>
        <p:nvSpPr>
          <p:cNvPr id="68" name="TextBox 67"/>
          <p:cNvSpPr txBox="1"/>
          <p:nvPr/>
        </p:nvSpPr>
        <p:spPr>
          <a:xfrm>
            <a:off x="1990707" y="5943813"/>
            <a:ext cx="1334720" cy="492443"/>
          </a:xfrm>
          <a:prstGeom prst="rect">
            <a:avLst/>
          </a:prstGeom>
          <a:noFill/>
        </p:spPr>
        <p:txBody>
          <a:bodyPr wrap="none" rtlCol="0">
            <a:spAutoFit/>
          </a:bodyPr>
          <a:lstStyle/>
          <a:p>
            <a:pPr>
              <a:defRPr/>
            </a:pPr>
            <a:r>
              <a:rPr lang="en-US" sz="2600" kern="0" dirty="0" smtClean="0">
                <a:solidFill>
                  <a:srgbClr val="FF0000"/>
                </a:solidFill>
                <a:latin typeface="Tahoma"/>
              </a:rPr>
              <a:t>Access X</a:t>
            </a:r>
            <a:endParaRPr lang="en-US" sz="2600" kern="0" dirty="0">
              <a:solidFill>
                <a:srgbClr val="FF0000"/>
              </a:solidFill>
              <a:latin typeface="Tahoma"/>
            </a:endParaRPr>
          </a:p>
        </p:txBody>
      </p:sp>
      <p:sp>
        <p:nvSpPr>
          <p:cNvPr id="69" name="Rounded Rectangular Callout 68"/>
          <p:cNvSpPr/>
          <p:nvPr/>
        </p:nvSpPr>
        <p:spPr>
          <a:xfrm>
            <a:off x="1258888" y="4055952"/>
            <a:ext cx="2297111" cy="879474"/>
          </a:xfrm>
          <a:prstGeom prst="wedgeRoundRectCallout">
            <a:avLst>
              <a:gd name="adj1" fmla="val 61715"/>
              <a:gd name="adj2" fmla="val 28876"/>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smtClean="0">
                <a:solidFill>
                  <a:sysClr val="windowText" lastClr="000000"/>
                </a:solidFill>
                <a:latin typeface="Calibri"/>
              </a:rPr>
              <a:t>Metadata:</a:t>
            </a:r>
          </a:p>
          <a:p>
            <a:pPr algn="ctr">
              <a:defRPr/>
            </a:pPr>
            <a:r>
              <a:rPr lang="en-US" sz="2600" kern="0" dirty="0" smtClean="0">
                <a:solidFill>
                  <a:sysClr val="windowText" lastClr="000000"/>
                </a:solidFill>
                <a:latin typeface="Calibri"/>
              </a:rPr>
              <a:t>X </a:t>
            </a:r>
            <a:r>
              <a:rPr lang="en-US" sz="2600" kern="0" dirty="0" smtClean="0">
                <a:solidFill>
                  <a:sysClr val="windowText" lastClr="000000"/>
                </a:solidFill>
                <a:latin typeface="Calibri"/>
                <a:sym typeface="Wingdings"/>
              </a:rPr>
              <a:t> </a:t>
            </a:r>
            <a:r>
              <a:rPr lang="en-US" sz="2600" kern="0" dirty="0" smtClean="0">
                <a:solidFill>
                  <a:srgbClr val="4BACC6">
                    <a:lumMod val="75000"/>
                  </a:srgbClr>
                </a:solidFill>
                <a:latin typeface="Calibri"/>
                <a:sym typeface="Wingdings"/>
              </a:rPr>
              <a:t>DRAM</a:t>
            </a:r>
            <a:endParaRPr lang="en-US" sz="2600" kern="0" dirty="0">
              <a:solidFill>
                <a:srgbClr val="4BACC6">
                  <a:lumMod val="75000"/>
                </a:srgbClr>
              </a:solidFill>
              <a:latin typeface="Calibri"/>
            </a:endParaRPr>
          </a:p>
        </p:txBody>
      </p:sp>
      <p:sp>
        <p:nvSpPr>
          <p:cNvPr id="70" name="Rectangle 69"/>
          <p:cNvSpPr/>
          <p:nvPr/>
        </p:nvSpPr>
        <p:spPr>
          <a:xfrm>
            <a:off x="2144637" y="5312871"/>
            <a:ext cx="799889" cy="46166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smtClean="0">
                <a:solidFill>
                  <a:sysClr val="windowText" lastClr="000000"/>
                </a:solidFill>
                <a:latin typeface="Calibri"/>
              </a:rPr>
              <a:t>X</a:t>
            </a:r>
            <a:endParaRPr lang="en-US" sz="2600" kern="0" dirty="0">
              <a:solidFill>
                <a:sysClr val="windowText" lastClr="000000"/>
              </a:solidFill>
              <a:latin typeface="Calibri"/>
            </a:endParaRPr>
          </a:p>
        </p:txBody>
      </p:sp>
    </p:spTree>
    <p:extLst>
      <p:ext uri="{BB962C8B-B14F-4D97-AF65-F5344CB8AC3E}">
        <p14:creationId xmlns:p14="http://schemas.microsoft.com/office/powerpoint/2010/main" val="25230123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1.13116E-6 -4.30623E-6 C 0.06297 0.01552 0.12612 0.03127 0.15596 0.00255 C 0.18581 -0.02618 0.18216 -0.09938 0.17869 -0.17257 " pathEditMode="relative" ptsTypes="aaA">
                                      <p:cBhvr>
                                        <p:cTn id="26" dur="2000" fill="hold"/>
                                        <p:tgtEl>
                                          <p:spTgt spid="7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0" grpId="0" animBg="1"/>
      <p:bldP spid="70" grpId="1"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1: Tags in Memory</a:t>
            </a:r>
            <a:endParaRPr lang="en-US" dirty="0"/>
          </a:p>
        </p:txBody>
      </p:sp>
      <p:sp>
        <p:nvSpPr>
          <p:cNvPr id="3" name="Content Placeholder 2"/>
          <p:cNvSpPr>
            <a:spLocks noGrp="1"/>
          </p:cNvSpPr>
          <p:nvPr>
            <p:ph idx="1"/>
          </p:nvPr>
        </p:nvSpPr>
        <p:spPr/>
        <p:txBody>
          <a:bodyPr/>
          <a:lstStyle/>
          <a:p>
            <a:r>
              <a:rPr lang="en-US" dirty="0" smtClean="0"/>
              <a:t>Store tags in the same row as data in DRAM</a:t>
            </a:r>
          </a:p>
          <a:p>
            <a:pPr lvl="1"/>
            <a:r>
              <a:rPr lang="en-US" dirty="0" smtClean="0"/>
              <a:t>Store </a:t>
            </a:r>
            <a:r>
              <a:rPr lang="en-US" dirty="0"/>
              <a:t>metadata in same row as their </a:t>
            </a:r>
            <a:r>
              <a:rPr lang="en-US" dirty="0" smtClean="0"/>
              <a:t>data</a:t>
            </a:r>
          </a:p>
          <a:p>
            <a:pPr lvl="1"/>
            <a:r>
              <a:rPr lang="en-US" dirty="0" smtClean="0"/>
              <a:t>Data and metadata can be accessed together</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r>
              <a:rPr lang="en-US" dirty="0" smtClean="0"/>
              <a:t>Benefit: No on-chip tag storage overhead</a:t>
            </a:r>
          </a:p>
          <a:p>
            <a:r>
              <a:rPr lang="en-US" dirty="0" smtClean="0"/>
              <a:t>Downsides: </a:t>
            </a:r>
          </a:p>
          <a:p>
            <a:pPr lvl="1"/>
            <a:r>
              <a:rPr lang="en-US" dirty="0" smtClean="0"/>
              <a:t>Cache hit determined only after a DRAM access</a:t>
            </a:r>
          </a:p>
          <a:p>
            <a:pPr lvl="1"/>
            <a:r>
              <a:rPr lang="en-US" dirty="0" smtClean="0"/>
              <a:t>Cache hit requires two DRAM accesses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145</a:t>
            </a:fld>
            <a:endParaRPr lang="en-US"/>
          </a:p>
        </p:txBody>
      </p:sp>
      <p:sp>
        <p:nvSpPr>
          <p:cNvPr id="46" name="Rectangle 45"/>
          <p:cNvSpPr/>
          <p:nvPr/>
        </p:nvSpPr>
        <p:spPr>
          <a:xfrm>
            <a:off x="4497764"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2</a:t>
            </a:r>
            <a:endParaRPr lang="en-US" sz="2400" kern="0" dirty="0">
              <a:solidFill>
                <a:srgbClr val="000000"/>
              </a:solidFill>
              <a:latin typeface="Calibri"/>
            </a:endParaRPr>
          </a:p>
        </p:txBody>
      </p:sp>
      <p:sp>
        <p:nvSpPr>
          <p:cNvPr id="47" name="Rectangle 46"/>
          <p:cNvSpPr/>
          <p:nvPr/>
        </p:nvSpPr>
        <p:spPr>
          <a:xfrm>
            <a:off x="733820"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0</a:t>
            </a:r>
            <a:endParaRPr lang="en-US" sz="2400" kern="0" dirty="0">
              <a:solidFill>
                <a:srgbClr val="000000"/>
              </a:solidFill>
              <a:latin typeface="Calibri"/>
            </a:endParaRPr>
          </a:p>
        </p:txBody>
      </p:sp>
      <p:sp>
        <p:nvSpPr>
          <p:cNvPr id="48" name="Rectangle 47"/>
          <p:cNvSpPr/>
          <p:nvPr/>
        </p:nvSpPr>
        <p:spPr>
          <a:xfrm>
            <a:off x="2615792"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1</a:t>
            </a:r>
            <a:endParaRPr lang="en-US" sz="2400" kern="0" dirty="0">
              <a:solidFill>
                <a:srgbClr val="000000"/>
              </a:solidFill>
              <a:latin typeface="Calibri"/>
            </a:endParaRPr>
          </a:p>
        </p:txBody>
      </p:sp>
      <p:cxnSp>
        <p:nvCxnSpPr>
          <p:cNvPr id="49" name="Straight Arrow Connector 48"/>
          <p:cNvCxnSpPr/>
          <p:nvPr/>
        </p:nvCxnSpPr>
        <p:spPr>
          <a:xfrm>
            <a:off x="733820" y="3337186"/>
            <a:ext cx="7527888" cy="0"/>
          </a:xfrm>
          <a:prstGeom prst="straightConnector1">
            <a:avLst/>
          </a:prstGeom>
          <a:noFill/>
          <a:ln w="38100" cap="flat" cmpd="sng" algn="ctr">
            <a:solidFill>
              <a:sysClr val="windowText" lastClr="000000"/>
            </a:solidFill>
            <a:prstDash val="solid"/>
            <a:headEnd type="arrow"/>
            <a:tailEnd type="arrow"/>
          </a:ln>
          <a:effectLst/>
        </p:spPr>
      </p:cxnSp>
      <p:sp>
        <p:nvSpPr>
          <p:cNvPr id="50" name="TextBox 49"/>
          <p:cNvSpPr txBox="1"/>
          <p:nvPr/>
        </p:nvSpPr>
        <p:spPr>
          <a:xfrm>
            <a:off x="3874167" y="3068960"/>
            <a:ext cx="1544012" cy="461665"/>
          </a:xfrm>
          <a:prstGeom prst="rect">
            <a:avLst/>
          </a:prstGeom>
          <a:solidFill>
            <a:srgbClr val="FFFFFF"/>
          </a:solidFill>
        </p:spPr>
        <p:txBody>
          <a:bodyPr wrap="none" rtlCol="0">
            <a:spAutoFit/>
          </a:bodyPr>
          <a:lstStyle/>
          <a:p>
            <a:pPr>
              <a:defRPr/>
            </a:pPr>
            <a:r>
              <a:rPr lang="en-US" sz="2400" kern="0" dirty="0" smtClean="0">
                <a:solidFill>
                  <a:sysClr val="windowText" lastClr="000000"/>
                </a:solidFill>
                <a:latin typeface="Tahoma"/>
              </a:rPr>
              <a:t>DRAM row</a:t>
            </a:r>
            <a:endParaRPr lang="en-US" sz="2400" kern="0" dirty="0">
              <a:solidFill>
                <a:sysClr val="windowText" lastClr="000000"/>
              </a:solidFill>
              <a:latin typeface="Tahoma"/>
            </a:endParaRPr>
          </a:p>
        </p:txBody>
      </p:sp>
      <p:sp>
        <p:nvSpPr>
          <p:cNvPr id="51" name="Rectangle 50"/>
          <p:cNvSpPr/>
          <p:nvPr/>
        </p:nvSpPr>
        <p:spPr>
          <a:xfrm>
            <a:off x="6379736"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52" name="Rectangle 51"/>
          <p:cNvSpPr/>
          <p:nvPr/>
        </p:nvSpPr>
        <p:spPr>
          <a:xfrm>
            <a:off x="7007060"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53" name="Rectangle 52"/>
          <p:cNvSpPr/>
          <p:nvPr/>
        </p:nvSpPr>
        <p:spPr>
          <a:xfrm>
            <a:off x="7634384"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Tree>
    <p:extLst>
      <p:ext uri="{BB962C8B-B14F-4D97-AF65-F5344CB8AC3E}">
        <p14:creationId xmlns:p14="http://schemas.microsoft.com/office/powerpoint/2010/main" val="7901535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2: Cache Tags in SRAM</a:t>
            </a:r>
            <a:endParaRPr lang="en-US" dirty="0"/>
          </a:p>
        </p:txBody>
      </p:sp>
      <p:sp>
        <p:nvSpPr>
          <p:cNvPr id="3" name="Content Placeholder 2"/>
          <p:cNvSpPr>
            <a:spLocks noGrp="1"/>
          </p:cNvSpPr>
          <p:nvPr>
            <p:ph idx="1"/>
          </p:nvPr>
        </p:nvSpPr>
        <p:spPr/>
        <p:txBody>
          <a:bodyPr/>
          <a:lstStyle/>
          <a:p>
            <a:r>
              <a:rPr lang="en-US" dirty="0" smtClean="0"/>
              <a:t>Recall Idea 1: Store </a:t>
            </a:r>
            <a:r>
              <a:rPr lang="en-US" dirty="0"/>
              <a:t>all metadata in DRAM </a:t>
            </a:r>
          </a:p>
          <a:p>
            <a:pPr lvl="1"/>
            <a:r>
              <a:rPr lang="en-US" dirty="0"/>
              <a:t>To reduce metadata storage overhead</a:t>
            </a:r>
          </a:p>
          <a:p>
            <a:endParaRPr lang="en-US" dirty="0" smtClean="0"/>
          </a:p>
          <a:p>
            <a:r>
              <a:rPr lang="en-US" dirty="0" smtClean="0"/>
              <a:t>Idea 2: </a:t>
            </a:r>
            <a:r>
              <a:rPr lang="en-US" dirty="0" smtClean="0">
                <a:solidFill>
                  <a:srgbClr val="0000FF"/>
                </a:solidFill>
              </a:rPr>
              <a:t>Cache </a:t>
            </a:r>
            <a:r>
              <a:rPr lang="en-US" dirty="0">
                <a:solidFill>
                  <a:srgbClr val="0000FF"/>
                </a:solidFill>
              </a:rPr>
              <a:t>in on-chip SRAM frequently-accessed metadata</a:t>
            </a:r>
          </a:p>
          <a:p>
            <a:pPr lvl="1"/>
            <a:r>
              <a:rPr lang="en-US" dirty="0" smtClean="0"/>
              <a:t>Cache </a:t>
            </a:r>
            <a:r>
              <a:rPr lang="en-US" dirty="0"/>
              <a:t>only a small amount to keep SRAM size small</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146</a:t>
            </a:fld>
            <a:endParaRPr lang="en-US"/>
          </a:p>
        </p:txBody>
      </p:sp>
    </p:spTree>
    <p:extLst>
      <p:ext uri="{BB962C8B-B14F-4D97-AF65-F5344CB8AC3E}">
        <p14:creationId xmlns:p14="http://schemas.microsoft.com/office/powerpoint/2010/main" val="6254436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6632"/>
            <a:ext cx="8915400" cy="1066800"/>
          </a:xfrm>
        </p:spPr>
        <p:txBody>
          <a:bodyPr/>
          <a:lstStyle/>
          <a:p>
            <a:r>
              <a:rPr lang="en-US" dirty="0" smtClean="0"/>
              <a:t>Idea 3: Dynamic Data Transfer Granularity</a:t>
            </a:r>
            <a:endParaRPr lang="en-US" dirty="0"/>
          </a:p>
        </p:txBody>
      </p:sp>
      <p:sp>
        <p:nvSpPr>
          <p:cNvPr id="3" name="Content Placeholder 2"/>
          <p:cNvSpPr>
            <a:spLocks noGrp="1"/>
          </p:cNvSpPr>
          <p:nvPr>
            <p:ph idx="1"/>
          </p:nvPr>
        </p:nvSpPr>
        <p:spPr/>
        <p:txBody>
          <a:bodyPr/>
          <a:lstStyle/>
          <a:p>
            <a:pPr lvl="0">
              <a:defRPr/>
            </a:pPr>
            <a:r>
              <a:rPr lang="en-US" dirty="0"/>
              <a:t>Some applications benefit from caching more data</a:t>
            </a:r>
          </a:p>
          <a:p>
            <a:pPr lvl="1">
              <a:defRPr/>
            </a:pPr>
            <a:r>
              <a:rPr lang="en-US" dirty="0"/>
              <a:t>They have good spatial locality</a:t>
            </a:r>
          </a:p>
          <a:p>
            <a:pPr>
              <a:defRPr/>
            </a:pPr>
            <a:r>
              <a:rPr lang="en-US" dirty="0"/>
              <a:t>Others do not</a:t>
            </a:r>
          </a:p>
          <a:p>
            <a:pPr lvl="1">
              <a:defRPr/>
            </a:pPr>
            <a:r>
              <a:rPr lang="en-US" dirty="0"/>
              <a:t>Large granularity wastes bandwidth and reduces cache utilization</a:t>
            </a:r>
          </a:p>
          <a:p>
            <a:pPr>
              <a:defRPr/>
            </a:pPr>
            <a:endParaRPr lang="en-US" sz="2800" dirty="0"/>
          </a:p>
          <a:p>
            <a:pPr>
              <a:defRPr/>
            </a:pPr>
            <a:r>
              <a:rPr lang="en-US" dirty="0"/>
              <a:t>Idea </a:t>
            </a:r>
            <a:r>
              <a:rPr lang="en-US" dirty="0" smtClean="0"/>
              <a:t>3: </a:t>
            </a:r>
            <a:r>
              <a:rPr lang="en-US" dirty="0" smtClean="0">
                <a:solidFill>
                  <a:srgbClr val="0000FF"/>
                </a:solidFill>
              </a:rPr>
              <a:t>Simple </a:t>
            </a:r>
            <a:r>
              <a:rPr lang="en-US" dirty="0">
                <a:solidFill>
                  <a:srgbClr val="0000FF"/>
                </a:solidFill>
              </a:rPr>
              <a:t>dynamic caching granularity policy</a:t>
            </a:r>
          </a:p>
          <a:p>
            <a:pPr lvl="1"/>
            <a:r>
              <a:rPr lang="en-US" dirty="0" smtClean="0"/>
              <a:t>Cost-benefit analysis to determine best DRAM cache block size</a:t>
            </a:r>
          </a:p>
          <a:p>
            <a:pPr lvl="1">
              <a:defRPr/>
            </a:pPr>
            <a:r>
              <a:rPr lang="en-US" dirty="0"/>
              <a:t>Group main memory into sets of rows</a:t>
            </a:r>
          </a:p>
          <a:p>
            <a:pPr lvl="1">
              <a:defRPr/>
            </a:pPr>
            <a:r>
              <a:rPr lang="en-US" dirty="0"/>
              <a:t>Some row sets follow a fixed caching granularity</a:t>
            </a:r>
          </a:p>
          <a:p>
            <a:pPr lvl="1">
              <a:defRPr/>
            </a:pPr>
            <a:r>
              <a:rPr lang="en-US" dirty="0"/>
              <a:t>The rest of main memory follows the best granularity</a:t>
            </a:r>
          </a:p>
          <a:p>
            <a:pPr lvl="2">
              <a:defRPr/>
            </a:pPr>
            <a:r>
              <a:rPr lang="en-US" dirty="0"/>
              <a:t>Cost–benefit analysis:  access latency versus number of </a:t>
            </a:r>
            <a:r>
              <a:rPr lang="en-US" dirty="0" err="1"/>
              <a:t>cachings</a:t>
            </a:r>
            <a:endParaRPr lang="en-US" dirty="0"/>
          </a:p>
          <a:p>
            <a:pPr lvl="2">
              <a:defRPr/>
            </a:pPr>
            <a:r>
              <a:rPr lang="en-US" dirty="0"/>
              <a:t>Performed every </a:t>
            </a:r>
            <a:r>
              <a:rPr lang="en-US" dirty="0" smtClean="0"/>
              <a:t>quantum</a:t>
            </a:r>
            <a:endParaRPr lang="en-US" dirty="0"/>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147</a:t>
            </a:fld>
            <a:endParaRPr lang="en-US"/>
          </a:p>
        </p:txBody>
      </p:sp>
    </p:spTree>
    <p:extLst>
      <p:ext uri="{BB962C8B-B14F-4D97-AF65-F5344CB8AC3E}">
        <p14:creationId xmlns:p14="http://schemas.microsoft.com/office/powerpoint/2010/main" val="13197979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pPr lvl="0">
              <a:defRPr/>
            </a:pPr>
            <a:r>
              <a:rPr lang="en-US" dirty="0"/>
              <a:t>System:  8 out-of-order cores at 4 GHz</a:t>
            </a:r>
          </a:p>
          <a:p>
            <a:pPr lvl="0">
              <a:defRPr/>
            </a:pPr>
            <a:endParaRPr lang="en-US" dirty="0" smtClean="0"/>
          </a:p>
          <a:p>
            <a:pPr lvl="0">
              <a:defRPr/>
            </a:pPr>
            <a:r>
              <a:rPr lang="en-US" dirty="0" smtClean="0"/>
              <a:t>Memory</a:t>
            </a:r>
            <a:r>
              <a:rPr lang="en-US" dirty="0"/>
              <a:t>: 512 MB direct-mapped DRAM, 8 GB PCM</a:t>
            </a:r>
          </a:p>
          <a:p>
            <a:pPr lvl="1">
              <a:defRPr/>
            </a:pPr>
            <a:r>
              <a:rPr lang="en-US" sz="2000" dirty="0"/>
              <a:t>128B caching granularity</a:t>
            </a:r>
          </a:p>
          <a:p>
            <a:pPr lvl="1">
              <a:defRPr/>
            </a:pPr>
            <a:r>
              <a:rPr lang="en-US" sz="2000" dirty="0"/>
              <a:t>DRAM row hit (miss): 200 cycles (400 cycles)</a:t>
            </a:r>
          </a:p>
          <a:p>
            <a:pPr lvl="1">
              <a:defRPr/>
            </a:pPr>
            <a:r>
              <a:rPr lang="en-US" sz="2000" dirty="0"/>
              <a:t>PCM row hit (clean / dirty miss): 200 cycles (640 / 1840 cycles)</a:t>
            </a:r>
          </a:p>
          <a:p>
            <a:pPr>
              <a:defRPr/>
            </a:pPr>
            <a:endParaRPr lang="en-US" sz="2800" dirty="0" smtClean="0"/>
          </a:p>
          <a:p>
            <a:pPr>
              <a:defRPr/>
            </a:pPr>
            <a:r>
              <a:rPr lang="en-US" dirty="0" smtClean="0"/>
              <a:t>Evaluated </a:t>
            </a:r>
            <a:r>
              <a:rPr lang="en-US" dirty="0"/>
              <a:t>metadata storage techniques</a:t>
            </a:r>
          </a:p>
          <a:p>
            <a:pPr lvl="1">
              <a:defRPr/>
            </a:pPr>
            <a:r>
              <a:rPr lang="en-US" sz="2000" dirty="0"/>
              <a:t>All SRAM system (8MB of SRAM)</a:t>
            </a:r>
          </a:p>
          <a:p>
            <a:pPr lvl="1">
              <a:defRPr/>
            </a:pPr>
            <a:r>
              <a:rPr lang="en-US" sz="2000" dirty="0"/>
              <a:t>Region metadata storage</a:t>
            </a:r>
          </a:p>
          <a:p>
            <a:pPr lvl="1">
              <a:defRPr/>
            </a:pPr>
            <a:r>
              <a:rPr lang="en-US" sz="2000" dirty="0"/>
              <a:t>TIM metadata storage (same row as data)</a:t>
            </a:r>
          </a:p>
          <a:p>
            <a:pPr lvl="1">
              <a:defRPr/>
            </a:pPr>
            <a:r>
              <a:rPr lang="en-US" sz="2000" dirty="0"/>
              <a:t>TIMBER, 64-entry direct-mapped (8KB of SRAM)</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148</a:t>
            </a:fld>
            <a:endParaRPr lang="en-US"/>
          </a:p>
        </p:txBody>
      </p:sp>
    </p:spTree>
    <p:extLst>
      <p:ext uri="{BB962C8B-B14F-4D97-AF65-F5344CB8AC3E}">
        <p14:creationId xmlns:p14="http://schemas.microsoft.com/office/powerpoint/2010/main" val="5319736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3892472931"/>
              </p:ext>
            </p:extLst>
          </p:nvPr>
        </p:nvGraphicFramePr>
        <p:xfrm>
          <a:off x="339725" y="1198572"/>
          <a:ext cx="8370758" cy="502245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149</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600" cap="none" dirty="0" smtClean="0">
                <a:latin typeface="Calibri"/>
              </a:rPr>
              <a:t>TIMBER Performance</a:t>
            </a:r>
            <a:endParaRPr lang="en-US" sz="4600" cap="none" dirty="0">
              <a:latin typeface="Calibri"/>
            </a:endParaRPr>
          </a:p>
        </p:txBody>
      </p:sp>
      <p:sp>
        <p:nvSpPr>
          <p:cNvPr id="9" name="TextBox 8"/>
          <p:cNvSpPr txBox="1"/>
          <p:nvPr/>
        </p:nvSpPr>
        <p:spPr>
          <a:xfrm>
            <a:off x="4469199" y="1443382"/>
            <a:ext cx="811640" cy="584776"/>
          </a:xfrm>
          <a:prstGeom prst="rect">
            <a:avLst/>
          </a:prstGeom>
          <a:noFill/>
        </p:spPr>
        <p:txBody>
          <a:bodyPr wrap="none" rtlCol="0">
            <a:spAutoFit/>
          </a:bodyPr>
          <a:lstStyle/>
          <a:p>
            <a:pPr defTabSz="457200"/>
            <a:r>
              <a:rPr lang="en-US" sz="3200" dirty="0">
                <a:solidFill>
                  <a:srgbClr val="000000"/>
                </a:solidFill>
                <a:latin typeface="Calibri"/>
              </a:rPr>
              <a:t>-</a:t>
            </a:r>
            <a:r>
              <a:rPr lang="en-US" sz="3200" dirty="0" smtClean="0">
                <a:solidFill>
                  <a:srgbClr val="000000"/>
                </a:solidFill>
                <a:latin typeface="Calibri"/>
              </a:rPr>
              <a:t>6%</a:t>
            </a:r>
            <a:endParaRPr lang="en-US" sz="3200" dirty="0">
              <a:solidFill>
                <a:srgbClr val="000000"/>
              </a:solidFill>
              <a:latin typeface="Calibri"/>
            </a:endParaRPr>
          </a:p>
        </p:txBody>
      </p:sp>
      <p:cxnSp>
        <p:nvCxnSpPr>
          <p:cNvPr id="17" name="Straight Arrow Connector 16"/>
          <p:cNvCxnSpPr/>
          <p:nvPr/>
        </p:nvCxnSpPr>
        <p:spPr>
          <a:xfrm flipH="1" flipV="1">
            <a:off x="2442831" y="1388822"/>
            <a:ext cx="5072428" cy="263300"/>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1619672" y="6239053"/>
            <a:ext cx="6696744" cy="646331"/>
          </a:xfrm>
          <a:prstGeom prst="rect">
            <a:avLst/>
          </a:prstGeom>
        </p:spPr>
        <p:txBody>
          <a:bodyPr wrap="square">
            <a:spAutoFit/>
          </a:bodyPr>
          <a:lstStyle/>
          <a:p>
            <a:r>
              <a:rPr lang="en-US" dirty="0">
                <a:solidFill>
                  <a:prstClr val="black"/>
                </a:solidFill>
                <a:latin typeface="Calibri"/>
              </a:rPr>
              <a:t>Meza, Chang, Yoon, Mutlu, </a:t>
            </a:r>
            <a:r>
              <a:rPr lang="en-US" dirty="0" err="1">
                <a:solidFill>
                  <a:prstClr val="black"/>
                </a:solidFill>
                <a:latin typeface="Calibri"/>
              </a:rPr>
              <a:t>Ranganathan</a:t>
            </a:r>
            <a:r>
              <a:rPr lang="en-US" dirty="0">
                <a:solidFill>
                  <a:prstClr val="black"/>
                </a:solidFill>
                <a:latin typeface="Calibri"/>
              </a:rPr>
              <a:t>, “</a:t>
            </a:r>
            <a:r>
              <a:rPr lang="en-US" dirty="0">
                <a:solidFill>
                  <a:srgbClr val="0000FF"/>
                </a:solidFill>
                <a:latin typeface="Calibri"/>
              </a:rPr>
              <a:t>Enabling Efficient and Scalable Hybrid Memories</a:t>
            </a:r>
            <a:r>
              <a:rPr lang="en-US" dirty="0">
                <a:solidFill>
                  <a:prstClr val="black"/>
                </a:solidFill>
                <a:latin typeface="Calibri"/>
              </a:rPr>
              <a:t>,” IEEE Comp. Arch. Letters, 2012.</a:t>
            </a:r>
          </a:p>
        </p:txBody>
      </p:sp>
    </p:spTree>
    <p:extLst>
      <p:ext uri="{BB962C8B-B14F-4D97-AF65-F5344CB8AC3E}">
        <p14:creationId xmlns:p14="http://schemas.microsoft.com/office/powerpoint/2010/main" val="3177896823"/>
      </p:ext>
    </p:extLst>
  </p:cSld>
  <p:clrMapOvr>
    <a:masterClrMapping/>
  </p:clrMapOvr>
  <mc:AlternateContent xmlns:mc="http://schemas.openxmlformats.org/markup-compatibility/2006" xmlns:p14="http://schemas.microsoft.com/office/powerpoint/2010/main">
    <mc:Choice Requires="p14">
      <p:transition spd="slow" p14:dur="2000" advTm="5098"/>
    </mc:Choice>
    <mc:Fallback xmlns="">
      <p:transition xmlns:p14="http://schemas.microsoft.com/office/powerpoint/2010/main" spd="slow" advTm="5098"/>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3600">
                <a:latin typeface="Garamond" charset="0"/>
                <a:ea typeface="ＭＳ Ｐゴシック" charset="0"/>
                <a:cs typeface="ＭＳ Ｐゴシック" charset="0"/>
              </a:rPr>
              <a:t>Shield the Programmer from Shared Resources</a:t>
            </a:r>
          </a:p>
        </p:txBody>
      </p:sp>
      <p:sp>
        <p:nvSpPr>
          <p:cNvPr id="19459" name="Content Placeholder 2"/>
          <p:cNvSpPr>
            <a:spLocks noGrp="1"/>
          </p:cNvSpPr>
          <p:nvPr>
            <p:ph idx="1"/>
          </p:nvPr>
        </p:nvSpPr>
        <p:spPr>
          <a:xfrm>
            <a:off x="228600" y="1143000"/>
            <a:ext cx="8610600" cy="4876800"/>
          </a:xfrm>
        </p:spPr>
        <p:txBody>
          <a:bodyPr/>
          <a:lstStyle/>
          <a:p>
            <a:r>
              <a:rPr lang="en-US" dirty="0">
                <a:latin typeface="Tahoma" charset="0"/>
                <a:ea typeface="ＭＳ Ｐゴシック" charset="0"/>
                <a:cs typeface="ＭＳ Ｐゴシック" charset="0"/>
              </a:rPr>
              <a:t>Writing even sequential software is hard enough</a:t>
            </a:r>
          </a:p>
          <a:p>
            <a:pPr lvl="1"/>
            <a:r>
              <a:rPr lang="en-US" dirty="0">
                <a:latin typeface="Tahoma" charset="0"/>
                <a:ea typeface="ＭＳ Ｐゴシック" charset="0"/>
              </a:rPr>
              <a:t>Optimizing code for a complex shared-resource parallel system will be a nightmare for most programmers</a:t>
            </a:r>
          </a:p>
          <a:p>
            <a:endParaRPr lang="en-US" dirty="0">
              <a:latin typeface="Tahoma" charset="0"/>
              <a:ea typeface="ＭＳ Ｐゴシック" charset="0"/>
              <a:cs typeface="ＭＳ Ｐゴシック" charset="0"/>
            </a:endParaRPr>
          </a:p>
          <a:p>
            <a:r>
              <a:rPr lang="en-US" dirty="0">
                <a:solidFill>
                  <a:srgbClr val="FF0000"/>
                </a:solidFill>
                <a:latin typeface="Tahoma" charset="0"/>
                <a:ea typeface="ＭＳ Ｐゴシック" charset="0"/>
                <a:cs typeface="ＭＳ Ｐゴシック" charset="0"/>
              </a:rPr>
              <a:t>Programmer should not worry about                   (hardware) resource management</a:t>
            </a:r>
          </a:p>
          <a:p>
            <a:pPr lvl="1"/>
            <a:r>
              <a:rPr lang="en-US" dirty="0">
                <a:solidFill>
                  <a:srgbClr val="0000FF"/>
                </a:solidFill>
                <a:latin typeface="Tahoma" charset="0"/>
                <a:ea typeface="ＭＳ Ｐゴシック" charset="0"/>
              </a:rPr>
              <a:t>What should be executed where with what resources</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Future computer architectures should be designed to</a:t>
            </a:r>
          </a:p>
          <a:p>
            <a:pPr lvl="1"/>
            <a:r>
              <a:rPr lang="en-US" dirty="0">
                <a:solidFill>
                  <a:srgbClr val="0000FF"/>
                </a:solidFill>
                <a:latin typeface="Tahoma" charset="0"/>
                <a:ea typeface="ＭＳ Ｐゴシック" charset="0"/>
              </a:rPr>
              <a:t>Minimize programmer effort </a:t>
            </a:r>
            <a:r>
              <a:rPr lang="en-US" dirty="0">
                <a:latin typeface="Tahoma" charset="0"/>
                <a:ea typeface="ＭＳ Ｐゴシック" charset="0"/>
              </a:rPr>
              <a:t>to optimize (parallel) programs</a:t>
            </a:r>
          </a:p>
          <a:p>
            <a:pPr lvl="1"/>
            <a:r>
              <a:rPr lang="en-US" dirty="0">
                <a:solidFill>
                  <a:srgbClr val="0000FF"/>
                </a:solidFill>
                <a:latin typeface="Tahoma" charset="0"/>
                <a:ea typeface="ＭＳ Ｐゴシック" charset="0"/>
              </a:rPr>
              <a:t>Maximize runtime </a:t>
            </a:r>
            <a:r>
              <a:rPr lang="en-US" dirty="0" smtClean="0">
                <a:solidFill>
                  <a:srgbClr val="0000FF"/>
                </a:solidFill>
                <a:latin typeface="Tahoma" charset="0"/>
                <a:ea typeface="ＭＳ Ｐゴシック" charset="0"/>
              </a:rPr>
              <a:t>system’s </a:t>
            </a:r>
            <a:r>
              <a:rPr lang="en-US" dirty="0">
                <a:solidFill>
                  <a:srgbClr val="0000FF"/>
                </a:solidFill>
                <a:latin typeface="Tahoma" charset="0"/>
                <a:ea typeface="ＭＳ Ｐゴシック" charset="0"/>
              </a:rPr>
              <a:t>effectiveness </a:t>
            </a:r>
            <a:r>
              <a:rPr lang="en-US" dirty="0">
                <a:latin typeface="Tahoma" charset="0"/>
                <a:ea typeface="ＭＳ Ｐゴシック" charset="0"/>
              </a:rPr>
              <a:t>in automatic     shared resource management</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9C689B7-4EDC-B144-8443-F18941CD310F}" type="slidenum">
              <a:rPr lang="en-US" sz="1600">
                <a:latin typeface="Garamond" charset="0"/>
              </a:rPr>
              <a:pPr eaLnBrk="1" hangingPunct="1"/>
              <a:t>15</a:t>
            </a:fld>
            <a:endParaRPr lang="en-US" sz="1600">
              <a:latin typeface="Garamond" charset="0"/>
            </a:endParaRPr>
          </a:p>
        </p:txBody>
      </p:sp>
    </p:spTree>
    <p:extLst>
      <p:ext uri="{BB962C8B-B14F-4D97-AF65-F5344CB8AC3E}">
        <p14:creationId xmlns:p14="http://schemas.microsoft.com/office/powerpoint/2010/main" val="16186148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4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727365699"/>
              </p:ext>
            </p:extLst>
          </p:nvPr>
        </p:nvGraphicFramePr>
        <p:xfrm>
          <a:off x="339724" y="1205424"/>
          <a:ext cx="8347075" cy="500824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150</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600" cap="none" dirty="0" smtClean="0">
                <a:latin typeface="Calibri"/>
              </a:rPr>
              <a:t>TIMBER Energy Efficiency</a:t>
            </a:r>
            <a:endParaRPr lang="en-US" sz="4600" cap="none" dirty="0">
              <a:latin typeface="Calibri"/>
            </a:endParaRPr>
          </a:p>
        </p:txBody>
      </p:sp>
      <p:sp>
        <p:nvSpPr>
          <p:cNvPr id="10" name="TextBox 9"/>
          <p:cNvSpPr txBox="1"/>
          <p:nvPr/>
        </p:nvSpPr>
        <p:spPr>
          <a:xfrm>
            <a:off x="4350397" y="1250250"/>
            <a:ext cx="893995" cy="584776"/>
          </a:xfrm>
          <a:prstGeom prst="rect">
            <a:avLst/>
          </a:prstGeom>
          <a:noFill/>
        </p:spPr>
        <p:txBody>
          <a:bodyPr wrap="none" rtlCol="0">
            <a:spAutoFit/>
          </a:bodyPr>
          <a:lstStyle/>
          <a:p>
            <a:pPr defTabSz="457200"/>
            <a:r>
              <a:rPr lang="en-US" sz="3200" dirty="0" smtClean="0">
                <a:solidFill>
                  <a:srgbClr val="000000"/>
                </a:solidFill>
                <a:latin typeface="Calibri"/>
              </a:rPr>
              <a:t>18%</a:t>
            </a:r>
            <a:endParaRPr lang="en-US" sz="3200" dirty="0">
              <a:solidFill>
                <a:srgbClr val="000000"/>
              </a:solidFill>
              <a:latin typeface="Calibri"/>
            </a:endParaRPr>
          </a:p>
        </p:txBody>
      </p:sp>
      <p:cxnSp>
        <p:nvCxnSpPr>
          <p:cNvPr id="14" name="Straight Arrow Connector 13"/>
          <p:cNvCxnSpPr/>
          <p:nvPr/>
        </p:nvCxnSpPr>
        <p:spPr>
          <a:xfrm flipH="1">
            <a:off x="2731242" y="1516529"/>
            <a:ext cx="4836464" cy="587896"/>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619672" y="6239053"/>
            <a:ext cx="6696744" cy="646331"/>
          </a:xfrm>
          <a:prstGeom prst="rect">
            <a:avLst/>
          </a:prstGeom>
        </p:spPr>
        <p:txBody>
          <a:bodyPr wrap="square">
            <a:spAutoFit/>
          </a:bodyPr>
          <a:lstStyle/>
          <a:p>
            <a:r>
              <a:rPr lang="en-US" dirty="0">
                <a:solidFill>
                  <a:prstClr val="black"/>
                </a:solidFill>
                <a:latin typeface="Calibri"/>
              </a:rPr>
              <a:t>Meza, Chang, Yoon, Mutlu, </a:t>
            </a:r>
            <a:r>
              <a:rPr lang="en-US" dirty="0" err="1">
                <a:solidFill>
                  <a:prstClr val="black"/>
                </a:solidFill>
                <a:latin typeface="Calibri"/>
              </a:rPr>
              <a:t>Ranganathan</a:t>
            </a:r>
            <a:r>
              <a:rPr lang="en-US" dirty="0">
                <a:solidFill>
                  <a:prstClr val="black"/>
                </a:solidFill>
                <a:latin typeface="Calibri"/>
              </a:rPr>
              <a:t>, “</a:t>
            </a:r>
            <a:r>
              <a:rPr lang="en-US" dirty="0">
                <a:solidFill>
                  <a:srgbClr val="0000FF"/>
                </a:solidFill>
                <a:latin typeface="Calibri"/>
              </a:rPr>
              <a:t>Enabling Efficient and Scalable Hybrid Memories</a:t>
            </a:r>
            <a:r>
              <a:rPr lang="en-US" dirty="0">
                <a:solidFill>
                  <a:prstClr val="black"/>
                </a:solidFill>
                <a:latin typeface="Calibri"/>
              </a:rPr>
              <a:t>,” IEEE Comp. Arch. Letters, 2012.</a:t>
            </a:r>
          </a:p>
        </p:txBody>
      </p:sp>
    </p:spTree>
    <p:extLst>
      <p:ext uri="{BB962C8B-B14F-4D97-AF65-F5344CB8AC3E}">
        <p14:creationId xmlns:p14="http://schemas.microsoft.com/office/powerpoint/2010/main" val="329552723"/>
      </p:ext>
    </p:extLst>
  </p:cSld>
  <p:clrMapOvr>
    <a:masterClrMapping/>
  </p:clrMapOvr>
  <mc:AlternateContent xmlns:mc="http://schemas.openxmlformats.org/markup-compatibility/2006" xmlns:p14="http://schemas.microsoft.com/office/powerpoint/2010/main">
    <mc:Choice Requires="p14">
      <p:transition spd="slow" p14:dur="2000" advTm="16379"/>
    </mc:Choice>
    <mc:Fallback xmlns="">
      <p:transition xmlns:p14="http://schemas.microsoft.com/office/powerpoint/2010/main" spd="slow" advTm="16380"/>
    </mc:Fallback>
  </mc:AlternateContent>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52400" y="908720"/>
            <a:ext cx="8991600" cy="5339680"/>
          </a:xfrm>
        </p:spPr>
        <p:txBody>
          <a:bodyPr/>
          <a:lstStyle/>
          <a:p>
            <a:r>
              <a:rPr lang="en-US" sz="2200" dirty="0" smtClean="0"/>
              <a:t>Applications and phases have varying performance requirements</a:t>
            </a:r>
          </a:p>
          <a:p>
            <a:r>
              <a:rPr lang="en-US" sz="2200" dirty="0" smtClean="0"/>
              <a:t>Designs evaluated on multiple metrics/constraints: energy, performance, reliability, fairness, … </a:t>
            </a:r>
          </a:p>
          <a:p>
            <a:pPr marL="0" indent="0">
              <a:buNone/>
            </a:pPr>
            <a:endParaRPr lang="en-US" sz="1200" dirty="0" smtClean="0"/>
          </a:p>
          <a:p>
            <a:r>
              <a:rPr lang="en-US" sz="2200" dirty="0" smtClean="0">
                <a:solidFill>
                  <a:srgbClr val="FF0000"/>
                </a:solidFill>
              </a:rPr>
              <a:t>One-size-fits-all </a:t>
            </a:r>
            <a:r>
              <a:rPr lang="en-US" sz="2200" dirty="0" smtClean="0">
                <a:solidFill>
                  <a:srgbClr val="000000"/>
                </a:solidFill>
              </a:rPr>
              <a:t>design cannot satisfy all requirements and metrics</a:t>
            </a:r>
            <a:r>
              <a:rPr lang="en-US" sz="2200" dirty="0" smtClean="0">
                <a:solidFill>
                  <a:srgbClr val="004D26"/>
                </a:solidFill>
              </a:rPr>
              <a:t>: </a:t>
            </a:r>
            <a:r>
              <a:rPr lang="en-US" sz="2200" dirty="0">
                <a:solidFill>
                  <a:srgbClr val="FF0000"/>
                </a:solidFill>
              </a:rPr>
              <a:t>c</a:t>
            </a:r>
            <a:r>
              <a:rPr lang="en-US" sz="2200" dirty="0" smtClean="0">
                <a:solidFill>
                  <a:srgbClr val="FF0000"/>
                </a:solidFill>
              </a:rPr>
              <a:t>annot get the best of all worlds</a:t>
            </a:r>
          </a:p>
          <a:p>
            <a:endParaRPr lang="en-US" sz="1200" dirty="0">
              <a:solidFill>
                <a:srgbClr val="FF0000"/>
              </a:solidFill>
            </a:endParaRPr>
          </a:p>
          <a:p>
            <a:r>
              <a:rPr lang="en-US" sz="2200" dirty="0" smtClean="0">
                <a:solidFill>
                  <a:srgbClr val="0000FF"/>
                </a:solidFill>
              </a:rPr>
              <a:t>Asymmetry</a:t>
            </a:r>
            <a:r>
              <a:rPr lang="en-US" sz="2200" dirty="0" smtClean="0"/>
              <a:t> in design enables tradeoffs: </a:t>
            </a:r>
            <a:r>
              <a:rPr lang="en-US" sz="2200" dirty="0" smtClean="0">
                <a:solidFill>
                  <a:srgbClr val="0000FF"/>
                </a:solidFill>
              </a:rPr>
              <a:t>can get the best of all worlds</a:t>
            </a:r>
          </a:p>
          <a:p>
            <a:pPr lvl="1"/>
            <a:r>
              <a:rPr lang="en-US" sz="2000" dirty="0" smtClean="0"/>
              <a:t>Asymmetry in core </a:t>
            </a:r>
            <a:r>
              <a:rPr lang="en-US" sz="2000" dirty="0" err="1" smtClean="0"/>
              <a:t>microarch</a:t>
            </a:r>
            <a:r>
              <a:rPr lang="en-US" sz="2000" dirty="0" smtClean="0"/>
              <a:t>. </a:t>
            </a:r>
            <a:r>
              <a:rPr lang="en-US" sz="2000" dirty="0" smtClean="0">
                <a:sym typeface="Wingdings"/>
              </a:rPr>
              <a:t> </a:t>
            </a:r>
            <a:r>
              <a:rPr lang="en-US" sz="2000" dirty="0" smtClean="0">
                <a:solidFill>
                  <a:schemeClr val="tx2">
                    <a:lumMod val="75000"/>
                  </a:schemeClr>
                </a:solidFill>
                <a:sym typeface="Wingdings"/>
              </a:rPr>
              <a:t>Accelerated Critical Sections, BIS, DM             </a:t>
            </a:r>
            <a:r>
              <a:rPr lang="en-US" sz="2000" dirty="0" smtClean="0">
                <a:sym typeface="Wingdings"/>
              </a:rPr>
              <a:t> Good parallel performance + Good serialized performance</a:t>
            </a:r>
          </a:p>
          <a:p>
            <a:pPr lvl="1"/>
            <a:r>
              <a:rPr lang="en-US" sz="2000" dirty="0" smtClean="0">
                <a:sym typeface="Wingdings"/>
              </a:rPr>
              <a:t>Asymmetry in main memory  </a:t>
            </a:r>
            <a:r>
              <a:rPr lang="en-US" sz="2000" dirty="0" smtClean="0">
                <a:solidFill>
                  <a:srgbClr val="004D26"/>
                </a:solidFill>
                <a:sym typeface="Wingdings"/>
              </a:rPr>
              <a:t>Data Management for DRAM-PCM Hybrid Memory </a:t>
            </a:r>
            <a:r>
              <a:rPr lang="en-US" sz="2000" dirty="0" smtClean="0">
                <a:sym typeface="Wingdings"/>
              </a:rPr>
              <a:t> Good performance + good efficiency</a:t>
            </a:r>
          </a:p>
          <a:p>
            <a:pPr lvl="1"/>
            <a:endParaRPr lang="en-US" sz="2000" dirty="0">
              <a:sym typeface="Wingdings"/>
            </a:endParaRPr>
          </a:p>
          <a:p>
            <a:r>
              <a:rPr lang="en-US" sz="2200" dirty="0" smtClean="0">
                <a:sym typeface="Wingdings"/>
              </a:rPr>
              <a:t>Simple asymmetric designs can be effective and low-cost</a:t>
            </a:r>
            <a:endParaRPr lang="en-US" sz="22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151</a:t>
            </a:fld>
            <a:endParaRPr lang="en-US" altLang="en-US">
              <a:solidFill>
                <a:srgbClr val="000000"/>
              </a:solidFill>
            </a:endParaRPr>
          </a:p>
        </p:txBody>
      </p:sp>
    </p:spTree>
    <p:extLst>
      <p:ext uri="{BB962C8B-B14F-4D97-AF65-F5344CB8AC3E}">
        <p14:creationId xmlns:p14="http://schemas.microsoft.com/office/powerpoint/2010/main" val="39944288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urgundy_CMU_JPG_Logo.jpg"/>
          <p:cNvPicPr>
            <a:picLocks noChangeAspect="1"/>
          </p:cNvPicPr>
          <p:nvPr/>
        </p:nvPicPr>
        <p:blipFill>
          <a:blip r:embed="rId3" cstate="print"/>
          <a:stretch>
            <a:fillRect/>
          </a:stretch>
        </p:blipFill>
        <p:spPr>
          <a:xfrm>
            <a:off x="4000496" y="5429264"/>
            <a:ext cx="3786214" cy="1367244"/>
          </a:xfrm>
          <a:prstGeom prst="rect">
            <a:avLst/>
          </a:prstGeom>
        </p:spPr>
      </p:pic>
      <p:pic>
        <p:nvPicPr>
          <p:cNvPr id="5" name="Picture 4" descr="safari.png"/>
          <p:cNvPicPr>
            <a:picLocks noChangeAspect="1"/>
          </p:cNvPicPr>
          <p:nvPr/>
        </p:nvPicPr>
        <p:blipFill>
          <a:blip r:embed="rId4" cstate="print"/>
          <a:stretch>
            <a:fillRect/>
          </a:stretch>
        </p:blipFill>
        <p:spPr>
          <a:xfrm>
            <a:off x="1285852" y="5696976"/>
            <a:ext cx="2501587" cy="723810"/>
          </a:xfrm>
          <a:prstGeom prst="rect">
            <a:avLst/>
          </a:prstGeom>
        </p:spPr>
      </p:pic>
      <p:sp>
        <p:nvSpPr>
          <p:cNvPr id="2" name="Title 1"/>
          <p:cNvSpPr>
            <a:spLocks noGrp="1"/>
          </p:cNvSpPr>
          <p:nvPr>
            <p:ph type="ctrTitle"/>
          </p:nvPr>
        </p:nvSpPr>
        <p:spPr>
          <a:xfrm>
            <a:off x="381000" y="1219200"/>
            <a:ext cx="8382000" cy="2057400"/>
          </a:xfrm>
        </p:spPr>
        <p:txBody>
          <a:bodyPr anchor="ctr" anchorCtr="0">
            <a:noAutofit/>
          </a:bodyPr>
          <a:lstStyle/>
          <a:p>
            <a:pPr algn="ctr"/>
            <a:r>
              <a:rPr lang="en-US" sz="4400" dirty="0" smtClean="0"/>
              <a:t>Overview of Research in </a:t>
            </a:r>
            <a:br>
              <a:rPr lang="en-US" sz="4400" dirty="0" smtClean="0"/>
            </a:br>
            <a:r>
              <a:rPr lang="en-US" sz="4400" dirty="0" smtClean="0"/>
              <a:t>the CMU SAFARI Research Group</a:t>
            </a:r>
            <a:endParaRPr lang="en-US" sz="4400" dirty="0"/>
          </a:p>
        </p:txBody>
      </p:sp>
      <p:sp>
        <p:nvSpPr>
          <p:cNvPr id="7" name="Subtitle 2"/>
          <p:cNvSpPr txBox="1">
            <a:spLocks/>
          </p:cNvSpPr>
          <p:nvPr/>
        </p:nvSpPr>
        <p:spPr bwMode="auto">
          <a:xfrm>
            <a:off x="1285852" y="3276600"/>
            <a:ext cx="642942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Clr>
                <a:schemeClr val="accent1"/>
              </a:buClr>
              <a:buSzPct val="65000"/>
              <a:buFont typeface="Wingdings" pitchFamily="2" charset="2"/>
              <a:buNone/>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a:buClr>
                <a:srgbClr val="CC9900"/>
              </a:buClr>
            </a:pPr>
            <a:endParaRPr lang="en-US" sz="2200" dirty="0" smtClean="0">
              <a:solidFill>
                <a:srgbClr val="000000"/>
              </a:solidFill>
              <a:latin typeface="Tahoma"/>
            </a:endParaRPr>
          </a:p>
          <a:p>
            <a:pPr>
              <a:buClr>
                <a:srgbClr val="CC9900"/>
              </a:buClr>
            </a:pPr>
            <a:r>
              <a:rPr lang="en-US" sz="2200" dirty="0" smtClean="0">
                <a:solidFill>
                  <a:srgbClr val="000000"/>
                </a:solidFill>
                <a:latin typeface="Tahoma"/>
              </a:rPr>
              <a:t>Onur Mutlu</a:t>
            </a:r>
          </a:p>
          <a:p>
            <a:pPr>
              <a:buClr>
                <a:srgbClr val="CC9900"/>
              </a:buClr>
            </a:pPr>
            <a:r>
              <a:rPr lang="en-US" sz="2200" dirty="0">
                <a:solidFill>
                  <a:srgbClr val="000000"/>
                </a:solidFill>
                <a:latin typeface="Tahoma"/>
                <a:hlinkClick r:id="rId5"/>
              </a:rPr>
              <a:t>onur@</a:t>
            </a:r>
            <a:r>
              <a:rPr lang="en-US" sz="2200" dirty="0" smtClean="0">
                <a:solidFill>
                  <a:srgbClr val="000000"/>
                </a:solidFill>
                <a:latin typeface="Tahoma"/>
                <a:hlinkClick r:id="rId5"/>
              </a:rPr>
              <a:t>cmu.edu</a:t>
            </a:r>
            <a:endParaRPr lang="en-US" sz="2200" dirty="0" smtClean="0">
              <a:solidFill>
                <a:srgbClr val="000000"/>
              </a:solidFill>
              <a:latin typeface="Tahoma"/>
            </a:endParaRPr>
          </a:p>
          <a:p>
            <a:pPr>
              <a:buClr>
                <a:srgbClr val="CC9900"/>
              </a:buClr>
            </a:pPr>
            <a:r>
              <a:rPr lang="en-US" sz="2200" dirty="0">
                <a:solidFill>
                  <a:srgbClr val="000000"/>
                </a:solidFill>
                <a:latin typeface="Tahoma"/>
                <a:hlinkClick r:id="rId6"/>
              </a:rPr>
              <a:t>http://www.ece.cmu.edu/~</a:t>
            </a:r>
            <a:r>
              <a:rPr lang="en-US" sz="2200" dirty="0" smtClean="0">
                <a:solidFill>
                  <a:srgbClr val="000000"/>
                </a:solidFill>
                <a:latin typeface="Tahoma"/>
                <a:hlinkClick r:id="rId6"/>
              </a:rPr>
              <a:t>omutlu</a:t>
            </a:r>
            <a:endParaRPr lang="en-US" sz="2200" dirty="0">
              <a:solidFill>
                <a:srgbClr val="000000"/>
              </a:solidFill>
              <a:latin typeface="Tahoma"/>
            </a:endParaRPr>
          </a:p>
          <a:p>
            <a:pPr>
              <a:buClr>
                <a:srgbClr val="CC9900"/>
              </a:buClr>
            </a:pPr>
            <a:r>
              <a:rPr lang="en-US" sz="2200" dirty="0" smtClean="0">
                <a:solidFill>
                  <a:srgbClr val="000000"/>
                </a:solidFill>
                <a:latin typeface="Tahoma"/>
              </a:rPr>
              <a:t>October 2012</a:t>
            </a:r>
          </a:p>
          <a:p>
            <a:pPr>
              <a:buClr>
                <a:srgbClr val="CC9900"/>
              </a:buClr>
            </a:pPr>
            <a:endParaRPr lang="en-US" sz="2200" dirty="0" smtClean="0">
              <a:solidFill>
                <a:srgbClr val="000000"/>
              </a:solidFill>
              <a:latin typeface="Tahoma"/>
            </a:endParaRPr>
          </a:p>
          <a:p>
            <a:pPr>
              <a:buClr>
                <a:srgbClr val="CC9900"/>
              </a:buClr>
            </a:pPr>
            <a:endParaRPr lang="en-US" sz="1200" dirty="0" smtClean="0">
              <a:solidFill>
                <a:srgbClr val="000000"/>
              </a:solidFill>
              <a:latin typeface="Tahoma"/>
            </a:endParaRPr>
          </a:p>
          <a:p>
            <a:pPr>
              <a:buClr>
                <a:srgbClr val="CC9900"/>
              </a:buClr>
            </a:pPr>
            <a:endParaRPr lang="en-US" sz="1200" dirty="0">
              <a:solidFill>
                <a:srgbClr val="000000"/>
              </a:solidFill>
              <a:latin typeface="Tahoma"/>
            </a:endParaRPr>
          </a:p>
        </p:txBody>
      </p:sp>
    </p:spTree>
    <p:extLst>
      <p:ext uri="{BB962C8B-B14F-4D97-AF65-F5344CB8AC3E}">
        <p14:creationId xmlns:p14="http://schemas.microsoft.com/office/powerpoint/2010/main" val="2877699316"/>
      </p:ext>
    </p:extLst>
  </p:cSld>
  <p:clrMapOvr>
    <a:masterClrMapping/>
  </p:clrMapOvr>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Bit About Me and My Research</a:t>
            </a:r>
            <a:endParaRPr lang="en-US" dirty="0"/>
          </a:p>
        </p:txBody>
      </p:sp>
      <p:sp>
        <p:nvSpPr>
          <p:cNvPr id="3" name="Content Placeholder 2"/>
          <p:cNvSpPr>
            <a:spLocks noGrp="1"/>
          </p:cNvSpPr>
          <p:nvPr>
            <p:ph idx="1"/>
          </p:nvPr>
        </p:nvSpPr>
        <p:spPr>
          <a:xfrm>
            <a:off x="228600" y="908720"/>
            <a:ext cx="8763000" cy="5339680"/>
          </a:xfrm>
        </p:spPr>
        <p:txBody>
          <a:bodyPr/>
          <a:lstStyle/>
          <a:p>
            <a:r>
              <a:rPr lang="en-US" sz="2000" dirty="0">
                <a:latin typeface="Tahoma" charset="0"/>
                <a:ea typeface="ＭＳ Ｐゴシック" charset="0"/>
              </a:rPr>
              <a:t>Assistant Professor @ Carnegie Mellon University ECE/</a:t>
            </a:r>
            <a:r>
              <a:rPr lang="en-US" sz="2000" dirty="0" smtClean="0">
                <a:latin typeface="Tahoma" charset="0"/>
                <a:ea typeface="ＭＳ Ｐゴシック" charset="0"/>
              </a:rPr>
              <a:t>CS</a:t>
            </a:r>
          </a:p>
          <a:p>
            <a:r>
              <a:rPr lang="en-US" sz="2000" dirty="0" smtClean="0">
                <a:latin typeface="Tahoma" charset="0"/>
                <a:ea typeface="ＭＳ Ｐゴシック" charset="0"/>
                <a:hlinkClick r:id=""/>
              </a:rPr>
              <a:t>http</a:t>
            </a:r>
            <a:r>
              <a:rPr lang="en-US" sz="2000" dirty="0">
                <a:latin typeface="Tahoma" charset="0"/>
                <a:ea typeface="ＭＳ Ｐゴシック" charset="0"/>
                <a:hlinkClick r:id="rId2"/>
              </a:rPr>
              <a:t>://www.ece.cmu.edu/~</a:t>
            </a:r>
            <a:r>
              <a:rPr lang="en-US" sz="2000" dirty="0" smtClean="0">
                <a:latin typeface="Tahoma" charset="0"/>
                <a:ea typeface="ＭＳ Ｐゴシック" charset="0"/>
                <a:hlinkClick r:id="rId2"/>
              </a:rPr>
              <a:t>omutlu</a:t>
            </a:r>
            <a:endParaRPr lang="en-US" sz="2000" dirty="0" smtClean="0">
              <a:latin typeface="Tahoma" charset="0"/>
              <a:ea typeface="ＭＳ Ｐゴシック" charset="0"/>
            </a:endParaRPr>
          </a:p>
          <a:p>
            <a:r>
              <a:rPr lang="en-US" sz="2000" dirty="0" smtClean="0">
                <a:latin typeface="Tahoma" charset="0"/>
                <a:ea typeface="ＭＳ Ｐゴシック" charset="0"/>
                <a:hlinkClick r:id="rId3"/>
              </a:rPr>
              <a:t>onur@cmu.edu</a:t>
            </a:r>
            <a:r>
              <a:rPr lang="en-US" sz="2000" dirty="0" smtClean="0">
                <a:latin typeface="Tahoma" charset="0"/>
                <a:ea typeface="ＭＳ Ｐゴシック" charset="0"/>
              </a:rPr>
              <a:t>, 512-658-0891 (cell)</a:t>
            </a:r>
          </a:p>
          <a:p>
            <a:pPr marL="0" indent="0">
              <a:buNone/>
            </a:pPr>
            <a:endParaRPr lang="en-US" sz="1600" dirty="0">
              <a:latin typeface="Tahoma" charset="0"/>
              <a:ea typeface="ＭＳ Ｐゴシック" charset="0"/>
            </a:endParaRPr>
          </a:p>
          <a:p>
            <a:pPr marL="342900" lvl="1" indent="-342900">
              <a:buClr>
                <a:schemeClr val="accent1"/>
              </a:buClr>
              <a:buSzPct val="65000"/>
              <a:buFont typeface="Wingdings" pitchFamily="2" charset="2"/>
              <a:buChar char="n"/>
            </a:pPr>
            <a:r>
              <a:rPr lang="en-US" sz="1800" dirty="0" smtClean="0">
                <a:latin typeface="Tahoma" charset="0"/>
                <a:ea typeface="ＭＳ Ｐゴシック" charset="0"/>
              </a:rPr>
              <a:t>Interested </a:t>
            </a:r>
            <a:r>
              <a:rPr lang="en-US" sz="1800" dirty="0">
                <a:latin typeface="Tahoma" charset="0"/>
                <a:ea typeface="ＭＳ Ｐゴシック" charset="0"/>
              </a:rPr>
              <a:t>in </a:t>
            </a:r>
            <a:r>
              <a:rPr lang="en-US" sz="1800" dirty="0" smtClean="0">
                <a:latin typeface="Tahoma" charset="0"/>
                <a:ea typeface="ＭＳ Ｐゴシック" charset="0"/>
              </a:rPr>
              <a:t>fundamental techniques for efficient</a:t>
            </a:r>
            <a:r>
              <a:rPr lang="en-US" sz="1800" dirty="0">
                <a:latin typeface="Tahoma" charset="0"/>
                <a:ea typeface="ＭＳ Ｐゴシック" charset="0"/>
              </a:rPr>
              <a:t>, high-performance, and scalable </a:t>
            </a:r>
            <a:r>
              <a:rPr lang="en-US" sz="1800" dirty="0" smtClean="0">
                <a:latin typeface="Tahoma" charset="0"/>
                <a:ea typeface="ＭＳ Ｐゴシック" charset="0"/>
              </a:rPr>
              <a:t>systems</a:t>
            </a:r>
            <a:r>
              <a:rPr lang="en-US" sz="1800" dirty="0">
                <a:latin typeface="Tahoma" charset="0"/>
                <a:ea typeface="ＭＳ Ｐゴシック" charset="0"/>
              </a:rPr>
              <a:t>; solving difficult architectural problems at low </a:t>
            </a:r>
            <a:r>
              <a:rPr lang="en-US" sz="1800" dirty="0" smtClean="0">
                <a:latin typeface="Tahoma" charset="0"/>
                <a:ea typeface="ＭＳ Ｐゴシック" charset="0"/>
              </a:rPr>
              <a:t>cost &amp; complexity</a:t>
            </a:r>
            <a:endParaRPr lang="en-US" sz="1800" dirty="0">
              <a:latin typeface="Tahoma" charset="0"/>
              <a:ea typeface="ＭＳ Ｐゴシック" charset="0"/>
            </a:endParaRPr>
          </a:p>
          <a:p>
            <a:endParaRPr lang="en-US" sz="1600" dirty="0" smtClean="0">
              <a:latin typeface="Tahoma" charset="0"/>
              <a:ea typeface="ＭＳ Ｐゴシック" charset="0"/>
            </a:endParaRPr>
          </a:p>
          <a:p>
            <a:r>
              <a:rPr lang="en-US" sz="2000" dirty="0" smtClean="0">
                <a:latin typeface="Tahoma" charset="0"/>
                <a:ea typeface="ＭＳ Ｐゴシック" charset="0"/>
              </a:rPr>
              <a:t>Research, teaching, consulting in:</a:t>
            </a:r>
          </a:p>
          <a:p>
            <a:pPr lvl="1">
              <a:defRPr/>
            </a:pPr>
            <a:r>
              <a:rPr lang="en-US" sz="1800" dirty="0">
                <a:solidFill>
                  <a:srgbClr val="0000FF"/>
                </a:solidFill>
                <a:latin typeface="Tahoma" charset="0"/>
                <a:ea typeface="ＭＳ Ｐゴシック" charset="0"/>
              </a:rPr>
              <a:t>Computer architecture, hardware/software </a:t>
            </a:r>
            <a:r>
              <a:rPr lang="en-US" sz="1800" dirty="0" smtClean="0">
                <a:solidFill>
                  <a:srgbClr val="0000FF"/>
                </a:solidFill>
                <a:latin typeface="Tahoma" charset="0"/>
                <a:ea typeface="ＭＳ Ｐゴシック" charset="0"/>
              </a:rPr>
              <a:t>interaction and cooperation</a:t>
            </a:r>
            <a:endParaRPr lang="en-US" sz="1800" dirty="0">
              <a:solidFill>
                <a:srgbClr val="0000FF"/>
              </a:solidFill>
              <a:latin typeface="Tahoma" charset="0"/>
              <a:ea typeface="ＭＳ Ｐゴシック" charset="0"/>
            </a:endParaRPr>
          </a:p>
          <a:p>
            <a:pPr lvl="1">
              <a:defRPr/>
            </a:pPr>
            <a:r>
              <a:rPr lang="en-US" sz="1800" dirty="0" smtClean="0">
                <a:latin typeface="Tahoma" charset="0"/>
                <a:ea typeface="ＭＳ Ｐゴシック" charset="0"/>
              </a:rPr>
              <a:t>Multi-</a:t>
            </a:r>
            <a:r>
              <a:rPr lang="en-US" sz="1800" dirty="0">
                <a:latin typeface="Tahoma" charset="0"/>
                <a:ea typeface="ＭＳ Ｐゴシック" charset="0"/>
              </a:rPr>
              <a:t>core </a:t>
            </a:r>
            <a:r>
              <a:rPr lang="en-US" sz="1800" dirty="0" smtClean="0">
                <a:latin typeface="Tahoma" charset="0"/>
                <a:ea typeface="ＭＳ Ｐゴシック" charset="0"/>
              </a:rPr>
              <a:t>systems, heterogeneous systems, new execution models</a:t>
            </a:r>
            <a:endParaRPr lang="en-US" sz="1800" dirty="0">
              <a:latin typeface="Tahoma" charset="0"/>
              <a:ea typeface="ＭＳ Ｐゴシック" charset="0"/>
            </a:endParaRPr>
          </a:p>
          <a:p>
            <a:pPr lvl="1">
              <a:defRPr/>
            </a:pPr>
            <a:r>
              <a:rPr lang="en-US" sz="1800" dirty="0">
                <a:latin typeface="Tahoma" charset="0"/>
                <a:ea typeface="ＭＳ Ｐゴシック" charset="0"/>
              </a:rPr>
              <a:t>Memory </a:t>
            </a:r>
            <a:r>
              <a:rPr lang="en-US" sz="1800" dirty="0" smtClean="0">
                <a:latin typeface="Tahoma" charset="0"/>
                <a:ea typeface="ＭＳ Ｐゴシック" charset="0"/>
              </a:rPr>
              <a:t>systems (memory controllers, caches, DRAM, emerging technologies)</a:t>
            </a:r>
          </a:p>
          <a:p>
            <a:pPr lvl="1">
              <a:defRPr/>
            </a:pPr>
            <a:r>
              <a:rPr lang="en-US" sz="1800" dirty="0" smtClean="0">
                <a:latin typeface="Tahoma" charset="0"/>
                <a:ea typeface="ＭＳ Ｐゴシック" charset="0"/>
              </a:rPr>
              <a:t>Interconnects</a:t>
            </a:r>
          </a:p>
          <a:p>
            <a:pPr lvl="1">
              <a:defRPr/>
            </a:pPr>
            <a:r>
              <a:rPr lang="en-US" sz="1800" dirty="0">
                <a:latin typeface="Tahoma" charset="0"/>
                <a:ea typeface="ＭＳ Ｐゴシック" charset="0"/>
              </a:rPr>
              <a:t>Hardware/software interaction and co-design (PL, OS, Architecture</a:t>
            </a:r>
            <a:r>
              <a:rPr lang="en-US" sz="1800" dirty="0" smtClean="0">
                <a:latin typeface="Tahoma" charset="0"/>
                <a:ea typeface="ＭＳ Ｐゴシック" charset="0"/>
              </a:rPr>
              <a:t>)</a:t>
            </a:r>
          </a:p>
          <a:p>
            <a:pPr lvl="1">
              <a:defRPr/>
            </a:pPr>
            <a:r>
              <a:rPr lang="en-US" sz="1800" dirty="0" smtClean="0">
                <a:latin typeface="Tahoma" charset="0"/>
                <a:ea typeface="ＭＳ Ｐゴシック" charset="0"/>
              </a:rPr>
              <a:t>Predictable and QoS-aware systems</a:t>
            </a:r>
          </a:p>
          <a:p>
            <a:pPr lvl="1">
              <a:defRPr/>
            </a:pPr>
            <a:r>
              <a:rPr lang="en-US" sz="1800" dirty="0" smtClean="0">
                <a:latin typeface="Tahoma" charset="0"/>
                <a:ea typeface="ＭＳ Ｐゴシック" charset="0"/>
              </a:rPr>
              <a:t>Fault tolerance</a:t>
            </a:r>
          </a:p>
          <a:p>
            <a:pPr lvl="1">
              <a:defRPr/>
            </a:pPr>
            <a:r>
              <a:rPr lang="en-US" sz="1800" dirty="0" smtClean="0">
                <a:latin typeface="Tahoma" charset="0"/>
                <a:ea typeface="ＭＳ Ｐゴシック" charset="0"/>
              </a:rPr>
              <a:t>Bioinformatics algorithms and architectures</a:t>
            </a:r>
          </a:p>
          <a:p>
            <a:pPr lvl="1">
              <a:defRPr/>
            </a:pPr>
            <a:endParaRPr lang="en-US" sz="1600" dirty="0">
              <a:latin typeface="Tahoma" charset="0"/>
              <a:ea typeface="ＭＳ Ｐゴシック" charset="0"/>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153</a:t>
            </a:fld>
            <a:endParaRPr lang="en-US" altLang="en-US">
              <a:solidFill>
                <a:srgbClr val="000000"/>
              </a:solidFill>
            </a:endParaRPr>
          </a:p>
        </p:txBody>
      </p:sp>
    </p:spTree>
    <p:extLst>
      <p:ext uri="{BB962C8B-B14F-4D97-AF65-F5344CB8AC3E}">
        <p14:creationId xmlns:p14="http://schemas.microsoft.com/office/powerpoint/2010/main" val="36278307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400" dirty="0" smtClean="0"/>
              <a:t>Goal: Scalable and Energy-Efficient Memory</a:t>
            </a:r>
            <a:endParaRPr lang="en-US" sz="3400" dirty="0"/>
          </a:p>
        </p:txBody>
      </p:sp>
      <p:sp>
        <p:nvSpPr>
          <p:cNvPr id="3" name="Content Placeholder 2"/>
          <p:cNvSpPr>
            <a:spLocks noGrp="1"/>
          </p:cNvSpPr>
          <p:nvPr>
            <p:ph idx="1"/>
          </p:nvPr>
        </p:nvSpPr>
        <p:spPr>
          <a:xfrm>
            <a:off x="228600" y="908720"/>
            <a:ext cx="8915400" cy="5195664"/>
          </a:xfrm>
        </p:spPr>
        <p:txBody>
          <a:bodyPr/>
          <a:lstStyle/>
          <a:p>
            <a:r>
              <a:rPr lang="en-US" sz="2200" dirty="0" smtClean="0"/>
              <a:t>Problem: </a:t>
            </a:r>
            <a:r>
              <a:rPr lang="en-US" sz="2200" dirty="0" smtClean="0">
                <a:solidFill>
                  <a:srgbClr val="FF0000"/>
                </a:solidFill>
              </a:rPr>
              <a:t>Main memory is a large energy &amp; performance bottleneck</a:t>
            </a:r>
            <a:endParaRPr lang="en-US" sz="2200" dirty="0" smtClean="0"/>
          </a:p>
          <a:p>
            <a:endParaRPr lang="en-US" sz="400" dirty="0" smtClean="0"/>
          </a:p>
          <a:p>
            <a:r>
              <a:rPr lang="en-US" sz="2200" dirty="0" smtClean="0"/>
              <a:t>Our goal: </a:t>
            </a:r>
            <a:r>
              <a:rPr lang="en-US" sz="2200" dirty="0" smtClean="0">
                <a:solidFill>
                  <a:srgbClr val="0000FF"/>
                </a:solidFill>
              </a:rPr>
              <a:t>Rethink main memory design for efficiency and scalability</a:t>
            </a:r>
          </a:p>
          <a:p>
            <a:pPr marL="344487" lvl="1" indent="0">
              <a:buNone/>
            </a:pPr>
            <a:r>
              <a:rPr lang="en-US" dirty="0" smtClean="0"/>
              <a:t>1) </a:t>
            </a:r>
            <a:r>
              <a:rPr lang="en-US" dirty="0" smtClean="0">
                <a:solidFill>
                  <a:srgbClr val="0000FF"/>
                </a:solidFill>
              </a:rPr>
              <a:t>Minimize waste and maximize parallelism </a:t>
            </a:r>
            <a:r>
              <a:rPr lang="en-US" dirty="0" smtClean="0"/>
              <a:t>in DRAM &amp; controllers</a:t>
            </a:r>
          </a:p>
          <a:p>
            <a:pPr marL="344487" lvl="1" indent="0">
              <a:buNone/>
            </a:pPr>
            <a:r>
              <a:rPr lang="en-US" dirty="0" smtClean="0"/>
              <a:t>2) </a:t>
            </a:r>
            <a:r>
              <a:rPr lang="en-US" dirty="0" smtClean="0">
                <a:solidFill>
                  <a:srgbClr val="0000FF"/>
                </a:solidFill>
              </a:rPr>
              <a:t>Enable emerging technologies </a:t>
            </a:r>
            <a:r>
              <a:rPr lang="en-US" dirty="0" smtClean="0"/>
              <a:t>for energy-efficient memory</a:t>
            </a:r>
            <a:endParaRPr lang="en-US" sz="800" dirty="0" smtClean="0"/>
          </a:p>
          <a:p>
            <a:endParaRPr lang="en-US" sz="400" dirty="0" smtClean="0"/>
          </a:p>
          <a:p>
            <a:r>
              <a:rPr lang="en-US" sz="2200" dirty="0" smtClean="0"/>
              <a:t>Example recent solution </a:t>
            </a:r>
            <a:r>
              <a:rPr lang="en-US" sz="2200" dirty="0"/>
              <a:t>i</a:t>
            </a:r>
            <a:r>
              <a:rPr lang="en-US" sz="2200" dirty="0" smtClean="0"/>
              <a:t>deas:</a:t>
            </a:r>
          </a:p>
          <a:p>
            <a:pPr lvl="1"/>
            <a:r>
              <a:rPr lang="en-US" sz="2000" dirty="0" smtClean="0">
                <a:solidFill>
                  <a:srgbClr val="000090"/>
                </a:solidFill>
              </a:rPr>
              <a:t>Tiered latency DRAM: Low latency at low cost </a:t>
            </a:r>
            <a:r>
              <a:rPr lang="en-US" sz="1600" b="1" dirty="0" smtClean="0">
                <a:solidFill>
                  <a:srgbClr val="004D26"/>
                </a:solidFill>
              </a:rPr>
              <a:t>[Lee+ HPCA 2013]</a:t>
            </a:r>
            <a:endParaRPr lang="en-US" sz="2000" dirty="0" smtClean="0">
              <a:solidFill>
                <a:srgbClr val="000090"/>
              </a:solidFill>
            </a:endParaRPr>
          </a:p>
          <a:p>
            <a:pPr lvl="1"/>
            <a:r>
              <a:rPr lang="en-US" sz="2000" dirty="0" smtClean="0">
                <a:solidFill>
                  <a:srgbClr val="000090"/>
                </a:solidFill>
              </a:rPr>
              <a:t>SALP</a:t>
            </a:r>
            <a:r>
              <a:rPr lang="en-US" sz="2000" dirty="0">
                <a:solidFill>
                  <a:srgbClr val="000090"/>
                </a:solidFill>
              </a:rPr>
              <a:t>: Subarray-level parallelism in DRAM </a:t>
            </a:r>
            <a:r>
              <a:rPr lang="en-US" sz="1600" b="1" dirty="0">
                <a:solidFill>
                  <a:srgbClr val="004D26"/>
                </a:solidFill>
              </a:rPr>
              <a:t>[Kim+ ISCA 2012]</a:t>
            </a:r>
          </a:p>
          <a:p>
            <a:pPr lvl="1"/>
            <a:r>
              <a:rPr lang="en-US" sz="2000" dirty="0" smtClean="0">
                <a:solidFill>
                  <a:srgbClr val="000090"/>
                </a:solidFill>
              </a:rPr>
              <a:t>RAIDR: Retention-aware DRAM refresh </a:t>
            </a:r>
            <a:r>
              <a:rPr lang="en-US" sz="1600" b="1" dirty="0" smtClean="0">
                <a:solidFill>
                  <a:schemeClr val="tx2">
                    <a:lumMod val="75000"/>
                  </a:schemeClr>
                </a:solidFill>
              </a:rPr>
              <a:t>[Liu+ ISCA 2012]</a:t>
            </a:r>
          </a:p>
          <a:p>
            <a:pPr lvl="1"/>
            <a:r>
              <a:rPr lang="en-US" sz="2000" dirty="0" smtClean="0">
                <a:solidFill>
                  <a:srgbClr val="000090"/>
                </a:solidFill>
              </a:rPr>
              <a:t>Staged </a:t>
            </a:r>
            <a:r>
              <a:rPr lang="en-US" sz="2000" dirty="0">
                <a:solidFill>
                  <a:srgbClr val="000090"/>
                </a:solidFill>
              </a:rPr>
              <a:t>memory controllers </a:t>
            </a:r>
            <a:r>
              <a:rPr lang="en-US" sz="1600" b="1" dirty="0" smtClean="0">
                <a:solidFill>
                  <a:srgbClr val="004D26"/>
                </a:solidFill>
              </a:rPr>
              <a:t>[</a:t>
            </a:r>
            <a:r>
              <a:rPr lang="en-US" sz="1600" b="1" dirty="0" err="1">
                <a:solidFill>
                  <a:srgbClr val="004D26"/>
                </a:solidFill>
              </a:rPr>
              <a:t>Ausavarungnirun</a:t>
            </a:r>
            <a:r>
              <a:rPr lang="en-US" sz="1600" b="1" dirty="0">
                <a:solidFill>
                  <a:srgbClr val="004D26"/>
                </a:solidFill>
              </a:rPr>
              <a:t>+ ISCA 2012]</a:t>
            </a:r>
          </a:p>
          <a:p>
            <a:pPr lvl="1"/>
            <a:r>
              <a:rPr lang="en-US" sz="2000" dirty="0" smtClean="0">
                <a:solidFill>
                  <a:srgbClr val="000090"/>
                </a:solidFill>
              </a:rPr>
              <a:t>Hybrid PCM+DRAM main memory </a:t>
            </a:r>
            <a:r>
              <a:rPr lang="en-US" sz="2000" dirty="0" smtClean="0"/>
              <a:t>with efficient DRAM cache design, dynamic data transfer granularity, and intelligent data placement </a:t>
            </a:r>
            <a:r>
              <a:rPr lang="en-US" sz="1600" b="1" dirty="0" smtClean="0">
                <a:solidFill>
                  <a:srgbClr val="004D26"/>
                </a:solidFill>
              </a:rPr>
              <a:t>[Meza+ IEEE CAL 2012, Yoon+ ICCD 2012, Lee+ ISCA 2009]</a:t>
            </a:r>
          </a:p>
          <a:p>
            <a:pPr lvl="1"/>
            <a:r>
              <a:rPr lang="en-US" sz="2000" dirty="0" smtClean="0">
                <a:solidFill>
                  <a:srgbClr val="000090"/>
                </a:solidFill>
                <a:ea typeface="+mn-ea"/>
                <a:cs typeface="+mn-cs"/>
              </a:rPr>
              <a:t>Low complexity cache/memory compression </a:t>
            </a:r>
            <a:r>
              <a:rPr lang="en-US" sz="1600" b="1" dirty="0" smtClean="0">
                <a:solidFill>
                  <a:srgbClr val="004D26"/>
                </a:solidFill>
              </a:rPr>
              <a:t>[</a:t>
            </a:r>
            <a:r>
              <a:rPr lang="en-US" sz="1600" b="1" dirty="0" err="1" smtClean="0">
                <a:solidFill>
                  <a:srgbClr val="004D26"/>
                </a:solidFill>
              </a:rPr>
              <a:t>Pekhimenko</a:t>
            </a:r>
            <a:r>
              <a:rPr lang="en-US" sz="1600" b="1" dirty="0" smtClean="0">
                <a:solidFill>
                  <a:srgbClr val="004D26"/>
                </a:solidFill>
              </a:rPr>
              <a:t>+ PACT 2012]</a:t>
            </a:r>
          </a:p>
          <a:p>
            <a:pPr lvl="1"/>
            <a:r>
              <a:rPr lang="en-US" sz="2000" dirty="0" smtClean="0">
                <a:solidFill>
                  <a:srgbClr val="000090"/>
                </a:solidFill>
              </a:rPr>
              <a:t>Efficient caching with evicted address filters </a:t>
            </a:r>
            <a:r>
              <a:rPr lang="en-US" sz="1600" b="1" dirty="0" smtClean="0">
                <a:solidFill>
                  <a:srgbClr val="004D26"/>
                </a:solidFill>
              </a:rPr>
              <a:t>[Seshadri+ </a:t>
            </a:r>
            <a:r>
              <a:rPr lang="en-US" sz="1600" b="1" dirty="0">
                <a:solidFill>
                  <a:srgbClr val="004D26"/>
                </a:solidFill>
              </a:rPr>
              <a:t>PACT 2012]</a:t>
            </a:r>
          </a:p>
          <a:p>
            <a:pPr lvl="1"/>
            <a:endParaRPr lang="en-US" sz="1600" b="1" dirty="0">
              <a:solidFill>
                <a:srgbClr val="004D26"/>
              </a:solidFill>
            </a:endParaRPr>
          </a:p>
          <a:p>
            <a:pPr lvl="1"/>
            <a:endParaRPr lang="en-US" sz="1600" b="1" dirty="0" smtClean="0">
              <a:solidFill>
                <a:srgbClr val="004D26"/>
              </a:solidFill>
            </a:endParaRPr>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154</a:t>
            </a:fld>
            <a:endParaRPr lang="en-US" altLang="en-US">
              <a:solidFill>
                <a:srgbClr val="000000"/>
              </a:solidFill>
            </a:endParaRPr>
          </a:p>
        </p:txBody>
      </p:sp>
    </p:spTree>
    <p:extLst>
      <p:ext uri="{BB962C8B-B14F-4D97-AF65-F5344CB8AC3E}">
        <p14:creationId xmlns:p14="http://schemas.microsoft.com/office/powerpoint/2010/main" val="6589318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00800" y="4191000"/>
            <a:ext cx="2654300" cy="2171700"/>
          </a:xfrm>
          <a:prstGeom prst="rect">
            <a:avLst/>
          </a:prstGeom>
        </p:spPr>
      </p:pic>
      <p:sp>
        <p:nvSpPr>
          <p:cNvPr id="3" name="Content Placeholder 2"/>
          <p:cNvSpPr>
            <a:spLocks noGrp="1"/>
          </p:cNvSpPr>
          <p:nvPr>
            <p:ph idx="1"/>
          </p:nvPr>
        </p:nvSpPr>
        <p:spPr>
          <a:xfrm>
            <a:off x="228600" y="1079500"/>
            <a:ext cx="8801100" cy="5046663"/>
          </a:xfrm>
        </p:spPr>
        <p:txBody>
          <a:bodyPr/>
          <a:lstStyle/>
          <a:p>
            <a:r>
              <a:rPr lang="en-US" dirty="0">
                <a:latin typeface="Tahoma" charset="0"/>
              </a:rPr>
              <a:t>Problem: </a:t>
            </a:r>
            <a:r>
              <a:rPr lang="en-US" dirty="0">
                <a:solidFill>
                  <a:srgbClr val="FF0000"/>
                </a:solidFill>
                <a:latin typeface="Tahoma" charset="0"/>
              </a:rPr>
              <a:t>Memory interference is </a:t>
            </a:r>
            <a:r>
              <a:rPr lang="en-US" dirty="0" smtClean="0">
                <a:solidFill>
                  <a:srgbClr val="FF0000"/>
                </a:solidFill>
                <a:latin typeface="Tahoma" charset="0"/>
              </a:rPr>
              <a:t>uncontrolled today </a:t>
            </a:r>
            <a:r>
              <a:rPr lang="en-US" dirty="0">
                <a:latin typeface="Tahoma" charset="0"/>
                <a:sym typeface="Wingdings" charset="0"/>
              </a:rPr>
              <a:t> </a:t>
            </a:r>
            <a:r>
              <a:rPr lang="en-US" dirty="0">
                <a:solidFill>
                  <a:srgbClr val="FF0000"/>
                </a:solidFill>
                <a:latin typeface="Tahoma" charset="0"/>
                <a:sym typeface="Wingdings" charset="0"/>
              </a:rPr>
              <a:t>uncontrollable, </a:t>
            </a:r>
            <a:r>
              <a:rPr lang="en-US" dirty="0" smtClean="0">
                <a:solidFill>
                  <a:srgbClr val="FF0000"/>
                </a:solidFill>
                <a:latin typeface="Tahoma" charset="0"/>
                <a:sym typeface="Wingdings" charset="0"/>
              </a:rPr>
              <a:t>unpredictable, vulnerable </a:t>
            </a:r>
            <a:r>
              <a:rPr lang="en-US" dirty="0">
                <a:solidFill>
                  <a:srgbClr val="FF0000"/>
                </a:solidFill>
                <a:latin typeface="Tahoma" charset="0"/>
                <a:sym typeface="Wingdings" charset="0"/>
              </a:rPr>
              <a:t>system</a:t>
            </a:r>
            <a:endParaRPr lang="en-US" dirty="0">
              <a:solidFill>
                <a:srgbClr val="FF0000"/>
              </a:solidFill>
              <a:latin typeface="Tahoma" charset="0"/>
            </a:endParaRPr>
          </a:p>
          <a:p>
            <a:endParaRPr lang="en-US" sz="400" dirty="0">
              <a:latin typeface="Tahoma" charset="0"/>
            </a:endParaRPr>
          </a:p>
          <a:p>
            <a:r>
              <a:rPr lang="en-US" dirty="0">
                <a:latin typeface="Tahoma" charset="0"/>
              </a:rPr>
              <a:t>Goal: We need to control it </a:t>
            </a:r>
            <a:r>
              <a:rPr lang="en-US" dirty="0">
                <a:latin typeface="Tahoma" charset="0"/>
                <a:sym typeface="Wingdings" charset="0"/>
              </a:rPr>
              <a:t> Design a QoS-aware system </a:t>
            </a:r>
          </a:p>
          <a:p>
            <a:endParaRPr lang="en-US" sz="400" dirty="0">
              <a:latin typeface="Tahoma" charset="0"/>
              <a:sym typeface="Wingdings" charset="0"/>
            </a:endParaRPr>
          </a:p>
          <a:p>
            <a:r>
              <a:rPr lang="en-US" dirty="0">
                <a:latin typeface="Tahoma" charset="0"/>
                <a:sym typeface="Wingdings" charset="0"/>
              </a:rPr>
              <a:t>Solution: </a:t>
            </a:r>
            <a:r>
              <a:rPr lang="en-US" dirty="0">
                <a:solidFill>
                  <a:srgbClr val="0000FF"/>
                </a:solidFill>
                <a:latin typeface="Tahoma" charset="0"/>
                <a:sym typeface="Wingdings" charset="0"/>
              </a:rPr>
              <a:t>Hardware/software cooperative </a:t>
            </a:r>
            <a:r>
              <a:rPr lang="en-US" dirty="0" smtClean="0">
                <a:solidFill>
                  <a:srgbClr val="0000FF"/>
                </a:solidFill>
                <a:latin typeface="Tahoma" charset="0"/>
                <a:sym typeface="Wingdings" charset="0"/>
              </a:rPr>
              <a:t>memory QoS</a:t>
            </a:r>
            <a:endParaRPr lang="en-US" dirty="0">
              <a:solidFill>
                <a:srgbClr val="0000FF"/>
              </a:solidFill>
              <a:latin typeface="Tahoma" charset="0"/>
              <a:sym typeface="Wingdings" charset="0"/>
            </a:endParaRPr>
          </a:p>
          <a:p>
            <a:pPr lvl="1"/>
            <a:r>
              <a:rPr lang="en-US" dirty="0">
                <a:latin typeface="Tahoma" charset="0"/>
                <a:ea typeface="ＭＳ Ｐゴシック" charset="0"/>
                <a:sym typeface="Wingdings" charset="0"/>
              </a:rPr>
              <a:t>Hardware </a:t>
            </a:r>
            <a:r>
              <a:rPr lang="en-US" dirty="0" smtClean="0">
                <a:latin typeface="Tahoma" charset="0"/>
                <a:ea typeface="ＭＳ Ｐゴシック" charset="0"/>
                <a:sym typeface="Wingdings" charset="0"/>
              </a:rPr>
              <a:t>designed </a:t>
            </a:r>
            <a:r>
              <a:rPr lang="en-US" dirty="0">
                <a:latin typeface="Tahoma" charset="0"/>
                <a:ea typeface="ＭＳ Ｐゴシック" charset="0"/>
                <a:sym typeface="Wingdings" charset="0"/>
              </a:rPr>
              <a:t>to provide a configurable fairness substrate </a:t>
            </a:r>
          </a:p>
          <a:p>
            <a:pPr lvl="2"/>
            <a:r>
              <a:rPr lang="en-US" sz="1800" dirty="0">
                <a:latin typeface="Tahoma" charset="0"/>
                <a:ea typeface="ＭＳ Ｐゴシック" charset="0"/>
                <a:sym typeface="Wingdings" charset="0"/>
              </a:rPr>
              <a:t>Application-aware memory scheduling, partitioning, throttling</a:t>
            </a:r>
          </a:p>
          <a:p>
            <a:pPr lvl="1"/>
            <a:r>
              <a:rPr lang="en-US" dirty="0">
                <a:latin typeface="Tahoma" charset="0"/>
                <a:ea typeface="ＭＳ Ｐゴシック" charset="0"/>
                <a:sym typeface="Wingdings" charset="0"/>
              </a:rPr>
              <a:t>Software designed to configure the resources to satisfy different QoS </a:t>
            </a:r>
            <a:r>
              <a:rPr lang="en-US" dirty="0" smtClean="0">
                <a:latin typeface="Tahoma" charset="0"/>
                <a:ea typeface="ＭＳ Ｐゴシック" charset="0"/>
                <a:sym typeface="Wingdings" charset="0"/>
              </a:rPr>
              <a:t>goals, satisfy SLAs</a:t>
            </a:r>
          </a:p>
          <a:p>
            <a:pPr lvl="1"/>
            <a:endParaRPr lang="en-US" sz="400" dirty="0">
              <a:latin typeface="Tahoma" charset="0"/>
              <a:ea typeface="ＭＳ Ｐゴシック" charset="0"/>
              <a:sym typeface="Wingdings" charset="0"/>
            </a:endParaRPr>
          </a:p>
          <a:p>
            <a:pPr lvl="1"/>
            <a:r>
              <a:rPr lang="en-US" dirty="0">
                <a:latin typeface="Tahoma" charset="0"/>
                <a:ea typeface="ＭＳ Ｐゴシック" charset="0"/>
                <a:sym typeface="Wingdings" charset="0"/>
              </a:rPr>
              <a:t>E.g., </a:t>
            </a:r>
            <a:r>
              <a:rPr lang="en-US" dirty="0" smtClean="0">
                <a:solidFill>
                  <a:srgbClr val="0000FF"/>
                </a:solidFill>
                <a:latin typeface="Tahoma" charset="0"/>
                <a:ea typeface="ＭＳ Ｐゴシック" charset="0"/>
                <a:sym typeface="Wingdings" charset="0"/>
              </a:rPr>
              <a:t>memory controllers and interconnects                       provide </a:t>
            </a:r>
            <a:r>
              <a:rPr lang="en-US" dirty="0">
                <a:solidFill>
                  <a:srgbClr val="0000FF"/>
                </a:solidFill>
                <a:latin typeface="Tahoma" charset="0"/>
                <a:ea typeface="ＭＳ Ｐゴシック" charset="0"/>
                <a:sym typeface="Wingdings" charset="0"/>
              </a:rPr>
              <a:t>QoS and predictable performance </a:t>
            </a:r>
            <a:endParaRPr lang="en-US" dirty="0" smtClean="0">
              <a:solidFill>
                <a:srgbClr val="0000FF"/>
              </a:solidFill>
              <a:latin typeface="Tahoma" charset="0"/>
              <a:ea typeface="ＭＳ Ｐゴシック" charset="0"/>
              <a:sym typeface="Wingdings" charset="0"/>
            </a:endParaRPr>
          </a:p>
          <a:p>
            <a:pPr marL="344487" lvl="1" indent="0">
              <a:buNone/>
            </a:pPr>
            <a:r>
              <a:rPr lang="en-US" sz="1600" b="1" dirty="0">
                <a:solidFill>
                  <a:srgbClr val="2C6123"/>
                </a:solidFill>
                <a:latin typeface="Tahoma" charset="0"/>
                <a:ea typeface="ＭＳ Ｐゴシック" charset="0"/>
                <a:sym typeface="Wingdings" charset="0"/>
              </a:rPr>
              <a:t> </a:t>
            </a:r>
            <a:r>
              <a:rPr lang="en-US" sz="1600" b="1" dirty="0" smtClean="0">
                <a:solidFill>
                  <a:srgbClr val="2C6123"/>
                </a:solidFill>
                <a:latin typeface="Tahoma" charset="0"/>
                <a:ea typeface="ＭＳ Ｐゴシック" charset="0"/>
                <a:sym typeface="Wingdings" charset="0"/>
              </a:rPr>
              <a:t>     [</a:t>
            </a:r>
            <a:r>
              <a:rPr lang="en-US" sz="1600" b="1" dirty="0">
                <a:solidFill>
                  <a:srgbClr val="2C6123"/>
                </a:solidFill>
                <a:latin typeface="Tahoma" charset="0"/>
                <a:ea typeface="ＭＳ Ｐゴシック" charset="0"/>
                <a:sym typeface="Wingdings" charset="0"/>
              </a:rPr>
              <a:t>2007-</a:t>
            </a:r>
            <a:r>
              <a:rPr lang="en-US" sz="1600" b="1" dirty="0" smtClean="0">
                <a:solidFill>
                  <a:srgbClr val="2C6123"/>
                </a:solidFill>
                <a:latin typeface="Tahoma" charset="0"/>
                <a:ea typeface="ＭＳ Ｐゴシック" charset="0"/>
                <a:sym typeface="Wingdings" charset="0"/>
              </a:rPr>
              <a:t>2013, </a:t>
            </a:r>
            <a:r>
              <a:rPr lang="en-US" sz="1600" b="1" dirty="0">
                <a:solidFill>
                  <a:srgbClr val="2C6123"/>
                </a:solidFill>
                <a:latin typeface="Tahoma" charset="0"/>
                <a:ea typeface="ＭＳ Ｐゴシック" charset="0"/>
                <a:sym typeface="Wingdings" charset="0"/>
              </a:rPr>
              <a:t>Top Picks’</a:t>
            </a:r>
            <a:r>
              <a:rPr lang="en-US" sz="1600" b="1" dirty="0" smtClean="0">
                <a:solidFill>
                  <a:srgbClr val="2C6123"/>
                </a:solidFill>
                <a:latin typeface="Tahoma" charset="0"/>
                <a:ea typeface="ＭＳ Ｐゴシック" charset="0"/>
                <a:sym typeface="Wingdings" charset="0"/>
              </a:rPr>
              <a:t>09,’11a,’11b,’12]</a:t>
            </a:r>
          </a:p>
          <a:p>
            <a:pPr lvl="1">
              <a:buClr>
                <a:srgbClr val="3B812F"/>
              </a:buClr>
            </a:pPr>
            <a:r>
              <a:rPr lang="en-US" dirty="0" smtClean="0">
                <a:solidFill>
                  <a:srgbClr val="000000"/>
                </a:solidFill>
                <a:latin typeface="Tahoma" charset="0"/>
                <a:ea typeface="ＭＳ Ｐゴシック" charset="0"/>
                <a:sym typeface="Wingdings" charset="0"/>
              </a:rPr>
              <a:t>New schedulers: STFM, ATLAS, PARBS, TCM,                                             IMPS, SMS, MISE </a:t>
            </a:r>
            <a:r>
              <a:rPr lang="en-US" sz="1600" b="1" dirty="0" smtClean="0">
                <a:solidFill>
                  <a:srgbClr val="2C6123"/>
                </a:solidFill>
                <a:latin typeface="Tahoma" charset="0"/>
                <a:ea typeface="ＭＳ Ｐゴシック" charset="0"/>
                <a:cs typeface="ＭＳ Ｐゴシック" pitchFamily="-105" charset="-128"/>
                <a:sym typeface="Wingdings" charset="0"/>
              </a:rPr>
              <a:t>[Subramanian HPCA 2013]</a:t>
            </a:r>
            <a:endParaRPr lang="en-US" dirty="0">
              <a:solidFill>
                <a:srgbClr val="000000"/>
              </a:solidFill>
              <a:latin typeface="Tahoma" charset="0"/>
              <a:ea typeface="ＭＳ Ｐゴシック" charset="0"/>
              <a:sym typeface="Wingdings" charset="0"/>
            </a:endParaRPr>
          </a:p>
          <a:p>
            <a:pPr marL="344487" lvl="1" indent="0">
              <a:buNone/>
            </a:pPr>
            <a:endParaRPr lang="en-US" sz="1600" b="1" dirty="0" smtClean="0">
              <a:solidFill>
                <a:srgbClr val="2C6123"/>
              </a:solidFill>
              <a:latin typeface="Tahoma" charset="0"/>
              <a:ea typeface="ＭＳ Ｐゴシック" charset="0"/>
              <a:sym typeface="Wingdings" charset="0"/>
            </a:endParaRPr>
          </a:p>
          <a:p>
            <a:pPr marL="344487" lvl="1" indent="0">
              <a:buNone/>
            </a:pPr>
            <a:endParaRPr lang="en-US" sz="1600" b="1" dirty="0">
              <a:solidFill>
                <a:srgbClr val="2C6123"/>
              </a:solidFill>
              <a:latin typeface="Tahoma" charset="0"/>
              <a:ea typeface="ＭＳ Ｐゴシック" charset="0"/>
              <a:sym typeface="Wingdings" charset="0"/>
            </a:endParaRPr>
          </a:p>
          <a:p>
            <a:endParaRPr lang="en-US" dirty="0">
              <a:latin typeface="Tahoma" charset="0"/>
              <a:sym typeface="Wingdings" charset="0"/>
            </a:endParaRPr>
          </a:p>
          <a:p>
            <a:endParaRPr lang="en-US" dirty="0">
              <a:latin typeface="Tahoma" charset="0"/>
            </a:endParaRPr>
          </a:p>
        </p:txBody>
      </p:sp>
      <p:sp>
        <p:nvSpPr>
          <p:cNvPr id="20482" name="Title 3"/>
          <p:cNvSpPr>
            <a:spLocks noGrp="1"/>
          </p:cNvSpPr>
          <p:nvPr>
            <p:ph type="title"/>
          </p:nvPr>
        </p:nvSpPr>
        <p:spPr>
          <a:xfrm>
            <a:off x="152400" y="152400"/>
            <a:ext cx="9067800" cy="1066800"/>
          </a:xfrm>
        </p:spPr>
        <p:txBody>
          <a:bodyPr/>
          <a:lstStyle/>
          <a:p>
            <a:r>
              <a:rPr lang="en-US" sz="3600" dirty="0" smtClean="0">
                <a:latin typeface="Garamond" charset="0"/>
              </a:rPr>
              <a:t>Goal: QoS</a:t>
            </a:r>
            <a:r>
              <a:rPr lang="en-US" sz="3600" dirty="0">
                <a:latin typeface="Garamond" charset="0"/>
              </a:rPr>
              <a:t>-</a:t>
            </a:r>
            <a:r>
              <a:rPr lang="en-US" sz="3600" dirty="0" smtClean="0">
                <a:latin typeface="Garamond" charset="0"/>
              </a:rPr>
              <a:t>Aware, Predictable (Memory) Systems</a:t>
            </a:r>
            <a:endParaRPr lang="en-US" sz="3600" dirty="0">
              <a:latin typeface="Garamond" charset="0"/>
            </a:endParaRPr>
          </a:p>
        </p:txBody>
      </p:sp>
    </p:spTree>
    <p:extLst>
      <p:ext uri="{BB962C8B-B14F-4D97-AF65-F5344CB8AC3E}">
        <p14:creationId xmlns:p14="http://schemas.microsoft.com/office/powerpoint/2010/main" val="8804652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Tiered Latency DRAM (TL-DRAM)</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156</a:t>
            </a:fld>
            <a:endParaRPr lang="en-US"/>
          </a:p>
        </p:txBody>
      </p:sp>
      <p:grpSp>
        <p:nvGrpSpPr>
          <p:cNvPr id="130" name="Group 129"/>
          <p:cNvGrpSpPr/>
          <p:nvPr/>
        </p:nvGrpSpPr>
        <p:grpSpPr>
          <a:xfrm>
            <a:off x="5791200" y="1371600"/>
            <a:ext cx="2743200" cy="5257800"/>
            <a:chOff x="5791200" y="1371600"/>
            <a:chExt cx="2743200" cy="5257800"/>
          </a:xfrm>
        </p:grpSpPr>
        <p:sp>
          <p:nvSpPr>
            <p:cNvPr id="131" name="Rounded Rectangle 130"/>
            <p:cNvSpPr/>
            <p:nvPr/>
          </p:nvSpPr>
          <p:spPr>
            <a:xfrm>
              <a:off x="5791200" y="1371600"/>
              <a:ext cx="2743200" cy="5257800"/>
            </a:xfrm>
            <a:prstGeom prst="roundRect">
              <a:avLst>
                <a:gd name="adj" fmla="val 9109"/>
              </a:avLst>
            </a:prstGeom>
            <a:solidFill>
              <a:srgbClr val="4F81BD">
                <a:lumMod val="20000"/>
                <a:lumOff val="80000"/>
              </a:srgbClr>
            </a:solidFill>
            <a:ln w="38100" cap="flat" cmpd="sng" algn="ctr">
              <a:solidFill>
                <a:srgbClr val="4F81BD">
                  <a:shade val="50000"/>
                </a:srgbClr>
              </a:solidFill>
              <a:prstDash val="sysDash"/>
            </a:ln>
            <a:effectLst/>
          </p:spPr>
          <p:txBody>
            <a:bodyPr rtlCol="0" anchor="ctr"/>
            <a:lstStyle/>
            <a:p>
              <a:pPr algn="ctr">
                <a:defRPr/>
              </a:pPr>
              <a:endParaRPr lang="en-US" sz="2800" kern="0">
                <a:solidFill>
                  <a:sysClr val="window" lastClr="FFFFFF"/>
                </a:solidFill>
                <a:latin typeface="Calibri"/>
              </a:endParaRPr>
            </a:p>
          </p:txBody>
        </p:sp>
        <p:cxnSp>
          <p:nvCxnSpPr>
            <p:cNvPr id="132" name="Straight Arrow Connector 131"/>
            <p:cNvCxnSpPr/>
            <p:nvPr/>
          </p:nvCxnSpPr>
          <p:spPr>
            <a:xfrm>
              <a:off x="6443133" y="3747021"/>
              <a:ext cx="0" cy="1157548"/>
            </a:xfrm>
            <a:prstGeom prst="straightConnector1">
              <a:avLst/>
            </a:prstGeom>
            <a:noFill/>
            <a:ln w="50800" cap="rnd" cmpd="sng" algn="ctr">
              <a:solidFill>
                <a:sysClr val="windowText" lastClr="000000"/>
              </a:solidFill>
              <a:prstDash val="solid"/>
              <a:headEnd type="none" w="lg" len="med"/>
              <a:tailEnd type="none" w="lg" len="med"/>
            </a:ln>
            <a:effectLst/>
          </p:spPr>
        </p:cxnSp>
        <p:sp>
          <p:nvSpPr>
            <p:cNvPr id="133" name="Rectangle 132"/>
            <p:cNvSpPr/>
            <p:nvPr/>
          </p:nvSpPr>
          <p:spPr>
            <a:xfrm>
              <a:off x="6248400" y="4717126"/>
              <a:ext cx="380999" cy="769274"/>
            </a:xfrm>
            <a:prstGeom prst="rect">
              <a:avLst/>
            </a:prstGeom>
            <a:solidFill>
              <a:srgbClr val="C0504D"/>
            </a:solidFill>
            <a:ln w="38100" cap="flat" cmpd="sng" algn="ctr">
              <a:solidFill>
                <a:sysClr val="windowText" lastClr="000000"/>
              </a:solidFill>
              <a:prstDash val="solid"/>
            </a:ln>
            <a:effectLst/>
          </p:spPr>
          <p:txBody>
            <a:bodyPr rtlCol="0" anchor="ctr"/>
            <a:lstStyle/>
            <a:p>
              <a:pPr algn="ctr">
                <a:defRPr/>
              </a:pPr>
              <a:endParaRPr lang="en-US" sz="2800" b="1" kern="0" dirty="0">
                <a:solidFill>
                  <a:sysClr val="windowText" lastClr="000000"/>
                </a:solidFill>
                <a:latin typeface="Calibri"/>
              </a:endParaRPr>
            </a:p>
          </p:txBody>
        </p:sp>
        <p:sp>
          <p:nvSpPr>
            <p:cNvPr id="134" name="Oval 133"/>
            <p:cNvSpPr/>
            <p:nvPr/>
          </p:nvSpPr>
          <p:spPr>
            <a:xfrm>
              <a:off x="6252633" y="4253694"/>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135" name="Oval 134"/>
            <p:cNvSpPr/>
            <p:nvPr/>
          </p:nvSpPr>
          <p:spPr>
            <a:xfrm>
              <a:off x="6252633" y="3823221"/>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cxnSp>
          <p:nvCxnSpPr>
            <p:cNvPr id="136" name="Straight Arrow Connector 135"/>
            <p:cNvCxnSpPr/>
            <p:nvPr/>
          </p:nvCxnSpPr>
          <p:spPr>
            <a:xfrm>
              <a:off x="6938434" y="3747021"/>
              <a:ext cx="0" cy="1157548"/>
            </a:xfrm>
            <a:prstGeom prst="straightConnector1">
              <a:avLst/>
            </a:prstGeom>
            <a:noFill/>
            <a:ln w="50800" cap="rnd" cmpd="sng" algn="ctr">
              <a:solidFill>
                <a:sysClr val="windowText" lastClr="000000"/>
              </a:solidFill>
              <a:prstDash val="solid"/>
              <a:headEnd type="none" w="lg" len="med"/>
              <a:tailEnd type="none" w="lg" len="med"/>
            </a:ln>
            <a:effectLst/>
          </p:spPr>
        </p:cxnSp>
        <p:sp>
          <p:nvSpPr>
            <p:cNvPr id="137" name="Rectangle 136"/>
            <p:cNvSpPr/>
            <p:nvPr/>
          </p:nvSpPr>
          <p:spPr>
            <a:xfrm>
              <a:off x="6743701" y="4717126"/>
              <a:ext cx="380999" cy="769274"/>
            </a:xfrm>
            <a:prstGeom prst="rect">
              <a:avLst/>
            </a:prstGeom>
            <a:solidFill>
              <a:srgbClr val="C0504D"/>
            </a:solidFill>
            <a:ln w="38100" cap="flat" cmpd="sng" algn="ctr">
              <a:solidFill>
                <a:sysClr val="windowText" lastClr="000000"/>
              </a:solidFill>
              <a:prstDash val="solid"/>
            </a:ln>
            <a:effectLst/>
          </p:spPr>
          <p:txBody>
            <a:bodyPr rtlCol="0" anchor="ctr"/>
            <a:lstStyle/>
            <a:p>
              <a:pPr algn="ctr">
                <a:defRPr/>
              </a:pPr>
              <a:endParaRPr lang="en-US" sz="2800" b="1" kern="0" dirty="0">
                <a:solidFill>
                  <a:sysClr val="windowText" lastClr="000000"/>
                </a:solidFill>
                <a:latin typeface="Calibri"/>
              </a:endParaRPr>
            </a:p>
          </p:txBody>
        </p:sp>
        <p:sp>
          <p:nvSpPr>
            <p:cNvPr id="138" name="Oval 137"/>
            <p:cNvSpPr/>
            <p:nvPr/>
          </p:nvSpPr>
          <p:spPr>
            <a:xfrm>
              <a:off x="6747934" y="4253694"/>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139" name="Oval 138"/>
            <p:cNvSpPr/>
            <p:nvPr/>
          </p:nvSpPr>
          <p:spPr>
            <a:xfrm>
              <a:off x="6747934" y="3823221"/>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cxnSp>
          <p:nvCxnSpPr>
            <p:cNvPr id="140" name="Straight Arrow Connector 139"/>
            <p:cNvCxnSpPr/>
            <p:nvPr/>
          </p:nvCxnSpPr>
          <p:spPr>
            <a:xfrm>
              <a:off x="7437965" y="3747021"/>
              <a:ext cx="0" cy="1157548"/>
            </a:xfrm>
            <a:prstGeom prst="straightConnector1">
              <a:avLst/>
            </a:prstGeom>
            <a:noFill/>
            <a:ln w="50800" cap="rnd" cmpd="sng" algn="ctr">
              <a:solidFill>
                <a:sysClr val="windowText" lastClr="000000"/>
              </a:solidFill>
              <a:prstDash val="solid"/>
              <a:headEnd type="none" w="lg" len="med"/>
              <a:tailEnd type="none" w="lg" len="med"/>
            </a:ln>
            <a:effectLst/>
          </p:spPr>
        </p:cxnSp>
        <p:sp>
          <p:nvSpPr>
            <p:cNvPr id="141" name="Rectangle 140"/>
            <p:cNvSpPr/>
            <p:nvPr/>
          </p:nvSpPr>
          <p:spPr>
            <a:xfrm>
              <a:off x="7243232" y="4717126"/>
              <a:ext cx="380999" cy="769274"/>
            </a:xfrm>
            <a:prstGeom prst="rect">
              <a:avLst/>
            </a:prstGeom>
            <a:solidFill>
              <a:srgbClr val="C0504D"/>
            </a:solidFill>
            <a:ln w="38100" cap="flat" cmpd="sng" algn="ctr">
              <a:solidFill>
                <a:sysClr val="windowText" lastClr="000000"/>
              </a:solidFill>
              <a:prstDash val="solid"/>
            </a:ln>
            <a:effectLst/>
          </p:spPr>
          <p:txBody>
            <a:bodyPr rtlCol="0" anchor="ctr"/>
            <a:lstStyle/>
            <a:p>
              <a:pPr algn="ctr">
                <a:defRPr/>
              </a:pPr>
              <a:endParaRPr lang="en-US" sz="2800" b="1" kern="0" dirty="0">
                <a:solidFill>
                  <a:sysClr val="windowText" lastClr="000000"/>
                </a:solidFill>
                <a:latin typeface="Calibri"/>
              </a:endParaRPr>
            </a:p>
          </p:txBody>
        </p:sp>
        <p:sp>
          <p:nvSpPr>
            <p:cNvPr id="142" name="Oval 141"/>
            <p:cNvSpPr/>
            <p:nvPr/>
          </p:nvSpPr>
          <p:spPr>
            <a:xfrm>
              <a:off x="7247465" y="4253694"/>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143" name="Oval 142"/>
            <p:cNvSpPr/>
            <p:nvPr/>
          </p:nvSpPr>
          <p:spPr>
            <a:xfrm>
              <a:off x="7247465" y="3823221"/>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cxnSp>
          <p:nvCxnSpPr>
            <p:cNvPr id="144" name="Straight Arrow Connector 143"/>
            <p:cNvCxnSpPr/>
            <p:nvPr/>
          </p:nvCxnSpPr>
          <p:spPr>
            <a:xfrm>
              <a:off x="7933266" y="3747021"/>
              <a:ext cx="0" cy="1157548"/>
            </a:xfrm>
            <a:prstGeom prst="straightConnector1">
              <a:avLst/>
            </a:prstGeom>
            <a:noFill/>
            <a:ln w="50800" cap="rnd" cmpd="sng" algn="ctr">
              <a:solidFill>
                <a:sysClr val="windowText" lastClr="000000"/>
              </a:solidFill>
              <a:prstDash val="solid"/>
              <a:headEnd type="none" w="lg" len="med"/>
              <a:tailEnd type="none" w="lg" len="med"/>
            </a:ln>
            <a:effectLst/>
          </p:spPr>
        </p:cxnSp>
        <p:sp>
          <p:nvSpPr>
            <p:cNvPr id="145" name="Rectangle 144"/>
            <p:cNvSpPr/>
            <p:nvPr/>
          </p:nvSpPr>
          <p:spPr>
            <a:xfrm>
              <a:off x="7738533" y="4717126"/>
              <a:ext cx="380999" cy="769274"/>
            </a:xfrm>
            <a:prstGeom prst="rect">
              <a:avLst/>
            </a:prstGeom>
            <a:solidFill>
              <a:srgbClr val="C0504D"/>
            </a:solidFill>
            <a:ln w="38100" cap="flat" cmpd="sng" algn="ctr">
              <a:solidFill>
                <a:sysClr val="windowText" lastClr="000000"/>
              </a:solidFill>
              <a:prstDash val="solid"/>
            </a:ln>
            <a:effectLst/>
          </p:spPr>
          <p:txBody>
            <a:bodyPr rtlCol="0" anchor="ctr"/>
            <a:lstStyle/>
            <a:p>
              <a:pPr algn="ctr">
                <a:defRPr/>
              </a:pPr>
              <a:endParaRPr lang="en-US" sz="2800" b="1" kern="0" dirty="0">
                <a:solidFill>
                  <a:sysClr val="windowText" lastClr="000000"/>
                </a:solidFill>
                <a:latin typeface="Calibri"/>
              </a:endParaRPr>
            </a:p>
          </p:txBody>
        </p:sp>
        <p:sp>
          <p:nvSpPr>
            <p:cNvPr id="146" name="Oval 145"/>
            <p:cNvSpPr/>
            <p:nvPr/>
          </p:nvSpPr>
          <p:spPr>
            <a:xfrm>
              <a:off x="7742766" y="4253694"/>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147" name="Oval 146"/>
            <p:cNvSpPr/>
            <p:nvPr/>
          </p:nvSpPr>
          <p:spPr>
            <a:xfrm>
              <a:off x="7742766" y="3823221"/>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cxnSp>
          <p:nvCxnSpPr>
            <p:cNvPr id="148" name="Straight Arrow Connector 147"/>
            <p:cNvCxnSpPr/>
            <p:nvPr/>
          </p:nvCxnSpPr>
          <p:spPr>
            <a:xfrm flipH="1">
              <a:off x="6443133" y="1524000"/>
              <a:ext cx="4232" cy="1918221"/>
            </a:xfrm>
            <a:prstGeom prst="straightConnector1">
              <a:avLst/>
            </a:prstGeom>
            <a:noFill/>
            <a:ln w="50800" cap="rnd" cmpd="sng" algn="ctr">
              <a:solidFill>
                <a:sysClr val="windowText" lastClr="000000"/>
              </a:solidFill>
              <a:prstDash val="solid"/>
              <a:headEnd type="none" w="lg" len="med"/>
              <a:tailEnd type="none" w="lg" len="med"/>
            </a:ln>
            <a:effectLst/>
          </p:spPr>
        </p:cxnSp>
        <p:cxnSp>
          <p:nvCxnSpPr>
            <p:cNvPr id="149" name="Straight Arrow Connector 148"/>
            <p:cNvCxnSpPr/>
            <p:nvPr/>
          </p:nvCxnSpPr>
          <p:spPr>
            <a:xfrm>
              <a:off x="6938434" y="1524000"/>
              <a:ext cx="0" cy="1918221"/>
            </a:xfrm>
            <a:prstGeom prst="straightConnector1">
              <a:avLst/>
            </a:prstGeom>
            <a:noFill/>
            <a:ln w="50800" cap="rnd" cmpd="sng" algn="ctr">
              <a:solidFill>
                <a:sysClr val="windowText" lastClr="000000"/>
              </a:solidFill>
              <a:prstDash val="solid"/>
              <a:headEnd type="none" w="lg" len="med"/>
              <a:tailEnd type="none" w="lg" len="med"/>
            </a:ln>
            <a:effectLst/>
          </p:spPr>
        </p:cxnSp>
        <p:cxnSp>
          <p:nvCxnSpPr>
            <p:cNvPr id="150" name="Straight Arrow Connector 149"/>
            <p:cNvCxnSpPr/>
            <p:nvPr/>
          </p:nvCxnSpPr>
          <p:spPr>
            <a:xfrm>
              <a:off x="7437965" y="1524000"/>
              <a:ext cx="0" cy="1918221"/>
            </a:xfrm>
            <a:prstGeom prst="straightConnector1">
              <a:avLst/>
            </a:prstGeom>
            <a:noFill/>
            <a:ln w="50800" cap="rnd" cmpd="sng" algn="ctr">
              <a:solidFill>
                <a:sysClr val="windowText" lastClr="000000"/>
              </a:solidFill>
              <a:prstDash val="solid"/>
              <a:headEnd type="none" w="lg" len="med"/>
              <a:tailEnd type="none" w="lg" len="med"/>
            </a:ln>
            <a:effectLst/>
          </p:spPr>
        </p:cxnSp>
        <p:cxnSp>
          <p:nvCxnSpPr>
            <p:cNvPr id="151" name="Straight Arrow Connector 150"/>
            <p:cNvCxnSpPr/>
            <p:nvPr/>
          </p:nvCxnSpPr>
          <p:spPr>
            <a:xfrm>
              <a:off x="7933266" y="1524000"/>
              <a:ext cx="0" cy="1918221"/>
            </a:xfrm>
            <a:prstGeom prst="straightConnector1">
              <a:avLst/>
            </a:prstGeom>
            <a:noFill/>
            <a:ln w="50800" cap="rnd" cmpd="sng" algn="ctr">
              <a:solidFill>
                <a:sysClr val="windowText" lastClr="000000"/>
              </a:solidFill>
              <a:prstDash val="solid"/>
              <a:headEnd type="none" w="lg" len="med"/>
              <a:tailEnd type="none" w="lg" len="med"/>
            </a:ln>
            <a:effectLst/>
          </p:spPr>
        </p:cxnSp>
        <p:sp>
          <p:nvSpPr>
            <p:cNvPr id="152" name="Oval 151"/>
            <p:cNvSpPr/>
            <p:nvPr/>
          </p:nvSpPr>
          <p:spPr>
            <a:xfrm>
              <a:off x="6252633" y="2910535"/>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153" name="Oval 152"/>
            <p:cNvSpPr/>
            <p:nvPr/>
          </p:nvSpPr>
          <p:spPr>
            <a:xfrm>
              <a:off x="6252633" y="2496861"/>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154" name="Oval 153"/>
            <p:cNvSpPr/>
            <p:nvPr/>
          </p:nvSpPr>
          <p:spPr>
            <a:xfrm>
              <a:off x="6252633" y="2066388"/>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155" name="Oval 154"/>
            <p:cNvSpPr/>
            <p:nvPr/>
          </p:nvSpPr>
          <p:spPr>
            <a:xfrm>
              <a:off x="6252633" y="1632740"/>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156" name="Oval 155"/>
            <p:cNvSpPr/>
            <p:nvPr/>
          </p:nvSpPr>
          <p:spPr>
            <a:xfrm>
              <a:off x="6747934" y="2910535"/>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157" name="Oval 156"/>
            <p:cNvSpPr/>
            <p:nvPr/>
          </p:nvSpPr>
          <p:spPr>
            <a:xfrm>
              <a:off x="6747934" y="2496861"/>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158" name="Oval 157"/>
            <p:cNvSpPr/>
            <p:nvPr/>
          </p:nvSpPr>
          <p:spPr>
            <a:xfrm>
              <a:off x="6747934" y="2066388"/>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159" name="Oval 158"/>
            <p:cNvSpPr/>
            <p:nvPr/>
          </p:nvSpPr>
          <p:spPr>
            <a:xfrm>
              <a:off x="6747934" y="1632740"/>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160" name="Oval 159"/>
            <p:cNvSpPr/>
            <p:nvPr/>
          </p:nvSpPr>
          <p:spPr>
            <a:xfrm>
              <a:off x="7247465" y="2910535"/>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161" name="Oval 160"/>
            <p:cNvSpPr/>
            <p:nvPr/>
          </p:nvSpPr>
          <p:spPr>
            <a:xfrm>
              <a:off x="7247465" y="2496861"/>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162" name="Oval 161"/>
            <p:cNvSpPr/>
            <p:nvPr/>
          </p:nvSpPr>
          <p:spPr>
            <a:xfrm>
              <a:off x="7247465" y="2066388"/>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163" name="Oval 162"/>
            <p:cNvSpPr/>
            <p:nvPr/>
          </p:nvSpPr>
          <p:spPr>
            <a:xfrm>
              <a:off x="7247465" y="1632740"/>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164" name="Oval 163"/>
            <p:cNvSpPr/>
            <p:nvPr/>
          </p:nvSpPr>
          <p:spPr>
            <a:xfrm>
              <a:off x="7742766" y="2910535"/>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165" name="Oval 164"/>
            <p:cNvSpPr/>
            <p:nvPr/>
          </p:nvSpPr>
          <p:spPr>
            <a:xfrm>
              <a:off x="7742766" y="2496861"/>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166" name="Oval 165"/>
            <p:cNvSpPr/>
            <p:nvPr/>
          </p:nvSpPr>
          <p:spPr>
            <a:xfrm>
              <a:off x="7742766" y="2066388"/>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167" name="Oval 166"/>
            <p:cNvSpPr/>
            <p:nvPr/>
          </p:nvSpPr>
          <p:spPr>
            <a:xfrm>
              <a:off x="7742766" y="1632740"/>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cxnSp>
          <p:nvCxnSpPr>
            <p:cNvPr id="168" name="Straight Arrow Connector 167"/>
            <p:cNvCxnSpPr/>
            <p:nvPr/>
          </p:nvCxnSpPr>
          <p:spPr>
            <a:xfrm flipH="1" flipV="1">
              <a:off x="6294965" y="3486268"/>
              <a:ext cx="148168" cy="260753"/>
            </a:xfrm>
            <a:prstGeom prst="straightConnector1">
              <a:avLst/>
            </a:prstGeom>
            <a:noFill/>
            <a:ln w="50800" cap="rnd" cmpd="sng" algn="ctr">
              <a:solidFill>
                <a:sysClr val="windowText" lastClr="000000"/>
              </a:solidFill>
              <a:prstDash val="solid"/>
              <a:headEnd type="none" w="lg" len="med"/>
              <a:tailEnd type="none" w="lg" len="med"/>
            </a:ln>
            <a:effectLst/>
          </p:spPr>
        </p:cxnSp>
        <p:cxnSp>
          <p:nvCxnSpPr>
            <p:cNvPr id="169" name="Straight Arrow Connector 168"/>
            <p:cNvCxnSpPr/>
            <p:nvPr/>
          </p:nvCxnSpPr>
          <p:spPr>
            <a:xfrm flipH="1" flipV="1">
              <a:off x="6790266" y="3486268"/>
              <a:ext cx="148168" cy="260753"/>
            </a:xfrm>
            <a:prstGeom prst="straightConnector1">
              <a:avLst/>
            </a:prstGeom>
            <a:noFill/>
            <a:ln w="50800" cap="rnd" cmpd="sng" algn="ctr">
              <a:solidFill>
                <a:sysClr val="windowText" lastClr="000000"/>
              </a:solidFill>
              <a:prstDash val="solid"/>
              <a:headEnd type="none" w="lg" len="med"/>
              <a:tailEnd type="none" w="lg" len="med"/>
            </a:ln>
            <a:effectLst/>
          </p:spPr>
        </p:cxnSp>
        <p:cxnSp>
          <p:nvCxnSpPr>
            <p:cNvPr id="170" name="Straight Arrow Connector 169"/>
            <p:cNvCxnSpPr/>
            <p:nvPr/>
          </p:nvCxnSpPr>
          <p:spPr>
            <a:xfrm flipH="1" flipV="1">
              <a:off x="7285565" y="3486268"/>
              <a:ext cx="148168" cy="260753"/>
            </a:xfrm>
            <a:prstGeom prst="straightConnector1">
              <a:avLst/>
            </a:prstGeom>
            <a:noFill/>
            <a:ln w="50800" cap="rnd" cmpd="sng" algn="ctr">
              <a:solidFill>
                <a:sysClr val="windowText" lastClr="000000"/>
              </a:solidFill>
              <a:prstDash val="solid"/>
              <a:headEnd type="none" w="lg" len="med"/>
              <a:tailEnd type="none" w="lg" len="med"/>
            </a:ln>
            <a:effectLst/>
          </p:spPr>
        </p:cxnSp>
        <p:cxnSp>
          <p:nvCxnSpPr>
            <p:cNvPr id="171" name="Straight Arrow Connector 170"/>
            <p:cNvCxnSpPr/>
            <p:nvPr/>
          </p:nvCxnSpPr>
          <p:spPr>
            <a:xfrm flipH="1" flipV="1">
              <a:off x="7780866" y="3486268"/>
              <a:ext cx="148168" cy="260753"/>
            </a:xfrm>
            <a:prstGeom prst="straightConnector1">
              <a:avLst/>
            </a:prstGeom>
            <a:noFill/>
            <a:ln w="50800" cap="rnd" cmpd="sng" algn="ctr">
              <a:solidFill>
                <a:sysClr val="windowText" lastClr="000000"/>
              </a:solidFill>
              <a:prstDash val="solid"/>
              <a:headEnd type="none" w="lg" len="med"/>
              <a:tailEnd type="none" w="lg" len="med"/>
            </a:ln>
            <a:effectLst/>
          </p:spPr>
        </p:cxnSp>
        <p:sp>
          <p:nvSpPr>
            <p:cNvPr id="172" name="Rounded Rectangle 171"/>
            <p:cNvSpPr/>
            <p:nvPr/>
          </p:nvSpPr>
          <p:spPr>
            <a:xfrm>
              <a:off x="6096000" y="5486400"/>
              <a:ext cx="2436440" cy="444500"/>
            </a:xfrm>
            <a:prstGeom prst="roundRect">
              <a:avLst>
                <a:gd name="adj" fmla="val 12383"/>
              </a:avLst>
            </a:prstGeom>
            <a:noFill/>
            <a:ln w="38100" cap="flat" cmpd="sng" algn="ctr">
              <a:noFill/>
              <a:prstDash val="solid"/>
            </a:ln>
            <a:effectLst/>
          </p:spPr>
          <p:txBody>
            <a:bodyPr rtlCol="0" anchor="ctr"/>
            <a:lstStyle/>
            <a:p>
              <a:pPr>
                <a:defRPr/>
              </a:pPr>
              <a:r>
                <a:rPr lang="en-US" sz="2400" b="1" kern="0" dirty="0" smtClean="0">
                  <a:solidFill>
                    <a:sysClr val="windowText" lastClr="000000"/>
                  </a:solidFill>
                  <a:latin typeface="Calibri"/>
                  <a:cs typeface="Calibri"/>
                </a:rPr>
                <a:t>Tiered </a:t>
              </a:r>
              <a:r>
                <a:rPr lang="en-US" sz="2400" b="1" kern="0" dirty="0" err="1" smtClean="0">
                  <a:solidFill>
                    <a:sysClr val="windowText" lastClr="000000"/>
                  </a:solidFill>
                  <a:latin typeface="Calibri"/>
                  <a:cs typeface="Calibri"/>
                </a:rPr>
                <a:t>Bitline</a:t>
              </a:r>
              <a:endParaRPr lang="en-US" sz="2400" b="1" kern="0" dirty="0">
                <a:solidFill>
                  <a:sysClr val="windowText" lastClr="000000"/>
                </a:solidFill>
                <a:latin typeface="Calibri"/>
                <a:cs typeface="Calibri"/>
              </a:endParaRPr>
            </a:p>
          </p:txBody>
        </p:sp>
        <p:sp>
          <p:nvSpPr>
            <p:cNvPr id="173" name="Rounded Rectangle 172"/>
            <p:cNvSpPr/>
            <p:nvPr/>
          </p:nvSpPr>
          <p:spPr>
            <a:xfrm>
              <a:off x="6096000" y="6108700"/>
              <a:ext cx="2209800" cy="444500"/>
            </a:xfrm>
            <a:prstGeom prst="roundRect">
              <a:avLst>
                <a:gd name="adj" fmla="val 12383"/>
              </a:avLst>
            </a:prstGeom>
            <a:noFill/>
            <a:ln w="38100" cap="flat" cmpd="sng" algn="ctr">
              <a:noFill/>
              <a:prstDash val="solid"/>
            </a:ln>
            <a:effectLst/>
          </p:spPr>
          <p:txBody>
            <a:bodyPr rtlCol="0" anchor="ctr"/>
            <a:lstStyle/>
            <a:p>
              <a:pPr>
                <a:defRPr/>
              </a:pPr>
              <a:r>
                <a:rPr lang="en-US" sz="2200" kern="0" dirty="0" smtClean="0">
                  <a:solidFill>
                    <a:srgbClr val="0000FF"/>
                  </a:solidFill>
                  <a:latin typeface="Calibri"/>
                  <a:cs typeface="Calibri"/>
                </a:rPr>
                <a:t>+ Low Latency </a:t>
              </a:r>
            </a:p>
          </p:txBody>
        </p:sp>
        <p:sp>
          <p:nvSpPr>
            <p:cNvPr id="174" name="Rounded Rectangle 173"/>
            <p:cNvSpPr/>
            <p:nvPr/>
          </p:nvSpPr>
          <p:spPr>
            <a:xfrm>
              <a:off x="6096000" y="5803900"/>
              <a:ext cx="2209800" cy="444500"/>
            </a:xfrm>
            <a:prstGeom prst="roundRect">
              <a:avLst>
                <a:gd name="adj" fmla="val 12383"/>
              </a:avLst>
            </a:prstGeom>
            <a:noFill/>
            <a:ln w="38100" cap="flat" cmpd="sng" algn="ctr">
              <a:noFill/>
              <a:prstDash val="solid"/>
            </a:ln>
            <a:effectLst/>
          </p:spPr>
          <p:txBody>
            <a:bodyPr rtlCol="0" anchor="ctr"/>
            <a:lstStyle/>
            <a:p>
              <a:pPr>
                <a:defRPr/>
              </a:pPr>
              <a:r>
                <a:rPr lang="en-US" sz="2200" kern="0" dirty="0" smtClean="0">
                  <a:solidFill>
                    <a:srgbClr val="0000FF"/>
                  </a:solidFill>
                  <a:latin typeface="Calibri"/>
                  <a:cs typeface="Calibri"/>
                </a:rPr>
                <a:t>+ Low Area Cost</a:t>
              </a:r>
              <a:endParaRPr lang="en-US" sz="2200" kern="0" dirty="0">
                <a:solidFill>
                  <a:srgbClr val="0000FF"/>
                </a:solidFill>
                <a:latin typeface="Calibri"/>
                <a:cs typeface="Calibri"/>
              </a:endParaRPr>
            </a:p>
          </p:txBody>
        </p:sp>
      </p:grpSp>
      <p:grpSp>
        <p:nvGrpSpPr>
          <p:cNvPr id="175" name="Group 174"/>
          <p:cNvGrpSpPr/>
          <p:nvPr/>
        </p:nvGrpSpPr>
        <p:grpSpPr>
          <a:xfrm>
            <a:off x="457200" y="1981200"/>
            <a:ext cx="2819400" cy="4572000"/>
            <a:chOff x="457200" y="1981200"/>
            <a:chExt cx="2819400" cy="4572000"/>
          </a:xfrm>
        </p:grpSpPr>
        <p:cxnSp>
          <p:nvCxnSpPr>
            <p:cNvPr id="176" name="Straight Arrow Connector 175"/>
            <p:cNvCxnSpPr/>
            <p:nvPr/>
          </p:nvCxnSpPr>
          <p:spPr>
            <a:xfrm>
              <a:off x="728133" y="1981200"/>
              <a:ext cx="0" cy="2833948"/>
            </a:xfrm>
            <a:prstGeom prst="straightConnector1">
              <a:avLst/>
            </a:prstGeom>
            <a:noFill/>
            <a:ln w="50800" cap="flat" cmpd="sng" algn="ctr">
              <a:solidFill>
                <a:sysClr val="windowText" lastClr="000000"/>
              </a:solidFill>
              <a:prstDash val="solid"/>
              <a:headEnd type="none" w="lg" len="med"/>
              <a:tailEnd type="none" w="lg" len="med"/>
            </a:ln>
            <a:effectLst/>
          </p:spPr>
        </p:cxnSp>
        <p:sp>
          <p:nvSpPr>
            <p:cNvPr id="177" name="Rectangle 176"/>
            <p:cNvSpPr/>
            <p:nvPr/>
          </p:nvSpPr>
          <p:spPr>
            <a:xfrm>
              <a:off x="533400" y="4724400"/>
              <a:ext cx="380999" cy="762000"/>
            </a:xfrm>
            <a:prstGeom prst="rect">
              <a:avLst/>
            </a:prstGeom>
            <a:solidFill>
              <a:srgbClr val="C0504D"/>
            </a:solidFill>
            <a:ln w="38100" cap="flat" cmpd="sng" algn="ctr">
              <a:solidFill>
                <a:sysClr val="windowText" lastClr="000000"/>
              </a:solidFill>
              <a:prstDash val="solid"/>
            </a:ln>
            <a:effectLst/>
          </p:spPr>
          <p:txBody>
            <a:bodyPr rtlCol="0" anchor="ctr"/>
            <a:lstStyle/>
            <a:p>
              <a:pPr algn="ctr">
                <a:defRPr/>
              </a:pPr>
              <a:endParaRPr lang="en-US" sz="2800" b="1" kern="0" dirty="0">
                <a:solidFill>
                  <a:sysClr val="windowText" lastClr="000000"/>
                </a:solidFill>
                <a:latin typeface="Calibri"/>
              </a:endParaRPr>
            </a:p>
          </p:txBody>
        </p:sp>
        <p:sp>
          <p:nvSpPr>
            <p:cNvPr id="178" name="Oval 177"/>
            <p:cNvSpPr/>
            <p:nvPr/>
          </p:nvSpPr>
          <p:spPr>
            <a:xfrm>
              <a:off x="537633" y="4260968"/>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179" name="Oval 178"/>
            <p:cNvSpPr/>
            <p:nvPr/>
          </p:nvSpPr>
          <p:spPr>
            <a:xfrm>
              <a:off x="537633" y="3830495"/>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180" name="Oval 179"/>
            <p:cNvSpPr/>
            <p:nvPr/>
          </p:nvSpPr>
          <p:spPr>
            <a:xfrm>
              <a:off x="537633" y="3396847"/>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181" name="Oval 180"/>
            <p:cNvSpPr/>
            <p:nvPr/>
          </p:nvSpPr>
          <p:spPr>
            <a:xfrm>
              <a:off x="537633" y="2983173"/>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182" name="Oval 181"/>
            <p:cNvSpPr/>
            <p:nvPr/>
          </p:nvSpPr>
          <p:spPr>
            <a:xfrm>
              <a:off x="537633" y="2552700"/>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183" name="Oval 182"/>
            <p:cNvSpPr/>
            <p:nvPr/>
          </p:nvSpPr>
          <p:spPr>
            <a:xfrm>
              <a:off x="537633" y="2119052"/>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cxnSp>
          <p:nvCxnSpPr>
            <p:cNvPr id="184" name="Straight Arrow Connector 183"/>
            <p:cNvCxnSpPr/>
            <p:nvPr/>
          </p:nvCxnSpPr>
          <p:spPr>
            <a:xfrm>
              <a:off x="1223434" y="1981200"/>
              <a:ext cx="0" cy="2833948"/>
            </a:xfrm>
            <a:prstGeom prst="straightConnector1">
              <a:avLst/>
            </a:prstGeom>
            <a:noFill/>
            <a:ln w="50800" cap="flat" cmpd="sng" algn="ctr">
              <a:solidFill>
                <a:sysClr val="windowText" lastClr="000000"/>
              </a:solidFill>
              <a:prstDash val="solid"/>
              <a:headEnd type="none" w="lg" len="med"/>
              <a:tailEnd type="none" w="lg" len="med"/>
            </a:ln>
            <a:effectLst/>
          </p:spPr>
        </p:cxnSp>
        <p:sp>
          <p:nvSpPr>
            <p:cNvPr id="185" name="Rectangle 184"/>
            <p:cNvSpPr/>
            <p:nvPr/>
          </p:nvSpPr>
          <p:spPr>
            <a:xfrm>
              <a:off x="1028701" y="4724400"/>
              <a:ext cx="380999" cy="762000"/>
            </a:xfrm>
            <a:prstGeom prst="rect">
              <a:avLst/>
            </a:prstGeom>
            <a:solidFill>
              <a:srgbClr val="C0504D"/>
            </a:solidFill>
            <a:ln w="38100" cap="flat" cmpd="sng" algn="ctr">
              <a:solidFill>
                <a:sysClr val="windowText" lastClr="000000"/>
              </a:solidFill>
              <a:prstDash val="solid"/>
            </a:ln>
            <a:effectLst/>
          </p:spPr>
          <p:txBody>
            <a:bodyPr rtlCol="0" anchor="ctr"/>
            <a:lstStyle/>
            <a:p>
              <a:pPr algn="ctr">
                <a:defRPr/>
              </a:pPr>
              <a:endParaRPr lang="en-US" sz="2800" b="1" kern="0" dirty="0">
                <a:solidFill>
                  <a:sysClr val="windowText" lastClr="000000"/>
                </a:solidFill>
                <a:latin typeface="Calibri"/>
              </a:endParaRPr>
            </a:p>
          </p:txBody>
        </p:sp>
        <p:sp>
          <p:nvSpPr>
            <p:cNvPr id="186" name="Oval 185"/>
            <p:cNvSpPr/>
            <p:nvPr/>
          </p:nvSpPr>
          <p:spPr>
            <a:xfrm>
              <a:off x="1032934" y="4260968"/>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187" name="Oval 186"/>
            <p:cNvSpPr/>
            <p:nvPr/>
          </p:nvSpPr>
          <p:spPr>
            <a:xfrm>
              <a:off x="1032934" y="3830495"/>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188" name="Oval 187"/>
            <p:cNvSpPr/>
            <p:nvPr/>
          </p:nvSpPr>
          <p:spPr>
            <a:xfrm>
              <a:off x="1032934" y="3396847"/>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189" name="Oval 188"/>
            <p:cNvSpPr/>
            <p:nvPr/>
          </p:nvSpPr>
          <p:spPr>
            <a:xfrm>
              <a:off x="1032934" y="2983173"/>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190" name="Oval 189"/>
            <p:cNvSpPr/>
            <p:nvPr/>
          </p:nvSpPr>
          <p:spPr>
            <a:xfrm>
              <a:off x="1032934" y="2552700"/>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191" name="Oval 190"/>
            <p:cNvSpPr/>
            <p:nvPr/>
          </p:nvSpPr>
          <p:spPr>
            <a:xfrm>
              <a:off x="1032934" y="2119052"/>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cxnSp>
          <p:nvCxnSpPr>
            <p:cNvPr id="192" name="Straight Arrow Connector 191"/>
            <p:cNvCxnSpPr/>
            <p:nvPr/>
          </p:nvCxnSpPr>
          <p:spPr>
            <a:xfrm>
              <a:off x="1722965" y="1981200"/>
              <a:ext cx="0" cy="2833948"/>
            </a:xfrm>
            <a:prstGeom prst="straightConnector1">
              <a:avLst/>
            </a:prstGeom>
            <a:noFill/>
            <a:ln w="50800" cap="flat" cmpd="sng" algn="ctr">
              <a:solidFill>
                <a:sysClr val="windowText" lastClr="000000"/>
              </a:solidFill>
              <a:prstDash val="solid"/>
              <a:headEnd type="none" w="lg" len="med"/>
              <a:tailEnd type="none" w="lg" len="med"/>
            </a:ln>
            <a:effectLst/>
          </p:spPr>
        </p:cxnSp>
        <p:sp>
          <p:nvSpPr>
            <p:cNvPr id="193" name="Rectangle 192"/>
            <p:cNvSpPr/>
            <p:nvPr/>
          </p:nvSpPr>
          <p:spPr>
            <a:xfrm>
              <a:off x="1528232" y="4724400"/>
              <a:ext cx="380999" cy="762000"/>
            </a:xfrm>
            <a:prstGeom prst="rect">
              <a:avLst/>
            </a:prstGeom>
            <a:solidFill>
              <a:srgbClr val="C0504D"/>
            </a:solidFill>
            <a:ln w="38100" cap="flat" cmpd="sng" algn="ctr">
              <a:solidFill>
                <a:sysClr val="windowText" lastClr="000000"/>
              </a:solidFill>
              <a:prstDash val="solid"/>
            </a:ln>
            <a:effectLst/>
          </p:spPr>
          <p:txBody>
            <a:bodyPr rtlCol="0" anchor="ctr"/>
            <a:lstStyle/>
            <a:p>
              <a:pPr algn="ctr">
                <a:defRPr/>
              </a:pPr>
              <a:endParaRPr lang="en-US" sz="2800" b="1" kern="0" dirty="0">
                <a:solidFill>
                  <a:sysClr val="windowText" lastClr="000000"/>
                </a:solidFill>
                <a:latin typeface="Calibri"/>
              </a:endParaRPr>
            </a:p>
          </p:txBody>
        </p:sp>
        <p:sp>
          <p:nvSpPr>
            <p:cNvPr id="194" name="Oval 193"/>
            <p:cNvSpPr/>
            <p:nvPr/>
          </p:nvSpPr>
          <p:spPr>
            <a:xfrm>
              <a:off x="1532465" y="4260968"/>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195" name="Oval 194"/>
            <p:cNvSpPr/>
            <p:nvPr/>
          </p:nvSpPr>
          <p:spPr>
            <a:xfrm>
              <a:off x="1532465" y="3830495"/>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196" name="Oval 195"/>
            <p:cNvSpPr/>
            <p:nvPr/>
          </p:nvSpPr>
          <p:spPr>
            <a:xfrm>
              <a:off x="1532465" y="3396847"/>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197" name="Oval 196"/>
            <p:cNvSpPr/>
            <p:nvPr/>
          </p:nvSpPr>
          <p:spPr>
            <a:xfrm>
              <a:off x="1532465" y="2983173"/>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198" name="Oval 197"/>
            <p:cNvSpPr/>
            <p:nvPr/>
          </p:nvSpPr>
          <p:spPr>
            <a:xfrm>
              <a:off x="1532465" y="2552700"/>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199" name="Oval 198"/>
            <p:cNvSpPr/>
            <p:nvPr/>
          </p:nvSpPr>
          <p:spPr>
            <a:xfrm>
              <a:off x="1532465" y="2119052"/>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cxnSp>
          <p:nvCxnSpPr>
            <p:cNvPr id="200" name="Straight Arrow Connector 199"/>
            <p:cNvCxnSpPr/>
            <p:nvPr/>
          </p:nvCxnSpPr>
          <p:spPr>
            <a:xfrm>
              <a:off x="2218266" y="1981200"/>
              <a:ext cx="0" cy="2833948"/>
            </a:xfrm>
            <a:prstGeom prst="straightConnector1">
              <a:avLst/>
            </a:prstGeom>
            <a:noFill/>
            <a:ln w="50800" cap="flat" cmpd="sng" algn="ctr">
              <a:solidFill>
                <a:sysClr val="windowText" lastClr="000000"/>
              </a:solidFill>
              <a:prstDash val="solid"/>
              <a:headEnd type="none" w="lg" len="med"/>
              <a:tailEnd type="none" w="lg" len="med"/>
            </a:ln>
            <a:effectLst/>
          </p:spPr>
        </p:cxnSp>
        <p:sp>
          <p:nvSpPr>
            <p:cNvPr id="201" name="Rectangle 200"/>
            <p:cNvSpPr/>
            <p:nvPr/>
          </p:nvSpPr>
          <p:spPr>
            <a:xfrm>
              <a:off x="2023533" y="4724400"/>
              <a:ext cx="380999" cy="762000"/>
            </a:xfrm>
            <a:prstGeom prst="rect">
              <a:avLst/>
            </a:prstGeom>
            <a:solidFill>
              <a:srgbClr val="C0504D"/>
            </a:solidFill>
            <a:ln w="38100" cap="flat" cmpd="sng" algn="ctr">
              <a:solidFill>
                <a:sysClr val="windowText" lastClr="000000"/>
              </a:solidFill>
              <a:prstDash val="solid"/>
            </a:ln>
            <a:effectLst/>
          </p:spPr>
          <p:txBody>
            <a:bodyPr rtlCol="0" anchor="ctr"/>
            <a:lstStyle/>
            <a:p>
              <a:pPr algn="ctr">
                <a:defRPr/>
              </a:pPr>
              <a:endParaRPr lang="en-US" sz="2800" b="1" kern="0" dirty="0">
                <a:solidFill>
                  <a:sysClr val="windowText" lastClr="000000"/>
                </a:solidFill>
                <a:latin typeface="Calibri"/>
              </a:endParaRPr>
            </a:p>
          </p:txBody>
        </p:sp>
        <p:sp>
          <p:nvSpPr>
            <p:cNvPr id="202" name="Oval 201"/>
            <p:cNvSpPr/>
            <p:nvPr/>
          </p:nvSpPr>
          <p:spPr>
            <a:xfrm>
              <a:off x="2027766" y="4260968"/>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203" name="Oval 202"/>
            <p:cNvSpPr/>
            <p:nvPr/>
          </p:nvSpPr>
          <p:spPr>
            <a:xfrm>
              <a:off x="2027766" y="3830495"/>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204" name="Oval 203"/>
            <p:cNvSpPr/>
            <p:nvPr/>
          </p:nvSpPr>
          <p:spPr>
            <a:xfrm>
              <a:off x="2027766" y="3396847"/>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205" name="Oval 204"/>
            <p:cNvSpPr/>
            <p:nvPr/>
          </p:nvSpPr>
          <p:spPr>
            <a:xfrm>
              <a:off x="2027766" y="2983173"/>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206" name="Oval 205"/>
            <p:cNvSpPr/>
            <p:nvPr/>
          </p:nvSpPr>
          <p:spPr>
            <a:xfrm>
              <a:off x="2027766" y="2552700"/>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207" name="Oval 206"/>
            <p:cNvSpPr/>
            <p:nvPr/>
          </p:nvSpPr>
          <p:spPr>
            <a:xfrm>
              <a:off x="2027766" y="2119052"/>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208" name="Rounded Rectangle 207"/>
            <p:cNvSpPr/>
            <p:nvPr/>
          </p:nvSpPr>
          <p:spPr>
            <a:xfrm>
              <a:off x="457200" y="5791200"/>
              <a:ext cx="2819400" cy="444500"/>
            </a:xfrm>
            <a:prstGeom prst="roundRect">
              <a:avLst>
                <a:gd name="adj" fmla="val 12383"/>
              </a:avLst>
            </a:prstGeom>
            <a:noFill/>
            <a:ln w="38100" cap="flat" cmpd="sng" algn="ctr">
              <a:noFill/>
              <a:prstDash val="solid"/>
            </a:ln>
            <a:effectLst/>
          </p:spPr>
          <p:txBody>
            <a:bodyPr rtlCol="0" anchor="ctr"/>
            <a:lstStyle/>
            <a:p>
              <a:pPr>
                <a:defRPr/>
              </a:pPr>
              <a:r>
                <a:rPr lang="en-US" sz="2200" kern="0" dirty="0" smtClean="0">
                  <a:solidFill>
                    <a:srgbClr val="0000FF"/>
                  </a:solidFill>
                  <a:latin typeface="Calibri"/>
                  <a:cs typeface="Calibri"/>
                </a:rPr>
                <a:t>+ Low Area Cost</a:t>
              </a:r>
              <a:endParaRPr lang="en-US" sz="2200" kern="0" dirty="0">
                <a:solidFill>
                  <a:srgbClr val="0000FF"/>
                </a:solidFill>
                <a:latin typeface="Calibri"/>
                <a:cs typeface="Calibri"/>
              </a:endParaRPr>
            </a:p>
          </p:txBody>
        </p:sp>
        <p:sp>
          <p:nvSpPr>
            <p:cNvPr id="209" name="Rounded Rectangle 208"/>
            <p:cNvSpPr/>
            <p:nvPr/>
          </p:nvSpPr>
          <p:spPr>
            <a:xfrm>
              <a:off x="457200" y="6108700"/>
              <a:ext cx="2667000" cy="444500"/>
            </a:xfrm>
            <a:prstGeom prst="roundRect">
              <a:avLst>
                <a:gd name="adj" fmla="val 12383"/>
              </a:avLst>
            </a:prstGeom>
            <a:noFill/>
            <a:ln w="38100" cap="flat" cmpd="sng" algn="ctr">
              <a:noFill/>
              <a:prstDash val="solid"/>
            </a:ln>
            <a:effectLst/>
          </p:spPr>
          <p:txBody>
            <a:bodyPr rtlCol="0" anchor="ctr"/>
            <a:lstStyle/>
            <a:p>
              <a:pPr>
                <a:defRPr/>
              </a:pPr>
              <a:r>
                <a:rPr lang="en-US" sz="2200" kern="0" dirty="0" smtClean="0">
                  <a:solidFill>
                    <a:srgbClr val="FF0000"/>
                  </a:solidFill>
                  <a:latin typeface="Calibri"/>
                  <a:cs typeface="Calibri"/>
                </a:rPr>
                <a:t>- High Latency</a:t>
              </a:r>
              <a:endParaRPr lang="en-US" sz="2200" kern="0" dirty="0">
                <a:solidFill>
                  <a:srgbClr val="FF0000"/>
                </a:solidFill>
                <a:latin typeface="Calibri"/>
                <a:cs typeface="Calibri"/>
              </a:endParaRPr>
            </a:p>
          </p:txBody>
        </p:sp>
        <p:sp>
          <p:nvSpPr>
            <p:cNvPr id="210" name="Rounded Rectangle 209"/>
            <p:cNvSpPr/>
            <p:nvPr/>
          </p:nvSpPr>
          <p:spPr>
            <a:xfrm>
              <a:off x="457200" y="5486400"/>
              <a:ext cx="2133600" cy="444500"/>
            </a:xfrm>
            <a:prstGeom prst="roundRect">
              <a:avLst>
                <a:gd name="adj" fmla="val 12383"/>
              </a:avLst>
            </a:prstGeom>
            <a:noFill/>
            <a:ln w="38100" cap="flat" cmpd="sng" algn="ctr">
              <a:noFill/>
              <a:prstDash val="solid"/>
            </a:ln>
            <a:effectLst/>
          </p:spPr>
          <p:txBody>
            <a:bodyPr rtlCol="0" anchor="ctr"/>
            <a:lstStyle/>
            <a:p>
              <a:pPr>
                <a:defRPr/>
              </a:pPr>
              <a:r>
                <a:rPr lang="en-US" sz="2400" b="1" kern="0" dirty="0" smtClean="0">
                  <a:solidFill>
                    <a:sysClr val="windowText" lastClr="000000"/>
                  </a:solidFill>
                  <a:latin typeface="Calibri"/>
                  <a:cs typeface="Calibri"/>
                </a:rPr>
                <a:t>Long </a:t>
              </a:r>
              <a:r>
                <a:rPr lang="en-US" sz="2400" b="1" kern="0" dirty="0" err="1" smtClean="0">
                  <a:solidFill>
                    <a:sysClr val="windowText" lastClr="000000"/>
                  </a:solidFill>
                  <a:latin typeface="Calibri"/>
                  <a:cs typeface="Calibri"/>
                </a:rPr>
                <a:t>Bitline</a:t>
              </a:r>
              <a:endParaRPr lang="en-US" sz="2400" b="1" kern="0" dirty="0">
                <a:solidFill>
                  <a:sysClr val="windowText" lastClr="000000"/>
                </a:solidFill>
                <a:latin typeface="Calibri"/>
                <a:cs typeface="Calibri"/>
              </a:endParaRPr>
            </a:p>
          </p:txBody>
        </p:sp>
      </p:grpSp>
      <p:grpSp>
        <p:nvGrpSpPr>
          <p:cNvPr id="211" name="Group 210"/>
          <p:cNvGrpSpPr/>
          <p:nvPr/>
        </p:nvGrpSpPr>
        <p:grpSpPr>
          <a:xfrm>
            <a:off x="3200400" y="914400"/>
            <a:ext cx="2743200" cy="5626100"/>
            <a:chOff x="3200400" y="914400"/>
            <a:chExt cx="2743200" cy="5626100"/>
          </a:xfrm>
        </p:grpSpPr>
        <p:cxnSp>
          <p:nvCxnSpPr>
            <p:cNvPr id="212" name="Straight Arrow Connector 211"/>
            <p:cNvCxnSpPr/>
            <p:nvPr/>
          </p:nvCxnSpPr>
          <p:spPr>
            <a:xfrm>
              <a:off x="3471334" y="3276600"/>
              <a:ext cx="0" cy="1538548"/>
            </a:xfrm>
            <a:prstGeom prst="straightConnector1">
              <a:avLst/>
            </a:prstGeom>
            <a:noFill/>
            <a:ln w="50800" cap="flat" cmpd="sng" algn="ctr">
              <a:solidFill>
                <a:sysClr val="windowText" lastClr="000000"/>
              </a:solidFill>
              <a:prstDash val="solid"/>
              <a:headEnd type="none" w="lg" len="med"/>
              <a:tailEnd type="none" w="lg" len="med"/>
            </a:ln>
            <a:effectLst/>
          </p:spPr>
        </p:cxnSp>
        <p:sp>
          <p:nvSpPr>
            <p:cNvPr id="213" name="Rectangle 212"/>
            <p:cNvSpPr/>
            <p:nvPr/>
          </p:nvSpPr>
          <p:spPr>
            <a:xfrm>
              <a:off x="3276601" y="4724400"/>
              <a:ext cx="380999" cy="762000"/>
            </a:xfrm>
            <a:prstGeom prst="rect">
              <a:avLst/>
            </a:prstGeom>
            <a:solidFill>
              <a:srgbClr val="C0504D"/>
            </a:solidFill>
            <a:ln w="38100" cap="flat" cmpd="sng" algn="ctr">
              <a:solidFill>
                <a:sysClr val="windowText" lastClr="000000"/>
              </a:solidFill>
              <a:prstDash val="solid"/>
            </a:ln>
            <a:effectLst/>
          </p:spPr>
          <p:txBody>
            <a:bodyPr rtlCol="0" anchor="ctr"/>
            <a:lstStyle/>
            <a:p>
              <a:pPr algn="ctr">
                <a:defRPr/>
              </a:pPr>
              <a:endParaRPr lang="en-US" sz="2800" b="1" kern="0" dirty="0">
                <a:solidFill>
                  <a:sysClr val="windowText" lastClr="000000"/>
                </a:solidFill>
                <a:latin typeface="Calibri"/>
              </a:endParaRPr>
            </a:p>
          </p:txBody>
        </p:sp>
        <p:sp>
          <p:nvSpPr>
            <p:cNvPr id="214" name="Oval 213"/>
            <p:cNvSpPr/>
            <p:nvPr/>
          </p:nvSpPr>
          <p:spPr>
            <a:xfrm>
              <a:off x="3280834" y="4260968"/>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215" name="Oval 214"/>
            <p:cNvSpPr/>
            <p:nvPr/>
          </p:nvSpPr>
          <p:spPr>
            <a:xfrm>
              <a:off x="3280834" y="3830495"/>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216" name="Oval 215"/>
            <p:cNvSpPr/>
            <p:nvPr/>
          </p:nvSpPr>
          <p:spPr>
            <a:xfrm>
              <a:off x="3280834" y="3396847"/>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cxnSp>
          <p:nvCxnSpPr>
            <p:cNvPr id="217" name="Straight Arrow Connector 216"/>
            <p:cNvCxnSpPr/>
            <p:nvPr/>
          </p:nvCxnSpPr>
          <p:spPr>
            <a:xfrm>
              <a:off x="3966635" y="3276600"/>
              <a:ext cx="0" cy="1538548"/>
            </a:xfrm>
            <a:prstGeom prst="straightConnector1">
              <a:avLst/>
            </a:prstGeom>
            <a:noFill/>
            <a:ln w="50800" cap="flat" cmpd="sng" algn="ctr">
              <a:solidFill>
                <a:sysClr val="windowText" lastClr="000000"/>
              </a:solidFill>
              <a:prstDash val="solid"/>
              <a:headEnd type="none" w="lg" len="med"/>
              <a:tailEnd type="none" w="lg" len="med"/>
            </a:ln>
            <a:effectLst/>
          </p:spPr>
        </p:cxnSp>
        <p:sp>
          <p:nvSpPr>
            <p:cNvPr id="218" name="Rectangle 217"/>
            <p:cNvSpPr/>
            <p:nvPr/>
          </p:nvSpPr>
          <p:spPr>
            <a:xfrm>
              <a:off x="3771902" y="4724400"/>
              <a:ext cx="380999" cy="762000"/>
            </a:xfrm>
            <a:prstGeom prst="rect">
              <a:avLst/>
            </a:prstGeom>
            <a:solidFill>
              <a:srgbClr val="C0504D"/>
            </a:solidFill>
            <a:ln w="38100" cap="flat" cmpd="sng" algn="ctr">
              <a:solidFill>
                <a:sysClr val="windowText" lastClr="000000"/>
              </a:solidFill>
              <a:prstDash val="solid"/>
            </a:ln>
            <a:effectLst/>
          </p:spPr>
          <p:txBody>
            <a:bodyPr rtlCol="0" anchor="ctr"/>
            <a:lstStyle/>
            <a:p>
              <a:pPr algn="ctr">
                <a:defRPr/>
              </a:pPr>
              <a:endParaRPr lang="en-US" sz="2800" b="1" kern="0" dirty="0">
                <a:solidFill>
                  <a:sysClr val="windowText" lastClr="000000"/>
                </a:solidFill>
                <a:latin typeface="Calibri"/>
              </a:endParaRPr>
            </a:p>
          </p:txBody>
        </p:sp>
        <p:sp>
          <p:nvSpPr>
            <p:cNvPr id="219" name="Oval 218"/>
            <p:cNvSpPr/>
            <p:nvPr/>
          </p:nvSpPr>
          <p:spPr>
            <a:xfrm>
              <a:off x="3776135" y="4260968"/>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220" name="Oval 219"/>
            <p:cNvSpPr/>
            <p:nvPr/>
          </p:nvSpPr>
          <p:spPr>
            <a:xfrm>
              <a:off x="3776135" y="3830495"/>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221" name="Oval 220"/>
            <p:cNvSpPr/>
            <p:nvPr/>
          </p:nvSpPr>
          <p:spPr>
            <a:xfrm>
              <a:off x="3776135" y="3396847"/>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cxnSp>
          <p:nvCxnSpPr>
            <p:cNvPr id="222" name="Straight Arrow Connector 221"/>
            <p:cNvCxnSpPr/>
            <p:nvPr/>
          </p:nvCxnSpPr>
          <p:spPr>
            <a:xfrm>
              <a:off x="4466166" y="3276600"/>
              <a:ext cx="0" cy="1538548"/>
            </a:xfrm>
            <a:prstGeom prst="straightConnector1">
              <a:avLst/>
            </a:prstGeom>
            <a:noFill/>
            <a:ln w="50800" cap="flat" cmpd="sng" algn="ctr">
              <a:solidFill>
                <a:sysClr val="windowText" lastClr="000000"/>
              </a:solidFill>
              <a:prstDash val="solid"/>
              <a:headEnd type="none" w="lg" len="med"/>
              <a:tailEnd type="none" w="lg" len="med"/>
            </a:ln>
            <a:effectLst/>
          </p:spPr>
        </p:cxnSp>
        <p:sp>
          <p:nvSpPr>
            <p:cNvPr id="223" name="Rectangle 222"/>
            <p:cNvSpPr/>
            <p:nvPr/>
          </p:nvSpPr>
          <p:spPr>
            <a:xfrm>
              <a:off x="4271433" y="4724400"/>
              <a:ext cx="380999" cy="762000"/>
            </a:xfrm>
            <a:prstGeom prst="rect">
              <a:avLst/>
            </a:prstGeom>
            <a:solidFill>
              <a:srgbClr val="C0504D"/>
            </a:solidFill>
            <a:ln w="38100" cap="flat" cmpd="sng" algn="ctr">
              <a:solidFill>
                <a:sysClr val="windowText" lastClr="000000"/>
              </a:solidFill>
              <a:prstDash val="solid"/>
            </a:ln>
            <a:effectLst/>
          </p:spPr>
          <p:txBody>
            <a:bodyPr rtlCol="0" anchor="ctr"/>
            <a:lstStyle/>
            <a:p>
              <a:pPr algn="ctr">
                <a:defRPr/>
              </a:pPr>
              <a:endParaRPr lang="en-US" sz="2800" b="1" kern="0" dirty="0">
                <a:solidFill>
                  <a:sysClr val="windowText" lastClr="000000"/>
                </a:solidFill>
                <a:latin typeface="Calibri"/>
              </a:endParaRPr>
            </a:p>
          </p:txBody>
        </p:sp>
        <p:sp>
          <p:nvSpPr>
            <p:cNvPr id="224" name="Oval 223"/>
            <p:cNvSpPr/>
            <p:nvPr/>
          </p:nvSpPr>
          <p:spPr>
            <a:xfrm>
              <a:off x="4275666" y="4260968"/>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225" name="Oval 224"/>
            <p:cNvSpPr/>
            <p:nvPr/>
          </p:nvSpPr>
          <p:spPr>
            <a:xfrm>
              <a:off x="4275666" y="3830495"/>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226" name="Oval 225"/>
            <p:cNvSpPr/>
            <p:nvPr/>
          </p:nvSpPr>
          <p:spPr>
            <a:xfrm>
              <a:off x="4275666" y="3396847"/>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cxnSp>
          <p:nvCxnSpPr>
            <p:cNvPr id="227" name="Straight Arrow Connector 226"/>
            <p:cNvCxnSpPr/>
            <p:nvPr/>
          </p:nvCxnSpPr>
          <p:spPr>
            <a:xfrm>
              <a:off x="4961467" y="3276600"/>
              <a:ext cx="0" cy="1538548"/>
            </a:xfrm>
            <a:prstGeom prst="straightConnector1">
              <a:avLst/>
            </a:prstGeom>
            <a:noFill/>
            <a:ln w="50800" cap="flat" cmpd="sng" algn="ctr">
              <a:solidFill>
                <a:sysClr val="windowText" lastClr="000000"/>
              </a:solidFill>
              <a:prstDash val="solid"/>
              <a:headEnd type="none" w="lg" len="med"/>
              <a:tailEnd type="none" w="lg" len="med"/>
            </a:ln>
            <a:effectLst/>
          </p:spPr>
        </p:cxnSp>
        <p:sp>
          <p:nvSpPr>
            <p:cNvPr id="228" name="Rectangle 227"/>
            <p:cNvSpPr/>
            <p:nvPr/>
          </p:nvSpPr>
          <p:spPr>
            <a:xfrm>
              <a:off x="4766734" y="4724400"/>
              <a:ext cx="380999" cy="762000"/>
            </a:xfrm>
            <a:prstGeom prst="rect">
              <a:avLst/>
            </a:prstGeom>
            <a:solidFill>
              <a:srgbClr val="C0504D"/>
            </a:solidFill>
            <a:ln w="38100" cap="flat" cmpd="sng" algn="ctr">
              <a:solidFill>
                <a:sysClr val="windowText" lastClr="000000"/>
              </a:solidFill>
              <a:prstDash val="solid"/>
            </a:ln>
            <a:effectLst/>
          </p:spPr>
          <p:txBody>
            <a:bodyPr rtlCol="0" anchor="ctr"/>
            <a:lstStyle/>
            <a:p>
              <a:pPr algn="ctr">
                <a:defRPr/>
              </a:pPr>
              <a:endParaRPr lang="en-US" sz="2800" b="1" kern="0" dirty="0">
                <a:solidFill>
                  <a:sysClr val="windowText" lastClr="000000"/>
                </a:solidFill>
                <a:latin typeface="Calibri"/>
              </a:endParaRPr>
            </a:p>
          </p:txBody>
        </p:sp>
        <p:sp>
          <p:nvSpPr>
            <p:cNvPr id="229" name="Oval 228"/>
            <p:cNvSpPr/>
            <p:nvPr/>
          </p:nvSpPr>
          <p:spPr>
            <a:xfrm>
              <a:off x="4770967" y="4260968"/>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230" name="Oval 229"/>
            <p:cNvSpPr/>
            <p:nvPr/>
          </p:nvSpPr>
          <p:spPr>
            <a:xfrm>
              <a:off x="4770967" y="3830495"/>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231" name="Oval 230"/>
            <p:cNvSpPr/>
            <p:nvPr/>
          </p:nvSpPr>
          <p:spPr>
            <a:xfrm>
              <a:off x="4770967" y="3396847"/>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232" name="Rounded Rectangle 231"/>
            <p:cNvSpPr/>
            <p:nvPr/>
          </p:nvSpPr>
          <p:spPr>
            <a:xfrm>
              <a:off x="3200400" y="6096000"/>
              <a:ext cx="2743200" cy="444500"/>
            </a:xfrm>
            <a:prstGeom prst="roundRect">
              <a:avLst>
                <a:gd name="adj" fmla="val 12383"/>
              </a:avLst>
            </a:prstGeom>
            <a:noFill/>
            <a:ln w="38100" cap="flat" cmpd="sng" algn="ctr">
              <a:noFill/>
              <a:prstDash val="solid"/>
            </a:ln>
            <a:effectLst/>
          </p:spPr>
          <p:txBody>
            <a:bodyPr rtlCol="0" anchor="ctr"/>
            <a:lstStyle/>
            <a:p>
              <a:pPr>
                <a:defRPr/>
              </a:pPr>
              <a:r>
                <a:rPr lang="en-US" sz="2200" kern="0" dirty="0" smtClean="0">
                  <a:solidFill>
                    <a:srgbClr val="0000FF"/>
                  </a:solidFill>
                  <a:latin typeface="Calibri"/>
                  <a:cs typeface="Calibri"/>
                </a:rPr>
                <a:t>+ Low Latency</a:t>
              </a:r>
              <a:endParaRPr lang="en-US" sz="2200" kern="0" dirty="0">
                <a:solidFill>
                  <a:srgbClr val="0000FF"/>
                </a:solidFill>
                <a:latin typeface="Calibri"/>
                <a:cs typeface="Calibri"/>
              </a:endParaRPr>
            </a:p>
          </p:txBody>
        </p:sp>
        <p:sp>
          <p:nvSpPr>
            <p:cNvPr id="233" name="Rounded Rectangle 232"/>
            <p:cNvSpPr/>
            <p:nvPr/>
          </p:nvSpPr>
          <p:spPr>
            <a:xfrm>
              <a:off x="3200400" y="5791200"/>
              <a:ext cx="2743200" cy="444500"/>
            </a:xfrm>
            <a:prstGeom prst="roundRect">
              <a:avLst>
                <a:gd name="adj" fmla="val 12383"/>
              </a:avLst>
            </a:prstGeom>
            <a:noFill/>
            <a:ln w="38100" cap="flat" cmpd="sng" algn="ctr">
              <a:noFill/>
              <a:prstDash val="solid"/>
            </a:ln>
            <a:effectLst/>
          </p:spPr>
          <p:txBody>
            <a:bodyPr rtlCol="0" anchor="ctr"/>
            <a:lstStyle/>
            <a:p>
              <a:pPr>
                <a:defRPr/>
              </a:pPr>
              <a:r>
                <a:rPr lang="en-US" sz="2200" kern="0" dirty="0" smtClean="0">
                  <a:solidFill>
                    <a:srgbClr val="FF0000"/>
                  </a:solidFill>
                  <a:latin typeface="Calibri"/>
                  <a:cs typeface="Calibri"/>
                </a:rPr>
                <a:t>- High Area Cost</a:t>
              </a:r>
              <a:endParaRPr lang="en-US" sz="2200" kern="0" dirty="0">
                <a:solidFill>
                  <a:srgbClr val="FF0000"/>
                </a:solidFill>
                <a:latin typeface="Calibri"/>
                <a:cs typeface="Calibri"/>
              </a:endParaRPr>
            </a:p>
          </p:txBody>
        </p:sp>
        <p:sp>
          <p:nvSpPr>
            <p:cNvPr id="234" name="Rounded Rectangle 233"/>
            <p:cNvSpPr/>
            <p:nvPr/>
          </p:nvSpPr>
          <p:spPr>
            <a:xfrm>
              <a:off x="3200400" y="5486400"/>
              <a:ext cx="2286000" cy="444500"/>
            </a:xfrm>
            <a:prstGeom prst="roundRect">
              <a:avLst>
                <a:gd name="adj" fmla="val 12383"/>
              </a:avLst>
            </a:prstGeom>
            <a:noFill/>
            <a:ln w="38100" cap="flat" cmpd="sng" algn="ctr">
              <a:noFill/>
              <a:prstDash val="solid"/>
            </a:ln>
            <a:effectLst/>
          </p:spPr>
          <p:txBody>
            <a:bodyPr rtlCol="0" anchor="ctr"/>
            <a:lstStyle/>
            <a:p>
              <a:pPr>
                <a:defRPr/>
              </a:pPr>
              <a:r>
                <a:rPr lang="en-US" sz="2400" b="1" kern="0" dirty="0" smtClean="0">
                  <a:solidFill>
                    <a:sysClr val="windowText" lastClr="000000"/>
                  </a:solidFill>
                  <a:latin typeface="Calibri"/>
                  <a:cs typeface="Calibri"/>
                </a:rPr>
                <a:t>Short </a:t>
              </a:r>
              <a:r>
                <a:rPr lang="en-US" sz="2400" b="1" kern="0" dirty="0" err="1" smtClean="0">
                  <a:solidFill>
                    <a:sysClr val="windowText" lastClr="000000"/>
                  </a:solidFill>
                  <a:latin typeface="Calibri"/>
                  <a:cs typeface="Calibri"/>
                </a:rPr>
                <a:t>Bitline</a:t>
              </a:r>
              <a:endParaRPr lang="en-US" sz="2400" b="1" kern="0" dirty="0">
                <a:solidFill>
                  <a:sysClr val="windowText" lastClr="000000"/>
                </a:solidFill>
                <a:latin typeface="Calibri"/>
                <a:cs typeface="Calibri"/>
              </a:endParaRPr>
            </a:p>
          </p:txBody>
        </p:sp>
        <p:cxnSp>
          <p:nvCxnSpPr>
            <p:cNvPr id="235" name="Straight Arrow Connector 234"/>
            <p:cNvCxnSpPr/>
            <p:nvPr/>
          </p:nvCxnSpPr>
          <p:spPr>
            <a:xfrm>
              <a:off x="3471333" y="914400"/>
              <a:ext cx="0" cy="1538548"/>
            </a:xfrm>
            <a:prstGeom prst="straightConnector1">
              <a:avLst/>
            </a:prstGeom>
            <a:noFill/>
            <a:ln w="50800" cap="flat" cmpd="sng" algn="ctr">
              <a:solidFill>
                <a:sysClr val="windowText" lastClr="000000"/>
              </a:solidFill>
              <a:prstDash val="solid"/>
              <a:headEnd type="none" w="lg" len="med"/>
              <a:tailEnd type="none" w="lg" len="med"/>
            </a:ln>
            <a:effectLst/>
          </p:spPr>
        </p:cxnSp>
        <p:sp>
          <p:nvSpPr>
            <p:cNvPr id="236" name="Rectangle 235"/>
            <p:cNvSpPr/>
            <p:nvPr/>
          </p:nvSpPr>
          <p:spPr>
            <a:xfrm>
              <a:off x="3276600" y="2362200"/>
              <a:ext cx="380999" cy="762000"/>
            </a:xfrm>
            <a:prstGeom prst="rect">
              <a:avLst/>
            </a:prstGeom>
            <a:solidFill>
              <a:srgbClr val="C0504D"/>
            </a:solidFill>
            <a:ln w="38100" cap="flat" cmpd="sng" algn="ctr">
              <a:solidFill>
                <a:sysClr val="windowText" lastClr="000000"/>
              </a:solidFill>
              <a:prstDash val="solid"/>
            </a:ln>
            <a:effectLst/>
          </p:spPr>
          <p:txBody>
            <a:bodyPr rtlCol="0" anchor="ctr"/>
            <a:lstStyle/>
            <a:p>
              <a:pPr algn="ctr">
                <a:defRPr/>
              </a:pPr>
              <a:endParaRPr lang="en-US" sz="2800" b="1" kern="0" dirty="0">
                <a:solidFill>
                  <a:sysClr val="windowText" lastClr="000000"/>
                </a:solidFill>
                <a:latin typeface="Calibri"/>
              </a:endParaRPr>
            </a:p>
          </p:txBody>
        </p:sp>
        <p:sp>
          <p:nvSpPr>
            <p:cNvPr id="237" name="Oval 236"/>
            <p:cNvSpPr/>
            <p:nvPr/>
          </p:nvSpPr>
          <p:spPr>
            <a:xfrm>
              <a:off x="3280833" y="1898768"/>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238" name="Oval 237"/>
            <p:cNvSpPr/>
            <p:nvPr/>
          </p:nvSpPr>
          <p:spPr>
            <a:xfrm>
              <a:off x="3280833" y="1468295"/>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239" name="Oval 238"/>
            <p:cNvSpPr/>
            <p:nvPr/>
          </p:nvSpPr>
          <p:spPr>
            <a:xfrm>
              <a:off x="3280833" y="1034647"/>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cxnSp>
          <p:nvCxnSpPr>
            <p:cNvPr id="240" name="Straight Arrow Connector 239"/>
            <p:cNvCxnSpPr/>
            <p:nvPr/>
          </p:nvCxnSpPr>
          <p:spPr>
            <a:xfrm>
              <a:off x="3966634" y="914400"/>
              <a:ext cx="0" cy="1538548"/>
            </a:xfrm>
            <a:prstGeom prst="straightConnector1">
              <a:avLst/>
            </a:prstGeom>
            <a:noFill/>
            <a:ln w="50800" cap="flat" cmpd="sng" algn="ctr">
              <a:solidFill>
                <a:sysClr val="windowText" lastClr="000000"/>
              </a:solidFill>
              <a:prstDash val="solid"/>
              <a:headEnd type="none" w="lg" len="med"/>
              <a:tailEnd type="none" w="lg" len="med"/>
            </a:ln>
            <a:effectLst/>
          </p:spPr>
        </p:cxnSp>
        <p:sp>
          <p:nvSpPr>
            <p:cNvPr id="241" name="Rectangle 240"/>
            <p:cNvSpPr/>
            <p:nvPr/>
          </p:nvSpPr>
          <p:spPr>
            <a:xfrm>
              <a:off x="3771901" y="2362200"/>
              <a:ext cx="380999" cy="762000"/>
            </a:xfrm>
            <a:prstGeom prst="rect">
              <a:avLst/>
            </a:prstGeom>
            <a:solidFill>
              <a:srgbClr val="C0504D"/>
            </a:solidFill>
            <a:ln w="38100" cap="flat" cmpd="sng" algn="ctr">
              <a:solidFill>
                <a:sysClr val="windowText" lastClr="000000"/>
              </a:solidFill>
              <a:prstDash val="solid"/>
            </a:ln>
            <a:effectLst/>
          </p:spPr>
          <p:txBody>
            <a:bodyPr rtlCol="0" anchor="ctr"/>
            <a:lstStyle/>
            <a:p>
              <a:pPr algn="ctr">
                <a:defRPr/>
              </a:pPr>
              <a:endParaRPr lang="en-US" sz="2800" b="1" kern="0" dirty="0">
                <a:solidFill>
                  <a:sysClr val="windowText" lastClr="000000"/>
                </a:solidFill>
                <a:latin typeface="Calibri"/>
              </a:endParaRPr>
            </a:p>
          </p:txBody>
        </p:sp>
        <p:sp>
          <p:nvSpPr>
            <p:cNvPr id="242" name="Oval 241"/>
            <p:cNvSpPr/>
            <p:nvPr/>
          </p:nvSpPr>
          <p:spPr>
            <a:xfrm>
              <a:off x="3776134" y="1898768"/>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243" name="Oval 242"/>
            <p:cNvSpPr/>
            <p:nvPr/>
          </p:nvSpPr>
          <p:spPr>
            <a:xfrm>
              <a:off x="3776134" y="1468295"/>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244" name="Oval 243"/>
            <p:cNvSpPr/>
            <p:nvPr/>
          </p:nvSpPr>
          <p:spPr>
            <a:xfrm>
              <a:off x="3776134" y="1034647"/>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cxnSp>
          <p:nvCxnSpPr>
            <p:cNvPr id="245" name="Straight Arrow Connector 244"/>
            <p:cNvCxnSpPr/>
            <p:nvPr/>
          </p:nvCxnSpPr>
          <p:spPr>
            <a:xfrm>
              <a:off x="4466165" y="914400"/>
              <a:ext cx="0" cy="1538548"/>
            </a:xfrm>
            <a:prstGeom prst="straightConnector1">
              <a:avLst/>
            </a:prstGeom>
            <a:noFill/>
            <a:ln w="50800" cap="flat" cmpd="sng" algn="ctr">
              <a:solidFill>
                <a:sysClr val="windowText" lastClr="000000"/>
              </a:solidFill>
              <a:prstDash val="solid"/>
              <a:headEnd type="none" w="lg" len="med"/>
              <a:tailEnd type="none" w="lg" len="med"/>
            </a:ln>
            <a:effectLst/>
          </p:spPr>
        </p:cxnSp>
        <p:sp>
          <p:nvSpPr>
            <p:cNvPr id="246" name="Rectangle 245"/>
            <p:cNvSpPr/>
            <p:nvPr/>
          </p:nvSpPr>
          <p:spPr>
            <a:xfrm>
              <a:off x="4271432" y="2362200"/>
              <a:ext cx="380999" cy="762000"/>
            </a:xfrm>
            <a:prstGeom prst="rect">
              <a:avLst/>
            </a:prstGeom>
            <a:solidFill>
              <a:srgbClr val="C0504D"/>
            </a:solidFill>
            <a:ln w="38100" cap="flat" cmpd="sng" algn="ctr">
              <a:solidFill>
                <a:sysClr val="windowText" lastClr="000000"/>
              </a:solidFill>
              <a:prstDash val="solid"/>
            </a:ln>
            <a:effectLst/>
          </p:spPr>
          <p:txBody>
            <a:bodyPr rtlCol="0" anchor="ctr"/>
            <a:lstStyle/>
            <a:p>
              <a:pPr algn="ctr">
                <a:defRPr/>
              </a:pPr>
              <a:endParaRPr lang="en-US" sz="2800" b="1" kern="0" dirty="0">
                <a:solidFill>
                  <a:sysClr val="windowText" lastClr="000000"/>
                </a:solidFill>
                <a:latin typeface="Calibri"/>
              </a:endParaRPr>
            </a:p>
          </p:txBody>
        </p:sp>
        <p:sp>
          <p:nvSpPr>
            <p:cNvPr id="247" name="Oval 246"/>
            <p:cNvSpPr/>
            <p:nvPr/>
          </p:nvSpPr>
          <p:spPr>
            <a:xfrm>
              <a:off x="4275665" y="1898768"/>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248" name="Oval 247"/>
            <p:cNvSpPr/>
            <p:nvPr/>
          </p:nvSpPr>
          <p:spPr>
            <a:xfrm>
              <a:off x="4275665" y="1468295"/>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249" name="Oval 248"/>
            <p:cNvSpPr/>
            <p:nvPr/>
          </p:nvSpPr>
          <p:spPr>
            <a:xfrm>
              <a:off x="4275665" y="1034647"/>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cxnSp>
          <p:nvCxnSpPr>
            <p:cNvPr id="250" name="Straight Arrow Connector 249"/>
            <p:cNvCxnSpPr/>
            <p:nvPr/>
          </p:nvCxnSpPr>
          <p:spPr>
            <a:xfrm>
              <a:off x="4961466" y="914400"/>
              <a:ext cx="0" cy="1538548"/>
            </a:xfrm>
            <a:prstGeom prst="straightConnector1">
              <a:avLst/>
            </a:prstGeom>
            <a:noFill/>
            <a:ln w="50800" cap="flat" cmpd="sng" algn="ctr">
              <a:solidFill>
                <a:sysClr val="windowText" lastClr="000000"/>
              </a:solidFill>
              <a:prstDash val="solid"/>
              <a:headEnd type="none" w="lg" len="med"/>
              <a:tailEnd type="none" w="lg" len="med"/>
            </a:ln>
            <a:effectLst/>
          </p:spPr>
        </p:cxnSp>
        <p:sp>
          <p:nvSpPr>
            <p:cNvPr id="251" name="Rectangle 250"/>
            <p:cNvSpPr/>
            <p:nvPr/>
          </p:nvSpPr>
          <p:spPr>
            <a:xfrm>
              <a:off x="4766733" y="2362200"/>
              <a:ext cx="380999" cy="762000"/>
            </a:xfrm>
            <a:prstGeom prst="rect">
              <a:avLst/>
            </a:prstGeom>
            <a:solidFill>
              <a:srgbClr val="C0504D"/>
            </a:solidFill>
            <a:ln w="38100" cap="flat" cmpd="sng" algn="ctr">
              <a:solidFill>
                <a:sysClr val="windowText" lastClr="000000"/>
              </a:solidFill>
              <a:prstDash val="solid"/>
            </a:ln>
            <a:effectLst/>
          </p:spPr>
          <p:txBody>
            <a:bodyPr rtlCol="0" anchor="ctr"/>
            <a:lstStyle/>
            <a:p>
              <a:pPr algn="ctr">
                <a:defRPr/>
              </a:pPr>
              <a:endParaRPr lang="en-US" sz="2800" b="1" kern="0" dirty="0">
                <a:solidFill>
                  <a:sysClr val="windowText" lastClr="000000"/>
                </a:solidFill>
                <a:latin typeface="Calibri"/>
              </a:endParaRPr>
            </a:p>
          </p:txBody>
        </p:sp>
        <p:sp>
          <p:nvSpPr>
            <p:cNvPr id="252" name="Oval 251"/>
            <p:cNvSpPr/>
            <p:nvPr/>
          </p:nvSpPr>
          <p:spPr>
            <a:xfrm>
              <a:off x="4770966" y="1898768"/>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253" name="Oval 252"/>
            <p:cNvSpPr/>
            <p:nvPr/>
          </p:nvSpPr>
          <p:spPr>
            <a:xfrm>
              <a:off x="4770966" y="1468295"/>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sp>
          <p:nvSpPr>
            <p:cNvPr id="254" name="Oval 253"/>
            <p:cNvSpPr/>
            <p:nvPr/>
          </p:nvSpPr>
          <p:spPr>
            <a:xfrm>
              <a:off x="4770966" y="1034647"/>
              <a:ext cx="380999" cy="395548"/>
            </a:xfrm>
            <a:prstGeom prst="ellipse">
              <a:avLst/>
            </a:prstGeom>
            <a:solidFill>
              <a:sysClr val="window" lastClr="FFFFFF"/>
            </a:solidFill>
            <a:ln w="508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sz="2800" kern="0">
                <a:solidFill>
                  <a:sysClr val="window" lastClr="FFFFFF"/>
                </a:solidFill>
                <a:latin typeface="Calibri"/>
              </a:endParaRPr>
            </a:p>
          </p:txBody>
        </p:sp>
      </p:grpSp>
    </p:spTree>
    <p:extLst>
      <p:ext uri="{BB962C8B-B14F-4D97-AF65-F5344CB8AC3E}">
        <p14:creationId xmlns:p14="http://schemas.microsoft.com/office/powerpoint/2010/main" val="32953814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Research Group: SAFARI</a:t>
            </a:r>
            <a:endParaRPr lang="en-US" dirty="0"/>
          </a:p>
        </p:txBody>
      </p:sp>
      <p:sp>
        <p:nvSpPr>
          <p:cNvPr id="3" name="Content Placeholder 2"/>
          <p:cNvSpPr>
            <a:spLocks noGrp="1"/>
          </p:cNvSpPr>
          <p:nvPr>
            <p:ph idx="1"/>
          </p:nvPr>
        </p:nvSpPr>
        <p:spPr/>
        <p:txBody>
          <a:bodyPr/>
          <a:lstStyle/>
          <a:p>
            <a:r>
              <a:rPr lang="en-US" dirty="0" smtClean="0"/>
              <a:t>14 PhD students</a:t>
            </a:r>
          </a:p>
          <a:p>
            <a:r>
              <a:rPr lang="en-US" dirty="0" smtClean="0"/>
              <a:t>1 Postdoctoral researcher (1 more joining soon)</a:t>
            </a:r>
          </a:p>
          <a:p>
            <a:r>
              <a:rPr lang="en-US" dirty="0" smtClean="0"/>
              <a:t>2 Undergraduate students</a:t>
            </a:r>
          </a:p>
          <a:p>
            <a:r>
              <a:rPr lang="en-US" dirty="0" smtClean="0"/>
              <a:t>4 Visiting students</a:t>
            </a:r>
          </a:p>
          <a:p>
            <a:endParaRPr lang="en-US" dirty="0"/>
          </a:p>
          <a:p>
            <a:r>
              <a:rPr lang="en-US" dirty="0" smtClean="0"/>
              <a:t>Research spanning: </a:t>
            </a:r>
          </a:p>
          <a:p>
            <a:pPr lvl="1"/>
            <a:r>
              <a:rPr lang="en-US" dirty="0" smtClean="0"/>
              <a:t>architecture, hardware/software interface </a:t>
            </a:r>
          </a:p>
          <a:p>
            <a:pPr lvl="1"/>
            <a:r>
              <a:rPr lang="en-US" dirty="0" smtClean="0"/>
              <a:t>circuit/architecture interface</a:t>
            </a:r>
          </a:p>
          <a:p>
            <a:pPr lvl="1"/>
            <a:r>
              <a:rPr lang="en-US" dirty="0" smtClean="0"/>
              <a:t>system/architecture interface</a:t>
            </a:r>
          </a:p>
          <a:p>
            <a:pPr lvl="1"/>
            <a:r>
              <a:rPr lang="en-US" dirty="0"/>
              <a:t>a</a:t>
            </a:r>
            <a:r>
              <a:rPr lang="en-US" dirty="0" smtClean="0"/>
              <a:t>lgorithms</a:t>
            </a:r>
          </a:p>
          <a:p>
            <a:pPr lvl="1"/>
            <a:r>
              <a:rPr lang="en-US" dirty="0"/>
              <a:t>b</a:t>
            </a:r>
            <a:r>
              <a:rPr lang="en-US" dirty="0" smtClean="0"/>
              <a:t>ioinformatics</a:t>
            </a:r>
          </a:p>
          <a:p>
            <a:pPr lvl="1"/>
            <a:r>
              <a:rPr lang="en-US" dirty="0" smtClean="0"/>
              <a:t>…</a:t>
            </a:r>
          </a:p>
          <a:p>
            <a:endParaRPr lang="en-US" dirty="0"/>
          </a:p>
          <a:p>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157</a:t>
            </a:fld>
            <a:endParaRPr lang="en-US" altLang="en-US">
              <a:solidFill>
                <a:srgbClr val="000000"/>
              </a:solidFill>
            </a:endParaRPr>
          </a:p>
        </p:txBody>
      </p:sp>
    </p:spTree>
    <p:extLst>
      <p:ext uri="{BB962C8B-B14F-4D97-AF65-F5344CB8AC3E}">
        <p14:creationId xmlns:p14="http://schemas.microsoft.com/office/powerpoint/2010/main" val="42028384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Set of Slides …</a:t>
            </a:r>
            <a:endParaRPr lang="en-US" dirty="0"/>
          </a:p>
        </p:txBody>
      </p:sp>
      <p:sp>
        <p:nvSpPr>
          <p:cNvPr id="3" name="Content Placeholder 2"/>
          <p:cNvSpPr>
            <a:spLocks noGrp="1"/>
          </p:cNvSpPr>
          <p:nvPr>
            <p:ph idx="1"/>
          </p:nvPr>
        </p:nvSpPr>
        <p:spPr/>
        <p:txBody>
          <a:bodyPr/>
          <a:lstStyle/>
          <a:p>
            <a:r>
              <a:rPr lang="en-US" dirty="0" smtClean="0"/>
              <a:t>Describe the current major research areas/directions in my group (Slides 5-13)</a:t>
            </a:r>
          </a:p>
          <a:p>
            <a:endParaRPr lang="en-US" sz="1600" dirty="0"/>
          </a:p>
          <a:p>
            <a:r>
              <a:rPr lang="en-US" dirty="0" smtClean="0"/>
              <a:t>Provide a partial list of papers with links to papers and talks (Slides 14-31)</a:t>
            </a:r>
          </a:p>
          <a:p>
            <a:endParaRPr lang="en-US" sz="1600" dirty="0"/>
          </a:p>
          <a:p>
            <a:r>
              <a:rPr lang="en-US" dirty="0" smtClean="0"/>
              <a:t>Describe the Memory QoS research in some detail (Slides 32-56)</a:t>
            </a:r>
          </a:p>
          <a:p>
            <a:endParaRPr lang="en-US" sz="1600" dirty="0"/>
          </a:p>
          <a:p>
            <a:r>
              <a:rPr lang="en-US" dirty="0" smtClean="0"/>
              <a:t>Describe the Heterogeneous Memory research in some detail (Slides 57-69)</a:t>
            </a:r>
          </a:p>
          <a:p>
            <a:endParaRPr lang="en-US" sz="1600" dirty="0" smtClean="0"/>
          </a:p>
          <a:p>
            <a:r>
              <a:rPr lang="en-US" dirty="0" smtClean="0"/>
              <a:t>Describe recent results in Scalable Memory Systems research (Slides 70-139)</a:t>
            </a:r>
            <a:endParaRPr lang="en-US" dirty="0"/>
          </a:p>
          <a:p>
            <a:endParaRPr lang="en-US" dirty="0" smtClean="0"/>
          </a:p>
          <a:p>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158</a:t>
            </a:fld>
            <a:endParaRPr lang="en-US" altLang="en-US">
              <a:solidFill>
                <a:srgbClr val="000000"/>
              </a:solidFill>
            </a:endParaRPr>
          </a:p>
        </p:txBody>
      </p:sp>
    </p:spTree>
    <p:extLst>
      <p:ext uri="{BB962C8B-B14F-4D97-AF65-F5344CB8AC3E}">
        <p14:creationId xmlns:p14="http://schemas.microsoft.com/office/powerpoint/2010/main" val="11701221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500" dirty="0" smtClean="0"/>
              <a:t>Research Topics (I): Memory, Caches, Prefetching</a:t>
            </a:r>
            <a:endParaRPr lang="en-US" sz="3500" dirty="0"/>
          </a:p>
        </p:txBody>
      </p:sp>
      <p:sp>
        <p:nvSpPr>
          <p:cNvPr id="3" name="Content Placeholder 2"/>
          <p:cNvSpPr>
            <a:spLocks noGrp="1"/>
          </p:cNvSpPr>
          <p:nvPr>
            <p:ph idx="1"/>
          </p:nvPr>
        </p:nvSpPr>
        <p:spPr>
          <a:xfrm>
            <a:off x="228600" y="969640"/>
            <a:ext cx="8610600" cy="5051648"/>
          </a:xfrm>
        </p:spPr>
        <p:txBody>
          <a:bodyPr/>
          <a:lstStyle/>
          <a:p>
            <a:r>
              <a:rPr lang="en-US" dirty="0">
                <a:solidFill>
                  <a:srgbClr val="0000FF"/>
                </a:solidFill>
              </a:rPr>
              <a:t>How to provide QoS and </a:t>
            </a:r>
            <a:r>
              <a:rPr lang="en-US" dirty="0" smtClean="0">
                <a:solidFill>
                  <a:srgbClr val="0000FF"/>
                </a:solidFill>
              </a:rPr>
              <a:t>predictability in memory and interconnect</a:t>
            </a:r>
          </a:p>
          <a:p>
            <a:pPr lvl="1"/>
            <a:r>
              <a:rPr lang="en-US" sz="2000" dirty="0" smtClean="0">
                <a:solidFill>
                  <a:srgbClr val="000000"/>
                </a:solidFill>
              </a:rPr>
              <a:t>Novel memory controller, interconnect, cache designs</a:t>
            </a:r>
          </a:p>
          <a:p>
            <a:pPr lvl="1"/>
            <a:r>
              <a:rPr lang="en-US" sz="2000" dirty="0" smtClean="0"/>
              <a:t>A major effort in my group since 2006 </a:t>
            </a:r>
            <a:r>
              <a:rPr lang="en-US" sz="2000" b="1" dirty="0">
                <a:solidFill>
                  <a:srgbClr val="2C6123"/>
                </a:solidFill>
                <a:latin typeface="Tahoma" charset="0"/>
                <a:ea typeface="ＭＳ Ｐゴシック" charset="0"/>
                <a:sym typeface="Wingdings" charset="0"/>
              </a:rPr>
              <a:t> </a:t>
            </a:r>
            <a:r>
              <a:rPr lang="en-US" sz="1600" b="1" dirty="0" smtClean="0">
                <a:solidFill>
                  <a:srgbClr val="2C6123"/>
                </a:solidFill>
                <a:latin typeface="Tahoma" charset="0"/>
                <a:ea typeface="ＭＳ Ｐゴシック" charset="0"/>
                <a:sym typeface="Wingdings" charset="0"/>
              </a:rPr>
              <a:t>[Top </a:t>
            </a:r>
            <a:r>
              <a:rPr lang="en-US" sz="1600" b="1" dirty="0">
                <a:solidFill>
                  <a:srgbClr val="2C6123"/>
                </a:solidFill>
                <a:latin typeface="Tahoma" charset="0"/>
                <a:ea typeface="ＭＳ Ｐゴシック" charset="0"/>
                <a:sym typeface="Wingdings" charset="0"/>
              </a:rPr>
              <a:t>Picks’09,’11a,’11b,’12</a:t>
            </a:r>
            <a:r>
              <a:rPr lang="en-US" sz="1600" b="1" dirty="0" smtClean="0">
                <a:solidFill>
                  <a:srgbClr val="2C6123"/>
                </a:solidFill>
                <a:latin typeface="Tahoma" charset="0"/>
                <a:ea typeface="ＭＳ Ｐゴシック" charset="0"/>
                <a:sym typeface="Wingdings" charset="0"/>
              </a:rPr>
              <a:t>]</a:t>
            </a:r>
          </a:p>
          <a:p>
            <a:pPr lvl="1">
              <a:buClr>
                <a:srgbClr val="3B812F"/>
              </a:buClr>
            </a:pPr>
            <a:r>
              <a:rPr lang="en-US" sz="2000" dirty="0"/>
              <a:t>Prefetch-aware shared resource </a:t>
            </a:r>
            <a:r>
              <a:rPr lang="en-US" sz="2000" dirty="0" smtClean="0"/>
              <a:t>management </a:t>
            </a:r>
            <a:r>
              <a:rPr lang="en-US" sz="1600" b="1" dirty="0" smtClean="0">
                <a:solidFill>
                  <a:srgbClr val="006633"/>
                </a:solidFill>
              </a:rPr>
              <a:t>[MICRO’09, ISCA’11]</a:t>
            </a:r>
            <a:endParaRPr lang="en-US" sz="2000" dirty="0" smtClean="0"/>
          </a:p>
          <a:p>
            <a:endParaRPr lang="en-US" sz="800" dirty="0" smtClean="0">
              <a:solidFill>
                <a:srgbClr val="0000FF"/>
              </a:solidFill>
            </a:endParaRPr>
          </a:p>
          <a:p>
            <a:r>
              <a:rPr lang="en-US" dirty="0" smtClean="0">
                <a:solidFill>
                  <a:srgbClr val="0000FF"/>
                </a:solidFill>
              </a:rPr>
              <a:t>How to do effective cache/DRAM compression</a:t>
            </a:r>
          </a:p>
          <a:p>
            <a:pPr lvl="1"/>
            <a:r>
              <a:rPr lang="en-US" sz="2000" dirty="0" smtClean="0"/>
              <a:t>Base-delta-immediate compression </a:t>
            </a:r>
            <a:r>
              <a:rPr lang="en-US" sz="1600" b="1" dirty="0" smtClean="0">
                <a:solidFill>
                  <a:schemeClr val="tx2"/>
                </a:solidFill>
              </a:rPr>
              <a:t>[PACT’12]</a:t>
            </a:r>
          </a:p>
          <a:p>
            <a:pPr lvl="1"/>
            <a:endParaRPr lang="en-US" sz="800" dirty="0"/>
          </a:p>
          <a:p>
            <a:r>
              <a:rPr lang="en-US" dirty="0" smtClean="0">
                <a:solidFill>
                  <a:srgbClr val="0000FF"/>
                </a:solidFill>
              </a:rPr>
              <a:t>How to efficiently utilize large caches</a:t>
            </a:r>
          </a:p>
          <a:p>
            <a:pPr lvl="1">
              <a:buClr>
                <a:srgbClr val="3B812F"/>
              </a:buClr>
            </a:pPr>
            <a:r>
              <a:rPr lang="en-US" sz="2000" dirty="0" smtClean="0"/>
              <a:t>Evicted-address filters </a:t>
            </a:r>
            <a:r>
              <a:rPr lang="en-US" sz="1600" b="1" dirty="0" smtClean="0">
                <a:solidFill>
                  <a:srgbClr val="006633"/>
                </a:solidFill>
              </a:rPr>
              <a:t>[PACT’</a:t>
            </a:r>
            <a:r>
              <a:rPr lang="en-US" sz="1600" b="1" dirty="0">
                <a:solidFill>
                  <a:srgbClr val="006633"/>
                </a:solidFill>
              </a:rPr>
              <a:t>12]</a:t>
            </a:r>
          </a:p>
          <a:p>
            <a:pPr lvl="1"/>
            <a:endParaRPr lang="en-US" sz="800" dirty="0"/>
          </a:p>
          <a:p>
            <a:r>
              <a:rPr lang="en-US" dirty="0" smtClean="0">
                <a:solidFill>
                  <a:srgbClr val="0000FF"/>
                </a:solidFill>
              </a:rPr>
              <a:t>How to tolerate long memory latencies</a:t>
            </a:r>
          </a:p>
          <a:p>
            <a:pPr lvl="1"/>
            <a:r>
              <a:rPr lang="en-US" sz="2000" dirty="0" smtClean="0"/>
              <a:t>Runahead execution </a:t>
            </a:r>
            <a:r>
              <a:rPr lang="en-US" sz="1600" b="1" dirty="0" smtClean="0">
                <a:solidFill>
                  <a:srgbClr val="2C6123"/>
                </a:solidFill>
                <a:latin typeface="Tahoma" charset="0"/>
                <a:ea typeface="ＭＳ Ｐゴシック" charset="0"/>
                <a:sym typeface="Wingdings" charset="0"/>
              </a:rPr>
              <a:t>[HPCA’03, ISCA’05, MICRO’05, Top </a:t>
            </a:r>
            <a:r>
              <a:rPr lang="en-US" sz="1600" b="1" dirty="0">
                <a:solidFill>
                  <a:srgbClr val="2C6123"/>
                </a:solidFill>
                <a:latin typeface="Tahoma" charset="0"/>
                <a:ea typeface="ＭＳ Ｐゴシック" charset="0"/>
                <a:sym typeface="Wingdings" charset="0"/>
              </a:rPr>
              <a:t>Picks’</a:t>
            </a:r>
            <a:r>
              <a:rPr lang="en-US" sz="1600" b="1" dirty="0" smtClean="0">
                <a:solidFill>
                  <a:srgbClr val="2C6123"/>
                </a:solidFill>
                <a:latin typeface="Tahoma" charset="0"/>
                <a:ea typeface="ＭＳ Ｐゴシック" charset="0"/>
                <a:sym typeface="Wingdings" charset="0"/>
              </a:rPr>
              <a:t>03,’05]</a:t>
            </a:r>
          </a:p>
          <a:p>
            <a:pPr lvl="1"/>
            <a:r>
              <a:rPr lang="en-US" sz="2000" dirty="0" smtClean="0"/>
              <a:t>Prefetching in multi-core</a:t>
            </a:r>
            <a:r>
              <a:rPr lang="en-US" dirty="0" smtClean="0"/>
              <a:t> </a:t>
            </a:r>
            <a:r>
              <a:rPr lang="en-US" sz="1600" b="1" dirty="0" smtClean="0">
                <a:solidFill>
                  <a:srgbClr val="006633"/>
                </a:solidFill>
              </a:rPr>
              <a:t>[HPCA’07,’09, MICRO’08’09, ISCA’11]</a:t>
            </a:r>
            <a:endParaRPr lang="en-US" sz="1600" dirty="0" smtClean="0">
              <a:solidFill>
                <a:srgbClr val="0000FF"/>
              </a:solidFill>
            </a:endParaRPr>
          </a:p>
          <a:p>
            <a:endParaRPr lang="en-US" sz="800" dirty="0" smtClean="0">
              <a:solidFill>
                <a:srgbClr val="0000FF"/>
              </a:solidFill>
            </a:endParaRPr>
          </a:p>
          <a:p>
            <a:endParaRPr lang="en-US" dirty="0" smtClean="0">
              <a:solidFill>
                <a:srgbClr val="0000FF"/>
              </a:solidFill>
            </a:endParaRPr>
          </a:p>
          <a:p>
            <a:pPr lvl="1"/>
            <a:endParaRPr lang="en-US" dirty="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159</a:t>
            </a:fld>
            <a:endParaRPr lang="en-US" altLang="en-US"/>
          </a:p>
        </p:txBody>
      </p:sp>
    </p:spTree>
    <p:extLst>
      <p:ext uri="{BB962C8B-B14F-4D97-AF65-F5344CB8AC3E}">
        <p14:creationId xmlns:p14="http://schemas.microsoft.com/office/powerpoint/2010/main" val="31364237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Shared Resource Management: Goals</a:t>
            </a:r>
          </a:p>
        </p:txBody>
      </p:sp>
      <p:sp>
        <p:nvSpPr>
          <p:cNvPr id="20483" name="Content Placeholder 2"/>
          <p:cNvSpPr>
            <a:spLocks noGrp="1"/>
          </p:cNvSpPr>
          <p:nvPr>
            <p:ph idx="1"/>
          </p:nvPr>
        </p:nvSpPr>
        <p:spPr>
          <a:xfrm>
            <a:off x="228600" y="1219200"/>
            <a:ext cx="8915400" cy="5029200"/>
          </a:xfrm>
        </p:spPr>
        <p:txBody>
          <a:bodyPr/>
          <a:lstStyle/>
          <a:p>
            <a:r>
              <a:rPr lang="en-US" dirty="0">
                <a:latin typeface="Tahoma" charset="0"/>
                <a:ea typeface="ＭＳ Ｐゴシック" charset="0"/>
                <a:cs typeface="ＭＳ Ｐゴシック" charset="0"/>
              </a:rPr>
              <a:t>Future many-core systems should manage power and performance automatically across threads/</a:t>
            </a:r>
            <a:r>
              <a:rPr lang="en-US" dirty="0" smtClean="0">
                <a:latin typeface="Tahoma" charset="0"/>
                <a:ea typeface="ＭＳ Ｐゴシック" charset="0"/>
                <a:cs typeface="ＭＳ Ｐゴシック" charset="0"/>
              </a:rPr>
              <a:t>applications</a:t>
            </a:r>
            <a:endParaRPr lang="en-US" dirty="0">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Minimize energy/power consumption</a:t>
            </a:r>
            <a:endParaRPr lang="en-US"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While satisfying performance/SLA requirements</a:t>
            </a:r>
          </a:p>
          <a:p>
            <a:pPr lvl="1"/>
            <a:r>
              <a:rPr lang="en-US" dirty="0">
                <a:latin typeface="Tahoma" charset="0"/>
                <a:ea typeface="ＭＳ Ｐゴシック" charset="0"/>
              </a:rPr>
              <a:t>Provide predictability and Quality of Service</a:t>
            </a:r>
          </a:p>
          <a:p>
            <a:r>
              <a:rPr lang="en-US" dirty="0">
                <a:solidFill>
                  <a:srgbClr val="0000FF"/>
                </a:solidFill>
                <a:latin typeface="Tahoma" charset="0"/>
                <a:ea typeface="ＭＳ Ｐゴシック" charset="0"/>
                <a:cs typeface="ＭＳ Ｐゴシック" charset="0"/>
              </a:rPr>
              <a:t>Minimize programmer effort</a:t>
            </a:r>
          </a:p>
          <a:p>
            <a:pPr lvl="1"/>
            <a:r>
              <a:rPr lang="en-US" dirty="0">
                <a:latin typeface="Tahoma" charset="0"/>
                <a:ea typeface="ＭＳ Ｐゴシック" charset="0"/>
              </a:rPr>
              <a:t>In creating optimized parallel programs</a:t>
            </a:r>
          </a:p>
          <a:p>
            <a:pPr lvl="1">
              <a:buFont typeface="Wingdings" charset="0"/>
              <a:buNone/>
            </a:pPr>
            <a:endParaRPr lang="en-US" dirty="0">
              <a:latin typeface="Tahoma" charset="0"/>
              <a:ea typeface="ＭＳ Ｐゴシック" charset="0"/>
            </a:endParaRPr>
          </a:p>
          <a:p>
            <a:r>
              <a:rPr lang="en-US" dirty="0">
                <a:solidFill>
                  <a:srgbClr val="FF0000"/>
                </a:solidFill>
                <a:latin typeface="Tahoma" charset="0"/>
                <a:ea typeface="ＭＳ Ｐゴシック" charset="0"/>
                <a:cs typeface="ＭＳ Ｐゴシック" charset="0"/>
              </a:rPr>
              <a:t>Asymmetry and configurability in system resources essential to achieve these goals </a:t>
            </a:r>
          </a:p>
          <a:p>
            <a:pPr lvl="1"/>
            <a:endParaRPr lang="en-US" dirty="0">
              <a:latin typeface="Tahoma" charset="0"/>
              <a:ea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A59D34-CDB6-1F4D-A910-04EDD1347882}" type="slidenum">
              <a:rPr lang="en-US" sz="1600">
                <a:latin typeface="Garamond" charset="0"/>
              </a:rPr>
              <a:pPr eaLnBrk="1" hangingPunct="1"/>
              <a:t>16</a:t>
            </a:fld>
            <a:endParaRPr lang="en-US" sz="1600">
              <a:latin typeface="Garamond" charset="0"/>
            </a:endParaRPr>
          </a:p>
        </p:txBody>
      </p:sp>
    </p:spTree>
    <p:extLst>
      <p:ext uri="{BB962C8B-B14F-4D97-AF65-F5344CB8AC3E}">
        <p14:creationId xmlns:p14="http://schemas.microsoft.com/office/powerpoint/2010/main" val="29810679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48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79500"/>
            <a:ext cx="8801100" cy="5046663"/>
          </a:xfrm>
        </p:spPr>
        <p:txBody>
          <a:bodyPr/>
          <a:lstStyle/>
          <a:p>
            <a:r>
              <a:rPr lang="en-US" dirty="0">
                <a:latin typeface="Tahoma" charset="0"/>
              </a:rPr>
              <a:t>Problem: Memory interference is uncontrolled </a:t>
            </a:r>
            <a:r>
              <a:rPr lang="en-US" dirty="0">
                <a:latin typeface="Tahoma" charset="0"/>
                <a:sym typeface="Wingdings" charset="0"/>
              </a:rPr>
              <a:t> uncontrollable, </a:t>
            </a:r>
            <a:r>
              <a:rPr lang="en-US" dirty="0" smtClean="0">
                <a:latin typeface="Tahoma" charset="0"/>
                <a:sym typeface="Wingdings" charset="0"/>
              </a:rPr>
              <a:t>unpredictable, vulnerable </a:t>
            </a:r>
            <a:r>
              <a:rPr lang="en-US" dirty="0">
                <a:latin typeface="Tahoma" charset="0"/>
                <a:sym typeface="Wingdings" charset="0"/>
              </a:rPr>
              <a:t>system</a:t>
            </a:r>
            <a:endParaRPr lang="en-US" dirty="0">
              <a:latin typeface="Tahoma" charset="0"/>
            </a:endParaRPr>
          </a:p>
          <a:p>
            <a:endParaRPr lang="en-US" sz="1800" dirty="0">
              <a:latin typeface="Tahoma" charset="0"/>
            </a:endParaRPr>
          </a:p>
          <a:p>
            <a:r>
              <a:rPr lang="en-US" dirty="0">
                <a:latin typeface="Tahoma" charset="0"/>
              </a:rPr>
              <a:t>Goal: We need to control it </a:t>
            </a:r>
            <a:r>
              <a:rPr lang="en-US" dirty="0">
                <a:latin typeface="Tahoma" charset="0"/>
                <a:sym typeface="Wingdings" charset="0"/>
              </a:rPr>
              <a:t> Design a QoS-aware system </a:t>
            </a:r>
          </a:p>
          <a:p>
            <a:endParaRPr lang="en-US" sz="1800" dirty="0">
              <a:latin typeface="Tahoma" charset="0"/>
              <a:sym typeface="Wingdings" charset="0"/>
            </a:endParaRPr>
          </a:p>
          <a:p>
            <a:r>
              <a:rPr lang="en-US" dirty="0">
                <a:latin typeface="Tahoma" charset="0"/>
                <a:sym typeface="Wingdings" charset="0"/>
              </a:rPr>
              <a:t>Solution: </a:t>
            </a:r>
            <a:r>
              <a:rPr lang="en-US" dirty="0">
                <a:solidFill>
                  <a:srgbClr val="0000FF"/>
                </a:solidFill>
                <a:latin typeface="Tahoma" charset="0"/>
                <a:sym typeface="Wingdings" charset="0"/>
              </a:rPr>
              <a:t>Hardware/software cooperative </a:t>
            </a:r>
            <a:r>
              <a:rPr lang="en-US" dirty="0" smtClean="0">
                <a:solidFill>
                  <a:srgbClr val="0000FF"/>
                </a:solidFill>
                <a:latin typeface="Tahoma" charset="0"/>
                <a:sym typeface="Wingdings" charset="0"/>
              </a:rPr>
              <a:t>memory QoS</a:t>
            </a:r>
            <a:endParaRPr lang="en-US" dirty="0">
              <a:solidFill>
                <a:srgbClr val="0000FF"/>
              </a:solidFill>
              <a:latin typeface="Tahoma" charset="0"/>
              <a:sym typeface="Wingdings" charset="0"/>
            </a:endParaRPr>
          </a:p>
          <a:p>
            <a:pPr lvl="1"/>
            <a:r>
              <a:rPr lang="en-US" dirty="0">
                <a:latin typeface="Tahoma" charset="0"/>
                <a:ea typeface="ＭＳ Ｐゴシック" charset="0"/>
                <a:sym typeface="Wingdings" charset="0"/>
              </a:rPr>
              <a:t>Hardware </a:t>
            </a:r>
            <a:r>
              <a:rPr lang="en-US" dirty="0" smtClean="0">
                <a:latin typeface="Tahoma" charset="0"/>
                <a:ea typeface="ＭＳ Ｐゴシック" charset="0"/>
                <a:sym typeface="Wingdings" charset="0"/>
              </a:rPr>
              <a:t>designed </a:t>
            </a:r>
            <a:r>
              <a:rPr lang="en-US" dirty="0">
                <a:latin typeface="Tahoma" charset="0"/>
                <a:ea typeface="ＭＳ Ｐゴシック" charset="0"/>
                <a:sym typeface="Wingdings" charset="0"/>
              </a:rPr>
              <a:t>to provide a configurable fairness substrate </a:t>
            </a:r>
          </a:p>
          <a:p>
            <a:pPr lvl="2"/>
            <a:r>
              <a:rPr lang="en-US" sz="1800" dirty="0">
                <a:latin typeface="Tahoma" charset="0"/>
                <a:ea typeface="ＭＳ Ｐゴシック" charset="0"/>
                <a:sym typeface="Wingdings" charset="0"/>
              </a:rPr>
              <a:t>Application-aware memory scheduling, partitioning, throttling</a:t>
            </a:r>
          </a:p>
          <a:p>
            <a:pPr lvl="1"/>
            <a:r>
              <a:rPr lang="en-US" dirty="0">
                <a:latin typeface="Tahoma" charset="0"/>
                <a:ea typeface="ＭＳ Ｐゴシック" charset="0"/>
                <a:sym typeface="Wingdings" charset="0"/>
              </a:rPr>
              <a:t>Software designed to configure the resources to satisfy different QoS </a:t>
            </a:r>
            <a:r>
              <a:rPr lang="en-US" dirty="0" smtClean="0">
                <a:latin typeface="Tahoma" charset="0"/>
                <a:ea typeface="ＭＳ Ｐゴシック" charset="0"/>
                <a:sym typeface="Wingdings" charset="0"/>
              </a:rPr>
              <a:t>goals</a:t>
            </a:r>
          </a:p>
          <a:p>
            <a:pPr lvl="1"/>
            <a:endParaRPr lang="en-US" dirty="0">
              <a:latin typeface="Tahoma" charset="0"/>
              <a:ea typeface="ＭＳ Ｐゴシック" charset="0"/>
              <a:sym typeface="Wingdings" charset="0"/>
            </a:endParaRPr>
          </a:p>
          <a:p>
            <a:pPr lvl="1"/>
            <a:r>
              <a:rPr lang="en-US" dirty="0">
                <a:latin typeface="Tahoma" charset="0"/>
                <a:ea typeface="ＭＳ Ｐゴシック" charset="0"/>
                <a:sym typeface="Wingdings" charset="0"/>
              </a:rPr>
              <a:t>E.g., </a:t>
            </a:r>
            <a:r>
              <a:rPr lang="en-US" dirty="0">
                <a:solidFill>
                  <a:srgbClr val="0000FF"/>
                </a:solidFill>
                <a:latin typeface="Tahoma" charset="0"/>
                <a:ea typeface="ＭＳ Ｐゴシック" charset="0"/>
                <a:sym typeface="Wingdings" charset="0"/>
              </a:rPr>
              <a:t>fair, programmable memory </a:t>
            </a:r>
            <a:r>
              <a:rPr lang="en-US" dirty="0" smtClean="0">
                <a:solidFill>
                  <a:srgbClr val="0000FF"/>
                </a:solidFill>
                <a:latin typeface="Tahoma" charset="0"/>
                <a:ea typeface="ＭＳ Ｐゴシック" charset="0"/>
                <a:sym typeface="Wingdings" charset="0"/>
              </a:rPr>
              <a:t>controllers and on-chip networks </a:t>
            </a:r>
            <a:r>
              <a:rPr lang="en-US" dirty="0">
                <a:solidFill>
                  <a:srgbClr val="0000FF"/>
                </a:solidFill>
                <a:latin typeface="Tahoma" charset="0"/>
                <a:ea typeface="ＭＳ Ｐゴシック" charset="0"/>
                <a:sym typeface="Wingdings" charset="0"/>
              </a:rPr>
              <a:t>provide QoS and predictable performance </a:t>
            </a:r>
            <a:endParaRPr lang="en-US" dirty="0" smtClean="0">
              <a:solidFill>
                <a:srgbClr val="0000FF"/>
              </a:solidFill>
              <a:latin typeface="Tahoma" charset="0"/>
              <a:ea typeface="ＭＳ Ｐゴシック" charset="0"/>
              <a:sym typeface="Wingdings" charset="0"/>
            </a:endParaRPr>
          </a:p>
          <a:p>
            <a:pPr marL="344487" lvl="1" indent="0">
              <a:buNone/>
            </a:pPr>
            <a:r>
              <a:rPr lang="en-US" sz="1600" b="1" dirty="0">
                <a:solidFill>
                  <a:srgbClr val="2C6123"/>
                </a:solidFill>
                <a:latin typeface="Tahoma" charset="0"/>
                <a:ea typeface="ＭＳ Ｐゴシック" charset="0"/>
                <a:sym typeface="Wingdings" charset="0"/>
              </a:rPr>
              <a:t> </a:t>
            </a:r>
            <a:r>
              <a:rPr lang="en-US" sz="1600" b="1" dirty="0" smtClean="0">
                <a:solidFill>
                  <a:srgbClr val="2C6123"/>
                </a:solidFill>
                <a:latin typeface="Tahoma" charset="0"/>
                <a:ea typeface="ＭＳ Ｐゴシック" charset="0"/>
                <a:sym typeface="Wingdings" charset="0"/>
              </a:rPr>
              <a:t>     [</a:t>
            </a:r>
            <a:r>
              <a:rPr lang="en-US" sz="1600" b="1" dirty="0">
                <a:solidFill>
                  <a:srgbClr val="2C6123"/>
                </a:solidFill>
                <a:latin typeface="Tahoma" charset="0"/>
                <a:ea typeface="ＭＳ Ｐゴシック" charset="0"/>
                <a:sym typeface="Wingdings" charset="0"/>
              </a:rPr>
              <a:t>2007-</a:t>
            </a:r>
            <a:r>
              <a:rPr lang="en-US" sz="1600" b="1" dirty="0" smtClean="0">
                <a:solidFill>
                  <a:srgbClr val="2C6123"/>
                </a:solidFill>
                <a:latin typeface="Tahoma" charset="0"/>
                <a:ea typeface="ＭＳ Ｐゴシック" charset="0"/>
                <a:sym typeface="Wingdings" charset="0"/>
              </a:rPr>
              <a:t>2012, </a:t>
            </a:r>
            <a:r>
              <a:rPr lang="en-US" sz="1600" b="1" dirty="0">
                <a:solidFill>
                  <a:srgbClr val="2C6123"/>
                </a:solidFill>
                <a:latin typeface="Tahoma" charset="0"/>
                <a:ea typeface="ＭＳ Ｐゴシック" charset="0"/>
                <a:sym typeface="Wingdings" charset="0"/>
              </a:rPr>
              <a:t>Top Picks’</a:t>
            </a:r>
            <a:r>
              <a:rPr lang="en-US" sz="1600" b="1" dirty="0" smtClean="0">
                <a:solidFill>
                  <a:srgbClr val="2C6123"/>
                </a:solidFill>
                <a:latin typeface="Tahoma" charset="0"/>
                <a:ea typeface="ＭＳ Ｐゴシック" charset="0"/>
                <a:sym typeface="Wingdings" charset="0"/>
              </a:rPr>
              <a:t>09,’11a,’11b,’12]</a:t>
            </a:r>
            <a:endParaRPr lang="en-US" sz="1600" b="1" dirty="0">
              <a:solidFill>
                <a:srgbClr val="2C6123"/>
              </a:solidFill>
              <a:latin typeface="Tahoma" charset="0"/>
              <a:ea typeface="ＭＳ Ｐゴシック" charset="0"/>
              <a:sym typeface="Wingdings" charset="0"/>
            </a:endParaRPr>
          </a:p>
          <a:p>
            <a:endParaRPr lang="en-US" dirty="0">
              <a:latin typeface="Tahoma" charset="0"/>
              <a:sym typeface="Wingdings" charset="0"/>
            </a:endParaRPr>
          </a:p>
          <a:p>
            <a:endParaRPr lang="en-US" dirty="0">
              <a:latin typeface="Tahoma" charset="0"/>
            </a:endParaRPr>
          </a:p>
        </p:txBody>
      </p:sp>
      <p:sp>
        <p:nvSpPr>
          <p:cNvPr id="20482" name="Title 3"/>
          <p:cNvSpPr>
            <a:spLocks noGrp="1"/>
          </p:cNvSpPr>
          <p:nvPr>
            <p:ph type="title"/>
          </p:nvPr>
        </p:nvSpPr>
        <p:spPr>
          <a:xfrm>
            <a:off x="228600" y="152400"/>
            <a:ext cx="8915400" cy="1066800"/>
          </a:xfrm>
        </p:spPr>
        <p:txBody>
          <a:bodyPr/>
          <a:lstStyle/>
          <a:p>
            <a:r>
              <a:rPr lang="en-US" dirty="0" smtClean="0">
                <a:latin typeface="Garamond" charset="0"/>
              </a:rPr>
              <a:t>QoS</a:t>
            </a:r>
            <a:r>
              <a:rPr lang="en-US" dirty="0">
                <a:latin typeface="Garamond" charset="0"/>
              </a:rPr>
              <a:t>-</a:t>
            </a:r>
            <a:r>
              <a:rPr lang="en-US" dirty="0" smtClean="0">
                <a:latin typeface="Garamond" charset="0"/>
              </a:rPr>
              <a:t>Aware, Predictable Memory Systems</a:t>
            </a:r>
            <a:endParaRPr lang="en-US" dirty="0">
              <a:latin typeface="Garamond" charset="0"/>
            </a:endParaRPr>
          </a:p>
        </p:txBody>
      </p:sp>
    </p:spTree>
    <p:extLst>
      <p:ext uri="{BB962C8B-B14F-4D97-AF65-F5344CB8AC3E}">
        <p14:creationId xmlns:p14="http://schemas.microsoft.com/office/powerpoint/2010/main" val="29962300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QoS-aware Memory Systems</a:t>
            </a:r>
            <a:endParaRPr lang="en-US" dirty="0"/>
          </a:p>
        </p:txBody>
      </p:sp>
      <p:sp>
        <p:nvSpPr>
          <p:cNvPr id="3" name="Content Placeholder 2"/>
          <p:cNvSpPr>
            <a:spLocks noGrp="1"/>
          </p:cNvSpPr>
          <p:nvPr>
            <p:ph idx="1"/>
          </p:nvPr>
        </p:nvSpPr>
        <p:spPr>
          <a:xfrm>
            <a:off x="228600" y="976536"/>
            <a:ext cx="8807896" cy="5195664"/>
          </a:xfrm>
        </p:spPr>
        <p:txBody>
          <a:bodyPr/>
          <a:lstStyle/>
          <a:p>
            <a:endParaRPr lang="en-US" sz="600" dirty="0"/>
          </a:p>
          <a:p>
            <a:r>
              <a:rPr lang="en-US" dirty="0" smtClean="0">
                <a:solidFill>
                  <a:srgbClr val="0000FF"/>
                </a:solidFill>
              </a:rPr>
              <a:t>Smart vs. dumb resources approaches</a:t>
            </a:r>
          </a:p>
          <a:p>
            <a:pPr lvl="1"/>
            <a:r>
              <a:rPr lang="en-US" dirty="0" smtClean="0">
                <a:solidFill>
                  <a:srgbClr val="000000"/>
                </a:solidFill>
              </a:rPr>
              <a:t>Application-aware memory scheduling, partitioning, throttling</a:t>
            </a:r>
          </a:p>
          <a:p>
            <a:endParaRPr lang="en-US" dirty="0" smtClean="0">
              <a:solidFill>
                <a:srgbClr val="0000FF"/>
              </a:solidFill>
            </a:endParaRPr>
          </a:p>
          <a:p>
            <a:r>
              <a:rPr lang="en-US" dirty="0" smtClean="0">
                <a:solidFill>
                  <a:srgbClr val="0000FF"/>
                </a:solidFill>
              </a:rPr>
              <a:t>How to handle prefetch requests in a QoS-aware multi-core memory system?</a:t>
            </a:r>
          </a:p>
          <a:p>
            <a:pPr lvl="1"/>
            <a:r>
              <a:rPr lang="en-US" sz="1900" dirty="0" smtClean="0"/>
              <a:t>Prefetch-aware shared resource management, ISCA’11.</a:t>
            </a:r>
          </a:p>
          <a:p>
            <a:pPr lvl="1"/>
            <a:r>
              <a:rPr lang="en-US" sz="1900" dirty="0" smtClean="0"/>
              <a:t>Prefetch-aware memory controllers, MICRO’08, IEEE-TC’11.</a:t>
            </a:r>
          </a:p>
          <a:p>
            <a:pPr lvl="1"/>
            <a:r>
              <a:rPr lang="en-US" sz="1900" dirty="0" smtClean="0"/>
              <a:t>Coordinated control of multiple prefetchers, MICRO’09.</a:t>
            </a:r>
          </a:p>
          <a:p>
            <a:pPr lvl="1"/>
            <a:endParaRPr lang="en-US" sz="1000" dirty="0"/>
          </a:p>
          <a:p>
            <a:pPr lvl="1"/>
            <a:endParaRPr lang="en-US" sz="1000" dirty="0"/>
          </a:p>
          <a:p>
            <a:r>
              <a:rPr lang="en-US" dirty="0" smtClean="0">
                <a:solidFill>
                  <a:srgbClr val="0000FF"/>
                </a:solidFill>
              </a:rPr>
              <a:t>How to design QoS mechanisms in the interconnect?</a:t>
            </a:r>
          </a:p>
          <a:p>
            <a:pPr lvl="1"/>
            <a:r>
              <a:rPr lang="en-US" sz="1900" dirty="0" smtClean="0"/>
              <a:t>Topology-aware, scalable QoS, </a:t>
            </a:r>
            <a:r>
              <a:rPr lang="en-US" sz="1900" dirty="0"/>
              <a:t>ISCA’</a:t>
            </a:r>
            <a:r>
              <a:rPr lang="en-US" sz="1900" dirty="0" smtClean="0"/>
              <a:t>11.</a:t>
            </a:r>
          </a:p>
          <a:p>
            <a:pPr lvl="1"/>
            <a:r>
              <a:rPr lang="en-US" sz="1900" dirty="0" smtClean="0"/>
              <a:t>Slack-based packet scheduling, ISCA’10.</a:t>
            </a:r>
          </a:p>
          <a:p>
            <a:pPr lvl="1"/>
            <a:r>
              <a:rPr lang="en-US" sz="1900" dirty="0" smtClean="0"/>
              <a:t>Efficient bandwidth guarantees, MICRO’09.</a:t>
            </a:r>
          </a:p>
          <a:p>
            <a:pPr lvl="1"/>
            <a:r>
              <a:rPr lang="en-US" sz="1900" dirty="0" smtClean="0"/>
              <a:t>Application-aware request prioritization, MICRO’09.</a:t>
            </a:r>
            <a:endParaRPr lang="en-US" sz="19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161</a:t>
            </a:fld>
            <a:endParaRPr lang="en-US" altLang="en-US"/>
          </a:p>
        </p:txBody>
      </p:sp>
      <p:sp>
        <p:nvSpPr>
          <p:cNvPr id="5" name="TextBox 4"/>
          <p:cNvSpPr txBox="1"/>
          <p:nvPr/>
        </p:nvSpPr>
        <p:spPr>
          <a:xfrm>
            <a:off x="6876256" y="3189060"/>
            <a:ext cx="1723549" cy="369332"/>
          </a:xfrm>
          <a:prstGeom prst="rect">
            <a:avLst/>
          </a:prstGeom>
          <a:noFill/>
        </p:spPr>
        <p:txBody>
          <a:bodyPr wrap="none" rtlCol="0">
            <a:spAutoFit/>
          </a:bodyPr>
          <a:lstStyle/>
          <a:p>
            <a:r>
              <a:rPr lang="en-US" dirty="0" smtClean="0">
                <a:solidFill>
                  <a:srgbClr val="000000"/>
                </a:solidFill>
                <a:latin typeface="Tahoma"/>
                <a:hlinkClick r:id="rId2" action="ppaction://hlinkpres?slideindex=1&amp;slidetitle="/>
              </a:rPr>
              <a:t>ISCA 2011 Talk</a:t>
            </a:r>
            <a:endParaRPr lang="en-US" dirty="0">
              <a:solidFill>
                <a:srgbClr val="000000"/>
              </a:solidFill>
              <a:latin typeface="Tahoma"/>
            </a:endParaRPr>
          </a:p>
        </p:txBody>
      </p:sp>
      <p:sp>
        <p:nvSpPr>
          <p:cNvPr id="6" name="TextBox 5"/>
          <p:cNvSpPr txBox="1"/>
          <p:nvPr/>
        </p:nvSpPr>
        <p:spPr>
          <a:xfrm>
            <a:off x="6804248" y="3909140"/>
            <a:ext cx="1775584" cy="369332"/>
          </a:xfrm>
          <a:prstGeom prst="rect">
            <a:avLst/>
          </a:prstGeom>
          <a:noFill/>
        </p:spPr>
        <p:txBody>
          <a:bodyPr wrap="none" rtlCol="0">
            <a:spAutoFit/>
          </a:bodyPr>
          <a:lstStyle/>
          <a:p>
            <a:r>
              <a:rPr lang="en-US" dirty="0" smtClean="0">
                <a:solidFill>
                  <a:srgbClr val="000000"/>
                </a:solidFill>
                <a:latin typeface="Tahoma"/>
                <a:hlinkClick r:id="rId3" action="ppaction://hlinkpres?slideindex=1&amp;slidetitle="/>
              </a:rPr>
              <a:t>Micro 2009 Talk</a:t>
            </a:r>
            <a:endParaRPr lang="en-US" dirty="0">
              <a:solidFill>
                <a:srgbClr val="000000"/>
              </a:solidFill>
              <a:latin typeface="Tahoma"/>
            </a:endParaRPr>
          </a:p>
        </p:txBody>
      </p:sp>
      <p:sp>
        <p:nvSpPr>
          <p:cNvPr id="7" name="TextBox 6"/>
          <p:cNvSpPr txBox="1"/>
          <p:nvPr/>
        </p:nvSpPr>
        <p:spPr>
          <a:xfrm>
            <a:off x="7359423" y="3549100"/>
            <a:ext cx="1775584" cy="369332"/>
          </a:xfrm>
          <a:prstGeom prst="rect">
            <a:avLst/>
          </a:prstGeom>
          <a:noFill/>
        </p:spPr>
        <p:txBody>
          <a:bodyPr wrap="none" rtlCol="0">
            <a:spAutoFit/>
          </a:bodyPr>
          <a:lstStyle/>
          <a:p>
            <a:r>
              <a:rPr lang="en-US" dirty="0" smtClean="0">
                <a:solidFill>
                  <a:srgbClr val="000000"/>
                </a:solidFill>
                <a:latin typeface="Tahoma"/>
                <a:hlinkClick r:id="rId4" action="ppaction://hlinkpres?slideindex=1&amp;slidetitle="/>
              </a:rPr>
              <a:t>Micro 2008 Talk</a:t>
            </a:r>
            <a:endParaRPr lang="en-US" dirty="0">
              <a:solidFill>
                <a:srgbClr val="000000"/>
              </a:solidFill>
              <a:latin typeface="Tahoma"/>
            </a:endParaRPr>
          </a:p>
        </p:txBody>
      </p:sp>
    </p:spTree>
    <p:extLst>
      <p:ext uri="{BB962C8B-B14F-4D97-AF65-F5344CB8AC3E}">
        <p14:creationId xmlns:p14="http://schemas.microsoft.com/office/powerpoint/2010/main" val="9317350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Topics (II): Acceleration</a:t>
            </a:r>
            <a:endParaRPr lang="en-US" dirty="0"/>
          </a:p>
        </p:txBody>
      </p:sp>
      <p:sp>
        <p:nvSpPr>
          <p:cNvPr id="3" name="Content Placeholder 2"/>
          <p:cNvSpPr>
            <a:spLocks noGrp="1"/>
          </p:cNvSpPr>
          <p:nvPr>
            <p:ph idx="1"/>
          </p:nvPr>
        </p:nvSpPr>
        <p:spPr>
          <a:xfrm>
            <a:off x="228600" y="980728"/>
            <a:ext cx="8915400" cy="5123656"/>
          </a:xfrm>
        </p:spPr>
        <p:txBody>
          <a:bodyPr/>
          <a:lstStyle/>
          <a:p>
            <a:r>
              <a:rPr lang="en-US" dirty="0" smtClean="0">
                <a:solidFill>
                  <a:srgbClr val="0000FF"/>
                </a:solidFill>
              </a:rPr>
              <a:t>Bottleneck identification and acceleration</a:t>
            </a:r>
            <a:endParaRPr lang="en-US" dirty="0">
              <a:solidFill>
                <a:srgbClr val="0000FF"/>
              </a:solidFill>
            </a:endParaRPr>
          </a:p>
          <a:p>
            <a:pPr lvl="1"/>
            <a:r>
              <a:rPr lang="en-US" sz="2000" dirty="0" smtClean="0"/>
              <a:t>BIS, ASPLOS 2012.</a:t>
            </a:r>
          </a:p>
          <a:p>
            <a:endParaRPr lang="en-US" sz="1000" dirty="0"/>
          </a:p>
          <a:p>
            <a:r>
              <a:rPr lang="en-US" dirty="0" smtClean="0">
                <a:solidFill>
                  <a:srgbClr val="0000FF"/>
                </a:solidFill>
              </a:rPr>
              <a:t>Heterogeneous multi-core systems with automatic resource management</a:t>
            </a:r>
          </a:p>
          <a:p>
            <a:pPr lvl="1"/>
            <a:r>
              <a:rPr lang="en-US" sz="2000" dirty="0" smtClean="0"/>
              <a:t>Accelerating critical section execution, ASPLOS’09.</a:t>
            </a:r>
          </a:p>
          <a:p>
            <a:pPr lvl="1"/>
            <a:endParaRPr lang="en-US" sz="1000" dirty="0"/>
          </a:p>
          <a:p>
            <a:r>
              <a:rPr lang="en-US" dirty="0" smtClean="0">
                <a:solidFill>
                  <a:srgbClr val="0000FF"/>
                </a:solidFill>
              </a:rPr>
              <a:t>Improving programmer productivity with better hardware support for parallel and safe programs</a:t>
            </a:r>
          </a:p>
          <a:p>
            <a:pPr lvl="1"/>
            <a:r>
              <a:rPr lang="en-US" sz="2000" dirty="0" smtClean="0"/>
              <a:t>Data Marshaling for Staged Execution, ISCA’10.</a:t>
            </a:r>
          </a:p>
          <a:p>
            <a:pPr lvl="1"/>
            <a:r>
              <a:rPr lang="en-US" sz="2000" dirty="0" smtClean="0"/>
              <a:t>HW Support for Safe Languages, ISCA’09, ASPLOS’08, ISCA’07.</a:t>
            </a:r>
          </a:p>
          <a:p>
            <a:endParaRPr lang="en-US" sz="1000" dirty="0"/>
          </a:p>
          <a:p>
            <a:endParaRPr lang="en-US" sz="1000" dirty="0" smtClean="0">
              <a:solidFill>
                <a:srgbClr val="0000FF"/>
              </a:solidFill>
            </a:endParaRPr>
          </a:p>
          <a:p>
            <a:endParaRPr lang="en-US" dirty="0" smtClean="0"/>
          </a:p>
          <a:p>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162</a:t>
            </a:fld>
            <a:endParaRPr lang="en-US" altLang="en-US"/>
          </a:p>
        </p:txBody>
      </p:sp>
    </p:spTree>
    <p:extLst>
      <p:ext uri="{BB962C8B-B14F-4D97-AF65-F5344CB8AC3E}">
        <p14:creationId xmlns:p14="http://schemas.microsoft.com/office/powerpoint/2010/main" val="26235027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Topics (III): Interconnects</a:t>
            </a:r>
            <a:endParaRPr lang="en-US" dirty="0"/>
          </a:p>
        </p:txBody>
      </p:sp>
      <p:sp>
        <p:nvSpPr>
          <p:cNvPr id="3" name="Content Placeholder 2"/>
          <p:cNvSpPr>
            <a:spLocks noGrp="1"/>
          </p:cNvSpPr>
          <p:nvPr>
            <p:ph idx="1"/>
          </p:nvPr>
        </p:nvSpPr>
        <p:spPr/>
        <p:txBody>
          <a:bodyPr/>
          <a:lstStyle/>
          <a:p>
            <a:pPr marL="342900" lvl="1" indent="-342900">
              <a:buClr>
                <a:schemeClr val="accent1"/>
              </a:buClr>
              <a:buSzPct val="65000"/>
              <a:buFont typeface="Wingdings" charset="0"/>
              <a:buChar char="n"/>
            </a:pPr>
            <a:r>
              <a:rPr lang="en-US" sz="2400" dirty="0" smtClean="0">
                <a:solidFill>
                  <a:srgbClr val="0000FF"/>
                </a:solidFill>
              </a:rPr>
              <a:t>Very efficient interconnects</a:t>
            </a:r>
          </a:p>
          <a:p>
            <a:pPr lvl="1"/>
            <a:r>
              <a:rPr lang="en-US" sz="2000" dirty="0"/>
              <a:t>Bufferless routers </a:t>
            </a:r>
            <a:r>
              <a:rPr lang="en-US" sz="1600" b="1" dirty="0">
                <a:solidFill>
                  <a:schemeClr val="tx2"/>
                </a:solidFill>
              </a:rPr>
              <a:t>[ISCA’09, </a:t>
            </a:r>
            <a:r>
              <a:rPr lang="en-US" sz="1600" b="1" dirty="0" smtClean="0">
                <a:solidFill>
                  <a:schemeClr val="tx2"/>
                </a:solidFill>
              </a:rPr>
              <a:t>HotNets’10, HPCA</a:t>
            </a:r>
            <a:r>
              <a:rPr lang="en-US" sz="1600" b="1" dirty="0">
                <a:solidFill>
                  <a:schemeClr val="tx2"/>
                </a:solidFill>
              </a:rPr>
              <a:t>’</a:t>
            </a:r>
            <a:r>
              <a:rPr lang="en-US" sz="1600" b="1" dirty="0" smtClean="0">
                <a:solidFill>
                  <a:schemeClr val="tx2"/>
                </a:solidFill>
              </a:rPr>
              <a:t>11, SIGCOMM’12]</a:t>
            </a:r>
            <a:endParaRPr lang="en-US" sz="1600" b="1" dirty="0">
              <a:solidFill>
                <a:schemeClr val="tx2"/>
              </a:solidFill>
            </a:endParaRPr>
          </a:p>
          <a:p>
            <a:pPr lvl="1"/>
            <a:r>
              <a:rPr lang="en-US" sz="2000" dirty="0" smtClean="0"/>
              <a:t>Minimally buffered deflection routing </a:t>
            </a:r>
            <a:r>
              <a:rPr lang="en-US" sz="1600" b="1" dirty="0" smtClean="0">
                <a:solidFill>
                  <a:schemeClr val="tx2"/>
                </a:solidFill>
              </a:rPr>
              <a:t>[NOCS’12]</a:t>
            </a:r>
            <a:endParaRPr lang="en-US" sz="1600" b="1" dirty="0">
              <a:solidFill>
                <a:schemeClr val="tx2"/>
              </a:solidFill>
            </a:endParaRPr>
          </a:p>
          <a:p>
            <a:pPr lvl="1">
              <a:buClr>
                <a:srgbClr val="3B812F"/>
              </a:buClr>
            </a:pPr>
            <a:r>
              <a:rPr lang="en-US" sz="2000" dirty="0" smtClean="0"/>
              <a:t>Congestion control </a:t>
            </a:r>
            <a:r>
              <a:rPr lang="en-US" sz="1600" b="1" dirty="0" smtClean="0">
                <a:solidFill>
                  <a:srgbClr val="006633"/>
                </a:solidFill>
              </a:rPr>
              <a:t>[HotNets</a:t>
            </a:r>
            <a:r>
              <a:rPr lang="en-US" sz="1600" b="1" dirty="0">
                <a:solidFill>
                  <a:srgbClr val="006633"/>
                </a:solidFill>
              </a:rPr>
              <a:t>’</a:t>
            </a:r>
            <a:r>
              <a:rPr lang="en-US" sz="1600" b="1" dirty="0" smtClean="0">
                <a:solidFill>
                  <a:srgbClr val="006633"/>
                </a:solidFill>
              </a:rPr>
              <a:t>10, </a:t>
            </a:r>
            <a:r>
              <a:rPr lang="en-US" sz="1600" b="1" dirty="0">
                <a:solidFill>
                  <a:srgbClr val="006633"/>
                </a:solidFill>
              </a:rPr>
              <a:t>SIGCOMM’</a:t>
            </a:r>
            <a:r>
              <a:rPr lang="en-US" sz="1600" b="1" dirty="0" smtClean="0">
                <a:solidFill>
                  <a:srgbClr val="006633"/>
                </a:solidFill>
              </a:rPr>
              <a:t>12, Tech Report’11]</a:t>
            </a:r>
            <a:endParaRPr lang="en-US" sz="1600" b="1" dirty="0">
              <a:solidFill>
                <a:srgbClr val="006633"/>
              </a:solidFill>
            </a:endParaRPr>
          </a:p>
          <a:p>
            <a:pPr lvl="1">
              <a:buClr>
                <a:srgbClr val="3B812F"/>
              </a:buClr>
            </a:pPr>
            <a:r>
              <a:rPr lang="en-US" sz="2000" dirty="0" smtClean="0"/>
              <a:t>Hierarchical rings with deflection routing </a:t>
            </a:r>
            <a:r>
              <a:rPr lang="en-US" sz="1600" b="1" dirty="0" smtClean="0">
                <a:solidFill>
                  <a:srgbClr val="006633"/>
                </a:solidFill>
              </a:rPr>
              <a:t>[Tech </a:t>
            </a:r>
            <a:r>
              <a:rPr lang="en-US" sz="1600" b="1" dirty="0">
                <a:solidFill>
                  <a:srgbClr val="006633"/>
                </a:solidFill>
              </a:rPr>
              <a:t>Report’11</a:t>
            </a:r>
            <a:r>
              <a:rPr lang="en-US" sz="1600" b="1" dirty="0" smtClean="0">
                <a:solidFill>
                  <a:srgbClr val="006633"/>
                </a:solidFill>
              </a:rPr>
              <a:t>]</a:t>
            </a:r>
          </a:p>
          <a:p>
            <a:pPr lvl="1">
              <a:buClr>
                <a:srgbClr val="3B812F"/>
              </a:buClr>
            </a:pPr>
            <a:r>
              <a:rPr lang="en-US" sz="2000" dirty="0" err="1" smtClean="0">
                <a:solidFill>
                  <a:srgbClr val="000000"/>
                </a:solidFill>
                <a:cs typeface="ＭＳ Ｐゴシック" pitchFamily="-105" charset="-128"/>
              </a:rPr>
              <a:t>Multidrop</a:t>
            </a:r>
            <a:r>
              <a:rPr lang="en-US" sz="2000" dirty="0" smtClean="0">
                <a:solidFill>
                  <a:srgbClr val="000000"/>
                </a:solidFill>
                <a:cs typeface="ＭＳ Ｐゴシック" pitchFamily="-105" charset="-128"/>
              </a:rPr>
              <a:t> express channels, HPCA’09.</a:t>
            </a:r>
            <a:endParaRPr lang="en-US" sz="1600" b="1" dirty="0">
              <a:solidFill>
                <a:srgbClr val="006633"/>
              </a:solidFill>
            </a:endParaRPr>
          </a:p>
          <a:p>
            <a:endParaRPr lang="en-US" dirty="0" smtClean="0">
              <a:solidFill>
                <a:srgbClr val="0000FF"/>
              </a:solidFill>
            </a:endParaRPr>
          </a:p>
          <a:p>
            <a:r>
              <a:rPr lang="en-US" dirty="0" smtClean="0">
                <a:solidFill>
                  <a:srgbClr val="0000FF"/>
                </a:solidFill>
              </a:rPr>
              <a:t>QoS-aware interconnects</a:t>
            </a:r>
            <a:endParaRPr lang="en-US" dirty="0">
              <a:solidFill>
                <a:srgbClr val="0000FF"/>
              </a:solidFill>
            </a:endParaRPr>
          </a:p>
          <a:p>
            <a:pPr lvl="1"/>
            <a:r>
              <a:rPr lang="en-US" sz="2000" dirty="0"/>
              <a:t>Topology-</a:t>
            </a:r>
            <a:r>
              <a:rPr lang="en-US" sz="2000" dirty="0" smtClean="0"/>
              <a:t>aware </a:t>
            </a:r>
            <a:r>
              <a:rPr lang="en-US" sz="2000" dirty="0"/>
              <a:t>scalable QoS, ISCA’11.</a:t>
            </a:r>
          </a:p>
          <a:p>
            <a:pPr lvl="1"/>
            <a:r>
              <a:rPr lang="en-US" sz="2000" dirty="0"/>
              <a:t>Slack-based packet scheduling, ISCA’10.</a:t>
            </a:r>
          </a:p>
          <a:p>
            <a:pPr lvl="1"/>
            <a:r>
              <a:rPr lang="en-US" sz="2000" dirty="0"/>
              <a:t>Efficient bandwidth guarantees, MICRO’09.</a:t>
            </a:r>
          </a:p>
          <a:p>
            <a:pPr lvl="1"/>
            <a:r>
              <a:rPr lang="en-US" sz="2000" dirty="0"/>
              <a:t>Application-aware request prioritization, MICRO’09.</a:t>
            </a:r>
          </a:p>
          <a:p>
            <a:pPr marL="342900" lvl="1" indent="-342900">
              <a:buClr>
                <a:schemeClr val="accent1"/>
              </a:buClr>
              <a:buSzPct val="65000"/>
              <a:buFont typeface="Wingdings" charset="0"/>
              <a:buChar char="n"/>
            </a:pPr>
            <a:endParaRPr lang="en-US" sz="2400" dirty="0">
              <a:solidFill>
                <a:srgbClr val="0000FF"/>
              </a:solidFill>
            </a:endParaRPr>
          </a:p>
          <a:p>
            <a:pPr marL="342900" lvl="1" indent="-342900">
              <a:buClr>
                <a:schemeClr val="accent1"/>
              </a:buClr>
              <a:buSzPct val="65000"/>
              <a:buFont typeface="Wingdings" charset="0"/>
              <a:buChar char="n"/>
            </a:pPr>
            <a:r>
              <a:rPr lang="en-US" sz="2400" dirty="0" smtClean="0">
                <a:solidFill>
                  <a:srgbClr val="0000FF"/>
                </a:solidFill>
              </a:rPr>
              <a:t>Core, interconnect, memory co-design</a:t>
            </a:r>
            <a:endParaRPr lang="en-US" sz="2400" dirty="0">
              <a:solidFill>
                <a:srgbClr val="0000FF"/>
              </a:solidFill>
            </a:endParaRPr>
          </a:p>
          <a:p>
            <a:pPr marL="342900" lvl="1" indent="-342900">
              <a:buClr>
                <a:schemeClr val="accent1"/>
              </a:buClr>
              <a:buSzPct val="65000"/>
              <a:buFont typeface="Wingdings" charset="0"/>
              <a:buChar char="n"/>
            </a:pPr>
            <a:endParaRPr lang="en-US" sz="2400" dirty="0" smtClean="0">
              <a:solidFill>
                <a:srgbClr val="0000FF"/>
              </a:solidFill>
            </a:endParaRP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163</a:t>
            </a:fld>
            <a:endParaRPr lang="en-US"/>
          </a:p>
        </p:txBody>
      </p:sp>
    </p:spTree>
    <p:extLst>
      <p:ext uri="{BB962C8B-B14F-4D97-AF65-F5344CB8AC3E}">
        <p14:creationId xmlns:p14="http://schemas.microsoft.com/office/powerpoint/2010/main" val="198021007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600" dirty="0" smtClean="0"/>
              <a:t>Goal: Low Energy, High Performance Systems</a:t>
            </a:r>
            <a:endParaRPr lang="en-US" sz="3600" dirty="0"/>
          </a:p>
        </p:txBody>
      </p:sp>
      <p:sp>
        <p:nvSpPr>
          <p:cNvPr id="3" name="Content Placeholder 2"/>
          <p:cNvSpPr>
            <a:spLocks noGrp="1"/>
          </p:cNvSpPr>
          <p:nvPr>
            <p:ph idx="1"/>
          </p:nvPr>
        </p:nvSpPr>
        <p:spPr>
          <a:xfrm>
            <a:off x="228600" y="838200"/>
            <a:ext cx="8915400" cy="5193723"/>
          </a:xfrm>
        </p:spPr>
        <p:txBody>
          <a:bodyPr/>
          <a:lstStyle/>
          <a:p>
            <a:r>
              <a:rPr lang="en-US" dirty="0">
                <a:solidFill>
                  <a:srgbClr val="0000FF"/>
                </a:solidFill>
              </a:rPr>
              <a:t>Heterogeneous m</a:t>
            </a:r>
            <a:r>
              <a:rPr lang="en-US" dirty="0" smtClean="0">
                <a:solidFill>
                  <a:srgbClr val="0000FF"/>
                </a:solidFill>
              </a:rPr>
              <a:t>ulti-core </a:t>
            </a:r>
            <a:r>
              <a:rPr lang="en-US" dirty="0">
                <a:solidFill>
                  <a:srgbClr val="0000FF"/>
                </a:solidFill>
              </a:rPr>
              <a:t>s</a:t>
            </a:r>
            <a:r>
              <a:rPr lang="en-US" dirty="0" smtClean="0">
                <a:solidFill>
                  <a:srgbClr val="0000FF"/>
                </a:solidFill>
              </a:rPr>
              <a:t>ystems and accelerators</a:t>
            </a:r>
            <a:endParaRPr lang="en-US" dirty="0">
              <a:solidFill>
                <a:srgbClr val="0000FF"/>
              </a:solidFill>
            </a:endParaRPr>
          </a:p>
          <a:p>
            <a:pPr lvl="1"/>
            <a:r>
              <a:rPr lang="en-US" sz="2000" dirty="0"/>
              <a:t>Bottleneck identification and scheduling </a:t>
            </a:r>
            <a:r>
              <a:rPr lang="en-US" sz="1600" b="1" dirty="0">
                <a:solidFill>
                  <a:srgbClr val="006633"/>
                </a:solidFill>
                <a:cs typeface="ＭＳ Ｐゴシック" pitchFamily="-105" charset="-128"/>
              </a:rPr>
              <a:t>[ASPLOS’12] </a:t>
            </a:r>
            <a:endParaRPr lang="en-US" dirty="0"/>
          </a:p>
          <a:p>
            <a:pPr lvl="1"/>
            <a:r>
              <a:rPr lang="en-US" sz="2000" dirty="0"/>
              <a:t>Accelerated critical sections </a:t>
            </a:r>
            <a:r>
              <a:rPr lang="en-US" sz="1600" b="1" dirty="0">
                <a:solidFill>
                  <a:srgbClr val="006633"/>
                </a:solidFill>
                <a:cs typeface="ＭＳ Ｐゴシック" pitchFamily="-105" charset="-128"/>
              </a:rPr>
              <a:t>[ASPLOS’09]</a:t>
            </a:r>
            <a:r>
              <a:rPr lang="en-US" sz="2000" dirty="0"/>
              <a:t>, Data Marshaling </a:t>
            </a:r>
            <a:r>
              <a:rPr lang="en-US" sz="1600" b="1" dirty="0">
                <a:solidFill>
                  <a:srgbClr val="006633"/>
                </a:solidFill>
                <a:cs typeface="ＭＳ Ｐゴシック" pitchFamily="-105" charset="-128"/>
              </a:rPr>
              <a:t>[ISCA’10</a:t>
            </a:r>
            <a:r>
              <a:rPr lang="en-US" sz="1600" b="1" dirty="0" smtClean="0">
                <a:solidFill>
                  <a:srgbClr val="006633"/>
                </a:solidFill>
                <a:cs typeface="ＭＳ Ｐゴシック" pitchFamily="-105" charset="-128"/>
              </a:rPr>
              <a:t>]</a:t>
            </a:r>
          </a:p>
          <a:p>
            <a:pPr lvl="1">
              <a:buClr>
                <a:srgbClr val="3B812F"/>
              </a:buClr>
            </a:pPr>
            <a:r>
              <a:rPr lang="en-US" sz="2000" dirty="0" smtClean="0">
                <a:solidFill>
                  <a:srgbClr val="000000"/>
                </a:solidFill>
              </a:rPr>
              <a:t>Acceleration of garbage collection </a:t>
            </a:r>
            <a:r>
              <a:rPr lang="en-US" sz="1600" b="1" dirty="0">
                <a:solidFill>
                  <a:srgbClr val="006633"/>
                </a:solidFill>
              </a:rPr>
              <a:t>[ISCA’09</a:t>
            </a:r>
            <a:r>
              <a:rPr lang="en-US" sz="1600" b="1" dirty="0" smtClean="0">
                <a:solidFill>
                  <a:srgbClr val="006633"/>
                </a:solidFill>
              </a:rPr>
              <a:t>]</a:t>
            </a:r>
            <a:r>
              <a:rPr lang="en-US" dirty="0" smtClean="0">
                <a:solidFill>
                  <a:srgbClr val="000000"/>
                </a:solidFill>
              </a:rPr>
              <a:t> </a:t>
            </a:r>
            <a:r>
              <a:rPr lang="en-US" sz="2000" dirty="0" smtClean="0">
                <a:solidFill>
                  <a:srgbClr val="000000"/>
                </a:solidFill>
              </a:rPr>
              <a:t>and virtual functions </a:t>
            </a:r>
            <a:r>
              <a:rPr lang="en-US" sz="1600" b="1" dirty="0" smtClean="0">
                <a:solidFill>
                  <a:srgbClr val="006633"/>
                </a:solidFill>
                <a:cs typeface="ＭＳ Ｐゴシック" pitchFamily="-105" charset="-128"/>
              </a:rPr>
              <a:t>[</a:t>
            </a:r>
            <a:r>
              <a:rPr lang="en-US" sz="1600" b="1" dirty="0">
                <a:solidFill>
                  <a:srgbClr val="006633"/>
                </a:solidFill>
                <a:cs typeface="ＭＳ Ｐゴシック" pitchFamily="-105" charset="-128"/>
              </a:rPr>
              <a:t>ASPLOS’</a:t>
            </a:r>
            <a:r>
              <a:rPr lang="en-US" sz="1600" b="1" dirty="0" smtClean="0">
                <a:solidFill>
                  <a:srgbClr val="006633"/>
                </a:solidFill>
                <a:cs typeface="ＭＳ Ｐゴシック" pitchFamily="-105" charset="-128"/>
              </a:rPr>
              <a:t>08, ISCA’07]</a:t>
            </a:r>
            <a:endParaRPr lang="en-US" dirty="0" smtClean="0">
              <a:cs typeface="ＭＳ Ｐゴシック" pitchFamily="-105" charset="-128"/>
            </a:endParaRPr>
          </a:p>
          <a:p>
            <a:pPr lvl="1">
              <a:buClr>
                <a:srgbClr val="3B812F"/>
              </a:buClr>
            </a:pPr>
            <a:endParaRPr lang="en-US" sz="600" dirty="0" smtClean="0">
              <a:solidFill>
                <a:srgbClr val="0000FF"/>
              </a:solidFill>
            </a:endParaRPr>
          </a:p>
          <a:p>
            <a:pPr marL="342900" lvl="1" indent="-342900">
              <a:buClr>
                <a:schemeClr val="accent1"/>
              </a:buClr>
              <a:buSzPct val="65000"/>
              <a:buFont typeface="Wingdings" charset="0"/>
              <a:buChar char="n"/>
            </a:pPr>
            <a:r>
              <a:rPr lang="en-US" sz="2400" dirty="0" smtClean="0">
                <a:solidFill>
                  <a:srgbClr val="0000FF"/>
                </a:solidFill>
              </a:rPr>
              <a:t>Very </a:t>
            </a:r>
            <a:r>
              <a:rPr lang="en-US" sz="2400" dirty="0">
                <a:solidFill>
                  <a:srgbClr val="0000FF"/>
                </a:solidFill>
              </a:rPr>
              <a:t>efficient interconnects</a:t>
            </a:r>
          </a:p>
          <a:p>
            <a:pPr lvl="1"/>
            <a:r>
              <a:rPr lang="en-US" sz="2000" dirty="0"/>
              <a:t>Bufferless routers </a:t>
            </a:r>
            <a:r>
              <a:rPr lang="en-US" sz="1600" b="1" dirty="0">
                <a:solidFill>
                  <a:schemeClr val="tx2"/>
                </a:solidFill>
              </a:rPr>
              <a:t>[ISCA’09, HotNets’10, HPCA’11, SIGCOMM’12]</a:t>
            </a:r>
          </a:p>
          <a:p>
            <a:pPr lvl="1"/>
            <a:r>
              <a:rPr lang="en-US" sz="2000" dirty="0"/>
              <a:t>Minimally buffered deflection routing </a:t>
            </a:r>
            <a:r>
              <a:rPr lang="en-US" sz="1600" b="1" dirty="0">
                <a:solidFill>
                  <a:schemeClr val="tx2"/>
                </a:solidFill>
              </a:rPr>
              <a:t>[NOCS’12]</a:t>
            </a:r>
          </a:p>
          <a:p>
            <a:pPr lvl="1">
              <a:buClr>
                <a:srgbClr val="3B812F"/>
              </a:buClr>
            </a:pPr>
            <a:r>
              <a:rPr lang="en-US" sz="2000" dirty="0"/>
              <a:t>Congestion control </a:t>
            </a:r>
            <a:r>
              <a:rPr lang="en-US" sz="1600" b="1" dirty="0">
                <a:solidFill>
                  <a:srgbClr val="006633"/>
                </a:solidFill>
              </a:rPr>
              <a:t>[HotNets’10, SIGCOMM’12, </a:t>
            </a:r>
            <a:r>
              <a:rPr lang="en-US" sz="1600" b="1" dirty="0" smtClean="0">
                <a:solidFill>
                  <a:srgbClr val="006633"/>
                </a:solidFill>
              </a:rPr>
              <a:t>SBAC-PAD’12]</a:t>
            </a:r>
            <a:endParaRPr lang="en-US" sz="1600" b="1" dirty="0">
              <a:solidFill>
                <a:srgbClr val="006633"/>
              </a:solidFill>
            </a:endParaRPr>
          </a:p>
          <a:p>
            <a:pPr lvl="1">
              <a:buClr>
                <a:srgbClr val="3B812F"/>
              </a:buClr>
            </a:pPr>
            <a:r>
              <a:rPr lang="en-US" sz="2000" dirty="0"/>
              <a:t>Hierarchical rings with deflection routing </a:t>
            </a:r>
            <a:r>
              <a:rPr lang="en-US" sz="1600" b="1" dirty="0" smtClean="0">
                <a:solidFill>
                  <a:srgbClr val="006633"/>
                </a:solidFill>
              </a:rPr>
              <a:t>[CMU Tech </a:t>
            </a:r>
            <a:r>
              <a:rPr lang="en-US" sz="1600" b="1" dirty="0">
                <a:solidFill>
                  <a:srgbClr val="006633"/>
                </a:solidFill>
              </a:rPr>
              <a:t>Report’11]</a:t>
            </a:r>
          </a:p>
          <a:p>
            <a:pPr lvl="1">
              <a:buClr>
                <a:srgbClr val="3B812F"/>
              </a:buClr>
            </a:pPr>
            <a:r>
              <a:rPr lang="en-US" sz="2000" dirty="0" err="1">
                <a:solidFill>
                  <a:srgbClr val="000000"/>
                </a:solidFill>
                <a:cs typeface="ＭＳ Ｐゴシック" pitchFamily="-105" charset="-128"/>
              </a:rPr>
              <a:t>Multidrop</a:t>
            </a:r>
            <a:r>
              <a:rPr lang="en-US" sz="2000" dirty="0">
                <a:solidFill>
                  <a:srgbClr val="000000"/>
                </a:solidFill>
                <a:cs typeface="ＭＳ Ｐゴシック" pitchFamily="-105" charset="-128"/>
              </a:rPr>
              <a:t> express </a:t>
            </a:r>
            <a:r>
              <a:rPr lang="en-US" sz="2000" dirty="0" smtClean="0">
                <a:solidFill>
                  <a:srgbClr val="000000"/>
                </a:solidFill>
                <a:cs typeface="ＭＳ Ｐゴシック" pitchFamily="-105" charset="-128"/>
              </a:rPr>
              <a:t>channels</a:t>
            </a:r>
            <a:r>
              <a:rPr lang="en-US" sz="1600" dirty="0" smtClean="0">
                <a:solidFill>
                  <a:srgbClr val="000000"/>
                </a:solidFill>
                <a:cs typeface="ＭＳ Ｐゴシック" pitchFamily="-105" charset="-128"/>
              </a:rPr>
              <a:t> </a:t>
            </a:r>
            <a:r>
              <a:rPr lang="en-US" sz="1600" b="1" dirty="0" smtClean="0">
                <a:solidFill>
                  <a:schemeClr val="tx2"/>
                </a:solidFill>
              </a:rPr>
              <a:t>[HPCA</a:t>
            </a:r>
            <a:r>
              <a:rPr lang="en-US" sz="1600" b="1" dirty="0">
                <a:solidFill>
                  <a:schemeClr val="tx2"/>
                </a:solidFill>
              </a:rPr>
              <a:t>’</a:t>
            </a:r>
            <a:r>
              <a:rPr lang="en-US" sz="1600" b="1" dirty="0" smtClean="0">
                <a:solidFill>
                  <a:schemeClr val="tx2"/>
                </a:solidFill>
              </a:rPr>
              <a:t>09]</a:t>
            </a:r>
          </a:p>
          <a:p>
            <a:pPr lvl="1">
              <a:buClr>
                <a:srgbClr val="3B812F"/>
              </a:buClr>
            </a:pPr>
            <a:endParaRPr lang="en-US" sz="600" b="1" dirty="0" smtClean="0">
              <a:solidFill>
                <a:schemeClr val="tx2"/>
              </a:solidFill>
            </a:endParaRPr>
          </a:p>
          <a:p>
            <a:r>
              <a:rPr lang="en-US" dirty="0" smtClean="0">
                <a:solidFill>
                  <a:srgbClr val="0000FF"/>
                </a:solidFill>
              </a:rPr>
              <a:t>Very efficient latency-tolerant core designs</a:t>
            </a:r>
            <a:endParaRPr lang="en-US" dirty="0">
              <a:solidFill>
                <a:srgbClr val="0000FF"/>
              </a:solidFill>
            </a:endParaRPr>
          </a:p>
          <a:p>
            <a:pPr lvl="1"/>
            <a:r>
              <a:rPr lang="en-US" sz="2000" dirty="0"/>
              <a:t>Runahead </a:t>
            </a:r>
            <a:r>
              <a:rPr lang="en-US" sz="2000" dirty="0" smtClean="0"/>
              <a:t>and beyond </a:t>
            </a:r>
            <a:r>
              <a:rPr lang="en-US" sz="1600" b="1" dirty="0">
                <a:solidFill>
                  <a:srgbClr val="2C6123"/>
                </a:solidFill>
                <a:latin typeface="Tahoma" charset="0"/>
                <a:ea typeface="ＭＳ Ｐゴシック" charset="0"/>
                <a:sym typeface="Wingdings" charset="0"/>
              </a:rPr>
              <a:t>[HPCA’03, ISCA’05, MICRO’05, Top Picks’03,’05]</a:t>
            </a:r>
          </a:p>
          <a:p>
            <a:pPr lvl="1"/>
            <a:r>
              <a:rPr lang="en-US" sz="2000" dirty="0"/>
              <a:t>Prefetching in multi-core</a:t>
            </a:r>
            <a:r>
              <a:rPr lang="en-US" dirty="0"/>
              <a:t> </a:t>
            </a:r>
            <a:r>
              <a:rPr lang="en-US" sz="1600" b="1" dirty="0">
                <a:solidFill>
                  <a:srgbClr val="006633"/>
                </a:solidFill>
              </a:rPr>
              <a:t>[HPCA’07,’09, MICRO’08’09, ISCA’11]</a:t>
            </a:r>
            <a:endParaRPr lang="en-US" sz="1600" dirty="0">
              <a:solidFill>
                <a:srgbClr val="0000FF"/>
              </a:solidFill>
            </a:endParaRPr>
          </a:p>
          <a:p>
            <a:pPr lvl="1">
              <a:buClr>
                <a:srgbClr val="3B812F"/>
              </a:buClr>
            </a:pPr>
            <a:endParaRPr lang="en-US" sz="1600" b="1" dirty="0" smtClean="0">
              <a:solidFill>
                <a:schemeClr val="tx2"/>
              </a:solidFill>
            </a:endParaRPr>
          </a:p>
          <a:p>
            <a:pPr lvl="1">
              <a:buClr>
                <a:srgbClr val="3B812F"/>
              </a:buClr>
            </a:pPr>
            <a:endParaRPr lang="en-US" dirty="0" smtClean="0"/>
          </a:p>
        </p:txBody>
      </p:sp>
      <p:sp>
        <p:nvSpPr>
          <p:cNvPr id="4" name="Slide Number Placeholder 3"/>
          <p:cNvSpPr>
            <a:spLocks noGrp="1"/>
          </p:cNvSpPr>
          <p:nvPr>
            <p:ph type="sldNum" sz="quarter" idx="11"/>
          </p:nvPr>
        </p:nvSpPr>
        <p:spPr/>
        <p:txBody>
          <a:bodyPr/>
          <a:lstStyle/>
          <a:p>
            <a:fld id="{27F28456-B93E-5440-A8F9-7EDDF5DA4557}" type="slidenum">
              <a:rPr lang="en-US" smtClean="0"/>
              <a:pPr/>
              <a:t>164</a:t>
            </a:fld>
            <a:endParaRPr lang="en-US"/>
          </a:p>
        </p:txBody>
      </p:sp>
    </p:spTree>
    <p:extLst>
      <p:ext uri="{BB962C8B-B14F-4D97-AF65-F5344CB8AC3E}">
        <p14:creationId xmlns:p14="http://schemas.microsoft.com/office/powerpoint/2010/main" val="27666525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Topics (IV): Fault Tolerance</a:t>
            </a:r>
            <a:endParaRPr lang="en-US" dirty="0"/>
          </a:p>
        </p:txBody>
      </p:sp>
      <p:sp>
        <p:nvSpPr>
          <p:cNvPr id="3" name="Content Placeholder 2"/>
          <p:cNvSpPr>
            <a:spLocks noGrp="1"/>
          </p:cNvSpPr>
          <p:nvPr>
            <p:ph idx="1"/>
          </p:nvPr>
        </p:nvSpPr>
        <p:spPr/>
        <p:txBody>
          <a:bodyPr/>
          <a:lstStyle/>
          <a:p>
            <a:r>
              <a:rPr lang="en-US" dirty="0">
                <a:solidFill>
                  <a:srgbClr val="0000FF"/>
                </a:solidFill>
              </a:rPr>
              <a:t>Hard and soft error tolerance</a:t>
            </a:r>
          </a:p>
          <a:p>
            <a:pPr lvl="1"/>
            <a:r>
              <a:rPr lang="en-US" sz="2000" dirty="0">
                <a:solidFill>
                  <a:srgbClr val="000000"/>
                </a:solidFill>
              </a:rPr>
              <a:t>Online testing for </a:t>
            </a:r>
            <a:r>
              <a:rPr lang="en-US" sz="2000" dirty="0" err="1">
                <a:solidFill>
                  <a:srgbClr val="000000"/>
                </a:solidFill>
              </a:rPr>
              <a:t>wearout</a:t>
            </a:r>
            <a:r>
              <a:rPr lang="en-US" sz="2000" dirty="0">
                <a:solidFill>
                  <a:srgbClr val="000000"/>
                </a:solidFill>
              </a:rPr>
              <a:t> detection, MICRO’07, ICCAD’09, VTS’10</a:t>
            </a:r>
            <a:r>
              <a:rPr lang="en-US" sz="2000" dirty="0" smtClean="0">
                <a:solidFill>
                  <a:srgbClr val="000000"/>
                </a:solidFill>
              </a:rPr>
              <a:t>.</a:t>
            </a:r>
          </a:p>
          <a:p>
            <a:pPr lvl="1"/>
            <a:r>
              <a:rPr lang="en-US" sz="2000" dirty="0" smtClean="0">
                <a:solidFill>
                  <a:srgbClr val="000000"/>
                </a:solidFill>
              </a:rPr>
              <a:t>Soft error detection via re-execution, DSN’05. </a:t>
            </a:r>
            <a:endParaRPr lang="en-US" sz="2400" dirty="0" smtClean="0">
              <a:solidFill>
                <a:srgbClr val="0000FF"/>
              </a:solidFill>
            </a:endParaRPr>
          </a:p>
          <a:p>
            <a:pPr marL="342900" lvl="1" indent="-342900">
              <a:buClr>
                <a:schemeClr val="accent1"/>
              </a:buClr>
              <a:buSzPct val="65000"/>
              <a:buFont typeface="Wingdings" charset="0"/>
              <a:buChar char="n"/>
            </a:pPr>
            <a:endParaRPr lang="en-US" sz="2400" dirty="0">
              <a:solidFill>
                <a:srgbClr val="0000FF"/>
              </a:solidFill>
            </a:endParaRPr>
          </a:p>
          <a:p>
            <a:pPr marL="342900" lvl="1" indent="-342900">
              <a:buClr>
                <a:schemeClr val="accent1"/>
              </a:buClr>
              <a:buSzPct val="65000"/>
              <a:buFont typeface="Wingdings" charset="0"/>
              <a:buChar char="n"/>
            </a:pPr>
            <a:r>
              <a:rPr lang="en-US" sz="2400" dirty="0" smtClean="0">
                <a:solidFill>
                  <a:srgbClr val="0000FF"/>
                </a:solidFill>
              </a:rPr>
              <a:t>NVM</a:t>
            </a:r>
            <a:r>
              <a:rPr lang="en-US" sz="2400" dirty="0">
                <a:solidFill>
                  <a:srgbClr val="0000FF"/>
                </a:solidFill>
              </a:rPr>
              <a:t>/Flash error analysis and tolerance </a:t>
            </a:r>
            <a:r>
              <a:rPr lang="en-US" sz="1600" b="1" dirty="0">
                <a:solidFill>
                  <a:srgbClr val="006633"/>
                </a:solidFill>
              </a:rPr>
              <a:t>[DATE’12, </a:t>
            </a:r>
            <a:r>
              <a:rPr lang="en-US" sz="1600" b="1" dirty="0" smtClean="0">
                <a:solidFill>
                  <a:srgbClr val="006633"/>
                </a:solidFill>
              </a:rPr>
              <a:t>ICCD’</a:t>
            </a:r>
            <a:r>
              <a:rPr lang="en-US" sz="1600" b="1" dirty="0">
                <a:solidFill>
                  <a:srgbClr val="006633"/>
                </a:solidFill>
              </a:rPr>
              <a:t>12]</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165</a:t>
            </a:fld>
            <a:endParaRPr lang="en-US"/>
          </a:p>
        </p:txBody>
      </p:sp>
    </p:spTree>
    <p:extLst>
      <p:ext uri="{BB962C8B-B14F-4D97-AF65-F5344CB8AC3E}">
        <p14:creationId xmlns:p14="http://schemas.microsoft.com/office/powerpoint/2010/main" val="33921294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dirty="0" smtClean="0"/>
              <a:t>Research Topics (V): Main Memory Scaling</a:t>
            </a:r>
            <a:endParaRPr lang="en-US" dirty="0"/>
          </a:p>
        </p:txBody>
      </p:sp>
      <p:sp>
        <p:nvSpPr>
          <p:cNvPr id="3" name="Content Placeholder 2"/>
          <p:cNvSpPr>
            <a:spLocks noGrp="1"/>
          </p:cNvSpPr>
          <p:nvPr>
            <p:ph idx="1"/>
          </p:nvPr>
        </p:nvSpPr>
        <p:spPr/>
        <p:txBody>
          <a:bodyPr/>
          <a:lstStyle/>
          <a:p>
            <a:r>
              <a:rPr lang="en-US" dirty="0" smtClean="0">
                <a:solidFill>
                  <a:srgbClr val="0000FF"/>
                </a:solidFill>
              </a:rPr>
              <a:t>Scaling DRAM into the future</a:t>
            </a:r>
            <a:endParaRPr lang="en-US" dirty="0">
              <a:solidFill>
                <a:srgbClr val="0000FF"/>
              </a:solidFill>
            </a:endParaRPr>
          </a:p>
          <a:p>
            <a:pPr lvl="1"/>
            <a:r>
              <a:rPr lang="en-US" sz="2000" dirty="0" smtClean="0">
                <a:solidFill>
                  <a:srgbClr val="000000"/>
                </a:solidFill>
              </a:rPr>
              <a:t>RAIDR: retention-aware DRAM refresh, ISCA’12.</a:t>
            </a:r>
          </a:p>
          <a:p>
            <a:pPr lvl="1"/>
            <a:r>
              <a:rPr lang="en-US" sz="2000" dirty="0" smtClean="0">
                <a:solidFill>
                  <a:srgbClr val="000000"/>
                </a:solidFill>
              </a:rPr>
              <a:t>Eliminating bank conflicts via subarray-level parallelism, ISCA’12.</a:t>
            </a:r>
            <a:endParaRPr lang="en-US" sz="2400" dirty="0" smtClean="0">
              <a:solidFill>
                <a:srgbClr val="0000FF"/>
              </a:solidFill>
            </a:endParaRPr>
          </a:p>
          <a:p>
            <a:pPr marL="342900" lvl="1" indent="-342900">
              <a:buClr>
                <a:schemeClr val="accent1"/>
              </a:buClr>
              <a:buSzPct val="65000"/>
              <a:buFont typeface="Wingdings" charset="0"/>
              <a:buChar char="n"/>
            </a:pPr>
            <a:endParaRPr lang="en-US" sz="2400" dirty="0">
              <a:solidFill>
                <a:srgbClr val="0000FF"/>
              </a:solidFill>
            </a:endParaRPr>
          </a:p>
          <a:p>
            <a:pPr marL="342900" lvl="1" indent="-342900">
              <a:buClr>
                <a:schemeClr val="accent1"/>
              </a:buClr>
              <a:buSzPct val="65000"/>
              <a:buFont typeface="Wingdings" charset="0"/>
              <a:buChar char="n"/>
            </a:pPr>
            <a:r>
              <a:rPr lang="en-US" sz="2400" dirty="0" smtClean="0">
                <a:solidFill>
                  <a:srgbClr val="0000FF"/>
                </a:solidFill>
              </a:rPr>
              <a:t>Enabling emerging memory technologies as main memory</a:t>
            </a:r>
          </a:p>
          <a:p>
            <a:pPr lvl="1">
              <a:buClr>
                <a:srgbClr val="3B812F"/>
              </a:buClr>
            </a:pPr>
            <a:r>
              <a:rPr lang="en-US" sz="2000" dirty="0" smtClean="0">
                <a:solidFill>
                  <a:srgbClr val="000000"/>
                </a:solidFill>
              </a:rPr>
              <a:t>PCM-based main memory, ISCA’09.</a:t>
            </a:r>
          </a:p>
          <a:p>
            <a:pPr lvl="1">
              <a:buClr>
                <a:srgbClr val="3B812F"/>
              </a:buClr>
            </a:pPr>
            <a:r>
              <a:rPr lang="en-US" sz="2000" dirty="0" smtClean="0">
                <a:solidFill>
                  <a:srgbClr val="000000"/>
                </a:solidFill>
              </a:rPr>
              <a:t>Hybrid PCM-DRAM main memory, IEEE CAL’12.</a:t>
            </a:r>
          </a:p>
          <a:p>
            <a:pPr lvl="1">
              <a:buClr>
                <a:srgbClr val="3B812F"/>
              </a:buClr>
            </a:pPr>
            <a:r>
              <a:rPr lang="en-US" sz="2000" dirty="0" smtClean="0">
                <a:solidFill>
                  <a:srgbClr val="000000"/>
                </a:solidFill>
              </a:rPr>
              <a:t>Locality-aware data placement in hybrid memory, CMU Tech Report’11. NVMW’12, ICCD’12.</a:t>
            </a:r>
          </a:p>
          <a:p>
            <a:pPr lvl="1">
              <a:buClr>
                <a:srgbClr val="3B812F"/>
              </a:buClr>
            </a:pPr>
            <a:r>
              <a:rPr lang="en-US" sz="2000" dirty="0" smtClean="0">
                <a:solidFill>
                  <a:srgbClr val="000000"/>
                </a:solidFill>
              </a:rPr>
              <a:t>MLC PCM as main memory, NVMW’12, Submission’12.</a:t>
            </a:r>
          </a:p>
          <a:p>
            <a:pPr lvl="1">
              <a:buClr>
                <a:srgbClr val="3B812F"/>
              </a:buClr>
            </a:pPr>
            <a:endParaRPr lang="en-US" sz="2000" dirty="0" smtClean="0">
              <a:solidFill>
                <a:srgbClr val="000000"/>
              </a:solidFill>
            </a:endParaRPr>
          </a:p>
          <a:p>
            <a:pPr lvl="1">
              <a:buClr>
                <a:srgbClr val="3B812F"/>
              </a:buClr>
            </a:pPr>
            <a:endParaRPr lang="en-US" sz="2000" dirty="0">
              <a:solidFill>
                <a:srgbClr val="000000"/>
              </a:solidFill>
            </a:endParaRPr>
          </a:p>
          <a:p>
            <a:pPr lvl="1">
              <a:buClr>
                <a:srgbClr val="3B812F"/>
              </a:buClr>
            </a:pPr>
            <a:endParaRPr lang="en-US" sz="2000" dirty="0" smtClean="0">
              <a:solidFill>
                <a:srgbClr val="000000"/>
              </a:solidFill>
            </a:endParaRPr>
          </a:p>
          <a:p>
            <a:pPr lvl="1">
              <a:buClr>
                <a:srgbClr val="3B812F"/>
              </a:buClr>
            </a:pPr>
            <a:endParaRPr lang="en-US" sz="2000" dirty="0">
              <a:solidFill>
                <a:srgbClr val="000000"/>
              </a:solidFill>
            </a:endParaRPr>
          </a:p>
          <a:p>
            <a:pPr lvl="1">
              <a:buClr>
                <a:srgbClr val="3B812F"/>
              </a:buClr>
            </a:pPr>
            <a:endParaRPr lang="en-US" sz="2000" dirty="0" smtClean="0">
              <a:solidFill>
                <a:srgbClr val="000000"/>
              </a:solidFill>
            </a:endParaRPr>
          </a:p>
          <a:p>
            <a:pPr lvl="1">
              <a:buClr>
                <a:srgbClr val="3B812F"/>
              </a:buClr>
            </a:pPr>
            <a:endParaRPr lang="en-US" sz="2000" dirty="0">
              <a:solidFill>
                <a:srgbClr val="000000"/>
              </a:solidFill>
            </a:endParaRPr>
          </a:p>
          <a:p>
            <a:pPr lvl="1">
              <a:buClr>
                <a:srgbClr val="3B812F"/>
              </a:buClr>
            </a:pPr>
            <a:endParaRPr lang="en-US" sz="2000" dirty="0">
              <a:solidFill>
                <a:srgbClr val="000000"/>
              </a:solidFill>
            </a:endParaRPr>
          </a:p>
          <a:p>
            <a:pPr marL="695325" lvl="2" indent="-342900"/>
            <a:endParaRPr lang="en-US" sz="1200" b="1" dirty="0">
              <a:solidFill>
                <a:srgbClr val="006633"/>
              </a:solidFill>
            </a:endParaRP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166</a:t>
            </a:fld>
            <a:endParaRPr lang="en-US"/>
          </a:p>
        </p:txBody>
      </p:sp>
    </p:spTree>
    <p:extLst>
      <p:ext uri="{BB962C8B-B14F-4D97-AF65-F5344CB8AC3E}">
        <p14:creationId xmlns:p14="http://schemas.microsoft.com/office/powerpoint/2010/main" val="243448699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dirty="0" smtClean="0"/>
              <a:t>Research Topics (VI): Core Design</a:t>
            </a:r>
            <a:endParaRPr lang="en-US" dirty="0"/>
          </a:p>
        </p:txBody>
      </p:sp>
      <p:sp>
        <p:nvSpPr>
          <p:cNvPr id="3" name="Content Placeholder 2"/>
          <p:cNvSpPr>
            <a:spLocks noGrp="1"/>
          </p:cNvSpPr>
          <p:nvPr>
            <p:ph idx="1"/>
          </p:nvPr>
        </p:nvSpPr>
        <p:spPr/>
        <p:txBody>
          <a:bodyPr/>
          <a:lstStyle/>
          <a:p>
            <a:r>
              <a:rPr lang="en-US" dirty="0" smtClean="0">
                <a:solidFill>
                  <a:srgbClr val="0000FF"/>
                </a:solidFill>
              </a:rPr>
              <a:t>Latency tolerant, energy efficient core designs</a:t>
            </a:r>
            <a:endParaRPr lang="en-US" dirty="0">
              <a:solidFill>
                <a:srgbClr val="0000FF"/>
              </a:solidFill>
            </a:endParaRPr>
          </a:p>
          <a:p>
            <a:pPr lvl="1"/>
            <a:r>
              <a:rPr lang="en-US" sz="2000" dirty="0"/>
              <a:t>Runahead execution </a:t>
            </a:r>
            <a:r>
              <a:rPr lang="en-US" sz="1600" b="1" dirty="0">
                <a:solidFill>
                  <a:srgbClr val="2C6123"/>
                </a:solidFill>
                <a:latin typeface="Tahoma" charset="0"/>
                <a:ea typeface="ＭＳ Ｐゴシック" charset="0"/>
                <a:sym typeface="Wingdings" charset="0"/>
              </a:rPr>
              <a:t>[HPCA’03, ISCA’05, MICRO’05, Top Picks’03,’05]</a:t>
            </a:r>
          </a:p>
          <a:p>
            <a:pPr lvl="1"/>
            <a:r>
              <a:rPr lang="en-US" sz="2000" dirty="0"/>
              <a:t>Prefetching in multi-core</a:t>
            </a:r>
            <a:r>
              <a:rPr lang="en-US" dirty="0"/>
              <a:t> </a:t>
            </a:r>
            <a:r>
              <a:rPr lang="en-US" sz="1600" b="1" dirty="0">
                <a:solidFill>
                  <a:srgbClr val="006633"/>
                </a:solidFill>
              </a:rPr>
              <a:t>[HPCA’07,’09, MICRO’08’09, ISCA’11]</a:t>
            </a:r>
            <a:endParaRPr lang="en-US" sz="1600" dirty="0">
              <a:solidFill>
                <a:srgbClr val="0000FF"/>
              </a:solidFill>
            </a:endParaRPr>
          </a:p>
          <a:p>
            <a:pPr marL="695325" lvl="2" indent="-342900"/>
            <a:endParaRPr lang="en-US" dirty="0">
              <a:solidFill>
                <a:srgbClr val="0000FF"/>
              </a:solidFill>
            </a:endParaRPr>
          </a:p>
          <a:p>
            <a:pPr marL="342900" lvl="1" indent="-342900">
              <a:buClr>
                <a:schemeClr val="accent1"/>
              </a:buClr>
              <a:buSzPct val="65000"/>
              <a:buFont typeface="Wingdings" charset="0"/>
              <a:buChar char="n"/>
            </a:pPr>
            <a:r>
              <a:rPr lang="en-US" sz="2400" dirty="0" smtClean="0">
                <a:solidFill>
                  <a:srgbClr val="0000FF"/>
                </a:solidFill>
              </a:rPr>
              <a:t>New execution paradigms and hardware/software interfaces</a:t>
            </a:r>
          </a:p>
          <a:p>
            <a:pPr marL="342900" lvl="1" indent="-342900">
              <a:buClr>
                <a:schemeClr val="accent1"/>
              </a:buClr>
              <a:buSzPct val="65000"/>
              <a:buFont typeface="Wingdings" charset="0"/>
              <a:buChar char="n"/>
            </a:pPr>
            <a:endParaRPr lang="en-US" sz="2400" dirty="0">
              <a:solidFill>
                <a:srgbClr val="0000FF"/>
              </a:solidFill>
            </a:endParaRPr>
          </a:p>
          <a:p>
            <a:pPr marL="342900" lvl="1" indent="-342900">
              <a:buClr>
                <a:schemeClr val="accent1"/>
              </a:buClr>
              <a:buSzPct val="65000"/>
              <a:buFont typeface="Wingdings" charset="0"/>
              <a:buChar char="n"/>
            </a:pPr>
            <a:r>
              <a:rPr lang="en-US" sz="2400" dirty="0" smtClean="0">
                <a:solidFill>
                  <a:srgbClr val="0000FF"/>
                </a:solidFill>
              </a:rPr>
              <a:t>Efficient thread context management, multithreading, hardware based scheduling</a:t>
            </a:r>
          </a:p>
          <a:p>
            <a:pPr marL="342900" lvl="1" indent="-342900">
              <a:buClr>
                <a:schemeClr val="accent1"/>
              </a:buClr>
              <a:buSzPct val="65000"/>
              <a:buFont typeface="Wingdings" charset="0"/>
              <a:buChar char="n"/>
            </a:pPr>
            <a:endParaRPr lang="en-US" sz="2400" dirty="0">
              <a:solidFill>
                <a:srgbClr val="0000FF"/>
              </a:solidFill>
            </a:endParaRPr>
          </a:p>
          <a:p>
            <a:pPr marL="342900" lvl="1" indent="-342900">
              <a:buClr>
                <a:schemeClr val="accent1"/>
              </a:buClr>
              <a:buSzPct val="65000"/>
              <a:buFont typeface="Wingdings" charset="0"/>
              <a:buChar char="n"/>
            </a:pPr>
            <a:r>
              <a:rPr lang="en-US" sz="2400" dirty="0" smtClean="0">
                <a:solidFill>
                  <a:srgbClr val="0000FF"/>
                </a:solidFill>
              </a:rPr>
              <a:t>Specialization of cores to different functions, heterogeneous multi-core</a:t>
            </a:r>
            <a:endParaRPr lang="en-US" dirty="0" smtClean="0">
              <a:solidFill>
                <a:srgbClr val="0000FF"/>
              </a:solidFill>
            </a:endParaRPr>
          </a:p>
          <a:p>
            <a:pPr marL="695325" lvl="2" indent="-342900"/>
            <a:endParaRPr lang="en-US" sz="1800" dirty="0" smtClean="0">
              <a:solidFill>
                <a:srgbClr val="000000"/>
              </a:solidFill>
            </a:endParaRPr>
          </a:p>
          <a:p>
            <a:pPr lvl="1">
              <a:buClr>
                <a:srgbClr val="3B812F"/>
              </a:buClr>
            </a:pPr>
            <a:endParaRPr lang="en-US" sz="2000" dirty="0" smtClean="0">
              <a:solidFill>
                <a:srgbClr val="000000"/>
              </a:solidFill>
            </a:endParaRPr>
          </a:p>
          <a:p>
            <a:pPr lvl="1">
              <a:buClr>
                <a:srgbClr val="3B812F"/>
              </a:buClr>
            </a:pPr>
            <a:endParaRPr lang="en-US" sz="2000" dirty="0">
              <a:solidFill>
                <a:srgbClr val="000000"/>
              </a:solidFill>
            </a:endParaRPr>
          </a:p>
          <a:p>
            <a:pPr lvl="1">
              <a:buClr>
                <a:srgbClr val="3B812F"/>
              </a:buClr>
            </a:pPr>
            <a:endParaRPr lang="en-US" sz="2000" dirty="0" smtClean="0">
              <a:solidFill>
                <a:srgbClr val="000000"/>
              </a:solidFill>
            </a:endParaRPr>
          </a:p>
          <a:p>
            <a:pPr lvl="1">
              <a:buClr>
                <a:srgbClr val="3B812F"/>
              </a:buClr>
            </a:pPr>
            <a:endParaRPr lang="en-US" sz="2000" dirty="0">
              <a:solidFill>
                <a:srgbClr val="000000"/>
              </a:solidFill>
            </a:endParaRPr>
          </a:p>
          <a:p>
            <a:pPr lvl="1">
              <a:buClr>
                <a:srgbClr val="3B812F"/>
              </a:buClr>
            </a:pPr>
            <a:endParaRPr lang="en-US" sz="2000" dirty="0" smtClean="0">
              <a:solidFill>
                <a:srgbClr val="000000"/>
              </a:solidFill>
            </a:endParaRPr>
          </a:p>
          <a:p>
            <a:pPr lvl="1">
              <a:buClr>
                <a:srgbClr val="3B812F"/>
              </a:buClr>
            </a:pPr>
            <a:endParaRPr lang="en-US" sz="2000" dirty="0">
              <a:solidFill>
                <a:srgbClr val="000000"/>
              </a:solidFill>
            </a:endParaRPr>
          </a:p>
          <a:p>
            <a:pPr lvl="1">
              <a:buClr>
                <a:srgbClr val="3B812F"/>
              </a:buClr>
            </a:pPr>
            <a:endParaRPr lang="en-US" sz="2000" dirty="0">
              <a:solidFill>
                <a:srgbClr val="000000"/>
              </a:solidFill>
            </a:endParaRPr>
          </a:p>
          <a:p>
            <a:pPr marL="695325" lvl="2" indent="-342900"/>
            <a:endParaRPr lang="en-US" sz="1200" b="1" dirty="0">
              <a:solidFill>
                <a:srgbClr val="006633"/>
              </a:solidFill>
            </a:endParaRP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167</a:t>
            </a:fld>
            <a:endParaRPr lang="en-US"/>
          </a:p>
        </p:txBody>
      </p:sp>
    </p:spTree>
    <p:extLst>
      <p:ext uri="{BB962C8B-B14F-4D97-AF65-F5344CB8AC3E}">
        <p14:creationId xmlns:p14="http://schemas.microsoft.com/office/powerpoint/2010/main" val="10545040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dirty="0" smtClean="0"/>
              <a:t>Research Topics (VII): Bioinformatics</a:t>
            </a:r>
            <a:endParaRPr lang="en-US" dirty="0"/>
          </a:p>
        </p:txBody>
      </p:sp>
      <p:sp>
        <p:nvSpPr>
          <p:cNvPr id="3" name="Content Placeholder 2"/>
          <p:cNvSpPr>
            <a:spLocks noGrp="1"/>
          </p:cNvSpPr>
          <p:nvPr>
            <p:ph idx="1"/>
          </p:nvPr>
        </p:nvSpPr>
        <p:spPr/>
        <p:txBody>
          <a:bodyPr/>
          <a:lstStyle/>
          <a:p>
            <a:r>
              <a:rPr lang="en-US" dirty="0" smtClean="0">
                <a:solidFill>
                  <a:srgbClr val="0000FF"/>
                </a:solidFill>
              </a:rPr>
              <a:t>Algorithms for faster genome sequence analysis</a:t>
            </a:r>
          </a:p>
          <a:p>
            <a:pPr lvl="1"/>
            <a:r>
              <a:rPr lang="en-US" dirty="0" smtClean="0"/>
              <a:t>MrFAST, Nature Genetics 2009.</a:t>
            </a:r>
          </a:p>
          <a:p>
            <a:pPr lvl="1"/>
            <a:r>
              <a:rPr lang="en-US" dirty="0" err="1" smtClean="0"/>
              <a:t>FastHash</a:t>
            </a:r>
            <a:r>
              <a:rPr lang="en-US" dirty="0" smtClean="0"/>
              <a:t>, BMC Genomics 2013.</a:t>
            </a:r>
          </a:p>
          <a:p>
            <a:endParaRPr lang="en-US" dirty="0">
              <a:solidFill>
                <a:srgbClr val="0000FF"/>
              </a:solidFill>
            </a:endParaRPr>
          </a:p>
          <a:p>
            <a:r>
              <a:rPr lang="en-US" dirty="0" smtClean="0">
                <a:solidFill>
                  <a:srgbClr val="0000FF"/>
                </a:solidFill>
              </a:rPr>
              <a:t>Architectures and accelerators for faster genome sequence analysis</a:t>
            </a:r>
          </a:p>
          <a:p>
            <a:pPr marL="695325" lvl="2" indent="-342900"/>
            <a:endParaRPr lang="en-US" sz="1800" dirty="0" smtClean="0">
              <a:solidFill>
                <a:srgbClr val="000000"/>
              </a:solidFill>
            </a:endParaRPr>
          </a:p>
          <a:p>
            <a:pPr lvl="1">
              <a:buClr>
                <a:srgbClr val="3B812F"/>
              </a:buClr>
            </a:pPr>
            <a:endParaRPr lang="en-US" sz="2000" dirty="0" smtClean="0">
              <a:solidFill>
                <a:srgbClr val="000000"/>
              </a:solidFill>
            </a:endParaRPr>
          </a:p>
          <a:p>
            <a:pPr lvl="1">
              <a:buClr>
                <a:srgbClr val="3B812F"/>
              </a:buClr>
            </a:pPr>
            <a:endParaRPr lang="en-US" sz="2000" dirty="0">
              <a:solidFill>
                <a:srgbClr val="000000"/>
              </a:solidFill>
            </a:endParaRPr>
          </a:p>
          <a:p>
            <a:pPr lvl="1">
              <a:buClr>
                <a:srgbClr val="3B812F"/>
              </a:buClr>
            </a:pPr>
            <a:endParaRPr lang="en-US" sz="2000" dirty="0" smtClean="0">
              <a:solidFill>
                <a:srgbClr val="000000"/>
              </a:solidFill>
            </a:endParaRPr>
          </a:p>
          <a:p>
            <a:pPr lvl="1">
              <a:buClr>
                <a:srgbClr val="3B812F"/>
              </a:buClr>
            </a:pPr>
            <a:endParaRPr lang="en-US" sz="2000" dirty="0">
              <a:solidFill>
                <a:srgbClr val="000000"/>
              </a:solidFill>
            </a:endParaRPr>
          </a:p>
          <a:p>
            <a:pPr lvl="1">
              <a:buClr>
                <a:srgbClr val="3B812F"/>
              </a:buClr>
            </a:pPr>
            <a:endParaRPr lang="en-US" sz="2000" dirty="0" smtClean="0">
              <a:solidFill>
                <a:srgbClr val="000000"/>
              </a:solidFill>
            </a:endParaRPr>
          </a:p>
          <a:p>
            <a:pPr lvl="1">
              <a:buClr>
                <a:srgbClr val="3B812F"/>
              </a:buClr>
            </a:pPr>
            <a:endParaRPr lang="en-US" sz="2000" dirty="0">
              <a:solidFill>
                <a:srgbClr val="000000"/>
              </a:solidFill>
            </a:endParaRPr>
          </a:p>
          <a:p>
            <a:pPr lvl="1">
              <a:buClr>
                <a:srgbClr val="3B812F"/>
              </a:buClr>
            </a:pPr>
            <a:endParaRPr lang="en-US" sz="2000" dirty="0">
              <a:solidFill>
                <a:srgbClr val="000000"/>
              </a:solidFill>
            </a:endParaRPr>
          </a:p>
          <a:p>
            <a:pPr marL="695325" lvl="2" indent="-342900"/>
            <a:endParaRPr lang="en-US" sz="1200" b="1" dirty="0">
              <a:solidFill>
                <a:srgbClr val="006633"/>
              </a:solidFill>
            </a:endParaRP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168</a:t>
            </a:fld>
            <a:endParaRPr lang="en-US"/>
          </a:p>
        </p:txBody>
      </p:sp>
    </p:spTree>
    <p:extLst>
      <p:ext uri="{BB962C8B-B14F-4D97-AF65-F5344CB8AC3E}">
        <p14:creationId xmlns:p14="http://schemas.microsoft.com/office/powerpoint/2010/main" val="31451676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382000" cy="2057400"/>
          </a:xfrm>
        </p:spPr>
        <p:txBody>
          <a:bodyPr anchor="ctr" anchorCtr="0">
            <a:normAutofit/>
          </a:bodyPr>
          <a:lstStyle/>
          <a:p>
            <a:pPr algn="ctr"/>
            <a:r>
              <a:rPr lang="en-US" sz="4000" dirty="0" smtClean="0"/>
              <a:t>Memory QoS</a:t>
            </a:r>
            <a:endParaRPr lang="en-US" sz="4000"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99226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atin typeface="Garamond" charset="0"/>
                <a:ea typeface="ＭＳ Ｐゴシック" charset="0"/>
                <a:cs typeface="ＭＳ Ｐゴシック" charset="0"/>
              </a:rPr>
              <a:t>Asymmetry Enables Customization</a:t>
            </a:r>
          </a:p>
        </p:txBody>
      </p:sp>
      <p:sp>
        <p:nvSpPr>
          <p:cNvPr id="21507" name="Content Placeholder 2"/>
          <p:cNvSpPr>
            <a:spLocks noGrp="1"/>
          </p:cNvSpPr>
          <p:nvPr>
            <p:ph idx="1"/>
          </p:nvPr>
        </p:nvSpPr>
        <p:spPr>
          <a:xfrm>
            <a:off x="228600" y="1143000"/>
            <a:ext cx="8610600" cy="4876800"/>
          </a:xfrm>
        </p:spPr>
        <p:txBody>
          <a:bodyPr/>
          <a:lstStyle/>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Symmetric: One size fits all</a:t>
            </a:r>
          </a:p>
          <a:p>
            <a:pPr lvl="1"/>
            <a:r>
              <a:rPr lang="en-US" sz="2000" dirty="0">
                <a:latin typeface="Tahoma" charset="0"/>
                <a:ea typeface="ＭＳ Ｐゴシック" charset="0"/>
              </a:rPr>
              <a:t>Energy and performance suboptimal for different phase behaviors</a:t>
            </a:r>
          </a:p>
          <a:p>
            <a:r>
              <a:rPr lang="en-US" dirty="0">
                <a:solidFill>
                  <a:srgbClr val="0000FF"/>
                </a:solidFill>
                <a:latin typeface="Tahoma" charset="0"/>
                <a:ea typeface="ＭＳ Ｐゴシック" charset="0"/>
                <a:cs typeface="ＭＳ Ｐゴシック" charset="0"/>
              </a:rPr>
              <a:t>Asymmetric: Enables tradeoffs and customization</a:t>
            </a:r>
          </a:p>
          <a:p>
            <a:pPr lvl="1"/>
            <a:r>
              <a:rPr lang="en-US" sz="2000" dirty="0">
                <a:solidFill>
                  <a:srgbClr val="000000"/>
                </a:solidFill>
                <a:latin typeface="Tahoma" charset="0"/>
                <a:ea typeface="ＭＳ Ｐゴシック" charset="0"/>
              </a:rPr>
              <a:t>Processing requirements vary across applications and phases</a:t>
            </a:r>
          </a:p>
          <a:p>
            <a:pPr lvl="1"/>
            <a:r>
              <a:rPr lang="en-US" sz="2000" dirty="0">
                <a:solidFill>
                  <a:srgbClr val="FF0000"/>
                </a:solidFill>
                <a:latin typeface="Tahoma" charset="0"/>
                <a:ea typeface="ＭＳ Ｐゴシック" charset="0"/>
              </a:rPr>
              <a:t>Execute code on best-fit resources (minimal energy, adequate </a:t>
            </a:r>
            <a:r>
              <a:rPr lang="en-US" sz="2000" dirty="0" err="1">
                <a:solidFill>
                  <a:srgbClr val="FF0000"/>
                </a:solidFill>
                <a:latin typeface="Tahoma" charset="0"/>
                <a:ea typeface="ＭＳ Ｐゴシック" charset="0"/>
              </a:rPr>
              <a:t>perf</a:t>
            </a:r>
            <a:r>
              <a:rPr lang="en-US" sz="2000" dirty="0">
                <a:solidFill>
                  <a:srgbClr val="FF0000"/>
                </a:solidFill>
                <a:latin typeface="Tahoma" charset="0"/>
                <a:ea typeface="ＭＳ Ｐゴシック" charset="0"/>
              </a:rPr>
              <a:t>.)</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679486-F334-2449-B462-67CBCE9F9944}" type="slidenum">
              <a:rPr lang="en-US" sz="1600">
                <a:latin typeface="Garamond" charset="0"/>
              </a:rPr>
              <a:pPr eaLnBrk="1" hangingPunct="1"/>
              <a:t>17</a:t>
            </a:fld>
            <a:endParaRPr lang="en-US" sz="1600">
              <a:latin typeface="Garamond" charset="0"/>
            </a:endParaRPr>
          </a:p>
        </p:txBody>
      </p:sp>
      <p:grpSp>
        <p:nvGrpSpPr>
          <p:cNvPr id="21509" name="Group 4"/>
          <p:cNvGrpSpPr>
            <a:grpSpLocks/>
          </p:cNvGrpSpPr>
          <p:nvPr/>
        </p:nvGrpSpPr>
        <p:grpSpPr bwMode="auto">
          <a:xfrm>
            <a:off x="6248400" y="1143000"/>
            <a:ext cx="2133600" cy="2711450"/>
            <a:chOff x="3936" y="864"/>
            <a:chExt cx="1344" cy="1708"/>
          </a:xfrm>
        </p:grpSpPr>
        <p:grpSp>
          <p:nvGrpSpPr>
            <p:cNvPr id="21532" name="Group 47"/>
            <p:cNvGrpSpPr>
              <a:grpSpLocks/>
            </p:cNvGrpSpPr>
            <p:nvPr/>
          </p:nvGrpSpPr>
          <p:grpSpPr bwMode="auto">
            <a:xfrm>
              <a:off x="3936" y="1536"/>
              <a:ext cx="672" cy="672"/>
              <a:chOff x="3648" y="3120"/>
              <a:chExt cx="672" cy="672"/>
            </a:xfrm>
          </p:grpSpPr>
          <p:sp>
            <p:nvSpPr>
              <p:cNvPr id="21543"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C4</a:t>
                </a:r>
              </a:p>
            </p:txBody>
          </p:sp>
          <p:sp>
            <p:nvSpPr>
              <p:cNvPr id="21544"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C4</a:t>
                </a:r>
              </a:p>
            </p:txBody>
          </p:sp>
          <p:sp>
            <p:nvSpPr>
              <p:cNvPr id="21545"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C5</a:t>
                </a:r>
              </a:p>
            </p:txBody>
          </p:sp>
          <p:sp>
            <p:nvSpPr>
              <p:cNvPr id="21546"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C5</a:t>
                </a:r>
              </a:p>
            </p:txBody>
          </p:sp>
        </p:grpSp>
        <p:grpSp>
          <p:nvGrpSpPr>
            <p:cNvPr id="21533" name="Group 52"/>
            <p:cNvGrpSpPr>
              <a:grpSpLocks/>
            </p:cNvGrpSpPr>
            <p:nvPr/>
          </p:nvGrpSpPr>
          <p:grpSpPr bwMode="auto">
            <a:xfrm>
              <a:off x="4608" y="1536"/>
              <a:ext cx="672" cy="672"/>
              <a:chOff x="3648" y="3120"/>
              <a:chExt cx="672" cy="672"/>
            </a:xfrm>
          </p:grpSpPr>
          <p:sp>
            <p:nvSpPr>
              <p:cNvPr id="21539"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C4</a:t>
                </a:r>
              </a:p>
            </p:txBody>
          </p:sp>
          <p:sp>
            <p:nvSpPr>
              <p:cNvPr id="21540"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C4</a:t>
                </a:r>
              </a:p>
            </p:txBody>
          </p:sp>
          <p:sp>
            <p:nvSpPr>
              <p:cNvPr id="21541"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C5</a:t>
                </a:r>
              </a:p>
            </p:txBody>
          </p:sp>
          <p:sp>
            <p:nvSpPr>
              <p:cNvPr id="21542"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C5</a:t>
                </a:r>
              </a:p>
            </p:txBody>
          </p:sp>
        </p:grpSp>
        <p:grpSp>
          <p:nvGrpSpPr>
            <p:cNvPr id="21534" name="Group 57"/>
            <p:cNvGrpSpPr>
              <a:grpSpLocks/>
            </p:cNvGrpSpPr>
            <p:nvPr/>
          </p:nvGrpSpPr>
          <p:grpSpPr bwMode="auto">
            <a:xfrm>
              <a:off x="4608" y="864"/>
              <a:ext cx="672" cy="672"/>
              <a:chOff x="3648" y="3120"/>
              <a:chExt cx="672" cy="672"/>
            </a:xfrm>
          </p:grpSpPr>
          <p:sp>
            <p:nvSpPr>
              <p:cNvPr id="21537" name="Rectangle 58"/>
              <p:cNvSpPr>
                <a:spLocks noChangeArrowheads="1"/>
              </p:cNvSpPr>
              <p:nvPr/>
            </p:nvSpPr>
            <p:spPr bwMode="auto">
              <a:xfrm>
                <a:off x="3648" y="3120"/>
                <a:ext cx="672"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C2</a:t>
                </a:r>
              </a:p>
            </p:txBody>
          </p:sp>
          <p:sp>
            <p:nvSpPr>
              <p:cNvPr id="21538" name="Rectangle 60"/>
              <p:cNvSpPr>
                <a:spLocks noChangeArrowheads="1"/>
              </p:cNvSpPr>
              <p:nvPr/>
            </p:nvSpPr>
            <p:spPr bwMode="auto">
              <a:xfrm>
                <a:off x="3648" y="3456"/>
                <a:ext cx="672"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C3</a:t>
                </a:r>
              </a:p>
            </p:txBody>
          </p:sp>
        </p:grpSp>
        <p:sp>
          <p:nvSpPr>
            <p:cNvPr id="21535"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b="1"/>
                <a:t>C1</a:t>
              </a:r>
            </a:p>
          </p:txBody>
        </p:sp>
        <p:sp>
          <p:nvSpPr>
            <p:cNvPr id="21536" name="Text Box 70"/>
            <p:cNvSpPr txBox="1">
              <a:spLocks noChangeArrowheads="1"/>
            </p:cNvSpPr>
            <p:nvPr/>
          </p:nvSpPr>
          <p:spPr bwMode="auto">
            <a:xfrm>
              <a:off x="3936" y="2341"/>
              <a:ext cx="1344"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latin typeface="Times New Roman" charset="0"/>
                </a:rPr>
                <a:t>Asymmetric</a:t>
              </a:r>
            </a:p>
          </p:txBody>
        </p:sp>
      </p:grpSp>
      <p:grpSp>
        <p:nvGrpSpPr>
          <p:cNvPr id="21510" name="Group 74"/>
          <p:cNvGrpSpPr>
            <a:grpSpLocks/>
          </p:cNvGrpSpPr>
          <p:nvPr/>
        </p:nvGrpSpPr>
        <p:grpSpPr bwMode="auto">
          <a:xfrm>
            <a:off x="1295400" y="1143000"/>
            <a:ext cx="2133600" cy="2728913"/>
            <a:chOff x="624" y="1056"/>
            <a:chExt cx="1344" cy="1719"/>
          </a:xfrm>
        </p:grpSpPr>
        <p:grpSp>
          <p:nvGrpSpPr>
            <p:cNvPr id="21511" name="Group 27"/>
            <p:cNvGrpSpPr>
              <a:grpSpLocks/>
            </p:cNvGrpSpPr>
            <p:nvPr/>
          </p:nvGrpSpPr>
          <p:grpSpPr bwMode="auto">
            <a:xfrm>
              <a:off x="624" y="1056"/>
              <a:ext cx="672" cy="672"/>
              <a:chOff x="3648" y="3120"/>
              <a:chExt cx="672" cy="672"/>
            </a:xfrm>
          </p:grpSpPr>
          <p:sp>
            <p:nvSpPr>
              <p:cNvPr id="21528" name="Rectangle 2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29" name="Rectangle 2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30" name="Rectangle 3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31" name="Rectangle 3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grpSp>
        <p:grpSp>
          <p:nvGrpSpPr>
            <p:cNvPr id="21512" name="Group 32"/>
            <p:cNvGrpSpPr>
              <a:grpSpLocks/>
            </p:cNvGrpSpPr>
            <p:nvPr/>
          </p:nvGrpSpPr>
          <p:grpSpPr bwMode="auto">
            <a:xfrm>
              <a:off x="624" y="1728"/>
              <a:ext cx="672" cy="672"/>
              <a:chOff x="3648" y="3120"/>
              <a:chExt cx="672" cy="672"/>
            </a:xfrm>
          </p:grpSpPr>
          <p:sp>
            <p:nvSpPr>
              <p:cNvPr id="21524" name="Rectangle 3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25" name="Rectangle 3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26" name="Rectangle 3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27" name="Rectangle 3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grpSp>
        <p:grpSp>
          <p:nvGrpSpPr>
            <p:cNvPr id="21513" name="Group 37"/>
            <p:cNvGrpSpPr>
              <a:grpSpLocks/>
            </p:cNvGrpSpPr>
            <p:nvPr/>
          </p:nvGrpSpPr>
          <p:grpSpPr bwMode="auto">
            <a:xfrm>
              <a:off x="1296" y="1056"/>
              <a:ext cx="672" cy="672"/>
              <a:chOff x="3648" y="3120"/>
              <a:chExt cx="672" cy="672"/>
            </a:xfrm>
          </p:grpSpPr>
          <p:sp>
            <p:nvSpPr>
              <p:cNvPr id="21520" name="Rectangle 3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21" name="Rectangle 3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22" name="Rectangle 4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23" name="Rectangle 4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grpSp>
        <p:grpSp>
          <p:nvGrpSpPr>
            <p:cNvPr id="21514" name="Group 42"/>
            <p:cNvGrpSpPr>
              <a:grpSpLocks/>
            </p:cNvGrpSpPr>
            <p:nvPr/>
          </p:nvGrpSpPr>
          <p:grpSpPr bwMode="auto">
            <a:xfrm>
              <a:off x="1296" y="1728"/>
              <a:ext cx="672" cy="672"/>
              <a:chOff x="3648" y="3120"/>
              <a:chExt cx="672" cy="672"/>
            </a:xfrm>
          </p:grpSpPr>
          <p:sp>
            <p:nvSpPr>
              <p:cNvPr id="21516" name="Rectangle 4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17" name="Rectangle 4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18" name="Rectangle 4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19" name="Rectangle 4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grpSp>
        <p:sp>
          <p:nvSpPr>
            <p:cNvPr id="21515" name="Text Box 69"/>
            <p:cNvSpPr txBox="1">
              <a:spLocks noChangeArrowheads="1"/>
            </p:cNvSpPr>
            <p:nvPr/>
          </p:nvSpPr>
          <p:spPr bwMode="auto">
            <a:xfrm>
              <a:off x="624" y="2544"/>
              <a:ext cx="1344"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latin typeface="Times New Roman" charset="0"/>
                </a:rPr>
                <a:t>Symmetric</a:t>
              </a:r>
            </a:p>
          </p:txBody>
        </p:sp>
      </p:grpSp>
    </p:spTree>
    <p:extLst>
      <p:ext uri="{BB962C8B-B14F-4D97-AF65-F5344CB8AC3E}">
        <p14:creationId xmlns:p14="http://schemas.microsoft.com/office/powerpoint/2010/main" val="28447716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7">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 Many Cores on Chip</a:t>
            </a:r>
            <a:endParaRPr lang="en-US" dirty="0"/>
          </a:p>
        </p:txBody>
      </p:sp>
      <p:sp>
        <p:nvSpPr>
          <p:cNvPr id="3" name="Content Placeholder 2"/>
          <p:cNvSpPr>
            <a:spLocks noGrp="1"/>
          </p:cNvSpPr>
          <p:nvPr>
            <p:ph idx="1"/>
          </p:nvPr>
        </p:nvSpPr>
        <p:spPr>
          <a:xfrm>
            <a:off x="228600" y="1052736"/>
            <a:ext cx="8610600" cy="5195664"/>
          </a:xfrm>
        </p:spPr>
        <p:txBody>
          <a:bodyPr/>
          <a:lstStyle/>
          <a:p>
            <a:r>
              <a:rPr lang="en-US" dirty="0" smtClean="0"/>
              <a:t>Simpler and lower power than a single large core</a:t>
            </a:r>
          </a:p>
          <a:p>
            <a:r>
              <a:rPr lang="en-US" dirty="0" smtClean="0"/>
              <a:t>Large scale parallelism on chip</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170</a:t>
            </a:fld>
            <a:endParaRPr lang="en-US" altLang="en-US" dirty="0">
              <a:solidFill>
                <a:srgbClr val="000000"/>
              </a:solidFill>
            </a:endParaRPr>
          </a:p>
        </p:txBody>
      </p:sp>
      <p:grpSp>
        <p:nvGrpSpPr>
          <p:cNvPr id="5" name="Group 40"/>
          <p:cNvGrpSpPr>
            <a:grpSpLocks/>
          </p:cNvGrpSpPr>
          <p:nvPr/>
        </p:nvGrpSpPr>
        <p:grpSpPr bwMode="auto">
          <a:xfrm>
            <a:off x="4953000" y="2235200"/>
            <a:ext cx="1847850" cy="1808930"/>
            <a:chOff x="3647468" y="1676931"/>
            <a:chExt cx="1848260" cy="1808173"/>
          </a:xfrm>
        </p:grpSpPr>
        <p:pic>
          <p:nvPicPr>
            <p:cNvPr id="6" name="Picture 33" descr="cell-diephoto.jpg"/>
            <p:cNvPicPr>
              <a:picLocks noChangeAspect="1"/>
            </p:cNvPicPr>
            <p:nvPr/>
          </p:nvPicPr>
          <p:blipFill>
            <a:blip r:embed="rId2">
              <a:extLst>
                <a:ext uri="{28A0092B-C50C-407E-A947-70E740481C1C}">
                  <a14:useLocalDpi xmlns:a14="http://schemas.microsoft.com/office/drawing/2010/main" val="0"/>
                </a:ext>
              </a:extLst>
            </a:blip>
            <a:srcRect l="5734" t="10641" r="5714" b="11047"/>
            <a:stretch>
              <a:fillRect/>
            </a:stretch>
          </p:blipFill>
          <p:spPr bwMode="auto">
            <a:xfrm>
              <a:off x="3647468" y="1676931"/>
              <a:ext cx="18482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p:nvSpPr>
          <p:spPr bwMode="auto">
            <a:xfrm>
              <a:off x="3647468" y="2869681"/>
              <a:ext cx="1274990" cy="6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IBM Cell BE</a:t>
              </a:r>
              <a:br>
                <a:rPr lang="en-US" altLang="zh-CN" sz="1800" dirty="0">
                  <a:solidFill>
                    <a:srgbClr val="000000"/>
                  </a:solidFill>
                  <a:latin typeface="Calibri" charset="0"/>
                </a:rPr>
              </a:br>
              <a:r>
                <a:rPr lang="en-US" altLang="zh-CN" sz="1600" dirty="0">
                  <a:solidFill>
                    <a:srgbClr val="000000"/>
                  </a:solidFill>
                  <a:latin typeface="Calibri" charset="0"/>
                </a:rPr>
                <a:t>8+1 cores</a:t>
              </a:r>
            </a:p>
          </p:txBody>
        </p:sp>
      </p:grpSp>
      <p:grpSp>
        <p:nvGrpSpPr>
          <p:cNvPr id="8" name="Group 39"/>
          <p:cNvGrpSpPr>
            <a:grpSpLocks/>
          </p:cNvGrpSpPr>
          <p:nvPr/>
        </p:nvGrpSpPr>
        <p:grpSpPr bwMode="auto">
          <a:xfrm>
            <a:off x="2362200" y="2235200"/>
            <a:ext cx="2206625" cy="1806575"/>
            <a:chOff x="2223822" y="1484985"/>
            <a:chExt cx="2206183" cy="1806217"/>
          </a:xfrm>
        </p:grpSpPr>
        <p:sp>
          <p:nvSpPr>
            <p:cNvPr id="9" name="TextBox 36"/>
            <p:cNvSpPr txBox="1">
              <a:spLocks noChangeArrowheads="1"/>
            </p:cNvSpPr>
            <p:nvPr/>
          </p:nvSpPr>
          <p:spPr bwMode="auto">
            <a:xfrm>
              <a:off x="2223822" y="2675824"/>
              <a:ext cx="1315796" cy="6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Intel Core i7</a:t>
              </a:r>
              <a:br>
                <a:rPr lang="en-US" altLang="zh-CN" sz="1800" dirty="0">
                  <a:solidFill>
                    <a:srgbClr val="000000"/>
                  </a:solidFill>
                  <a:latin typeface="Calibri" charset="0"/>
                </a:rPr>
              </a:br>
              <a:r>
                <a:rPr lang="en-US" altLang="zh-CN" sz="1600" dirty="0">
                  <a:solidFill>
                    <a:srgbClr val="000000"/>
                  </a:solidFill>
                  <a:latin typeface="Calibri" charset="0"/>
                </a:rPr>
                <a:t>8 cores</a:t>
              </a:r>
              <a:endParaRPr lang="en-US" altLang="zh-CN" sz="1800" dirty="0">
                <a:solidFill>
                  <a:srgbClr val="000000"/>
                </a:solidFill>
                <a:latin typeface="Calibri" charset="0"/>
              </a:endParaRPr>
            </a:p>
          </p:txBody>
        </p:sp>
        <p:pic>
          <p:nvPicPr>
            <p:cNvPr id="10" name="Picture 30" descr="3177_01.png"/>
            <p:cNvPicPr>
              <a:picLocks noChangeAspect="1"/>
            </p:cNvPicPr>
            <p:nvPr/>
          </p:nvPicPr>
          <p:blipFill>
            <a:blip r:embed="rId3">
              <a:extLst>
                <a:ext uri="{28A0092B-C50C-407E-A947-70E740481C1C}">
                  <a14:useLocalDpi xmlns:a14="http://schemas.microsoft.com/office/drawing/2010/main" val="0"/>
                </a:ext>
              </a:extLst>
            </a:blip>
            <a:srcRect l="4478" t="22220" r="3780" b="12109"/>
            <a:stretch>
              <a:fillRect/>
            </a:stretch>
          </p:blipFill>
          <p:spPr bwMode="auto">
            <a:xfrm>
              <a:off x="2223822" y="1484985"/>
              <a:ext cx="220618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38"/>
          <p:cNvGrpSpPr>
            <a:grpSpLocks/>
          </p:cNvGrpSpPr>
          <p:nvPr/>
        </p:nvGrpSpPr>
        <p:grpSpPr bwMode="auto">
          <a:xfrm>
            <a:off x="7159625" y="4318000"/>
            <a:ext cx="1984375" cy="1755775"/>
            <a:chOff x="6769103" y="859632"/>
            <a:chExt cx="1983636" cy="1755215"/>
          </a:xfrm>
        </p:grpSpPr>
        <p:pic>
          <p:nvPicPr>
            <p:cNvPr id="12" name="Picture 2" descr="C:\Daten\talks\invited\ferc2010\material\Tilera_TILE-Gx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259" y="859632"/>
              <a:ext cx="13794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8"/>
            <p:cNvSpPr txBox="1">
              <a:spLocks noChangeArrowheads="1"/>
            </p:cNvSpPr>
            <p:nvPr/>
          </p:nvSpPr>
          <p:spPr bwMode="auto">
            <a:xfrm>
              <a:off x="6769103" y="1999294"/>
              <a:ext cx="198363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Tilera TILE Gx</a:t>
              </a:r>
            </a:p>
            <a:p>
              <a:r>
                <a:rPr lang="en-US" altLang="zh-CN" sz="1600" dirty="0">
                  <a:solidFill>
                    <a:srgbClr val="000000"/>
                  </a:solidFill>
                  <a:latin typeface="Calibri" charset="0"/>
                </a:rPr>
                <a:t>100 cores, networked</a:t>
              </a:r>
            </a:p>
          </p:txBody>
        </p:sp>
      </p:grpSp>
      <p:grpSp>
        <p:nvGrpSpPr>
          <p:cNvPr id="14" name="Group 38"/>
          <p:cNvGrpSpPr>
            <a:grpSpLocks/>
          </p:cNvGrpSpPr>
          <p:nvPr/>
        </p:nvGrpSpPr>
        <p:grpSpPr bwMode="auto">
          <a:xfrm>
            <a:off x="7162800" y="2235200"/>
            <a:ext cx="1538288" cy="1811338"/>
            <a:chOff x="241300" y="4189413"/>
            <a:chExt cx="1538944" cy="1811568"/>
          </a:xfrm>
        </p:grpSpPr>
        <p:pic>
          <p:nvPicPr>
            <p:cNvPr id="15" name="Picture 2" descr="C:\franzf\talks\invited\dagstuhl-2010\material\6686259_img.jpg"/>
            <p:cNvPicPr>
              <a:picLocks noChangeAspect="1" noChangeArrowheads="1"/>
            </p:cNvPicPr>
            <p:nvPr/>
          </p:nvPicPr>
          <p:blipFill>
            <a:blip r:embed="rId5">
              <a:extLst>
                <a:ext uri="{28A0092B-C50C-407E-A947-70E740481C1C}">
                  <a14:useLocalDpi xmlns:a14="http://schemas.microsoft.com/office/drawing/2010/main" val="0"/>
                </a:ext>
              </a:extLst>
            </a:blip>
            <a:srcRect b="4739"/>
            <a:stretch>
              <a:fillRect/>
            </a:stretch>
          </p:blipFill>
          <p:spPr bwMode="auto">
            <a:xfrm>
              <a:off x="292100" y="4189413"/>
              <a:ext cx="1488144"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241300" y="5385428"/>
              <a:ext cx="14479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IBM POWER7</a:t>
              </a:r>
            </a:p>
            <a:p>
              <a:r>
                <a:rPr lang="en-US" altLang="zh-CN" sz="1600" dirty="0">
                  <a:solidFill>
                    <a:srgbClr val="000000"/>
                  </a:solidFill>
                  <a:latin typeface="Calibri" charset="0"/>
                </a:rPr>
                <a:t>8 cores</a:t>
              </a:r>
            </a:p>
          </p:txBody>
        </p:sp>
      </p:grpSp>
      <p:grpSp>
        <p:nvGrpSpPr>
          <p:cNvPr id="17" name="Group 44"/>
          <p:cNvGrpSpPr>
            <a:grpSpLocks/>
          </p:cNvGrpSpPr>
          <p:nvPr/>
        </p:nvGrpSpPr>
        <p:grpSpPr bwMode="auto">
          <a:xfrm>
            <a:off x="4953000" y="4318000"/>
            <a:ext cx="1879600" cy="1789113"/>
            <a:chOff x="3809208" y="4471194"/>
            <a:chExt cx="1879641" cy="1789346"/>
          </a:xfrm>
        </p:grpSpPr>
        <p:sp>
          <p:nvSpPr>
            <p:cNvPr id="18" name="TextBox 8"/>
            <p:cNvSpPr txBox="1">
              <a:spLocks noChangeArrowheads="1"/>
            </p:cNvSpPr>
            <p:nvPr/>
          </p:nvSpPr>
          <p:spPr bwMode="auto">
            <a:xfrm>
              <a:off x="3809208" y="5644987"/>
              <a:ext cx="187964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Intel SCC</a:t>
              </a:r>
            </a:p>
            <a:p>
              <a:r>
                <a:rPr lang="en-US" altLang="zh-CN" sz="1600" dirty="0">
                  <a:solidFill>
                    <a:srgbClr val="000000"/>
                  </a:solidFill>
                  <a:latin typeface="Calibri" charset="0"/>
                </a:rPr>
                <a:t>48 cores, networked</a:t>
              </a:r>
            </a:p>
          </p:txBody>
        </p:sp>
        <p:pic>
          <p:nvPicPr>
            <p:cNvPr id="19" name="Picture 5" descr="C:\Daten\talks\invited\ferc2010\material\sc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081" y="4471194"/>
              <a:ext cx="1465517"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47"/>
          <p:cNvGrpSpPr>
            <a:grpSpLocks/>
          </p:cNvGrpSpPr>
          <p:nvPr/>
        </p:nvGrpSpPr>
        <p:grpSpPr bwMode="auto">
          <a:xfrm>
            <a:off x="3276600" y="4318000"/>
            <a:ext cx="1363663" cy="1800225"/>
            <a:chOff x="5252245" y="4774407"/>
            <a:chExt cx="1363286" cy="1800456"/>
          </a:xfrm>
        </p:grpSpPr>
        <p:sp>
          <p:nvSpPr>
            <p:cNvPr id="21" name="TextBox 8"/>
            <p:cNvSpPr txBox="1">
              <a:spLocks noChangeArrowheads="1"/>
            </p:cNvSpPr>
            <p:nvPr/>
          </p:nvSpPr>
          <p:spPr bwMode="auto">
            <a:xfrm>
              <a:off x="5252245" y="5959310"/>
              <a:ext cx="136328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Nvidia Fermi</a:t>
              </a:r>
            </a:p>
            <a:p>
              <a:r>
                <a:rPr lang="en-US" altLang="zh-CN" sz="1600" dirty="0">
                  <a:solidFill>
                    <a:srgbClr val="000000"/>
                  </a:solidFill>
                  <a:latin typeface="Calibri" charset="0"/>
                </a:rPr>
                <a:t>448 “cores”</a:t>
              </a:r>
            </a:p>
          </p:txBody>
        </p:sp>
        <p:pic>
          <p:nvPicPr>
            <p:cNvPr id="22" name="Picture 6" descr="C:\Daten\talks\invited\ferc2010\material\Fermi_Die_FIN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4944" y="4774407"/>
              <a:ext cx="1201936"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78"/>
          <p:cNvGrpSpPr>
            <a:grpSpLocks/>
          </p:cNvGrpSpPr>
          <p:nvPr/>
        </p:nvGrpSpPr>
        <p:grpSpPr bwMode="auto">
          <a:xfrm>
            <a:off x="304800" y="2235200"/>
            <a:ext cx="1676400" cy="2139950"/>
            <a:chOff x="533400" y="1371600"/>
            <a:chExt cx="1676399" cy="2139553"/>
          </a:xfrm>
        </p:grpSpPr>
        <p:pic>
          <p:nvPicPr>
            <p:cNvPr id="24" name="Content Placeholder 6" descr="barcelona-die-photo-colo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600" y="1371600"/>
              <a:ext cx="1600199" cy="156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8"/>
            <p:cNvSpPr txBox="1">
              <a:spLocks noChangeArrowheads="1"/>
            </p:cNvSpPr>
            <p:nvPr/>
          </p:nvSpPr>
          <p:spPr bwMode="auto">
            <a:xfrm>
              <a:off x="533400" y="2895600"/>
              <a:ext cx="164202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AMD Barcelona</a:t>
              </a:r>
            </a:p>
            <a:p>
              <a:r>
                <a:rPr lang="en-US" altLang="zh-CN" sz="1600" dirty="0">
                  <a:solidFill>
                    <a:srgbClr val="000000"/>
                  </a:solidFill>
                  <a:latin typeface="Calibri" charset="0"/>
                </a:rPr>
                <a:t>4 cores</a:t>
              </a:r>
            </a:p>
          </p:txBody>
        </p:sp>
      </p:grpSp>
      <p:pic>
        <p:nvPicPr>
          <p:cNvPr id="26"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4318000"/>
            <a:ext cx="22098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8"/>
          <p:cNvSpPr txBox="1">
            <a:spLocks noChangeArrowheads="1"/>
          </p:cNvSpPr>
          <p:nvPr/>
        </p:nvSpPr>
        <p:spPr bwMode="auto">
          <a:xfrm>
            <a:off x="381000" y="5740400"/>
            <a:ext cx="14684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Sun Niagara II</a:t>
            </a:r>
          </a:p>
          <a:p>
            <a:r>
              <a:rPr lang="en-US" altLang="zh-CN" sz="1600" dirty="0">
                <a:solidFill>
                  <a:srgbClr val="000000"/>
                </a:solidFill>
                <a:latin typeface="Calibri" charset="0"/>
              </a:rPr>
              <a:t>8 cores</a:t>
            </a:r>
          </a:p>
        </p:txBody>
      </p:sp>
    </p:spTree>
    <p:extLst>
      <p:ext uri="{BB962C8B-B14F-4D97-AF65-F5344CB8AC3E}">
        <p14:creationId xmlns:p14="http://schemas.microsoft.com/office/powerpoint/2010/main" val="9660093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Cores on Chip</a:t>
            </a:r>
          </a:p>
        </p:txBody>
      </p:sp>
      <p:sp>
        <p:nvSpPr>
          <p:cNvPr id="3" name="Content Placeholder 2"/>
          <p:cNvSpPr>
            <a:spLocks noGrp="1"/>
          </p:cNvSpPr>
          <p:nvPr>
            <p:ph idx="1"/>
          </p:nvPr>
        </p:nvSpPr>
        <p:spPr/>
        <p:txBody>
          <a:bodyPr/>
          <a:lstStyle/>
          <a:p>
            <a:r>
              <a:rPr lang="en-US" dirty="0" smtClean="0"/>
              <a:t>What we want:</a:t>
            </a:r>
          </a:p>
          <a:p>
            <a:pPr lvl="1"/>
            <a:r>
              <a:rPr lang="en-US" dirty="0" smtClean="0"/>
              <a:t>N times the system performance with N times the cores</a:t>
            </a:r>
          </a:p>
          <a:p>
            <a:pPr lvl="1"/>
            <a:endParaRPr lang="en-US" dirty="0"/>
          </a:p>
          <a:p>
            <a:r>
              <a:rPr lang="en-US" dirty="0" smtClean="0"/>
              <a:t>What do we get today?</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171</a:t>
            </a:fld>
            <a:endParaRPr lang="en-US" altLang="en-US" dirty="0">
              <a:solidFill>
                <a:srgbClr val="000000"/>
              </a:solidFill>
            </a:endParaRPr>
          </a:p>
        </p:txBody>
      </p:sp>
    </p:spTree>
    <p:extLst>
      <p:ext uri="{BB962C8B-B14F-4D97-AF65-F5344CB8AC3E}">
        <p14:creationId xmlns:p14="http://schemas.microsoft.com/office/powerpoint/2010/main" val="16994720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smtClean="0">
                <a:latin typeface="Garamond" charset="0"/>
              </a:rPr>
              <a:t>(Un)expected Slowdowns</a:t>
            </a:r>
            <a:endParaRPr lang="en-US" dirty="0">
              <a:latin typeface="Garamond" charset="0"/>
            </a:endParaRPr>
          </a:p>
        </p:txBody>
      </p:sp>
      <p:graphicFrame>
        <p:nvGraphicFramePr>
          <p:cNvPr id="15362" name="Content Placeholder 4"/>
          <p:cNvGraphicFramePr>
            <a:graphicFrameLocks noGrp="1"/>
          </p:cNvGraphicFramePr>
          <p:nvPr>
            <p:ph idx="1"/>
            <p:extLst>
              <p:ext uri="{D42A27DB-BD31-4B8C-83A1-F6EECF244321}">
                <p14:modId xmlns:p14="http://schemas.microsoft.com/office/powerpoint/2010/main" val="3747466224"/>
              </p:ext>
            </p:extLst>
          </p:nvPr>
        </p:nvGraphicFramePr>
        <p:xfrm>
          <a:off x="228600" y="823344"/>
          <a:ext cx="8610600" cy="4876800"/>
        </p:xfrm>
        <a:graphic>
          <a:graphicData uri="http://schemas.openxmlformats.org/presentationml/2006/ole">
            <mc:AlternateContent xmlns:mc="http://schemas.openxmlformats.org/markup-compatibility/2006">
              <mc:Choice xmlns:v="urn:schemas-microsoft-com:vml" Requires="v">
                <p:oleObj spid="_x0000_s174161" name="Worksheet" r:id="rId4" imgW="8608298" imgH="4877223" progId="Excel.Sheet.8">
                  <p:embed/>
                </p:oleObj>
              </mc:Choice>
              <mc:Fallback>
                <p:oleObj name="Worksheet" r:id="rId4" imgW="8608298" imgH="4877223"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823344"/>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Arrow Connector 9"/>
          <p:cNvCxnSpPr>
            <a:cxnSpLocks noChangeShapeType="1"/>
          </p:cNvCxnSpPr>
          <p:nvPr/>
        </p:nvCxnSpPr>
        <p:spPr bwMode="auto">
          <a:xfrm rot="5400000">
            <a:off x="2773363" y="2975993"/>
            <a:ext cx="965200" cy="231775"/>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2" name="Text Box 11"/>
          <p:cNvSpPr txBox="1">
            <a:spLocks noChangeArrowheads="1"/>
          </p:cNvSpPr>
          <p:nvPr/>
        </p:nvSpPr>
        <p:spPr bwMode="auto">
          <a:xfrm>
            <a:off x="1817688" y="2309244"/>
            <a:ext cx="3376612"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rgbClr val="FF0000"/>
                </a:solidFill>
                <a:cs typeface="Arial" charset="0"/>
              </a:rPr>
              <a:t>Memory Performance Hog</a:t>
            </a:r>
          </a:p>
        </p:txBody>
      </p:sp>
      <p:cxnSp>
        <p:nvCxnSpPr>
          <p:cNvPr id="11" name="Straight Arrow Connector 10"/>
          <p:cNvCxnSpPr>
            <a:cxnSpLocks noChangeShapeType="1"/>
          </p:cNvCxnSpPr>
          <p:nvPr/>
        </p:nvCxnSpPr>
        <p:spPr bwMode="auto">
          <a:xfrm rot="5400000">
            <a:off x="3463926" y="3358581"/>
            <a:ext cx="965200" cy="231775"/>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3" name="Text Box 11"/>
          <p:cNvSpPr txBox="1">
            <a:spLocks noChangeArrowheads="1"/>
          </p:cNvSpPr>
          <p:nvPr/>
        </p:nvSpPr>
        <p:spPr bwMode="auto">
          <a:xfrm>
            <a:off x="3371850" y="2601344"/>
            <a:ext cx="164941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rgbClr val="FF0000"/>
                </a:solidFill>
                <a:cs typeface="Arial" charset="0"/>
              </a:rPr>
              <a:t>Low priority</a:t>
            </a:r>
          </a:p>
        </p:txBody>
      </p:sp>
      <p:sp>
        <p:nvSpPr>
          <p:cNvPr id="15" name="Text Box 11"/>
          <p:cNvSpPr txBox="1">
            <a:spLocks noChangeArrowheads="1"/>
          </p:cNvSpPr>
          <p:nvPr/>
        </p:nvSpPr>
        <p:spPr bwMode="auto">
          <a:xfrm>
            <a:off x="7035800" y="1083148"/>
            <a:ext cx="180498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rgbClr val="FF0000"/>
                </a:solidFill>
                <a:cs typeface="Arial" charset="0"/>
              </a:rPr>
              <a:t>High priority</a:t>
            </a:r>
          </a:p>
        </p:txBody>
      </p:sp>
      <p:cxnSp>
        <p:nvCxnSpPr>
          <p:cNvPr id="20" name="Straight Arrow Connector 19"/>
          <p:cNvCxnSpPr>
            <a:cxnSpLocks noChangeShapeType="1"/>
          </p:cNvCxnSpPr>
          <p:nvPr/>
        </p:nvCxnSpPr>
        <p:spPr bwMode="auto">
          <a:xfrm flipH="1">
            <a:off x="7554914" y="1483200"/>
            <a:ext cx="113430" cy="478381"/>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5369" name="TextBox 13"/>
          <p:cNvSpPr txBox="1">
            <a:spLocks noChangeArrowheads="1"/>
          </p:cNvSpPr>
          <p:nvPr/>
        </p:nvSpPr>
        <p:spPr bwMode="auto">
          <a:xfrm>
            <a:off x="2754313" y="5512819"/>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solidFill>
                  <a:srgbClr val="000000"/>
                </a:solidFill>
                <a:cs typeface="Arial" charset="0"/>
              </a:rPr>
              <a:t>(Core 0)</a:t>
            </a:r>
          </a:p>
        </p:txBody>
      </p:sp>
      <p:sp>
        <p:nvSpPr>
          <p:cNvPr id="15370" name="TextBox 15"/>
          <p:cNvSpPr txBox="1">
            <a:spLocks noChangeArrowheads="1"/>
          </p:cNvSpPr>
          <p:nvPr/>
        </p:nvSpPr>
        <p:spPr bwMode="auto">
          <a:xfrm>
            <a:off x="6469063" y="5511231"/>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solidFill>
                  <a:srgbClr val="000000"/>
                </a:solidFill>
                <a:cs typeface="Arial" charset="0"/>
              </a:rPr>
              <a:t>(Core 1)</a:t>
            </a:r>
          </a:p>
        </p:txBody>
      </p:sp>
      <p:sp>
        <p:nvSpPr>
          <p:cNvPr id="15371" name="Line 14"/>
          <p:cNvSpPr>
            <a:spLocks noChangeShapeType="1"/>
          </p:cNvSpPr>
          <p:nvPr/>
        </p:nvSpPr>
        <p:spPr bwMode="auto">
          <a:xfrm>
            <a:off x="1214438" y="4050731"/>
            <a:ext cx="74977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15372" name="TextBox 13"/>
          <p:cNvSpPr txBox="1">
            <a:spLocks noChangeArrowheads="1"/>
          </p:cNvSpPr>
          <p:nvPr/>
        </p:nvSpPr>
        <p:spPr bwMode="auto">
          <a:xfrm>
            <a:off x="367632" y="5837783"/>
            <a:ext cx="792566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dirty="0">
                <a:solidFill>
                  <a:srgbClr val="000000"/>
                </a:solidFill>
                <a:latin typeface="Tahoma" charset="0"/>
              </a:rPr>
              <a:t>Moscibroda and Mutlu, </a:t>
            </a:r>
            <a:r>
              <a:rPr lang="ja-JP" altLang="en-US" sz="1700" dirty="0">
                <a:solidFill>
                  <a:srgbClr val="000000"/>
                </a:solidFill>
                <a:latin typeface="Tahoma" charset="0"/>
              </a:rPr>
              <a:t>“</a:t>
            </a:r>
            <a:r>
              <a:rPr lang="en-US" altLang="ja-JP" sz="1700" dirty="0">
                <a:solidFill>
                  <a:srgbClr val="0000FF"/>
                </a:solidFill>
                <a:latin typeface="Tahoma" charset="0"/>
              </a:rPr>
              <a:t>Memory performance attacks: Denial of memory service </a:t>
            </a:r>
          </a:p>
          <a:p>
            <a:pPr eaLnBrk="1" hangingPunct="1"/>
            <a:r>
              <a:rPr lang="en-US" sz="1700" dirty="0">
                <a:solidFill>
                  <a:srgbClr val="0000FF"/>
                </a:solidFill>
                <a:latin typeface="Tahoma" charset="0"/>
              </a:rPr>
              <a:t>in multi-core systems</a:t>
            </a:r>
            <a:r>
              <a:rPr lang="en-US" sz="1700" dirty="0">
                <a:solidFill>
                  <a:srgbClr val="000000"/>
                </a:solidFill>
                <a:latin typeface="Tahoma" charset="0"/>
              </a:rPr>
              <a:t>,</a:t>
            </a:r>
            <a:r>
              <a:rPr lang="ja-JP" altLang="en-US" sz="1700" dirty="0">
                <a:solidFill>
                  <a:srgbClr val="000000"/>
                </a:solidFill>
                <a:latin typeface="Tahoma" charset="0"/>
              </a:rPr>
              <a:t>”</a:t>
            </a:r>
            <a:r>
              <a:rPr lang="en-US" altLang="ja-JP" sz="1700" dirty="0">
                <a:solidFill>
                  <a:srgbClr val="000000"/>
                </a:solidFill>
                <a:latin typeface="Tahoma" charset="0"/>
              </a:rPr>
              <a:t> USENIX Security 2007.</a:t>
            </a:r>
            <a:endParaRPr lang="en-US" sz="1700" dirty="0">
              <a:solidFill>
                <a:srgbClr val="000000"/>
              </a:solidFill>
              <a:cs typeface="Arial" charset="0"/>
            </a:endParaRPr>
          </a:p>
        </p:txBody>
      </p:sp>
      <p:sp>
        <p:nvSpPr>
          <p:cNvPr id="3" name="TextBox 2"/>
          <p:cNvSpPr txBox="1"/>
          <p:nvPr/>
        </p:nvSpPr>
        <p:spPr>
          <a:xfrm>
            <a:off x="2699792" y="5230941"/>
            <a:ext cx="1019405" cy="646331"/>
          </a:xfrm>
          <a:prstGeom prst="rect">
            <a:avLst/>
          </a:prstGeom>
          <a:solidFill>
            <a:schemeClr val="bg1"/>
          </a:solidFill>
        </p:spPr>
        <p:txBody>
          <a:bodyPr wrap="none" rtlCol="0">
            <a:spAutoFit/>
          </a:bodyPr>
          <a:lstStyle/>
          <a:p>
            <a:r>
              <a:rPr lang="en-US" dirty="0" smtClean="0">
                <a:solidFill>
                  <a:srgbClr val="000000"/>
                </a:solidFill>
                <a:latin typeface="Tahoma"/>
              </a:rPr>
              <a:t>Attacker</a:t>
            </a:r>
          </a:p>
          <a:p>
            <a:r>
              <a:rPr lang="en-US" dirty="0" smtClean="0">
                <a:solidFill>
                  <a:srgbClr val="000000"/>
                </a:solidFill>
                <a:latin typeface="Tahoma"/>
              </a:rPr>
              <a:t>(Core 1)</a:t>
            </a:r>
            <a:endParaRPr lang="en-US" dirty="0">
              <a:solidFill>
                <a:srgbClr val="000000"/>
              </a:solidFill>
              <a:latin typeface="Tahoma"/>
            </a:endParaRPr>
          </a:p>
        </p:txBody>
      </p:sp>
      <p:sp>
        <p:nvSpPr>
          <p:cNvPr id="17" name="TextBox 16"/>
          <p:cNvSpPr txBox="1"/>
          <p:nvPr/>
        </p:nvSpPr>
        <p:spPr>
          <a:xfrm>
            <a:off x="6143103" y="5236109"/>
            <a:ext cx="1465628" cy="646331"/>
          </a:xfrm>
          <a:prstGeom prst="rect">
            <a:avLst/>
          </a:prstGeom>
          <a:solidFill>
            <a:schemeClr val="bg1"/>
          </a:solidFill>
        </p:spPr>
        <p:txBody>
          <a:bodyPr wrap="none" rtlCol="0">
            <a:spAutoFit/>
          </a:bodyPr>
          <a:lstStyle/>
          <a:p>
            <a:pPr algn="ctr"/>
            <a:r>
              <a:rPr lang="en-US" dirty="0" smtClean="0">
                <a:solidFill>
                  <a:srgbClr val="000000"/>
                </a:solidFill>
                <a:latin typeface="Tahoma"/>
              </a:rPr>
              <a:t>Movie player</a:t>
            </a:r>
          </a:p>
          <a:p>
            <a:pPr algn="ctr"/>
            <a:r>
              <a:rPr lang="en-US" dirty="0" smtClean="0">
                <a:solidFill>
                  <a:srgbClr val="000000"/>
                </a:solidFill>
                <a:latin typeface="Tahoma"/>
              </a:rPr>
              <a:t>(Core 2)</a:t>
            </a:r>
            <a:endParaRPr lang="en-US" dirty="0">
              <a:solidFill>
                <a:srgbClr val="000000"/>
              </a:solidFill>
              <a:latin typeface="Tahoma"/>
            </a:endParaRPr>
          </a:p>
        </p:txBody>
      </p:sp>
      <p:sp>
        <p:nvSpPr>
          <p:cNvPr id="18"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solidFill>
                  <a:srgbClr val="000000"/>
                </a:solidFill>
              </a:rPr>
              <a:pPr/>
              <a:t>172</a:t>
            </a:fld>
            <a:endParaRPr lang="en-US" altLang="en-US" dirty="0">
              <a:solidFill>
                <a:srgbClr val="000000"/>
              </a:solidFill>
            </a:endParaRPr>
          </a:p>
        </p:txBody>
      </p:sp>
    </p:spTree>
    <p:extLst>
      <p:ext uri="{BB962C8B-B14F-4D97-AF65-F5344CB8AC3E}">
        <p14:creationId xmlns:p14="http://schemas.microsoft.com/office/powerpoint/2010/main" val="19529998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5" grpId="0" animBg="1"/>
      <p:bldP spid="15" grpId="1"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ounded Rectangle 97"/>
          <p:cNvSpPr>
            <a:spLocks noChangeArrowheads="1"/>
          </p:cNvSpPr>
          <p:nvPr/>
        </p:nvSpPr>
        <p:spPr bwMode="auto">
          <a:xfrm>
            <a:off x="2160588" y="3714750"/>
            <a:ext cx="4530725" cy="2457450"/>
          </a:xfrm>
          <a:prstGeom prst="roundRect">
            <a:avLst>
              <a:gd name="adj" fmla="val 16667"/>
            </a:avLst>
          </a:prstGeom>
          <a:solidFill>
            <a:srgbClr val="9999FF">
              <a:alpha val="25098"/>
            </a:srgbClr>
          </a:solidFill>
          <a:ln w="9525">
            <a:solidFill>
              <a:schemeClr val="tx1"/>
            </a:solidFill>
            <a:round/>
            <a:headEnd/>
            <a:tailEnd/>
          </a:ln>
        </p:spPr>
        <p:txBody>
          <a:bodyPr wrap="none" anchor="ctr"/>
          <a:lstStyle/>
          <a:p>
            <a:pPr marL="381000" indent="-381000" algn="ctr">
              <a:spcBef>
                <a:spcPct val="20000"/>
              </a:spcBef>
              <a:buFontTx/>
              <a:buChar char="•"/>
            </a:pPr>
            <a:endParaRPr lang="en-US" sz="2000" dirty="0">
              <a:solidFill>
                <a:srgbClr val="000000"/>
              </a:solidFill>
              <a:latin typeface="Tahoma"/>
            </a:endParaRPr>
          </a:p>
        </p:txBody>
      </p:sp>
      <p:sp>
        <p:nvSpPr>
          <p:cNvPr id="17410" name="Rectangle 2"/>
          <p:cNvSpPr>
            <a:spLocks noGrp="1" noChangeArrowheads="1"/>
          </p:cNvSpPr>
          <p:nvPr>
            <p:ph type="title"/>
          </p:nvPr>
        </p:nvSpPr>
        <p:spPr/>
        <p:txBody>
          <a:bodyPr/>
          <a:lstStyle/>
          <a:p>
            <a:r>
              <a:rPr lang="en-US" dirty="0">
                <a:latin typeface="Garamond" charset="0"/>
              </a:rPr>
              <a:t>Why? Uncontrolled Memory Interference</a:t>
            </a:r>
          </a:p>
        </p:txBody>
      </p:sp>
      <p:sp>
        <p:nvSpPr>
          <p:cNvPr id="432133" name="Rectangle 5"/>
          <p:cNvSpPr>
            <a:spLocks noChangeArrowheads="1"/>
          </p:cNvSpPr>
          <p:nvPr/>
        </p:nvSpPr>
        <p:spPr bwMode="auto">
          <a:xfrm>
            <a:off x="27860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latin typeface="Tahoma"/>
            </a:endParaRPr>
          </a:p>
        </p:txBody>
      </p:sp>
      <p:sp>
        <p:nvSpPr>
          <p:cNvPr id="432134" name="Text Box 6"/>
          <p:cNvSpPr txBox="1">
            <a:spLocks noChangeArrowheads="1"/>
          </p:cNvSpPr>
          <p:nvPr/>
        </p:nvSpPr>
        <p:spPr bwMode="auto">
          <a:xfrm>
            <a:off x="3117850" y="1485900"/>
            <a:ext cx="93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000000"/>
                </a:solidFill>
              </a:rPr>
              <a:t>CORE 1</a:t>
            </a:r>
          </a:p>
        </p:txBody>
      </p:sp>
      <p:sp>
        <p:nvSpPr>
          <p:cNvPr id="17413" name="Text Box 8"/>
          <p:cNvSpPr txBox="1">
            <a:spLocks noChangeArrowheads="1"/>
          </p:cNvSpPr>
          <p:nvPr/>
        </p:nvSpPr>
        <p:spPr bwMode="auto">
          <a:xfrm>
            <a:off x="4702175" y="1485900"/>
            <a:ext cx="93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000000"/>
                </a:solidFill>
              </a:rPr>
              <a:t>CORE 2</a:t>
            </a:r>
          </a:p>
        </p:txBody>
      </p:sp>
      <p:sp>
        <p:nvSpPr>
          <p:cNvPr id="17414" name="Text Box 14"/>
          <p:cNvSpPr txBox="1">
            <a:spLocks noChangeArrowheads="1"/>
          </p:cNvSpPr>
          <p:nvPr/>
        </p:nvSpPr>
        <p:spPr bwMode="auto">
          <a:xfrm>
            <a:off x="3143250" y="2425700"/>
            <a:ext cx="8921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0000"/>
                </a:solidFill>
              </a:rPr>
              <a:t>    </a:t>
            </a:r>
            <a:r>
              <a:rPr lang="en-US" sz="1600" dirty="0">
                <a:solidFill>
                  <a:srgbClr val="000000"/>
                </a:solidFill>
              </a:rPr>
              <a:t>L2 </a:t>
            </a:r>
          </a:p>
          <a:p>
            <a:pPr eaLnBrk="1" hangingPunct="1"/>
            <a:r>
              <a:rPr lang="en-US" sz="1600" dirty="0">
                <a:solidFill>
                  <a:srgbClr val="000000"/>
                </a:solidFill>
              </a:rPr>
              <a:t>CACHE</a:t>
            </a:r>
          </a:p>
        </p:txBody>
      </p:sp>
      <p:sp>
        <p:nvSpPr>
          <p:cNvPr id="17415" name="Text Box 16"/>
          <p:cNvSpPr txBox="1">
            <a:spLocks noChangeArrowheads="1"/>
          </p:cNvSpPr>
          <p:nvPr/>
        </p:nvSpPr>
        <p:spPr bwMode="auto">
          <a:xfrm>
            <a:off x="4714875" y="2427288"/>
            <a:ext cx="8921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0000"/>
                </a:solidFill>
              </a:rPr>
              <a:t>    </a:t>
            </a:r>
            <a:r>
              <a:rPr lang="en-US" sz="1600" dirty="0">
                <a:solidFill>
                  <a:srgbClr val="000000"/>
                </a:solidFill>
              </a:rPr>
              <a:t>L2 </a:t>
            </a:r>
          </a:p>
          <a:p>
            <a:pPr eaLnBrk="1" hangingPunct="1"/>
            <a:r>
              <a:rPr lang="en-US" sz="1600" dirty="0">
                <a:solidFill>
                  <a:srgbClr val="000000"/>
                </a:solidFill>
              </a:rPr>
              <a:t>CACHE</a:t>
            </a:r>
          </a:p>
        </p:txBody>
      </p:sp>
      <p:sp>
        <p:nvSpPr>
          <p:cNvPr id="17416" name="Line 20"/>
          <p:cNvSpPr>
            <a:spLocks noChangeShapeType="1"/>
          </p:cNvSpPr>
          <p:nvPr/>
        </p:nvSpPr>
        <p:spPr bwMode="auto">
          <a:xfrm>
            <a:off x="3573463" y="205581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17417" name="Line 21"/>
          <p:cNvSpPr>
            <a:spLocks noChangeShapeType="1"/>
          </p:cNvSpPr>
          <p:nvPr/>
        </p:nvSpPr>
        <p:spPr bwMode="auto">
          <a:xfrm>
            <a:off x="5146675" y="205581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17418" name="Rectangle 23"/>
          <p:cNvSpPr>
            <a:spLocks noChangeArrowheads="1"/>
          </p:cNvSpPr>
          <p:nvPr/>
        </p:nvSpPr>
        <p:spPr bwMode="auto">
          <a:xfrm>
            <a:off x="2786063" y="3829050"/>
            <a:ext cx="3168650" cy="635000"/>
          </a:xfrm>
          <a:prstGeom prst="rect">
            <a:avLst/>
          </a:prstGeom>
          <a:solidFill>
            <a:schemeClr val="bg1"/>
          </a:solidFill>
          <a:ln w="9525">
            <a:solidFill>
              <a:schemeClr val="tx1"/>
            </a:solidFill>
            <a:miter lim="800000"/>
            <a:headEnd/>
            <a:tailEnd/>
          </a:ln>
        </p:spPr>
        <p:txBody>
          <a:bodyPr wrap="none" anchor="ctr"/>
          <a:lstStyle/>
          <a:p>
            <a:endParaRPr lang="en-US" dirty="0">
              <a:solidFill>
                <a:srgbClr val="000000"/>
              </a:solidFill>
              <a:latin typeface="Tahoma"/>
            </a:endParaRPr>
          </a:p>
        </p:txBody>
      </p:sp>
      <p:sp>
        <p:nvSpPr>
          <p:cNvPr id="17419" name="Text Box 24"/>
          <p:cNvSpPr txBox="1">
            <a:spLocks noChangeArrowheads="1"/>
          </p:cNvSpPr>
          <p:nvPr/>
        </p:nvSpPr>
        <p:spPr bwMode="auto">
          <a:xfrm>
            <a:off x="2759075" y="4002088"/>
            <a:ext cx="3195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000000"/>
                </a:solidFill>
              </a:rPr>
              <a:t>DRAM MEMORY CONTROLLER</a:t>
            </a:r>
          </a:p>
        </p:txBody>
      </p:sp>
      <p:sp>
        <p:nvSpPr>
          <p:cNvPr id="62" name="Rectangle 61"/>
          <p:cNvSpPr>
            <a:spLocks noChangeArrowheads="1"/>
          </p:cNvSpPr>
          <p:nvPr/>
        </p:nvSpPr>
        <p:spPr bwMode="auto">
          <a:xfrm>
            <a:off x="2614613" y="5200650"/>
            <a:ext cx="800100" cy="876300"/>
          </a:xfrm>
          <a:prstGeom prst="rect">
            <a:avLst/>
          </a:prstGeom>
          <a:solidFill>
            <a:schemeClr val="bg1"/>
          </a:solidFill>
          <a:ln w="9525">
            <a:solidFill>
              <a:schemeClr val="tx1"/>
            </a:solidFill>
            <a:round/>
            <a:headEnd/>
            <a:tailEnd/>
          </a:ln>
        </p:spPr>
        <p:txBody>
          <a:bodyPr wrap="none" anchor="ctr"/>
          <a:lstStyle/>
          <a:p>
            <a:pPr marL="381000" indent="-381000" algn="ctr">
              <a:spcBef>
                <a:spcPct val="20000"/>
              </a:spcBef>
            </a:pPr>
            <a:r>
              <a:rPr lang="en-US" dirty="0">
                <a:solidFill>
                  <a:srgbClr val="000000"/>
                </a:solidFill>
                <a:latin typeface="Tahoma"/>
              </a:rPr>
              <a:t>DRAM </a:t>
            </a:r>
          </a:p>
          <a:p>
            <a:pPr marL="381000" indent="-381000" algn="ctr">
              <a:spcBef>
                <a:spcPct val="20000"/>
              </a:spcBef>
            </a:pPr>
            <a:r>
              <a:rPr lang="en-US" dirty="0">
                <a:solidFill>
                  <a:srgbClr val="000000"/>
                </a:solidFill>
                <a:latin typeface="Tahoma"/>
              </a:rPr>
              <a:t>Bank 0</a:t>
            </a:r>
          </a:p>
        </p:txBody>
      </p:sp>
      <p:sp>
        <p:nvSpPr>
          <p:cNvPr id="63" name="Rectangle 62"/>
          <p:cNvSpPr>
            <a:spLocks noChangeArrowheads="1"/>
          </p:cNvSpPr>
          <p:nvPr/>
        </p:nvSpPr>
        <p:spPr bwMode="auto">
          <a:xfrm>
            <a:off x="3529013" y="5200650"/>
            <a:ext cx="762000" cy="876300"/>
          </a:xfrm>
          <a:prstGeom prst="rect">
            <a:avLst/>
          </a:prstGeom>
          <a:solidFill>
            <a:schemeClr val="bg1"/>
          </a:solidFill>
          <a:ln w="9525">
            <a:solidFill>
              <a:schemeClr val="tx1"/>
            </a:solidFill>
            <a:round/>
            <a:headEnd/>
            <a:tailEnd/>
          </a:ln>
        </p:spPr>
        <p:txBody>
          <a:bodyPr wrap="none" anchor="ctr"/>
          <a:lstStyle/>
          <a:p>
            <a:pPr marL="381000" indent="-381000" algn="ctr">
              <a:spcBef>
                <a:spcPct val="20000"/>
              </a:spcBef>
            </a:pPr>
            <a:r>
              <a:rPr lang="en-US" dirty="0">
                <a:solidFill>
                  <a:srgbClr val="000000"/>
                </a:solidFill>
                <a:latin typeface="Tahoma"/>
              </a:rPr>
              <a:t>DRAM </a:t>
            </a:r>
          </a:p>
          <a:p>
            <a:pPr marL="381000" indent="-381000" algn="ctr">
              <a:spcBef>
                <a:spcPct val="20000"/>
              </a:spcBef>
            </a:pPr>
            <a:r>
              <a:rPr lang="en-US" dirty="0">
                <a:solidFill>
                  <a:srgbClr val="000000"/>
                </a:solidFill>
                <a:latin typeface="Tahoma"/>
              </a:rPr>
              <a:t>Bank 1</a:t>
            </a:r>
          </a:p>
        </p:txBody>
      </p:sp>
      <p:sp>
        <p:nvSpPr>
          <p:cNvPr id="64" name="Rectangle 63"/>
          <p:cNvSpPr>
            <a:spLocks noChangeArrowheads="1"/>
          </p:cNvSpPr>
          <p:nvPr/>
        </p:nvSpPr>
        <p:spPr bwMode="auto">
          <a:xfrm>
            <a:off x="4405313" y="5200650"/>
            <a:ext cx="800100" cy="876300"/>
          </a:xfrm>
          <a:prstGeom prst="rect">
            <a:avLst/>
          </a:prstGeom>
          <a:solidFill>
            <a:schemeClr val="bg1"/>
          </a:solidFill>
          <a:ln w="9525">
            <a:solidFill>
              <a:schemeClr val="tx1"/>
            </a:solidFill>
            <a:round/>
            <a:headEnd/>
            <a:tailEnd/>
          </a:ln>
        </p:spPr>
        <p:txBody>
          <a:bodyPr wrap="none" anchor="ctr"/>
          <a:lstStyle/>
          <a:p>
            <a:pPr marL="381000" indent="-381000" algn="ctr">
              <a:spcBef>
                <a:spcPct val="20000"/>
              </a:spcBef>
            </a:pPr>
            <a:r>
              <a:rPr lang="en-US" dirty="0">
                <a:solidFill>
                  <a:srgbClr val="000000"/>
                </a:solidFill>
                <a:latin typeface="Tahoma"/>
              </a:rPr>
              <a:t>DRAM </a:t>
            </a:r>
          </a:p>
          <a:p>
            <a:pPr marL="381000" indent="-381000" algn="ctr">
              <a:spcBef>
                <a:spcPct val="20000"/>
              </a:spcBef>
            </a:pPr>
            <a:r>
              <a:rPr lang="en-US" dirty="0">
                <a:solidFill>
                  <a:srgbClr val="000000"/>
                </a:solidFill>
                <a:latin typeface="Tahoma"/>
              </a:rPr>
              <a:t>Bank 2</a:t>
            </a:r>
          </a:p>
        </p:txBody>
      </p:sp>
      <p:sp>
        <p:nvSpPr>
          <p:cNvPr id="17423" name="Line 40"/>
          <p:cNvSpPr>
            <a:spLocks noChangeShapeType="1"/>
          </p:cNvSpPr>
          <p:nvPr/>
        </p:nvSpPr>
        <p:spPr bwMode="auto">
          <a:xfrm>
            <a:off x="2946400" y="4867275"/>
            <a:ext cx="2771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17424" name="Line 43"/>
          <p:cNvSpPr>
            <a:spLocks noChangeShapeType="1"/>
          </p:cNvSpPr>
          <p:nvPr/>
        </p:nvSpPr>
        <p:spPr bwMode="auto">
          <a:xfrm>
            <a:off x="2946400"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17425" name="Line 44"/>
          <p:cNvSpPr>
            <a:spLocks noChangeShapeType="1"/>
          </p:cNvSpPr>
          <p:nvPr/>
        </p:nvSpPr>
        <p:spPr bwMode="auto">
          <a:xfrm>
            <a:off x="39258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17426" name="Line 45"/>
          <p:cNvSpPr>
            <a:spLocks noChangeShapeType="1"/>
          </p:cNvSpPr>
          <p:nvPr/>
        </p:nvSpPr>
        <p:spPr bwMode="auto">
          <a:xfrm>
            <a:off x="47894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17427" name="Line 48"/>
          <p:cNvSpPr>
            <a:spLocks noChangeShapeType="1"/>
          </p:cNvSpPr>
          <p:nvPr/>
        </p:nvSpPr>
        <p:spPr bwMode="auto">
          <a:xfrm flipV="1">
            <a:off x="4341813" y="4464050"/>
            <a:ext cx="0" cy="403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432178" name="Text Box 50"/>
          <p:cNvSpPr txBox="1">
            <a:spLocks noChangeArrowheads="1"/>
          </p:cNvSpPr>
          <p:nvPr/>
        </p:nvSpPr>
        <p:spPr bwMode="auto">
          <a:xfrm>
            <a:off x="6737350" y="3613150"/>
            <a:ext cx="1835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3399"/>
                </a:solidFill>
              </a:rPr>
              <a:t>Shared DRAM</a:t>
            </a:r>
          </a:p>
          <a:p>
            <a:pPr eaLnBrk="1" hangingPunct="1"/>
            <a:r>
              <a:rPr lang="en-US" sz="1800" dirty="0">
                <a:solidFill>
                  <a:srgbClr val="003399"/>
                </a:solidFill>
              </a:rPr>
              <a:t>Memory System</a:t>
            </a:r>
          </a:p>
        </p:txBody>
      </p:sp>
      <p:sp>
        <p:nvSpPr>
          <p:cNvPr id="17429" name="Rounded Rectangle 97"/>
          <p:cNvSpPr>
            <a:spLocks noChangeArrowheads="1"/>
          </p:cNvSpPr>
          <p:nvPr/>
        </p:nvSpPr>
        <p:spPr bwMode="auto">
          <a:xfrm>
            <a:off x="2493963" y="1143000"/>
            <a:ext cx="3760787" cy="3543300"/>
          </a:xfrm>
          <a:prstGeom prst="roundRect">
            <a:avLst>
              <a:gd name="adj" fmla="val 16667"/>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381000" indent="-381000" algn="ctr">
              <a:spcBef>
                <a:spcPct val="20000"/>
              </a:spcBef>
              <a:buFontTx/>
              <a:buChar char="•"/>
            </a:pPr>
            <a:endParaRPr lang="en-US" sz="2000" dirty="0">
              <a:solidFill>
                <a:srgbClr val="000000"/>
              </a:solidFill>
              <a:latin typeface="Tahoma"/>
            </a:endParaRPr>
          </a:p>
        </p:txBody>
      </p:sp>
      <p:sp>
        <p:nvSpPr>
          <p:cNvPr id="17430" name="Text Box 52"/>
          <p:cNvSpPr txBox="1">
            <a:spLocks noChangeArrowheads="1"/>
          </p:cNvSpPr>
          <p:nvPr/>
        </p:nvSpPr>
        <p:spPr bwMode="auto">
          <a:xfrm>
            <a:off x="6350000" y="1412875"/>
            <a:ext cx="1238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3B812F"/>
                </a:solidFill>
              </a:rPr>
              <a:t>Multi-Core</a:t>
            </a:r>
          </a:p>
          <a:p>
            <a:pPr eaLnBrk="1" hangingPunct="1"/>
            <a:r>
              <a:rPr lang="en-US" sz="1800" dirty="0">
                <a:solidFill>
                  <a:srgbClr val="3B812F"/>
                </a:solidFill>
              </a:rPr>
              <a:t>Chip</a:t>
            </a:r>
          </a:p>
        </p:txBody>
      </p:sp>
      <p:sp>
        <p:nvSpPr>
          <p:cNvPr id="432182" name="Line 54"/>
          <p:cNvSpPr>
            <a:spLocks noChangeShapeType="1"/>
          </p:cNvSpPr>
          <p:nvPr/>
        </p:nvSpPr>
        <p:spPr bwMode="auto">
          <a:xfrm>
            <a:off x="1230313" y="3371850"/>
            <a:ext cx="1555750" cy="633413"/>
          </a:xfrm>
          <a:prstGeom prst="line">
            <a:avLst/>
          </a:prstGeom>
          <a:noFill/>
          <a:ln w="5080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432183" name="Text Box 55"/>
          <p:cNvSpPr txBox="1">
            <a:spLocks noChangeArrowheads="1"/>
          </p:cNvSpPr>
          <p:nvPr/>
        </p:nvSpPr>
        <p:spPr bwMode="auto">
          <a:xfrm>
            <a:off x="366713" y="3005138"/>
            <a:ext cx="1238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0000"/>
                </a:solidFill>
              </a:rPr>
              <a:t>unfairness</a:t>
            </a:r>
          </a:p>
        </p:txBody>
      </p:sp>
      <p:sp>
        <p:nvSpPr>
          <p:cNvPr id="432184" name="Rectangle 56"/>
          <p:cNvSpPr>
            <a:spLocks noChangeArrowheads="1"/>
          </p:cNvSpPr>
          <p:nvPr/>
        </p:nvSpPr>
        <p:spPr bwMode="auto">
          <a:xfrm>
            <a:off x="2786063" y="3829050"/>
            <a:ext cx="3168650" cy="6350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latin typeface="Tahoma"/>
            </a:endParaRPr>
          </a:p>
        </p:txBody>
      </p:sp>
      <p:sp>
        <p:nvSpPr>
          <p:cNvPr id="17434" name="Rectangle 11"/>
          <p:cNvSpPr>
            <a:spLocks noChangeArrowheads="1"/>
          </p:cNvSpPr>
          <p:nvPr/>
        </p:nvSpPr>
        <p:spPr bwMode="auto">
          <a:xfrm>
            <a:off x="2686050" y="3376613"/>
            <a:ext cx="3465513"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latin typeface="Tahoma"/>
            </a:endParaRPr>
          </a:p>
        </p:txBody>
      </p:sp>
      <p:sp>
        <p:nvSpPr>
          <p:cNvPr id="17435" name="Text Box 6"/>
          <p:cNvSpPr txBox="1">
            <a:spLocks noChangeArrowheads="1"/>
          </p:cNvSpPr>
          <p:nvPr/>
        </p:nvSpPr>
        <p:spPr bwMode="auto">
          <a:xfrm>
            <a:off x="3505200" y="3319463"/>
            <a:ext cx="1809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000000"/>
                </a:solidFill>
              </a:rPr>
              <a:t>INTERCONNECT</a:t>
            </a:r>
          </a:p>
        </p:txBody>
      </p:sp>
      <p:cxnSp>
        <p:nvCxnSpPr>
          <p:cNvPr id="17436" name="Straight Arrow Connector 53"/>
          <p:cNvCxnSpPr>
            <a:cxnSpLocks noChangeShapeType="1"/>
          </p:cNvCxnSpPr>
          <p:nvPr/>
        </p:nvCxnSpPr>
        <p:spPr bwMode="auto">
          <a:xfrm rot="5400000">
            <a:off x="3466307" y="3256756"/>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437" name="Straight Arrow Connector 54"/>
          <p:cNvCxnSpPr>
            <a:cxnSpLocks noChangeShapeType="1"/>
          </p:cNvCxnSpPr>
          <p:nvPr/>
        </p:nvCxnSpPr>
        <p:spPr bwMode="auto">
          <a:xfrm rot="5400000">
            <a:off x="5052219" y="32567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438" name="Straight Arrow Connector 57"/>
          <p:cNvCxnSpPr>
            <a:cxnSpLocks noChangeShapeType="1"/>
          </p:cNvCxnSpPr>
          <p:nvPr/>
        </p:nvCxnSpPr>
        <p:spPr bwMode="auto">
          <a:xfrm rot="5400000">
            <a:off x="3458369" y="37139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439" name="Straight Arrow Connector 58"/>
          <p:cNvCxnSpPr>
            <a:cxnSpLocks noChangeShapeType="1"/>
          </p:cNvCxnSpPr>
          <p:nvPr/>
        </p:nvCxnSpPr>
        <p:spPr bwMode="auto">
          <a:xfrm rot="5400000">
            <a:off x="5053807" y="3713956"/>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66" name="Rectangle 5"/>
          <p:cNvSpPr>
            <a:spLocks noChangeArrowheads="1"/>
          </p:cNvSpPr>
          <p:nvPr/>
        </p:nvSpPr>
        <p:spPr bwMode="auto">
          <a:xfrm>
            <a:off x="43989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latin typeface="Tahoma"/>
            </a:endParaRPr>
          </a:p>
        </p:txBody>
      </p:sp>
      <p:sp>
        <p:nvSpPr>
          <p:cNvPr id="17441" name="Rectangle 5"/>
          <p:cNvSpPr>
            <a:spLocks noChangeArrowheads="1"/>
          </p:cNvSpPr>
          <p:nvPr/>
        </p:nvSpPr>
        <p:spPr bwMode="auto">
          <a:xfrm>
            <a:off x="2801938"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latin typeface="Tahoma"/>
            </a:endParaRPr>
          </a:p>
        </p:txBody>
      </p:sp>
      <p:sp>
        <p:nvSpPr>
          <p:cNvPr id="17442" name="Rectangle 5"/>
          <p:cNvSpPr>
            <a:spLocks noChangeArrowheads="1"/>
          </p:cNvSpPr>
          <p:nvPr/>
        </p:nvSpPr>
        <p:spPr bwMode="auto">
          <a:xfrm>
            <a:off x="4398963"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latin typeface="Tahoma"/>
            </a:endParaRPr>
          </a:p>
        </p:txBody>
      </p:sp>
      <p:sp>
        <p:nvSpPr>
          <p:cNvPr id="69" name="Text Box 8"/>
          <p:cNvSpPr txBox="1">
            <a:spLocks noChangeArrowheads="1"/>
          </p:cNvSpPr>
          <p:nvPr/>
        </p:nvSpPr>
        <p:spPr bwMode="auto">
          <a:xfrm>
            <a:off x="3163888" y="1485900"/>
            <a:ext cx="915635" cy="33855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smtClean="0">
                <a:solidFill>
                  <a:srgbClr val="FFFFFF"/>
                </a:solidFill>
              </a:rPr>
              <a:t>attacker</a:t>
            </a:r>
            <a:endParaRPr lang="en-US" sz="1600" dirty="0">
              <a:solidFill>
                <a:srgbClr val="FFFFFF"/>
              </a:solidFill>
            </a:endParaRPr>
          </a:p>
        </p:txBody>
      </p:sp>
      <p:sp>
        <p:nvSpPr>
          <p:cNvPr id="70" name="Text Box 8"/>
          <p:cNvSpPr txBox="1">
            <a:spLocks noChangeArrowheads="1"/>
          </p:cNvSpPr>
          <p:nvPr/>
        </p:nvSpPr>
        <p:spPr bwMode="auto">
          <a:xfrm>
            <a:off x="4499992" y="1468438"/>
            <a:ext cx="1347845" cy="33855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FFFFFF"/>
                </a:solidFill>
              </a:rPr>
              <a:t>m</a:t>
            </a:r>
            <a:r>
              <a:rPr lang="en-US" sz="1600" dirty="0" smtClean="0">
                <a:solidFill>
                  <a:srgbClr val="FFFFFF"/>
                </a:solidFill>
              </a:rPr>
              <a:t>ovie player</a:t>
            </a:r>
            <a:endParaRPr lang="en-US" sz="1600" dirty="0">
              <a:solidFill>
                <a:srgbClr val="FFFFFF"/>
              </a:solidFill>
            </a:endParaRPr>
          </a:p>
        </p:txBody>
      </p:sp>
      <p:sp>
        <p:nvSpPr>
          <p:cNvPr id="71" name="Rectangle 70"/>
          <p:cNvSpPr>
            <a:spLocks noChangeArrowheads="1"/>
          </p:cNvSpPr>
          <p:nvPr/>
        </p:nvSpPr>
        <p:spPr bwMode="auto">
          <a:xfrm>
            <a:off x="5334000" y="5200650"/>
            <a:ext cx="800100" cy="876300"/>
          </a:xfrm>
          <a:prstGeom prst="rect">
            <a:avLst/>
          </a:prstGeom>
          <a:solidFill>
            <a:schemeClr val="bg1"/>
          </a:solidFill>
          <a:ln w="9525">
            <a:solidFill>
              <a:schemeClr val="tx1"/>
            </a:solidFill>
            <a:round/>
            <a:headEnd/>
            <a:tailEnd/>
          </a:ln>
        </p:spPr>
        <p:txBody>
          <a:bodyPr wrap="none" anchor="ctr"/>
          <a:lstStyle/>
          <a:p>
            <a:pPr marL="381000" indent="-381000" algn="ctr">
              <a:spcBef>
                <a:spcPct val="20000"/>
              </a:spcBef>
            </a:pPr>
            <a:r>
              <a:rPr lang="en-US" dirty="0">
                <a:solidFill>
                  <a:srgbClr val="000000"/>
                </a:solidFill>
                <a:latin typeface="Tahoma"/>
              </a:rPr>
              <a:t>DRAM </a:t>
            </a:r>
          </a:p>
          <a:p>
            <a:pPr marL="381000" indent="-381000" algn="ctr">
              <a:spcBef>
                <a:spcPct val="20000"/>
              </a:spcBef>
            </a:pPr>
            <a:r>
              <a:rPr lang="en-US" dirty="0">
                <a:solidFill>
                  <a:srgbClr val="000000"/>
                </a:solidFill>
                <a:latin typeface="Tahoma"/>
              </a:rPr>
              <a:t>Bank 3</a:t>
            </a:r>
          </a:p>
        </p:txBody>
      </p:sp>
      <p:sp>
        <p:nvSpPr>
          <p:cNvPr id="17446" name="Line 45"/>
          <p:cNvSpPr>
            <a:spLocks noChangeShapeType="1"/>
          </p:cNvSpPr>
          <p:nvPr/>
        </p:nvSpPr>
        <p:spPr bwMode="auto">
          <a:xfrm>
            <a:off x="5718175"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grpSp>
        <p:nvGrpSpPr>
          <p:cNvPr id="2" name="Group 107"/>
          <p:cNvGrpSpPr>
            <a:grpSpLocks/>
          </p:cNvGrpSpPr>
          <p:nvPr/>
        </p:nvGrpSpPr>
        <p:grpSpPr bwMode="auto">
          <a:xfrm>
            <a:off x="3505200" y="1257300"/>
            <a:ext cx="176213" cy="779463"/>
            <a:chOff x="536864" y="1524322"/>
            <a:chExt cx="176645" cy="778674"/>
          </a:xfrm>
        </p:grpSpPr>
        <p:sp>
          <p:nvSpPr>
            <p:cNvPr id="17470" name="Rectangle 10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71" name="Rectangle 10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72" name="Rectangle 10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73" name="Rectangle 10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grpSp>
      <p:sp>
        <p:nvSpPr>
          <p:cNvPr id="107" name="Rectangle 106"/>
          <p:cNvSpPr>
            <a:spLocks noChangeArrowheads="1"/>
          </p:cNvSpPr>
          <p:nvPr/>
        </p:nvSpPr>
        <p:spPr bwMode="auto">
          <a:xfrm>
            <a:off x="5057775" y="1817688"/>
            <a:ext cx="177800" cy="169862"/>
          </a:xfrm>
          <a:prstGeom prst="rect">
            <a:avLst/>
          </a:prstGeom>
          <a:solidFill>
            <a:srgbClr val="FF0000"/>
          </a:solidFill>
          <a:ln w="9525">
            <a:solidFill>
              <a:schemeClr val="tx1"/>
            </a:solidFill>
            <a:round/>
            <a:headEnd/>
            <a:tailEnd/>
          </a:ln>
        </p:spPr>
        <p:txBody>
          <a:bodyPr/>
          <a:lstStyle/>
          <a:p>
            <a:endParaRPr lang="en-US" dirty="0">
              <a:solidFill>
                <a:srgbClr val="000000"/>
              </a:solidFill>
              <a:latin typeface="Tahoma"/>
            </a:endParaRPr>
          </a:p>
        </p:txBody>
      </p:sp>
      <p:grpSp>
        <p:nvGrpSpPr>
          <p:cNvPr id="3" name="Group 119"/>
          <p:cNvGrpSpPr>
            <a:grpSpLocks/>
          </p:cNvGrpSpPr>
          <p:nvPr/>
        </p:nvGrpSpPr>
        <p:grpSpPr bwMode="auto">
          <a:xfrm>
            <a:off x="3702050" y="1255713"/>
            <a:ext cx="176213" cy="777875"/>
            <a:chOff x="536864" y="1524322"/>
            <a:chExt cx="176645" cy="778674"/>
          </a:xfrm>
        </p:grpSpPr>
        <p:sp>
          <p:nvSpPr>
            <p:cNvPr id="17466" name="Rectangle 12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7" name="Rectangle 12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8" name="Rectangle 12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9" name="Rectangle 12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grpSp>
      <p:grpSp>
        <p:nvGrpSpPr>
          <p:cNvPr id="4" name="Group 124"/>
          <p:cNvGrpSpPr>
            <a:grpSpLocks/>
          </p:cNvGrpSpPr>
          <p:nvPr/>
        </p:nvGrpSpPr>
        <p:grpSpPr bwMode="auto">
          <a:xfrm>
            <a:off x="3906838" y="1262063"/>
            <a:ext cx="176212" cy="779462"/>
            <a:chOff x="536864" y="1524322"/>
            <a:chExt cx="176645" cy="778674"/>
          </a:xfrm>
        </p:grpSpPr>
        <p:sp>
          <p:nvSpPr>
            <p:cNvPr id="17462" name="Rectangle 125"/>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3" name="Rectangle 126"/>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4" name="Rectangle 127"/>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5" name="Rectangle 128"/>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grpSp>
      <p:grpSp>
        <p:nvGrpSpPr>
          <p:cNvPr id="5" name="Group 129"/>
          <p:cNvGrpSpPr>
            <a:grpSpLocks/>
          </p:cNvGrpSpPr>
          <p:nvPr/>
        </p:nvGrpSpPr>
        <p:grpSpPr bwMode="auto">
          <a:xfrm>
            <a:off x="3303588" y="1262063"/>
            <a:ext cx="176212" cy="779462"/>
            <a:chOff x="536864" y="1524322"/>
            <a:chExt cx="176645" cy="778674"/>
          </a:xfrm>
        </p:grpSpPr>
        <p:sp>
          <p:nvSpPr>
            <p:cNvPr id="17458" name="Rectangle 13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59" name="Rectangle 13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0" name="Rectangle 13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1" name="Rectangle 13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grpSp>
      <p:grpSp>
        <p:nvGrpSpPr>
          <p:cNvPr id="6" name="Group 124"/>
          <p:cNvGrpSpPr>
            <a:grpSpLocks/>
          </p:cNvGrpSpPr>
          <p:nvPr/>
        </p:nvGrpSpPr>
        <p:grpSpPr bwMode="auto">
          <a:xfrm>
            <a:off x="4111625" y="1262063"/>
            <a:ext cx="176213" cy="779462"/>
            <a:chOff x="536864" y="1524322"/>
            <a:chExt cx="176645" cy="778674"/>
          </a:xfrm>
        </p:grpSpPr>
        <p:sp>
          <p:nvSpPr>
            <p:cNvPr id="17454" name="Rectangle 7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55" name="Rectangle 7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56" name="Rectangle 7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57" name="Rectangle 7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grpSp>
      <p:sp>
        <p:nvSpPr>
          <p:cNvPr id="67"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solidFill>
                  <a:srgbClr val="000000"/>
                </a:solidFill>
              </a:rPr>
              <a:pPr/>
              <a:t>173</a:t>
            </a:fld>
            <a:endParaRPr lang="en-US" altLang="en-US" dirty="0">
              <a:solidFill>
                <a:srgbClr val="000000"/>
              </a:solidFill>
            </a:endParaRPr>
          </a:p>
        </p:txBody>
      </p:sp>
    </p:spTree>
    <p:extLst>
      <p:ext uri="{BB962C8B-B14F-4D97-AF65-F5344CB8AC3E}">
        <p14:creationId xmlns:p14="http://schemas.microsoft.com/office/powerpoint/2010/main" val="22129418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linds(horizontal)">
                                      <p:cBhvr>
                                        <p:cTn id="7" dur="500"/>
                                        <p:tgtEl>
                                          <p:spTgt spid="98"/>
                                        </p:tgtEl>
                                      </p:cBhvr>
                                    </p:animEffect>
                                  </p:childTnLst>
                                </p:cTn>
                              </p:par>
                              <p:par>
                                <p:cTn id="8" presetID="1" presetClass="entr" presetSubtype="0" fill="hold" grpId="1" nodeType="withEffect">
                                  <p:stCondLst>
                                    <p:cond delay="0"/>
                                  </p:stCondLst>
                                  <p:childTnLst>
                                    <p:set>
                                      <p:cBhvr>
                                        <p:cTn id="9" dur="1" fill="hold">
                                          <p:stCondLst>
                                            <p:cond delay="0"/>
                                          </p:stCondLst>
                                        </p:cTn>
                                        <p:tgtEl>
                                          <p:spTgt spid="9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3217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mph" presetSubtype="2" fill="hold" nodeType="clickEffect">
                                  <p:stCondLst>
                                    <p:cond delay="0"/>
                                  </p:stCondLst>
                                  <p:childTnLst>
                                    <p:animClr clrSpc="rgb" dir="cw">
                                      <p:cBhvr>
                                        <p:cTn id="15" dur="500" fill="hold"/>
                                        <p:tgtEl>
                                          <p:spTgt spid="432133"/>
                                        </p:tgtEl>
                                        <p:attrNameLst>
                                          <p:attrName>fillcolor</p:attrName>
                                        </p:attrNameLst>
                                      </p:cBhvr>
                                      <p:to>
                                        <a:srgbClr val="0000FF"/>
                                      </p:to>
                                    </p:animClr>
                                    <p:set>
                                      <p:cBhvr>
                                        <p:cTn id="16" dur="500" fill="hold"/>
                                        <p:tgtEl>
                                          <p:spTgt spid="432133"/>
                                        </p:tgtEl>
                                        <p:attrNameLst>
                                          <p:attrName>fill.type</p:attrName>
                                        </p:attrNameLst>
                                      </p:cBhvr>
                                      <p:to>
                                        <p:strVal val="solid"/>
                                      </p:to>
                                    </p:set>
                                    <p:set>
                                      <p:cBhvr>
                                        <p:cTn id="17" dur="500" fill="hold"/>
                                        <p:tgtEl>
                                          <p:spTgt spid="432133"/>
                                        </p:tgtEl>
                                        <p:attrNameLst>
                                          <p:attrName>fill.on</p:attrName>
                                        </p:attrNameLst>
                                      </p:cBhvr>
                                      <p:to>
                                        <p:strVal val="true"/>
                                      </p:to>
                                    </p:set>
                                  </p:childTnLst>
                                </p:cTn>
                              </p:par>
                              <p:par>
                                <p:cTn id="18" presetID="1" presetClass="exit" presetSubtype="0" fill="hold" grpId="0" nodeType="withEffect">
                                  <p:stCondLst>
                                    <p:cond delay="0"/>
                                  </p:stCondLst>
                                  <p:childTnLst>
                                    <p:set>
                                      <p:cBhvr>
                                        <p:cTn id="19" dur="1" fill="hold">
                                          <p:stCondLst>
                                            <p:cond delay="0"/>
                                          </p:stCondLst>
                                        </p:cTn>
                                        <p:tgtEl>
                                          <p:spTgt spid="432134"/>
                                        </p:tgtEl>
                                        <p:attrNameLst>
                                          <p:attrName>style.visibility</p:attrName>
                                        </p:attrNameLst>
                                      </p:cBhvr>
                                      <p:to>
                                        <p:strVal val="hidden"/>
                                      </p:to>
                                    </p:set>
                                  </p:childTnLst>
                                </p:cTn>
                              </p:par>
                              <p:par>
                                <p:cTn id="20" presetID="3" presetClass="entr" presetSubtype="10"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blinds(horizontal)">
                                      <p:cBhvr>
                                        <p:cTn id="22" dur="500"/>
                                        <p:tgtEl>
                                          <p:spTgt spid="6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blinds(horizontal)">
                                      <p:cBhvr>
                                        <p:cTn id="25" dur="500"/>
                                        <p:tgtEl>
                                          <p:spTgt spid="70"/>
                                        </p:tgtEl>
                                      </p:cBhvr>
                                    </p:animEffect>
                                  </p:childTnLst>
                                </p:cTn>
                              </p:par>
                              <p:par>
                                <p:cTn id="26" presetID="1" presetClass="emph" presetSubtype="2" fill="hold" nodeType="withEffect">
                                  <p:stCondLst>
                                    <p:cond delay="0"/>
                                  </p:stCondLst>
                                  <p:childTnLst>
                                    <p:animClr clrSpc="rgb" dir="cw">
                                      <p:cBhvr>
                                        <p:cTn id="27" dur="500" fill="hold"/>
                                        <p:tgtEl>
                                          <p:spTgt spid="66"/>
                                        </p:tgtEl>
                                        <p:attrNameLst>
                                          <p:attrName>fillcolor</p:attrName>
                                        </p:attrNameLst>
                                      </p:cBhvr>
                                      <p:to>
                                        <a:srgbClr val="FF0000"/>
                                      </p:to>
                                    </p:animClr>
                                    <p:set>
                                      <p:cBhvr>
                                        <p:cTn id="28" dur="500" fill="hold"/>
                                        <p:tgtEl>
                                          <p:spTgt spid="66"/>
                                        </p:tgtEl>
                                        <p:attrNameLst>
                                          <p:attrName>fill.type</p:attrName>
                                        </p:attrNameLst>
                                      </p:cBhvr>
                                      <p:to>
                                        <p:strVal val="solid"/>
                                      </p:to>
                                    </p:set>
                                    <p:set>
                                      <p:cBhvr>
                                        <p:cTn id="29" dur="500" fill="hold"/>
                                        <p:tgtEl>
                                          <p:spTgt spid="66"/>
                                        </p:tgtEl>
                                        <p:attrNameLst>
                                          <p:attrName>fill.on</p:attrName>
                                        </p:attrNameLst>
                                      </p:cBhvr>
                                      <p:to>
                                        <p:strVal val="tru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par>
                                <p:cTn id="34" presetID="42" presetClass="path" presetSubtype="0" accel="50000" decel="50000" fill="hold" nodeType="withEffect">
                                  <p:stCondLst>
                                    <p:cond delay="0"/>
                                  </p:stCondLst>
                                  <p:childTnLst>
                                    <p:animMotion origin="layout" path="M -1.94444E-6 3.7037E-6 L -1.94444E-6 0.36597 " pathEditMode="relative" rAng="0" ptsTypes="AA">
                                      <p:cBhvr>
                                        <p:cTn id="35" dur="1000" fill="hold"/>
                                        <p:tgtEl>
                                          <p:spTgt spid="2"/>
                                        </p:tgtEl>
                                        <p:attrNameLst>
                                          <p:attrName>ppt_x</p:attrName>
                                          <p:attrName>ppt_y</p:attrName>
                                        </p:attrNameLst>
                                      </p:cBhvr>
                                      <p:rCtr x="0" y="18300"/>
                                    </p:animMotion>
                                  </p:childTnLst>
                                </p:cTn>
                              </p:par>
                            </p:childTnLst>
                          </p:cTn>
                        </p:par>
                        <p:par>
                          <p:cTn id="36" fill="hold" nodeType="afterGroup">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107"/>
                                        </p:tgtEl>
                                        <p:attrNameLst>
                                          <p:attrName>style.visibility</p:attrName>
                                        </p:attrNameLst>
                                      </p:cBhvr>
                                      <p:to>
                                        <p:strVal val="visible"/>
                                      </p:to>
                                    </p:set>
                                  </p:childTnLst>
                                </p:cTn>
                              </p:par>
                              <p:par>
                                <p:cTn id="39" presetID="42" presetClass="path" presetSubtype="0" accel="50000" decel="50000" fill="hold" grpId="1" nodeType="withEffect">
                                  <p:stCondLst>
                                    <p:cond delay="0"/>
                                  </p:stCondLst>
                                  <p:childTnLst>
                                    <p:animMotion origin="layout" path="M 0 0  L 0 0.33333  E" pathEditMode="relative" ptsTypes="">
                                      <p:cBhvr>
                                        <p:cTn id="40" dur="1000" fill="hold"/>
                                        <p:tgtEl>
                                          <p:spTgt spid="107"/>
                                        </p:tgtEl>
                                        <p:attrNameLst>
                                          <p:attrName>ppt_x</p:attrName>
                                          <p:attrName>ppt_y</p:attrName>
                                        </p:attrNameLst>
                                      </p:cBhvr>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mph" presetSubtype="2" fill="hold" nodeType="clickEffect">
                                  <p:stCondLst>
                                    <p:cond delay="0"/>
                                  </p:stCondLst>
                                  <p:childTnLst>
                                    <p:animClr clrSpc="rgb" dir="cw">
                                      <p:cBhvr>
                                        <p:cTn id="44" dur="500" fill="hold"/>
                                        <p:tgtEl>
                                          <p:spTgt spid="63"/>
                                        </p:tgtEl>
                                        <p:attrNameLst>
                                          <p:attrName>fillcolor</p:attrName>
                                        </p:attrNameLst>
                                      </p:cBhvr>
                                      <p:to>
                                        <a:srgbClr val="0000FF"/>
                                      </p:to>
                                    </p:animClr>
                                    <p:set>
                                      <p:cBhvr>
                                        <p:cTn id="45" dur="500" fill="hold"/>
                                        <p:tgtEl>
                                          <p:spTgt spid="63"/>
                                        </p:tgtEl>
                                        <p:attrNameLst>
                                          <p:attrName>fill.type</p:attrName>
                                        </p:attrNameLst>
                                      </p:cBhvr>
                                      <p:to>
                                        <p:strVal val="solid"/>
                                      </p:to>
                                    </p:set>
                                    <p:set>
                                      <p:cBhvr>
                                        <p:cTn id="46" dur="500" fill="hold"/>
                                        <p:tgtEl>
                                          <p:spTgt spid="63"/>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500" fill="hold"/>
                                        <p:tgtEl>
                                          <p:spTgt spid="62"/>
                                        </p:tgtEl>
                                        <p:attrNameLst>
                                          <p:attrName>fillcolor</p:attrName>
                                        </p:attrNameLst>
                                      </p:cBhvr>
                                      <p:to>
                                        <a:srgbClr val="0000FF"/>
                                      </p:to>
                                    </p:animClr>
                                    <p:set>
                                      <p:cBhvr>
                                        <p:cTn id="49" dur="500" fill="hold"/>
                                        <p:tgtEl>
                                          <p:spTgt spid="62"/>
                                        </p:tgtEl>
                                        <p:attrNameLst>
                                          <p:attrName>fill.type</p:attrName>
                                        </p:attrNameLst>
                                      </p:cBhvr>
                                      <p:to>
                                        <p:strVal val="solid"/>
                                      </p:to>
                                    </p:set>
                                    <p:set>
                                      <p:cBhvr>
                                        <p:cTn id="50" dur="500" fill="hold"/>
                                        <p:tgtEl>
                                          <p:spTgt spid="62"/>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500" fill="hold"/>
                                        <p:tgtEl>
                                          <p:spTgt spid="64"/>
                                        </p:tgtEl>
                                        <p:attrNameLst>
                                          <p:attrName>fillcolor</p:attrName>
                                        </p:attrNameLst>
                                      </p:cBhvr>
                                      <p:to>
                                        <a:srgbClr val="0000FF"/>
                                      </p:to>
                                    </p:animClr>
                                    <p:set>
                                      <p:cBhvr>
                                        <p:cTn id="53" dur="500" fill="hold"/>
                                        <p:tgtEl>
                                          <p:spTgt spid="64"/>
                                        </p:tgtEl>
                                        <p:attrNameLst>
                                          <p:attrName>fill.type</p:attrName>
                                        </p:attrNameLst>
                                      </p:cBhvr>
                                      <p:to>
                                        <p:strVal val="solid"/>
                                      </p:to>
                                    </p:set>
                                    <p:set>
                                      <p:cBhvr>
                                        <p:cTn id="54" dur="500" fill="hold"/>
                                        <p:tgtEl>
                                          <p:spTgt spid="64"/>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500" fill="hold"/>
                                        <p:tgtEl>
                                          <p:spTgt spid="71"/>
                                        </p:tgtEl>
                                        <p:attrNameLst>
                                          <p:attrName>fillcolor</p:attrName>
                                        </p:attrNameLst>
                                      </p:cBhvr>
                                      <p:to>
                                        <a:srgbClr val="0000FF"/>
                                      </p:to>
                                    </p:animClr>
                                    <p:set>
                                      <p:cBhvr>
                                        <p:cTn id="57" dur="500" fill="hold"/>
                                        <p:tgtEl>
                                          <p:spTgt spid="71"/>
                                        </p:tgtEl>
                                        <p:attrNameLst>
                                          <p:attrName>fill.type</p:attrName>
                                        </p:attrNameLst>
                                      </p:cBhvr>
                                      <p:to>
                                        <p:strVal val="solid"/>
                                      </p:to>
                                    </p:set>
                                    <p:set>
                                      <p:cBhvr>
                                        <p:cTn id="58" dur="500" fill="hold"/>
                                        <p:tgtEl>
                                          <p:spTgt spid="71"/>
                                        </p:tgtEl>
                                        <p:attrNameLst>
                                          <p:attrName>fill.on</p:attrName>
                                        </p:attrNameLst>
                                      </p:cBhvr>
                                      <p:to>
                                        <p:strVal val="true"/>
                                      </p:to>
                                    </p:set>
                                  </p:childTnLst>
                                </p:cTn>
                              </p:par>
                              <p:par>
                                <p:cTn id="59" presetID="3" presetClass="exit" presetSubtype="10" fill="hold" nodeType="withEffect">
                                  <p:stCondLst>
                                    <p:cond delay="0"/>
                                  </p:stCondLst>
                                  <p:childTnLst>
                                    <p:animEffect transition="out" filter="blinds(horizontal)">
                                      <p:cBhvr>
                                        <p:cTn id="60" dur="500"/>
                                        <p:tgtEl>
                                          <p:spTgt spid="2"/>
                                        </p:tgtEl>
                                      </p:cBhvr>
                                    </p:animEffect>
                                    <p:set>
                                      <p:cBhvr>
                                        <p:cTn id="61" dur="1" fill="hold">
                                          <p:stCondLst>
                                            <p:cond delay="499"/>
                                          </p:stCondLst>
                                        </p:cTn>
                                        <p:tgtEl>
                                          <p:spTgt spid="2"/>
                                        </p:tgtEl>
                                        <p:attrNameLst>
                                          <p:attrName>style.visibility</p:attrName>
                                        </p:attrNameLst>
                                      </p:cBhvr>
                                      <p:to>
                                        <p:strVal val="hidden"/>
                                      </p:to>
                                    </p:set>
                                  </p:childTnLst>
                                </p:cTn>
                              </p:par>
                              <p:par>
                                <p:cTn id="62" presetID="1" presetClass="entr" presetSubtype="0" fill="hold" nodeType="withEffect">
                                  <p:stCondLst>
                                    <p:cond delay="0"/>
                                  </p:stCondLst>
                                  <p:childTnLst>
                                    <p:set>
                                      <p:cBhvr>
                                        <p:cTn id="63" dur="1" fill="hold">
                                          <p:stCondLst>
                                            <p:cond delay="0"/>
                                          </p:stCondLst>
                                        </p:cTn>
                                        <p:tgtEl>
                                          <p:spTgt spid="3"/>
                                        </p:tgtEl>
                                        <p:attrNameLst>
                                          <p:attrName>style.visibility</p:attrName>
                                        </p:attrNameLst>
                                      </p:cBhvr>
                                      <p:to>
                                        <p:strVal val="visible"/>
                                      </p:to>
                                    </p:set>
                                  </p:childTnLst>
                                </p:cTn>
                              </p:par>
                              <p:par>
                                <p:cTn id="64" presetID="42" presetClass="path" presetSubtype="0" accel="50000" decel="50000" fill="hold" nodeType="withEffect">
                                  <p:stCondLst>
                                    <p:cond delay="0"/>
                                  </p:stCondLst>
                                  <p:childTnLst>
                                    <p:animMotion origin="layout" path="M -1.94444E-6 3.7037E-6 L -1.94444E-6 0.36597 " pathEditMode="relative" rAng="0" ptsTypes="AA">
                                      <p:cBhvr>
                                        <p:cTn id="65" dur="1000" fill="hold"/>
                                        <p:tgtEl>
                                          <p:spTgt spid="3"/>
                                        </p:tgtEl>
                                        <p:attrNameLst>
                                          <p:attrName>ppt_x</p:attrName>
                                          <p:attrName>ppt_y</p:attrName>
                                        </p:attrNameLst>
                                      </p:cBhvr>
                                      <p:rCtr x="0" y="18300"/>
                                    </p:animMotion>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mph" presetSubtype="2" fill="hold" nodeType="clickEffect">
                                  <p:stCondLst>
                                    <p:cond delay="0"/>
                                  </p:stCondLst>
                                  <p:childTnLst>
                                    <p:animClr clrSpc="rgb" dir="cw">
                                      <p:cBhvr>
                                        <p:cTn id="69" dur="500" fill="hold"/>
                                        <p:tgtEl>
                                          <p:spTgt spid="62"/>
                                        </p:tgtEl>
                                        <p:attrNameLst>
                                          <p:attrName>fillcolor</p:attrName>
                                        </p:attrNameLst>
                                      </p:cBhvr>
                                      <p:to>
                                        <a:schemeClr val="bg1"/>
                                      </p:to>
                                    </p:animClr>
                                    <p:set>
                                      <p:cBhvr>
                                        <p:cTn id="70" dur="500" fill="hold"/>
                                        <p:tgtEl>
                                          <p:spTgt spid="62"/>
                                        </p:tgtEl>
                                        <p:attrNameLst>
                                          <p:attrName>fill.type</p:attrName>
                                        </p:attrNameLst>
                                      </p:cBhvr>
                                      <p:to>
                                        <p:strVal val="solid"/>
                                      </p:to>
                                    </p:set>
                                    <p:set>
                                      <p:cBhvr>
                                        <p:cTn id="71" dur="500" fill="hold"/>
                                        <p:tgtEl>
                                          <p:spTgt spid="62"/>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500" fill="hold"/>
                                        <p:tgtEl>
                                          <p:spTgt spid="63"/>
                                        </p:tgtEl>
                                        <p:attrNameLst>
                                          <p:attrName>fillcolor</p:attrName>
                                        </p:attrNameLst>
                                      </p:cBhvr>
                                      <p:to>
                                        <a:schemeClr val="bg1"/>
                                      </p:to>
                                    </p:animClr>
                                    <p:set>
                                      <p:cBhvr>
                                        <p:cTn id="74" dur="500" fill="hold"/>
                                        <p:tgtEl>
                                          <p:spTgt spid="63"/>
                                        </p:tgtEl>
                                        <p:attrNameLst>
                                          <p:attrName>fill.type</p:attrName>
                                        </p:attrNameLst>
                                      </p:cBhvr>
                                      <p:to>
                                        <p:strVal val="solid"/>
                                      </p:to>
                                    </p:set>
                                    <p:set>
                                      <p:cBhvr>
                                        <p:cTn id="75" dur="500" fill="hold"/>
                                        <p:tgtEl>
                                          <p:spTgt spid="63"/>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500" fill="hold"/>
                                        <p:tgtEl>
                                          <p:spTgt spid="64"/>
                                        </p:tgtEl>
                                        <p:attrNameLst>
                                          <p:attrName>fillcolor</p:attrName>
                                        </p:attrNameLst>
                                      </p:cBhvr>
                                      <p:to>
                                        <a:schemeClr val="bg1"/>
                                      </p:to>
                                    </p:animClr>
                                    <p:set>
                                      <p:cBhvr>
                                        <p:cTn id="78" dur="500" fill="hold"/>
                                        <p:tgtEl>
                                          <p:spTgt spid="64"/>
                                        </p:tgtEl>
                                        <p:attrNameLst>
                                          <p:attrName>fill.type</p:attrName>
                                        </p:attrNameLst>
                                      </p:cBhvr>
                                      <p:to>
                                        <p:strVal val="solid"/>
                                      </p:to>
                                    </p:set>
                                    <p:set>
                                      <p:cBhvr>
                                        <p:cTn id="79" dur="500" fill="hold"/>
                                        <p:tgtEl>
                                          <p:spTgt spid="64"/>
                                        </p:tgtEl>
                                        <p:attrNameLst>
                                          <p:attrName>fill.on</p:attrName>
                                        </p:attrNameLst>
                                      </p:cBhvr>
                                      <p:to>
                                        <p:strVal val="true"/>
                                      </p:to>
                                    </p:set>
                                  </p:childTnLst>
                                </p:cTn>
                              </p:par>
                              <p:par>
                                <p:cTn id="80" presetID="1" presetClass="emph" presetSubtype="2" fill="hold" nodeType="withEffect">
                                  <p:stCondLst>
                                    <p:cond delay="0"/>
                                  </p:stCondLst>
                                  <p:childTnLst>
                                    <p:animClr clrSpc="rgb" dir="cw">
                                      <p:cBhvr>
                                        <p:cTn id="81" dur="500" fill="hold"/>
                                        <p:tgtEl>
                                          <p:spTgt spid="71"/>
                                        </p:tgtEl>
                                        <p:attrNameLst>
                                          <p:attrName>fillcolor</p:attrName>
                                        </p:attrNameLst>
                                      </p:cBhvr>
                                      <p:to>
                                        <a:schemeClr val="bg1"/>
                                      </p:to>
                                    </p:animClr>
                                    <p:set>
                                      <p:cBhvr>
                                        <p:cTn id="82" dur="500" fill="hold"/>
                                        <p:tgtEl>
                                          <p:spTgt spid="71"/>
                                        </p:tgtEl>
                                        <p:attrNameLst>
                                          <p:attrName>fill.type</p:attrName>
                                        </p:attrNameLst>
                                      </p:cBhvr>
                                      <p:to>
                                        <p:strVal val="solid"/>
                                      </p:to>
                                    </p:set>
                                    <p:set>
                                      <p:cBhvr>
                                        <p:cTn id="83" dur="500" fill="hold"/>
                                        <p:tgtEl>
                                          <p:spTgt spid="71"/>
                                        </p:tgtEl>
                                        <p:attrNameLst>
                                          <p:attrName>fill.on</p:attrName>
                                        </p:attrNameLst>
                                      </p:cBhvr>
                                      <p:to>
                                        <p:strVal val="tru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xit" presetSubtype="10" fill="hold" nodeType="clickEffect">
                                  <p:stCondLst>
                                    <p:cond delay="0"/>
                                  </p:stCondLst>
                                  <p:childTnLst>
                                    <p:animEffect transition="out" filter="blinds(horizontal)">
                                      <p:cBhvr>
                                        <p:cTn id="87" dur="500"/>
                                        <p:tgtEl>
                                          <p:spTgt spid="3"/>
                                        </p:tgtEl>
                                      </p:cBhvr>
                                    </p:animEffect>
                                    <p:set>
                                      <p:cBhvr>
                                        <p:cTn id="88" dur="1" fill="hold">
                                          <p:stCondLst>
                                            <p:cond delay="499"/>
                                          </p:stCondLst>
                                        </p:cTn>
                                        <p:tgtEl>
                                          <p:spTgt spid="3"/>
                                        </p:tgtEl>
                                        <p:attrNameLst>
                                          <p:attrName>style.visibility</p:attrName>
                                        </p:attrNameLst>
                                      </p:cBhvr>
                                      <p:to>
                                        <p:strVal val="hidden"/>
                                      </p:to>
                                    </p:set>
                                  </p:childTnLst>
                                </p:cTn>
                              </p:par>
                              <p:par>
                                <p:cTn id="89" presetID="1" presetClass="emph" presetSubtype="2" fill="hold" nodeType="withEffect">
                                  <p:stCondLst>
                                    <p:cond delay="0"/>
                                  </p:stCondLst>
                                  <p:childTnLst>
                                    <p:animClr clrSpc="rgb" dir="cw">
                                      <p:cBhvr>
                                        <p:cTn id="90" dur="500" fill="hold"/>
                                        <p:tgtEl>
                                          <p:spTgt spid="62"/>
                                        </p:tgtEl>
                                        <p:attrNameLst>
                                          <p:attrName>fillcolor</p:attrName>
                                        </p:attrNameLst>
                                      </p:cBhvr>
                                      <p:to>
                                        <a:srgbClr val="0000FF"/>
                                      </p:to>
                                    </p:animClr>
                                    <p:set>
                                      <p:cBhvr>
                                        <p:cTn id="91" dur="500" fill="hold"/>
                                        <p:tgtEl>
                                          <p:spTgt spid="62"/>
                                        </p:tgtEl>
                                        <p:attrNameLst>
                                          <p:attrName>fill.type</p:attrName>
                                        </p:attrNameLst>
                                      </p:cBhvr>
                                      <p:to>
                                        <p:strVal val="solid"/>
                                      </p:to>
                                    </p:set>
                                    <p:set>
                                      <p:cBhvr>
                                        <p:cTn id="92" dur="500" fill="hold"/>
                                        <p:tgtEl>
                                          <p:spTgt spid="62"/>
                                        </p:tgtEl>
                                        <p:attrNameLst>
                                          <p:attrName>fill.on</p:attrName>
                                        </p:attrNameLst>
                                      </p:cBhvr>
                                      <p:to>
                                        <p:strVal val="true"/>
                                      </p:to>
                                    </p:set>
                                  </p:childTnLst>
                                </p:cTn>
                              </p:par>
                              <p:par>
                                <p:cTn id="93" presetID="1" presetClass="emph" presetSubtype="2" fill="hold" nodeType="withEffect">
                                  <p:stCondLst>
                                    <p:cond delay="0"/>
                                  </p:stCondLst>
                                  <p:childTnLst>
                                    <p:animClr clrSpc="rgb" dir="cw">
                                      <p:cBhvr>
                                        <p:cTn id="94" dur="500" fill="hold"/>
                                        <p:tgtEl>
                                          <p:spTgt spid="63"/>
                                        </p:tgtEl>
                                        <p:attrNameLst>
                                          <p:attrName>fillcolor</p:attrName>
                                        </p:attrNameLst>
                                      </p:cBhvr>
                                      <p:to>
                                        <a:srgbClr val="0000FF"/>
                                      </p:to>
                                    </p:animClr>
                                    <p:set>
                                      <p:cBhvr>
                                        <p:cTn id="95" dur="500" fill="hold"/>
                                        <p:tgtEl>
                                          <p:spTgt spid="63"/>
                                        </p:tgtEl>
                                        <p:attrNameLst>
                                          <p:attrName>fill.type</p:attrName>
                                        </p:attrNameLst>
                                      </p:cBhvr>
                                      <p:to>
                                        <p:strVal val="solid"/>
                                      </p:to>
                                    </p:set>
                                    <p:set>
                                      <p:cBhvr>
                                        <p:cTn id="96" dur="500" fill="hold"/>
                                        <p:tgtEl>
                                          <p:spTgt spid="63"/>
                                        </p:tgtEl>
                                        <p:attrNameLst>
                                          <p:attrName>fill.on</p:attrName>
                                        </p:attrNameLst>
                                      </p:cBhvr>
                                      <p:to>
                                        <p:strVal val="true"/>
                                      </p:to>
                                    </p:set>
                                  </p:childTnLst>
                                </p:cTn>
                              </p:par>
                              <p:par>
                                <p:cTn id="97" presetID="1" presetClass="emph" presetSubtype="2" fill="hold" nodeType="withEffect">
                                  <p:stCondLst>
                                    <p:cond delay="0"/>
                                  </p:stCondLst>
                                  <p:childTnLst>
                                    <p:animClr clrSpc="rgb" dir="cw">
                                      <p:cBhvr>
                                        <p:cTn id="98" dur="500" fill="hold"/>
                                        <p:tgtEl>
                                          <p:spTgt spid="64"/>
                                        </p:tgtEl>
                                        <p:attrNameLst>
                                          <p:attrName>fillcolor</p:attrName>
                                        </p:attrNameLst>
                                      </p:cBhvr>
                                      <p:to>
                                        <a:srgbClr val="0000FF"/>
                                      </p:to>
                                    </p:animClr>
                                    <p:set>
                                      <p:cBhvr>
                                        <p:cTn id="99" dur="500" fill="hold"/>
                                        <p:tgtEl>
                                          <p:spTgt spid="64"/>
                                        </p:tgtEl>
                                        <p:attrNameLst>
                                          <p:attrName>fill.type</p:attrName>
                                        </p:attrNameLst>
                                      </p:cBhvr>
                                      <p:to>
                                        <p:strVal val="solid"/>
                                      </p:to>
                                    </p:set>
                                    <p:set>
                                      <p:cBhvr>
                                        <p:cTn id="100" dur="500" fill="hold"/>
                                        <p:tgtEl>
                                          <p:spTgt spid="64"/>
                                        </p:tgtEl>
                                        <p:attrNameLst>
                                          <p:attrName>fill.on</p:attrName>
                                        </p:attrNameLst>
                                      </p:cBhvr>
                                      <p:to>
                                        <p:strVal val="true"/>
                                      </p:to>
                                    </p:set>
                                  </p:childTnLst>
                                </p:cTn>
                              </p:par>
                              <p:par>
                                <p:cTn id="101" presetID="1" presetClass="emph" presetSubtype="2" fill="hold" nodeType="withEffect">
                                  <p:stCondLst>
                                    <p:cond delay="0"/>
                                  </p:stCondLst>
                                  <p:childTnLst>
                                    <p:animClr clrSpc="rgb" dir="cw">
                                      <p:cBhvr>
                                        <p:cTn id="102" dur="500" fill="hold"/>
                                        <p:tgtEl>
                                          <p:spTgt spid="71"/>
                                        </p:tgtEl>
                                        <p:attrNameLst>
                                          <p:attrName>fillcolor</p:attrName>
                                        </p:attrNameLst>
                                      </p:cBhvr>
                                      <p:to>
                                        <a:srgbClr val="0000FF"/>
                                      </p:to>
                                    </p:animClr>
                                    <p:set>
                                      <p:cBhvr>
                                        <p:cTn id="103" dur="500" fill="hold"/>
                                        <p:tgtEl>
                                          <p:spTgt spid="71"/>
                                        </p:tgtEl>
                                        <p:attrNameLst>
                                          <p:attrName>fill.type</p:attrName>
                                        </p:attrNameLst>
                                      </p:cBhvr>
                                      <p:to>
                                        <p:strVal val="solid"/>
                                      </p:to>
                                    </p:set>
                                    <p:set>
                                      <p:cBhvr>
                                        <p:cTn id="104" dur="500" fill="hold"/>
                                        <p:tgtEl>
                                          <p:spTgt spid="71"/>
                                        </p:tgtEl>
                                        <p:attrNameLst>
                                          <p:attrName>fill.on</p:attrName>
                                        </p:attrNameLst>
                                      </p:cBhvr>
                                      <p:to>
                                        <p:strVal val="true"/>
                                      </p:to>
                                    </p:set>
                                  </p:childTnLst>
                                </p:cTn>
                              </p:par>
                              <p:par>
                                <p:cTn id="105" presetID="1" presetClass="entr" presetSubtype="0" fill="hold" nodeType="withEffect">
                                  <p:stCondLst>
                                    <p:cond delay="0"/>
                                  </p:stCondLst>
                                  <p:childTnLst>
                                    <p:set>
                                      <p:cBhvr>
                                        <p:cTn id="106" dur="1" fill="hold">
                                          <p:stCondLst>
                                            <p:cond delay="0"/>
                                          </p:stCondLst>
                                        </p:cTn>
                                        <p:tgtEl>
                                          <p:spTgt spid="4"/>
                                        </p:tgtEl>
                                        <p:attrNameLst>
                                          <p:attrName>style.visibility</p:attrName>
                                        </p:attrNameLst>
                                      </p:cBhvr>
                                      <p:to>
                                        <p:strVal val="visible"/>
                                      </p:to>
                                    </p:set>
                                  </p:childTnLst>
                                </p:cTn>
                              </p:par>
                              <p:par>
                                <p:cTn id="107" presetID="42" presetClass="path" presetSubtype="0" accel="50000" decel="50000" fill="hold" nodeType="withEffect">
                                  <p:stCondLst>
                                    <p:cond delay="0"/>
                                  </p:stCondLst>
                                  <p:childTnLst>
                                    <p:animMotion origin="layout" path="M -1.94444E-6 3.7037E-6 L -1.94444E-6 0.36597 " pathEditMode="relative" rAng="0" ptsTypes="AA">
                                      <p:cBhvr>
                                        <p:cTn id="108" dur="1000" fill="hold"/>
                                        <p:tgtEl>
                                          <p:spTgt spid="4"/>
                                        </p:tgtEl>
                                        <p:attrNameLst>
                                          <p:attrName>ppt_x</p:attrName>
                                          <p:attrName>ppt_y</p:attrName>
                                        </p:attrNameLst>
                                      </p:cBhvr>
                                      <p:rCtr x="0" y="18300"/>
                                    </p:animMotion>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 presetClass="emph" presetSubtype="2" fill="hold" nodeType="clickEffect">
                                  <p:stCondLst>
                                    <p:cond delay="0"/>
                                  </p:stCondLst>
                                  <p:childTnLst>
                                    <p:animClr clrSpc="rgb" dir="cw">
                                      <p:cBhvr>
                                        <p:cTn id="112" dur="500" fill="hold"/>
                                        <p:tgtEl>
                                          <p:spTgt spid="62"/>
                                        </p:tgtEl>
                                        <p:attrNameLst>
                                          <p:attrName>fillcolor</p:attrName>
                                        </p:attrNameLst>
                                      </p:cBhvr>
                                      <p:to>
                                        <a:schemeClr val="bg1"/>
                                      </p:to>
                                    </p:animClr>
                                    <p:set>
                                      <p:cBhvr>
                                        <p:cTn id="113" dur="500" fill="hold"/>
                                        <p:tgtEl>
                                          <p:spTgt spid="62"/>
                                        </p:tgtEl>
                                        <p:attrNameLst>
                                          <p:attrName>fill.type</p:attrName>
                                        </p:attrNameLst>
                                      </p:cBhvr>
                                      <p:to>
                                        <p:strVal val="solid"/>
                                      </p:to>
                                    </p:set>
                                    <p:set>
                                      <p:cBhvr>
                                        <p:cTn id="114" dur="500" fill="hold"/>
                                        <p:tgtEl>
                                          <p:spTgt spid="62"/>
                                        </p:tgtEl>
                                        <p:attrNameLst>
                                          <p:attrName>fill.on</p:attrName>
                                        </p:attrNameLst>
                                      </p:cBhvr>
                                      <p:to>
                                        <p:strVal val="true"/>
                                      </p:to>
                                    </p:set>
                                  </p:childTnLst>
                                </p:cTn>
                              </p:par>
                              <p:par>
                                <p:cTn id="115" presetID="1" presetClass="emph" presetSubtype="2" fill="hold" nodeType="withEffect">
                                  <p:stCondLst>
                                    <p:cond delay="0"/>
                                  </p:stCondLst>
                                  <p:childTnLst>
                                    <p:animClr clrSpc="rgb" dir="cw">
                                      <p:cBhvr>
                                        <p:cTn id="116" dur="500" fill="hold"/>
                                        <p:tgtEl>
                                          <p:spTgt spid="63"/>
                                        </p:tgtEl>
                                        <p:attrNameLst>
                                          <p:attrName>fillcolor</p:attrName>
                                        </p:attrNameLst>
                                      </p:cBhvr>
                                      <p:to>
                                        <a:schemeClr val="bg1"/>
                                      </p:to>
                                    </p:animClr>
                                    <p:set>
                                      <p:cBhvr>
                                        <p:cTn id="117" dur="500" fill="hold"/>
                                        <p:tgtEl>
                                          <p:spTgt spid="63"/>
                                        </p:tgtEl>
                                        <p:attrNameLst>
                                          <p:attrName>fill.type</p:attrName>
                                        </p:attrNameLst>
                                      </p:cBhvr>
                                      <p:to>
                                        <p:strVal val="solid"/>
                                      </p:to>
                                    </p:set>
                                    <p:set>
                                      <p:cBhvr>
                                        <p:cTn id="118" dur="500" fill="hold"/>
                                        <p:tgtEl>
                                          <p:spTgt spid="63"/>
                                        </p:tgtEl>
                                        <p:attrNameLst>
                                          <p:attrName>fill.on</p:attrName>
                                        </p:attrNameLst>
                                      </p:cBhvr>
                                      <p:to>
                                        <p:strVal val="true"/>
                                      </p:to>
                                    </p:set>
                                  </p:childTnLst>
                                </p:cTn>
                              </p:par>
                              <p:par>
                                <p:cTn id="119" presetID="1" presetClass="emph" presetSubtype="2" fill="hold" nodeType="withEffect">
                                  <p:stCondLst>
                                    <p:cond delay="0"/>
                                  </p:stCondLst>
                                  <p:childTnLst>
                                    <p:animClr clrSpc="rgb" dir="cw">
                                      <p:cBhvr>
                                        <p:cTn id="120" dur="500" fill="hold"/>
                                        <p:tgtEl>
                                          <p:spTgt spid="64"/>
                                        </p:tgtEl>
                                        <p:attrNameLst>
                                          <p:attrName>fillcolor</p:attrName>
                                        </p:attrNameLst>
                                      </p:cBhvr>
                                      <p:to>
                                        <a:schemeClr val="bg1"/>
                                      </p:to>
                                    </p:animClr>
                                    <p:set>
                                      <p:cBhvr>
                                        <p:cTn id="121" dur="500" fill="hold"/>
                                        <p:tgtEl>
                                          <p:spTgt spid="64"/>
                                        </p:tgtEl>
                                        <p:attrNameLst>
                                          <p:attrName>fill.type</p:attrName>
                                        </p:attrNameLst>
                                      </p:cBhvr>
                                      <p:to>
                                        <p:strVal val="solid"/>
                                      </p:to>
                                    </p:set>
                                    <p:set>
                                      <p:cBhvr>
                                        <p:cTn id="122" dur="500" fill="hold"/>
                                        <p:tgtEl>
                                          <p:spTgt spid="64"/>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500" fill="hold"/>
                                        <p:tgtEl>
                                          <p:spTgt spid="71"/>
                                        </p:tgtEl>
                                        <p:attrNameLst>
                                          <p:attrName>fillcolor</p:attrName>
                                        </p:attrNameLst>
                                      </p:cBhvr>
                                      <p:to>
                                        <a:schemeClr val="bg1"/>
                                      </p:to>
                                    </p:animClr>
                                    <p:set>
                                      <p:cBhvr>
                                        <p:cTn id="125" dur="500" fill="hold"/>
                                        <p:tgtEl>
                                          <p:spTgt spid="71"/>
                                        </p:tgtEl>
                                        <p:attrNameLst>
                                          <p:attrName>fill.type</p:attrName>
                                        </p:attrNameLst>
                                      </p:cBhvr>
                                      <p:to>
                                        <p:strVal val="solid"/>
                                      </p:to>
                                    </p:set>
                                    <p:set>
                                      <p:cBhvr>
                                        <p:cTn id="126" dur="500" fill="hold"/>
                                        <p:tgtEl>
                                          <p:spTgt spid="71"/>
                                        </p:tgtEl>
                                        <p:attrNameLst>
                                          <p:attrName>fill.on</p:attrName>
                                        </p:attrNameLst>
                                      </p:cBhvr>
                                      <p:to>
                                        <p:strVal val="tru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3" presetClass="exit" presetSubtype="10" fill="hold" nodeType="clickEffect">
                                  <p:stCondLst>
                                    <p:cond delay="0"/>
                                  </p:stCondLst>
                                  <p:childTnLst>
                                    <p:animEffect transition="out" filter="blinds(horizontal)">
                                      <p:cBhvr>
                                        <p:cTn id="130" dur="500"/>
                                        <p:tgtEl>
                                          <p:spTgt spid="4"/>
                                        </p:tgtEl>
                                      </p:cBhvr>
                                    </p:animEffect>
                                    <p:set>
                                      <p:cBhvr>
                                        <p:cTn id="131" dur="1" fill="hold">
                                          <p:stCondLst>
                                            <p:cond delay="499"/>
                                          </p:stCondLst>
                                        </p:cTn>
                                        <p:tgtEl>
                                          <p:spTgt spid="4"/>
                                        </p:tgtEl>
                                        <p:attrNameLst>
                                          <p:attrName>style.visibility</p:attrName>
                                        </p:attrNameLst>
                                      </p:cBhvr>
                                      <p:to>
                                        <p:strVal val="hidden"/>
                                      </p:to>
                                    </p:set>
                                  </p:childTnLst>
                                </p:cTn>
                              </p:par>
                              <p:par>
                                <p:cTn id="132" presetID="1" presetClass="emph" presetSubtype="2" fill="hold" nodeType="withEffect">
                                  <p:stCondLst>
                                    <p:cond delay="0"/>
                                  </p:stCondLst>
                                  <p:childTnLst>
                                    <p:animClr clrSpc="rgb" dir="cw">
                                      <p:cBhvr>
                                        <p:cTn id="133" dur="500" fill="hold"/>
                                        <p:tgtEl>
                                          <p:spTgt spid="62"/>
                                        </p:tgtEl>
                                        <p:attrNameLst>
                                          <p:attrName>fillcolor</p:attrName>
                                        </p:attrNameLst>
                                      </p:cBhvr>
                                      <p:to>
                                        <a:srgbClr val="0000FF"/>
                                      </p:to>
                                    </p:animClr>
                                    <p:set>
                                      <p:cBhvr>
                                        <p:cTn id="134" dur="500" fill="hold"/>
                                        <p:tgtEl>
                                          <p:spTgt spid="62"/>
                                        </p:tgtEl>
                                        <p:attrNameLst>
                                          <p:attrName>fill.type</p:attrName>
                                        </p:attrNameLst>
                                      </p:cBhvr>
                                      <p:to>
                                        <p:strVal val="solid"/>
                                      </p:to>
                                    </p:set>
                                    <p:set>
                                      <p:cBhvr>
                                        <p:cTn id="135" dur="500" fill="hold"/>
                                        <p:tgtEl>
                                          <p:spTgt spid="62"/>
                                        </p:tgtEl>
                                        <p:attrNameLst>
                                          <p:attrName>fill.on</p:attrName>
                                        </p:attrNameLst>
                                      </p:cBhvr>
                                      <p:to>
                                        <p:strVal val="true"/>
                                      </p:to>
                                    </p:set>
                                  </p:childTnLst>
                                </p:cTn>
                              </p:par>
                              <p:par>
                                <p:cTn id="136" presetID="1" presetClass="emph" presetSubtype="2" fill="hold" nodeType="withEffect">
                                  <p:stCondLst>
                                    <p:cond delay="0"/>
                                  </p:stCondLst>
                                  <p:childTnLst>
                                    <p:animClr clrSpc="rgb" dir="cw">
                                      <p:cBhvr>
                                        <p:cTn id="137" dur="500" fill="hold"/>
                                        <p:tgtEl>
                                          <p:spTgt spid="63"/>
                                        </p:tgtEl>
                                        <p:attrNameLst>
                                          <p:attrName>fillcolor</p:attrName>
                                        </p:attrNameLst>
                                      </p:cBhvr>
                                      <p:to>
                                        <a:srgbClr val="0000FF"/>
                                      </p:to>
                                    </p:animClr>
                                    <p:set>
                                      <p:cBhvr>
                                        <p:cTn id="138" dur="500" fill="hold"/>
                                        <p:tgtEl>
                                          <p:spTgt spid="63"/>
                                        </p:tgtEl>
                                        <p:attrNameLst>
                                          <p:attrName>fill.type</p:attrName>
                                        </p:attrNameLst>
                                      </p:cBhvr>
                                      <p:to>
                                        <p:strVal val="solid"/>
                                      </p:to>
                                    </p:set>
                                    <p:set>
                                      <p:cBhvr>
                                        <p:cTn id="139" dur="500" fill="hold"/>
                                        <p:tgtEl>
                                          <p:spTgt spid="63"/>
                                        </p:tgtEl>
                                        <p:attrNameLst>
                                          <p:attrName>fill.on</p:attrName>
                                        </p:attrNameLst>
                                      </p:cBhvr>
                                      <p:to>
                                        <p:strVal val="true"/>
                                      </p:to>
                                    </p:set>
                                  </p:childTnLst>
                                </p:cTn>
                              </p:par>
                              <p:par>
                                <p:cTn id="140" presetID="1" presetClass="emph" presetSubtype="2" fill="hold" nodeType="withEffect">
                                  <p:stCondLst>
                                    <p:cond delay="0"/>
                                  </p:stCondLst>
                                  <p:childTnLst>
                                    <p:animClr clrSpc="rgb" dir="cw">
                                      <p:cBhvr>
                                        <p:cTn id="141" dur="500" fill="hold"/>
                                        <p:tgtEl>
                                          <p:spTgt spid="64"/>
                                        </p:tgtEl>
                                        <p:attrNameLst>
                                          <p:attrName>fillcolor</p:attrName>
                                        </p:attrNameLst>
                                      </p:cBhvr>
                                      <p:to>
                                        <a:srgbClr val="0000FF"/>
                                      </p:to>
                                    </p:animClr>
                                    <p:set>
                                      <p:cBhvr>
                                        <p:cTn id="142" dur="500" fill="hold"/>
                                        <p:tgtEl>
                                          <p:spTgt spid="64"/>
                                        </p:tgtEl>
                                        <p:attrNameLst>
                                          <p:attrName>fill.type</p:attrName>
                                        </p:attrNameLst>
                                      </p:cBhvr>
                                      <p:to>
                                        <p:strVal val="solid"/>
                                      </p:to>
                                    </p:set>
                                    <p:set>
                                      <p:cBhvr>
                                        <p:cTn id="143" dur="500" fill="hold"/>
                                        <p:tgtEl>
                                          <p:spTgt spid="64"/>
                                        </p:tgtEl>
                                        <p:attrNameLst>
                                          <p:attrName>fill.on</p:attrName>
                                        </p:attrNameLst>
                                      </p:cBhvr>
                                      <p:to>
                                        <p:strVal val="true"/>
                                      </p:to>
                                    </p:set>
                                  </p:childTnLst>
                                </p:cTn>
                              </p:par>
                              <p:par>
                                <p:cTn id="144" presetID="1" presetClass="emph" presetSubtype="2" fill="hold" nodeType="withEffect">
                                  <p:stCondLst>
                                    <p:cond delay="0"/>
                                  </p:stCondLst>
                                  <p:childTnLst>
                                    <p:animClr clrSpc="rgb" dir="cw">
                                      <p:cBhvr>
                                        <p:cTn id="145" dur="500" fill="hold"/>
                                        <p:tgtEl>
                                          <p:spTgt spid="71"/>
                                        </p:tgtEl>
                                        <p:attrNameLst>
                                          <p:attrName>fillcolor</p:attrName>
                                        </p:attrNameLst>
                                      </p:cBhvr>
                                      <p:to>
                                        <a:srgbClr val="0000FF"/>
                                      </p:to>
                                    </p:animClr>
                                    <p:set>
                                      <p:cBhvr>
                                        <p:cTn id="146" dur="500" fill="hold"/>
                                        <p:tgtEl>
                                          <p:spTgt spid="71"/>
                                        </p:tgtEl>
                                        <p:attrNameLst>
                                          <p:attrName>fill.type</p:attrName>
                                        </p:attrNameLst>
                                      </p:cBhvr>
                                      <p:to>
                                        <p:strVal val="solid"/>
                                      </p:to>
                                    </p:set>
                                    <p:set>
                                      <p:cBhvr>
                                        <p:cTn id="147" dur="500" fill="hold"/>
                                        <p:tgtEl>
                                          <p:spTgt spid="71"/>
                                        </p:tgtEl>
                                        <p:attrNameLst>
                                          <p:attrName>fill.on</p:attrName>
                                        </p:attrNameLst>
                                      </p:cBhvr>
                                      <p:to>
                                        <p:strVal val="true"/>
                                      </p:to>
                                    </p:set>
                                  </p:childTnLst>
                                </p:cTn>
                              </p:par>
                              <p:par>
                                <p:cTn id="148" presetID="1" presetClass="entr" presetSubtype="0" fill="hold" nodeType="withEffect">
                                  <p:stCondLst>
                                    <p:cond delay="0"/>
                                  </p:stCondLst>
                                  <p:childTnLst>
                                    <p:set>
                                      <p:cBhvr>
                                        <p:cTn id="149" dur="1" fill="hold">
                                          <p:stCondLst>
                                            <p:cond delay="0"/>
                                          </p:stCondLst>
                                        </p:cTn>
                                        <p:tgtEl>
                                          <p:spTgt spid="6"/>
                                        </p:tgtEl>
                                        <p:attrNameLst>
                                          <p:attrName>style.visibility</p:attrName>
                                        </p:attrNameLst>
                                      </p:cBhvr>
                                      <p:to>
                                        <p:strVal val="visible"/>
                                      </p:to>
                                    </p:set>
                                  </p:childTnLst>
                                </p:cTn>
                              </p:par>
                              <p:par>
                                <p:cTn id="150" presetID="42" presetClass="path" presetSubtype="0" accel="50000" decel="50000" fill="hold" nodeType="withEffect">
                                  <p:stCondLst>
                                    <p:cond delay="0"/>
                                  </p:stCondLst>
                                  <p:childTnLst>
                                    <p:animMotion origin="layout" path="M -1.94444E-6 3.7037E-6 L -1.94444E-6 0.36597 " pathEditMode="relative" rAng="0" ptsTypes="AA">
                                      <p:cBhvr>
                                        <p:cTn id="151" dur="1000" fill="hold"/>
                                        <p:tgtEl>
                                          <p:spTgt spid="6"/>
                                        </p:tgtEl>
                                        <p:attrNameLst>
                                          <p:attrName>ppt_x</p:attrName>
                                          <p:attrName>ppt_y</p:attrName>
                                        </p:attrNameLst>
                                      </p:cBhvr>
                                      <p:rCtr x="0" y="18300"/>
                                    </p:animMotion>
                                  </p:childTnLst>
                                </p:cTn>
                              </p:par>
                            </p:childTnLst>
                          </p:cTn>
                        </p:par>
                      </p:childTnLst>
                    </p:cTn>
                  </p:par>
                  <p:par>
                    <p:cTn id="152" fill="hold" nodeType="clickPar">
                      <p:stCondLst>
                        <p:cond delay="indefinite"/>
                      </p:stCondLst>
                      <p:childTnLst>
                        <p:par>
                          <p:cTn id="153" fill="hold" nodeType="withGroup">
                            <p:stCondLst>
                              <p:cond delay="0"/>
                            </p:stCondLst>
                            <p:childTnLst>
                              <p:par>
                                <p:cTn id="154" presetID="1" presetClass="emph" presetSubtype="2" fill="hold" nodeType="clickEffect">
                                  <p:stCondLst>
                                    <p:cond delay="0"/>
                                  </p:stCondLst>
                                  <p:childTnLst>
                                    <p:animClr clrSpc="rgb" dir="cw">
                                      <p:cBhvr>
                                        <p:cTn id="155" dur="500" fill="hold"/>
                                        <p:tgtEl>
                                          <p:spTgt spid="62"/>
                                        </p:tgtEl>
                                        <p:attrNameLst>
                                          <p:attrName>fillcolor</p:attrName>
                                        </p:attrNameLst>
                                      </p:cBhvr>
                                      <p:to>
                                        <a:schemeClr val="bg1"/>
                                      </p:to>
                                    </p:animClr>
                                    <p:set>
                                      <p:cBhvr>
                                        <p:cTn id="156" dur="500" fill="hold"/>
                                        <p:tgtEl>
                                          <p:spTgt spid="62"/>
                                        </p:tgtEl>
                                        <p:attrNameLst>
                                          <p:attrName>fill.type</p:attrName>
                                        </p:attrNameLst>
                                      </p:cBhvr>
                                      <p:to>
                                        <p:strVal val="solid"/>
                                      </p:to>
                                    </p:set>
                                    <p:set>
                                      <p:cBhvr>
                                        <p:cTn id="157" dur="500" fill="hold"/>
                                        <p:tgtEl>
                                          <p:spTgt spid="62"/>
                                        </p:tgtEl>
                                        <p:attrNameLst>
                                          <p:attrName>fill.on</p:attrName>
                                        </p:attrNameLst>
                                      </p:cBhvr>
                                      <p:to>
                                        <p:strVal val="true"/>
                                      </p:to>
                                    </p:set>
                                  </p:childTnLst>
                                </p:cTn>
                              </p:par>
                              <p:par>
                                <p:cTn id="158" presetID="1" presetClass="emph" presetSubtype="2" fill="hold" nodeType="withEffect">
                                  <p:stCondLst>
                                    <p:cond delay="0"/>
                                  </p:stCondLst>
                                  <p:childTnLst>
                                    <p:animClr clrSpc="rgb" dir="cw">
                                      <p:cBhvr>
                                        <p:cTn id="159" dur="500" fill="hold"/>
                                        <p:tgtEl>
                                          <p:spTgt spid="63"/>
                                        </p:tgtEl>
                                        <p:attrNameLst>
                                          <p:attrName>fillcolor</p:attrName>
                                        </p:attrNameLst>
                                      </p:cBhvr>
                                      <p:to>
                                        <a:schemeClr val="bg1"/>
                                      </p:to>
                                    </p:animClr>
                                    <p:set>
                                      <p:cBhvr>
                                        <p:cTn id="160" dur="500" fill="hold"/>
                                        <p:tgtEl>
                                          <p:spTgt spid="63"/>
                                        </p:tgtEl>
                                        <p:attrNameLst>
                                          <p:attrName>fill.type</p:attrName>
                                        </p:attrNameLst>
                                      </p:cBhvr>
                                      <p:to>
                                        <p:strVal val="solid"/>
                                      </p:to>
                                    </p:set>
                                    <p:set>
                                      <p:cBhvr>
                                        <p:cTn id="161" dur="500" fill="hold"/>
                                        <p:tgtEl>
                                          <p:spTgt spid="63"/>
                                        </p:tgtEl>
                                        <p:attrNameLst>
                                          <p:attrName>fill.on</p:attrName>
                                        </p:attrNameLst>
                                      </p:cBhvr>
                                      <p:to>
                                        <p:strVal val="true"/>
                                      </p:to>
                                    </p:set>
                                  </p:childTnLst>
                                </p:cTn>
                              </p:par>
                              <p:par>
                                <p:cTn id="162" presetID="1" presetClass="emph" presetSubtype="2" fill="hold" nodeType="withEffect">
                                  <p:stCondLst>
                                    <p:cond delay="0"/>
                                  </p:stCondLst>
                                  <p:childTnLst>
                                    <p:animClr clrSpc="rgb" dir="cw">
                                      <p:cBhvr>
                                        <p:cTn id="163" dur="500" fill="hold"/>
                                        <p:tgtEl>
                                          <p:spTgt spid="64"/>
                                        </p:tgtEl>
                                        <p:attrNameLst>
                                          <p:attrName>fillcolor</p:attrName>
                                        </p:attrNameLst>
                                      </p:cBhvr>
                                      <p:to>
                                        <a:schemeClr val="bg1"/>
                                      </p:to>
                                    </p:animClr>
                                    <p:set>
                                      <p:cBhvr>
                                        <p:cTn id="164" dur="500" fill="hold"/>
                                        <p:tgtEl>
                                          <p:spTgt spid="64"/>
                                        </p:tgtEl>
                                        <p:attrNameLst>
                                          <p:attrName>fill.type</p:attrName>
                                        </p:attrNameLst>
                                      </p:cBhvr>
                                      <p:to>
                                        <p:strVal val="solid"/>
                                      </p:to>
                                    </p:set>
                                    <p:set>
                                      <p:cBhvr>
                                        <p:cTn id="165" dur="500" fill="hold"/>
                                        <p:tgtEl>
                                          <p:spTgt spid="64"/>
                                        </p:tgtEl>
                                        <p:attrNameLst>
                                          <p:attrName>fill.on</p:attrName>
                                        </p:attrNameLst>
                                      </p:cBhvr>
                                      <p:to>
                                        <p:strVal val="true"/>
                                      </p:to>
                                    </p:set>
                                  </p:childTnLst>
                                </p:cTn>
                              </p:par>
                              <p:par>
                                <p:cTn id="166" presetID="1" presetClass="emph" presetSubtype="2" fill="hold" nodeType="withEffect">
                                  <p:stCondLst>
                                    <p:cond delay="0"/>
                                  </p:stCondLst>
                                  <p:childTnLst>
                                    <p:animClr clrSpc="rgb" dir="cw">
                                      <p:cBhvr>
                                        <p:cTn id="167" dur="500" fill="hold"/>
                                        <p:tgtEl>
                                          <p:spTgt spid="71"/>
                                        </p:tgtEl>
                                        <p:attrNameLst>
                                          <p:attrName>fillcolor</p:attrName>
                                        </p:attrNameLst>
                                      </p:cBhvr>
                                      <p:to>
                                        <a:schemeClr val="bg1"/>
                                      </p:to>
                                    </p:animClr>
                                    <p:set>
                                      <p:cBhvr>
                                        <p:cTn id="168" dur="500" fill="hold"/>
                                        <p:tgtEl>
                                          <p:spTgt spid="71"/>
                                        </p:tgtEl>
                                        <p:attrNameLst>
                                          <p:attrName>fill.type</p:attrName>
                                        </p:attrNameLst>
                                      </p:cBhvr>
                                      <p:to>
                                        <p:strVal val="solid"/>
                                      </p:to>
                                    </p:set>
                                    <p:set>
                                      <p:cBhvr>
                                        <p:cTn id="169" dur="500" fill="hold"/>
                                        <p:tgtEl>
                                          <p:spTgt spid="71"/>
                                        </p:tgtEl>
                                        <p:attrNameLst>
                                          <p:attrName>fill.on</p:attrName>
                                        </p:attrNameLst>
                                      </p:cBhvr>
                                      <p:to>
                                        <p:strVal val="true"/>
                                      </p:to>
                                    </p:se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3" presetClass="exit" presetSubtype="10" fill="hold" nodeType="clickEffect">
                                  <p:stCondLst>
                                    <p:cond delay="0"/>
                                  </p:stCondLst>
                                  <p:childTnLst>
                                    <p:animEffect transition="out" filter="blinds(horizontal)">
                                      <p:cBhvr>
                                        <p:cTn id="173" dur="500"/>
                                        <p:tgtEl>
                                          <p:spTgt spid="6"/>
                                        </p:tgtEl>
                                      </p:cBhvr>
                                    </p:animEffect>
                                    <p:set>
                                      <p:cBhvr>
                                        <p:cTn id="174" dur="1" fill="hold">
                                          <p:stCondLst>
                                            <p:cond delay="499"/>
                                          </p:stCondLst>
                                        </p:cTn>
                                        <p:tgtEl>
                                          <p:spTgt spid="6"/>
                                        </p:tgtEl>
                                        <p:attrNameLst>
                                          <p:attrName>style.visibility</p:attrName>
                                        </p:attrNameLst>
                                      </p:cBhvr>
                                      <p:to>
                                        <p:strVal val="hidden"/>
                                      </p:to>
                                    </p:set>
                                  </p:childTnLst>
                                </p:cTn>
                              </p:par>
                              <p:par>
                                <p:cTn id="175" presetID="1" presetClass="emph" presetSubtype="2" fill="hold" grpId="0" nodeType="withEffect">
                                  <p:stCondLst>
                                    <p:cond delay="0"/>
                                  </p:stCondLst>
                                  <p:childTnLst>
                                    <p:animClr clrSpc="rgb" dir="cw">
                                      <p:cBhvr>
                                        <p:cTn id="176" dur="500" fill="hold"/>
                                        <p:tgtEl>
                                          <p:spTgt spid="62"/>
                                        </p:tgtEl>
                                        <p:attrNameLst>
                                          <p:attrName>fillcolor</p:attrName>
                                        </p:attrNameLst>
                                      </p:cBhvr>
                                      <p:to>
                                        <a:srgbClr val="0033CC"/>
                                      </p:to>
                                    </p:animClr>
                                    <p:set>
                                      <p:cBhvr>
                                        <p:cTn id="177" dur="500" fill="hold"/>
                                        <p:tgtEl>
                                          <p:spTgt spid="62"/>
                                        </p:tgtEl>
                                        <p:attrNameLst>
                                          <p:attrName>fill.type</p:attrName>
                                        </p:attrNameLst>
                                      </p:cBhvr>
                                      <p:to>
                                        <p:strVal val="solid"/>
                                      </p:to>
                                    </p:set>
                                    <p:set>
                                      <p:cBhvr>
                                        <p:cTn id="178" dur="500" fill="hold"/>
                                        <p:tgtEl>
                                          <p:spTgt spid="62"/>
                                        </p:tgtEl>
                                        <p:attrNameLst>
                                          <p:attrName>fill.on</p:attrName>
                                        </p:attrNameLst>
                                      </p:cBhvr>
                                      <p:to>
                                        <p:strVal val="true"/>
                                      </p:to>
                                    </p:set>
                                  </p:childTnLst>
                                </p:cTn>
                              </p:par>
                              <p:par>
                                <p:cTn id="179" presetID="1" presetClass="emph" presetSubtype="2" fill="hold" grpId="0" nodeType="withEffect">
                                  <p:stCondLst>
                                    <p:cond delay="0"/>
                                  </p:stCondLst>
                                  <p:childTnLst>
                                    <p:animClr clrSpc="rgb" dir="cw">
                                      <p:cBhvr>
                                        <p:cTn id="180" dur="500" fill="hold"/>
                                        <p:tgtEl>
                                          <p:spTgt spid="63"/>
                                        </p:tgtEl>
                                        <p:attrNameLst>
                                          <p:attrName>fillcolor</p:attrName>
                                        </p:attrNameLst>
                                      </p:cBhvr>
                                      <p:to>
                                        <a:srgbClr val="0000FF"/>
                                      </p:to>
                                    </p:animClr>
                                    <p:set>
                                      <p:cBhvr>
                                        <p:cTn id="181" dur="500" fill="hold"/>
                                        <p:tgtEl>
                                          <p:spTgt spid="63"/>
                                        </p:tgtEl>
                                        <p:attrNameLst>
                                          <p:attrName>fill.type</p:attrName>
                                        </p:attrNameLst>
                                      </p:cBhvr>
                                      <p:to>
                                        <p:strVal val="solid"/>
                                      </p:to>
                                    </p:set>
                                    <p:set>
                                      <p:cBhvr>
                                        <p:cTn id="182" dur="500" fill="hold"/>
                                        <p:tgtEl>
                                          <p:spTgt spid="63"/>
                                        </p:tgtEl>
                                        <p:attrNameLst>
                                          <p:attrName>fill.on</p:attrName>
                                        </p:attrNameLst>
                                      </p:cBhvr>
                                      <p:to>
                                        <p:strVal val="true"/>
                                      </p:to>
                                    </p:set>
                                  </p:childTnLst>
                                </p:cTn>
                              </p:par>
                              <p:par>
                                <p:cTn id="183" presetID="1" presetClass="emph" presetSubtype="2" fill="hold" grpId="0" nodeType="withEffect">
                                  <p:stCondLst>
                                    <p:cond delay="0"/>
                                  </p:stCondLst>
                                  <p:childTnLst>
                                    <p:animClr clrSpc="rgb" dir="cw">
                                      <p:cBhvr>
                                        <p:cTn id="184" dur="500" fill="hold"/>
                                        <p:tgtEl>
                                          <p:spTgt spid="64"/>
                                        </p:tgtEl>
                                        <p:attrNameLst>
                                          <p:attrName>fillcolor</p:attrName>
                                        </p:attrNameLst>
                                      </p:cBhvr>
                                      <p:to>
                                        <a:srgbClr val="0033CC"/>
                                      </p:to>
                                    </p:animClr>
                                    <p:set>
                                      <p:cBhvr>
                                        <p:cTn id="185" dur="500" fill="hold"/>
                                        <p:tgtEl>
                                          <p:spTgt spid="64"/>
                                        </p:tgtEl>
                                        <p:attrNameLst>
                                          <p:attrName>fill.type</p:attrName>
                                        </p:attrNameLst>
                                      </p:cBhvr>
                                      <p:to>
                                        <p:strVal val="solid"/>
                                      </p:to>
                                    </p:set>
                                    <p:set>
                                      <p:cBhvr>
                                        <p:cTn id="186" dur="500" fill="hold"/>
                                        <p:tgtEl>
                                          <p:spTgt spid="64"/>
                                        </p:tgtEl>
                                        <p:attrNameLst>
                                          <p:attrName>fill.on</p:attrName>
                                        </p:attrNameLst>
                                      </p:cBhvr>
                                      <p:to>
                                        <p:strVal val="true"/>
                                      </p:to>
                                    </p:set>
                                  </p:childTnLst>
                                </p:cTn>
                              </p:par>
                              <p:par>
                                <p:cTn id="187" presetID="1" presetClass="emph" presetSubtype="2" fill="hold" grpId="0" nodeType="withEffect">
                                  <p:stCondLst>
                                    <p:cond delay="0"/>
                                  </p:stCondLst>
                                  <p:childTnLst>
                                    <p:animClr clrSpc="rgb" dir="cw">
                                      <p:cBhvr>
                                        <p:cTn id="188" dur="500" fill="hold"/>
                                        <p:tgtEl>
                                          <p:spTgt spid="71"/>
                                        </p:tgtEl>
                                        <p:attrNameLst>
                                          <p:attrName>fillcolor</p:attrName>
                                        </p:attrNameLst>
                                      </p:cBhvr>
                                      <p:to>
                                        <a:srgbClr val="0033CC"/>
                                      </p:to>
                                    </p:animClr>
                                    <p:set>
                                      <p:cBhvr>
                                        <p:cTn id="189" dur="500" fill="hold"/>
                                        <p:tgtEl>
                                          <p:spTgt spid="71"/>
                                        </p:tgtEl>
                                        <p:attrNameLst>
                                          <p:attrName>fill.type</p:attrName>
                                        </p:attrNameLst>
                                      </p:cBhvr>
                                      <p:to>
                                        <p:strVal val="solid"/>
                                      </p:to>
                                    </p:set>
                                    <p:set>
                                      <p:cBhvr>
                                        <p:cTn id="190" dur="500" fill="hold"/>
                                        <p:tgtEl>
                                          <p:spTgt spid="71"/>
                                        </p:tgtEl>
                                        <p:attrNameLst>
                                          <p:attrName>fill.on</p:attrName>
                                        </p:attrNameLst>
                                      </p:cBhvr>
                                      <p:to>
                                        <p:strVal val="true"/>
                                      </p:to>
                                    </p:set>
                                  </p:childTnLst>
                                </p:cTn>
                              </p:par>
                              <p:par>
                                <p:cTn id="191" presetID="1" presetClass="entr" presetSubtype="0" fill="hold" nodeType="withEffect">
                                  <p:stCondLst>
                                    <p:cond delay="0"/>
                                  </p:stCondLst>
                                  <p:childTnLst>
                                    <p:set>
                                      <p:cBhvr>
                                        <p:cTn id="192" dur="1" fill="hold">
                                          <p:stCondLst>
                                            <p:cond delay="0"/>
                                          </p:stCondLst>
                                        </p:cTn>
                                        <p:tgtEl>
                                          <p:spTgt spid="5"/>
                                        </p:tgtEl>
                                        <p:attrNameLst>
                                          <p:attrName>style.visibility</p:attrName>
                                        </p:attrNameLst>
                                      </p:cBhvr>
                                      <p:to>
                                        <p:strVal val="visible"/>
                                      </p:to>
                                    </p:set>
                                  </p:childTnLst>
                                </p:cTn>
                              </p:par>
                              <p:par>
                                <p:cTn id="193" presetID="42" presetClass="path" presetSubtype="0" accel="50000" decel="50000" fill="hold" nodeType="withEffect">
                                  <p:stCondLst>
                                    <p:cond delay="0"/>
                                  </p:stCondLst>
                                  <p:childTnLst>
                                    <p:animMotion origin="layout" path="M -1.94444E-6 3.7037E-6 L -1.94444E-6 0.36597 " pathEditMode="relative" rAng="0" ptsTypes="AA">
                                      <p:cBhvr>
                                        <p:cTn id="194" dur="1000" fill="hold"/>
                                        <p:tgtEl>
                                          <p:spTgt spid="5"/>
                                        </p:tgtEl>
                                        <p:attrNameLst>
                                          <p:attrName>ppt_x</p:attrName>
                                          <p:attrName>ppt_y</p:attrName>
                                        </p:attrNameLst>
                                      </p:cBhvr>
                                      <p:rCtr x="0" y="18300"/>
                                    </p:animMotion>
                                  </p:childTnLst>
                                </p:cTn>
                              </p:par>
                            </p:childTnLst>
                          </p:cTn>
                        </p:par>
                      </p:childTnLst>
                    </p:cTn>
                  </p:par>
                  <p:par>
                    <p:cTn id="195" fill="hold" nodeType="clickPar">
                      <p:stCondLst>
                        <p:cond delay="indefinite"/>
                      </p:stCondLst>
                      <p:childTnLst>
                        <p:par>
                          <p:cTn id="196" fill="hold" nodeType="withGroup">
                            <p:stCondLst>
                              <p:cond delay="0"/>
                            </p:stCondLst>
                            <p:childTnLst>
                              <p:par>
                                <p:cTn id="197" presetID="1" presetClass="exit" presetSubtype="0" fill="hold" nodeType="clickEffect">
                                  <p:stCondLst>
                                    <p:cond delay="0"/>
                                  </p:stCondLst>
                                  <p:childTnLst>
                                    <p:set>
                                      <p:cBhvr>
                                        <p:cTn id="198" dur="1" fill="hold">
                                          <p:stCondLst>
                                            <p:cond delay="0"/>
                                          </p:stCondLst>
                                        </p:cTn>
                                        <p:tgtEl>
                                          <p:spTgt spid="5"/>
                                        </p:tgtEl>
                                        <p:attrNameLst>
                                          <p:attrName>style.visibility</p:attrName>
                                        </p:attrNameLst>
                                      </p:cBhvr>
                                      <p:to>
                                        <p:strVal val="hidden"/>
                                      </p:to>
                                    </p:set>
                                  </p:childTnLst>
                                </p:cTn>
                              </p:par>
                              <p:par>
                                <p:cTn id="199" presetID="1" presetClass="exit" presetSubtype="0" fill="hold" grpId="2" nodeType="withEffect">
                                  <p:stCondLst>
                                    <p:cond delay="0"/>
                                  </p:stCondLst>
                                  <p:childTnLst>
                                    <p:set>
                                      <p:cBhvr>
                                        <p:cTn id="200" dur="1" fill="hold">
                                          <p:stCondLst>
                                            <p:cond delay="0"/>
                                          </p:stCondLst>
                                        </p:cTn>
                                        <p:tgtEl>
                                          <p:spTgt spid="107"/>
                                        </p:tgtEl>
                                        <p:attrNameLst>
                                          <p:attrName>style.visibility</p:attrName>
                                        </p:attrNameLst>
                                      </p:cBhvr>
                                      <p:to>
                                        <p:strVal val="hidden"/>
                                      </p:to>
                                    </p:set>
                                  </p:childTnLst>
                                </p:cTn>
                              </p:par>
                              <p:par>
                                <p:cTn id="201" presetID="3" presetClass="entr" presetSubtype="10" fill="hold" grpId="0" nodeType="withEffect">
                                  <p:stCondLst>
                                    <p:cond delay="0"/>
                                  </p:stCondLst>
                                  <p:childTnLst>
                                    <p:set>
                                      <p:cBhvr>
                                        <p:cTn id="202" dur="1" fill="hold">
                                          <p:stCondLst>
                                            <p:cond delay="0"/>
                                          </p:stCondLst>
                                        </p:cTn>
                                        <p:tgtEl>
                                          <p:spTgt spid="432182"/>
                                        </p:tgtEl>
                                        <p:attrNameLst>
                                          <p:attrName>style.visibility</p:attrName>
                                        </p:attrNameLst>
                                      </p:cBhvr>
                                      <p:to>
                                        <p:strVal val="visible"/>
                                      </p:to>
                                    </p:set>
                                    <p:animEffect transition="in" filter="blinds(horizontal)">
                                      <p:cBhvr>
                                        <p:cTn id="203" dur="500"/>
                                        <p:tgtEl>
                                          <p:spTgt spid="432182"/>
                                        </p:tgtEl>
                                      </p:cBhvr>
                                    </p:animEffect>
                                  </p:childTnLst>
                                </p:cTn>
                              </p:par>
                              <p:par>
                                <p:cTn id="204" presetID="3" presetClass="entr" presetSubtype="10" fill="hold" nodeType="withEffect">
                                  <p:stCondLst>
                                    <p:cond delay="0"/>
                                  </p:stCondLst>
                                  <p:childTnLst>
                                    <p:set>
                                      <p:cBhvr>
                                        <p:cTn id="205" dur="1" fill="hold">
                                          <p:stCondLst>
                                            <p:cond delay="0"/>
                                          </p:stCondLst>
                                        </p:cTn>
                                        <p:tgtEl>
                                          <p:spTgt spid="432183">
                                            <p:txEl>
                                              <p:pRg st="0" end="0"/>
                                            </p:txEl>
                                          </p:spTgt>
                                        </p:tgtEl>
                                        <p:attrNameLst>
                                          <p:attrName>style.visibility</p:attrName>
                                        </p:attrNameLst>
                                      </p:cBhvr>
                                      <p:to>
                                        <p:strVal val="visible"/>
                                      </p:to>
                                    </p:set>
                                    <p:animEffect transition="in" filter="blinds(horizontal)">
                                      <p:cBhvr>
                                        <p:cTn id="206" dur="500"/>
                                        <p:tgtEl>
                                          <p:spTgt spid="432183">
                                            <p:txEl>
                                              <p:pRg st="0" end="0"/>
                                            </p:txEl>
                                          </p:spTgt>
                                        </p:tgtEl>
                                      </p:cBhvr>
                                    </p:animEffect>
                                  </p:childTnLst>
                                </p:cTn>
                              </p:par>
                              <p:par>
                                <p:cTn id="207" presetID="1" presetClass="entr" presetSubtype="0" fill="hold" grpId="0" nodeType="withEffect">
                                  <p:stCondLst>
                                    <p:cond delay="0"/>
                                  </p:stCondLst>
                                  <p:childTnLst>
                                    <p:set>
                                      <p:cBhvr>
                                        <p:cTn id="208" dur="1" fill="hold">
                                          <p:stCondLst>
                                            <p:cond delay="0"/>
                                          </p:stCondLst>
                                        </p:cTn>
                                        <p:tgtEl>
                                          <p:spTgt spid="432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8" grpId="1" animBg="1"/>
      <p:bldP spid="432134" grpId="0"/>
      <p:bldP spid="62" grpId="0" animBg="1"/>
      <p:bldP spid="63" grpId="0" animBg="1"/>
      <p:bldP spid="64" grpId="0" animBg="1"/>
      <p:bldP spid="432178" grpId="0"/>
      <p:bldP spid="432182" grpId="0" animBg="1"/>
      <p:bldP spid="432184" grpId="0" animBg="1"/>
      <p:bldP spid="69" grpId="0" animBg="1"/>
      <p:bldP spid="70" grpId="0" animBg="1"/>
      <p:bldP spid="71" grpId="0" animBg="1"/>
      <p:bldP spid="107" grpId="0" animBg="1"/>
      <p:bldP spid="107" grpId="1" animBg="1"/>
      <p:bldP spid="107" grpId="2"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789820" y="1196752"/>
            <a:ext cx="3483429" cy="2031325"/>
          </a:xfrm>
          <a:prstGeom prst="rect">
            <a:avLst/>
          </a:prstGeom>
          <a:noFill/>
          <a:ln w="19050">
            <a:solidFill>
              <a:srgbClr val="FF0000"/>
            </a:solidFill>
          </a:ln>
        </p:spPr>
        <p:txBody>
          <a:bodyPr wrap="square" rtlCol="0">
            <a:spAutoFit/>
          </a:bodyPr>
          <a:lstStyle/>
          <a:p>
            <a:r>
              <a:rPr lang="en-US" dirty="0" smtClean="0">
                <a:solidFill>
                  <a:srgbClr val="000000"/>
                </a:solidFill>
                <a:latin typeface="Tahoma"/>
              </a:rPr>
              <a:t>// initialize large arrays A, B</a:t>
            </a:r>
          </a:p>
          <a:p>
            <a:endParaRPr lang="en-US" dirty="0" smtClean="0">
              <a:solidFill>
                <a:srgbClr val="000000"/>
              </a:solidFill>
              <a:latin typeface="Tahoma"/>
            </a:endParaRPr>
          </a:p>
          <a:p>
            <a:r>
              <a:rPr lang="en-US" dirty="0" smtClean="0">
                <a:solidFill>
                  <a:srgbClr val="000000"/>
                </a:solidFill>
                <a:latin typeface="Tahoma"/>
              </a:rPr>
              <a:t>for (j=0; j&lt;N; j++) {</a:t>
            </a:r>
          </a:p>
          <a:p>
            <a:r>
              <a:rPr lang="en-US" dirty="0" smtClean="0">
                <a:solidFill>
                  <a:srgbClr val="000000"/>
                </a:solidFill>
                <a:latin typeface="Tahoma"/>
              </a:rPr>
              <a:t>     index = rand();</a:t>
            </a:r>
          </a:p>
          <a:p>
            <a:r>
              <a:rPr lang="en-US" dirty="0" smtClean="0">
                <a:solidFill>
                  <a:srgbClr val="000000"/>
                </a:solidFill>
                <a:latin typeface="Tahoma"/>
              </a:rPr>
              <a:t>     A[index] = B[index];</a:t>
            </a:r>
          </a:p>
          <a:p>
            <a:r>
              <a:rPr lang="en-US" dirty="0" smtClean="0">
                <a:solidFill>
                  <a:srgbClr val="000000"/>
                </a:solidFill>
                <a:latin typeface="Tahoma"/>
              </a:rPr>
              <a:t>     …</a:t>
            </a:r>
          </a:p>
          <a:p>
            <a:r>
              <a:rPr lang="en-US" dirty="0" smtClean="0">
                <a:solidFill>
                  <a:srgbClr val="000000"/>
                </a:solidFill>
                <a:latin typeface="Tahoma"/>
              </a:rPr>
              <a:t>}</a:t>
            </a:r>
            <a:endParaRPr lang="en-US" dirty="0">
              <a:solidFill>
                <a:srgbClr val="000000"/>
              </a:solidFill>
              <a:latin typeface="Tahoma"/>
            </a:endParaRPr>
          </a:p>
        </p:txBody>
      </p:sp>
      <p:sp>
        <p:nvSpPr>
          <p:cNvPr id="9" name="Slide Number Placeholder 4"/>
          <p:cNvSpPr>
            <a:spLocks noGrp="1"/>
          </p:cNvSpPr>
          <p:nvPr>
            <p:ph type="sldNum" sz="quarter" idx="11"/>
          </p:nvPr>
        </p:nvSpPr>
        <p:spPr/>
        <p:txBody>
          <a:bodyPr/>
          <a:lstStyle/>
          <a:p>
            <a:pPr>
              <a:defRPr/>
            </a:pPr>
            <a:fld id="{B528F238-5339-4CA5-9644-0825015C47CC}" type="slidenum">
              <a:rPr lang="en-US" altLang="en-US" smtClean="0">
                <a:solidFill>
                  <a:srgbClr val="000000"/>
                </a:solidFill>
              </a:rPr>
              <a:pPr>
                <a:defRPr/>
              </a:pPr>
              <a:t>174</a:t>
            </a:fld>
            <a:endParaRPr lang="en-US" altLang="en-US" smtClean="0">
              <a:solidFill>
                <a:srgbClr val="000000"/>
              </a:solidFill>
            </a:endParaRPr>
          </a:p>
        </p:txBody>
      </p:sp>
      <p:sp>
        <p:nvSpPr>
          <p:cNvPr id="25603" name="Rectangle 2"/>
          <p:cNvSpPr>
            <a:spLocks noGrp="1" noChangeArrowheads="1"/>
          </p:cNvSpPr>
          <p:nvPr>
            <p:ph type="title"/>
          </p:nvPr>
        </p:nvSpPr>
        <p:spPr/>
        <p:txBody>
          <a:bodyPr/>
          <a:lstStyle/>
          <a:p>
            <a:r>
              <a:rPr lang="en-US" dirty="0" smtClean="0"/>
              <a:t>A Memory Performance Hog</a:t>
            </a:r>
          </a:p>
        </p:txBody>
      </p:sp>
      <p:sp>
        <p:nvSpPr>
          <p:cNvPr id="25605" name="Text Box 5"/>
          <p:cNvSpPr txBox="1">
            <a:spLocks noChangeArrowheads="1"/>
          </p:cNvSpPr>
          <p:nvPr/>
        </p:nvSpPr>
        <p:spPr bwMode="auto">
          <a:xfrm>
            <a:off x="1576470" y="3654156"/>
            <a:ext cx="1258887" cy="396875"/>
          </a:xfrm>
          <a:prstGeom prst="rect">
            <a:avLst/>
          </a:prstGeom>
          <a:noFill/>
          <a:ln w="9525">
            <a:noFill/>
            <a:miter lim="800000"/>
            <a:headEnd/>
            <a:tailEnd/>
          </a:ln>
        </p:spPr>
        <p:txBody>
          <a:bodyPr wrap="none">
            <a:spAutoFit/>
          </a:bodyPr>
          <a:lstStyle/>
          <a:p>
            <a:r>
              <a:rPr lang="en-US" sz="2000" b="1" dirty="0">
                <a:solidFill>
                  <a:srgbClr val="003399"/>
                </a:solidFill>
                <a:latin typeface="Tahoma"/>
              </a:rPr>
              <a:t>STREAM</a:t>
            </a:r>
          </a:p>
        </p:txBody>
      </p:sp>
      <p:sp>
        <p:nvSpPr>
          <p:cNvPr id="25606" name="Text Box 6"/>
          <p:cNvSpPr txBox="1">
            <a:spLocks noChangeArrowheads="1"/>
          </p:cNvSpPr>
          <p:nvPr/>
        </p:nvSpPr>
        <p:spPr bwMode="auto">
          <a:xfrm>
            <a:off x="143061" y="4172086"/>
            <a:ext cx="4565650" cy="915987"/>
          </a:xfrm>
          <a:prstGeom prst="rect">
            <a:avLst/>
          </a:prstGeom>
          <a:noFill/>
          <a:ln w="9525">
            <a:noFill/>
            <a:miter lim="800000"/>
            <a:headEnd/>
            <a:tailEnd/>
          </a:ln>
        </p:spPr>
        <p:txBody>
          <a:bodyPr wrap="none">
            <a:spAutoFit/>
          </a:bodyPr>
          <a:lstStyle/>
          <a:p>
            <a:pPr>
              <a:buFontTx/>
              <a:buChar char="-"/>
            </a:pPr>
            <a:r>
              <a:rPr lang="en-US" dirty="0">
                <a:solidFill>
                  <a:srgbClr val="000000"/>
                </a:solidFill>
                <a:latin typeface="Tahoma"/>
              </a:rPr>
              <a:t> Sequential memory access </a:t>
            </a:r>
          </a:p>
          <a:p>
            <a:pPr>
              <a:buFontTx/>
              <a:buChar char="-"/>
            </a:pPr>
            <a:r>
              <a:rPr lang="en-US" dirty="0">
                <a:solidFill>
                  <a:srgbClr val="000000"/>
                </a:solidFill>
                <a:latin typeface="Tahoma"/>
              </a:rPr>
              <a:t> Very high row buffer locality (96% hit rate)</a:t>
            </a:r>
          </a:p>
          <a:p>
            <a:pPr>
              <a:buFontTx/>
              <a:buChar char="-"/>
            </a:pPr>
            <a:r>
              <a:rPr lang="en-US" dirty="0">
                <a:solidFill>
                  <a:srgbClr val="000000"/>
                </a:solidFill>
                <a:latin typeface="Tahoma"/>
              </a:rPr>
              <a:t> Memory intensive</a:t>
            </a:r>
          </a:p>
        </p:txBody>
      </p:sp>
      <p:sp>
        <p:nvSpPr>
          <p:cNvPr id="11" name="Rectangle 8"/>
          <p:cNvSpPr>
            <a:spLocks noChangeArrowheads="1"/>
          </p:cNvSpPr>
          <p:nvPr/>
        </p:nvSpPr>
        <p:spPr bwMode="auto">
          <a:xfrm>
            <a:off x="5119024" y="2079296"/>
            <a:ext cx="1662776" cy="253104"/>
          </a:xfrm>
          <a:prstGeom prst="rect">
            <a:avLst/>
          </a:prstGeom>
          <a:noFill/>
          <a:ln w="38100">
            <a:solidFill>
              <a:srgbClr val="FF0000"/>
            </a:solidFill>
            <a:miter lim="800000"/>
            <a:headEnd/>
            <a:tailEnd/>
          </a:ln>
        </p:spPr>
        <p:txBody>
          <a:bodyPr wrap="none" anchor="ctr"/>
          <a:lstStyle/>
          <a:p>
            <a:endParaRPr lang="en-US">
              <a:solidFill>
                <a:srgbClr val="000000"/>
              </a:solidFill>
              <a:latin typeface="Tahoma"/>
            </a:endParaRPr>
          </a:p>
        </p:txBody>
      </p:sp>
      <p:sp>
        <p:nvSpPr>
          <p:cNvPr id="13" name="Text Box 6"/>
          <p:cNvSpPr txBox="1">
            <a:spLocks noChangeArrowheads="1"/>
          </p:cNvSpPr>
          <p:nvPr/>
        </p:nvSpPr>
        <p:spPr bwMode="auto">
          <a:xfrm>
            <a:off x="5882984" y="3654156"/>
            <a:ext cx="1340432" cy="400110"/>
          </a:xfrm>
          <a:prstGeom prst="rect">
            <a:avLst/>
          </a:prstGeom>
          <a:noFill/>
          <a:ln w="9525">
            <a:noFill/>
            <a:miter lim="800000"/>
            <a:headEnd/>
            <a:tailEnd/>
          </a:ln>
        </p:spPr>
        <p:txBody>
          <a:bodyPr wrap="none">
            <a:spAutoFit/>
          </a:bodyPr>
          <a:lstStyle/>
          <a:p>
            <a:r>
              <a:rPr lang="en-US" sz="2000" b="1" dirty="0" smtClean="0">
                <a:solidFill>
                  <a:srgbClr val="FF0000"/>
                </a:solidFill>
                <a:latin typeface="Tahoma"/>
              </a:rPr>
              <a:t>RANDOM</a:t>
            </a:r>
            <a:endParaRPr lang="en-US" sz="2000" b="1" dirty="0">
              <a:solidFill>
                <a:srgbClr val="FF0000"/>
              </a:solidFill>
              <a:latin typeface="Tahoma"/>
            </a:endParaRPr>
          </a:p>
        </p:txBody>
      </p:sp>
      <p:sp>
        <p:nvSpPr>
          <p:cNvPr id="14" name="Text Box 7"/>
          <p:cNvSpPr txBox="1">
            <a:spLocks noChangeArrowheads="1"/>
          </p:cNvSpPr>
          <p:nvPr/>
        </p:nvSpPr>
        <p:spPr bwMode="auto">
          <a:xfrm>
            <a:off x="4694487" y="4171681"/>
            <a:ext cx="4349750" cy="915987"/>
          </a:xfrm>
          <a:prstGeom prst="rect">
            <a:avLst/>
          </a:prstGeom>
          <a:noFill/>
          <a:ln w="9525">
            <a:noFill/>
            <a:miter lim="800000"/>
            <a:headEnd/>
            <a:tailEnd/>
          </a:ln>
        </p:spPr>
        <p:txBody>
          <a:bodyPr wrap="none">
            <a:spAutoFit/>
          </a:bodyPr>
          <a:lstStyle/>
          <a:p>
            <a:pPr>
              <a:buFontTx/>
              <a:buChar char="-"/>
            </a:pPr>
            <a:r>
              <a:rPr lang="en-US" dirty="0">
                <a:solidFill>
                  <a:srgbClr val="000000"/>
                </a:solidFill>
                <a:latin typeface="Tahoma"/>
              </a:rPr>
              <a:t> Random memory access</a:t>
            </a:r>
          </a:p>
          <a:p>
            <a:pPr>
              <a:buFontTx/>
              <a:buChar char="-"/>
            </a:pPr>
            <a:r>
              <a:rPr lang="en-US" dirty="0">
                <a:solidFill>
                  <a:srgbClr val="000000"/>
                </a:solidFill>
                <a:latin typeface="Tahoma"/>
              </a:rPr>
              <a:t> Very low row buffer locality (3% hit rate)</a:t>
            </a:r>
          </a:p>
          <a:p>
            <a:pPr>
              <a:buFontTx/>
              <a:buChar char="-"/>
            </a:pPr>
            <a:r>
              <a:rPr lang="en-US" dirty="0">
                <a:solidFill>
                  <a:srgbClr val="000000"/>
                </a:solidFill>
                <a:latin typeface="Tahoma"/>
              </a:rPr>
              <a:t> Similarly memory intensive</a:t>
            </a:r>
          </a:p>
        </p:txBody>
      </p:sp>
      <p:sp>
        <p:nvSpPr>
          <p:cNvPr id="18" name="Rectangle 8"/>
          <p:cNvSpPr>
            <a:spLocks noChangeArrowheads="1"/>
          </p:cNvSpPr>
          <p:nvPr/>
        </p:nvSpPr>
        <p:spPr bwMode="auto">
          <a:xfrm>
            <a:off x="878107" y="2079296"/>
            <a:ext cx="2011680" cy="253104"/>
          </a:xfrm>
          <a:prstGeom prst="rect">
            <a:avLst/>
          </a:prstGeom>
          <a:noFill/>
          <a:ln w="38100">
            <a:solidFill>
              <a:srgbClr val="003399"/>
            </a:solidFill>
            <a:miter lim="800000"/>
            <a:headEnd/>
            <a:tailEnd/>
          </a:ln>
        </p:spPr>
        <p:txBody>
          <a:bodyPr wrap="none" anchor="ctr"/>
          <a:lstStyle/>
          <a:p>
            <a:endParaRPr lang="en-US">
              <a:solidFill>
                <a:srgbClr val="000000"/>
              </a:solidFill>
              <a:latin typeface="Tahoma"/>
            </a:endParaRPr>
          </a:p>
        </p:txBody>
      </p:sp>
      <p:sp>
        <p:nvSpPr>
          <p:cNvPr id="15" name="TextBox 14"/>
          <p:cNvSpPr txBox="1"/>
          <p:nvPr/>
        </p:nvSpPr>
        <p:spPr>
          <a:xfrm>
            <a:off x="566056" y="1196756"/>
            <a:ext cx="3483429" cy="2031325"/>
          </a:xfrm>
          <a:prstGeom prst="rect">
            <a:avLst/>
          </a:prstGeom>
          <a:noFill/>
          <a:ln w="19050">
            <a:solidFill>
              <a:srgbClr val="003399"/>
            </a:solidFill>
          </a:ln>
        </p:spPr>
        <p:txBody>
          <a:bodyPr wrap="square" rtlCol="0">
            <a:spAutoFit/>
          </a:bodyPr>
          <a:lstStyle/>
          <a:p>
            <a:r>
              <a:rPr lang="en-US" dirty="0" smtClean="0">
                <a:solidFill>
                  <a:srgbClr val="000000"/>
                </a:solidFill>
                <a:latin typeface="Tahoma"/>
              </a:rPr>
              <a:t>// initialize large arrays A, B</a:t>
            </a:r>
          </a:p>
          <a:p>
            <a:endParaRPr lang="en-US" dirty="0" smtClean="0">
              <a:solidFill>
                <a:srgbClr val="000000"/>
              </a:solidFill>
              <a:latin typeface="Tahoma"/>
            </a:endParaRPr>
          </a:p>
          <a:p>
            <a:r>
              <a:rPr lang="en-US" dirty="0" smtClean="0">
                <a:solidFill>
                  <a:srgbClr val="000000"/>
                </a:solidFill>
                <a:latin typeface="Tahoma"/>
              </a:rPr>
              <a:t>for (j=0; j&lt;N; j++) {</a:t>
            </a:r>
          </a:p>
          <a:p>
            <a:r>
              <a:rPr lang="en-US" dirty="0" smtClean="0">
                <a:solidFill>
                  <a:srgbClr val="000000"/>
                </a:solidFill>
                <a:latin typeface="Tahoma"/>
              </a:rPr>
              <a:t>     index = j*</a:t>
            </a:r>
            <a:r>
              <a:rPr lang="en-US" dirty="0" err="1" smtClean="0">
                <a:solidFill>
                  <a:srgbClr val="000000"/>
                </a:solidFill>
                <a:latin typeface="Tahoma"/>
              </a:rPr>
              <a:t>linesize</a:t>
            </a:r>
            <a:r>
              <a:rPr lang="en-US" dirty="0" smtClean="0">
                <a:solidFill>
                  <a:srgbClr val="000000"/>
                </a:solidFill>
                <a:latin typeface="Tahoma"/>
              </a:rPr>
              <a:t>;</a:t>
            </a:r>
          </a:p>
          <a:p>
            <a:r>
              <a:rPr lang="en-US" dirty="0" smtClean="0">
                <a:solidFill>
                  <a:srgbClr val="000000"/>
                </a:solidFill>
                <a:latin typeface="Tahoma"/>
              </a:rPr>
              <a:t>     A[index] = B[index];</a:t>
            </a:r>
          </a:p>
          <a:p>
            <a:r>
              <a:rPr lang="en-US" dirty="0" smtClean="0">
                <a:solidFill>
                  <a:srgbClr val="000000"/>
                </a:solidFill>
                <a:latin typeface="Tahoma"/>
              </a:rPr>
              <a:t>     …</a:t>
            </a:r>
          </a:p>
          <a:p>
            <a:r>
              <a:rPr lang="en-US" dirty="0" smtClean="0">
                <a:solidFill>
                  <a:srgbClr val="000000"/>
                </a:solidFill>
                <a:latin typeface="Tahoma"/>
              </a:rPr>
              <a:t>}</a:t>
            </a:r>
            <a:endParaRPr lang="en-US" dirty="0">
              <a:solidFill>
                <a:srgbClr val="000000"/>
              </a:solidFill>
              <a:latin typeface="Tahoma"/>
            </a:endParaRPr>
          </a:p>
        </p:txBody>
      </p:sp>
      <p:sp>
        <p:nvSpPr>
          <p:cNvPr id="20" name="Text Box 5"/>
          <p:cNvSpPr txBox="1">
            <a:spLocks noChangeArrowheads="1"/>
          </p:cNvSpPr>
          <p:nvPr/>
        </p:nvSpPr>
        <p:spPr bwMode="auto">
          <a:xfrm>
            <a:off x="2889787" y="2057524"/>
            <a:ext cx="1165704" cy="338554"/>
          </a:xfrm>
          <a:prstGeom prst="rect">
            <a:avLst/>
          </a:prstGeom>
          <a:noFill/>
          <a:ln w="9525">
            <a:noFill/>
            <a:miter lim="800000"/>
            <a:headEnd/>
            <a:tailEnd/>
          </a:ln>
        </p:spPr>
        <p:txBody>
          <a:bodyPr wrap="none">
            <a:spAutoFit/>
          </a:bodyPr>
          <a:lstStyle/>
          <a:p>
            <a:r>
              <a:rPr lang="en-US" sz="1600" b="1" dirty="0" smtClean="0">
                <a:solidFill>
                  <a:srgbClr val="003399"/>
                </a:solidFill>
                <a:latin typeface="Tahoma"/>
              </a:rPr>
              <a:t>streaming</a:t>
            </a:r>
            <a:endParaRPr lang="en-US" sz="1600" b="1" dirty="0">
              <a:solidFill>
                <a:srgbClr val="003399"/>
              </a:solidFill>
              <a:latin typeface="Tahoma"/>
            </a:endParaRPr>
          </a:p>
        </p:txBody>
      </p:sp>
      <p:sp>
        <p:nvSpPr>
          <p:cNvPr id="21" name="Text Box 6"/>
          <p:cNvSpPr txBox="1">
            <a:spLocks noChangeArrowheads="1"/>
          </p:cNvSpPr>
          <p:nvPr/>
        </p:nvSpPr>
        <p:spPr bwMode="auto">
          <a:xfrm>
            <a:off x="6845729" y="2050398"/>
            <a:ext cx="936475" cy="338554"/>
          </a:xfrm>
          <a:prstGeom prst="rect">
            <a:avLst/>
          </a:prstGeom>
          <a:noFill/>
          <a:ln w="9525">
            <a:noFill/>
            <a:miter lim="800000"/>
            <a:headEnd/>
            <a:tailEnd/>
          </a:ln>
        </p:spPr>
        <p:txBody>
          <a:bodyPr wrap="none">
            <a:spAutoFit/>
          </a:bodyPr>
          <a:lstStyle/>
          <a:p>
            <a:r>
              <a:rPr lang="en-US" sz="1600" b="1" dirty="0" smtClean="0">
                <a:solidFill>
                  <a:srgbClr val="FF0000"/>
                </a:solidFill>
                <a:latin typeface="Tahoma"/>
              </a:rPr>
              <a:t>random</a:t>
            </a:r>
            <a:endParaRPr lang="en-US" sz="1600" b="1" dirty="0">
              <a:solidFill>
                <a:srgbClr val="FF0000"/>
              </a:solidFill>
              <a:latin typeface="Tahoma"/>
            </a:endParaRPr>
          </a:p>
        </p:txBody>
      </p:sp>
      <p:sp>
        <p:nvSpPr>
          <p:cNvPr id="17" name="TextBox 16"/>
          <p:cNvSpPr txBox="1"/>
          <p:nvPr/>
        </p:nvSpPr>
        <p:spPr>
          <a:xfrm>
            <a:off x="233416" y="5791616"/>
            <a:ext cx="8682780" cy="661720"/>
          </a:xfrm>
          <a:prstGeom prst="rect">
            <a:avLst/>
          </a:prstGeom>
          <a:noFill/>
        </p:spPr>
        <p:txBody>
          <a:bodyPr wrap="none" rtlCol="0">
            <a:spAutoFit/>
          </a:bodyPr>
          <a:lstStyle/>
          <a:p>
            <a:pPr eaLnBrk="0" fontAlgn="base" hangingPunct="0">
              <a:spcBef>
                <a:spcPct val="20000"/>
              </a:spcBef>
              <a:spcAft>
                <a:spcPct val="0"/>
              </a:spcAft>
              <a:buClr>
                <a:srgbClr val="CC9900"/>
              </a:buClr>
              <a:buSzPct val="65000"/>
            </a:pPr>
            <a:r>
              <a:rPr lang="en-US" sz="1900" kern="0" dirty="0" err="1" smtClean="0">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and Mutlu, </a:t>
            </a:r>
            <a:r>
              <a:rPr lang="ja-JP" altLang="en-US" sz="1900" kern="0" dirty="0" smtClean="0">
                <a:solidFill>
                  <a:srgbClr val="000000"/>
                </a:solidFill>
                <a:latin typeface="Tahoma" charset="0"/>
                <a:ea typeface="ＭＳ Ｐゴシック" charset="0"/>
                <a:cs typeface="ＭＳ Ｐゴシック" charset="0"/>
              </a:rPr>
              <a:t>“</a:t>
            </a:r>
            <a:r>
              <a:rPr lang="en-US" sz="1900" kern="0" dirty="0" smtClean="0">
                <a:solidFill>
                  <a:srgbClr val="0000FF"/>
                </a:solidFill>
                <a:latin typeface="Tahoma" charset="0"/>
                <a:ea typeface="ＭＳ Ｐゴシック" charset="0"/>
                <a:cs typeface="ＭＳ Ｐゴシック" charset="0"/>
              </a:rPr>
              <a:t>Memory Performance Attacks</a:t>
            </a:r>
            <a:r>
              <a:rPr lang="en-US" sz="1900" kern="0" dirty="0" smtClean="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USENIX Security 2007.</a:t>
            </a:r>
            <a:endParaRPr lang="en-US" sz="1900" kern="0" dirty="0">
              <a:solidFill>
                <a:srgbClr val="000000"/>
              </a:solidFill>
              <a:latin typeface="Tahoma" charset="0"/>
              <a:ea typeface="ＭＳ Ｐゴシック" charset="0"/>
              <a:cs typeface="ＭＳ Ｐゴシック" charset="0"/>
            </a:endParaRPr>
          </a:p>
          <a:p>
            <a:endParaRPr lang="en-US" dirty="0">
              <a:solidFill>
                <a:srgbClr val="000000"/>
              </a:solidFill>
              <a:latin typeface="Tahoma"/>
            </a:endParaRPr>
          </a:p>
        </p:txBody>
      </p:sp>
    </p:spTree>
    <p:extLst>
      <p:ext uri="{BB962C8B-B14F-4D97-AF65-F5344CB8AC3E}">
        <p14:creationId xmlns:p14="http://schemas.microsoft.com/office/powerpoint/2010/main" val="10010936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P spid="13" grpId="0"/>
      <p:bldP spid="14" grpId="0"/>
      <p:bldP spid="18" grpId="0" animBg="1"/>
      <p:bldP spid="20" grpId="0"/>
      <p:bldP spid="21"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D2B23F8-7296-874B-859C-8819F62A534C}" type="slidenum">
              <a:rPr lang="en-US" sz="1600">
                <a:solidFill>
                  <a:srgbClr val="000000"/>
                </a:solidFill>
                <a:latin typeface="Garamond" charset="0"/>
              </a:rPr>
              <a:pPr eaLnBrk="1" hangingPunct="1"/>
              <a:t>175</a:t>
            </a:fld>
            <a:endParaRPr lang="en-US" sz="1600">
              <a:solidFill>
                <a:srgbClr val="000000"/>
              </a:solidFill>
              <a:latin typeface="Garamond" charset="0"/>
            </a:endParaRPr>
          </a:p>
        </p:txBody>
      </p:sp>
      <p:sp>
        <p:nvSpPr>
          <p:cNvPr id="45059" name="Rectangle 2"/>
          <p:cNvSpPr>
            <a:spLocks noGrp="1" noChangeArrowheads="1"/>
          </p:cNvSpPr>
          <p:nvPr>
            <p:ph type="title"/>
          </p:nvPr>
        </p:nvSpPr>
        <p:spPr/>
        <p:txBody>
          <a:bodyPr/>
          <a:lstStyle/>
          <a:p>
            <a:r>
              <a:rPr lang="en-US" dirty="0">
                <a:latin typeface="Garamond" charset="0"/>
                <a:ea typeface="ＭＳ Ｐゴシック" charset="0"/>
                <a:cs typeface="ＭＳ Ｐゴシック" charset="0"/>
              </a:rPr>
              <a:t>What </a:t>
            </a:r>
            <a:r>
              <a:rPr lang="en-US" dirty="0" smtClean="0">
                <a:latin typeface="Garamond" charset="0"/>
                <a:ea typeface="ＭＳ Ｐゴシック" charset="0"/>
                <a:cs typeface="ＭＳ Ｐゴシック" charset="0"/>
              </a:rPr>
              <a:t>Does </a:t>
            </a:r>
            <a:r>
              <a:rPr lang="en-US" dirty="0">
                <a:latin typeface="Garamond" charset="0"/>
                <a:ea typeface="ＭＳ Ｐゴシック" charset="0"/>
                <a:cs typeface="ＭＳ Ｐゴシック" charset="0"/>
              </a:rPr>
              <a:t>the </a:t>
            </a:r>
            <a:r>
              <a:rPr lang="en-US" dirty="0" smtClean="0">
                <a:latin typeface="Garamond" charset="0"/>
                <a:ea typeface="ＭＳ Ｐゴシック" charset="0"/>
                <a:cs typeface="ＭＳ Ｐゴシック" charset="0"/>
              </a:rPr>
              <a:t>Memory Hog </a:t>
            </a:r>
            <a:r>
              <a:rPr lang="en-US" dirty="0">
                <a:latin typeface="Garamond" charset="0"/>
                <a:ea typeface="ＭＳ Ｐゴシック" charset="0"/>
                <a:cs typeface="ＭＳ Ｐゴシック" charset="0"/>
              </a:rPr>
              <a:t>D</a:t>
            </a:r>
            <a:r>
              <a:rPr lang="en-US" dirty="0" smtClean="0">
                <a:latin typeface="Garamond" charset="0"/>
                <a:ea typeface="ＭＳ Ｐゴシック" charset="0"/>
                <a:cs typeface="ＭＳ Ｐゴシック" charset="0"/>
              </a:rPr>
              <a:t>o</a:t>
            </a:r>
            <a:r>
              <a:rPr lang="en-US" dirty="0">
                <a:latin typeface="Garamond" charset="0"/>
                <a:ea typeface="ＭＳ Ｐゴシック" charset="0"/>
                <a:cs typeface="ＭＳ Ｐゴシック" charset="0"/>
              </a:rPr>
              <a:t>?</a:t>
            </a:r>
          </a:p>
        </p:txBody>
      </p:sp>
      <p:sp>
        <p:nvSpPr>
          <p:cNvPr id="45060" name="Rectangle 3"/>
          <p:cNvSpPr>
            <a:spLocks noChangeArrowheads="1"/>
          </p:cNvSpPr>
          <p:nvPr/>
        </p:nvSpPr>
        <p:spPr bwMode="auto">
          <a:xfrm>
            <a:off x="5319713" y="1124744"/>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1" name="Line 4"/>
          <p:cNvSpPr>
            <a:spLocks noChangeShapeType="1"/>
          </p:cNvSpPr>
          <p:nvPr/>
        </p:nvSpPr>
        <p:spPr bwMode="auto">
          <a:xfrm>
            <a:off x="5319713" y="1413669"/>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2" name="Line 5"/>
          <p:cNvSpPr>
            <a:spLocks noChangeShapeType="1"/>
          </p:cNvSpPr>
          <p:nvPr/>
        </p:nvSpPr>
        <p:spPr bwMode="auto">
          <a:xfrm>
            <a:off x="5319713" y="1701006"/>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3" name="Line 6"/>
          <p:cNvSpPr>
            <a:spLocks noChangeShapeType="1"/>
          </p:cNvSpPr>
          <p:nvPr/>
        </p:nvSpPr>
        <p:spPr bwMode="auto">
          <a:xfrm>
            <a:off x="5319713" y="1989931"/>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4" name="Line 7"/>
          <p:cNvSpPr>
            <a:spLocks noChangeShapeType="1"/>
          </p:cNvSpPr>
          <p:nvPr/>
        </p:nvSpPr>
        <p:spPr bwMode="auto">
          <a:xfrm>
            <a:off x="5319713" y="2277269"/>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5" name="Line 8"/>
          <p:cNvSpPr>
            <a:spLocks noChangeShapeType="1"/>
          </p:cNvSpPr>
          <p:nvPr/>
        </p:nvSpPr>
        <p:spPr bwMode="auto">
          <a:xfrm>
            <a:off x="5319713" y="2564606"/>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6" name="Line 9"/>
          <p:cNvSpPr>
            <a:spLocks noChangeShapeType="1"/>
          </p:cNvSpPr>
          <p:nvPr/>
        </p:nvSpPr>
        <p:spPr bwMode="auto">
          <a:xfrm>
            <a:off x="5319713" y="2853531"/>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7" name="Rectangle 10"/>
          <p:cNvSpPr>
            <a:spLocks noChangeArrowheads="1"/>
          </p:cNvSpPr>
          <p:nvPr/>
        </p:nvSpPr>
        <p:spPr bwMode="auto">
          <a:xfrm>
            <a:off x="5319713" y="3947319"/>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8" name="Line 11"/>
          <p:cNvSpPr>
            <a:spLocks noChangeShapeType="1"/>
          </p:cNvSpPr>
          <p:nvPr/>
        </p:nvSpPr>
        <p:spPr bwMode="auto">
          <a:xfrm>
            <a:off x="6126163" y="3371056"/>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9" name="Text Box 12"/>
          <p:cNvSpPr txBox="1">
            <a:spLocks noChangeArrowheads="1"/>
          </p:cNvSpPr>
          <p:nvPr/>
        </p:nvSpPr>
        <p:spPr bwMode="auto">
          <a:xfrm>
            <a:off x="6886575" y="3890169"/>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CC0000"/>
                </a:solidFill>
              </a:rPr>
              <a:t>Row Buffer</a:t>
            </a:r>
          </a:p>
        </p:txBody>
      </p:sp>
      <p:sp>
        <p:nvSpPr>
          <p:cNvPr id="45070" name="Rectangle 14"/>
          <p:cNvSpPr>
            <a:spLocks noChangeArrowheads="1"/>
          </p:cNvSpPr>
          <p:nvPr/>
        </p:nvSpPr>
        <p:spPr bwMode="auto">
          <a:xfrm>
            <a:off x="4397375" y="1124744"/>
            <a:ext cx="461963"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1" name="Text Box 15"/>
          <p:cNvSpPr txBox="1">
            <a:spLocks noChangeArrowheads="1"/>
          </p:cNvSpPr>
          <p:nvPr/>
        </p:nvSpPr>
        <p:spPr bwMode="auto">
          <a:xfrm rot="-5400000">
            <a:off x="3853657" y="2078037"/>
            <a:ext cx="153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Row decoder</a:t>
            </a:r>
          </a:p>
        </p:txBody>
      </p:sp>
      <p:sp>
        <p:nvSpPr>
          <p:cNvPr id="45072" name="Text Box 17"/>
          <p:cNvSpPr txBox="1">
            <a:spLocks noChangeArrowheads="1"/>
          </p:cNvSpPr>
          <p:nvPr/>
        </p:nvSpPr>
        <p:spPr bwMode="auto">
          <a:xfrm>
            <a:off x="5391150" y="4560094"/>
            <a:ext cx="1479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Column mux</a:t>
            </a:r>
          </a:p>
        </p:txBody>
      </p:sp>
      <p:sp>
        <p:nvSpPr>
          <p:cNvPr id="45073" name="Line 18"/>
          <p:cNvSpPr>
            <a:spLocks noChangeShapeType="1"/>
          </p:cNvSpPr>
          <p:nvPr/>
        </p:nvSpPr>
        <p:spPr bwMode="auto">
          <a:xfrm>
            <a:off x="5549900"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4" name="Line 19"/>
          <p:cNvSpPr>
            <a:spLocks noChangeShapeType="1"/>
          </p:cNvSpPr>
          <p:nvPr/>
        </p:nvSpPr>
        <p:spPr bwMode="auto">
          <a:xfrm>
            <a:off x="5780088"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5" name="Line 20"/>
          <p:cNvSpPr>
            <a:spLocks noChangeShapeType="1"/>
          </p:cNvSpPr>
          <p:nvPr/>
        </p:nvSpPr>
        <p:spPr bwMode="auto">
          <a:xfrm>
            <a:off x="6011863"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6" name="Line 21"/>
          <p:cNvSpPr>
            <a:spLocks noChangeShapeType="1"/>
          </p:cNvSpPr>
          <p:nvPr/>
        </p:nvSpPr>
        <p:spPr bwMode="auto">
          <a:xfrm>
            <a:off x="6242050"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7" name="Line 22"/>
          <p:cNvSpPr>
            <a:spLocks noChangeShapeType="1"/>
          </p:cNvSpPr>
          <p:nvPr/>
        </p:nvSpPr>
        <p:spPr bwMode="auto">
          <a:xfrm>
            <a:off x="6472238"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8" name="Line 23"/>
          <p:cNvSpPr>
            <a:spLocks noChangeShapeType="1"/>
          </p:cNvSpPr>
          <p:nvPr/>
        </p:nvSpPr>
        <p:spPr bwMode="auto">
          <a:xfrm>
            <a:off x="6702425"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9" name="Line 24"/>
          <p:cNvSpPr>
            <a:spLocks noChangeShapeType="1"/>
          </p:cNvSpPr>
          <p:nvPr/>
        </p:nvSpPr>
        <p:spPr bwMode="auto">
          <a:xfrm>
            <a:off x="5319713" y="3118644"/>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0" name="Line 25"/>
          <p:cNvSpPr>
            <a:spLocks noChangeShapeType="1"/>
          </p:cNvSpPr>
          <p:nvPr/>
        </p:nvSpPr>
        <p:spPr bwMode="auto">
          <a:xfrm>
            <a:off x="4859338" y="2277269"/>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1" name="Line 26"/>
          <p:cNvSpPr>
            <a:spLocks noChangeShapeType="1"/>
          </p:cNvSpPr>
          <p:nvPr/>
        </p:nvSpPr>
        <p:spPr bwMode="auto">
          <a:xfrm>
            <a:off x="6126163" y="4236244"/>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2" name="Line 27"/>
          <p:cNvSpPr>
            <a:spLocks noChangeShapeType="1"/>
          </p:cNvSpPr>
          <p:nvPr/>
        </p:nvSpPr>
        <p:spPr bwMode="auto">
          <a:xfrm>
            <a:off x="3763963" y="2277269"/>
            <a:ext cx="6334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3" name="Line 30"/>
          <p:cNvSpPr>
            <a:spLocks noChangeShapeType="1"/>
          </p:cNvSpPr>
          <p:nvPr/>
        </p:nvSpPr>
        <p:spPr bwMode="auto">
          <a:xfrm>
            <a:off x="4919663" y="4753769"/>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4" name="Line 31"/>
          <p:cNvSpPr>
            <a:spLocks noChangeShapeType="1"/>
          </p:cNvSpPr>
          <p:nvPr/>
        </p:nvSpPr>
        <p:spPr bwMode="auto">
          <a:xfrm>
            <a:off x="6126163" y="4944269"/>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5" name="Text Box 32"/>
          <p:cNvSpPr txBox="1">
            <a:spLocks noChangeArrowheads="1"/>
          </p:cNvSpPr>
          <p:nvPr/>
        </p:nvSpPr>
        <p:spPr bwMode="auto">
          <a:xfrm>
            <a:off x="5780088" y="5215731"/>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Data</a:t>
            </a:r>
          </a:p>
        </p:txBody>
      </p:sp>
      <p:sp>
        <p:nvSpPr>
          <p:cNvPr id="45086" name="Text Box 36"/>
          <p:cNvSpPr txBox="1">
            <a:spLocks noChangeArrowheads="1"/>
          </p:cNvSpPr>
          <p:nvPr/>
        </p:nvSpPr>
        <p:spPr bwMode="auto">
          <a:xfrm>
            <a:off x="5722938" y="3902869"/>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FFFF"/>
                </a:solidFill>
              </a:rPr>
              <a:t>Row 0</a:t>
            </a:r>
          </a:p>
        </p:txBody>
      </p:sp>
      <p:sp>
        <p:nvSpPr>
          <p:cNvPr id="45087" name="Rectangle 56"/>
          <p:cNvSpPr>
            <a:spLocks noChangeArrowheads="1"/>
          </p:cNvSpPr>
          <p:nvPr/>
        </p:nvSpPr>
        <p:spPr bwMode="auto">
          <a:xfrm>
            <a:off x="654050" y="1354931"/>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8" name="Rectangle 57"/>
          <p:cNvSpPr>
            <a:spLocks noChangeArrowheads="1"/>
          </p:cNvSpPr>
          <p:nvPr/>
        </p:nvSpPr>
        <p:spPr bwMode="auto">
          <a:xfrm>
            <a:off x="654050" y="175815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9" name="Rectangle 58"/>
          <p:cNvSpPr>
            <a:spLocks noChangeArrowheads="1"/>
          </p:cNvSpPr>
          <p:nvPr/>
        </p:nvSpPr>
        <p:spPr bwMode="auto">
          <a:xfrm>
            <a:off x="654050" y="2161381"/>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0" name="Rectangle 59"/>
          <p:cNvSpPr>
            <a:spLocks noChangeArrowheads="1"/>
          </p:cNvSpPr>
          <p:nvPr/>
        </p:nvSpPr>
        <p:spPr bwMode="auto">
          <a:xfrm>
            <a:off x="654050" y="256460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1" name="Rectangle 60"/>
          <p:cNvSpPr>
            <a:spLocks noChangeArrowheads="1"/>
          </p:cNvSpPr>
          <p:nvPr/>
        </p:nvSpPr>
        <p:spPr bwMode="auto">
          <a:xfrm>
            <a:off x="654050" y="2967831"/>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2" name="Rectangle 61"/>
          <p:cNvSpPr>
            <a:spLocks noChangeArrowheads="1"/>
          </p:cNvSpPr>
          <p:nvPr/>
        </p:nvSpPr>
        <p:spPr bwMode="auto">
          <a:xfrm>
            <a:off x="654050" y="337105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46" name="Text Box 62"/>
          <p:cNvSpPr txBox="1">
            <a:spLocks noChangeArrowheads="1"/>
          </p:cNvSpPr>
          <p:nvPr/>
        </p:nvSpPr>
        <p:spPr bwMode="auto">
          <a:xfrm>
            <a:off x="811213" y="3371056"/>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5094" name="Rectangle 64"/>
          <p:cNvSpPr>
            <a:spLocks noChangeArrowheads="1"/>
          </p:cNvSpPr>
          <p:nvPr/>
        </p:nvSpPr>
        <p:spPr bwMode="auto">
          <a:xfrm>
            <a:off x="5321300" y="3947319"/>
            <a:ext cx="1612900" cy="288925"/>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5" name="Text Box 65"/>
          <p:cNvSpPr txBox="1">
            <a:spLocks noChangeArrowheads="1"/>
          </p:cNvSpPr>
          <p:nvPr/>
        </p:nvSpPr>
        <p:spPr bwMode="auto">
          <a:xfrm>
            <a:off x="5699125" y="3901281"/>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FFFF"/>
                </a:solidFill>
              </a:rPr>
              <a:t>Row 0</a:t>
            </a:r>
          </a:p>
        </p:txBody>
      </p:sp>
      <p:sp>
        <p:nvSpPr>
          <p:cNvPr id="477250" name="Text Box 66"/>
          <p:cNvSpPr txBox="1">
            <a:spLocks noChangeArrowheads="1"/>
          </p:cNvSpPr>
          <p:nvPr/>
        </p:nvSpPr>
        <p:spPr bwMode="auto">
          <a:xfrm>
            <a:off x="742950" y="3371056"/>
            <a:ext cx="135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0000"/>
                </a:solidFill>
              </a:rPr>
              <a:t>T1: Row 16</a:t>
            </a:r>
          </a:p>
        </p:txBody>
      </p:sp>
      <p:sp>
        <p:nvSpPr>
          <p:cNvPr id="477251" name="Text Box 67"/>
          <p:cNvSpPr txBox="1">
            <a:spLocks noChangeArrowheads="1"/>
          </p:cNvSpPr>
          <p:nvPr/>
        </p:nvSpPr>
        <p:spPr bwMode="auto">
          <a:xfrm>
            <a:off x="811213" y="3004344"/>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52" name="Text Box 68"/>
          <p:cNvSpPr txBox="1">
            <a:spLocks noChangeArrowheads="1"/>
          </p:cNvSpPr>
          <p:nvPr/>
        </p:nvSpPr>
        <p:spPr bwMode="auto">
          <a:xfrm>
            <a:off x="712788" y="3004344"/>
            <a:ext cx="1479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0000"/>
                </a:solidFill>
              </a:rPr>
              <a:t>T1: Row 111</a:t>
            </a:r>
          </a:p>
        </p:txBody>
      </p:sp>
      <p:sp>
        <p:nvSpPr>
          <p:cNvPr id="477255" name="Text Box 71"/>
          <p:cNvSpPr txBox="1">
            <a:spLocks noChangeArrowheads="1"/>
          </p:cNvSpPr>
          <p:nvPr/>
        </p:nvSpPr>
        <p:spPr bwMode="auto">
          <a:xfrm>
            <a:off x="811213" y="2623344"/>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56" name="Text Box 72"/>
          <p:cNvSpPr txBox="1">
            <a:spLocks noChangeArrowheads="1"/>
          </p:cNvSpPr>
          <p:nvPr/>
        </p:nvSpPr>
        <p:spPr bwMode="auto">
          <a:xfrm>
            <a:off x="811213" y="2623344"/>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57" name="Text Box 73"/>
          <p:cNvSpPr txBox="1">
            <a:spLocks noChangeArrowheads="1"/>
          </p:cNvSpPr>
          <p:nvPr/>
        </p:nvSpPr>
        <p:spPr bwMode="auto">
          <a:xfrm>
            <a:off x="827088" y="2623344"/>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0000"/>
                </a:solidFill>
              </a:rPr>
              <a:t>T1: Row 5</a:t>
            </a:r>
          </a:p>
        </p:txBody>
      </p:sp>
      <p:sp>
        <p:nvSpPr>
          <p:cNvPr id="477258" name="Text Box 74"/>
          <p:cNvSpPr txBox="1">
            <a:spLocks noChangeArrowheads="1"/>
          </p:cNvSpPr>
          <p:nvPr/>
        </p:nvSpPr>
        <p:spPr bwMode="auto">
          <a:xfrm>
            <a:off x="827088" y="22201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59" name="Text Box 75"/>
          <p:cNvSpPr txBox="1">
            <a:spLocks noChangeArrowheads="1"/>
          </p:cNvSpPr>
          <p:nvPr/>
        </p:nvSpPr>
        <p:spPr bwMode="auto">
          <a:xfrm>
            <a:off x="827088" y="22201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60" name="Text Box 76"/>
          <p:cNvSpPr txBox="1">
            <a:spLocks noChangeArrowheads="1"/>
          </p:cNvSpPr>
          <p:nvPr/>
        </p:nvSpPr>
        <p:spPr bwMode="auto">
          <a:xfrm>
            <a:off x="827088" y="22201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61" name="Text Box 77"/>
          <p:cNvSpPr txBox="1">
            <a:spLocks noChangeArrowheads="1"/>
          </p:cNvSpPr>
          <p:nvPr/>
        </p:nvSpPr>
        <p:spPr bwMode="auto">
          <a:xfrm>
            <a:off x="827088" y="22201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62" name="Text Box 78"/>
          <p:cNvSpPr txBox="1">
            <a:spLocks noChangeArrowheads="1"/>
          </p:cNvSpPr>
          <p:nvPr/>
        </p:nvSpPr>
        <p:spPr bwMode="auto">
          <a:xfrm>
            <a:off x="827088" y="22201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63" name="Rectangle 79"/>
          <p:cNvSpPr>
            <a:spLocks noChangeArrowheads="1"/>
          </p:cNvSpPr>
          <p:nvPr/>
        </p:nvSpPr>
        <p:spPr bwMode="auto">
          <a:xfrm>
            <a:off x="5321300"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4" name="Rectangle 80"/>
          <p:cNvSpPr>
            <a:spLocks noChangeArrowheads="1"/>
          </p:cNvSpPr>
          <p:nvPr/>
        </p:nvSpPr>
        <p:spPr bwMode="auto">
          <a:xfrm>
            <a:off x="5435600"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5" name="Rectangle 81"/>
          <p:cNvSpPr>
            <a:spLocks noChangeArrowheads="1"/>
          </p:cNvSpPr>
          <p:nvPr/>
        </p:nvSpPr>
        <p:spPr bwMode="auto">
          <a:xfrm>
            <a:off x="5551488"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6" name="Rectangle 82"/>
          <p:cNvSpPr>
            <a:spLocks noChangeArrowheads="1"/>
          </p:cNvSpPr>
          <p:nvPr/>
        </p:nvSpPr>
        <p:spPr bwMode="auto">
          <a:xfrm>
            <a:off x="5665788"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7" name="Rectangle 83"/>
          <p:cNvSpPr>
            <a:spLocks noChangeArrowheads="1"/>
          </p:cNvSpPr>
          <p:nvPr/>
        </p:nvSpPr>
        <p:spPr bwMode="auto">
          <a:xfrm>
            <a:off x="5781675"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8" name="Rectangle 84"/>
          <p:cNvSpPr>
            <a:spLocks noChangeArrowheads="1"/>
          </p:cNvSpPr>
          <p:nvPr/>
        </p:nvSpPr>
        <p:spPr bwMode="auto">
          <a:xfrm>
            <a:off x="5897563"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9" name="Rectangle 85"/>
          <p:cNvSpPr>
            <a:spLocks noChangeArrowheads="1"/>
          </p:cNvSpPr>
          <p:nvPr/>
        </p:nvSpPr>
        <p:spPr bwMode="auto">
          <a:xfrm>
            <a:off x="6011863"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70" name="Rectangle 86"/>
          <p:cNvSpPr>
            <a:spLocks noChangeArrowheads="1"/>
          </p:cNvSpPr>
          <p:nvPr/>
        </p:nvSpPr>
        <p:spPr bwMode="auto">
          <a:xfrm>
            <a:off x="6127750"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71" name="Rectangle 87"/>
          <p:cNvSpPr>
            <a:spLocks noChangeArrowheads="1"/>
          </p:cNvSpPr>
          <p:nvPr/>
        </p:nvSpPr>
        <p:spPr bwMode="auto">
          <a:xfrm>
            <a:off x="6242050"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116" name="Text Box 89"/>
          <p:cNvSpPr txBox="1">
            <a:spLocks noChangeArrowheads="1"/>
          </p:cNvSpPr>
          <p:nvPr/>
        </p:nvSpPr>
        <p:spPr bwMode="auto">
          <a:xfrm>
            <a:off x="179512" y="3796506"/>
            <a:ext cx="26212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dirty="0" smtClean="0">
                <a:solidFill>
                  <a:srgbClr val="000000"/>
                </a:solidFill>
              </a:rPr>
              <a:t>Memory Request Buffer</a:t>
            </a:r>
          </a:p>
        </p:txBody>
      </p:sp>
      <p:sp>
        <p:nvSpPr>
          <p:cNvPr id="45117" name="Text Box 91"/>
          <p:cNvSpPr txBox="1">
            <a:spLocks noChangeArrowheads="1"/>
          </p:cNvSpPr>
          <p:nvPr/>
        </p:nvSpPr>
        <p:spPr bwMode="auto">
          <a:xfrm>
            <a:off x="423863" y="4949031"/>
            <a:ext cx="1544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STREAM</a:t>
            </a:r>
          </a:p>
        </p:txBody>
      </p:sp>
      <p:sp>
        <p:nvSpPr>
          <p:cNvPr id="45118" name="Text Box 92"/>
          <p:cNvSpPr txBox="1">
            <a:spLocks noChangeArrowheads="1"/>
          </p:cNvSpPr>
          <p:nvPr/>
        </p:nvSpPr>
        <p:spPr bwMode="auto">
          <a:xfrm>
            <a:off x="423863" y="5215731"/>
            <a:ext cx="1608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0000"/>
                </a:solidFill>
              </a:rPr>
              <a:t>T1: RANDOM</a:t>
            </a:r>
          </a:p>
        </p:txBody>
      </p:sp>
      <p:sp>
        <p:nvSpPr>
          <p:cNvPr id="66" name="Trapezoid 65"/>
          <p:cNvSpPr/>
          <p:nvPr/>
        </p:nvSpPr>
        <p:spPr bwMode="auto">
          <a:xfrm rot="10800000">
            <a:off x="5314950" y="4507706"/>
            <a:ext cx="1617663" cy="422275"/>
          </a:xfrm>
          <a:prstGeom prst="trapezoid">
            <a:avLst/>
          </a:prstGeom>
          <a:no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477272" name="Rectangle 88"/>
          <p:cNvSpPr>
            <a:spLocks noChangeArrowheads="1"/>
          </p:cNvSpPr>
          <p:nvPr/>
        </p:nvSpPr>
        <p:spPr bwMode="auto">
          <a:xfrm>
            <a:off x="423863" y="4612481"/>
            <a:ext cx="7777162" cy="892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400" dirty="0" smtClean="0">
                <a:solidFill>
                  <a:srgbClr val="FF0000"/>
                </a:solidFill>
                <a:latin typeface="Arial" charset="0"/>
                <a:ea typeface="ＭＳ Ｐゴシック" charset="0"/>
                <a:cs typeface="Arial" charset="0"/>
              </a:rPr>
              <a:t>Row size: 8KB, cache block size: 64B</a:t>
            </a:r>
          </a:p>
          <a:p>
            <a:pPr algn="ctr" fontAlgn="base">
              <a:spcBef>
                <a:spcPct val="0"/>
              </a:spcBef>
              <a:spcAft>
                <a:spcPct val="0"/>
              </a:spcAft>
            </a:pPr>
            <a:r>
              <a:rPr lang="en-US" sz="2800" dirty="0" smtClean="0">
                <a:solidFill>
                  <a:srgbClr val="FF0000"/>
                </a:solidFill>
                <a:latin typeface="Arial" charset="0"/>
                <a:ea typeface="ＭＳ Ｐゴシック" charset="0"/>
                <a:cs typeface="Arial" charset="0"/>
                <a:sym typeface="Wingdings" charset="0"/>
              </a:rPr>
              <a:t>128 </a:t>
            </a:r>
            <a:r>
              <a:rPr lang="en-US" sz="2000" dirty="0" smtClean="0">
                <a:solidFill>
                  <a:srgbClr val="FF0000"/>
                </a:solidFill>
                <a:latin typeface="Arial" charset="0"/>
                <a:ea typeface="ＭＳ Ｐゴシック" charset="0"/>
                <a:cs typeface="Arial" charset="0"/>
                <a:sym typeface="Wingdings" charset="0"/>
              </a:rPr>
              <a:t>(8KB/64B) </a:t>
            </a:r>
            <a:r>
              <a:rPr lang="en-US" sz="2800" dirty="0" smtClean="0">
                <a:solidFill>
                  <a:srgbClr val="FF0000"/>
                </a:solidFill>
                <a:latin typeface="Arial" charset="0"/>
                <a:ea typeface="ＭＳ Ｐゴシック" charset="0"/>
                <a:cs typeface="Arial" charset="0"/>
                <a:sym typeface="Wingdings" charset="0"/>
              </a:rPr>
              <a:t>requests of T0 serviced before T1</a:t>
            </a:r>
          </a:p>
        </p:txBody>
      </p:sp>
      <p:sp>
        <p:nvSpPr>
          <p:cNvPr id="67" name="TextBox 66"/>
          <p:cNvSpPr txBox="1"/>
          <p:nvPr/>
        </p:nvSpPr>
        <p:spPr>
          <a:xfrm>
            <a:off x="233416" y="5791616"/>
            <a:ext cx="8682780" cy="661720"/>
          </a:xfrm>
          <a:prstGeom prst="rect">
            <a:avLst/>
          </a:prstGeom>
          <a:noFill/>
        </p:spPr>
        <p:txBody>
          <a:bodyPr wrap="none" rtlCol="0">
            <a:spAutoFit/>
          </a:bodyPr>
          <a:lstStyle/>
          <a:p>
            <a:pPr eaLnBrk="0" fontAlgn="base" hangingPunct="0">
              <a:spcBef>
                <a:spcPct val="20000"/>
              </a:spcBef>
              <a:spcAft>
                <a:spcPct val="0"/>
              </a:spcAft>
              <a:buClr>
                <a:srgbClr val="CC9900"/>
              </a:buClr>
              <a:buSzPct val="65000"/>
            </a:pPr>
            <a:r>
              <a:rPr lang="en-US" sz="1900" kern="0" dirty="0" err="1" smtClean="0">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and Mutlu, </a:t>
            </a:r>
            <a:r>
              <a:rPr lang="ja-JP" altLang="en-US" sz="1900" kern="0" dirty="0" smtClean="0">
                <a:solidFill>
                  <a:srgbClr val="000000"/>
                </a:solidFill>
                <a:latin typeface="Tahoma" charset="0"/>
                <a:ea typeface="ＭＳ Ｐゴシック" charset="0"/>
                <a:cs typeface="ＭＳ Ｐゴシック" charset="0"/>
              </a:rPr>
              <a:t>“</a:t>
            </a:r>
            <a:r>
              <a:rPr lang="en-US" sz="1900" kern="0" dirty="0" smtClean="0">
                <a:solidFill>
                  <a:srgbClr val="0000FF"/>
                </a:solidFill>
                <a:latin typeface="Tahoma" charset="0"/>
                <a:ea typeface="ＭＳ Ｐゴシック" charset="0"/>
                <a:cs typeface="ＭＳ Ｐゴシック" charset="0"/>
              </a:rPr>
              <a:t>Memory Performance Attacks</a:t>
            </a:r>
            <a:r>
              <a:rPr lang="en-US" sz="1900" kern="0" dirty="0" smtClean="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USENIX Security 2007.</a:t>
            </a:r>
            <a:endParaRPr lang="en-US" sz="1900" kern="0" dirty="0">
              <a:solidFill>
                <a:srgbClr val="000000"/>
              </a:solidFill>
              <a:latin typeface="Tahoma" charset="0"/>
              <a:ea typeface="ＭＳ Ｐゴシック" charset="0"/>
              <a:cs typeface="ＭＳ Ｐゴシック" charset="0"/>
            </a:endParaRPr>
          </a:p>
          <a:p>
            <a:endParaRPr lang="en-US" dirty="0">
              <a:solidFill>
                <a:srgbClr val="000000"/>
              </a:solidFill>
              <a:latin typeface="Tahoma"/>
            </a:endParaRPr>
          </a:p>
        </p:txBody>
      </p:sp>
    </p:spTree>
    <p:custDataLst>
      <p:tags r:id="rId1"/>
    </p:custDataLst>
    <p:extLst>
      <p:ext uri="{BB962C8B-B14F-4D97-AF65-F5344CB8AC3E}">
        <p14:creationId xmlns:p14="http://schemas.microsoft.com/office/powerpoint/2010/main" val="26721184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7344 0.03218 L 0.30642 0.175 " pathEditMode="relative" rAng="0" ptsTypes="AA">
                                      <p:cBhvr>
                                        <p:cTn id="6" dur="500" fill="hold"/>
                                        <p:tgtEl>
                                          <p:spTgt spid="477246"/>
                                        </p:tgtEl>
                                        <p:attrNameLst>
                                          <p:attrName>ppt_x</p:attrName>
                                          <p:attrName>ppt_y</p:attrName>
                                        </p:attrNameLst>
                                      </p:cBhvr>
                                      <p:rCtr x="11600" y="7100"/>
                                    </p:animMotion>
                                  </p:childTnLst>
                                </p:cTn>
                              </p:par>
                              <p:par>
                                <p:cTn id="7" presetID="1" presetClass="entr" presetSubtype="0" fill="hold" grpId="0" nodeType="withEffect">
                                  <p:stCondLst>
                                    <p:cond delay="0"/>
                                  </p:stCondLst>
                                  <p:childTnLst>
                                    <p:set>
                                      <p:cBhvr>
                                        <p:cTn id="8" dur="1" fill="hold">
                                          <p:stCondLst>
                                            <p:cond delay="0"/>
                                          </p:stCondLst>
                                        </p:cTn>
                                        <p:tgtEl>
                                          <p:spTgt spid="47726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77250"/>
                                        </p:tgtEl>
                                        <p:attrNameLst>
                                          <p:attrName>style.visibility</p:attrName>
                                        </p:attrNameLst>
                                      </p:cBhvr>
                                      <p:to>
                                        <p:strVal val="visible"/>
                                      </p:to>
                                    </p:set>
                                    <p:anim calcmode="lin" valueType="num">
                                      <p:cBhvr additive="base">
                                        <p:cTn id="13" dur="500" fill="hold"/>
                                        <p:tgtEl>
                                          <p:spTgt spid="477250"/>
                                        </p:tgtEl>
                                        <p:attrNameLst>
                                          <p:attrName>ppt_x</p:attrName>
                                        </p:attrNameLst>
                                      </p:cBhvr>
                                      <p:tavLst>
                                        <p:tav tm="0">
                                          <p:val>
                                            <p:strVal val="#ppt_x"/>
                                          </p:val>
                                        </p:tav>
                                        <p:tav tm="100000">
                                          <p:val>
                                            <p:strVal val="#ppt_x"/>
                                          </p:val>
                                        </p:tav>
                                      </p:tavLst>
                                    </p:anim>
                                    <p:anim calcmode="lin" valueType="num">
                                      <p:cBhvr additive="base">
                                        <p:cTn id="14" dur="500" fill="hold"/>
                                        <p:tgtEl>
                                          <p:spTgt spid="477250"/>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1" nodeType="clickEffect">
                                  <p:stCondLst>
                                    <p:cond delay="0"/>
                                  </p:stCondLst>
                                  <p:childTnLst>
                                    <p:set>
                                      <p:cBhvr>
                                        <p:cTn id="18" dur="1" fill="hold">
                                          <p:stCondLst>
                                            <p:cond delay="0"/>
                                          </p:stCondLst>
                                        </p:cTn>
                                        <p:tgtEl>
                                          <p:spTgt spid="477251"/>
                                        </p:tgtEl>
                                        <p:attrNameLst>
                                          <p:attrName>style.visibility</p:attrName>
                                        </p:attrNameLst>
                                      </p:cBhvr>
                                      <p:to>
                                        <p:strVal val="visible"/>
                                      </p:to>
                                    </p:set>
                                    <p:anim calcmode="lin" valueType="num">
                                      <p:cBhvr additive="base">
                                        <p:cTn id="19" dur="500" fill="hold"/>
                                        <p:tgtEl>
                                          <p:spTgt spid="477251"/>
                                        </p:tgtEl>
                                        <p:attrNameLst>
                                          <p:attrName>ppt_x</p:attrName>
                                        </p:attrNameLst>
                                      </p:cBhvr>
                                      <p:tavLst>
                                        <p:tav tm="0">
                                          <p:val>
                                            <p:strVal val="#ppt_x"/>
                                          </p:val>
                                        </p:tav>
                                        <p:tav tm="100000">
                                          <p:val>
                                            <p:strVal val="#ppt_x"/>
                                          </p:val>
                                        </p:tav>
                                      </p:tavLst>
                                    </p:anim>
                                    <p:anim calcmode="lin" valueType="num">
                                      <p:cBhvr additive="base">
                                        <p:cTn id="20" dur="500" fill="hold"/>
                                        <p:tgtEl>
                                          <p:spTgt spid="477251"/>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7724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77263"/>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grpId="0" nodeType="clickEffect">
                                  <p:stCondLst>
                                    <p:cond delay="0"/>
                                  </p:stCondLst>
                                  <p:childTnLst>
                                    <p:animMotion origin="layout" path="M 0.07344 0.03217 L 0.30642 0.22847 " pathEditMode="relative" rAng="0" ptsTypes="AA">
                                      <p:cBhvr>
                                        <p:cTn id="30" dur="500" fill="hold"/>
                                        <p:tgtEl>
                                          <p:spTgt spid="477251"/>
                                        </p:tgtEl>
                                        <p:attrNameLst>
                                          <p:attrName>ppt_x</p:attrName>
                                          <p:attrName>ppt_y</p:attrName>
                                        </p:attrNameLst>
                                      </p:cBhvr>
                                      <p:rCtr x="11600" y="9800"/>
                                    </p:animMotion>
                                  </p:childTnLst>
                                </p:cTn>
                              </p:par>
                              <p:par>
                                <p:cTn id="31" presetID="1" presetClass="entr" presetSubtype="0" fill="hold" grpId="0" nodeType="withEffect">
                                  <p:stCondLst>
                                    <p:cond delay="0"/>
                                  </p:stCondLst>
                                  <p:childTnLst>
                                    <p:set>
                                      <p:cBhvr>
                                        <p:cTn id="32" dur="1" fill="hold">
                                          <p:stCondLst>
                                            <p:cond delay="0"/>
                                          </p:stCondLst>
                                        </p:cTn>
                                        <p:tgtEl>
                                          <p:spTgt spid="47726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77252"/>
                                        </p:tgtEl>
                                        <p:attrNameLst>
                                          <p:attrName>style.visibility</p:attrName>
                                        </p:attrNameLst>
                                      </p:cBhvr>
                                      <p:to>
                                        <p:strVal val="visible"/>
                                      </p:to>
                                    </p:set>
                                    <p:anim calcmode="lin" valueType="num">
                                      <p:cBhvr additive="base">
                                        <p:cTn id="37" dur="500" fill="hold"/>
                                        <p:tgtEl>
                                          <p:spTgt spid="477252"/>
                                        </p:tgtEl>
                                        <p:attrNameLst>
                                          <p:attrName>ppt_x</p:attrName>
                                        </p:attrNameLst>
                                      </p:cBhvr>
                                      <p:tavLst>
                                        <p:tav tm="0">
                                          <p:val>
                                            <p:strVal val="#ppt_x"/>
                                          </p:val>
                                        </p:tav>
                                        <p:tav tm="100000">
                                          <p:val>
                                            <p:strVal val="#ppt_x"/>
                                          </p:val>
                                        </p:tav>
                                      </p:tavLst>
                                    </p:anim>
                                    <p:anim calcmode="lin" valueType="num">
                                      <p:cBhvr additive="base">
                                        <p:cTn id="38" dur="500" fill="hold"/>
                                        <p:tgtEl>
                                          <p:spTgt spid="477252"/>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1" nodeType="clickEffect">
                                  <p:stCondLst>
                                    <p:cond delay="0"/>
                                  </p:stCondLst>
                                  <p:childTnLst>
                                    <p:set>
                                      <p:cBhvr>
                                        <p:cTn id="42" dur="1" fill="hold">
                                          <p:stCondLst>
                                            <p:cond delay="0"/>
                                          </p:stCondLst>
                                        </p:cTn>
                                        <p:tgtEl>
                                          <p:spTgt spid="477255"/>
                                        </p:tgtEl>
                                        <p:attrNameLst>
                                          <p:attrName>style.visibility</p:attrName>
                                        </p:attrNameLst>
                                      </p:cBhvr>
                                      <p:to>
                                        <p:strVal val="visible"/>
                                      </p:to>
                                    </p:set>
                                    <p:anim calcmode="lin" valueType="num">
                                      <p:cBhvr additive="base">
                                        <p:cTn id="43" dur="500" fill="hold"/>
                                        <p:tgtEl>
                                          <p:spTgt spid="477255"/>
                                        </p:tgtEl>
                                        <p:attrNameLst>
                                          <p:attrName>ppt_x</p:attrName>
                                        </p:attrNameLst>
                                      </p:cBhvr>
                                      <p:tavLst>
                                        <p:tav tm="0">
                                          <p:val>
                                            <p:strVal val="#ppt_x"/>
                                          </p:val>
                                        </p:tav>
                                        <p:tav tm="100000">
                                          <p:val>
                                            <p:strVal val="#ppt_x"/>
                                          </p:val>
                                        </p:tav>
                                      </p:tavLst>
                                    </p:anim>
                                    <p:anim calcmode="lin" valueType="num">
                                      <p:cBhvr additive="base">
                                        <p:cTn id="44" dur="500" fill="hold"/>
                                        <p:tgtEl>
                                          <p:spTgt spid="477255"/>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47725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477264"/>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grpId="0" nodeType="clickEffect">
                                  <p:stCondLst>
                                    <p:cond delay="0"/>
                                  </p:stCondLst>
                                  <p:childTnLst>
                                    <p:animMotion origin="layout" path="M 0.07344 0.03218 L 0.30642 0.28403 " pathEditMode="relative" rAng="0" ptsTypes="AA">
                                      <p:cBhvr>
                                        <p:cTn id="54" dur="500" fill="hold"/>
                                        <p:tgtEl>
                                          <p:spTgt spid="477255"/>
                                        </p:tgtEl>
                                        <p:attrNameLst>
                                          <p:attrName>ppt_x</p:attrName>
                                          <p:attrName>ppt_y</p:attrName>
                                        </p:attrNameLst>
                                      </p:cBhvr>
                                      <p:rCtr x="11600" y="12600"/>
                                    </p:animMotion>
                                  </p:childTnLst>
                                </p:cTn>
                              </p:par>
                              <p:par>
                                <p:cTn id="55" presetID="1" presetClass="entr" presetSubtype="0" fill="hold" grpId="0" nodeType="withEffect">
                                  <p:stCondLst>
                                    <p:cond delay="0"/>
                                  </p:stCondLst>
                                  <p:childTnLst>
                                    <p:set>
                                      <p:cBhvr>
                                        <p:cTn id="56" dur="1" fill="hold">
                                          <p:stCondLst>
                                            <p:cond delay="0"/>
                                          </p:stCondLst>
                                        </p:cTn>
                                        <p:tgtEl>
                                          <p:spTgt spid="47726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grpId="1" nodeType="clickEffect">
                                  <p:stCondLst>
                                    <p:cond delay="0"/>
                                  </p:stCondLst>
                                  <p:childTnLst>
                                    <p:set>
                                      <p:cBhvr>
                                        <p:cTn id="60" dur="1" fill="hold">
                                          <p:stCondLst>
                                            <p:cond delay="0"/>
                                          </p:stCondLst>
                                        </p:cTn>
                                        <p:tgtEl>
                                          <p:spTgt spid="477256"/>
                                        </p:tgtEl>
                                        <p:attrNameLst>
                                          <p:attrName>style.visibility</p:attrName>
                                        </p:attrNameLst>
                                      </p:cBhvr>
                                      <p:to>
                                        <p:strVal val="visible"/>
                                      </p:to>
                                    </p:set>
                                    <p:anim calcmode="lin" valueType="num">
                                      <p:cBhvr additive="base">
                                        <p:cTn id="61" dur="500" fill="hold"/>
                                        <p:tgtEl>
                                          <p:spTgt spid="477256"/>
                                        </p:tgtEl>
                                        <p:attrNameLst>
                                          <p:attrName>ppt_x</p:attrName>
                                        </p:attrNameLst>
                                      </p:cBhvr>
                                      <p:tavLst>
                                        <p:tav tm="0">
                                          <p:val>
                                            <p:strVal val="#ppt_x"/>
                                          </p:val>
                                        </p:tav>
                                        <p:tav tm="100000">
                                          <p:val>
                                            <p:strVal val="#ppt_x"/>
                                          </p:val>
                                        </p:tav>
                                      </p:tavLst>
                                    </p:anim>
                                    <p:anim calcmode="lin" valueType="num">
                                      <p:cBhvr additive="base">
                                        <p:cTn id="62" dur="500" fill="hold"/>
                                        <p:tgtEl>
                                          <p:spTgt spid="477256"/>
                                        </p:tgtEl>
                                        <p:attrNameLst>
                                          <p:attrName>ppt_y</p:attrName>
                                        </p:attrNameLst>
                                      </p:cBhvr>
                                      <p:tavLst>
                                        <p:tav tm="0">
                                          <p:val>
                                            <p:strVal val="0-#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grpId="2" nodeType="clickEffect">
                                  <p:stCondLst>
                                    <p:cond delay="0"/>
                                  </p:stCondLst>
                                  <p:childTnLst>
                                    <p:set>
                                      <p:cBhvr>
                                        <p:cTn id="66" dur="1" fill="hold">
                                          <p:stCondLst>
                                            <p:cond delay="0"/>
                                          </p:stCondLst>
                                        </p:cTn>
                                        <p:tgtEl>
                                          <p:spTgt spid="477255"/>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477265"/>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0" presetClass="path" presetSubtype="0" accel="50000" decel="50000" fill="hold" grpId="0" nodeType="clickEffect">
                                  <p:stCondLst>
                                    <p:cond delay="0"/>
                                  </p:stCondLst>
                                  <p:childTnLst>
                                    <p:animMotion origin="layout" path="M 0.07344 0.03218 L 0.30642 0.28403 " pathEditMode="relative" rAng="0" ptsTypes="AA">
                                      <p:cBhvr>
                                        <p:cTn id="72" dur="500" fill="hold"/>
                                        <p:tgtEl>
                                          <p:spTgt spid="477256"/>
                                        </p:tgtEl>
                                        <p:attrNameLst>
                                          <p:attrName>ppt_x</p:attrName>
                                          <p:attrName>ppt_y</p:attrName>
                                        </p:attrNameLst>
                                      </p:cBhvr>
                                      <p:rCtr x="11600" y="12600"/>
                                    </p:animMotion>
                                  </p:childTnLst>
                                </p:cTn>
                              </p:par>
                              <p:par>
                                <p:cTn id="73" presetID="1" presetClass="entr" presetSubtype="0" fill="hold" grpId="0" nodeType="withEffect">
                                  <p:stCondLst>
                                    <p:cond delay="0"/>
                                  </p:stCondLst>
                                  <p:childTnLst>
                                    <p:set>
                                      <p:cBhvr>
                                        <p:cTn id="74" dur="1" fill="hold">
                                          <p:stCondLst>
                                            <p:cond delay="0"/>
                                          </p:stCondLst>
                                        </p:cTn>
                                        <p:tgtEl>
                                          <p:spTgt spid="477266"/>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477257"/>
                                        </p:tgtEl>
                                        <p:attrNameLst>
                                          <p:attrName>style.visibility</p:attrName>
                                        </p:attrNameLst>
                                      </p:cBhvr>
                                      <p:to>
                                        <p:strVal val="visible"/>
                                      </p:to>
                                    </p:set>
                                    <p:anim calcmode="lin" valueType="num">
                                      <p:cBhvr additive="base">
                                        <p:cTn id="79" dur="500" fill="hold"/>
                                        <p:tgtEl>
                                          <p:spTgt spid="477257"/>
                                        </p:tgtEl>
                                        <p:attrNameLst>
                                          <p:attrName>ppt_x</p:attrName>
                                        </p:attrNameLst>
                                      </p:cBhvr>
                                      <p:tavLst>
                                        <p:tav tm="0">
                                          <p:val>
                                            <p:strVal val="#ppt_x"/>
                                          </p:val>
                                        </p:tav>
                                        <p:tav tm="100000">
                                          <p:val>
                                            <p:strVal val="#ppt_x"/>
                                          </p:val>
                                        </p:tav>
                                      </p:tavLst>
                                    </p:anim>
                                    <p:anim calcmode="lin" valueType="num">
                                      <p:cBhvr additive="base">
                                        <p:cTn id="80" dur="500" fill="hold"/>
                                        <p:tgtEl>
                                          <p:spTgt spid="477257"/>
                                        </p:tgtEl>
                                        <p:attrNameLst>
                                          <p:attrName>ppt_y</p:attrName>
                                        </p:attrNameLst>
                                      </p:cBhvr>
                                      <p:tavLst>
                                        <p:tav tm="0">
                                          <p:val>
                                            <p:strVal val="0-#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1" fill="hold" grpId="1" nodeType="clickEffect">
                                  <p:stCondLst>
                                    <p:cond delay="0"/>
                                  </p:stCondLst>
                                  <p:childTnLst>
                                    <p:set>
                                      <p:cBhvr>
                                        <p:cTn id="84" dur="1" fill="hold">
                                          <p:stCondLst>
                                            <p:cond delay="0"/>
                                          </p:stCondLst>
                                        </p:cTn>
                                        <p:tgtEl>
                                          <p:spTgt spid="477258"/>
                                        </p:tgtEl>
                                        <p:attrNameLst>
                                          <p:attrName>style.visibility</p:attrName>
                                        </p:attrNameLst>
                                      </p:cBhvr>
                                      <p:to>
                                        <p:strVal val="visible"/>
                                      </p:to>
                                    </p:set>
                                    <p:anim calcmode="lin" valueType="num">
                                      <p:cBhvr additive="base">
                                        <p:cTn id="85" dur="500" fill="hold"/>
                                        <p:tgtEl>
                                          <p:spTgt spid="477258"/>
                                        </p:tgtEl>
                                        <p:attrNameLst>
                                          <p:attrName>ppt_x</p:attrName>
                                        </p:attrNameLst>
                                      </p:cBhvr>
                                      <p:tavLst>
                                        <p:tav tm="0">
                                          <p:val>
                                            <p:strVal val="#ppt_x"/>
                                          </p:val>
                                        </p:tav>
                                        <p:tav tm="100000">
                                          <p:val>
                                            <p:strVal val="#ppt_x"/>
                                          </p:val>
                                        </p:tav>
                                      </p:tavLst>
                                    </p:anim>
                                    <p:anim calcmode="lin" valueType="num">
                                      <p:cBhvr additive="base">
                                        <p:cTn id="86" dur="500" fill="hold"/>
                                        <p:tgtEl>
                                          <p:spTgt spid="477258"/>
                                        </p:tgtEl>
                                        <p:attrNameLst>
                                          <p:attrName>ppt_y</p:attrName>
                                        </p:attrNameLst>
                                      </p:cBhvr>
                                      <p:tavLst>
                                        <p:tav tm="0">
                                          <p:val>
                                            <p:strVal val="0-#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xit" presetSubtype="0" fill="hold" grpId="2" nodeType="clickEffect">
                                  <p:stCondLst>
                                    <p:cond delay="0"/>
                                  </p:stCondLst>
                                  <p:childTnLst>
                                    <p:set>
                                      <p:cBhvr>
                                        <p:cTn id="90" dur="1" fill="hold">
                                          <p:stCondLst>
                                            <p:cond delay="0"/>
                                          </p:stCondLst>
                                        </p:cTn>
                                        <p:tgtEl>
                                          <p:spTgt spid="477256"/>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477266"/>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0" presetClass="path" presetSubtype="0" accel="50000" decel="50000" fill="hold" grpId="0" nodeType="clickEffect">
                                  <p:stCondLst>
                                    <p:cond delay="0"/>
                                  </p:stCondLst>
                                  <p:childTnLst>
                                    <p:animMotion origin="layout" path="M 0.07343 0.03217 L 0.30468 0.34282 " pathEditMode="relative" rAng="0" ptsTypes="AA">
                                      <p:cBhvr>
                                        <p:cTn id="96" dur="500" fill="hold"/>
                                        <p:tgtEl>
                                          <p:spTgt spid="477258"/>
                                        </p:tgtEl>
                                        <p:attrNameLst>
                                          <p:attrName>ppt_x</p:attrName>
                                          <p:attrName>ppt_y</p:attrName>
                                        </p:attrNameLst>
                                      </p:cBhvr>
                                      <p:rCtr x="11600" y="15500"/>
                                    </p:animMotion>
                                  </p:childTnLst>
                                </p:cTn>
                              </p:par>
                              <p:par>
                                <p:cTn id="97" presetID="1" presetClass="entr" presetSubtype="0" fill="hold" grpId="0" nodeType="withEffect">
                                  <p:stCondLst>
                                    <p:cond delay="0"/>
                                  </p:stCondLst>
                                  <p:childTnLst>
                                    <p:set>
                                      <p:cBhvr>
                                        <p:cTn id="98" dur="1" fill="hold">
                                          <p:stCondLst>
                                            <p:cond delay="0"/>
                                          </p:stCondLst>
                                        </p:cTn>
                                        <p:tgtEl>
                                          <p:spTgt spid="477267"/>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1" fill="hold" grpId="1" nodeType="clickEffect">
                                  <p:stCondLst>
                                    <p:cond delay="0"/>
                                  </p:stCondLst>
                                  <p:childTnLst>
                                    <p:set>
                                      <p:cBhvr>
                                        <p:cTn id="102" dur="1" fill="hold">
                                          <p:stCondLst>
                                            <p:cond delay="0"/>
                                          </p:stCondLst>
                                        </p:cTn>
                                        <p:tgtEl>
                                          <p:spTgt spid="477259"/>
                                        </p:tgtEl>
                                        <p:attrNameLst>
                                          <p:attrName>style.visibility</p:attrName>
                                        </p:attrNameLst>
                                      </p:cBhvr>
                                      <p:to>
                                        <p:strVal val="visible"/>
                                      </p:to>
                                    </p:set>
                                    <p:anim calcmode="lin" valueType="num">
                                      <p:cBhvr additive="base">
                                        <p:cTn id="103" dur="500" fill="hold"/>
                                        <p:tgtEl>
                                          <p:spTgt spid="477259"/>
                                        </p:tgtEl>
                                        <p:attrNameLst>
                                          <p:attrName>ppt_x</p:attrName>
                                        </p:attrNameLst>
                                      </p:cBhvr>
                                      <p:tavLst>
                                        <p:tav tm="0">
                                          <p:val>
                                            <p:strVal val="#ppt_x"/>
                                          </p:val>
                                        </p:tav>
                                        <p:tav tm="100000">
                                          <p:val>
                                            <p:strVal val="#ppt_x"/>
                                          </p:val>
                                        </p:tav>
                                      </p:tavLst>
                                    </p:anim>
                                    <p:anim calcmode="lin" valueType="num">
                                      <p:cBhvr additive="base">
                                        <p:cTn id="104" dur="500" fill="hold"/>
                                        <p:tgtEl>
                                          <p:spTgt spid="477259"/>
                                        </p:tgtEl>
                                        <p:attrNameLst>
                                          <p:attrName>ppt_y</p:attrName>
                                        </p:attrNameLst>
                                      </p:cBhvr>
                                      <p:tavLst>
                                        <p:tav tm="0">
                                          <p:val>
                                            <p:strVal val="0-#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xit" presetSubtype="0" fill="hold" grpId="2" nodeType="clickEffect">
                                  <p:stCondLst>
                                    <p:cond delay="0"/>
                                  </p:stCondLst>
                                  <p:childTnLst>
                                    <p:set>
                                      <p:cBhvr>
                                        <p:cTn id="108" dur="1" fill="hold">
                                          <p:stCondLst>
                                            <p:cond delay="0"/>
                                          </p:stCondLst>
                                        </p:cTn>
                                        <p:tgtEl>
                                          <p:spTgt spid="477258"/>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477267"/>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0" presetClass="path" presetSubtype="0" accel="50000" decel="50000" fill="hold" grpId="0" nodeType="clickEffect">
                                  <p:stCondLst>
                                    <p:cond delay="0"/>
                                  </p:stCondLst>
                                  <p:childTnLst>
                                    <p:animMotion origin="layout" path="M 0.07343 0.03217 L 0.30468 0.34282 " pathEditMode="relative" rAng="0" ptsTypes="AA">
                                      <p:cBhvr>
                                        <p:cTn id="114" dur="500" fill="hold"/>
                                        <p:tgtEl>
                                          <p:spTgt spid="477259"/>
                                        </p:tgtEl>
                                        <p:attrNameLst>
                                          <p:attrName>ppt_x</p:attrName>
                                          <p:attrName>ppt_y</p:attrName>
                                        </p:attrNameLst>
                                      </p:cBhvr>
                                      <p:rCtr x="11600" y="15500"/>
                                    </p:animMotion>
                                  </p:childTnLst>
                                </p:cTn>
                              </p:par>
                              <p:par>
                                <p:cTn id="115" presetID="1" presetClass="entr" presetSubtype="0" fill="hold" grpId="0" nodeType="withEffect">
                                  <p:stCondLst>
                                    <p:cond delay="0"/>
                                  </p:stCondLst>
                                  <p:childTnLst>
                                    <p:set>
                                      <p:cBhvr>
                                        <p:cTn id="116" dur="1" fill="hold">
                                          <p:stCondLst>
                                            <p:cond delay="0"/>
                                          </p:stCondLst>
                                        </p:cTn>
                                        <p:tgtEl>
                                          <p:spTgt spid="477268"/>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1" fill="hold" grpId="1" nodeType="clickEffect">
                                  <p:stCondLst>
                                    <p:cond delay="0"/>
                                  </p:stCondLst>
                                  <p:childTnLst>
                                    <p:set>
                                      <p:cBhvr>
                                        <p:cTn id="120" dur="1" fill="hold">
                                          <p:stCondLst>
                                            <p:cond delay="0"/>
                                          </p:stCondLst>
                                        </p:cTn>
                                        <p:tgtEl>
                                          <p:spTgt spid="477260"/>
                                        </p:tgtEl>
                                        <p:attrNameLst>
                                          <p:attrName>style.visibility</p:attrName>
                                        </p:attrNameLst>
                                      </p:cBhvr>
                                      <p:to>
                                        <p:strVal val="visible"/>
                                      </p:to>
                                    </p:set>
                                    <p:anim calcmode="lin" valueType="num">
                                      <p:cBhvr additive="base">
                                        <p:cTn id="121" dur="500" fill="hold"/>
                                        <p:tgtEl>
                                          <p:spTgt spid="477260"/>
                                        </p:tgtEl>
                                        <p:attrNameLst>
                                          <p:attrName>ppt_x</p:attrName>
                                        </p:attrNameLst>
                                      </p:cBhvr>
                                      <p:tavLst>
                                        <p:tav tm="0">
                                          <p:val>
                                            <p:strVal val="#ppt_x"/>
                                          </p:val>
                                        </p:tav>
                                        <p:tav tm="100000">
                                          <p:val>
                                            <p:strVal val="#ppt_x"/>
                                          </p:val>
                                        </p:tav>
                                      </p:tavLst>
                                    </p:anim>
                                    <p:anim calcmode="lin" valueType="num">
                                      <p:cBhvr additive="base">
                                        <p:cTn id="122" dur="500" fill="hold"/>
                                        <p:tgtEl>
                                          <p:spTgt spid="477260"/>
                                        </p:tgtEl>
                                        <p:attrNameLst>
                                          <p:attrName>ppt_y</p:attrName>
                                        </p:attrNameLst>
                                      </p:cBhvr>
                                      <p:tavLst>
                                        <p:tav tm="0">
                                          <p:val>
                                            <p:strVal val="0-#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xit" presetSubtype="0" fill="hold" grpId="2" nodeType="clickEffect">
                                  <p:stCondLst>
                                    <p:cond delay="0"/>
                                  </p:stCondLst>
                                  <p:childTnLst>
                                    <p:set>
                                      <p:cBhvr>
                                        <p:cTn id="126" dur="1" fill="hold">
                                          <p:stCondLst>
                                            <p:cond delay="0"/>
                                          </p:stCondLst>
                                        </p:cTn>
                                        <p:tgtEl>
                                          <p:spTgt spid="477259"/>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477268"/>
                                        </p:tgtEl>
                                        <p:attrNameLst>
                                          <p:attrName>style.visibility</p:attrName>
                                        </p:attrNameLst>
                                      </p:cBhvr>
                                      <p:to>
                                        <p:strVal val="hidden"/>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0" presetClass="path" presetSubtype="0" accel="50000" decel="50000" fill="hold" grpId="0" nodeType="clickEffect">
                                  <p:stCondLst>
                                    <p:cond delay="0"/>
                                  </p:stCondLst>
                                  <p:childTnLst>
                                    <p:animMotion origin="layout" path="M 0.07343 0.03217 L 0.30468 0.34282 " pathEditMode="relative" rAng="0" ptsTypes="AA">
                                      <p:cBhvr>
                                        <p:cTn id="132" dur="500" fill="hold"/>
                                        <p:tgtEl>
                                          <p:spTgt spid="477260"/>
                                        </p:tgtEl>
                                        <p:attrNameLst>
                                          <p:attrName>ppt_x</p:attrName>
                                          <p:attrName>ppt_y</p:attrName>
                                        </p:attrNameLst>
                                      </p:cBhvr>
                                      <p:rCtr x="11600" y="15500"/>
                                    </p:animMotion>
                                  </p:childTnLst>
                                </p:cTn>
                              </p:par>
                              <p:par>
                                <p:cTn id="133" presetID="1" presetClass="entr" presetSubtype="0" fill="hold" grpId="0" nodeType="withEffect">
                                  <p:stCondLst>
                                    <p:cond delay="0"/>
                                  </p:stCondLst>
                                  <p:childTnLst>
                                    <p:set>
                                      <p:cBhvr>
                                        <p:cTn id="134" dur="1" fill="hold">
                                          <p:stCondLst>
                                            <p:cond delay="0"/>
                                          </p:stCondLst>
                                        </p:cTn>
                                        <p:tgtEl>
                                          <p:spTgt spid="477269"/>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1" fill="hold" grpId="1" nodeType="clickEffect">
                                  <p:stCondLst>
                                    <p:cond delay="0"/>
                                  </p:stCondLst>
                                  <p:childTnLst>
                                    <p:set>
                                      <p:cBhvr>
                                        <p:cTn id="138" dur="1" fill="hold">
                                          <p:stCondLst>
                                            <p:cond delay="0"/>
                                          </p:stCondLst>
                                        </p:cTn>
                                        <p:tgtEl>
                                          <p:spTgt spid="477261"/>
                                        </p:tgtEl>
                                        <p:attrNameLst>
                                          <p:attrName>style.visibility</p:attrName>
                                        </p:attrNameLst>
                                      </p:cBhvr>
                                      <p:to>
                                        <p:strVal val="visible"/>
                                      </p:to>
                                    </p:set>
                                    <p:anim calcmode="lin" valueType="num">
                                      <p:cBhvr additive="base">
                                        <p:cTn id="139" dur="500" fill="hold"/>
                                        <p:tgtEl>
                                          <p:spTgt spid="477261"/>
                                        </p:tgtEl>
                                        <p:attrNameLst>
                                          <p:attrName>ppt_x</p:attrName>
                                        </p:attrNameLst>
                                      </p:cBhvr>
                                      <p:tavLst>
                                        <p:tav tm="0">
                                          <p:val>
                                            <p:strVal val="#ppt_x"/>
                                          </p:val>
                                        </p:tav>
                                        <p:tav tm="100000">
                                          <p:val>
                                            <p:strVal val="#ppt_x"/>
                                          </p:val>
                                        </p:tav>
                                      </p:tavLst>
                                    </p:anim>
                                    <p:anim calcmode="lin" valueType="num">
                                      <p:cBhvr additive="base">
                                        <p:cTn id="140" dur="500" fill="hold"/>
                                        <p:tgtEl>
                                          <p:spTgt spid="477261"/>
                                        </p:tgtEl>
                                        <p:attrNameLst>
                                          <p:attrName>ppt_y</p:attrName>
                                        </p:attrNameLst>
                                      </p:cBhvr>
                                      <p:tavLst>
                                        <p:tav tm="0">
                                          <p:val>
                                            <p:strVal val="0-#ppt_h/2"/>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 presetClass="exit" presetSubtype="0" fill="hold" grpId="2" nodeType="clickEffect">
                                  <p:stCondLst>
                                    <p:cond delay="0"/>
                                  </p:stCondLst>
                                  <p:childTnLst>
                                    <p:set>
                                      <p:cBhvr>
                                        <p:cTn id="144" dur="1" fill="hold">
                                          <p:stCondLst>
                                            <p:cond delay="0"/>
                                          </p:stCondLst>
                                        </p:cTn>
                                        <p:tgtEl>
                                          <p:spTgt spid="477260"/>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477269"/>
                                        </p:tgtEl>
                                        <p:attrNameLst>
                                          <p:attrName>style.visibility</p:attrName>
                                        </p:attrNameLst>
                                      </p:cBhvr>
                                      <p:to>
                                        <p:strVal val="hidden"/>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0" presetClass="path" presetSubtype="0" accel="50000" decel="50000" fill="hold" grpId="0" nodeType="clickEffect">
                                  <p:stCondLst>
                                    <p:cond delay="0"/>
                                  </p:stCondLst>
                                  <p:childTnLst>
                                    <p:animMotion origin="layout" path="M 0.07343 0.03217 L 0.30468 0.34282 " pathEditMode="relative" rAng="0" ptsTypes="AA">
                                      <p:cBhvr>
                                        <p:cTn id="150" dur="500" fill="hold"/>
                                        <p:tgtEl>
                                          <p:spTgt spid="477261"/>
                                        </p:tgtEl>
                                        <p:attrNameLst>
                                          <p:attrName>ppt_x</p:attrName>
                                          <p:attrName>ppt_y</p:attrName>
                                        </p:attrNameLst>
                                      </p:cBhvr>
                                      <p:rCtr x="11600" y="15500"/>
                                    </p:animMotion>
                                  </p:childTnLst>
                                </p:cTn>
                              </p:par>
                              <p:par>
                                <p:cTn id="151" presetID="1" presetClass="entr" presetSubtype="0" fill="hold" grpId="0" nodeType="withEffect">
                                  <p:stCondLst>
                                    <p:cond delay="0"/>
                                  </p:stCondLst>
                                  <p:childTnLst>
                                    <p:set>
                                      <p:cBhvr>
                                        <p:cTn id="152" dur="1" fill="hold">
                                          <p:stCondLst>
                                            <p:cond delay="0"/>
                                          </p:stCondLst>
                                        </p:cTn>
                                        <p:tgtEl>
                                          <p:spTgt spid="477270"/>
                                        </p:tgtEl>
                                        <p:attrNameLst>
                                          <p:attrName>style.visibility</p:attrName>
                                        </p:attrNameLst>
                                      </p:cBhvr>
                                      <p:to>
                                        <p:strVal val="visible"/>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1" fill="hold" grpId="1" nodeType="clickEffect">
                                  <p:stCondLst>
                                    <p:cond delay="0"/>
                                  </p:stCondLst>
                                  <p:childTnLst>
                                    <p:set>
                                      <p:cBhvr>
                                        <p:cTn id="156" dur="1" fill="hold">
                                          <p:stCondLst>
                                            <p:cond delay="0"/>
                                          </p:stCondLst>
                                        </p:cTn>
                                        <p:tgtEl>
                                          <p:spTgt spid="477262"/>
                                        </p:tgtEl>
                                        <p:attrNameLst>
                                          <p:attrName>style.visibility</p:attrName>
                                        </p:attrNameLst>
                                      </p:cBhvr>
                                      <p:to>
                                        <p:strVal val="visible"/>
                                      </p:to>
                                    </p:set>
                                    <p:anim calcmode="lin" valueType="num">
                                      <p:cBhvr additive="base">
                                        <p:cTn id="157" dur="500" fill="hold"/>
                                        <p:tgtEl>
                                          <p:spTgt spid="477262"/>
                                        </p:tgtEl>
                                        <p:attrNameLst>
                                          <p:attrName>ppt_x</p:attrName>
                                        </p:attrNameLst>
                                      </p:cBhvr>
                                      <p:tavLst>
                                        <p:tav tm="0">
                                          <p:val>
                                            <p:strVal val="#ppt_x"/>
                                          </p:val>
                                        </p:tav>
                                        <p:tav tm="100000">
                                          <p:val>
                                            <p:strVal val="#ppt_x"/>
                                          </p:val>
                                        </p:tav>
                                      </p:tavLst>
                                    </p:anim>
                                    <p:anim calcmode="lin" valueType="num">
                                      <p:cBhvr additive="base">
                                        <p:cTn id="158" dur="500" fill="hold"/>
                                        <p:tgtEl>
                                          <p:spTgt spid="477262"/>
                                        </p:tgtEl>
                                        <p:attrNameLst>
                                          <p:attrName>ppt_y</p:attrName>
                                        </p:attrNameLst>
                                      </p:cBhvr>
                                      <p:tavLst>
                                        <p:tav tm="0">
                                          <p:val>
                                            <p:strVal val="0-#ppt_h/2"/>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xit" presetSubtype="0" fill="hold" grpId="2" nodeType="clickEffect">
                                  <p:stCondLst>
                                    <p:cond delay="0"/>
                                  </p:stCondLst>
                                  <p:childTnLst>
                                    <p:set>
                                      <p:cBhvr>
                                        <p:cTn id="162" dur="1" fill="hold">
                                          <p:stCondLst>
                                            <p:cond delay="0"/>
                                          </p:stCondLst>
                                        </p:cTn>
                                        <p:tgtEl>
                                          <p:spTgt spid="477261"/>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477270"/>
                                        </p:tgtEl>
                                        <p:attrNameLst>
                                          <p:attrName>style.visibility</p:attrName>
                                        </p:attrNameLst>
                                      </p:cBhvr>
                                      <p:to>
                                        <p:strVal val="hidden"/>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0" presetClass="path" presetSubtype="0" accel="50000" decel="50000" fill="hold" grpId="0" nodeType="clickEffect">
                                  <p:stCondLst>
                                    <p:cond delay="0"/>
                                  </p:stCondLst>
                                  <p:childTnLst>
                                    <p:animMotion origin="layout" path="M 0.07343 0.03217 L 0.30468 0.34282 " pathEditMode="relative" rAng="0" ptsTypes="AA">
                                      <p:cBhvr>
                                        <p:cTn id="168" dur="500" fill="hold"/>
                                        <p:tgtEl>
                                          <p:spTgt spid="477262"/>
                                        </p:tgtEl>
                                        <p:attrNameLst>
                                          <p:attrName>ppt_x</p:attrName>
                                          <p:attrName>ppt_y</p:attrName>
                                        </p:attrNameLst>
                                      </p:cBhvr>
                                      <p:rCtr x="11600" y="15500"/>
                                    </p:animMotion>
                                  </p:childTnLst>
                                </p:cTn>
                              </p:par>
                              <p:par>
                                <p:cTn id="169" presetID="1" presetClass="entr" presetSubtype="0" fill="hold" grpId="0" nodeType="withEffect">
                                  <p:stCondLst>
                                    <p:cond delay="0"/>
                                  </p:stCondLst>
                                  <p:childTnLst>
                                    <p:set>
                                      <p:cBhvr>
                                        <p:cTn id="170" dur="1" fill="hold">
                                          <p:stCondLst>
                                            <p:cond delay="0"/>
                                          </p:stCondLst>
                                        </p:cTn>
                                        <p:tgtEl>
                                          <p:spTgt spid="477271"/>
                                        </p:tgtEl>
                                        <p:attrNameLst>
                                          <p:attrName>style.visibility</p:attrName>
                                        </p:attrNameLst>
                                      </p:cBhvr>
                                      <p:to>
                                        <p:strVal val="visible"/>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xit" presetSubtype="0" fill="hold" grpId="2" nodeType="clickEffect">
                                  <p:stCondLst>
                                    <p:cond delay="0"/>
                                  </p:stCondLst>
                                  <p:childTnLst>
                                    <p:set>
                                      <p:cBhvr>
                                        <p:cTn id="174" dur="1" fill="hold">
                                          <p:stCondLst>
                                            <p:cond delay="0"/>
                                          </p:stCondLst>
                                        </p:cTn>
                                        <p:tgtEl>
                                          <p:spTgt spid="477262"/>
                                        </p:tgtEl>
                                        <p:attrNameLst>
                                          <p:attrName>style.visibility</p:attrName>
                                        </p:attrNameLst>
                                      </p:cBhvr>
                                      <p:to>
                                        <p:strVal val="hidden"/>
                                      </p:to>
                                    </p:set>
                                  </p:childTnLst>
                                </p:cTn>
                              </p:par>
                              <p:par>
                                <p:cTn id="175" presetID="1" presetClass="exit" presetSubtype="0" fill="hold" grpId="1" nodeType="withEffect">
                                  <p:stCondLst>
                                    <p:cond delay="0"/>
                                  </p:stCondLst>
                                  <p:childTnLst>
                                    <p:set>
                                      <p:cBhvr>
                                        <p:cTn id="176" dur="1" fill="hold">
                                          <p:stCondLst>
                                            <p:cond delay="0"/>
                                          </p:stCondLst>
                                        </p:cTn>
                                        <p:tgtEl>
                                          <p:spTgt spid="477271"/>
                                        </p:tgtEl>
                                        <p:attrNameLst>
                                          <p:attrName>style.visibility</p:attrName>
                                        </p:attrNameLst>
                                      </p:cBhvr>
                                      <p:to>
                                        <p:strVal val="hidden"/>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477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246" grpId="0"/>
      <p:bldP spid="477246" grpId="1"/>
      <p:bldP spid="477250" grpId="0"/>
      <p:bldP spid="477251" grpId="0"/>
      <p:bldP spid="477251" grpId="1"/>
      <p:bldP spid="477251" grpId="2"/>
      <p:bldP spid="477252" grpId="0"/>
      <p:bldP spid="477255" grpId="0"/>
      <p:bldP spid="477255" grpId="1"/>
      <p:bldP spid="477255" grpId="2"/>
      <p:bldP spid="477256" grpId="0"/>
      <p:bldP spid="477256" grpId="1"/>
      <p:bldP spid="477256" grpId="2"/>
      <p:bldP spid="477257" grpId="0"/>
      <p:bldP spid="477258" grpId="0"/>
      <p:bldP spid="477258" grpId="1"/>
      <p:bldP spid="477258" grpId="2"/>
      <p:bldP spid="477259" grpId="0"/>
      <p:bldP spid="477259" grpId="1"/>
      <p:bldP spid="477259" grpId="2"/>
      <p:bldP spid="477260" grpId="0"/>
      <p:bldP spid="477260" grpId="1"/>
      <p:bldP spid="477260" grpId="2"/>
      <p:bldP spid="477261" grpId="0"/>
      <p:bldP spid="477261" grpId="1"/>
      <p:bldP spid="477261" grpId="2"/>
      <p:bldP spid="477262" grpId="0"/>
      <p:bldP spid="477262" grpId="1"/>
      <p:bldP spid="477262" grpId="2"/>
      <p:bldP spid="477263" grpId="0" animBg="1"/>
      <p:bldP spid="477263" grpId="1" animBg="1"/>
      <p:bldP spid="477264" grpId="0" animBg="1"/>
      <p:bldP spid="477264" grpId="1" animBg="1"/>
      <p:bldP spid="477265" grpId="0" animBg="1"/>
      <p:bldP spid="477265" grpId="1" animBg="1"/>
      <p:bldP spid="477266" grpId="0" animBg="1"/>
      <p:bldP spid="477266" grpId="1" animBg="1"/>
      <p:bldP spid="477267" grpId="0" animBg="1"/>
      <p:bldP spid="477267" grpId="1" animBg="1"/>
      <p:bldP spid="477268" grpId="0" animBg="1"/>
      <p:bldP spid="477268" grpId="1" animBg="1"/>
      <p:bldP spid="477269" grpId="0" animBg="1"/>
      <p:bldP spid="477269" grpId="1" animBg="1"/>
      <p:bldP spid="477270" grpId="0" animBg="1"/>
      <p:bldP spid="477270" grpId="1" animBg="1"/>
      <p:bldP spid="477271" grpId="0" animBg="1"/>
      <p:bldP spid="477271" grpId="1" animBg="1"/>
      <p:bldP spid="477272"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6633"/>
                </a:solidFill>
              </a:rPr>
              <a:t>Effect of the Memory Performance Hog</a:t>
            </a:r>
            <a:endParaRPr lang="en-US" sz="3600" dirty="0"/>
          </a:p>
        </p:txBody>
      </p:sp>
      <p:graphicFrame>
        <p:nvGraphicFramePr>
          <p:cNvPr id="5" name="Content Placeholder 4"/>
          <p:cNvGraphicFramePr>
            <a:graphicFrameLocks noGrp="1"/>
          </p:cNvGraphicFramePr>
          <p:nvPr>
            <p:ph idx="1"/>
          </p:nvPr>
        </p:nvGraphicFramePr>
        <p:xfrm>
          <a:off x="2302070" y="1158973"/>
          <a:ext cx="4317232" cy="361720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1"/>
          </p:nvPr>
        </p:nvSpPr>
        <p:spPr/>
        <p:txBody>
          <a:bodyPr/>
          <a:lstStyle/>
          <a:p>
            <a:pPr>
              <a:defRPr/>
            </a:pPr>
            <a:fld id="{D8B2FBAE-2788-454F-856A-052983D7F618}" type="slidenum">
              <a:rPr lang="en-US" altLang="en-US" smtClean="0">
                <a:solidFill>
                  <a:srgbClr val="000000"/>
                </a:solidFill>
              </a:rPr>
              <a:pPr>
                <a:defRPr/>
              </a:pPr>
              <a:t>176</a:t>
            </a:fld>
            <a:endParaRPr lang="en-US" altLang="en-US" dirty="0">
              <a:solidFill>
                <a:srgbClr val="000000"/>
              </a:solidFill>
            </a:endParaRPr>
          </a:p>
        </p:txBody>
      </p:sp>
      <p:sp>
        <p:nvSpPr>
          <p:cNvPr id="7" name="Line 14"/>
          <p:cNvSpPr>
            <a:spLocks noChangeShapeType="1"/>
          </p:cNvSpPr>
          <p:nvPr/>
        </p:nvSpPr>
        <p:spPr bwMode="auto">
          <a:xfrm>
            <a:off x="2793095" y="3297394"/>
            <a:ext cx="3860800" cy="0"/>
          </a:xfrm>
          <a:prstGeom prst="line">
            <a:avLst/>
          </a:prstGeom>
          <a:noFill/>
          <a:ln w="25400">
            <a:solidFill>
              <a:schemeClr val="tx1"/>
            </a:solidFill>
            <a:round/>
            <a:headEnd/>
            <a:tailEnd/>
          </a:ln>
        </p:spPr>
        <p:txBody>
          <a:bodyPr/>
          <a:lstStyle/>
          <a:p>
            <a:endParaRPr lang="en-US">
              <a:solidFill>
                <a:srgbClr val="000000"/>
              </a:solidFill>
              <a:latin typeface="Tahoma"/>
            </a:endParaRPr>
          </a:p>
        </p:txBody>
      </p:sp>
      <p:sp>
        <p:nvSpPr>
          <p:cNvPr id="9" name="Oval 5"/>
          <p:cNvSpPr>
            <a:spLocks noChangeArrowheads="1"/>
          </p:cNvSpPr>
          <p:nvPr/>
        </p:nvSpPr>
        <p:spPr bwMode="auto">
          <a:xfrm>
            <a:off x="3271464" y="2898027"/>
            <a:ext cx="1009046" cy="519113"/>
          </a:xfrm>
          <a:prstGeom prst="ellipse">
            <a:avLst/>
          </a:prstGeom>
          <a:solidFill>
            <a:schemeClr val="accent1">
              <a:alpha val="0"/>
            </a:schemeClr>
          </a:solidFill>
          <a:ln w="34925">
            <a:solidFill>
              <a:srgbClr val="CC0000"/>
            </a:solidFill>
            <a:round/>
            <a:headEnd/>
            <a:tailEnd/>
          </a:ln>
        </p:spPr>
        <p:txBody>
          <a:bodyPr wrap="none" anchor="ctr"/>
          <a:lstStyle/>
          <a:p>
            <a:endParaRPr lang="en-US">
              <a:solidFill>
                <a:srgbClr val="000000"/>
              </a:solidFill>
              <a:latin typeface="Tahoma"/>
            </a:endParaRPr>
          </a:p>
        </p:txBody>
      </p:sp>
      <p:sp>
        <p:nvSpPr>
          <p:cNvPr id="10" name="Text Box 7"/>
          <p:cNvSpPr txBox="1">
            <a:spLocks noChangeArrowheads="1"/>
          </p:cNvSpPr>
          <p:nvPr/>
        </p:nvSpPr>
        <p:spPr bwMode="auto">
          <a:xfrm>
            <a:off x="2974576" y="2516204"/>
            <a:ext cx="1847850" cy="366713"/>
          </a:xfrm>
          <a:prstGeom prst="rect">
            <a:avLst/>
          </a:prstGeom>
          <a:noFill/>
          <a:ln w="9525">
            <a:noFill/>
            <a:miter lim="800000"/>
            <a:headEnd/>
            <a:tailEnd/>
          </a:ln>
        </p:spPr>
        <p:txBody>
          <a:bodyPr wrap="none">
            <a:spAutoFit/>
          </a:bodyPr>
          <a:lstStyle/>
          <a:p>
            <a:r>
              <a:rPr lang="en-US" dirty="0">
                <a:solidFill>
                  <a:srgbClr val="CC0000"/>
                </a:solidFill>
                <a:latin typeface="Tahoma"/>
              </a:rPr>
              <a:t>1.18X slowdown</a:t>
            </a:r>
          </a:p>
        </p:txBody>
      </p:sp>
      <p:sp>
        <p:nvSpPr>
          <p:cNvPr id="11" name="Text Box 8"/>
          <p:cNvSpPr txBox="1">
            <a:spLocks noChangeArrowheads="1"/>
          </p:cNvSpPr>
          <p:nvPr/>
        </p:nvSpPr>
        <p:spPr bwMode="auto">
          <a:xfrm>
            <a:off x="6172497" y="1304585"/>
            <a:ext cx="1847850" cy="366712"/>
          </a:xfrm>
          <a:prstGeom prst="rect">
            <a:avLst/>
          </a:prstGeom>
          <a:noFill/>
          <a:ln w="9525">
            <a:noFill/>
            <a:miter lim="800000"/>
            <a:headEnd/>
            <a:tailEnd/>
          </a:ln>
        </p:spPr>
        <p:txBody>
          <a:bodyPr wrap="none">
            <a:spAutoFit/>
          </a:bodyPr>
          <a:lstStyle/>
          <a:p>
            <a:r>
              <a:rPr lang="en-US" dirty="0">
                <a:solidFill>
                  <a:srgbClr val="CC0000"/>
                </a:solidFill>
                <a:latin typeface="Tahoma"/>
              </a:rPr>
              <a:t>2.82X slowdown</a:t>
            </a:r>
          </a:p>
        </p:txBody>
      </p:sp>
      <p:sp>
        <p:nvSpPr>
          <p:cNvPr id="14" name="Oval 5"/>
          <p:cNvSpPr>
            <a:spLocks noChangeArrowheads="1"/>
          </p:cNvSpPr>
          <p:nvPr/>
        </p:nvSpPr>
        <p:spPr bwMode="auto">
          <a:xfrm>
            <a:off x="5146604" y="1214624"/>
            <a:ext cx="1009046" cy="519113"/>
          </a:xfrm>
          <a:prstGeom prst="ellipse">
            <a:avLst/>
          </a:prstGeom>
          <a:solidFill>
            <a:schemeClr val="accent1">
              <a:alpha val="0"/>
            </a:schemeClr>
          </a:solidFill>
          <a:ln w="34925">
            <a:solidFill>
              <a:srgbClr val="CC0000"/>
            </a:solidFill>
            <a:round/>
            <a:headEnd/>
            <a:tailEnd/>
          </a:ln>
        </p:spPr>
        <p:txBody>
          <a:bodyPr wrap="none" anchor="ctr"/>
          <a:lstStyle/>
          <a:p>
            <a:endParaRPr lang="en-US">
              <a:solidFill>
                <a:srgbClr val="000000"/>
              </a:solidFill>
              <a:latin typeface="Tahoma"/>
            </a:endParaRPr>
          </a:p>
        </p:txBody>
      </p:sp>
      <p:sp>
        <p:nvSpPr>
          <p:cNvPr id="15" name="Text Box 9"/>
          <p:cNvSpPr txBox="1">
            <a:spLocks noChangeArrowheads="1"/>
          </p:cNvSpPr>
          <p:nvPr/>
        </p:nvSpPr>
        <p:spPr bwMode="auto">
          <a:xfrm>
            <a:off x="251520" y="4941168"/>
            <a:ext cx="7699672" cy="1169551"/>
          </a:xfrm>
          <a:prstGeom prst="rect">
            <a:avLst/>
          </a:prstGeom>
          <a:noFill/>
          <a:ln w="9525">
            <a:noFill/>
            <a:miter lim="800000"/>
            <a:headEnd/>
            <a:tailEnd/>
          </a:ln>
        </p:spPr>
        <p:txBody>
          <a:bodyPr wrap="none">
            <a:spAutoFit/>
          </a:bodyPr>
          <a:lstStyle/>
          <a:p>
            <a:r>
              <a:rPr lang="en-US" dirty="0">
                <a:solidFill>
                  <a:srgbClr val="000000"/>
                </a:solidFill>
                <a:latin typeface="Tahoma"/>
              </a:rPr>
              <a:t>Results on Intel Pentium D running Windows XP</a:t>
            </a:r>
          </a:p>
          <a:p>
            <a:r>
              <a:rPr lang="en-US" dirty="0">
                <a:solidFill>
                  <a:srgbClr val="000000"/>
                </a:solidFill>
                <a:latin typeface="Tahoma"/>
              </a:rPr>
              <a:t>(Similar results for Intel Core Duo and AMD </a:t>
            </a:r>
            <a:r>
              <a:rPr lang="en-US" dirty="0" err="1">
                <a:solidFill>
                  <a:srgbClr val="000000"/>
                </a:solidFill>
                <a:latin typeface="Tahoma"/>
              </a:rPr>
              <a:t>Turion</a:t>
            </a:r>
            <a:r>
              <a:rPr lang="en-US" dirty="0">
                <a:solidFill>
                  <a:srgbClr val="000000"/>
                </a:solidFill>
                <a:latin typeface="Tahoma"/>
              </a:rPr>
              <a:t>, and on </a:t>
            </a:r>
            <a:r>
              <a:rPr lang="en-US" dirty="0" smtClean="0">
                <a:solidFill>
                  <a:srgbClr val="000000"/>
                </a:solidFill>
                <a:latin typeface="Tahoma"/>
              </a:rPr>
              <a:t>Fedora Linux) </a:t>
            </a:r>
            <a:endParaRPr lang="en-US" dirty="0">
              <a:solidFill>
                <a:srgbClr val="000000"/>
              </a:solidFill>
              <a:latin typeface="Tahoma"/>
            </a:endParaRPr>
          </a:p>
          <a:p>
            <a:endParaRPr lang="en-US" dirty="0">
              <a:solidFill>
                <a:srgbClr val="000000"/>
              </a:solidFill>
              <a:latin typeface="Tahoma"/>
            </a:endParaRPr>
          </a:p>
          <a:p>
            <a:endParaRPr lang="en-US" sz="1600" dirty="0">
              <a:solidFill>
                <a:srgbClr val="000000"/>
              </a:solidFill>
              <a:latin typeface="Tahoma"/>
            </a:endParaRPr>
          </a:p>
        </p:txBody>
      </p:sp>
      <p:sp>
        <p:nvSpPr>
          <p:cNvPr id="18" name="TextBox 17"/>
          <p:cNvSpPr txBox="1"/>
          <p:nvPr/>
        </p:nvSpPr>
        <p:spPr>
          <a:xfrm rot="16200000">
            <a:off x="857586" y="2628410"/>
            <a:ext cx="2681047" cy="400110"/>
          </a:xfrm>
          <a:prstGeom prst="rect">
            <a:avLst/>
          </a:prstGeom>
          <a:noFill/>
        </p:spPr>
        <p:txBody>
          <a:bodyPr wrap="square" rtlCol="0">
            <a:spAutoFit/>
          </a:bodyPr>
          <a:lstStyle/>
          <a:p>
            <a:pPr algn="ctr"/>
            <a:r>
              <a:rPr lang="en-US" sz="2000" dirty="0" smtClean="0">
                <a:solidFill>
                  <a:srgbClr val="000000"/>
                </a:solidFill>
                <a:latin typeface="Tahoma"/>
              </a:rPr>
              <a:t>Slowdown</a:t>
            </a:r>
            <a:endParaRPr lang="en-US" sz="2000" dirty="0">
              <a:solidFill>
                <a:srgbClr val="000000"/>
              </a:solidFill>
              <a:latin typeface="Tahoma"/>
            </a:endParaRPr>
          </a:p>
        </p:txBody>
      </p:sp>
      <p:graphicFrame>
        <p:nvGraphicFramePr>
          <p:cNvPr id="16" name="Content Placeholder 4"/>
          <p:cNvGraphicFramePr>
            <a:graphicFrameLocks/>
          </p:cNvGraphicFramePr>
          <p:nvPr/>
        </p:nvGraphicFramePr>
        <p:xfrm>
          <a:off x="2305608" y="1162511"/>
          <a:ext cx="4317232" cy="3617205"/>
        </p:xfrm>
        <a:graphic>
          <a:graphicData uri="http://schemas.openxmlformats.org/drawingml/2006/chart">
            <c:chart xmlns:c="http://schemas.openxmlformats.org/drawingml/2006/chart" xmlns:r="http://schemas.openxmlformats.org/officeDocument/2006/relationships" r:id="rId4"/>
          </a:graphicData>
        </a:graphic>
      </p:graphicFrame>
      <p:sp>
        <p:nvSpPr>
          <p:cNvPr id="17" name="Line 14"/>
          <p:cNvSpPr>
            <a:spLocks noChangeShapeType="1"/>
          </p:cNvSpPr>
          <p:nvPr/>
        </p:nvSpPr>
        <p:spPr bwMode="auto">
          <a:xfrm>
            <a:off x="2796633" y="3300932"/>
            <a:ext cx="3860800" cy="0"/>
          </a:xfrm>
          <a:prstGeom prst="line">
            <a:avLst/>
          </a:prstGeom>
          <a:noFill/>
          <a:ln w="25400">
            <a:solidFill>
              <a:schemeClr val="tx1"/>
            </a:solidFill>
            <a:round/>
            <a:headEnd/>
            <a:tailEnd/>
          </a:ln>
        </p:spPr>
        <p:txBody>
          <a:bodyPr/>
          <a:lstStyle/>
          <a:p>
            <a:endParaRPr lang="en-US">
              <a:solidFill>
                <a:srgbClr val="000000"/>
              </a:solidFill>
              <a:latin typeface="Tahoma"/>
            </a:endParaRPr>
          </a:p>
        </p:txBody>
      </p:sp>
      <p:graphicFrame>
        <p:nvGraphicFramePr>
          <p:cNvPr id="19" name="Content Placeholder 4"/>
          <p:cNvGraphicFramePr>
            <a:graphicFrameLocks/>
          </p:cNvGraphicFramePr>
          <p:nvPr/>
        </p:nvGraphicFramePr>
        <p:xfrm>
          <a:off x="2302070" y="1162511"/>
          <a:ext cx="4317232" cy="3617205"/>
        </p:xfrm>
        <a:graphic>
          <a:graphicData uri="http://schemas.openxmlformats.org/drawingml/2006/chart">
            <c:chart xmlns:c="http://schemas.openxmlformats.org/drawingml/2006/chart" xmlns:r="http://schemas.openxmlformats.org/officeDocument/2006/relationships" r:id="rId5"/>
          </a:graphicData>
        </a:graphic>
      </p:graphicFrame>
      <p:sp>
        <p:nvSpPr>
          <p:cNvPr id="20" name="Line 14"/>
          <p:cNvSpPr>
            <a:spLocks noChangeShapeType="1"/>
          </p:cNvSpPr>
          <p:nvPr/>
        </p:nvSpPr>
        <p:spPr bwMode="auto">
          <a:xfrm>
            <a:off x="2800171" y="3304470"/>
            <a:ext cx="3860800" cy="0"/>
          </a:xfrm>
          <a:prstGeom prst="line">
            <a:avLst/>
          </a:prstGeom>
          <a:noFill/>
          <a:ln w="25400">
            <a:solidFill>
              <a:schemeClr val="tx1"/>
            </a:solidFill>
            <a:round/>
            <a:headEnd/>
            <a:tailEnd/>
          </a:ln>
        </p:spPr>
        <p:txBody>
          <a:bodyPr/>
          <a:lstStyle/>
          <a:p>
            <a:endParaRPr lang="en-US">
              <a:solidFill>
                <a:srgbClr val="000000"/>
              </a:solidFill>
              <a:latin typeface="Tahoma"/>
            </a:endParaRPr>
          </a:p>
        </p:txBody>
      </p:sp>
      <p:sp>
        <p:nvSpPr>
          <p:cNvPr id="21" name="TextBox 20"/>
          <p:cNvSpPr txBox="1"/>
          <p:nvPr/>
        </p:nvSpPr>
        <p:spPr>
          <a:xfrm>
            <a:off x="233416" y="5805264"/>
            <a:ext cx="8682780" cy="661720"/>
          </a:xfrm>
          <a:prstGeom prst="rect">
            <a:avLst/>
          </a:prstGeom>
          <a:noFill/>
        </p:spPr>
        <p:txBody>
          <a:bodyPr wrap="none" rtlCol="0">
            <a:spAutoFit/>
          </a:bodyPr>
          <a:lstStyle/>
          <a:p>
            <a:pPr eaLnBrk="0" fontAlgn="base" hangingPunct="0">
              <a:spcBef>
                <a:spcPct val="20000"/>
              </a:spcBef>
              <a:spcAft>
                <a:spcPct val="0"/>
              </a:spcAft>
              <a:buClr>
                <a:srgbClr val="CC9900"/>
              </a:buClr>
              <a:buSzPct val="65000"/>
            </a:pPr>
            <a:r>
              <a:rPr lang="en-US" sz="1900" kern="0" dirty="0" err="1" smtClean="0">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and Mutlu, </a:t>
            </a:r>
            <a:r>
              <a:rPr lang="ja-JP" altLang="en-US" sz="1900" kern="0" dirty="0" smtClean="0">
                <a:solidFill>
                  <a:srgbClr val="000000"/>
                </a:solidFill>
                <a:latin typeface="Tahoma" charset="0"/>
                <a:ea typeface="ＭＳ Ｐゴシック" charset="0"/>
                <a:cs typeface="ＭＳ Ｐゴシック" charset="0"/>
              </a:rPr>
              <a:t>“</a:t>
            </a:r>
            <a:r>
              <a:rPr lang="en-US" sz="1900" kern="0" dirty="0" smtClean="0">
                <a:solidFill>
                  <a:srgbClr val="0000FF"/>
                </a:solidFill>
                <a:latin typeface="Tahoma" charset="0"/>
                <a:ea typeface="ＭＳ Ｐゴシック" charset="0"/>
                <a:cs typeface="ＭＳ Ｐゴシック" charset="0"/>
              </a:rPr>
              <a:t>Memory Performance Attacks</a:t>
            </a:r>
            <a:r>
              <a:rPr lang="en-US" sz="1900" kern="0" dirty="0" smtClean="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USENIX Security 2007.</a:t>
            </a:r>
            <a:endParaRPr lang="en-US" sz="1900" kern="0" dirty="0">
              <a:solidFill>
                <a:srgbClr val="000000"/>
              </a:solidFill>
              <a:latin typeface="Tahoma" charset="0"/>
              <a:ea typeface="ＭＳ Ｐゴシック" charset="0"/>
              <a:cs typeface="ＭＳ Ｐゴシック" charset="0"/>
            </a:endParaRPr>
          </a:p>
          <a:p>
            <a:endParaRPr lang="en-US" dirty="0">
              <a:solidFill>
                <a:srgbClr val="000000"/>
              </a:solidFill>
              <a:latin typeface="Tahoma"/>
            </a:endParaRPr>
          </a:p>
        </p:txBody>
      </p:sp>
    </p:spTree>
    <p:extLst>
      <p:ext uri="{BB962C8B-B14F-4D97-AF65-F5344CB8AC3E}">
        <p14:creationId xmlns:p14="http://schemas.microsoft.com/office/powerpoint/2010/main" val="31521719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1" grpId="0"/>
      <p:bldP spid="11" grpId="1"/>
      <p:bldP spid="14" grpId="0" animBg="1"/>
      <p:bldP spid="14" grpId="1" animBg="1"/>
      <p:bldGraphic spid="16" grpId="0">
        <p:bldAsOne/>
      </p:bldGraphic>
      <p:bldP spid="17" grpId="0" animBg="1"/>
      <p:bldGraphic spid="19" grpId="0">
        <p:bldAsOne/>
      </p:bldGraphic>
      <p:bldP spid="20"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a:latin typeface="Garamond" charset="0"/>
              </a:rPr>
              <a:t>Greater Problem with More Cores</a:t>
            </a:r>
          </a:p>
        </p:txBody>
      </p:sp>
      <p:graphicFrame>
        <p:nvGraphicFramePr>
          <p:cNvPr id="19458" name="Content Placeholder 4"/>
          <p:cNvGraphicFramePr>
            <a:graphicFrameLocks/>
          </p:cNvGraphicFramePr>
          <p:nvPr/>
        </p:nvGraphicFramePr>
        <p:xfrm>
          <a:off x="911225" y="933450"/>
          <a:ext cx="6816725" cy="3295650"/>
        </p:xfrm>
        <a:graphic>
          <a:graphicData uri="http://schemas.openxmlformats.org/presentationml/2006/ole">
            <mc:AlternateContent xmlns:mc="http://schemas.openxmlformats.org/markup-compatibility/2006">
              <mc:Choice xmlns:v="urn:schemas-microsoft-com:vml" Requires="v">
                <p:oleObj spid="_x0000_s175185" name="Worksheet" r:id="rId5" imgW="6814765" imgH="3297663" progId="Excel.Sheet.8">
                  <p:embed/>
                </p:oleObj>
              </mc:Choice>
              <mc:Fallback>
                <p:oleObj name="Worksheet" r:id="rId5" imgW="6814765" imgH="3297663"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225" y="933450"/>
                        <a:ext cx="6816725" cy="329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7667" name="Rectangle 3"/>
          <p:cNvSpPr>
            <a:spLocks noGrp="1" noChangeArrowheads="1"/>
          </p:cNvSpPr>
          <p:nvPr>
            <p:ph type="body" idx="1"/>
          </p:nvPr>
        </p:nvSpPr>
        <p:spPr>
          <a:xfrm>
            <a:off x="127000" y="4359275"/>
            <a:ext cx="9017000" cy="2070100"/>
          </a:xfrm>
        </p:spPr>
        <p:txBody>
          <a:bodyPr/>
          <a:lstStyle/>
          <a:p>
            <a:pPr eaLnBrk="1" hangingPunct="1">
              <a:lnSpc>
                <a:spcPct val="90000"/>
              </a:lnSpc>
              <a:defRPr/>
            </a:pPr>
            <a:r>
              <a:rPr lang="en-US" dirty="0" smtClean="0"/>
              <a:t>Vulnerable to denial of service (DoS) </a:t>
            </a:r>
            <a:r>
              <a:rPr lang="en-US" sz="1400" dirty="0" smtClean="0">
                <a:solidFill>
                  <a:schemeClr val="accent2">
                    <a:lumMod val="75000"/>
                  </a:schemeClr>
                </a:solidFill>
              </a:rPr>
              <a:t>[Usenix Security’07]</a:t>
            </a:r>
          </a:p>
          <a:p>
            <a:pPr eaLnBrk="1" hangingPunct="1">
              <a:lnSpc>
                <a:spcPct val="90000"/>
              </a:lnSpc>
              <a:defRPr/>
            </a:pPr>
            <a:r>
              <a:rPr lang="en-US" dirty="0" smtClean="0"/>
              <a:t>Unable to enforce priorities or SLAs </a:t>
            </a:r>
            <a:r>
              <a:rPr lang="en-US" sz="1400" dirty="0" smtClean="0">
                <a:solidFill>
                  <a:srgbClr val="2C6123"/>
                </a:solidFill>
              </a:rPr>
              <a:t>[MICRO’07,’10,’11, ISCA’08’11’12, ASPLOS’10]</a:t>
            </a:r>
          </a:p>
          <a:p>
            <a:pPr eaLnBrk="1" hangingPunct="1">
              <a:lnSpc>
                <a:spcPct val="90000"/>
              </a:lnSpc>
              <a:defRPr/>
            </a:pPr>
            <a:r>
              <a:rPr lang="en-US" dirty="0" smtClean="0"/>
              <a:t>Low system performance </a:t>
            </a:r>
            <a:r>
              <a:rPr lang="en-US" sz="1400" dirty="0" smtClean="0">
                <a:solidFill>
                  <a:srgbClr val="2C6123"/>
                </a:solidFill>
              </a:rPr>
              <a:t>[IEEE Micro Top Picks </a:t>
            </a:r>
            <a:r>
              <a:rPr lang="en-US" sz="1400" dirty="0">
                <a:solidFill>
                  <a:srgbClr val="2C6123"/>
                </a:solidFill>
              </a:rPr>
              <a:t>’</a:t>
            </a:r>
            <a:r>
              <a:rPr lang="en-US" sz="1400" dirty="0" smtClean="0">
                <a:solidFill>
                  <a:srgbClr val="2C6123"/>
                </a:solidFill>
              </a:rPr>
              <a:t>09,’11a,’11b,’12]</a:t>
            </a:r>
          </a:p>
          <a:p>
            <a:pPr marL="0" indent="0" eaLnBrk="1" hangingPunct="1">
              <a:lnSpc>
                <a:spcPct val="90000"/>
              </a:lnSpc>
              <a:buFont typeface="Wingdings" charset="0"/>
              <a:buNone/>
              <a:defRPr/>
            </a:pPr>
            <a:endParaRPr lang="en-US" sz="1100" dirty="0" smtClean="0">
              <a:solidFill>
                <a:schemeClr val="tx1">
                  <a:lumMod val="60000"/>
                  <a:lumOff val="40000"/>
                </a:schemeClr>
              </a:solidFill>
              <a:sym typeface="Wingdings"/>
            </a:endParaRPr>
          </a:p>
          <a:p>
            <a:pPr marL="0" indent="0" algn="ctr" eaLnBrk="1" hangingPunct="1">
              <a:lnSpc>
                <a:spcPct val="90000"/>
              </a:lnSpc>
              <a:buFont typeface="Wingdings" charset="0"/>
              <a:buNone/>
              <a:defRPr/>
            </a:pPr>
            <a:r>
              <a:rPr lang="en-US" b="1" dirty="0" smtClean="0">
                <a:solidFill>
                  <a:srgbClr val="FF0000"/>
                </a:solidFill>
                <a:sym typeface="Wingdings"/>
              </a:rPr>
              <a:t>Uncontrollable, unpredictable system</a:t>
            </a:r>
            <a:endParaRPr lang="en-US" b="1" dirty="0" smtClean="0">
              <a:solidFill>
                <a:srgbClr val="FF0000"/>
              </a:solidFill>
            </a:endParaRPr>
          </a:p>
        </p:txBody>
      </p:sp>
      <p:sp>
        <p:nvSpPr>
          <p:cNvPr id="19460" name="Line 14"/>
          <p:cNvSpPr>
            <a:spLocks noChangeShapeType="1"/>
          </p:cNvSpPr>
          <p:nvPr/>
        </p:nvSpPr>
        <p:spPr bwMode="auto">
          <a:xfrm>
            <a:off x="1666875" y="3392488"/>
            <a:ext cx="5943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7"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solidFill>
                  <a:srgbClr val="000000"/>
                </a:solidFill>
              </a:rPr>
              <a:pPr/>
              <a:t>177</a:t>
            </a:fld>
            <a:endParaRPr lang="en-US" altLang="en-US" dirty="0">
              <a:solidFill>
                <a:srgbClr val="000000"/>
              </a:solidFill>
            </a:endParaRPr>
          </a:p>
        </p:txBody>
      </p:sp>
    </p:spTree>
    <p:custDataLst>
      <p:tags r:id="rId2"/>
    </p:custDataLst>
    <p:extLst>
      <p:ext uri="{BB962C8B-B14F-4D97-AF65-F5344CB8AC3E}">
        <p14:creationId xmlns:p14="http://schemas.microsoft.com/office/powerpoint/2010/main" val="276237265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76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76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76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76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400" dirty="0" smtClean="0"/>
              <a:t>Distributed DoS in Networked Multi-Core Systems</a:t>
            </a:r>
            <a:endParaRPr lang="en-US" sz="34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178</a:t>
            </a:fld>
            <a:endParaRPr lang="en-US" altLang="en-US" dirty="0">
              <a:solidFill>
                <a:srgbClr val="000000"/>
              </a:solidFill>
            </a:endParaRPr>
          </a:p>
        </p:txBody>
      </p:sp>
      <p:pic>
        <p:nvPicPr>
          <p:cNvPr id="5" name="Picture 4"/>
          <p:cNvPicPr>
            <a:picLocks noChangeAspect="1"/>
          </p:cNvPicPr>
          <p:nvPr/>
        </p:nvPicPr>
        <p:blipFill>
          <a:blip r:embed="rId2"/>
          <a:stretch>
            <a:fillRect/>
          </a:stretch>
        </p:blipFill>
        <p:spPr>
          <a:xfrm>
            <a:off x="3635895" y="1028742"/>
            <a:ext cx="5244947" cy="5352586"/>
          </a:xfrm>
          <a:prstGeom prst="rect">
            <a:avLst/>
          </a:prstGeom>
        </p:spPr>
      </p:pic>
      <p:sp>
        <p:nvSpPr>
          <p:cNvPr id="6" name="TextBox 5"/>
          <p:cNvSpPr txBox="1"/>
          <p:nvPr/>
        </p:nvSpPr>
        <p:spPr>
          <a:xfrm>
            <a:off x="3563888" y="945280"/>
            <a:ext cx="1211590" cy="584776"/>
          </a:xfrm>
          <a:prstGeom prst="rect">
            <a:avLst/>
          </a:prstGeom>
          <a:solidFill>
            <a:schemeClr val="bg1"/>
          </a:solidFill>
        </p:spPr>
        <p:txBody>
          <a:bodyPr wrap="none" rtlCol="0">
            <a:spAutoFit/>
          </a:bodyPr>
          <a:lstStyle/>
          <a:p>
            <a:pPr algn="ctr"/>
            <a:r>
              <a:rPr lang="en-US" sz="1600" dirty="0" smtClean="0">
                <a:solidFill>
                  <a:srgbClr val="000000"/>
                </a:solidFill>
                <a:latin typeface="Tahoma"/>
              </a:rPr>
              <a:t>Attackers</a:t>
            </a:r>
          </a:p>
          <a:p>
            <a:pPr algn="ctr"/>
            <a:r>
              <a:rPr lang="en-US" sz="1600" dirty="0" smtClean="0">
                <a:solidFill>
                  <a:srgbClr val="000000"/>
                </a:solidFill>
                <a:latin typeface="Tahoma"/>
              </a:rPr>
              <a:t>(Cores 1-8)</a:t>
            </a:r>
            <a:endParaRPr lang="en-US" sz="1600" dirty="0">
              <a:solidFill>
                <a:srgbClr val="000000"/>
              </a:solidFill>
              <a:latin typeface="Tahoma"/>
            </a:endParaRPr>
          </a:p>
        </p:txBody>
      </p:sp>
      <p:sp>
        <p:nvSpPr>
          <p:cNvPr id="7" name="TextBox 6"/>
          <p:cNvSpPr txBox="1"/>
          <p:nvPr/>
        </p:nvSpPr>
        <p:spPr>
          <a:xfrm>
            <a:off x="5004048" y="972016"/>
            <a:ext cx="3168352" cy="584776"/>
          </a:xfrm>
          <a:prstGeom prst="rect">
            <a:avLst/>
          </a:prstGeom>
          <a:solidFill>
            <a:schemeClr val="bg1"/>
          </a:solidFill>
        </p:spPr>
        <p:txBody>
          <a:bodyPr wrap="square" rtlCol="0">
            <a:spAutoFit/>
          </a:bodyPr>
          <a:lstStyle/>
          <a:p>
            <a:pPr algn="ctr"/>
            <a:r>
              <a:rPr lang="en-US" sz="1600" dirty="0" smtClean="0">
                <a:solidFill>
                  <a:srgbClr val="000000"/>
                </a:solidFill>
                <a:latin typeface="Tahoma"/>
              </a:rPr>
              <a:t>Stock option pricing application</a:t>
            </a:r>
          </a:p>
          <a:p>
            <a:pPr algn="ctr"/>
            <a:r>
              <a:rPr lang="en-US" sz="1600" dirty="0" smtClean="0">
                <a:solidFill>
                  <a:srgbClr val="000000"/>
                </a:solidFill>
                <a:latin typeface="Tahoma"/>
              </a:rPr>
              <a:t>(Cores 9-64)</a:t>
            </a:r>
            <a:endParaRPr lang="en-US" sz="1600" dirty="0">
              <a:solidFill>
                <a:srgbClr val="000000"/>
              </a:solidFill>
              <a:latin typeface="Tahoma"/>
            </a:endParaRPr>
          </a:p>
        </p:txBody>
      </p:sp>
      <p:sp>
        <p:nvSpPr>
          <p:cNvPr id="8" name="Rectangle 3"/>
          <p:cNvSpPr txBox="1">
            <a:spLocks noChangeArrowheads="1"/>
          </p:cNvSpPr>
          <p:nvPr/>
        </p:nvSpPr>
        <p:spPr bwMode="auto">
          <a:xfrm>
            <a:off x="-180528" y="2060848"/>
            <a:ext cx="3744416" cy="2070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marL="0" indent="0" eaLnBrk="1" hangingPunct="1">
              <a:lnSpc>
                <a:spcPct val="90000"/>
              </a:lnSpc>
              <a:buClr>
                <a:srgbClr val="CC9900"/>
              </a:buClr>
              <a:buFont typeface="Wingdings" pitchFamily="2" charset="2"/>
              <a:buNone/>
              <a:defRPr/>
            </a:pPr>
            <a:r>
              <a:rPr lang="en-US" dirty="0" smtClean="0">
                <a:solidFill>
                  <a:srgbClr val="000000"/>
                </a:solidFill>
                <a:latin typeface="Tahoma"/>
              </a:rPr>
              <a:t>    Cores connected via </a:t>
            </a:r>
          </a:p>
          <a:p>
            <a:pPr marL="0" indent="0" eaLnBrk="1" hangingPunct="1">
              <a:lnSpc>
                <a:spcPct val="90000"/>
              </a:lnSpc>
              <a:buClr>
                <a:srgbClr val="CC9900"/>
              </a:buClr>
              <a:buFont typeface="Wingdings" pitchFamily="2" charset="2"/>
              <a:buNone/>
              <a:defRPr/>
            </a:pPr>
            <a:r>
              <a:rPr lang="en-US" dirty="0">
                <a:solidFill>
                  <a:srgbClr val="000000"/>
                </a:solidFill>
                <a:latin typeface="Tahoma"/>
              </a:rPr>
              <a:t> </a:t>
            </a:r>
            <a:r>
              <a:rPr lang="en-US" dirty="0" smtClean="0">
                <a:solidFill>
                  <a:srgbClr val="000000"/>
                </a:solidFill>
                <a:latin typeface="Tahoma"/>
              </a:rPr>
              <a:t>   packet-switched</a:t>
            </a:r>
          </a:p>
          <a:p>
            <a:pPr marL="0" indent="0" eaLnBrk="1" hangingPunct="1">
              <a:lnSpc>
                <a:spcPct val="90000"/>
              </a:lnSpc>
              <a:buClr>
                <a:srgbClr val="CC9900"/>
              </a:buClr>
              <a:buFont typeface="Wingdings" pitchFamily="2" charset="2"/>
              <a:buNone/>
              <a:defRPr/>
            </a:pPr>
            <a:r>
              <a:rPr lang="en-US" dirty="0">
                <a:solidFill>
                  <a:srgbClr val="000000"/>
                </a:solidFill>
                <a:latin typeface="Tahoma"/>
              </a:rPr>
              <a:t> </a:t>
            </a:r>
            <a:r>
              <a:rPr lang="en-US" dirty="0" smtClean="0">
                <a:solidFill>
                  <a:srgbClr val="000000"/>
                </a:solidFill>
                <a:latin typeface="Tahoma"/>
              </a:rPr>
              <a:t>   routers on chip</a:t>
            </a:r>
          </a:p>
        </p:txBody>
      </p:sp>
      <p:sp>
        <p:nvSpPr>
          <p:cNvPr id="10" name="Rectangle 3"/>
          <p:cNvSpPr txBox="1">
            <a:spLocks noChangeArrowheads="1"/>
          </p:cNvSpPr>
          <p:nvPr/>
        </p:nvSpPr>
        <p:spPr bwMode="auto">
          <a:xfrm>
            <a:off x="-324544" y="3807172"/>
            <a:ext cx="3744416" cy="2070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marL="0" indent="0" eaLnBrk="1" hangingPunct="1">
              <a:lnSpc>
                <a:spcPct val="90000"/>
              </a:lnSpc>
              <a:buClr>
                <a:srgbClr val="CC9900"/>
              </a:buClr>
              <a:buFont typeface="Wingdings" pitchFamily="2" charset="2"/>
              <a:buNone/>
              <a:defRPr/>
            </a:pPr>
            <a:r>
              <a:rPr lang="en-US" dirty="0" smtClean="0">
                <a:solidFill>
                  <a:srgbClr val="FF0000"/>
                </a:solidFill>
                <a:latin typeface="Tahoma"/>
              </a:rPr>
              <a:t>     ~5000X slowdown</a:t>
            </a:r>
          </a:p>
        </p:txBody>
      </p:sp>
      <p:sp>
        <p:nvSpPr>
          <p:cNvPr id="11" name="Rectangle 10"/>
          <p:cNvSpPr/>
          <p:nvPr/>
        </p:nvSpPr>
        <p:spPr>
          <a:xfrm>
            <a:off x="179512" y="5013176"/>
            <a:ext cx="3672408" cy="1323439"/>
          </a:xfrm>
          <a:prstGeom prst="rect">
            <a:avLst/>
          </a:prstGeom>
        </p:spPr>
        <p:txBody>
          <a:bodyPr wrap="square">
            <a:spAutoFit/>
          </a:bodyPr>
          <a:lstStyle/>
          <a:p>
            <a:r>
              <a:rPr lang="en-US" sz="1600" dirty="0" smtClean="0">
                <a:solidFill>
                  <a:srgbClr val="000000"/>
                </a:solidFill>
                <a:latin typeface="Tahoma" charset="0"/>
              </a:rPr>
              <a:t>Grot, Hestness, Keckler, Mutlu, </a:t>
            </a:r>
          </a:p>
          <a:p>
            <a:r>
              <a:rPr lang="ja-JP" altLang="en-US" sz="1600" dirty="0" smtClean="0">
                <a:solidFill>
                  <a:srgbClr val="000000"/>
                </a:solidFill>
                <a:latin typeface="Tahoma" charset="0"/>
              </a:rPr>
              <a:t>“</a:t>
            </a:r>
            <a:r>
              <a:rPr lang="en-US" altLang="ja-JP" sz="1600" dirty="0" smtClean="0">
                <a:solidFill>
                  <a:srgbClr val="0000FF"/>
                </a:solidFill>
                <a:latin typeface="Tahoma" charset="0"/>
              </a:rPr>
              <a:t>Preemptive virtual clock</a:t>
            </a:r>
            <a:r>
              <a:rPr lang="en-US" altLang="ja-JP" sz="1600" dirty="0">
                <a:solidFill>
                  <a:srgbClr val="0000FF"/>
                </a:solidFill>
                <a:latin typeface="Tahoma" charset="0"/>
              </a:rPr>
              <a:t>: A Flexible, </a:t>
            </a:r>
            <a:endParaRPr lang="en-US" altLang="ja-JP" sz="1600" dirty="0" smtClean="0">
              <a:solidFill>
                <a:srgbClr val="0000FF"/>
              </a:solidFill>
              <a:latin typeface="Tahoma" charset="0"/>
            </a:endParaRPr>
          </a:p>
          <a:p>
            <a:r>
              <a:rPr lang="en-US" altLang="ja-JP" sz="1600" dirty="0" smtClean="0">
                <a:solidFill>
                  <a:srgbClr val="0000FF"/>
                </a:solidFill>
                <a:latin typeface="Tahoma" charset="0"/>
              </a:rPr>
              <a:t>Efficient</a:t>
            </a:r>
            <a:r>
              <a:rPr lang="en-US" altLang="ja-JP" sz="1600" dirty="0">
                <a:solidFill>
                  <a:srgbClr val="0000FF"/>
                </a:solidFill>
                <a:latin typeface="Tahoma" charset="0"/>
              </a:rPr>
              <a:t>, and Cost-effective QOS </a:t>
            </a:r>
            <a:endParaRPr lang="en-US" altLang="ja-JP" sz="1600" dirty="0" smtClean="0">
              <a:solidFill>
                <a:srgbClr val="0000FF"/>
              </a:solidFill>
              <a:latin typeface="Tahoma" charset="0"/>
            </a:endParaRPr>
          </a:p>
          <a:p>
            <a:r>
              <a:rPr lang="en-US" altLang="ja-JP" sz="1600" dirty="0" smtClean="0">
                <a:solidFill>
                  <a:srgbClr val="0000FF"/>
                </a:solidFill>
                <a:latin typeface="Tahoma" charset="0"/>
              </a:rPr>
              <a:t>Scheme </a:t>
            </a:r>
            <a:r>
              <a:rPr lang="en-US" altLang="ja-JP" sz="1600" dirty="0">
                <a:solidFill>
                  <a:srgbClr val="0000FF"/>
                </a:solidFill>
                <a:latin typeface="Tahoma" charset="0"/>
              </a:rPr>
              <a:t>for Networks-on-</a:t>
            </a:r>
            <a:r>
              <a:rPr lang="en-US" altLang="ja-JP" sz="1600" dirty="0" smtClean="0">
                <a:solidFill>
                  <a:srgbClr val="0000FF"/>
                </a:solidFill>
                <a:latin typeface="Tahoma" charset="0"/>
              </a:rPr>
              <a:t>Chip,“</a:t>
            </a:r>
          </a:p>
          <a:p>
            <a:r>
              <a:rPr lang="en-US" altLang="ja-JP" sz="1600" dirty="0" smtClean="0">
                <a:solidFill>
                  <a:srgbClr val="000000"/>
                </a:solidFill>
                <a:latin typeface="Tahoma" charset="0"/>
              </a:rPr>
              <a:t>MICRO 2009.</a:t>
            </a:r>
            <a:endParaRPr lang="en-US" sz="1600" dirty="0">
              <a:solidFill>
                <a:srgbClr val="000000"/>
              </a:solidFill>
              <a:latin typeface="Tahoma"/>
              <a:cs typeface="Arial" charset="0"/>
            </a:endParaRPr>
          </a:p>
        </p:txBody>
      </p:sp>
    </p:spTree>
    <p:extLst>
      <p:ext uri="{BB962C8B-B14F-4D97-AF65-F5344CB8AC3E}">
        <p14:creationId xmlns:p14="http://schemas.microsoft.com/office/powerpoint/2010/main" val="8896739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79500"/>
            <a:ext cx="8801100" cy="5046663"/>
          </a:xfrm>
        </p:spPr>
        <p:txBody>
          <a:bodyPr/>
          <a:lstStyle/>
          <a:p>
            <a:r>
              <a:rPr lang="en-US" dirty="0">
                <a:latin typeface="Tahoma" charset="0"/>
              </a:rPr>
              <a:t>Problem: Memory interference is uncontrolled </a:t>
            </a:r>
            <a:r>
              <a:rPr lang="en-US" dirty="0">
                <a:latin typeface="Tahoma" charset="0"/>
                <a:sym typeface="Wingdings" charset="0"/>
              </a:rPr>
              <a:t> uncontrollable, </a:t>
            </a:r>
            <a:r>
              <a:rPr lang="en-US" dirty="0" smtClean="0">
                <a:latin typeface="Tahoma" charset="0"/>
                <a:sym typeface="Wingdings" charset="0"/>
              </a:rPr>
              <a:t>unpredictable, vulnerable </a:t>
            </a:r>
            <a:r>
              <a:rPr lang="en-US" dirty="0">
                <a:latin typeface="Tahoma" charset="0"/>
                <a:sym typeface="Wingdings" charset="0"/>
              </a:rPr>
              <a:t>system</a:t>
            </a:r>
            <a:endParaRPr lang="en-US" dirty="0">
              <a:latin typeface="Tahoma" charset="0"/>
            </a:endParaRPr>
          </a:p>
          <a:p>
            <a:endParaRPr lang="en-US" sz="1800" dirty="0">
              <a:latin typeface="Tahoma" charset="0"/>
            </a:endParaRPr>
          </a:p>
          <a:p>
            <a:r>
              <a:rPr lang="en-US" dirty="0">
                <a:latin typeface="Tahoma" charset="0"/>
              </a:rPr>
              <a:t>Goal: We need to control it </a:t>
            </a:r>
            <a:r>
              <a:rPr lang="en-US" dirty="0">
                <a:latin typeface="Tahoma" charset="0"/>
                <a:sym typeface="Wingdings" charset="0"/>
              </a:rPr>
              <a:t> Design a QoS-aware system </a:t>
            </a:r>
          </a:p>
          <a:p>
            <a:endParaRPr lang="en-US" sz="1800" dirty="0">
              <a:latin typeface="Tahoma" charset="0"/>
              <a:sym typeface="Wingdings" charset="0"/>
            </a:endParaRPr>
          </a:p>
          <a:p>
            <a:r>
              <a:rPr lang="en-US" dirty="0">
                <a:latin typeface="Tahoma" charset="0"/>
                <a:sym typeface="Wingdings" charset="0"/>
              </a:rPr>
              <a:t>Solution: </a:t>
            </a:r>
            <a:r>
              <a:rPr lang="en-US" dirty="0">
                <a:solidFill>
                  <a:srgbClr val="0000FF"/>
                </a:solidFill>
                <a:latin typeface="Tahoma" charset="0"/>
                <a:sym typeface="Wingdings" charset="0"/>
              </a:rPr>
              <a:t>Hardware/software cooperative </a:t>
            </a:r>
            <a:r>
              <a:rPr lang="en-US" dirty="0" smtClean="0">
                <a:solidFill>
                  <a:srgbClr val="0000FF"/>
                </a:solidFill>
                <a:latin typeface="Tahoma" charset="0"/>
                <a:sym typeface="Wingdings" charset="0"/>
              </a:rPr>
              <a:t>memory QoS</a:t>
            </a:r>
            <a:endParaRPr lang="en-US" dirty="0">
              <a:solidFill>
                <a:srgbClr val="0000FF"/>
              </a:solidFill>
              <a:latin typeface="Tahoma" charset="0"/>
              <a:sym typeface="Wingdings" charset="0"/>
            </a:endParaRPr>
          </a:p>
          <a:p>
            <a:pPr lvl="1"/>
            <a:r>
              <a:rPr lang="en-US" dirty="0">
                <a:latin typeface="Tahoma" charset="0"/>
                <a:ea typeface="ＭＳ Ｐゴシック" charset="0"/>
                <a:sym typeface="Wingdings" charset="0"/>
              </a:rPr>
              <a:t>Hardware </a:t>
            </a:r>
            <a:r>
              <a:rPr lang="en-US" dirty="0" smtClean="0">
                <a:latin typeface="Tahoma" charset="0"/>
                <a:ea typeface="ＭＳ Ｐゴシック" charset="0"/>
                <a:sym typeface="Wingdings" charset="0"/>
              </a:rPr>
              <a:t>designed </a:t>
            </a:r>
            <a:r>
              <a:rPr lang="en-US" dirty="0">
                <a:latin typeface="Tahoma" charset="0"/>
                <a:ea typeface="ＭＳ Ｐゴシック" charset="0"/>
                <a:sym typeface="Wingdings" charset="0"/>
              </a:rPr>
              <a:t>to provide a configurable fairness substrate </a:t>
            </a:r>
          </a:p>
          <a:p>
            <a:pPr lvl="2"/>
            <a:r>
              <a:rPr lang="en-US" sz="1800" dirty="0">
                <a:latin typeface="Tahoma" charset="0"/>
                <a:ea typeface="ＭＳ Ｐゴシック" charset="0"/>
                <a:sym typeface="Wingdings" charset="0"/>
              </a:rPr>
              <a:t>Application-aware memory scheduling, partitioning, throttling</a:t>
            </a:r>
          </a:p>
          <a:p>
            <a:pPr lvl="1"/>
            <a:r>
              <a:rPr lang="en-US" dirty="0">
                <a:latin typeface="Tahoma" charset="0"/>
                <a:ea typeface="ＭＳ Ｐゴシック" charset="0"/>
                <a:sym typeface="Wingdings" charset="0"/>
              </a:rPr>
              <a:t>Software designed to configure the resources to satisfy different QoS </a:t>
            </a:r>
            <a:r>
              <a:rPr lang="en-US" dirty="0" smtClean="0">
                <a:latin typeface="Tahoma" charset="0"/>
                <a:ea typeface="ＭＳ Ｐゴシック" charset="0"/>
                <a:sym typeface="Wingdings" charset="0"/>
              </a:rPr>
              <a:t>goals</a:t>
            </a:r>
          </a:p>
          <a:p>
            <a:pPr lvl="1"/>
            <a:endParaRPr lang="en-US" dirty="0">
              <a:latin typeface="Tahoma" charset="0"/>
              <a:ea typeface="ＭＳ Ｐゴシック" charset="0"/>
              <a:sym typeface="Wingdings" charset="0"/>
            </a:endParaRPr>
          </a:p>
          <a:p>
            <a:pPr lvl="1"/>
            <a:r>
              <a:rPr lang="en-US" dirty="0">
                <a:latin typeface="Tahoma" charset="0"/>
                <a:ea typeface="ＭＳ Ｐゴシック" charset="0"/>
                <a:sym typeface="Wingdings" charset="0"/>
              </a:rPr>
              <a:t>E.g., </a:t>
            </a:r>
            <a:r>
              <a:rPr lang="en-US" dirty="0">
                <a:solidFill>
                  <a:srgbClr val="0000FF"/>
                </a:solidFill>
                <a:latin typeface="Tahoma" charset="0"/>
                <a:ea typeface="ＭＳ Ｐゴシック" charset="0"/>
                <a:sym typeface="Wingdings" charset="0"/>
              </a:rPr>
              <a:t>fair, programmable memory </a:t>
            </a:r>
            <a:r>
              <a:rPr lang="en-US" dirty="0" smtClean="0">
                <a:solidFill>
                  <a:srgbClr val="0000FF"/>
                </a:solidFill>
                <a:latin typeface="Tahoma" charset="0"/>
                <a:ea typeface="ＭＳ Ｐゴシック" charset="0"/>
                <a:sym typeface="Wingdings" charset="0"/>
              </a:rPr>
              <a:t>controllers and on-chip networks </a:t>
            </a:r>
            <a:r>
              <a:rPr lang="en-US" dirty="0">
                <a:solidFill>
                  <a:srgbClr val="0000FF"/>
                </a:solidFill>
                <a:latin typeface="Tahoma" charset="0"/>
                <a:ea typeface="ＭＳ Ｐゴシック" charset="0"/>
                <a:sym typeface="Wingdings" charset="0"/>
              </a:rPr>
              <a:t>provide QoS and predictable performance </a:t>
            </a:r>
            <a:endParaRPr lang="en-US" dirty="0" smtClean="0">
              <a:solidFill>
                <a:srgbClr val="0000FF"/>
              </a:solidFill>
              <a:latin typeface="Tahoma" charset="0"/>
              <a:ea typeface="ＭＳ Ｐゴシック" charset="0"/>
              <a:sym typeface="Wingdings" charset="0"/>
            </a:endParaRPr>
          </a:p>
          <a:p>
            <a:pPr marL="344487" lvl="1" indent="0">
              <a:buNone/>
            </a:pPr>
            <a:r>
              <a:rPr lang="en-US" sz="1600" b="1" dirty="0">
                <a:solidFill>
                  <a:srgbClr val="2C6123"/>
                </a:solidFill>
                <a:latin typeface="Tahoma" charset="0"/>
                <a:ea typeface="ＭＳ Ｐゴシック" charset="0"/>
                <a:sym typeface="Wingdings" charset="0"/>
              </a:rPr>
              <a:t> </a:t>
            </a:r>
            <a:r>
              <a:rPr lang="en-US" sz="1600" b="1" dirty="0" smtClean="0">
                <a:solidFill>
                  <a:srgbClr val="2C6123"/>
                </a:solidFill>
                <a:latin typeface="Tahoma" charset="0"/>
                <a:ea typeface="ＭＳ Ｐゴシック" charset="0"/>
                <a:sym typeface="Wingdings" charset="0"/>
              </a:rPr>
              <a:t>     [</a:t>
            </a:r>
            <a:r>
              <a:rPr lang="en-US" sz="1600" b="1" dirty="0">
                <a:solidFill>
                  <a:srgbClr val="2C6123"/>
                </a:solidFill>
                <a:latin typeface="Tahoma" charset="0"/>
                <a:ea typeface="ＭＳ Ｐゴシック" charset="0"/>
                <a:sym typeface="Wingdings" charset="0"/>
              </a:rPr>
              <a:t>2007-</a:t>
            </a:r>
            <a:r>
              <a:rPr lang="en-US" sz="1600" b="1" dirty="0" smtClean="0">
                <a:solidFill>
                  <a:srgbClr val="2C6123"/>
                </a:solidFill>
                <a:latin typeface="Tahoma" charset="0"/>
                <a:ea typeface="ＭＳ Ｐゴシック" charset="0"/>
                <a:sym typeface="Wingdings" charset="0"/>
              </a:rPr>
              <a:t>2012, </a:t>
            </a:r>
            <a:r>
              <a:rPr lang="en-US" sz="1600" b="1" dirty="0">
                <a:solidFill>
                  <a:srgbClr val="2C6123"/>
                </a:solidFill>
                <a:latin typeface="Tahoma" charset="0"/>
                <a:ea typeface="ＭＳ Ｐゴシック" charset="0"/>
                <a:sym typeface="Wingdings" charset="0"/>
              </a:rPr>
              <a:t>Top Picks’</a:t>
            </a:r>
            <a:r>
              <a:rPr lang="en-US" sz="1600" b="1" dirty="0" smtClean="0">
                <a:solidFill>
                  <a:srgbClr val="2C6123"/>
                </a:solidFill>
                <a:latin typeface="Tahoma" charset="0"/>
                <a:ea typeface="ＭＳ Ｐゴシック" charset="0"/>
                <a:sym typeface="Wingdings" charset="0"/>
              </a:rPr>
              <a:t>09,’11a,’11b,’12]</a:t>
            </a:r>
            <a:endParaRPr lang="en-US" sz="1600" b="1" dirty="0">
              <a:solidFill>
                <a:srgbClr val="2C6123"/>
              </a:solidFill>
              <a:latin typeface="Tahoma" charset="0"/>
              <a:ea typeface="ＭＳ Ｐゴシック" charset="0"/>
              <a:sym typeface="Wingdings" charset="0"/>
            </a:endParaRPr>
          </a:p>
          <a:p>
            <a:endParaRPr lang="en-US" dirty="0">
              <a:latin typeface="Tahoma" charset="0"/>
              <a:sym typeface="Wingdings" charset="0"/>
            </a:endParaRPr>
          </a:p>
          <a:p>
            <a:endParaRPr lang="en-US" dirty="0">
              <a:latin typeface="Tahoma" charset="0"/>
            </a:endParaRPr>
          </a:p>
        </p:txBody>
      </p:sp>
      <p:sp>
        <p:nvSpPr>
          <p:cNvPr id="20482" name="Title 3"/>
          <p:cNvSpPr>
            <a:spLocks noGrp="1"/>
          </p:cNvSpPr>
          <p:nvPr>
            <p:ph type="title"/>
          </p:nvPr>
        </p:nvSpPr>
        <p:spPr>
          <a:xfrm>
            <a:off x="228600" y="152400"/>
            <a:ext cx="8915400" cy="1066800"/>
          </a:xfrm>
        </p:spPr>
        <p:txBody>
          <a:bodyPr/>
          <a:lstStyle/>
          <a:p>
            <a:r>
              <a:rPr lang="en-US" dirty="0" smtClean="0">
                <a:latin typeface="Garamond" charset="0"/>
              </a:rPr>
              <a:t>Solution: </a:t>
            </a:r>
            <a:r>
              <a:rPr lang="en-US" dirty="0">
                <a:latin typeface="Garamond" charset="0"/>
              </a:rPr>
              <a:t>QoS-</a:t>
            </a:r>
            <a:r>
              <a:rPr lang="en-US" dirty="0" smtClean="0">
                <a:latin typeface="Garamond" charset="0"/>
              </a:rPr>
              <a:t>Aware, Predictable Memory</a:t>
            </a:r>
            <a:endParaRPr lang="en-US" dirty="0">
              <a:latin typeface="Garamond" charset="0"/>
            </a:endParaRPr>
          </a:p>
        </p:txBody>
      </p:sp>
    </p:spTree>
    <p:extLst>
      <p:ext uri="{BB962C8B-B14F-4D97-AF65-F5344CB8AC3E}">
        <p14:creationId xmlns:p14="http://schemas.microsoft.com/office/powerpoint/2010/main" val="17359273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3600" dirty="0" smtClean="0">
                <a:latin typeface="Garamond" charset="0"/>
                <a:ea typeface="ＭＳ Ｐゴシック" charset="0"/>
                <a:cs typeface="ＭＳ Ｐゴシック" charset="0"/>
              </a:rPr>
              <a:t>Thought Experiment: </a:t>
            </a:r>
            <a:r>
              <a:rPr lang="en-US" sz="3600" dirty="0">
                <a:latin typeface="Garamond" charset="0"/>
                <a:ea typeface="ＭＳ Ｐゴシック" charset="0"/>
                <a:cs typeface="ＭＳ Ｐゴシック" charset="0"/>
              </a:rPr>
              <a:t>Asymmetry Everywhere</a:t>
            </a:r>
          </a:p>
        </p:txBody>
      </p:sp>
      <p:sp>
        <p:nvSpPr>
          <p:cNvPr id="22531" name="Content Placeholder 2"/>
          <p:cNvSpPr>
            <a:spLocks noGrp="1"/>
          </p:cNvSpPr>
          <p:nvPr>
            <p:ph idx="1"/>
          </p:nvPr>
        </p:nvSpPr>
        <p:spPr>
          <a:xfrm>
            <a:off x="76200" y="990600"/>
            <a:ext cx="8991600" cy="4953000"/>
          </a:xfrm>
        </p:spPr>
        <p:txBody>
          <a:bodyPr/>
          <a:lstStyle/>
          <a:p>
            <a:r>
              <a:rPr lang="en-US" sz="2300" dirty="0">
                <a:latin typeface="Tahoma" charset="0"/>
                <a:ea typeface="ＭＳ Ｐゴシック" charset="0"/>
                <a:cs typeface="ＭＳ Ｐゴシック" charset="0"/>
              </a:rPr>
              <a:t>Design each hardware resource with </a:t>
            </a:r>
            <a:r>
              <a:rPr lang="en-US" sz="2300" dirty="0">
                <a:solidFill>
                  <a:srgbClr val="FF0000"/>
                </a:solidFill>
                <a:latin typeface="Tahoma" charset="0"/>
                <a:ea typeface="ＭＳ Ｐゴシック" charset="0"/>
                <a:cs typeface="ＭＳ Ｐゴシック" charset="0"/>
              </a:rPr>
              <a:t>asymmetric, (re-)configurable, </a:t>
            </a:r>
            <a:r>
              <a:rPr lang="en-US" sz="2300" dirty="0" err="1">
                <a:solidFill>
                  <a:srgbClr val="FF0000"/>
                </a:solidFill>
                <a:latin typeface="Tahoma" charset="0"/>
                <a:ea typeface="ＭＳ Ｐゴシック" charset="0"/>
                <a:cs typeface="ＭＳ Ｐゴシック" charset="0"/>
              </a:rPr>
              <a:t>partitionable</a:t>
            </a:r>
            <a:r>
              <a:rPr lang="en-US" sz="2300" dirty="0">
                <a:solidFill>
                  <a:srgbClr val="FF0000"/>
                </a:solidFill>
                <a:latin typeface="Tahoma" charset="0"/>
                <a:ea typeface="ＭＳ Ｐゴシック" charset="0"/>
                <a:cs typeface="ＭＳ Ｐゴシック" charset="0"/>
              </a:rPr>
              <a:t> components</a:t>
            </a:r>
          </a:p>
          <a:p>
            <a:pPr lvl="1" eaLnBrk="1" hangingPunct="1"/>
            <a:r>
              <a:rPr lang="en-US" dirty="0">
                <a:latin typeface="Tahoma" charset="0"/>
                <a:ea typeface="ＭＳ Ｐゴシック" charset="0"/>
              </a:rPr>
              <a:t>Different power/performance/reliability characteristics</a:t>
            </a:r>
          </a:p>
          <a:p>
            <a:pPr lvl="1" eaLnBrk="1" hangingPunct="1"/>
            <a:r>
              <a:rPr lang="en-US" dirty="0">
                <a:solidFill>
                  <a:srgbClr val="0000FF"/>
                </a:solidFill>
                <a:latin typeface="Tahoma" charset="0"/>
                <a:ea typeface="ＭＳ Ｐゴシック" charset="0"/>
              </a:rPr>
              <a:t>To fit different computation/access/communication patterns</a:t>
            </a:r>
          </a:p>
          <a:p>
            <a:pPr lvl="1" eaLnBrk="1" hangingPunct="1"/>
            <a:endParaRPr lang="en-US" dirty="0">
              <a:solidFill>
                <a:srgbClr val="0000FF"/>
              </a:solidFill>
              <a:latin typeface="Tahoma" charset="0"/>
              <a:ea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8AF02F-B7E3-FA4F-AA35-527356096419}" type="slidenum">
              <a:rPr lang="en-US" sz="1600">
                <a:latin typeface="Garamond" charset="0"/>
              </a:rPr>
              <a:pPr eaLnBrk="1" hangingPunct="1"/>
              <a:t>18</a:t>
            </a:fld>
            <a:endParaRPr lang="en-US" sz="1600">
              <a:latin typeface="Garamond" charset="0"/>
            </a:endParaRPr>
          </a:p>
        </p:txBody>
      </p:sp>
      <p:pic>
        <p:nvPicPr>
          <p:cNvPr id="22533" name="Content Placeholder 4" descr="generic-asymmetry.eps"/>
          <p:cNvPicPr>
            <a:picLocks noChangeAspect="1"/>
          </p:cNvPicPr>
          <p:nvPr/>
        </p:nvPicPr>
        <p:blipFill>
          <a:blip r:embed="rId2">
            <a:extLst>
              <a:ext uri="{28A0092B-C50C-407E-A947-70E740481C1C}">
                <a14:useLocalDpi xmlns:a14="http://schemas.microsoft.com/office/drawing/2010/main" val="0"/>
              </a:ext>
            </a:extLst>
          </a:blip>
          <a:srcRect t="-14928" b="-14928"/>
          <a:stretch>
            <a:fillRect/>
          </a:stretch>
        </p:blipFill>
        <p:spPr bwMode="auto">
          <a:xfrm>
            <a:off x="1371600" y="2514600"/>
            <a:ext cx="67262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43091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52400"/>
            <a:ext cx="8915400" cy="1066800"/>
          </a:xfrm>
        </p:spPr>
        <p:txBody>
          <a:bodyPr/>
          <a:lstStyle/>
          <a:p>
            <a:r>
              <a:rPr lang="en-US" sz="3200" smtClean="0">
                <a:ea typeface="ＭＳ Ｐゴシック" pitchFamily="30" charset="-128"/>
                <a:cs typeface="ＭＳ Ｐゴシック" pitchFamily="30" charset="-128"/>
              </a:rPr>
              <a:t>Designing QoS-Aware Memory Systems: Approaches</a:t>
            </a:r>
          </a:p>
        </p:txBody>
      </p:sp>
      <p:sp>
        <p:nvSpPr>
          <p:cNvPr id="3" name="Content Placeholder 2"/>
          <p:cNvSpPr>
            <a:spLocks noGrp="1"/>
          </p:cNvSpPr>
          <p:nvPr>
            <p:ph idx="1"/>
          </p:nvPr>
        </p:nvSpPr>
        <p:spPr>
          <a:xfrm>
            <a:off x="228600" y="1052736"/>
            <a:ext cx="8915400" cy="5043264"/>
          </a:xfrm>
        </p:spPr>
        <p:txBody>
          <a:bodyPr/>
          <a:lstStyle/>
          <a:p>
            <a:r>
              <a:rPr lang="en-US" dirty="0" smtClean="0">
                <a:solidFill>
                  <a:srgbClr val="FF0000"/>
                </a:solidFill>
                <a:ea typeface="ＭＳ Ｐゴシック" pitchFamily="30" charset="-128"/>
                <a:cs typeface="ＭＳ Ｐゴシック" pitchFamily="30" charset="-128"/>
              </a:rPr>
              <a:t>Smart resources: </a:t>
            </a:r>
            <a:r>
              <a:rPr lang="en-US" dirty="0" smtClean="0">
                <a:solidFill>
                  <a:srgbClr val="0000FF"/>
                </a:solidFill>
                <a:ea typeface="ＭＳ Ｐゴシック" pitchFamily="30" charset="-128"/>
                <a:cs typeface="ＭＳ Ｐゴシック" pitchFamily="30" charset="-128"/>
              </a:rPr>
              <a:t>Design each shared resource to have a configurable interference control/reduction mechanism</a:t>
            </a:r>
          </a:p>
          <a:p>
            <a:pPr lvl="1"/>
            <a:r>
              <a:rPr lang="en-US" sz="2000" dirty="0" smtClean="0">
                <a:solidFill>
                  <a:srgbClr val="000000"/>
                </a:solidFill>
              </a:rPr>
              <a:t>QoS-aware memory controllers</a:t>
            </a:r>
            <a:r>
              <a:rPr lang="en-US" sz="2000" dirty="0">
                <a:solidFill>
                  <a:srgbClr val="000000"/>
                </a:solidFill>
              </a:rPr>
              <a:t> </a:t>
            </a:r>
            <a:r>
              <a:rPr lang="en-US" sz="1400" dirty="0">
                <a:solidFill>
                  <a:srgbClr val="006633"/>
                </a:solidFill>
              </a:rPr>
              <a:t>[</a:t>
            </a:r>
            <a:r>
              <a:rPr lang="en-US" sz="1400" dirty="0" smtClean="0">
                <a:solidFill>
                  <a:srgbClr val="006633"/>
                </a:solidFill>
              </a:rPr>
              <a:t>Mutlu+ MICRO’07]</a:t>
            </a:r>
            <a:r>
              <a:rPr lang="en-US" sz="1400" dirty="0">
                <a:solidFill>
                  <a:srgbClr val="000000"/>
                </a:solidFill>
              </a:rPr>
              <a:t> </a:t>
            </a:r>
            <a:r>
              <a:rPr lang="en-US" sz="1400" dirty="0" smtClean="0">
                <a:solidFill>
                  <a:srgbClr val="006633"/>
                </a:solidFill>
              </a:rPr>
              <a:t>[Moscibroda+, </a:t>
            </a:r>
            <a:r>
              <a:rPr lang="en-US" sz="1400" dirty="0" err="1" smtClean="0">
                <a:solidFill>
                  <a:srgbClr val="006633"/>
                </a:solidFill>
              </a:rPr>
              <a:t>Usenix</a:t>
            </a:r>
            <a:r>
              <a:rPr lang="en-US" sz="1400" dirty="0" smtClean="0">
                <a:solidFill>
                  <a:srgbClr val="006633"/>
                </a:solidFill>
              </a:rPr>
              <a:t> Security’07] [Mutlu+ ISCA’08, Top Picks’09]</a:t>
            </a:r>
            <a:r>
              <a:rPr lang="en-US" sz="1400" dirty="0" smtClean="0">
                <a:solidFill>
                  <a:srgbClr val="000000"/>
                </a:solidFill>
              </a:rPr>
              <a:t> </a:t>
            </a:r>
            <a:r>
              <a:rPr lang="en-US" sz="1400" dirty="0" smtClean="0">
                <a:solidFill>
                  <a:srgbClr val="006633"/>
                </a:solidFill>
                <a:ea typeface="+mn-ea"/>
                <a:cs typeface="+mn-cs"/>
              </a:rPr>
              <a:t>[Kim+ HPCA’10] </a:t>
            </a:r>
            <a:r>
              <a:rPr lang="en-US" sz="1400" dirty="0" smtClean="0">
                <a:solidFill>
                  <a:srgbClr val="006633"/>
                </a:solidFill>
              </a:rPr>
              <a:t>[</a:t>
            </a:r>
            <a:r>
              <a:rPr lang="en-US" sz="1400" dirty="0">
                <a:solidFill>
                  <a:srgbClr val="006633"/>
                </a:solidFill>
              </a:rPr>
              <a:t>Kim+ </a:t>
            </a:r>
            <a:r>
              <a:rPr lang="en-US" sz="1400" dirty="0" smtClean="0">
                <a:solidFill>
                  <a:srgbClr val="006633"/>
                </a:solidFill>
              </a:rPr>
              <a:t>MICRO’10, Top Picks’11</a:t>
            </a:r>
            <a:r>
              <a:rPr lang="en-US" sz="1400" dirty="0">
                <a:solidFill>
                  <a:srgbClr val="006633"/>
                </a:solidFill>
              </a:rPr>
              <a:t>] [Ebrahimi+ ISCA’11, MICRO’11</a:t>
            </a:r>
            <a:r>
              <a:rPr lang="en-US" sz="1400" dirty="0" smtClean="0">
                <a:solidFill>
                  <a:srgbClr val="006633"/>
                </a:solidFill>
              </a:rPr>
              <a:t>] [</a:t>
            </a:r>
            <a:r>
              <a:rPr lang="en-US" sz="1400" dirty="0" err="1" smtClean="0">
                <a:solidFill>
                  <a:srgbClr val="006633"/>
                </a:solidFill>
              </a:rPr>
              <a:t>Ausavarungnirun</a:t>
            </a:r>
            <a:r>
              <a:rPr lang="en-US" sz="1400" dirty="0" smtClean="0">
                <a:solidFill>
                  <a:srgbClr val="006633"/>
                </a:solidFill>
              </a:rPr>
              <a:t>+, ISCA’12]</a:t>
            </a:r>
            <a:endParaRPr lang="en-US" sz="1400" dirty="0" smtClean="0">
              <a:solidFill>
                <a:srgbClr val="000000"/>
              </a:solidFill>
            </a:endParaRPr>
          </a:p>
          <a:p>
            <a:pPr lvl="1"/>
            <a:r>
              <a:rPr lang="en-US" sz="2000" dirty="0" err="1" smtClean="0">
                <a:solidFill>
                  <a:srgbClr val="000000"/>
                </a:solidFill>
              </a:rPr>
              <a:t>QoS</a:t>
            </a:r>
            <a:r>
              <a:rPr lang="en-US" sz="2000" dirty="0" smtClean="0">
                <a:solidFill>
                  <a:srgbClr val="000000"/>
                </a:solidFill>
              </a:rPr>
              <a:t>-aware interconnects </a:t>
            </a:r>
            <a:r>
              <a:rPr lang="en-US" sz="1400" dirty="0" smtClean="0">
                <a:solidFill>
                  <a:srgbClr val="006633"/>
                </a:solidFill>
              </a:rPr>
              <a:t>[Das+ MICRO’09, ISCA’10, Top Picks </a:t>
            </a:r>
            <a:r>
              <a:rPr lang="fr-FR" sz="1400" dirty="0" smtClean="0">
                <a:solidFill>
                  <a:srgbClr val="006633"/>
                </a:solidFill>
              </a:rPr>
              <a:t>’</a:t>
            </a:r>
            <a:r>
              <a:rPr lang="en-US" sz="1400" dirty="0" smtClean="0">
                <a:solidFill>
                  <a:srgbClr val="006633"/>
                </a:solidFill>
              </a:rPr>
              <a:t>11</a:t>
            </a:r>
            <a:r>
              <a:rPr lang="en-US" sz="1400" dirty="0">
                <a:solidFill>
                  <a:srgbClr val="006633"/>
                </a:solidFill>
              </a:rPr>
              <a:t>]</a:t>
            </a:r>
            <a:r>
              <a:rPr lang="en-US" sz="1400" dirty="0" smtClean="0">
                <a:solidFill>
                  <a:srgbClr val="006633"/>
                </a:solidFill>
              </a:rPr>
              <a:t> [Grot+ MICRO’09, ISCA’</a:t>
            </a:r>
            <a:r>
              <a:rPr lang="en-US" sz="1400" dirty="0">
                <a:solidFill>
                  <a:srgbClr val="006633"/>
                </a:solidFill>
              </a:rPr>
              <a:t>11, Top Picks </a:t>
            </a:r>
            <a:r>
              <a:rPr lang="fr-FR" sz="1400" dirty="0">
                <a:solidFill>
                  <a:srgbClr val="006633"/>
                </a:solidFill>
              </a:rPr>
              <a:t>’</a:t>
            </a:r>
            <a:r>
              <a:rPr lang="en-US" sz="1400" dirty="0" smtClean="0">
                <a:solidFill>
                  <a:srgbClr val="006633"/>
                </a:solidFill>
              </a:rPr>
              <a:t>12]</a:t>
            </a:r>
          </a:p>
          <a:p>
            <a:pPr lvl="1"/>
            <a:r>
              <a:rPr lang="en-US" sz="2000" dirty="0" err="1">
                <a:solidFill>
                  <a:srgbClr val="000000"/>
                </a:solidFill>
                <a:ea typeface="+mn-ea"/>
                <a:cs typeface="+mn-cs"/>
              </a:rPr>
              <a:t>QoS</a:t>
            </a:r>
            <a:r>
              <a:rPr lang="en-US" sz="2000" dirty="0">
                <a:solidFill>
                  <a:srgbClr val="000000"/>
                </a:solidFill>
                <a:ea typeface="+mn-ea"/>
                <a:cs typeface="+mn-cs"/>
              </a:rPr>
              <a:t>-aware </a:t>
            </a:r>
            <a:r>
              <a:rPr lang="en-US" sz="2000" dirty="0" smtClean="0">
                <a:solidFill>
                  <a:srgbClr val="000000"/>
                </a:solidFill>
                <a:ea typeface="+mn-ea"/>
                <a:cs typeface="+mn-cs"/>
              </a:rPr>
              <a:t>caches</a:t>
            </a:r>
            <a:endParaRPr lang="en-US" sz="1600" dirty="0" smtClean="0">
              <a:solidFill>
                <a:srgbClr val="006633"/>
              </a:solidFill>
            </a:endParaRPr>
          </a:p>
          <a:p>
            <a:endParaRPr lang="en-US" sz="1200" dirty="0" smtClean="0">
              <a:ea typeface="ＭＳ Ｐゴシック" pitchFamily="30" charset="-128"/>
              <a:cs typeface="ＭＳ Ｐゴシック" pitchFamily="30" charset="-128"/>
            </a:endParaRPr>
          </a:p>
          <a:p>
            <a:r>
              <a:rPr lang="en-US" dirty="0" smtClean="0">
                <a:solidFill>
                  <a:srgbClr val="FF0000"/>
                </a:solidFill>
                <a:ea typeface="ＭＳ Ｐゴシック" pitchFamily="30" charset="-128"/>
                <a:cs typeface="ＭＳ Ｐゴシック" pitchFamily="30" charset="-128"/>
              </a:rPr>
              <a:t>Dumb resources: </a:t>
            </a:r>
            <a:r>
              <a:rPr lang="en-US" dirty="0" smtClean="0">
                <a:solidFill>
                  <a:srgbClr val="0000FF"/>
                </a:solidFill>
                <a:ea typeface="ＭＳ Ｐゴシック" pitchFamily="30" charset="-128"/>
                <a:cs typeface="ＭＳ Ｐゴシック" pitchFamily="30" charset="-128"/>
              </a:rPr>
              <a:t>Keep each resource free-for-all, but reduce/control interference by injection control or data mapping</a:t>
            </a:r>
          </a:p>
          <a:p>
            <a:pPr lvl="1"/>
            <a:r>
              <a:rPr lang="en-US" sz="2000" dirty="0" smtClean="0">
                <a:ea typeface="ＭＳ Ｐゴシック" pitchFamily="30" charset="-128"/>
              </a:rPr>
              <a:t>Source throttling to control access to memory system </a:t>
            </a:r>
            <a:r>
              <a:rPr lang="en-US" sz="1400" dirty="0" smtClean="0">
                <a:solidFill>
                  <a:srgbClr val="006633"/>
                </a:solidFill>
              </a:rPr>
              <a:t>[Ebrahimi+ ASPLOS’10, ISCA’11, TOCS’12] [Ebrahimi+ MICRO’09] [</a:t>
            </a:r>
            <a:r>
              <a:rPr lang="en-US" sz="1400" dirty="0" err="1" smtClean="0">
                <a:solidFill>
                  <a:srgbClr val="006633"/>
                </a:solidFill>
              </a:rPr>
              <a:t>Nychis</a:t>
            </a:r>
            <a:r>
              <a:rPr lang="en-US" sz="1400" dirty="0" smtClean="0">
                <a:solidFill>
                  <a:srgbClr val="006633"/>
                </a:solidFill>
              </a:rPr>
              <a:t>+ HotNets’10]</a:t>
            </a:r>
          </a:p>
          <a:p>
            <a:pPr lvl="1"/>
            <a:r>
              <a:rPr lang="en-US" sz="2000" dirty="0" err="1" smtClean="0">
                <a:solidFill>
                  <a:srgbClr val="000000"/>
                </a:solidFill>
                <a:ea typeface="ＭＳ Ｐゴシック" pitchFamily="30" charset="-128"/>
                <a:cs typeface="+mn-cs"/>
              </a:rPr>
              <a:t>QoS</a:t>
            </a:r>
            <a:r>
              <a:rPr lang="en-US" sz="2000" dirty="0" smtClean="0">
                <a:solidFill>
                  <a:srgbClr val="000000"/>
                </a:solidFill>
                <a:ea typeface="ＭＳ Ｐゴシック" pitchFamily="30" charset="-128"/>
                <a:cs typeface="+mn-cs"/>
              </a:rPr>
              <a:t>-aware data mapping to memory controllers </a:t>
            </a:r>
            <a:r>
              <a:rPr lang="en-US" sz="1400" dirty="0" smtClean="0">
                <a:solidFill>
                  <a:srgbClr val="006633"/>
                </a:solidFill>
                <a:ea typeface="+mn-ea"/>
                <a:cs typeface="+mn-cs"/>
              </a:rPr>
              <a:t>[</a:t>
            </a:r>
            <a:r>
              <a:rPr lang="en-US" sz="1400" dirty="0" err="1" smtClean="0">
                <a:solidFill>
                  <a:srgbClr val="006633"/>
                </a:solidFill>
                <a:ea typeface="+mn-ea"/>
                <a:cs typeface="+mn-cs"/>
              </a:rPr>
              <a:t>Muralidhara</a:t>
            </a:r>
            <a:r>
              <a:rPr lang="en-US" sz="1400" dirty="0" smtClean="0">
                <a:solidFill>
                  <a:srgbClr val="006633"/>
                </a:solidFill>
                <a:ea typeface="+mn-ea"/>
                <a:cs typeface="+mn-cs"/>
              </a:rPr>
              <a:t>+ MICRO’11]</a:t>
            </a:r>
            <a:endParaRPr lang="en-US" sz="1400" dirty="0">
              <a:solidFill>
                <a:srgbClr val="006633"/>
              </a:solidFill>
              <a:ea typeface="+mn-ea"/>
              <a:cs typeface="+mn-cs"/>
            </a:endParaRPr>
          </a:p>
          <a:p>
            <a:pPr lvl="1"/>
            <a:r>
              <a:rPr lang="en-US" sz="2000" dirty="0" err="1">
                <a:solidFill>
                  <a:srgbClr val="000000"/>
                </a:solidFill>
                <a:ea typeface="ＭＳ Ｐゴシック" pitchFamily="30" charset="-128"/>
              </a:rPr>
              <a:t>QoS</a:t>
            </a:r>
            <a:r>
              <a:rPr lang="en-US" sz="2000" dirty="0">
                <a:solidFill>
                  <a:srgbClr val="000000"/>
                </a:solidFill>
                <a:ea typeface="ＭＳ Ｐゴシック" pitchFamily="30" charset="-128"/>
              </a:rPr>
              <a:t>-aware </a:t>
            </a:r>
            <a:r>
              <a:rPr lang="en-US" sz="2000" dirty="0" smtClean="0">
                <a:solidFill>
                  <a:srgbClr val="000000"/>
                </a:solidFill>
                <a:ea typeface="ＭＳ Ｐゴシック" pitchFamily="30" charset="-128"/>
              </a:rPr>
              <a:t>thread scheduling to cores</a:t>
            </a:r>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B5B996E0-F30A-4D4D-9230-93494278B895}" type="slidenum">
              <a:rPr lang="en-US" smtClean="0"/>
              <a:pPr>
                <a:defRPr/>
              </a:pPr>
              <a:t>180</a:t>
            </a:fld>
            <a:endParaRPr lang="en-US"/>
          </a:p>
        </p:txBody>
      </p:sp>
      <p:sp>
        <p:nvSpPr>
          <p:cNvPr id="5" name="Rectangle 4"/>
          <p:cNvSpPr/>
          <p:nvPr/>
        </p:nvSpPr>
        <p:spPr>
          <a:xfrm>
            <a:off x="899592" y="5180494"/>
            <a:ext cx="5544616" cy="42862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6708278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ontent Placeholder 2"/>
          <p:cNvSpPr>
            <a:spLocks noGrp="1"/>
          </p:cNvSpPr>
          <p:nvPr>
            <p:ph idx="1"/>
          </p:nvPr>
        </p:nvSpPr>
        <p:spPr>
          <a:xfrm>
            <a:off x="228600" y="793422"/>
            <a:ext cx="8915400" cy="5195664"/>
          </a:xfrm>
        </p:spPr>
        <p:txBody>
          <a:bodyPr/>
          <a:lstStyle/>
          <a:p>
            <a:r>
              <a:rPr lang="en-US" dirty="0" smtClean="0">
                <a:solidFill>
                  <a:srgbClr val="0000FF"/>
                </a:solidFill>
              </a:rPr>
              <a:t>Memory Channel Partitioning</a:t>
            </a:r>
          </a:p>
          <a:p>
            <a:pPr lvl="1"/>
            <a:r>
              <a:rPr lang="en-US" dirty="0" smtClean="0"/>
              <a:t>Idea: System software maps badly-interfering applications’ pages to different channels </a:t>
            </a:r>
            <a:r>
              <a:rPr lang="en-US" sz="1800" dirty="0" smtClean="0">
                <a:solidFill>
                  <a:srgbClr val="008000"/>
                </a:solidFill>
              </a:rPr>
              <a:t>[</a:t>
            </a:r>
            <a:r>
              <a:rPr lang="en-US" sz="1800" dirty="0" err="1" smtClean="0">
                <a:solidFill>
                  <a:srgbClr val="008000"/>
                </a:solidFill>
              </a:rPr>
              <a:t>Muralidhara</a:t>
            </a:r>
            <a:r>
              <a:rPr lang="en-US" sz="1800" dirty="0" smtClean="0">
                <a:solidFill>
                  <a:srgbClr val="008000"/>
                </a:solidFill>
              </a:rPr>
              <a:t>+, MICRO’11]</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marL="0" indent="0">
              <a:buNone/>
            </a:pPr>
            <a:endParaRPr lang="en-US" sz="2000" dirty="0" smtClean="0"/>
          </a:p>
          <a:p>
            <a:r>
              <a:rPr lang="en-US" sz="2000" dirty="0" smtClean="0"/>
              <a:t>Separate data of low/high intensity and low/high row-locality applications</a:t>
            </a:r>
          </a:p>
          <a:p>
            <a:r>
              <a:rPr lang="en-US" sz="2000" dirty="0" smtClean="0"/>
              <a:t>Especially effective in reducing interference of threads with “medium” and “heavy” memory intensity </a:t>
            </a:r>
          </a:p>
          <a:p>
            <a:pPr lvl="1"/>
            <a:r>
              <a:rPr lang="en-US" sz="1800" dirty="0" smtClean="0"/>
              <a:t>11% higher performance over existing systems (200 workloads)</a:t>
            </a:r>
            <a:endParaRPr lang="en-US" sz="1800" dirty="0"/>
          </a:p>
        </p:txBody>
      </p:sp>
      <p:sp>
        <p:nvSpPr>
          <p:cNvPr id="2" name="Title 1"/>
          <p:cNvSpPr>
            <a:spLocks noGrp="1"/>
          </p:cNvSpPr>
          <p:nvPr>
            <p:ph type="title"/>
          </p:nvPr>
        </p:nvSpPr>
        <p:spPr/>
        <p:txBody>
          <a:bodyPr/>
          <a:lstStyle/>
          <a:p>
            <a:r>
              <a:rPr lang="en-US" sz="3600" dirty="0" smtClean="0"/>
              <a:t>A Mechanism to Reduce Memory Interference</a:t>
            </a:r>
            <a:endParaRPr lang="en-US" sz="36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181</a:t>
            </a:fld>
            <a:endParaRPr lang="en-US" altLang="en-US"/>
          </a:p>
        </p:txBody>
      </p:sp>
      <p:grpSp>
        <p:nvGrpSpPr>
          <p:cNvPr id="12" name="Group 11"/>
          <p:cNvGrpSpPr/>
          <p:nvPr/>
        </p:nvGrpSpPr>
        <p:grpSpPr>
          <a:xfrm>
            <a:off x="160512" y="1988840"/>
            <a:ext cx="4125504" cy="3105636"/>
            <a:chOff x="160512" y="1988840"/>
            <a:chExt cx="4125504" cy="3105636"/>
          </a:xfrm>
        </p:grpSpPr>
        <p:sp>
          <p:nvSpPr>
            <p:cNvPr id="8" name="Rectangle 7"/>
            <p:cNvSpPr/>
            <p:nvPr/>
          </p:nvSpPr>
          <p:spPr>
            <a:xfrm>
              <a:off x="160512" y="2696843"/>
              <a:ext cx="1013651" cy="53175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Core 0</a:t>
              </a:r>
            </a:p>
            <a:p>
              <a:pPr algn="ctr"/>
              <a:r>
                <a:rPr lang="en-US" dirty="0" smtClean="0">
                  <a:solidFill>
                    <a:srgbClr val="FFFFFF"/>
                  </a:solidFill>
                  <a:latin typeface="Tahoma"/>
                </a:rPr>
                <a:t>App A</a:t>
              </a:r>
              <a:endParaRPr lang="en-US" dirty="0">
                <a:solidFill>
                  <a:srgbClr val="FFFFFF"/>
                </a:solidFill>
                <a:latin typeface="Tahoma"/>
              </a:endParaRPr>
            </a:p>
          </p:txBody>
        </p:sp>
        <p:sp>
          <p:nvSpPr>
            <p:cNvPr id="9" name="Rectangle 8"/>
            <p:cNvSpPr/>
            <p:nvPr/>
          </p:nvSpPr>
          <p:spPr>
            <a:xfrm>
              <a:off x="160512" y="3826815"/>
              <a:ext cx="1013651" cy="53175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Core 1</a:t>
              </a:r>
            </a:p>
            <a:p>
              <a:pPr algn="ctr"/>
              <a:r>
                <a:rPr lang="en-US" dirty="0" smtClean="0">
                  <a:solidFill>
                    <a:srgbClr val="FFFFFF"/>
                  </a:solidFill>
                  <a:latin typeface="Tahoma"/>
                </a:rPr>
                <a:t>App B</a:t>
              </a:r>
              <a:endParaRPr lang="en-US" dirty="0">
                <a:solidFill>
                  <a:srgbClr val="FFFFFF"/>
                </a:solidFill>
                <a:latin typeface="Tahoma"/>
              </a:endParaRPr>
            </a:p>
          </p:txBody>
        </p:sp>
        <p:sp>
          <p:nvSpPr>
            <p:cNvPr id="10" name="Rectangle 9"/>
            <p:cNvSpPr/>
            <p:nvPr/>
          </p:nvSpPr>
          <p:spPr>
            <a:xfrm>
              <a:off x="3002058" y="2430968"/>
              <a:ext cx="1283958" cy="99703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1" name="TextBox 10"/>
            <p:cNvSpPr txBox="1"/>
            <p:nvPr/>
          </p:nvSpPr>
          <p:spPr>
            <a:xfrm>
              <a:off x="3067587" y="2093084"/>
              <a:ext cx="1216381" cy="369332"/>
            </a:xfrm>
            <a:prstGeom prst="rect">
              <a:avLst/>
            </a:prstGeom>
            <a:noFill/>
          </p:spPr>
          <p:txBody>
            <a:bodyPr wrap="square" rtlCol="0">
              <a:spAutoFit/>
            </a:bodyPr>
            <a:lstStyle/>
            <a:p>
              <a:r>
                <a:rPr lang="en-US" dirty="0" smtClean="0">
                  <a:solidFill>
                    <a:srgbClr val="000000"/>
                  </a:solidFill>
                  <a:latin typeface="Tahoma"/>
                </a:rPr>
                <a:t>Channel 0</a:t>
              </a:r>
              <a:endParaRPr lang="en-US" dirty="0">
                <a:solidFill>
                  <a:srgbClr val="000000"/>
                </a:solidFill>
                <a:latin typeface="Tahoma"/>
              </a:endParaRPr>
            </a:p>
          </p:txBody>
        </p:sp>
        <p:sp>
          <p:nvSpPr>
            <p:cNvPr id="14" name="Rectangle 13"/>
            <p:cNvSpPr/>
            <p:nvPr/>
          </p:nvSpPr>
          <p:spPr>
            <a:xfrm>
              <a:off x="3069635" y="2962719"/>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sp>
          <p:nvSpPr>
            <p:cNvPr id="15" name="Rectangle 14"/>
            <p:cNvSpPr/>
            <p:nvPr/>
          </p:nvSpPr>
          <p:spPr>
            <a:xfrm>
              <a:off x="3002058" y="3627408"/>
              <a:ext cx="1283958" cy="8640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6" name="TextBox 15"/>
            <p:cNvSpPr txBox="1"/>
            <p:nvPr/>
          </p:nvSpPr>
          <p:spPr>
            <a:xfrm>
              <a:off x="3067587" y="4416458"/>
              <a:ext cx="1216381" cy="369332"/>
            </a:xfrm>
            <a:prstGeom prst="rect">
              <a:avLst/>
            </a:prstGeom>
            <a:noFill/>
          </p:spPr>
          <p:txBody>
            <a:bodyPr wrap="square" rtlCol="0">
              <a:spAutoFit/>
            </a:bodyPr>
            <a:lstStyle/>
            <a:p>
              <a:r>
                <a:rPr lang="en-US" dirty="0" smtClean="0">
                  <a:solidFill>
                    <a:srgbClr val="000000"/>
                  </a:solidFill>
                  <a:latin typeface="Tahoma"/>
                </a:rPr>
                <a:t>Channel 1</a:t>
              </a:r>
              <a:endParaRPr lang="en-US" dirty="0">
                <a:solidFill>
                  <a:srgbClr val="000000"/>
                </a:solidFill>
                <a:latin typeface="Tahoma"/>
              </a:endParaRPr>
            </a:p>
          </p:txBody>
        </p:sp>
        <p:sp>
          <p:nvSpPr>
            <p:cNvPr id="17" name="Rectangle 16"/>
            <p:cNvSpPr/>
            <p:nvPr/>
          </p:nvSpPr>
          <p:spPr>
            <a:xfrm>
              <a:off x="3069635" y="3693877"/>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18" name="Rectangle 17"/>
            <p:cNvSpPr/>
            <p:nvPr/>
          </p:nvSpPr>
          <p:spPr>
            <a:xfrm>
              <a:off x="3069635" y="4092691"/>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cxnSp>
          <p:nvCxnSpPr>
            <p:cNvPr id="20" name="Straight Connector 19"/>
            <p:cNvCxnSpPr/>
            <p:nvPr/>
          </p:nvCxnSpPr>
          <p:spPr>
            <a:xfrm>
              <a:off x="2664174"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26291"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88407"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50523"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12640" y="2364499"/>
              <a:ext cx="0" cy="2326412"/>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069635" y="2497437"/>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28" name="Rectangle 27"/>
            <p:cNvSpPr/>
            <p:nvPr/>
          </p:nvSpPr>
          <p:spPr>
            <a:xfrm>
              <a:off x="2723342"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9" name="Rectangle 28"/>
            <p:cNvSpPr/>
            <p:nvPr/>
          </p:nvSpPr>
          <p:spPr>
            <a:xfrm>
              <a:off x="2376187"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0" name="Rectangle 29"/>
            <p:cNvSpPr/>
            <p:nvPr/>
          </p:nvSpPr>
          <p:spPr>
            <a:xfrm>
              <a:off x="1367408"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1" name="Rectangle 30"/>
            <p:cNvSpPr/>
            <p:nvPr/>
          </p:nvSpPr>
          <p:spPr>
            <a:xfrm>
              <a:off x="2702599" y="4204880"/>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2" name="Rectangle 31"/>
            <p:cNvSpPr/>
            <p:nvPr/>
          </p:nvSpPr>
          <p:spPr>
            <a:xfrm>
              <a:off x="2381059" y="4204880"/>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3" name="Rectangle 32"/>
            <p:cNvSpPr/>
            <p:nvPr/>
          </p:nvSpPr>
          <p:spPr>
            <a:xfrm>
              <a:off x="2052448" y="4204880"/>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4" name="Rectangle 33"/>
            <p:cNvSpPr/>
            <p:nvPr/>
          </p:nvSpPr>
          <p:spPr>
            <a:xfrm>
              <a:off x="2034767"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5" name="Rectangle 34"/>
            <p:cNvSpPr/>
            <p:nvPr/>
          </p:nvSpPr>
          <p:spPr>
            <a:xfrm>
              <a:off x="2729469" y="3120628"/>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44" name="Rectangle 43"/>
            <p:cNvSpPr/>
            <p:nvPr/>
          </p:nvSpPr>
          <p:spPr>
            <a:xfrm>
              <a:off x="1705292" y="2696843"/>
              <a:ext cx="231883" cy="19940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1" name="TextBox 120"/>
            <p:cNvSpPr txBox="1"/>
            <p:nvPr/>
          </p:nvSpPr>
          <p:spPr>
            <a:xfrm>
              <a:off x="611560" y="4725144"/>
              <a:ext cx="3456384" cy="369332"/>
            </a:xfrm>
            <a:prstGeom prst="rect">
              <a:avLst/>
            </a:prstGeom>
            <a:noFill/>
          </p:spPr>
          <p:txBody>
            <a:bodyPr wrap="square" rtlCol="0">
              <a:spAutoFit/>
            </a:bodyPr>
            <a:lstStyle/>
            <a:p>
              <a:r>
                <a:rPr lang="en-US" b="1" dirty="0" smtClean="0">
                  <a:solidFill>
                    <a:srgbClr val="000000"/>
                  </a:solidFill>
                  <a:latin typeface="Tahoma"/>
                </a:rPr>
                <a:t>Conventional Page Mapping</a:t>
              </a:r>
              <a:endParaRPr lang="en-US" b="1" dirty="0">
                <a:solidFill>
                  <a:srgbClr val="000000"/>
                </a:solidFill>
                <a:latin typeface="Tahoma"/>
              </a:endParaRPr>
            </a:p>
          </p:txBody>
        </p:sp>
        <p:grpSp>
          <p:nvGrpSpPr>
            <p:cNvPr id="6" name="Group 131"/>
            <p:cNvGrpSpPr/>
            <p:nvPr/>
          </p:nvGrpSpPr>
          <p:grpSpPr>
            <a:xfrm>
              <a:off x="1187624" y="1988840"/>
              <a:ext cx="1872208" cy="642490"/>
              <a:chOff x="1187624" y="1731288"/>
              <a:chExt cx="1872208" cy="642490"/>
            </a:xfrm>
          </p:grpSpPr>
          <p:cxnSp>
            <p:nvCxnSpPr>
              <p:cNvPr id="125" name="Straight Arrow Connector 124"/>
              <p:cNvCxnSpPr/>
              <p:nvPr/>
            </p:nvCxnSpPr>
            <p:spPr>
              <a:xfrm flipH="1">
                <a:off x="1187624" y="1988840"/>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1691680" y="1731288"/>
                <a:ext cx="1368152" cy="276999"/>
              </a:xfrm>
              <a:prstGeom prst="rect">
                <a:avLst/>
              </a:prstGeom>
              <a:noFill/>
            </p:spPr>
            <p:txBody>
              <a:bodyPr wrap="square" rtlCol="0">
                <a:spAutoFit/>
              </a:bodyPr>
              <a:lstStyle/>
              <a:p>
                <a:r>
                  <a:rPr lang="en-US" sz="1200" dirty="0" smtClean="0">
                    <a:solidFill>
                      <a:srgbClr val="000000"/>
                    </a:solidFill>
                    <a:latin typeface="Tahoma"/>
                  </a:rPr>
                  <a:t>Time Units</a:t>
                </a:r>
                <a:endParaRPr lang="en-US" sz="1200" dirty="0">
                  <a:solidFill>
                    <a:srgbClr val="000000"/>
                  </a:solidFill>
                  <a:latin typeface="Tahoma"/>
                </a:endParaRPr>
              </a:p>
            </p:txBody>
          </p:sp>
          <p:sp>
            <p:nvSpPr>
              <p:cNvPr id="127" name="TextBox 126"/>
              <p:cNvSpPr txBox="1"/>
              <p:nvPr/>
            </p:nvSpPr>
            <p:spPr>
              <a:xfrm>
                <a:off x="2673288" y="2015344"/>
                <a:ext cx="288032" cy="338554"/>
              </a:xfrm>
              <a:prstGeom prst="rect">
                <a:avLst/>
              </a:prstGeom>
              <a:noFill/>
            </p:spPr>
            <p:txBody>
              <a:bodyPr wrap="square" rtlCol="0">
                <a:spAutoFit/>
              </a:bodyPr>
              <a:lstStyle/>
              <a:p>
                <a:r>
                  <a:rPr lang="en-US" sz="1600" dirty="0" smtClean="0">
                    <a:solidFill>
                      <a:srgbClr val="000000"/>
                    </a:solidFill>
                    <a:latin typeface="Tahoma"/>
                  </a:rPr>
                  <a:t>1</a:t>
                </a:r>
                <a:endParaRPr lang="en-US" sz="1600" dirty="0">
                  <a:solidFill>
                    <a:srgbClr val="000000"/>
                  </a:solidFill>
                  <a:latin typeface="Tahoma"/>
                </a:endParaRPr>
              </a:p>
            </p:txBody>
          </p:sp>
          <p:sp>
            <p:nvSpPr>
              <p:cNvPr id="128" name="TextBox 127"/>
              <p:cNvSpPr txBox="1"/>
              <p:nvPr/>
            </p:nvSpPr>
            <p:spPr>
              <a:xfrm>
                <a:off x="2339752" y="2023578"/>
                <a:ext cx="288032" cy="338554"/>
              </a:xfrm>
              <a:prstGeom prst="rect">
                <a:avLst/>
              </a:prstGeom>
              <a:noFill/>
            </p:spPr>
            <p:txBody>
              <a:bodyPr wrap="square" rtlCol="0">
                <a:spAutoFit/>
              </a:bodyPr>
              <a:lstStyle/>
              <a:p>
                <a:r>
                  <a:rPr lang="en-US" sz="1600" dirty="0" smtClean="0">
                    <a:solidFill>
                      <a:srgbClr val="000000"/>
                    </a:solidFill>
                    <a:latin typeface="Tahoma"/>
                  </a:rPr>
                  <a:t>2</a:t>
                </a:r>
                <a:endParaRPr lang="en-US" sz="1600" dirty="0">
                  <a:solidFill>
                    <a:srgbClr val="000000"/>
                  </a:solidFill>
                  <a:latin typeface="Tahoma"/>
                </a:endParaRPr>
              </a:p>
            </p:txBody>
          </p:sp>
          <p:sp>
            <p:nvSpPr>
              <p:cNvPr id="129" name="TextBox 128"/>
              <p:cNvSpPr txBox="1"/>
              <p:nvPr/>
            </p:nvSpPr>
            <p:spPr>
              <a:xfrm>
                <a:off x="1992964" y="2015344"/>
                <a:ext cx="288032" cy="338554"/>
              </a:xfrm>
              <a:prstGeom prst="rect">
                <a:avLst/>
              </a:prstGeom>
              <a:noFill/>
            </p:spPr>
            <p:txBody>
              <a:bodyPr wrap="square" rtlCol="0">
                <a:spAutoFit/>
              </a:bodyPr>
              <a:lstStyle/>
              <a:p>
                <a:r>
                  <a:rPr lang="en-US" sz="1600" dirty="0" smtClean="0">
                    <a:solidFill>
                      <a:srgbClr val="000000"/>
                    </a:solidFill>
                    <a:latin typeface="Tahoma"/>
                  </a:rPr>
                  <a:t>3</a:t>
                </a:r>
                <a:endParaRPr lang="en-US" sz="1600" dirty="0">
                  <a:solidFill>
                    <a:srgbClr val="000000"/>
                  </a:solidFill>
                  <a:latin typeface="Tahoma"/>
                </a:endParaRPr>
              </a:p>
            </p:txBody>
          </p:sp>
          <p:sp>
            <p:nvSpPr>
              <p:cNvPr id="130" name="TextBox 129"/>
              <p:cNvSpPr txBox="1"/>
              <p:nvPr/>
            </p:nvSpPr>
            <p:spPr>
              <a:xfrm>
                <a:off x="1651924" y="2021092"/>
                <a:ext cx="288032" cy="338554"/>
              </a:xfrm>
              <a:prstGeom prst="rect">
                <a:avLst/>
              </a:prstGeom>
              <a:noFill/>
            </p:spPr>
            <p:txBody>
              <a:bodyPr wrap="square" rtlCol="0">
                <a:spAutoFit/>
              </a:bodyPr>
              <a:lstStyle/>
              <a:p>
                <a:r>
                  <a:rPr lang="en-US" sz="1600" dirty="0" smtClean="0">
                    <a:solidFill>
                      <a:srgbClr val="000000"/>
                    </a:solidFill>
                    <a:latin typeface="Tahoma"/>
                  </a:rPr>
                  <a:t>4</a:t>
                </a:r>
                <a:endParaRPr lang="en-US" sz="1600" dirty="0">
                  <a:solidFill>
                    <a:srgbClr val="000000"/>
                  </a:solidFill>
                  <a:latin typeface="Tahoma"/>
                </a:endParaRPr>
              </a:p>
            </p:txBody>
          </p:sp>
          <p:sp>
            <p:nvSpPr>
              <p:cNvPr id="131" name="TextBox 130"/>
              <p:cNvSpPr txBox="1"/>
              <p:nvPr/>
            </p:nvSpPr>
            <p:spPr>
              <a:xfrm>
                <a:off x="1331640" y="2035224"/>
                <a:ext cx="288032" cy="338554"/>
              </a:xfrm>
              <a:prstGeom prst="rect">
                <a:avLst/>
              </a:prstGeom>
              <a:noFill/>
            </p:spPr>
            <p:txBody>
              <a:bodyPr wrap="square" rtlCol="0">
                <a:spAutoFit/>
              </a:bodyPr>
              <a:lstStyle/>
              <a:p>
                <a:r>
                  <a:rPr lang="en-US" sz="1600" dirty="0" smtClean="0">
                    <a:solidFill>
                      <a:srgbClr val="000000"/>
                    </a:solidFill>
                    <a:latin typeface="Tahoma"/>
                  </a:rPr>
                  <a:t>5</a:t>
                </a:r>
                <a:endParaRPr lang="en-US" sz="1600" dirty="0">
                  <a:solidFill>
                    <a:srgbClr val="000000"/>
                  </a:solidFill>
                  <a:latin typeface="Tahoma"/>
                </a:endParaRPr>
              </a:p>
            </p:txBody>
          </p:sp>
        </p:grpSp>
      </p:grpSp>
      <p:grpSp>
        <p:nvGrpSpPr>
          <p:cNvPr id="13" name="Group 12"/>
          <p:cNvGrpSpPr/>
          <p:nvPr/>
        </p:nvGrpSpPr>
        <p:grpSpPr>
          <a:xfrm>
            <a:off x="4804312" y="1939922"/>
            <a:ext cx="4160176" cy="3154554"/>
            <a:chOff x="4804312" y="1939922"/>
            <a:chExt cx="4160176" cy="3154554"/>
          </a:xfrm>
        </p:grpSpPr>
        <p:sp>
          <p:nvSpPr>
            <p:cNvPr id="122" name="TextBox 121"/>
            <p:cNvSpPr txBox="1"/>
            <p:nvPr/>
          </p:nvSpPr>
          <p:spPr>
            <a:xfrm>
              <a:off x="4932040" y="4725144"/>
              <a:ext cx="3024336" cy="369332"/>
            </a:xfrm>
            <a:prstGeom prst="rect">
              <a:avLst/>
            </a:prstGeom>
            <a:noFill/>
          </p:spPr>
          <p:txBody>
            <a:bodyPr wrap="square" rtlCol="0">
              <a:spAutoFit/>
            </a:bodyPr>
            <a:lstStyle/>
            <a:p>
              <a:pPr algn="ctr"/>
              <a:r>
                <a:rPr lang="en-US" b="1" dirty="0" smtClean="0">
                  <a:solidFill>
                    <a:srgbClr val="000000"/>
                  </a:solidFill>
                  <a:latin typeface="Tahoma"/>
                </a:rPr>
                <a:t>Channel Partitioning</a:t>
              </a:r>
              <a:endParaRPr lang="en-US" b="1" dirty="0">
                <a:solidFill>
                  <a:srgbClr val="000000"/>
                </a:solidFill>
                <a:latin typeface="Tahoma"/>
              </a:endParaRPr>
            </a:p>
          </p:txBody>
        </p:sp>
        <p:sp>
          <p:nvSpPr>
            <p:cNvPr id="73" name="Rectangle 72"/>
            <p:cNvSpPr/>
            <p:nvPr/>
          </p:nvSpPr>
          <p:spPr>
            <a:xfrm>
              <a:off x="4804312" y="2661279"/>
              <a:ext cx="1013651" cy="53175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Core 0</a:t>
              </a:r>
            </a:p>
            <a:p>
              <a:pPr algn="ctr"/>
              <a:r>
                <a:rPr lang="en-US" dirty="0" smtClean="0">
                  <a:solidFill>
                    <a:srgbClr val="FFFFFF"/>
                  </a:solidFill>
                  <a:latin typeface="Tahoma"/>
                </a:rPr>
                <a:t>App A</a:t>
              </a:r>
              <a:endParaRPr lang="en-US" dirty="0">
                <a:solidFill>
                  <a:srgbClr val="FFFFFF"/>
                </a:solidFill>
                <a:latin typeface="Tahoma"/>
              </a:endParaRPr>
            </a:p>
          </p:txBody>
        </p:sp>
        <p:sp>
          <p:nvSpPr>
            <p:cNvPr id="74" name="Rectangle 73"/>
            <p:cNvSpPr/>
            <p:nvPr/>
          </p:nvSpPr>
          <p:spPr>
            <a:xfrm>
              <a:off x="4804312" y="3791251"/>
              <a:ext cx="1013651" cy="53175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Core 1</a:t>
              </a:r>
            </a:p>
            <a:p>
              <a:pPr algn="ctr"/>
              <a:r>
                <a:rPr lang="en-US" dirty="0" smtClean="0">
                  <a:solidFill>
                    <a:srgbClr val="FFFFFF"/>
                  </a:solidFill>
                  <a:latin typeface="Tahoma"/>
                </a:rPr>
                <a:t>App B</a:t>
              </a:r>
              <a:endParaRPr lang="en-US" dirty="0">
                <a:solidFill>
                  <a:srgbClr val="FFFFFF"/>
                </a:solidFill>
                <a:latin typeface="Tahoma"/>
              </a:endParaRPr>
            </a:p>
          </p:txBody>
        </p:sp>
        <p:sp>
          <p:nvSpPr>
            <p:cNvPr id="75" name="Rectangle 74"/>
            <p:cNvSpPr/>
            <p:nvPr/>
          </p:nvSpPr>
          <p:spPr>
            <a:xfrm>
              <a:off x="7645858" y="2395404"/>
              <a:ext cx="1283958" cy="99703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76" name="TextBox 75"/>
            <p:cNvSpPr txBox="1"/>
            <p:nvPr/>
          </p:nvSpPr>
          <p:spPr>
            <a:xfrm>
              <a:off x="7711387" y="2057520"/>
              <a:ext cx="1216381" cy="369332"/>
            </a:xfrm>
            <a:prstGeom prst="rect">
              <a:avLst/>
            </a:prstGeom>
            <a:noFill/>
          </p:spPr>
          <p:txBody>
            <a:bodyPr wrap="square" rtlCol="0">
              <a:spAutoFit/>
            </a:bodyPr>
            <a:lstStyle/>
            <a:p>
              <a:r>
                <a:rPr lang="en-US" dirty="0" smtClean="0">
                  <a:solidFill>
                    <a:srgbClr val="000000"/>
                  </a:solidFill>
                  <a:latin typeface="Tahoma"/>
                </a:rPr>
                <a:t>Channel 0</a:t>
              </a:r>
              <a:endParaRPr lang="en-US" dirty="0">
                <a:solidFill>
                  <a:srgbClr val="000000"/>
                </a:solidFill>
                <a:latin typeface="Tahoma"/>
              </a:endParaRPr>
            </a:p>
          </p:txBody>
        </p:sp>
        <p:sp>
          <p:nvSpPr>
            <p:cNvPr id="77" name="Rectangle 76"/>
            <p:cNvSpPr/>
            <p:nvPr/>
          </p:nvSpPr>
          <p:spPr>
            <a:xfrm>
              <a:off x="7713435" y="2927155"/>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sp>
          <p:nvSpPr>
            <p:cNvPr id="78" name="Rectangle 77"/>
            <p:cNvSpPr/>
            <p:nvPr/>
          </p:nvSpPr>
          <p:spPr>
            <a:xfrm>
              <a:off x="7645858" y="3591844"/>
              <a:ext cx="1283958" cy="8640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79" name="Rectangle 78"/>
            <p:cNvSpPr/>
            <p:nvPr/>
          </p:nvSpPr>
          <p:spPr>
            <a:xfrm>
              <a:off x="7713435" y="3658313"/>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80" name="Rectangle 79"/>
            <p:cNvSpPr/>
            <p:nvPr/>
          </p:nvSpPr>
          <p:spPr>
            <a:xfrm>
              <a:off x="7713435" y="4057127"/>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cxnSp>
          <p:nvCxnSpPr>
            <p:cNvPr id="81" name="Straight Connector 80"/>
            <p:cNvCxnSpPr/>
            <p:nvPr/>
          </p:nvCxnSpPr>
          <p:spPr>
            <a:xfrm>
              <a:off x="7307974"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970091"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632207"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294323"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956440" y="2328935"/>
              <a:ext cx="0" cy="2326412"/>
            </a:xfrm>
            <a:prstGeom prst="line">
              <a:avLst/>
            </a:prstGeom>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7713435" y="2461873"/>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87" name="Rectangle 86"/>
            <p:cNvSpPr/>
            <p:nvPr/>
          </p:nvSpPr>
          <p:spPr>
            <a:xfrm>
              <a:off x="7367142"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8" name="Rectangle 87"/>
            <p:cNvSpPr/>
            <p:nvPr/>
          </p:nvSpPr>
          <p:spPr>
            <a:xfrm>
              <a:off x="7019987"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9" name="Rectangle 88"/>
            <p:cNvSpPr/>
            <p:nvPr/>
          </p:nvSpPr>
          <p:spPr>
            <a:xfrm>
              <a:off x="6346488"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93" name="Rectangle 92"/>
            <p:cNvSpPr/>
            <p:nvPr/>
          </p:nvSpPr>
          <p:spPr>
            <a:xfrm>
              <a:off x="6678567"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95" name="Rectangle 94"/>
            <p:cNvSpPr/>
            <p:nvPr/>
          </p:nvSpPr>
          <p:spPr>
            <a:xfrm>
              <a:off x="7354932" y="3762752"/>
              <a:ext cx="231883" cy="19940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nvGrpSpPr>
            <p:cNvPr id="96" name="Group 131"/>
            <p:cNvGrpSpPr/>
            <p:nvPr/>
          </p:nvGrpSpPr>
          <p:grpSpPr>
            <a:xfrm>
              <a:off x="5831424" y="1939922"/>
              <a:ext cx="1894645" cy="655844"/>
              <a:chOff x="1187624" y="1717934"/>
              <a:chExt cx="1894645" cy="655844"/>
            </a:xfrm>
          </p:grpSpPr>
          <p:cxnSp>
            <p:nvCxnSpPr>
              <p:cNvPr id="123" name="Straight Arrow Connector 122"/>
              <p:cNvCxnSpPr/>
              <p:nvPr/>
            </p:nvCxnSpPr>
            <p:spPr>
              <a:xfrm flipH="1">
                <a:off x="1187624" y="1988840"/>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1714117" y="1717934"/>
                <a:ext cx="1368152" cy="276999"/>
              </a:xfrm>
              <a:prstGeom prst="rect">
                <a:avLst/>
              </a:prstGeom>
              <a:noFill/>
            </p:spPr>
            <p:txBody>
              <a:bodyPr wrap="square" rtlCol="0">
                <a:spAutoFit/>
              </a:bodyPr>
              <a:lstStyle/>
              <a:p>
                <a:r>
                  <a:rPr lang="en-US" sz="1200" dirty="0" smtClean="0">
                    <a:solidFill>
                      <a:srgbClr val="000000"/>
                    </a:solidFill>
                    <a:latin typeface="Tahoma"/>
                  </a:rPr>
                  <a:t>Time Units</a:t>
                </a:r>
                <a:endParaRPr lang="en-US" sz="1200" dirty="0">
                  <a:solidFill>
                    <a:srgbClr val="000000"/>
                  </a:solidFill>
                  <a:latin typeface="Tahoma"/>
                </a:endParaRPr>
              </a:p>
            </p:txBody>
          </p:sp>
          <p:sp>
            <p:nvSpPr>
              <p:cNvPr id="132" name="TextBox 131"/>
              <p:cNvSpPr txBox="1"/>
              <p:nvPr/>
            </p:nvSpPr>
            <p:spPr>
              <a:xfrm>
                <a:off x="2673288" y="2015344"/>
                <a:ext cx="288032" cy="338554"/>
              </a:xfrm>
              <a:prstGeom prst="rect">
                <a:avLst/>
              </a:prstGeom>
              <a:noFill/>
            </p:spPr>
            <p:txBody>
              <a:bodyPr wrap="square" rtlCol="0">
                <a:spAutoFit/>
              </a:bodyPr>
              <a:lstStyle/>
              <a:p>
                <a:r>
                  <a:rPr lang="en-US" sz="1600" dirty="0" smtClean="0">
                    <a:solidFill>
                      <a:srgbClr val="000000"/>
                    </a:solidFill>
                    <a:latin typeface="Tahoma"/>
                  </a:rPr>
                  <a:t>1</a:t>
                </a:r>
                <a:endParaRPr lang="en-US" sz="1600" dirty="0">
                  <a:solidFill>
                    <a:srgbClr val="000000"/>
                  </a:solidFill>
                  <a:latin typeface="Tahoma"/>
                </a:endParaRPr>
              </a:p>
            </p:txBody>
          </p:sp>
          <p:sp>
            <p:nvSpPr>
              <p:cNvPr id="133" name="TextBox 132"/>
              <p:cNvSpPr txBox="1"/>
              <p:nvPr/>
            </p:nvSpPr>
            <p:spPr>
              <a:xfrm>
                <a:off x="2339752" y="2023578"/>
                <a:ext cx="288032" cy="338554"/>
              </a:xfrm>
              <a:prstGeom prst="rect">
                <a:avLst/>
              </a:prstGeom>
              <a:noFill/>
            </p:spPr>
            <p:txBody>
              <a:bodyPr wrap="square" rtlCol="0">
                <a:spAutoFit/>
              </a:bodyPr>
              <a:lstStyle/>
              <a:p>
                <a:r>
                  <a:rPr lang="en-US" sz="1600" dirty="0" smtClean="0">
                    <a:solidFill>
                      <a:srgbClr val="000000"/>
                    </a:solidFill>
                    <a:latin typeface="Tahoma"/>
                  </a:rPr>
                  <a:t>2</a:t>
                </a:r>
                <a:endParaRPr lang="en-US" sz="1600" dirty="0">
                  <a:solidFill>
                    <a:srgbClr val="000000"/>
                  </a:solidFill>
                  <a:latin typeface="Tahoma"/>
                </a:endParaRPr>
              </a:p>
            </p:txBody>
          </p:sp>
          <p:sp>
            <p:nvSpPr>
              <p:cNvPr id="141" name="TextBox 140"/>
              <p:cNvSpPr txBox="1"/>
              <p:nvPr/>
            </p:nvSpPr>
            <p:spPr>
              <a:xfrm>
                <a:off x="1992964" y="2015344"/>
                <a:ext cx="288032" cy="338554"/>
              </a:xfrm>
              <a:prstGeom prst="rect">
                <a:avLst/>
              </a:prstGeom>
              <a:noFill/>
            </p:spPr>
            <p:txBody>
              <a:bodyPr wrap="square" rtlCol="0">
                <a:spAutoFit/>
              </a:bodyPr>
              <a:lstStyle/>
              <a:p>
                <a:r>
                  <a:rPr lang="en-US" sz="1600" dirty="0" smtClean="0">
                    <a:solidFill>
                      <a:srgbClr val="000000"/>
                    </a:solidFill>
                    <a:latin typeface="Tahoma"/>
                  </a:rPr>
                  <a:t>3</a:t>
                </a:r>
                <a:endParaRPr lang="en-US" sz="1600" dirty="0">
                  <a:solidFill>
                    <a:srgbClr val="000000"/>
                  </a:solidFill>
                  <a:latin typeface="Tahoma"/>
                </a:endParaRPr>
              </a:p>
            </p:txBody>
          </p:sp>
          <p:sp>
            <p:nvSpPr>
              <p:cNvPr id="142" name="TextBox 141"/>
              <p:cNvSpPr txBox="1"/>
              <p:nvPr/>
            </p:nvSpPr>
            <p:spPr>
              <a:xfrm>
                <a:off x="1651924" y="2021092"/>
                <a:ext cx="288032" cy="338554"/>
              </a:xfrm>
              <a:prstGeom prst="rect">
                <a:avLst/>
              </a:prstGeom>
              <a:noFill/>
            </p:spPr>
            <p:txBody>
              <a:bodyPr wrap="square" rtlCol="0">
                <a:spAutoFit/>
              </a:bodyPr>
              <a:lstStyle/>
              <a:p>
                <a:r>
                  <a:rPr lang="en-US" sz="1600" dirty="0" smtClean="0">
                    <a:solidFill>
                      <a:srgbClr val="000000"/>
                    </a:solidFill>
                    <a:latin typeface="Tahoma"/>
                  </a:rPr>
                  <a:t>4</a:t>
                </a:r>
                <a:endParaRPr lang="en-US" sz="1600" dirty="0">
                  <a:solidFill>
                    <a:srgbClr val="000000"/>
                  </a:solidFill>
                  <a:latin typeface="Tahoma"/>
                </a:endParaRPr>
              </a:p>
            </p:txBody>
          </p:sp>
          <p:sp>
            <p:nvSpPr>
              <p:cNvPr id="143" name="TextBox 142"/>
              <p:cNvSpPr txBox="1"/>
              <p:nvPr/>
            </p:nvSpPr>
            <p:spPr>
              <a:xfrm>
                <a:off x="1331640" y="2035224"/>
                <a:ext cx="288032" cy="338554"/>
              </a:xfrm>
              <a:prstGeom prst="rect">
                <a:avLst/>
              </a:prstGeom>
              <a:noFill/>
            </p:spPr>
            <p:txBody>
              <a:bodyPr wrap="square" rtlCol="0">
                <a:spAutoFit/>
              </a:bodyPr>
              <a:lstStyle/>
              <a:p>
                <a:r>
                  <a:rPr lang="en-US" sz="1600" dirty="0" smtClean="0">
                    <a:solidFill>
                      <a:srgbClr val="000000"/>
                    </a:solidFill>
                    <a:latin typeface="Tahoma"/>
                  </a:rPr>
                  <a:t>5</a:t>
                </a:r>
                <a:endParaRPr lang="en-US" sz="1600" dirty="0">
                  <a:solidFill>
                    <a:srgbClr val="000000"/>
                  </a:solidFill>
                  <a:latin typeface="Tahoma"/>
                </a:endParaRPr>
              </a:p>
            </p:txBody>
          </p:sp>
        </p:grpSp>
        <p:sp>
          <p:nvSpPr>
            <p:cNvPr id="145" name="Rectangle 144"/>
            <p:cNvSpPr/>
            <p:nvPr/>
          </p:nvSpPr>
          <p:spPr>
            <a:xfrm>
              <a:off x="7366902"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6" name="Rectangle 145"/>
            <p:cNvSpPr/>
            <p:nvPr/>
          </p:nvSpPr>
          <p:spPr>
            <a:xfrm>
              <a:off x="7019747"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7" name="Rectangle 146"/>
            <p:cNvSpPr/>
            <p:nvPr/>
          </p:nvSpPr>
          <p:spPr>
            <a:xfrm>
              <a:off x="6346248"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8" name="Rectangle 147"/>
            <p:cNvSpPr/>
            <p:nvPr/>
          </p:nvSpPr>
          <p:spPr>
            <a:xfrm>
              <a:off x="6678327"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51" name="TextBox 150"/>
            <p:cNvSpPr txBox="1"/>
            <p:nvPr/>
          </p:nvSpPr>
          <p:spPr>
            <a:xfrm>
              <a:off x="7748107" y="4397340"/>
              <a:ext cx="1216381" cy="369332"/>
            </a:xfrm>
            <a:prstGeom prst="rect">
              <a:avLst/>
            </a:prstGeom>
            <a:noFill/>
          </p:spPr>
          <p:txBody>
            <a:bodyPr wrap="square" rtlCol="0">
              <a:spAutoFit/>
            </a:bodyPr>
            <a:lstStyle/>
            <a:p>
              <a:r>
                <a:rPr lang="en-US" dirty="0" smtClean="0">
                  <a:solidFill>
                    <a:srgbClr val="000000"/>
                  </a:solidFill>
                  <a:latin typeface="Tahoma"/>
                </a:rPr>
                <a:t>Channel 1</a:t>
              </a:r>
              <a:endParaRPr lang="en-US" dirty="0">
                <a:solidFill>
                  <a:srgbClr val="000000"/>
                </a:solidFill>
                <a:latin typeface="Tahoma"/>
              </a:endParaRPr>
            </a:p>
          </p:txBody>
        </p:sp>
      </p:grpSp>
      <p:sp>
        <p:nvSpPr>
          <p:cNvPr id="90" name="TextBox 89"/>
          <p:cNvSpPr txBox="1"/>
          <p:nvPr/>
        </p:nvSpPr>
        <p:spPr>
          <a:xfrm>
            <a:off x="6156176" y="6464881"/>
            <a:ext cx="2291463" cy="369332"/>
          </a:xfrm>
          <a:prstGeom prst="rect">
            <a:avLst/>
          </a:prstGeom>
          <a:noFill/>
        </p:spPr>
        <p:txBody>
          <a:bodyPr wrap="none" rtlCol="0">
            <a:spAutoFit/>
          </a:bodyPr>
          <a:lstStyle/>
          <a:p>
            <a:r>
              <a:rPr lang="en-US" dirty="0" smtClean="0">
                <a:solidFill>
                  <a:srgbClr val="000000"/>
                </a:solidFill>
                <a:latin typeface="Tahoma"/>
                <a:hlinkClick r:id="rId3" action="ppaction://hlinkpres?slideindex=1&amp;slidetitle="/>
              </a:rPr>
              <a:t>MCP Micro 2011 Talk</a:t>
            </a:r>
            <a:endParaRPr lang="en-US" dirty="0">
              <a:solidFill>
                <a:srgbClr val="000000"/>
              </a:solidFill>
              <a:latin typeface="Tahoma"/>
            </a:endParaRPr>
          </a:p>
        </p:txBody>
      </p:sp>
    </p:spTree>
    <p:extLst>
      <p:ext uri="{BB962C8B-B14F-4D97-AF65-F5344CB8AC3E}">
        <p14:creationId xmlns:p14="http://schemas.microsoft.com/office/powerpoint/2010/main" val="22710417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52400"/>
            <a:ext cx="8915400" cy="1066800"/>
          </a:xfrm>
        </p:spPr>
        <p:txBody>
          <a:bodyPr/>
          <a:lstStyle/>
          <a:p>
            <a:r>
              <a:rPr lang="en-US" sz="3200" smtClean="0">
                <a:ea typeface="ＭＳ Ｐゴシック" pitchFamily="30" charset="-128"/>
                <a:cs typeface="ＭＳ Ｐゴシック" pitchFamily="30" charset="-128"/>
              </a:rPr>
              <a:t>Designing QoS-Aware Memory Systems: Approaches</a:t>
            </a:r>
          </a:p>
        </p:txBody>
      </p:sp>
      <p:sp>
        <p:nvSpPr>
          <p:cNvPr id="3" name="Content Placeholder 2"/>
          <p:cNvSpPr>
            <a:spLocks noGrp="1"/>
          </p:cNvSpPr>
          <p:nvPr>
            <p:ph idx="1"/>
          </p:nvPr>
        </p:nvSpPr>
        <p:spPr>
          <a:xfrm>
            <a:off x="228600" y="1052736"/>
            <a:ext cx="8915400" cy="5043264"/>
          </a:xfrm>
        </p:spPr>
        <p:txBody>
          <a:bodyPr/>
          <a:lstStyle/>
          <a:p>
            <a:r>
              <a:rPr lang="en-US" dirty="0" smtClean="0">
                <a:solidFill>
                  <a:srgbClr val="FF0000"/>
                </a:solidFill>
                <a:ea typeface="ＭＳ Ｐゴシック" pitchFamily="30" charset="-128"/>
                <a:cs typeface="ＭＳ Ｐゴシック" pitchFamily="30" charset="-128"/>
              </a:rPr>
              <a:t>Smart resources: </a:t>
            </a:r>
            <a:r>
              <a:rPr lang="en-US" dirty="0" smtClean="0">
                <a:solidFill>
                  <a:srgbClr val="0000FF"/>
                </a:solidFill>
                <a:ea typeface="ＭＳ Ｐゴシック" pitchFamily="30" charset="-128"/>
                <a:cs typeface="ＭＳ Ｐゴシック" pitchFamily="30" charset="-128"/>
              </a:rPr>
              <a:t>Design each shared resource to have a configurable interference control/reduction mechanism</a:t>
            </a:r>
          </a:p>
          <a:p>
            <a:pPr lvl="1"/>
            <a:r>
              <a:rPr lang="en-US" sz="2000" dirty="0" smtClean="0">
                <a:solidFill>
                  <a:srgbClr val="000000"/>
                </a:solidFill>
              </a:rPr>
              <a:t>QoS-aware memory controllers</a:t>
            </a:r>
            <a:r>
              <a:rPr lang="en-US" sz="2000" dirty="0">
                <a:solidFill>
                  <a:srgbClr val="000000"/>
                </a:solidFill>
              </a:rPr>
              <a:t> </a:t>
            </a:r>
            <a:r>
              <a:rPr lang="en-US" sz="1400" dirty="0">
                <a:solidFill>
                  <a:srgbClr val="006633"/>
                </a:solidFill>
              </a:rPr>
              <a:t>[</a:t>
            </a:r>
            <a:r>
              <a:rPr lang="en-US" sz="1400" dirty="0" smtClean="0">
                <a:solidFill>
                  <a:srgbClr val="006633"/>
                </a:solidFill>
              </a:rPr>
              <a:t>Mutlu+ MICRO’07]</a:t>
            </a:r>
            <a:r>
              <a:rPr lang="en-US" sz="1400" dirty="0">
                <a:solidFill>
                  <a:srgbClr val="000000"/>
                </a:solidFill>
              </a:rPr>
              <a:t> </a:t>
            </a:r>
            <a:r>
              <a:rPr lang="en-US" sz="1400" dirty="0" smtClean="0">
                <a:solidFill>
                  <a:srgbClr val="006633"/>
                </a:solidFill>
              </a:rPr>
              <a:t>[Moscibroda+, </a:t>
            </a:r>
            <a:r>
              <a:rPr lang="en-US" sz="1400" dirty="0" err="1" smtClean="0">
                <a:solidFill>
                  <a:srgbClr val="006633"/>
                </a:solidFill>
              </a:rPr>
              <a:t>Usenix</a:t>
            </a:r>
            <a:r>
              <a:rPr lang="en-US" sz="1400" dirty="0" smtClean="0">
                <a:solidFill>
                  <a:srgbClr val="006633"/>
                </a:solidFill>
              </a:rPr>
              <a:t> Security’07] [Mutlu+ ISCA’08, Top Picks’09]</a:t>
            </a:r>
            <a:r>
              <a:rPr lang="en-US" sz="1400" dirty="0" smtClean="0">
                <a:solidFill>
                  <a:srgbClr val="000000"/>
                </a:solidFill>
              </a:rPr>
              <a:t> </a:t>
            </a:r>
            <a:r>
              <a:rPr lang="en-US" sz="1400" dirty="0" smtClean="0">
                <a:solidFill>
                  <a:srgbClr val="006633"/>
                </a:solidFill>
                <a:ea typeface="+mn-ea"/>
                <a:cs typeface="+mn-cs"/>
              </a:rPr>
              <a:t>[Kim+ HPCA’10] </a:t>
            </a:r>
            <a:r>
              <a:rPr lang="en-US" sz="1400" dirty="0" smtClean="0">
                <a:solidFill>
                  <a:srgbClr val="006633"/>
                </a:solidFill>
              </a:rPr>
              <a:t>[</a:t>
            </a:r>
            <a:r>
              <a:rPr lang="en-US" sz="1400" dirty="0">
                <a:solidFill>
                  <a:srgbClr val="006633"/>
                </a:solidFill>
              </a:rPr>
              <a:t>Kim+ </a:t>
            </a:r>
            <a:r>
              <a:rPr lang="en-US" sz="1400" dirty="0" smtClean="0">
                <a:solidFill>
                  <a:srgbClr val="006633"/>
                </a:solidFill>
              </a:rPr>
              <a:t>MICRO’10, Top Picks’11</a:t>
            </a:r>
            <a:r>
              <a:rPr lang="en-US" sz="1400" dirty="0">
                <a:solidFill>
                  <a:srgbClr val="006633"/>
                </a:solidFill>
              </a:rPr>
              <a:t>] [Ebrahimi+ ISCA’11, MICRO’11</a:t>
            </a:r>
            <a:r>
              <a:rPr lang="en-US" sz="1400" dirty="0" smtClean="0">
                <a:solidFill>
                  <a:srgbClr val="006633"/>
                </a:solidFill>
              </a:rPr>
              <a:t>] [</a:t>
            </a:r>
            <a:r>
              <a:rPr lang="en-US" sz="1400" dirty="0" err="1" smtClean="0">
                <a:solidFill>
                  <a:srgbClr val="006633"/>
                </a:solidFill>
              </a:rPr>
              <a:t>Ausavarungnirun</a:t>
            </a:r>
            <a:r>
              <a:rPr lang="en-US" sz="1400" dirty="0" smtClean="0">
                <a:solidFill>
                  <a:srgbClr val="006633"/>
                </a:solidFill>
              </a:rPr>
              <a:t>+, ISCA’12]</a:t>
            </a:r>
            <a:endParaRPr lang="en-US" sz="1400" dirty="0" smtClean="0">
              <a:solidFill>
                <a:srgbClr val="000000"/>
              </a:solidFill>
            </a:endParaRPr>
          </a:p>
          <a:p>
            <a:pPr lvl="1"/>
            <a:r>
              <a:rPr lang="en-US" sz="2000" dirty="0" err="1" smtClean="0">
                <a:solidFill>
                  <a:srgbClr val="000000"/>
                </a:solidFill>
              </a:rPr>
              <a:t>QoS</a:t>
            </a:r>
            <a:r>
              <a:rPr lang="en-US" sz="2000" dirty="0" smtClean="0">
                <a:solidFill>
                  <a:srgbClr val="000000"/>
                </a:solidFill>
              </a:rPr>
              <a:t>-aware interconnects </a:t>
            </a:r>
            <a:r>
              <a:rPr lang="en-US" sz="1400" dirty="0" smtClean="0">
                <a:solidFill>
                  <a:srgbClr val="006633"/>
                </a:solidFill>
              </a:rPr>
              <a:t>[Das+ MICRO’09, ISCA’10, Top Picks </a:t>
            </a:r>
            <a:r>
              <a:rPr lang="fr-FR" sz="1400" dirty="0" smtClean="0">
                <a:solidFill>
                  <a:srgbClr val="006633"/>
                </a:solidFill>
              </a:rPr>
              <a:t>’</a:t>
            </a:r>
            <a:r>
              <a:rPr lang="en-US" sz="1400" dirty="0" smtClean="0">
                <a:solidFill>
                  <a:srgbClr val="006633"/>
                </a:solidFill>
              </a:rPr>
              <a:t>11</a:t>
            </a:r>
            <a:r>
              <a:rPr lang="en-US" sz="1400" dirty="0">
                <a:solidFill>
                  <a:srgbClr val="006633"/>
                </a:solidFill>
              </a:rPr>
              <a:t>]</a:t>
            </a:r>
            <a:r>
              <a:rPr lang="en-US" sz="1400" dirty="0" smtClean="0">
                <a:solidFill>
                  <a:srgbClr val="006633"/>
                </a:solidFill>
              </a:rPr>
              <a:t> [Grot+ MICRO’09, ISCA’</a:t>
            </a:r>
            <a:r>
              <a:rPr lang="en-US" sz="1400" dirty="0">
                <a:solidFill>
                  <a:srgbClr val="006633"/>
                </a:solidFill>
              </a:rPr>
              <a:t>11, Top Picks </a:t>
            </a:r>
            <a:r>
              <a:rPr lang="fr-FR" sz="1400" dirty="0">
                <a:solidFill>
                  <a:srgbClr val="006633"/>
                </a:solidFill>
              </a:rPr>
              <a:t>’</a:t>
            </a:r>
            <a:r>
              <a:rPr lang="en-US" sz="1400" dirty="0" smtClean="0">
                <a:solidFill>
                  <a:srgbClr val="006633"/>
                </a:solidFill>
              </a:rPr>
              <a:t>12]</a:t>
            </a:r>
          </a:p>
          <a:p>
            <a:pPr lvl="1"/>
            <a:r>
              <a:rPr lang="en-US" sz="2000" dirty="0" err="1">
                <a:solidFill>
                  <a:srgbClr val="000000"/>
                </a:solidFill>
                <a:ea typeface="+mn-ea"/>
                <a:cs typeface="+mn-cs"/>
              </a:rPr>
              <a:t>QoS</a:t>
            </a:r>
            <a:r>
              <a:rPr lang="en-US" sz="2000" dirty="0">
                <a:solidFill>
                  <a:srgbClr val="000000"/>
                </a:solidFill>
                <a:ea typeface="+mn-ea"/>
                <a:cs typeface="+mn-cs"/>
              </a:rPr>
              <a:t>-aware </a:t>
            </a:r>
            <a:r>
              <a:rPr lang="en-US" sz="2000" dirty="0" smtClean="0">
                <a:solidFill>
                  <a:srgbClr val="000000"/>
                </a:solidFill>
                <a:ea typeface="+mn-ea"/>
                <a:cs typeface="+mn-cs"/>
              </a:rPr>
              <a:t>caches</a:t>
            </a:r>
            <a:endParaRPr lang="en-US" sz="1600" dirty="0" smtClean="0">
              <a:solidFill>
                <a:srgbClr val="006633"/>
              </a:solidFill>
            </a:endParaRPr>
          </a:p>
          <a:p>
            <a:endParaRPr lang="en-US" sz="1200" dirty="0" smtClean="0">
              <a:ea typeface="ＭＳ Ｐゴシック" pitchFamily="30" charset="-128"/>
              <a:cs typeface="ＭＳ Ｐゴシック" pitchFamily="30" charset="-128"/>
            </a:endParaRPr>
          </a:p>
          <a:p>
            <a:r>
              <a:rPr lang="en-US" dirty="0" smtClean="0">
                <a:solidFill>
                  <a:srgbClr val="FF0000"/>
                </a:solidFill>
                <a:ea typeface="ＭＳ Ｐゴシック" pitchFamily="30" charset="-128"/>
                <a:cs typeface="ＭＳ Ｐゴシック" pitchFamily="30" charset="-128"/>
              </a:rPr>
              <a:t>Dumb resources: </a:t>
            </a:r>
            <a:r>
              <a:rPr lang="en-US" dirty="0" smtClean="0">
                <a:solidFill>
                  <a:srgbClr val="0000FF"/>
                </a:solidFill>
                <a:ea typeface="ＭＳ Ｐゴシック" pitchFamily="30" charset="-128"/>
                <a:cs typeface="ＭＳ Ｐゴシック" pitchFamily="30" charset="-128"/>
              </a:rPr>
              <a:t>Keep each resource free-for-all, but reduce/control interference by injection control or data mapping</a:t>
            </a:r>
          </a:p>
          <a:p>
            <a:pPr lvl="1"/>
            <a:r>
              <a:rPr lang="en-US" sz="2000" dirty="0" smtClean="0">
                <a:ea typeface="ＭＳ Ｐゴシック" pitchFamily="30" charset="-128"/>
              </a:rPr>
              <a:t>Source throttling to control access to memory system </a:t>
            </a:r>
            <a:r>
              <a:rPr lang="en-US" sz="1400" dirty="0" smtClean="0">
                <a:solidFill>
                  <a:srgbClr val="006633"/>
                </a:solidFill>
              </a:rPr>
              <a:t>[Ebrahimi+ ASPLOS’10, ISCA’11, TOCS’12] [Ebrahimi+ MICRO’09] [</a:t>
            </a:r>
            <a:r>
              <a:rPr lang="en-US" sz="1400" dirty="0" err="1" smtClean="0">
                <a:solidFill>
                  <a:srgbClr val="006633"/>
                </a:solidFill>
              </a:rPr>
              <a:t>Nychis</a:t>
            </a:r>
            <a:r>
              <a:rPr lang="en-US" sz="1400" dirty="0" smtClean="0">
                <a:solidFill>
                  <a:srgbClr val="006633"/>
                </a:solidFill>
              </a:rPr>
              <a:t>+ HotNets’10]</a:t>
            </a:r>
          </a:p>
          <a:p>
            <a:pPr lvl="1"/>
            <a:r>
              <a:rPr lang="en-US" sz="2000" dirty="0" err="1" smtClean="0">
                <a:solidFill>
                  <a:srgbClr val="000000"/>
                </a:solidFill>
                <a:ea typeface="ＭＳ Ｐゴシック" pitchFamily="30" charset="-128"/>
                <a:cs typeface="+mn-cs"/>
              </a:rPr>
              <a:t>QoS</a:t>
            </a:r>
            <a:r>
              <a:rPr lang="en-US" sz="2000" dirty="0" smtClean="0">
                <a:solidFill>
                  <a:srgbClr val="000000"/>
                </a:solidFill>
                <a:ea typeface="ＭＳ Ｐゴシック" pitchFamily="30" charset="-128"/>
                <a:cs typeface="+mn-cs"/>
              </a:rPr>
              <a:t>-aware data mapping to memory controllers </a:t>
            </a:r>
            <a:r>
              <a:rPr lang="en-US" sz="1400" dirty="0" smtClean="0">
                <a:solidFill>
                  <a:srgbClr val="006633"/>
                </a:solidFill>
                <a:ea typeface="+mn-ea"/>
                <a:cs typeface="+mn-cs"/>
              </a:rPr>
              <a:t>[</a:t>
            </a:r>
            <a:r>
              <a:rPr lang="en-US" sz="1400" dirty="0" err="1" smtClean="0">
                <a:solidFill>
                  <a:srgbClr val="006633"/>
                </a:solidFill>
                <a:ea typeface="+mn-ea"/>
                <a:cs typeface="+mn-cs"/>
              </a:rPr>
              <a:t>Muralidhara</a:t>
            </a:r>
            <a:r>
              <a:rPr lang="en-US" sz="1400" dirty="0" smtClean="0">
                <a:solidFill>
                  <a:srgbClr val="006633"/>
                </a:solidFill>
                <a:ea typeface="+mn-ea"/>
                <a:cs typeface="+mn-cs"/>
              </a:rPr>
              <a:t>+ MICRO’11]</a:t>
            </a:r>
            <a:endParaRPr lang="en-US" sz="1400" dirty="0">
              <a:solidFill>
                <a:srgbClr val="006633"/>
              </a:solidFill>
              <a:ea typeface="+mn-ea"/>
              <a:cs typeface="+mn-cs"/>
            </a:endParaRPr>
          </a:p>
          <a:p>
            <a:pPr lvl="1"/>
            <a:r>
              <a:rPr lang="en-US" sz="2000" dirty="0" err="1">
                <a:solidFill>
                  <a:srgbClr val="000000"/>
                </a:solidFill>
                <a:ea typeface="ＭＳ Ｐゴシック" pitchFamily="30" charset="-128"/>
              </a:rPr>
              <a:t>QoS</a:t>
            </a:r>
            <a:r>
              <a:rPr lang="en-US" sz="2000" dirty="0">
                <a:solidFill>
                  <a:srgbClr val="000000"/>
                </a:solidFill>
                <a:ea typeface="ＭＳ Ｐゴシック" pitchFamily="30" charset="-128"/>
              </a:rPr>
              <a:t>-aware </a:t>
            </a:r>
            <a:r>
              <a:rPr lang="en-US" sz="2000" dirty="0" smtClean="0">
                <a:solidFill>
                  <a:srgbClr val="000000"/>
                </a:solidFill>
                <a:ea typeface="ＭＳ Ｐゴシック" pitchFamily="30" charset="-128"/>
              </a:rPr>
              <a:t>thread scheduling to cores</a:t>
            </a:r>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B5B996E0-F30A-4D4D-9230-93494278B895}" type="slidenum">
              <a:rPr lang="en-US" smtClean="0"/>
              <a:pPr>
                <a:defRPr/>
              </a:pPr>
              <a:t>182</a:t>
            </a:fld>
            <a:endParaRPr lang="en-US"/>
          </a:p>
        </p:txBody>
      </p:sp>
      <p:sp>
        <p:nvSpPr>
          <p:cNvPr id="5" name="Rectangle 4"/>
          <p:cNvSpPr/>
          <p:nvPr/>
        </p:nvSpPr>
        <p:spPr>
          <a:xfrm>
            <a:off x="899592" y="1844824"/>
            <a:ext cx="3600400" cy="42862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15612425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QoS</a:t>
            </a:r>
            <a:r>
              <a:rPr lang="en-US" dirty="0" smtClean="0"/>
              <a:t>-Aware Memory Scheduling</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How to schedule requests to provide</a:t>
            </a:r>
          </a:p>
          <a:p>
            <a:pPr lvl="1"/>
            <a:r>
              <a:rPr lang="en-US" dirty="0" smtClean="0"/>
              <a:t>High system performance</a:t>
            </a:r>
          </a:p>
          <a:p>
            <a:pPr lvl="1"/>
            <a:r>
              <a:rPr lang="en-US" dirty="0" smtClean="0"/>
              <a:t>High fairness to applications</a:t>
            </a:r>
          </a:p>
          <a:p>
            <a:pPr lvl="1"/>
            <a:r>
              <a:rPr lang="en-US" dirty="0" smtClean="0"/>
              <a:t>Configurability to system software </a:t>
            </a:r>
          </a:p>
          <a:p>
            <a:pPr lvl="1"/>
            <a:endParaRPr lang="en-US" dirty="0"/>
          </a:p>
          <a:p>
            <a:r>
              <a:rPr lang="en-US" dirty="0" smtClean="0"/>
              <a:t>Memory controller needs to be aware of threads</a:t>
            </a:r>
            <a:endParaRPr lang="en-US" dirty="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183</a:t>
            </a:fld>
            <a:endParaRPr lang="en-US" altLang="en-US">
              <a:solidFill>
                <a:srgbClr val="000000"/>
              </a:solidFill>
            </a:endParaRPr>
          </a:p>
        </p:txBody>
      </p:sp>
      <p:sp>
        <p:nvSpPr>
          <p:cNvPr id="15" name="Rounded Rectangle 14"/>
          <p:cNvSpPr/>
          <p:nvPr/>
        </p:nvSpPr>
        <p:spPr>
          <a:xfrm>
            <a:off x="2209800" y="1981201"/>
            <a:ext cx="1447800" cy="838200"/>
          </a:xfrm>
          <a:prstGeom prst="roundRect">
            <a:avLst/>
          </a:prstGeom>
          <a:noFill/>
          <a:ln w="31750" cap="flat" cmpd="sng" algn="ctr">
            <a:solidFill>
              <a:sysClr val="windowText" lastClr="000000"/>
            </a:solidFill>
            <a:prstDash val="sysDot"/>
          </a:ln>
          <a:effectLst/>
        </p:spPr>
        <p:txBody>
          <a:bodyPr lIns="91425" tIns="45713" rIns="91425" bIns="45713" rtlCol="0" anchor="ctr"/>
          <a:lstStyle/>
          <a:p>
            <a:pPr algn="ctr" defTabSz="914259">
              <a:defRPr/>
            </a:pPr>
            <a:endParaRPr lang="en-US" kern="0">
              <a:solidFill>
                <a:sysClr val="window" lastClr="FFFFFF"/>
              </a:solidFill>
              <a:latin typeface="Calibri"/>
            </a:endParaRPr>
          </a:p>
        </p:txBody>
      </p:sp>
      <p:sp>
        <p:nvSpPr>
          <p:cNvPr id="16" name="Rectangle 15"/>
          <p:cNvSpPr/>
          <p:nvPr/>
        </p:nvSpPr>
        <p:spPr>
          <a:xfrm>
            <a:off x="2286000" y="2095501"/>
            <a:ext cx="1295400" cy="609600"/>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45713" rIns="0" bIns="45713" rtlCol="0" anchor="ctr"/>
          <a:lstStyle/>
          <a:p>
            <a:pPr algn="ctr" defTabSz="914259">
              <a:lnSpc>
                <a:spcPct val="90000"/>
              </a:lnSpc>
              <a:defRPr/>
            </a:pPr>
            <a:r>
              <a:rPr lang="en-US" sz="2200" kern="0" dirty="0">
                <a:solidFill>
                  <a:sysClr val="window" lastClr="FFFFFF"/>
                </a:solidFill>
                <a:latin typeface="Calibri"/>
              </a:rPr>
              <a:t>Memory Controller</a:t>
            </a:r>
          </a:p>
        </p:txBody>
      </p:sp>
      <p:sp>
        <p:nvSpPr>
          <p:cNvPr id="17" name="Rectangle 16"/>
          <p:cNvSpPr/>
          <p:nvPr/>
        </p:nvSpPr>
        <p:spPr>
          <a:xfrm>
            <a:off x="762000" y="18288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defTabSz="914259">
              <a:defRPr/>
            </a:pPr>
            <a:r>
              <a:rPr lang="en-US" sz="2200" kern="0" dirty="0">
                <a:solidFill>
                  <a:sysClr val="window" lastClr="FFFFFF"/>
                </a:solidFill>
                <a:latin typeface="Calibri"/>
              </a:rPr>
              <a:t>Core</a:t>
            </a:r>
          </a:p>
        </p:txBody>
      </p:sp>
      <p:sp>
        <p:nvSpPr>
          <p:cNvPr id="18" name="Rectangle 17"/>
          <p:cNvSpPr/>
          <p:nvPr/>
        </p:nvSpPr>
        <p:spPr>
          <a:xfrm>
            <a:off x="1447800" y="18288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defTabSz="914259">
              <a:defRPr/>
            </a:pPr>
            <a:r>
              <a:rPr lang="en-US" sz="2200" kern="0" dirty="0">
                <a:solidFill>
                  <a:sysClr val="window" lastClr="FFFFFF"/>
                </a:solidFill>
                <a:latin typeface="Calibri"/>
              </a:rPr>
              <a:t>Core</a:t>
            </a:r>
          </a:p>
        </p:txBody>
      </p:sp>
      <p:sp>
        <p:nvSpPr>
          <p:cNvPr id="19" name="Rectangle 18"/>
          <p:cNvSpPr/>
          <p:nvPr/>
        </p:nvSpPr>
        <p:spPr>
          <a:xfrm>
            <a:off x="762000" y="24384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defTabSz="914259">
              <a:defRPr/>
            </a:pPr>
            <a:r>
              <a:rPr lang="en-US" sz="2200" kern="0" dirty="0">
                <a:solidFill>
                  <a:sysClr val="window" lastClr="FFFFFF"/>
                </a:solidFill>
                <a:latin typeface="Calibri"/>
              </a:rPr>
              <a:t>Core</a:t>
            </a:r>
          </a:p>
        </p:txBody>
      </p:sp>
      <p:sp>
        <p:nvSpPr>
          <p:cNvPr id="20" name="Rectangle 19"/>
          <p:cNvSpPr/>
          <p:nvPr/>
        </p:nvSpPr>
        <p:spPr>
          <a:xfrm>
            <a:off x="1447800" y="24384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defTabSz="914259">
              <a:defRPr/>
            </a:pPr>
            <a:r>
              <a:rPr lang="en-US" sz="2200" kern="0" dirty="0">
                <a:solidFill>
                  <a:sysClr val="window" lastClr="FFFFFF"/>
                </a:solidFill>
                <a:latin typeface="Calibri"/>
              </a:rPr>
              <a:t>Core</a:t>
            </a:r>
          </a:p>
        </p:txBody>
      </p:sp>
      <p:grpSp>
        <p:nvGrpSpPr>
          <p:cNvPr id="21" name="Group 20"/>
          <p:cNvGrpSpPr/>
          <p:nvPr/>
        </p:nvGrpSpPr>
        <p:grpSpPr>
          <a:xfrm>
            <a:off x="3759696" y="2132856"/>
            <a:ext cx="1676400" cy="457200"/>
            <a:chOff x="5105400" y="1866900"/>
            <a:chExt cx="1676400" cy="457200"/>
          </a:xfrm>
        </p:grpSpPr>
        <p:sp>
          <p:nvSpPr>
            <p:cNvPr id="22" name="Left-Right Arrow 21"/>
            <p:cNvSpPr/>
            <p:nvPr/>
          </p:nvSpPr>
          <p:spPr>
            <a:xfrm>
              <a:off x="5105400" y="1978270"/>
              <a:ext cx="457200" cy="234460"/>
            </a:xfrm>
            <a:prstGeom prst="leftRightArrow">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algn="ctr" defTabSz="914259">
                <a:defRPr/>
              </a:pPr>
              <a:endParaRPr lang="en-US" kern="0">
                <a:solidFill>
                  <a:sysClr val="window" lastClr="FFFFFF"/>
                </a:solidFill>
                <a:latin typeface="Calibri"/>
              </a:endParaRPr>
            </a:p>
          </p:txBody>
        </p:sp>
        <p:sp>
          <p:nvSpPr>
            <p:cNvPr id="23" name="Rectangle 22"/>
            <p:cNvSpPr/>
            <p:nvPr/>
          </p:nvSpPr>
          <p:spPr>
            <a:xfrm>
              <a:off x="5715000" y="1866900"/>
              <a:ext cx="1066800" cy="457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defTabSz="914259">
                <a:defRPr/>
              </a:pPr>
              <a:r>
                <a:rPr lang="en-US" sz="2000" kern="0" dirty="0">
                  <a:solidFill>
                    <a:sysClr val="window" lastClr="FFFFFF"/>
                  </a:solidFill>
                  <a:latin typeface="Calibri"/>
                </a:rPr>
                <a:t>Memory</a:t>
              </a:r>
            </a:p>
          </p:txBody>
        </p:sp>
      </p:grpSp>
      <p:cxnSp>
        <p:nvCxnSpPr>
          <p:cNvPr id="24" name="Curved Connector 23"/>
          <p:cNvCxnSpPr>
            <a:stCxn id="16" idx="0"/>
          </p:cNvCxnSpPr>
          <p:nvPr/>
        </p:nvCxnSpPr>
        <p:spPr>
          <a:xfrm rot="5400000" flipH="1" flipV="1">
            <a:off x="3011020" y="1525117"/>
            <a:ext cx="493067" cy="647700"/>
          </a:xfrm>
          <a:prstGeom prst="curvedConnector2">
            <a:avLst/>
          </a:prstGeom>
          <a:noFill/>
          <a:ln w="19050" cap="flat" cmpd="sng" algn="ctr">
            <a:solidFill>
              <a:srgbClr val="FF0000"/>
            </a:solidFill>
            <a:prstDash val="solid"/>
            <a:tailEnd type="arrow" w="lg" len="lg"/>
          </a:ln>
          <a:effectLst/>
        </p:spPr>
      </p:cxnSp>
      <p:sp>
        <p:nvSpPr>
          <p:cNvPr id="26" name="TextBox 25"/>
          <p:cNvSpPr txBox="1"/>
          <p:nvPr/>
        </p:nvSpPr>
        <p:spPr>
          <a:xfrm>
            <a:off x="3635896" y="1196752"/>
            <a:ext cx="4086944" cy="830997"/>
          </a:xfrm>
          <a:prstGeom prst="rect">
            <a:avLst/>
          </a:prstGeom>
          <a:noFill/>
        </p:spPr>
        <p:txBody>
          <a:bodyPr wrap="square" lIns="91425" tIns="45713" rIns="91425" bIns="45713" rtlCol="0">
            <a:spAutoFit/>
          </a:bodyPr>
          <a:lstStyle/>
          <a:p>
            <a:pPr defTabSz="914259">
              <a:defRPr/>
            </a:pPr>
            <a:r>
              <a:rPr lang="en-US" sz="2400" i="1" kern="0" dirty="0">
                <a:solidFill>
                  <a:srgbClr val="FF0000"/>
                </a:solidFill>
                <a:latin typeface="Tahoma"/>
              </a:rPr>
              <a:t>Resolves memory contention by scheduling requests</a:t>
            </a:r>
          </a:p>
        </p:txBody>
      </p:sp>
    </p:spTree>
    <p:extLst>
      <p:ext uri="{BB962C8B-B14F-4D97-AF65-F5344CB8AC3E}">
        <p14:creationId xmlns:p14="http://schemas.microsoft.com/office/powerpoint/2010/main" val="37814077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6"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dirty="0" err="1" smtClean="0"/>
              <a:t>QoS</a:t>
            </a:r>
            <a:r>
              <a:rPr lang="en-US" dirty="0" smtClean="0"/>
              <a:t>-Aware Memory Scheduling: Evolution</a:t>
            </a:r>
            <a:endParaRPr lang="en-US" dirty="0"/>
          </a:p>
        </p:txBody>
      </p:sp>
      <p:sp>
        <p:nvSpPr>
          <p:cNvPr id="3" name="Content Placeholder 2"/>
          <p:cNvSpPr>
            <a:spLocks noGrp="1"/>
          </p:cNvSpPr>
          <p:nvPr>
            <p:ph idx="1"/>
          </p:nvPr>
        </p:nvSpPr>
        <p:spPr>
          <a:xfrm>
            <a:off x="228600" y="980728"/>
            <a:ext cx="8610600" cy="5051648"/>
          </a:xfrm>
        </p:spPr>
        <p:txBody>
          <a:bodyPr/>
          <a:lstStyle/>
          <a:p>
            <a:r>
              <a:rPr lang="en-US" dirty="0" smtClean="0">
                <a:solidFill>
                  <a:srgbClr val="0000FF"/>
                </a:solidFill>
              </a:rPr>
              <a:t>Stall-time fair memory scheduling </a:t>
            </a:r>
            <a:r>
              <a:rPr lang="en-US" sz="1800" dirty="0">
                <a:solidFill>
                  <a:srgbClr val="008000"/>
                </a:solidFill>
              </a:rPr>
              <a:t>[Mutlu+ MICRO’07]</a:t>
            </a:r>
          </a:p>
          <a:p>
            <a:pPr lvl="1"/>
            <a:r>
              <a:rPr lang="en-US" sz="2000" dirty="0"/>
              <a:t>Idea: Estimate and balance thread slowdowns</a:t>
            </a:r>
          </a:p>
          <a:p>
            <a:pPr lvl="1"/>
            <a:r>
              <a:rPr lang="en-US" sz="2000" dirty="0"/>
              <a:t>Takeaway: </a:t>
            </a:r>
            <a:r>
              <a:rPr lang="en-US" sz="2000" dirty="0">
                <a:solidFill>
                  <a:srgbClr val="FF0000"/>
                </a:solidFill>
              </a:rPr>
              <a:t>Proportional thread progress improves performa</a:t>
            </a:r>
            <a:r>
              <a:rPr lang="en-US" dirty="0" smtClean="0">
                <a:solidFill>
                  <a:srgbClr val="FF0000"/>
                </a:solidFill>
              </a:rPr>
              <a:t>nce, </a:t>
            </a:r>
            <a:r>
              <a:rPr lang="en-US" sz="2000" dirty="0">
                <a:solidFill>
                  <a:srgbClr val="FF0000"/>
                </a:solidFill>
              </a:rPr>
              <a:t>especially when threads are “heavy” </a:t>
            </a:r>
            <a:r>
              <a:rPr lang="en-US" sz="2000" dirty="0"/>
              <a:t>(memory intensive)</a:t>
            </a:r>
          </a:p>
          <a:p>
            <a:pPr lvl="1"/>
            <a:endParaRPr lang="en-US" sz="1500" dirty="0"/>
          </a:p>
          <a:p>
            <a:r>
              <a:rPr lang="en-US" dirty="0" smtClean="0">
                <a:solidFill>
                  <a:srgbClr val="0000FF"/>
                </a:solidFill>
              </a:rPr>
              <a:t>Parallelism-aware batch scheduling </a:t>
            </a:r>
            <a:r>
              <a:rPr lang="en-US" sz="1800" dirty="0">
                <a:solidFill>
                  <a:srgbClr val="008000"/>
                </a:solidFill>
              </a:rPr>
              <a:t>[Mutlu+ ISCA’08, Top Picks’09]</a:t>
            </a:r>
          </a:p>
          <a:p>
            <a:pPr lvl="1"/>
            <a:r>
              <a:rPr lang="en-US" sz="2000" dirty="0"/>
              <a:t>Idea: Rank threads and service in rank order (to preserve bank parallelism); batch requests to prevent starvation</a:t>
            </a:r>
          </a:p>
          <a:p>
            <a:pPr lvl="1"/>
            <a:r>
              <a:rPr lang="en-US" sz="2000" dirty="0"/>
              <a:t>Takeaway: </a:t>
            </a:r>
            <a:r>
              <a:rPr lang="en-US" sz="2000" dirty="0">
                <a:solidFill>
                  <a:srgbClr val="FF0000"/>
                </a:solidFill>
              </a:rPr>
              <a:t>Preserving within-thread bank-parallelism improves performance</a:t>
            </a:r>
            <a:r>
              <a:rPr lang="en-US" sz="2000" dirty="0"/>
              <a:t>; request batching improves fairness</a:t>
            </a:r>
          </a:p>
          <a:p>
            <a:pPr lvl="1"/>
            <a:endParaRPr lang="en-US" sz="1500" dirty="0"/>
          </a:p>
          <a:p>
            <a:r>
              <a:rPr lang="en-US" dirty="0" smtClean="0">
                <a:solidFill>
                  <a:srgbClr val="0000FF"/>
                </a:solidFill>
              </a:rPr>
              <a:t>ATLAS memory scheduler </a:t>
            </a:r>
            <a:r>
              <a:rPr lang="en-US" sz="1800" dirty="0">
                <a:solidFill>
                  <a:srgbClr val="008000"/>
                </a:solidFill>
              </a:rPr>
              <a:t>[Kim+ HPCA’10]</a:t>
            </a:r>
          </a:p>
          <a:p>
            <a:pPr lvl="1"/>
            <a:r>
              <a:rPr lang="en-US" sz="2000" dirty="0"/>
              <a:t>Idea: Prioritize threads that have attained the least service from the memory scheduler </a:t>
            </a:r>
          </a:p>
          <a:p>
            <a:pPr lvl="1"/>
            <a:r>
              <a:rPr lang="en-US" sz="2000" dirty="0"/>
              <a:t>Takeaway: </a:t>
            </a:r>
            <a:r>
              <a:rPr lang="en-US" sz="2000" dirty="0">
                <a:solidFill>
                  <a:srgbClr val="FF0000"/>
                </a:solidFill>
              </a:rPr>
              <a:t>Prioritizing “light” threads improves performance</a:t>
            </a:r>
          </a:p>
          <a:p>
            <a:pPr lvl="1"/>
            <a:endParaRPr lang="en-US" sz="1800" dirty="0"/>
          </a:p>
          <a:p>
            <a:pPr lvl="1"/>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184</a:t>
            </a:fld>
            <a:endParaRPr lang="en-US" altLang="en-US">
              <a:solidFill>
                <a:srgbClr val="000000"/>
              </a:solidFill>
            </a:endParaRPr>
          </a:p>
        </p:txBody>
      </p:sp>
    </p:spTree>
    <p:extLst>
      <p:ext uri="{BB962C8B-B14F-4D97-AF65-F5344CB8AC3E}">
        <p14:creationId xmlns:p14="http://schemas.microsoft.com/office/powerpoint/2010/main" val="167721133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5181601" y="1828800"/>
            <a:ext cx="33528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115870" lvl="1" defTabSz="914259"/>
            <a:r>
              <a:rPr lang="en-US" sz="2000" dirty="0">
                <a:solidFill>
                  <a:prstClr val="black"/>
                </a:solidFill>
                <a:latin typeface="Calibri"/>
              </a:rPr>
              <a:t>Take turns accessing memory</a:t>
            </a:r>
            <a:endParaRPr lang="en-US" sz="2000" b="1" dirty="0">
              <a:solidFill>
                <a:srgbClr val="FF0000"/>
              </a:solidFill>
              <a:latin typeface="Calibri"/>
              <a:sym typeface="Wingdings" pitchFamily="2" charset="2"/>
            </a:endParaRPr>
          </a:p>
        </p:txBody>
      </p:sp>
      <p:sp>
        <p:nvSpPr>
          <p:cNvPr id="2" name="Title 1"/>
          <p:cNvSpPr>
            <a:spLocks noGrp="1"/>
          </p:cNvSpPr>
          <p:nvPr>
            <p:ph type="title"/>
          </p:nvPr>
        </p:nvSpPr>
        <p:spPr/>
        <p:txBody>
          <a:bodyPr/>
          <a:lstStyle/>
          <a:p>
            <a:r>
              <a:rPr lang="en-US" dirty="0" smtClean="0"/>
              <a:t>Throughput vs. Fairness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185</a:t>
            </a:fld>
            <a:endParaRPr lang="en-US" dirty="0">
              <a:solidFill>
                <a:prstClr val="black">
                  <a:tint val="75000"/>
                </a:prstClr>
              </a:solidFill>
              <a:latin typeface="Calibri"/>
            </a:endParaRPr>
          </a:p>
        </p:txBody>
      </p:sp>
      <p:sp>
        <p:nvSpPr>
          <p:cNvPr id="12" name="TextBox 11"/>
          <p:cNvSpPr txBox="1"/>
          <p:nvPr/>
        </p:nvSpPr>
        <p:spPr>
          <a:xfrm>
            <a:off x="5181601" y="1397916"/>
            <a:ext cx="3124200"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25" tIns="45713" rIns="91425" bIns="45713" rtlCol="0">
            <a:spAutoFit/>
          </a:bodyPr>
          <a:lstStyle/>
          <a:p>
            <a:pPr algn="ctr" defTabSz="914259"/>
            <a:r>
              <a:rPr lang="en-US" sz="2200" b="1" i="1" dirty="0">
                <a:solidFill>
                  <a:prstClr val="white"/>
                </a:solidFill>
                <a:latin typeface="Calibri"/>
              </a:rPr>
              <a:t>Fairness biased </a:t>
            </a:r>
            <a:r>
              <a:rPr lang="en-US" sz="2200" i="1" dirty="0">
                <a:solidFill>
                  <a:prstClr val="white"/>
                </a:solidFill>
                <a:latin typeface="Calibri"/>
              </a:rPr>
              <a:t>approach</a:t>
            </a:r>
          </a:p>
        </p:txBody>
      </p:sp>
      <p:sp>
        <p:nvSpPr>
          <p:cNvPr id="14" name="Rounded Rectangle 13"/>
          <p:cNvSpPr/>
          <p:nvPr/>
        </p:nvSpPr>
        <p:spPr>
          <a:xfrm>
            <a:off x="2114551" y="3957938"/>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2000" dirty="0">
                <a:solidFill>
                  <a:prstClr val="white"/>
                </a:solidFill>
                <a:latin typeface="Calibri"/>
              </a:rPr>
              <a:t>thread C</a:t>
            </a:r>
          </a:p>
        </p:txBody>
      </p:sp>
      <p:sp>
        <p:nvSpPr>
          <p:cNvPr id="15" name="Rounded Rectangle 14"/>
          <p:cNvSpPr/>
          <p:nvPr/>
        </p:nvSpPr>
        <p:spPr>
          <a:xfrm>
            <a:off x="2242333" y="348168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 B</a:t>
            </a:r>
          </a:p>
        </p:txBody>
      </p:sp>
      <p:sp>
        <p:nvSpPr>
          <p:cNvPr id="16" name="Rounded Rectangle 15"/>
          <p:cNvSpPr/>
          <p:nvPr/>
        </p:nvSpPr>
        <p:spPr>
          <a:xfrm>
            <a:off x="2362201" y="3195935"/>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 A</a:t>
            </a:r>
          </a:p>
        </p:txBody>
      </p:sp>
      <p:sp>
        <p:nvSpPr>
          <p:cNvPr id="33" name="TextBox 32"/>
          <p:cNvSpPr txBox="1"/>
          <p:nvPr/>
        </p:nvSpPr>
        <p:spPr>
          <a:xfrm>
            <a:off x="152400" y="3443645"/>
            <a:ext cx="1676400" cy="769441"/>
          </a:xfrm>
          <a:prstGeom prst="rect">
            <a:avLst/>
          </a:prstGeom>
          <a:noFill/>
        </p:spPr>
        <p:txBody>
          <a:bodyPr wrap="square" lIns="91425" tIns="45713" rIns="91425" bIns="45713" rtlCol="0">
            <a:spAutoFit/>
          </a:bodyPr>
          <a:lstStyle/>
          <a:p>
            <a:pPr algn="ctr" defTabSz="914259"/>
            <a:r>
              <a:rPr lang="en-US" sz="2200" i="1" dirty="0">
                <a:solidFill>
                  <a:prstClr val="black"/>
                </a:solidFill>
                <a:latin typeface="Calibri"/>
              </a:rPr>
              <a:t>less memory </a:t>
            </a:r>
            <a:br>
              <a:rPr lang="en-US" sz="2200" i="1" dirty="0">
                <a:solidFill>
                  <a:prstClr val="black"/>
                </a:solidFill>
                <a:latin typeface="Calibri"/>
              </a:rPr>
            </a:br>
            <a:r>
              <a:rPr lang="en-US" sz="2200" i="1" dirty="0">
                <a:solidFill>
                  <a:prstClr val="black"/>
                </a:solidFill>
                <a:latin typeface="Calibri"/>
              </a:rPr>
              <a:t>intensive</a:t>
            </a:r>
          </a:p>
        </p:txBody>
      </p:sp>
      <p:cxnSp>
        <p:nvCxnSpPr>
          <p:cNvPr id="34" name="Straight Arrow Connector 33"/>
          <p:cNvCxnSpPr/>
          <p:nvPr/>
        </p:nvCxnSpPr>
        <p:spPr>
          <a:xfrm rot="5400000" flipH="1" flipV="1">
            <a:off x="1179912" y="3767039"/>
            <a:ext cx="1294607" cy="1588"/>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2933700" y="3767436"/>
            <a:ext cx="1295401"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81404" y="3443645"/>
            <a:ext cx="1066799" cy="769441"/>
          </a:xfrm>
          <a:prstGeom prst="rect">
            <a:avLst/>
          </a:prstGeom>
          <a:noFill/>
        </p:spPr>
        <p:txBody>
          <a:bodyPr wrap="square" lIns="91425" tIns="45713" rIns="91425" bIns="45713" rtlCol="0">
            <a:spAutoFit/>
          </a:bodyPr>
          <a:lstStyle/>
          <a:p>
            <a:pPr algn="ctr" defTabSz="914259"/>
            <a:r>
              <a:rPr lang="en-US" sz="2200" i="1" dirty="0">
                <a:solidFill>
                  <a:prstClr val="black"/>
                </a:solidFill>
                <a:latin typeface="Calibri"/>
              </a:rPr>
              <a:t>higher</a:t>
            </a:r>
          </a:p>
          <a:p>
            <a:pPr algn="ctr" defTabSz="914259"/>
            <a:r>
              <a:rPr lang="en-US" sz="2200" i="1" dirty="0">
                <a:solidFill>
                  <a:prstClr val="black"/>
                </a:solidFill>
                <a:latin typeface="Calibri"/>
              </a:rPr>
              <a:t>priority</a:t>
            </a:r>
          </a:p>
        </p:txBody>
      </p:sp>
      <p:sp>
        <p:nvSpPr>
          <p:cNvPr id="47" name="Rectangle 46"/>
          <p:cNvSpPr/>
          <p:nvPr/>
        </p:nvSpPr>
        <p:spPr>
          <a:xfrm>
            <a:off x="533400" y="1828800"/>
            <a:ext cx="43434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115870" lvl="1" defTabSz="914259"/>
            <a:r>
              <a:rPr lang="en-US" sz="2000" dirty="0">
                <a:solidFill>
                  <a:prstClr val="black"/>
                </a:solidFill>
                <a:latin typeface="Calibri"/>
              </a:rPr>
              <a:t>Prioritize less memory-intensive threads</a:t>
            </a:r>
            <a:endParaRPr lang="en-US" sz="2000" b="1" dirty="0">
              <a:solidFill>
                <a:srgbClr val="FF0000"/>
              </a:solidFill>
              <a:latin typeface="Calibri"/>
              <a:sym typeface="Wingdings" pitchFamily="2" charset="2"/>
            </a:endParaRPr>
          </a:p>
        </p:txBody>
      </p:sp>
      <p:sp>
        <p:nvSpPr>
          <p:cNvPr id="11" name="TextBox 10"/>
          <p:cNvSpPr txBox="1"/>
          <p:nvPr/>
        </p:nvSpPr>
        <p:spPr>
          <a:xfrm>
            <a:off x="533401" y="1397916"/>
            <a:ext cx="3733800" cy="43088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45713" rIns="91425" bIns="45713" rtlCol="0">
            <a:spAutoFit/>
          </a:bodyPr>
          <a:lstStyle/>
          <a:p>
            <a:pPr algn="ctr" defTabSz="914259"/>
            <a:r>
              <a:rPr lang="en-US" sz="2200" b="1" i="1" dirty="0">
                <a:solidFill>
                  <a:prstClr val="white"/>
                </a:solidFill>
                <a:latin typeface="Calibri"/>
              </a:rPr>
              <a:t>Throughput biased </a:t>
            </a:r>
            <a:r>
              <a:rPr lang="en-US" sz="2200" i="1" dirty="0">
                <a:solidFill>
                  <a:prstClr val="white"/>
                </a:solidFill>
                <a:latin typeface="Calibri"/>
              </a:rPr>
              <a:t>approach</a:t>
            </a:r>
          </a:p>
        </p:txBody>
      </p:sp>
      <p:sp>
        <p:nvSpPr>
          <p:cNvPr id="49" name="Rectangle 48"/>
          <p:cNvSpPr/>
          <p:nvPr/>
        </p:nvSpPr>
        <p:spPr>
          <a:xfrm>
            <a:off x="1371602" y="2605445"/>
            <a:ext cx="2666998" cy="2857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defTabSz="914259">
              <a:lnSpc>
                <a:spcPct val="80000"/>
              </a:lnSpc>
            </a:pPr>
            <a:r>
              <a:rPr lang="en-US" sz="2400" b="1" dirty="0">
                <a:solidFill>
                  <a:srgbClr val="006633"/>
                </a:solidFill>
                <a:latin typeface="Calibri"/>
              </a:rPr>
              <a:t>Good for throughput</a:t>
            </a:r>
            <a:endParaRPr lang="en-US" sz="2400" b="1" dirty="0">
              <a:solidFill>
                <a:srgbClr val="006633"/>
              </a:solidFill>
              <a:latin typeface="Calibri"/>
              <a:sym typeface="Wingdings" pitchFamily="2" charset="2"/>
            </a:endParaRPr>
          </a:p>
        </p:txBody>
      </p:sp>
      <p:cxnSp>
        <p:nvCxnSpPr>
          <p:cNvPr id="51" name="Shape 50"/>
          <p:cNvCxnSpPr>
            <a:stCxn id="49" idx="2"/>
            <a:endCxn id="16" idx="0"/>
          </p:cNvCxnSpPr>
          <p:nvPr/>
        </p:nvCxnSpPr>
        <p:spPr>
          <a:xfrm rot="5400000">
            <a:off x="2552731" y="3043565"/>
            <a:ext cx="304740" cy="1588"/>
          </a:xfrm>
          <a:prstGeom prst="curvedConnector3">
            <a:avLst>
              <a:gd name="adj1" fmla="val 5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2" name="Explosion 1 61"/>
          <p:cNvSpPr/>
          <p:nvPr/>
        </p:nvSpPr>
        <p:spPr>
          <a:xfrm>
            <a:off x="1905000" y="4205645"/>
            <a:ext cx="457200" cy="380939"/>
          </a:xfrm>
          <a:prstGeom prst="irregularSeal1">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66" name="TextBox 65"/>
          <p:cNvSpPr txBox="1"/>
          <p:nvPr/>
        </p:nvSpPr>
        <p:spPr>
          <a:xfrm>
            <a:off x="914400" y="4567538"/>
            <a:ext cx="3429000" cy="492443"/>
          </a:xfrm>
          <a:prstGeom prst="rect">
            <a:avLst/>
          </a:prstGeom>
          <a:noFill/>
        </p:spPr>
        <p:txBody>
          <a:bodyPr wrap="square" lIns="0" tIns="45713" rIns="0" bIns="45713" rtlCol="0">
            <a:spAutoFit/>
          </a:bodyPr>
          <a:lstStyle/>
          <a:p>
            <a:pPr algn="ctr" defTabSz="914259"/>
            <a:r>
              <a:rPr lang="en-US" sz="2600" b="1" i="1" dirty="0">
                <a:solidFill>
                  <a:srgbClr val="FF0000"/>
                </a:solidFill>
                <a:latin typeface="Calibri"/>
              </a:rPr>
              <a:t>starvation </a:t>
            </a:r>
            <a:r>
              <a:rPr lang="en-US" sz="2600" b="1" dirty="0">
                <a:solidFill>
                  <a:srgbClr val="FF0000"/>
                </a:solidFill>
                <a:latin typeface="Calibri"/>
                <a:sym typeface="Wingdings" pitchFamily="2" charset="2"/>
              </a:rPr>
              <a:t></a:t>
            </a:r>
            <a:r>
              <a:rPr lang="en-US" sz="2600" b="1" i="1" dirty="0">
                <a:solidFill>
                  <a:srgbClr val="FF0000"/>
                </a:solidFill>
                <a:latin typeface="Calibri"/>
                <a:sym typeface="Wingdings" pitchFamily="2" charset="2"/>
              </a:rPr>
              <a:t> unfairness</a:t>
            </a:r>
            <a:endParaRPr lang="en-US" sz="2600" b="1" i="1" dirty="0">
              <a:solidFill>
                <a:srgbClr val="FF0000"/>
              </a:solidFill>
              <a:latin typeface="Calibri"/>
            </a:endParaRPr>
          </a:p>
        </p:txBody>
      </p:sp>
      <p:sp>
        <p:nvSpPr>
          <p:cNvPr id="84" name="Rounded Rectangle 83"/>
          <p:cNvSpPr/>
          <p:nvPr/>
        </p:nvSpPr>
        <p:spPr>
          <a:xfrm>
            <a:off x="5257801" y="3576937"/>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2000" dirty="0">
                <a:solidFill>
                  <a:prstClr val="white"/>
                </a:solidFill>
                <a:latin typeface="Calibri"/>
              </a:rPr>
              <a:t>thread C</a:t>
            </a:r>
          </a:p>
        </p:txBody>
      </p:sp>
      <p:sp>
        <p:nvSpPr>
          <p:cNvPr id="85" name="Rounded Rectangle 84"/>
          <p:cNvSpPr/>
          <p:nvPr/>
        </p:nvSpPr>
        <p:spPr>
          <a:xfrm>
            <a:off x="7532664" y="365313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 B</a:t>
            </a:r>
          </a:p>
        </p:txBody>
      </p:sp>
      <p:sp>
        <p:nvSpPr>
          <p:cNvPr id="86" name="Rounded Rectangle 85"/>
          <p:cNvSpPr/>
          <p:nvPr/>
        </p:nvSpPr>
        <p:spPr>
          <a:xfrm>
            <a:off x="6642883" y="3748384"/>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 A</a:t>
            </a:r>
          </a:p>
        </p:txBody>
      </p:sp>
      <p:sp>
        <p:nvSpPr>
          <p:cNvPr id="87" name="Oval 86"/>
          <p:cNvSpPr/>
          <p:nvPr/>
        </p:nvSpPr>
        <p:spPr>
          <a:xfrm>
            <a:off x="5757863" y="3119736"/>
            <a:ext cx="2395537"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cxnSp>
        <p:nvCxnSpPr>
          <p:cNvPr id="89" name="Straight Arrow Connector 88"/>
          <p:cNvCxnSpPr/>
          <p:nvPr/>
        </p:nvCxnSpPr>
        <p:spPr>
          <a:xfrm rot="10800000">
            <a:off x="6917531" y="3119738"/>
            <a:ext cx="76200" cy="1"/>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0800000">
            <a:off x="6917531" y="3424538"/>
            <a:ext cx="76200" cy="1"/>
          </a:xfrm>
          <a:prstGeom prst="straightConnector1">
            <a:avLst/>
          </a:prstGeom>
          <a:ln w="31750">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4191000" y="2738735"/>
            <a:ext cx="2171700" cy="2476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defTabSz="914259">
              <a:lnSpc>
                <a:spcPct val="80000"/>
              </a:lnSpc>
            </a:pPr>
            <a:r>
              <a:rPr lang="en-US" sz="2400" b="1" dirty="0">
                <a:solidFill>
                  <a:srgbClr val="006633"/>
                </a:solidFill>
                <a:latin typeface="Calibri"/>
                <a:sym typeface="Wingdings" pitchFamily="2" charset="2"/>
              </a:rPr>
              <a:t>Does not starve</a:t>
            </a:r>
          </a:p>
        </p:txBody>
      </p:sp>
      <p:cxnSp>
        <p:nvCxnSpPr>
          <p:cNvPr id="95" name="Shape 50"/>
          <p:cNvCxnSpPr>
            <a:stCxn id="94" idx="2"/>
            <a:endCxn id="84" idx="1"/>
          </p:cNvCxnSpPr>
          <p:nvPr/>
        </p:nvCxnSpPr>
        <p:spPr>
          <a:xfrm rot="5400000">
            <a:off x="4857750" y="3386435"/>
            <a:ext cx="819150" cy="19050"/>
          </a:xfrm>
          <a:prstGeom prst="curvedConnector4">
            <a:avLst>
              <a:gd name="adj1" fmla="val 36046"/>
              <a:gd name="adj2" fmla="val 130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4" name="Explosion 1 103"/>
          <p:cNvSpPr/>
          <p:nvPr/>
        </p:nvSpPr>
        <p:spPr>
          <a:xfrm>
            <a:off x="6553201" y="3748445"/>
            <a:ext cx="381000" cy="32391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05" name="TextBox 104"/>
          <p:cNvSpPr txBox="1"/>
          <p:nvPr/>
        </p:nvSpPr>
        <p:spPr>
          <a:xfrm>
            <a:off x="5334001" y="4212848"/>
            <a:ext cx="3048000" cy="892552"/>
          </a:xfrm>
          <a:prstGeom prst="rect">
            <a:avLst/>
          </a:prstGeom>
          <a:noFill/>
        </p:spPr>
        <p:txBody>
          <a:bodyPr wrap="square" lIns="0" tIns="45713" rIns="0" bIns="45713" rtlCol="0">
            <a:spAutoFit/>
          </a:bodyPr>
          <a:lstStyle/>
          <a:p>
            <a:pPr algn="ctr" defTabSz="914259"/>
            <a:r>
              <a:rPr lang="en-US" sz="2600" b="1" i="1" dirty="0">
                <a:solidFill>
                  <a:srgbClr val="FF0000"/>
                </a:solidFill>
                <a:latin typeface="Calibri"/>
              </a:rPr>
              <a:t>not prioritized </a:t>
            </a:r>
            <a:r>
              <a:rPr lang="en-US" sz="2600" b="1" dirty="0">
                <a:solidFill>
                  <a:srgbClr val="FF0000"/>
                </a:solidFill>
                <a:latin typeface="Calibri"/>
                <a:sym typeface="Wingdings" pitchFamily="2" charset="2"/>
              </a:rPr>
              <a:t> </a:t>
            </a:r>
          </a:p>
          <a:p>
            <a:pPr algn="ctr" defTabSz="914259"/>
            <a:r>
              <a:rPr lang="en-US" sz="2600" b="1" i="1" dirty="0">
                <a:solidFill>
                  <a:srgbClr val="FF0000"/>
                </a:solidFill>
                <a:latin typeface="Calibri"/>
                <a:sym typeface="Wingdings" pitchFamily="2" charset="2"/>
              </a:rPr>
              <a:t>reduced throughput</a:t>
            </a:r>
            <a:endParaRPr lang="en-US" sz="2600" b="1" i="1" dirty="0">
              <a:solidFill>
                <a:srgbClr val="FF0000"/>
              </a:solidFill>
              <a:latin typeface="Calibri"/>
            </a:endParaRPr>
          </a:p>
        </p:txBody>
      </p:sp>
      <p:sp>
        <p:nvSpPr>
          <p:cNvPr id="106" name="TextBox 105"/>
          <p:cNvSpPr txBox="1"/>
          <p:nvPr/>
        </p:nvSpPr>
        <p:spPr>
          <a:xfrm>
            <a:off x="762001" y="5486400"/>
            <a:ext cx="7620000" cy="609600"/>
          </a:xfrm>
          <a:prstGeom prst="rect">
            <a:avLst/>
          </a:prstGeom>
          <a:ln/>
        </p:spPr>
        <p:style>
          <a:lnRef idx="1">
            <a:schemeClr val="accent2"/>
          </a:lnRef>
          <a:fillRef idx="3">
            <a:schemeClr val="accent2"/>
          </a:fillRef>
          <a:effectRef idx="2">
            <a:schemeClr val="accent2"/>
          </a:effectRef>
          <a:fontRef idx="minor">
            <a:schemeClr val="lt1"/>
          </a:fontRef>
        </p:style>
        <p:txBody>
          <a:bodyPr wrap="square" lIns="91425" tIns="45713" rIns="91425" bIns="45713" rtlCol="0" anchor="ctr" anchorCtr="0">
            <a:noAutofit/>
          </a:bodyPr>
          <a:lstStyle/>
          <a:p>
            <a:pPr algn="ctr" defTabSz="914259"/>
            <a:r>
              <a:rPr lang="en-US" sz="3200" b="1" dirty="0">
                <a:solidFill>
                  <a:prstClr val="white"/>
                </a:solidFill>
                <a:latin typeface="Calibri"/>
              </a:rPr>
              <a:t>Single policy for all threads is insufficient</a:t>
            </a:r>
          </a:p>
        </p:txBody>
      </p:sp>
    </p:spTree>
    <p:extLst>
      <p:ext uri="{BB962C8B-B14F-4D97-AF65-F5344CB8AC3E}">
        <p14:creationId xmlns:p14="http://schemas.microsoft.com/office/powerpoint/2010/main" val="10246440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14" grpId="0" animBg="1"/>
      <p:bldP spid="15" grpId="0" animBg="1"/>
      <p:bldP spid="16" grpId="0" animBg="1"/>
      <p:bldP spid="33" grpId="0"/>
      <p:bldP spid="45" grpId="0"/>
      <p:bldP spid="47" grpId="0" animBg="1"/>
      <p:bldP spid="49" grpId="0"/>
      <p:bldP spid="62" grpId="0" animBg="1"/>
      <p:bldP spid="66" grpId="0"/>
      <p:bldP spid="84" grpId="0" animBg="1"/>
      <p:bldP spid="85" grpId="0" animBg="1"/>
      <p:bldP spid="86" grpId="0" animBg="1"/>
      <p:bldP spid="87" grpId="0" animBg="1"/>
      <p:bldP spid="94" grpId="0"/>
      <p:bldP spid="104" grpId="0" animBg="1"/>
      <p:bldP spid="105" grpId="0"/>
      <p:bldP spid="106"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Achieving the Best of Both Worlds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186</a:t>
            </a:fld>
            <a:endParaRPr lang="en-US" dirty="0">
              <a:solidFill>
                <a:prstClr val="black">
                  <a:tint val="75000"/>
                </a:prstClr>
              </a:solidFill>
              <a:latin typeface="Calibri"/>
            </a:endParaRPr>
          </a:p>
        </p:txBody>
      </p:sp>
      <p:sp>
        <p:nvSpPr>
          <p:cNvPr id="6" name="Rounded Rectangle 5"/>
          <p:cNvSpPr/>
          <p:nvPr/>
        </p:nvSpPr>
        <p:spPr>
          <a:xfrm>
            <a:off x="937382" y="3709307"/>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7" name="Rounded Rectangle 6"/>
          <p:cNvSpPr/>
          <p:nvPr/>
        </p:nvSpPr>
        <p:spPr>
          <a:xfrm>
            <a:off x="1242182" y="215121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a:t>
            </a:r>
          </a:p>
        </p:txBody>
      </p:sp>
      <p:cxnSp>
        <p:nvCxnSpPr>
          <p:cNvPr id="8" name="Straight Arrow Connector 7"/>
          <p:cNvCxnSpPr/>
          <p:nvPr/>
        </p:nvCxnSpPr>
        <p:spPr>
          <a:xfrm rot="16200000" flipV="1">
            <a:off x="-1828795" y="3657604"/>
            <a:ext cx="4876801"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8781" y="1290562"/>
            <a:ext cx="923820" cy="690638"/>
          </a:xfrm>
          <a:prstGeom prst="rect">
            <a:avLst/>
          </a:prstGeom>
          <a:noFill/>
        </p:spPr>
        <p:txBody>
          <a:bodyPr wrap="square" lIns="0" tIns="45713" rIns="0" bIns="45713" rtlCol="0">
            <a:spAutoFit/>
          </a:bodyPr>
          <a:lstStyle/>
          <a:p>
            <a:pPr algn="ctr" defTabSz="914259">
              <a:lnSpc>
                <a:spcPct val="80000"/>
              </a:lnSpc>
            </a:pPr>
            <a:r>
              <a:rPr lang="en-US" sz="2400" i="1" dirty="0">
                <a:solidFill>
                  <a:prstClr val="black"/>
                </a:solidFill>
                <a:latin typeface="Calibri"/>
              </a:rPr>
              <a:t>higher</a:t>
            </a:r>
          </a:p>
          <a:p>
            <a:pPr algn="ctr" defTabSz="914259">
              <a:lnSpc>
                <a:spcPct val="80000"/>
              </a:lnSpc>
            </a:pPr>
            <a:r>
              <a:rPr lang="en-US" sz="2400" i="1" dirty="0">
                <a:solidFill>
                  <a:prstClr val="black"/>
                </a:solidFill>
                <a:latin typeface="Calibri"/>
              </a:rPr>
              <a:t>priority</a:t>
            </a:r>
          </a:p>
        </p:txBody>
      </p:sp>
      <p:sp>
        <p:nvSpPr>
          <p:cNvPr id="10" name="Rounded Rectangle 9"/>
          <p:cNvSpPr/>
          <p:nvPr/>
        </p:nvSpPr>
        <p:spPr>
          <a:xfrm>
            <a:off x="937382" y="4754333"/>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11" name="Rounded Rectangle 10"/>
          <p:cNvSpPr/>
          <p:nvPr/>
        </p:nvSpPr>
        <p:spPr>
          <a:xfrm>
            <a:off x="1242182" y="244513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a:t>
            </a:r>
          </a:p>
        </p:txBody>
      </p:sp>
      <p:sp>
        <p:nvSpPr>
          <p:cNvPr id="12" name="Rounded Rectangle 11"/>
          <p:cNvSpPr/>
          <p:nvPr/>
        </p:nvSpPr>
        <p:spPr>
          <a:xfrm>
            <a:off x="1242182" y="273904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 </a:t>
            </a:r>
          </a:p>
        </p:txBody>
      </p:sp>
      <p:sp>
        <p:nvSpPr>
          <p:cNvPr id="13" name="Rounded Rectangle 12"/>
          <p:cNvSpPr/>
          <p:nvPr/>
        </p:nvSpPr>
        <p:spPr>
          <a:xfrm>
            <a:off x="1242182" y="303296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a:t>
            </a:r>
          </a:p>
        </p:txBody>
      </p:sp>
      <p:sp>
        <p:nvSpPr>
          <p:cNvPr id="14" name="Rounded Rectangle 13"/>
          <p:cNvSpPr/>
          <p:nvPr/>
        </p:nvSpPr>
        <p:spPr>
          <a:xfrm>
            <a:off x="937382" y="4231821"/>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15" name="Rounded Rectangle 14"/>
          <p:cNvSpPr/>
          <p:nvPr/>
        </p:nvSpPr>
        <p:spPr>
          <a:xfrm>
            <a:off x="937382" y="5276849"/>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18" name="Rectangular Callout 17"/>
          <p:cNvSpPr/>
          <p:nvPr/>
        </p:nvSpPr>
        <p:spPr>
          <a:xfrm>
            <a:off x="2667000" y="1600200"/>
            <a:ext cx="6248400" cy="762000"/>
          </a:xfrm>
          <a:prstGeom prst="wedgeRectCallout">
            <a:avLst>
              <a:gd name="adj1" fmla="val -56496"/>
              <a:gd name="adj2" fmla="val 89999"/>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574587" lvl="1" defTabSz="914259"/>
            <a:r>
              <a:rPr lang="en-US" sz="2600" b="1" dirty="0">
                <a:solidFill>
                  <a:srgbClr val="FF0000"/>
                </a:solidFill>
                <a:latin typeface="Calibri"/>
              </a:rPr>
              <a:t>Prioritize memory-non-intensive threads</a:t>
            </a:r>
          </a:p>
        </p:txBody>
      </p:sp>
      <p:sp>
        <p:nvSpPr>
          <p:cNvPr id="17" name="TextBox 16"/>
          <p:cNvSpPr txBox="1"/>
          <p:nvPr/>
        </p:nvSpPr>
        <p:spPr>
          <a:xfrm>
            <a:off x="2667000" y="12192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0" rIns="91425" bIns="0" rtlCol="0" anchor="ctr">
            <a:noAutofit/>
          </a:bodyPr>
          <a:lstStyle/>
          <a:p>
            <a:pPr algn="ctr" defTabSz="914259"/>
            <a:r>
              <a:rPr lang="en-US" sz="2400" b="1" i="1" dirty="0">
                <a:solidFill>
                  <a:prstClr val="white"/>
                </a:solidFill>
                <a:latin typeface="Calibri"/>
              </a:rPr>
              <a:t>For Throughput</a:t>
            </a:r>
            <a:endParaRPr lang="en-US" sz="2400" i="1" dirty="0">
              <a:solidFill>
                <a:prstClr val="white"/>
              </a:solidFill>
              <a:latin typeface="Calibri"/>
            </a:endParaRPr>
          </a:p>
        </p:txBody>
      </p:sp>
      <p:pic>
        <p:nvPicPr>
          <p:cNvPr id="1027"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1752600"/>
            <a:ext cx="533400" cy="533400"/>
          </a:xfrm>
          <a:prstGeom prst="rect">
            <a:avLst/>
          </a:prstGeom>
          <a:noFill/>
        </p:spPr>
      </p:pic>
      <p:sp>
        <p:nvSpPr>
          <p:cNvPr id="23" name="Rectangular Callout 22"/>
          <p:cNvSpPr/>
          <p:nvPr/>
        </p:nvSpPr>
        <p:spPr>
          <a:xfrm>
            <a:off x="2667000" y="3284160"/>
            <a:ext cx="6248400" cy="3116641"/>
          </a:xfrm>
          <a:prstGeom prst="wedgeRectCallout">
            <a:avLst>
              <a:gd name="adj1" fmla="val -55436"/>
              <a:gd name="adj2" fmla="val 16411"/>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574587" lvl="1" defTabSz="914259"/>
            <a:r>
              <a:rPr lang="en-US" sz="2600" b="1" dirty="0">
                <a:solidFill>
                  <a:srgbClr val="FF0000"/>
                </a:solidFill>
                <a:latin typeface="Calibri"/>
              </a:rPr>
              <a:t>Unfairness caused by memory-intensive being prioritized over each other </a:t>
            </a:r>
          </a:p>
          <a:p>
            <a:pPr marL="914259" lvl="2" defTabSz="914259">
              <a:buFont typeface="Arial" pitchFamily="34" charset="0"/>
              <a:buChar char="•"/>
            </a:pPr>
            <a:r>
              <a:rPr lang="en-US" sz="2600" dirty="0">
                <a:solidFill>
                  <a:prstClr val="black"/>
                </a:solidFill>
                <a:latin typeface="Calibri"/>
              </a:rPr>
              <a:t> Shuffle thread ranking</a:t>
            </a:r>
            <a:endParaRPr lang="en-US" sz="2600" dirty="0">
              <a:solidFill>
                <a:prstClr val="black"/>
              </a:solidFill>
              <a:latin typeface="Calibri"/>
              <a:sym typeface="Wingdings" pitchFamily="2" charset="2"/>
            </a:endParaRPr>
          </a:p>
          <a:p>
            <a:pPr marL="625379" lvl="1" indent="-228564" defTabSz="914259">
              <a:buFont typeface="Arial" pitchFamily="34" charset="0"/>
              <a:buChar char="•"/>
              <a:tabLst>
                <a:tab pos="746011" algn="l"/>
              </a:tabLst>
            </a:pPr>
            <a:endParaRPr lang="en-US" dirty="0" smtClean="0">
              <a:solidFill>
                <a:prstClr val="black"/>
              </a:solidFill>
              <a:latin typeface="Calibri"/>
              <a:sym typeface="Wingdings" pitchFamily="2" charset="2"/>
            </a:endParaRPr>
          </a:p>
          <a:p>
            <a:pPr marL="571413" lvl="1" defTabSz="914259">
              <a:tabLst>
                <a:tab pos="688869" algn="l"/>
                <a:tab pos="746011" algn="l"/>
              </a:tabLst>
            </a:pPr>
            <a:r>
              <a:rPr lang="en-US" sz="2600" b="1" dirty="0">
                <a:solidFill>
                  <a:srgbClr val="FF0000"/>
                </a:solidFill>
                <a:latin typeface="Calibri"/>
                <a:sym typeface="Wingdings" pitchFamily="2" charset="2"/>
              </a:rPr>
              <a:t>Memory-intensive threads have </a:t>
            </a:r>
            <a:br>
              <a:rPr lang="en-US" sz="2600" b="1" dirty="0">
                <a:solidFill>
                  <a:srgbClr val="FF0000"/>
                </a:solidFill>
                <a:latin typeface="Calibri"/>
                <a:sym typeface="Wingdings" pitchFamily="2" charset="2"/>
              </a:rPr>
            </a:br>
            <a:r>
              <a:rPr lang="en-US" sz="2600" b="1" dirty="0">
                <a:solidFill>
                  <a:srgbClr val="FF0000"/>
                </a:solidFill>
                <a:latin typeface="Calibri"/>
                <a:sym typeface="Wingdings" pitchFamily="2" charset="2"/>
              </a:rPr>
              <a:t>different vulnerability to interference</a:t>
            </a:r>
          </a:p>
          <a:p>
            <a:pPr marL="917434" lvl="2" defTabSz="914259">
              <a:buFont typeface="Arial" pitchFamily="34" charset="0"/>
              <a:buChar char="•"/>
              <a:tabLst>
                <a:tab pos="688869" algn="l"/>
                <a:tab pos="746011" algn="l"/>
              </a:tabLst>
            </a:pPr>
            <a:r>
              <a:rPr lang="en-US" sz="2600" b="1" dirty="0">
                <a:solidFill>
                  <a:prstClr val="black"/>
                </a:solidFill>
                <a:latin typeface="Calibri"/>
                <a:sym typeface="Wingdings" pitchFamily="2" charset="2"/>
              </a:rPr>
              <a:t> </a:t>
            </a:r>
            <a:r>
              <a:rPr lang="en-US" sz="2600" dirty="0">
                <a:solidFill>
                  <a:prstClr val="black"/>
                </a:solidFill>
                <a:latin typeface="Calibri"/>
                <a:sym typeface="Wingdings" pitchFamily="2" charset="2"/>
              </a:rPr>
              <a:t>Shuffle </a:t>
            </a:r>
            <a:r>
              <a:rPr lang="en-US" sz="2600" u="sng" dirty="0">
                <a:solidFill>
                  <a:prstClr val="black"/>
                </a:solidFill>
                <a:latin typeface="Calibri"/>
                <a:sym typeface="Wingdings" pitchFamily="2" charset="2"/>
              </a:rPr>
              <a:t>asymmetrically</a:t>
            </a:r>
          </a:p>
        </p:txBody>
      </p:sp>
      <p:pic>
        <p:nvPicPr>
          <p:cNvPr id="25"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3657600"/>
            <a:ext cx="533400" cy="533400"/>
          </a:xfrm>
          <a:prstGeom prst="rect">
            <a:avLst/>
          </a:prstGeom>
          <a:noFill/>
        </p:spPr>
      </p:pic>
      <p:sp>
        <p:nvSpPr>
          <p:cNvPr id="37" name="TextBox 36"/>
          <p:cNvSpPr txBox="1"/>
          <p:nvPr/>
        </p:nvSpPr>
        <p:spPr>
          <a:xfrm>
            <a:off x="2667000" y="28956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0" rIns="91425" bIns="0" rtlCol="0" anchor="ctr" anchorCtr="0">
            <a:noAutofit/>
          </a:bodyPr>
          <a:lstStyle/>
          <a:p>
            <a:pPr algn="ctr" defTabSz="914259"/>
            <a:r>
              <a:rPr lang="en-US" sz="2400" b="1" i="1" dirty="0">
                <a:solidFill>
                  <a:prstClr val="white"/>
                </a:solidFill>
                <a:latin typeface="Calibri"/>
              </a:rPr>
              <a:t>For Fairness</a:t>
            </a:r>
            <a:endParaRPr lang="en-US" sz="2400" i="1" dirty="0">
              <a:solidFill>
                <a:prstClr val="white"/>
              </a:solidFill>
              <a:latin typeface="Calibri"/>
            </a:endParaRPr>
          </a:p>
        </p:txBody>
      </p:sp>
      <p:pic>
        <p:nvPicPr>
          <p:cNvPr id="38"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5105401"/>
            <a:ext cx="533400" cy="533400"/>
          </a:xfrm>
          <a:prstGeom prst="rect">
            <a:avLst/>
          </a:prstGeom>
          <a:noFill/>
        </p:spPr>
      </p:pic>
      <p:cxnSp>
        <p:nvCxnSpPr>
          <p:cNvPr id="27" name="Straight Arrow Connector 26"/>
          <p:cNvCxnSpPr/>
          <p:nvPr/>
        </p:nvCxnSpPr>
        <p:spPr>
          <a:xfrm rot="5400000">
            <a:off x="733320" y="4674057"/>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1051685" y="4674057"/>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2" name="Right Brace 31"/>
          <p:cNvSpPr/>
          <p:nvPr/>
        </p:nvSpPr>
        <p:spPr>
          <a:xfrm>
            <a:off x="1914421" y="2143570"/>
            <a:ext cx="152400" cy="101873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defTabSz="914259"/>
            <a:endParaRPr lang="en-US">
              <a:solidFill>
                <a:prstClr val="black"/>
              </a:solidFill>
              <a:latin typeface="Calibri"/>
            </a:endParaRPr>
          </a:p>
        </p:txBody>
      </p:sp>
      <p:sp>
        <p:nvSpPr>
          <p:cNvPr id="26" name="Oval 25"/>
          <p:cNvSpPr/>
          <p:nvPr/>
        </p:nvSpPr>
        <p:spPr>
          <a:xfrm rot="16200000">
            <a:off x="-34138" y="4514876"/>
            <a:ext cx="1929491"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45" name="Explosion 1 44"/>
          <p:cNvSpPr/>
          <p:nvPr/>
        </p:nvSpPr>
        <p:spPr>
          <a:xfrm>
            <a:off x="1857272" y="5154014"/>
            <a:ext cx="428728" cy="410019"/>
          </a:xfrm>
          <a:prstGeom prst="irregularSeal1">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43" name="Parallelogram 42"/>
          <p:cNvSpPr/>
          <p:nvPr/>
        </p:nvSpPr>
        <p:spPr>
          <a:xfrm>
            <a:off x="923820" y="4754333"/>
            <a:ext cx="1143000" cy="361950"/>
          </a:xfrm>
          <a:prstGeom prst="parallelogram">
            <a:avLst/>
          </a:prstGeom>
          <a:ln/>
        </p:spPr>
        <p:style>
          <a:lnRef idx="1">
            <a:schemeClr val="accent4"/>
          </a:lnRef>
          <a:fillRef idx="3">
            <a:schemeClr val="accent4"/>
          </a:fillRef>
          <a:effectRef idx="2">
            <a:schemeClr val="accent4"/>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44" name="Flowchart: Preparation 43"/>
          <p:cNvSpPr/>
          <p:nvPr/>
        </p:nvSpPr>
        <p:spPr>
          <a:xfrm>
            <a:off x="923820" y="4231821"/>
            <a:ext cx="1143000" cy="361950"/>
          </a:xfrm>
          <a:prstGeom prst="flowChartPreparation">
            <a:avLst/>
          </a:prstGeom>
          <a:ln/>
        </p:spPr>
        <p:style>
          <a:lnRef idx="1">
            <a:schemeClr val="accent6"/>
          </a:lnRef>
          <a:fillRef idx="3">
            <a:schemeClr val="accent6"/>
          </a:fillRef>
          <a:effectRef idx="2">
            <a:schemeClr val="accent6"/>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46" name="Flowchart: Punched Tape 45"/>
          <p:cNvSpPr/>
          <p:nvPr/>
        </p:nvSpPr>
        <p:spPr>
          <a:xfrm>
            <a:off x="936520" y="3713452"/>
            <a:ext cx="1143000" cy="361950"/>
          </a:xfrm>
          <a:prstGeom prst="flowChartPunchedTape">
            <a:avLst/>
          </a:prstGeom>
          <a:ln/>
        </p:spPr>
        <p:style>
          <a:lnRef idx="1">
            <a:schemeClr val="accent3"/>
          </a:lnRef>
          <a:fillRef idx="3">
            <a:schemeClr val="accent3"/>
          </a:fillRef>
          <a:effectRef idx="2">
            <a:schemeClr val="accent3"/>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47" name="Trapezoid 46"/>
          <p:cNvSpPr/>
          <p:nvPr/>
        </p:nvSpPr>
        <p:spPr>
          <a:xfrm>
            <a:off x="923820" y="5276849"/>
            <a:ext cx="1143000" cy="361950"/>
          </a:xfrm>
          <a:prstGeom prst="trapezoid">
            <a:avLst/>
          </a:prstGeom>
          <a:ln/>
        </p:spPr>
        <p:style>
          <a:lnRef idx="1">
            <a:schemeClr val="accent2"/>
          </a:lnRef>
          <a:fillRef idx="3">
            <a:schemeClr val="accent2"/>
          </a:fillRef>
          <a:effectRef idx="2">
            <a:schemeClr val="accent2"/>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Tree>
    <p:extLst>
      <p:ext uri="{BB962C8B-B14F-4D97-AF65-F5344CB8AC3E}">
        <p14:creationId xmlns:p14="http://schemas.microsoft.com/office/powerpoint/2010/main" val="2350360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42" presetClass="path" presetSubtype="0" accel="50000" decel="50000" fill="hold" grpId="2" nodeType="withEffect">
                                  <p:stCondLst>
                                    <p:cond delay="0"/>
                                  </p:stCondLst>
                                  <p:childTnLst>
                                    <p:animMotion origin="layout" path="M -2.5E-6 4.07407E-6 L -2.5E-6 0.07638 " pathEditMode="relative" rAng="0" ptsTypes="AA">
                                      <p:cBhvr>
                                        <p:cTn id="58" dur="1000" fill="hold"/>
                                        <p:tgtEl>
                                          <p:spTgt spid="6"/>
                                        </p:tgtEl>
                                        <p:attrNameLst>
                                          <p:attrName>ppt_x</p:attrName>
                                          <p:attrName>ppt_y</p:attrName>
                                        </p:attrNameLst>
                                      </p:cBhvr>
                                      <p:rCtr x="0" y="38"/>
                                    </p:animMotion>
                                  </p:childTnLst>
                                </p:cTn>
                              </p:par>
                              <p:par>
                                <p:cTn id="59" presetID="42" presetClass="path" presetSubtype="0" accel="50000" decel="50000" fill="hold" grpId="2" nodeType="withEffect">
                                  <p:stCondLst>
                                    <p:cond delay="0"/>
                                  </p:stCondLst>
                                  <p:childTnLst>
                                    <p:animMotion origin="layout" path="M -2.5E-6 -4.81481E-6 L -2.5E-6 0.07616 " pathEditMode="relative" rAng="0" ptsTypes="AA">
                                      <p:cBhvr>
                                        <p:cTn id="60" dur="1000" fill="hold"/>
                                        <p:tgtEl>
                                          <p:spTgt spid="14"/>
                                        </p:tgtEl>
                                        <p:attrNameLst>
                                          <p:attrName>ppt_x</p:attrName>
                                          <p:attrName>ppt_y</p:attrName>
                                        </p:attrNameLst>
                                      </p:cBhvr>
                                      <p:rCtr x="0" y="38"/>
                                    </p:animMotion>
                                  </p:childTnLst>
                                </p:cTn>
                              </p:par>
                              <p:par>
                                <p:cTn id="61" presetID="42" presetClass="path" presetSubtype="0" accel="50000" decel="50000" fill="hold" grpId="2" nodeType="withEffect">
                                  <p:stCondLst>
                                    <p:cond delay="0"/>
                                  </p:stCondLst>
                                  <p:childTnLst>
                                    <p:animMotion origin="layout" path="M -2.5E-6 -2.22222E-6 L -2.5E-6 0.07616 " pathEditMode="relative" rAng="0" ptsTypes="AA">
                                      <p:cBhvr>
                                        <p:cTn id="62" dur="1000" fill="hold"/>
                                        <p:tgtEl>
                                          <p:spTgt spid="10"/>
                                        </p:tgtEl>
                                        <p:attrNameLst>
                                          <p:attrName>ppt_x</p:attrName>
                                          <p:attrName>ppt_y</p:attrName>
                                        </p:attrNameLst>
                                      </p:cBhvr>
                                      <p:rCtr x="0" y="38"/>
                                    </p:animMotion>
                                  </p:childTnLst>
                                </p:cTn>
                              </p:par>
                              <p:par>
                                <p:cTn id="63" presetID="58" presetClass="path" presetSubtype="0" accel="50000" decel="50000" fill="hold" grpId="2" nodeType="withEffect">
                                  <p:stCondLst>
                                    <p:cond delay="0"/>
                                  </p:stCondLst>
                                  <p:childTnLst>
                                    <p:animMotion origin="layout" path="M -2.5E-6 3.7037E-7 L 0.03993 -0.06134 C 0.04896 -0.07431 0.054 -0.09352 0.054 -0.11343 C 0.054 -0.13634 0.04896 -0.15463 0.03993 -0.16759 L -2.5E-6 -0.2287 " pathEditMode="relative" rAng="0" ptsTypes="FffFF">
                                      <p:cBhvr>
                                        <p:cTn id="64" dur="1000" fill="hold"/>
                                        <p:tgtEl>
                                          <p:spTgt spid="15"/>
                                        </p:tgtEl>
                                        <p:attrNameLst>
                                          <p:attrName>ppt_x</p:attrName>
                                          <p:attrName>ppt_y</p:attrName>
                                        </p:attrNameLst>
                                      </p:cBhvr>
                                      <p:rCtr x="27" y="-114"/>
                                    </p:animMotion>
                                  </p:childTnLst>
                                </p:cTn>
                              </p:par>
                            </p:childTnLst>
                          </p:cTn>
                        </p:par>
                        <p:par>
                          <p:cTn id="65" fill="hold">
                            <p:stCondLst>
                              <p:cond delay="1000"/>
                            </p:stCondLst>
                            <p:childTnLst>
                              <p:par>
                                <p:cTn id="66" presetID="42" presetClass="path" presetSubtype="0" accel="50000" decel="50000" fill="hold" grpId="3" nodeType="afterEffect">
                                  <p:stCondLst>
                                    <p:cond delay="500"/>
                                  </p:stCondLst>
                                  <p:childTnLst>
                                    <p:animMotion origin="layout" path="M -2.5E-6 0.07638 L -2.5E-6 0.15254 " pathEditMode="relative" rAng="0" ptsTypes="AA">
                                      <p:cBhvr>
                                        <p:cTn id="67" dur="1000" fill="hold"/>
                                        <p:tgtEl>
                                          <p:spTgt spid="6"/>
                                        </p:tgtEl>
                                        <p:attrNameLst>
                                          <p:attrName>ppt_x</p:attrName>
                                          <p:attrName>ppt_y</p:attrName>
                                        </p:attrNameLst>
                                      </p:cBhvr>
                                      <p:rCtr x="0" y="38"/>
                                    </p:animMotion>
                                  </p:childTnLst>
                                </p:cTn>
                              </p:par>
                              <p:par>
                                <p:cTn id="68" presetID="42" presetClass="path" presetSubtype="0" accel="50000" decel="50000" fill="hold" grpId="3" nodeType="withEffect">
                                  <p:stCondLst>
                                    <p:cond delay="500"/>
                                  </p:stCondLst>
                                  <p:childTnLst>
                                    <p:animMotion origin="layout" path="M -2.5E-6 0.07616 L -2.5E-6 0.15232 " pathEditMode="relative" rAng="0" ptsTypes="AA">
                                      <p:cBhvr>
                                        <p:cTn id="69" dur="1000" fill="hold"/>
                                        <p:tgtEl>
                                          <p:spTgt spid="14"/>
                                        </p:tgtEl>
                                        <p:attrNameLst>
                                          <p:attrName>ppt_x</p:attrName>
                                          <p:attrName>ppt_y</p:attrName>
                                        </p:attrNameLst>
                                      </p:cBhvr>
                                      <p:rCtr x="0" y="38"/>
                                    </p:animMotion>
                                  </p:childTnLst>
                                </p:cTn>
                              </p:par>
                              <p:par>
                                <p:cTn id="70" presetID="42" presetClass="path" presetSubtype="0" accel="50000" decel="50000" fill="hold" grpId="3" nodeType="withEffect">
                                  <p:stCondLst>
                                    <p:cond delay="500"/>
                                  </p:stCondLst>
                                  <p:childTnLst>
                                    <p:animMotion origin="layout" path="M -2.5E-6 -0.2287 L -2.5E-6 -0.15232 " pathEditMode="relative" rAng="0" ptsTypes="AA">
                                      <p:cBhvr>
                                        <p:cTn id="71" dur="1000" fill="hold"/>
                                        <p:tgtEl>
                                          <p:spTgt spid="15"/>
                                        </p:tgtEl>
                                        <p:attrNameLst>
                                          <p:attrName>ppt_x</p:attrName>
                                          <p:attrName>ppt_y</p:attrName>
                                        </p:attrNameLst>
                                      </p:cBhvr>
                                      <p:rCtr x="0" y="38"/>
                                    </p:animMotion>
                                  </p:childTnLst>
                                </p:cTn>
                              </p:par>
                              <p:par>
                                <p:cTn id="72" presetID="58" presetClass="path" presetSubtype="0" accel="50000" decel="50000" fill="hold" grpId="3" nodeType="withEffect">
                                  <p:stCondLst>
                                    <p:cond delay="500"/>
                                  </p:stCondLst>
                                  <p:childTnLst>
                                    <p:animMotion origin="layout" path="M -2.5E-6 0.07616 L 0.03993 0.01482 C 0.04896 0.00185 0.054 -0.01713 0.054 -0.03727 C 0.054 -0.05995 0.04896 -0.07824 0.03993 -0.0912 L -2.5E-6 -0.15254 " pathEditMode="relative" rAng="0" ptsTypes="FffFF">
                                      <p:cBhvr>
                                        <p:cTn id="73" dur="1000" fill="hold"/>
                                        <p:tgtEl>
                                          <p:spTgt spid="10"/>
                                        </p:tgtEl>
                                        <p:attrNameLst>
                                          <p:attrName>ppt_x</p:attrName>
                                          <p:attrName>ppt_y</p:attrName>
                                        </p:attrNameLst>
                                      </p:cBhvr>
                                      <p:rCtr x="27" y="-114"/>
                                    </p:animMotion>
                                  </p:childTnLst>
                                </p:cTn>
                              </p:par>
                            </p:childTnLst>
                          </p:cTn>
                        </p:par>
                        <p:par>
                          <p:cTn id="74" fill="hold">
                            <p:stCondLst>
                              <p:cond delay="2500"/>
                            </p:stCondLst>
                            <p:childTnLst>
                              <p:par>
                                <p:cTn id="75" presetID="42" presetClass="path" presetSubtype="0" accel="50000" decel="50000" fill="hold" grpId="4" nodeType="afterEffect">
                                  <p:stCondLst>
                                    <p:cond delay="500"/>
                                  </p:stCondLst>
                                  <p:childTnLst>
                                    <p:animMotion origin="layout" path="M -2.5E-6 0.15254 L -2.5E-6 0.2287 " pathEditMode="relative" rAng="0" ptsTypes="AA">
                                      <p:cBhvr>
                                        <p:cTn id="76" dur="1000" fill="hold"/>
                                        <p:tgtEl>
                                          <p:spTgt spid="6"/>
                                        </p:tgtEl>
                                        <p:attrNameLst>
                                          <p:attrName>ppt_x</p:attrName>
                                          <p:attrName>ppt_y</p:attrName>
                                        </p:attrNameLst>
                                      </p:cBhvr>
                                      <p:rCtr x="0" y="38"/>
                                    </p:animMotion>
                                  </p:childTnLst>
                                </p:cTn>
                              </p:par>
                              <p:par>
                                <p:cTn id="77" presetID="42" presetClass="path" presetSubtype="0" accel="50000" decel="50000" fill="hold" grpId="4" nodeType="withEffect">
                                  <p:stCondLst>
                                    <p:cond delay="500"/>
                                  </p:stCondLst>
                                  <p:childTnLst>
                                    <p:animMotion origin="layout" path="M -2.5E-6 -0.15254 L -2.5E-6 -0.07616 " pathEditMode="relative" rAng="0" ptsTypes="AA">
                                      <p:cBhvr>
                                        <p:cTn id="78" dur="1000" fill="hold"/>
                                        <p:tgtEl>
                                          <p:spTgt spid="10"/>
                                        </p:tgtEl>
                                        <p:attrNameLst>
                                          <p:attrName>ppt_x</p:attrName>
                                          <p:attrName>ppt_y</p:attrName>
                                        </p:attrNameLst>
                                      </p:cBhvr>
                                      <p:rCtr x="0" y="38"/>
                                    </p:animMotion>
                                  </p:childTnLst>
                                </p:cTn>
                              </p:par>
                              <p:par>
                                <p:cTn id="79" presetID="42" presetClass="path" presetSubtype="0" accel="50000" decel="50000" fill="hold" grpId="4" nodeType="withEffect">
                                  <p:stCondLst>
                                    <p:cond delay="500"/>
                                  </p:stCondLst>
                                  <p:childTnLst>
                                    <p:animMotion origin="layout" path="M -2.5E-6 -0.15232 L -2.5E-6 -0.07616 " pathEditMode="relative" rAng="0" ptsTypes="AA">
                                      <p:cBhvr>
                                        <p:cTn id="80" dur="1000" fill="hold"/>
                                        <p:tgtEl>
                                          <p:spTgt spid="15"/>
                                        </p:tgtEl>
                                        <p:attrNameLst>
                                          <p:attrName>ppt_x</p:attrName>
                                          <p:attrName>ppt_y</p:attrName>
                                        </p:attrNameLst>
                                      </p:cBhvr>
                                      <p:rCtr x="0" y="38"/>
                                    </p:animMotion>
                                  </p:childTnLst>
                                </p:cTn>
                              </p:par>
                              <p:par>
                                <p:cTn id="81" presetID="58" presetClass="path" presetSubtype="0" accel="50000" decel="50000" fill="hold" grpId="4" nodeType="withEffect">
                                  <p:stCondLst>
                                    <p:cond delay="500"/>
                                  </p:stCondLst>
                                  <p:childTnLst>
                                    <p:animMotion origin="layout" path="M -2.5E-6 0.15232 L 0.03993 0.09098 C 0.04896 0.07825 0.054 0.0588 0.054 0.03913 C 0.054 0.01621 0.04896 -0.00231 0.03993 -0.01504 L -2.5E-6 -0.07638 " pathEditMode="relative" rAng="0" ptsTypes="FffFF">
                                      <p:cBhvr>
                                        <p:cTn id="82" dur="1000" fill="hold"/>
                                        <p:tgtEl>
                                          <p:spTgt spid="14"/>
                                        </p:tgtEl>
                                        <p:attrNameLst>
                                          <p:attrName>ppt_x</p:attrName>
                                          <p:attrName>ppt_y</p:attrName>
                                        </p:attrNameLst>
                                      </p:cBhvr>
                                      <p:rCtr x="27" y="-114"/>
                                    </p:animMotion>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3">
                                            <p:txEl>
                                              <p:pRg st="3" end="3"/>
                                            </p:txEl>
                                          </p:spTgt>
                                        </p:tgtEl>
                                        <p:attrNameLst>
                                          <p:attrName>style.visibility</p:attrName>
                                        </p:attrNameLst>
                                      </p:cBhvr>
                                      <p:to>
                                        <p:strVal val="visible"/>
                                      </p:to>
                                    </p:set>
                                  </p:childTnLst>
                                </p:cTn>
                              </p:par>
                              <p:par>
                                <p:cTn id="89" presetID="1" presetClass="exit" presetSubtype="0" fill="hold" grpId="0" nodeType="withEffect">
                                  <p:stCondLst>
                                    <p:cond delay="0"/>
                                  </p:stCondLst>
                                  <p:childTnLst>
                                    <p:set>
                                      <p:cBhvr>
                                        <p:cTn id="90" dur="1" fill="hold">
                                          <p:stCondLst>
                                            <p:cond delay="0"/>
                                          </p:stCondLst>
                                        </p:cTn>
                                        <p:tgtEl>
                                          <p:spTgt spid="6"/>
                                        </p:tgtEl>
                                        <p:attrNameLst>
                                          <p:attrName>style.visibility</p:attrName>
                                        </p:attrNameLst>
                                      </p:cBhvr>
                                      <p:to>
                                        <p:strVal val="hidden"/>
                                      </p:to>
                                    </p:set>
                                  </p:childTnLst>
                                </p:cTn>
                              </p:par>
                              <p:par>
                                <p:cTn id="91" presetID="1" presetClass="exit"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10"/>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15"/>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6" grpId="4" animBg="1"/>
      <p:bldP spid="7" grpId="0" animBg="1"/>
      <p:bldP spid="9" grpId="0"/>
      <p:bldP spid="10" grpId="0" animBg="1"/>
      <p:bldP spid="10" grpId="1" animBg="1"/>
      <p:bldP spid="10" grpId="2" animBg="1"/>
      <p:bldP spid="10" grpId="3" animBg="1"/>
      <p:bldP spid="10" grpId="4" animBg="1"/>
      <p:bldP spid="11" grpId="0" animBg="1"/>
      <p:bldP spid="12" grpId="0" animBg="1"/>
      <p:bldP spid="13" grpId="0" animBg="1"/>
      <p:bldP spid="14" grpId="0" animBg="1"/>
      <p:bldP spid="14" grpId="1" animBg="1"/>
      <p:bldP spid="14" grpId="2" animBg="1"/>
      <p:bldP spid="14" grpId="3" animBg="1"/>
      <p:bldP spid="14" grpId="4" animBg="1"/>
      <p:bldP spid="15" grpId="0" animBg="1"/>
      <p:bldP spid="15" grpId="1" animBg="1"/>
      <p:bldP spid="15" grpId="2" animBg="1"/>
      <p:bldP spid="15" grpId="3" animBg="1"/>
      <p:bldP spid="15" grpId="4" animBg="1"/>
      <p:bldP spid="18" grpId="0" build="allAtOnce" animBg="1"/>
      <p:bldP spid="17" grpId="0" animBg="1"/>
      <p:bldP spid="23" grpId="0" build="allAtOnce" animBg="1"/>
      <p:bldP spid="37" grpId="0" animBg="1"/>
      <p:bldP spid="32" grpId="0" animBg="1"/>
      <p:bldP spid="26" grpId="0" animBg="1"/>
      <p:bldP spid="45" grpId="0" animBg="1"/>
      <p:bldP spid="43" grpId="0" animBg="1"/>
      <p:bldP spid="44" grpId="0" animBg="1"/>
      <p:bldP spid="46" grpId="0" animBg="1"/>
      <p:bldP spid="47" grpId="0"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4038601" y="2514600"/>
            <a:ext cx="1752600" cy="1981200"/>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cxnSp>
        <p:nvCxnSpPr>
          <p:cNvPr id="66" name="Straight Connector 65"/>
          <p:cNvCxnSpPr>
            <a:stCxn id="62" idx="2"/>
            <a:endCxn id="15" idx="2"/>
          </p:cNvCxnSpPr>
          <p:nvPr/>
        </p:nvCxnSpPr>
        <p:spPr>
          <a:xfrm rot="5400000">
            <a:off x="6017830" y="2474530"/>
            <a:ext cx="381000"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9" idx="2"/>
            <a:endCxn id="21" idx="2"/>
          </p:cNvCxnSpPr>
          <p:nvPr/>
        </p:nvCxnSpPr>
        <p:spPr>
          <a:xfrm rot="5400000" flipH="1">
            <a:off x="6173344" y="4877944"/>
            <a:ext cx="204822"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9" idx="0"/>
            <a:endCxn id="21" idx="0"/>
          </p:cNvCxnSpPr>
          <p:nvPr/>
        </p:nvCxnSpPr>
        <p:spPr>
          <a:xfrm rot="16200000" flipH="1" flipV="1">
            <a:off x="5818555" y="3151555"/>
            <a:ext cx="914400"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2" idx="0"/>
            <a:endCxn id="15" idx="0"/>
          </p:cNvCxnSpPr>
          <p:nvPr/>
        </p:nvCxnSpPr>
        <p:spPr>
          <a:xfrm rot="16200000" flipH="1" flipV="1">
            <a:off x="5552683" y="1263276"/>
            <a:ext cx="1311294"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6781800" y="1905001"/>
            <a:ext cx="1447800" cy="16764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2" name="Title 1"/>
          <p:cNvSpPr>
            <a:spLocks noGrp="1"/>
          </p:cNvSpPr>
          <p:nvPr>
            <p:ph type="title"/>
          </p:nvPr>
        </p:nvSpPr>
        <p:spPr>
          <a:xfrm>
            <a:off x="457200" y="274638"/>
            <a:ext cx="8579296" cy="792162"/>
          </a:xfrm>
        </p:spPr>
        <p:txBody>
          <a:bodyPr>
            <a:noAutofit/>
          </a:bodyPr>
          <a:lstStyle/>
          <a:p>
            <a:r>
              <a:rPr lang="en-US" sz="3400" dirty="0"/>
              <a:t>Thread Cluster Memory Scheduling </a:t>
            </a:r>
            <a:r>
              <a:rPr lang="en-US" sz="2200" dirty="0"/>
              <a:t>[Kim+ MICRO’10]</a:t>
            </a:r>
          </a:p>
        </p:txBody>
      </p:sp>
      <p:sp>
        <p:nvSpPr>
          <p:cNvPr id="3" name="Content Placeholder 2"/>
          <p:cNvSpPr>
            <a:spLocks noGrp="1"/>
          </p:cNvSpPr>
          <p:nvPr>
            <p:ph idx="1"/>
          </p:nvPr>
        </p:nvSpPr>
        <p:spPr>
          <a:xfrm>
            <a:off x="457200" y="1143000"/>
            <a:ext cx="5791200" cy="1371600"/>
          </a:xfrm>
        </p:spPr>
        <p:txBody>
          <a:bodyPr>
            <a:noAutofit/>
          </a:bodyPr>
          <a:lstStyle/>
          <a:p>
            <a:pPr marL="457130" indent="-457130">
              <a:lnSpc>
                <a:spcPct val="80000"/>
              </a:lnSpc>
              <a:buFont typeface="+mj-lt"/>
              <a:buAutoNum type="arabicPeriod"/>
            </a:pPr>
            <a:r>
              <a:rPr lang="en-US" sz="2800" b="1" kern="0" dirty="0">
                <a:solidFill>
                  <a:sysClr val="windowText" lastClr="000000"/>
                </a:solidFill>
              </a:rPr>
              <a:t>Group threads into two </a:t>
            </a:r>
            <a:r>
              <a:rPr lang="en-US" sz="2800" b="1" i="1" kern="0" dirty="0">
                <a:solidFill>
                  <a:srgbClr val="FF0000"/>
                </a:solidFill>
              </a:rPr>
              <a:t>clusters</a:t>
            </a:r>
          </a:p>
          <a:p>
            <a:pPr marL="457130" indent="-457130">
              <a:lnSpc>
                <a:spcPct val="80000"/>
              </a:lnSpc>
              <a:buFont typeface="+mj-lt"/>
              <a:buAutoNum type="arabicPeriod"/>
            </a:pPr>
            <a:r>
              <a:rPr lang="en-US" sz="2800" b="1" kern="0" dirty="0"/>
              <a:t>Prioritize </a:t>
            </a:r>
            <a:r>
              <a:rPr lang="en-US" sz="2800" b="1" kern="0" dirty="0">
                <a:solidFill>
                  <a:schemeClr val="accent1"/>
                </a:solidFill>
              </a:rPr>
              <a:t>non-intensive cluster</a:t>
            </a:r>
          </a:p>
          <a:p>
            <a:pPr marL="457130" indent="-457130">
              <a:lnSpc>
                <a:spcPct val="80000"/>
              </a:lnSpc>
              <a:buFont typeface="+mj-lt"/>
              <a:buAutoNum type="arabicPeriod"/>
            </a:pPr>
            <a:r>
              <a:rPr lang="en-US" sz="2800" b="1" kern="0" dirty="0"/>
              <a:t>Different policies for each cluster</a:t>
            </a:r>
            <a:endParaRPr lang="en-US" sz="3600" dirty="0"/>
          </a:p>
        </p:txBody>
      </p:sp>
      <p:sp>
        <p:nvSpPr>
          <p:cNvPr id="4" name="Slide Number Placeholder 3"/>
          <p:cNvSpPr>
            <a:spLocks noGrp="1"/>
          </p:cNvSpPr>
          <p:nvPr>
            <p:ph type="sldNum" sz="quarter" idx="12"/>
          </p:nvPr>
        </p:nvSpPr>
        <p:spPr>
          <a:xfrm>
            <a:off x="8305801" y="6416678"/>
            <a:ext cx="533400" cy="365125"/>
          </a:xfrm>
        </p:spPr>
        <p:txBody>
          <a:bodyPr/>
          <a:lstStyle/>
          <a:p>
            <a:fld id="{58161B50-6D0B-48B4-A1D4-BAD8C599CC84}" type="slidenum">
              <a:rPr lang="en-US" smtClean="0">
                <a:solidFill>
                  <a:prstClr val="black">
                    <a:tint val="75000"/>
                  </a:prstClr>
                </a:solidFill>
                <a:latin typeface="Calibri"/>
              </a:rPr>
              <a:pPr/>
              <a:t>187</a:t>
            </a:fld>
            <a:endParaRPr lang="en-US" dirty="0">
              <a:solidFill>
                <a:prstClr val="black">
                  <a:tint val="75000"/>
                </a:prstClr>
              </a:solidFill>
              <a:latin typeface="Calibri"/>
            </a:endParaRPr>
          </a:p>
        </p:txBody>
      </p:sp>
      <p:sp>
        <p:nvSpPr>
          <p:cNvPr id="5" name="Rectangle 4"/>
          <p:cNvSpPr/>
          <p:nvPr/>
        </p:nvSpPr>
        <p:spPr>
          <a:xfrm>
            <a:off x="740511" y="3300377"/>
            <a:ext cx="2438400" cy="2001949"/>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dirty="0">
              <a:solidFill>
                <a:prstClr val="white"/>
              </a:solidFill>
              <a:latin typeface="Calibri"/>
            </a:endParaRPr>
          </a:p>
        </p:txBody>
      </p:sp>
      <p:sp>
        <p:nvSpPr>
          <p:cNvPr id="6" name="Rounded Rectangle 5"/>
          <p:cNvSpPr/>
          <p:nvPr/>
        </p:nvSpPr>
        <p:spPr>
          <a:xfrm>
            <a:off x="1578710" y="4462464"/>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000" dirty="0">
                <a:solidFill>
                  <a:prstClr val="white"/>
                </a:solidFill>
                <a:latin typeface="Calibri"/>
              </a:rPr>
              <a:t>thread</a:t>
            </a:r>
            <a:endParaRPr lang="en-US" sz="1200" dirty="0">
              <a:solidFill>
                <a:prstClr val="white"/>
              </a:solidFill>
              <a:latin typeface="Calibri"/>
            </a:endParaRPr>
          </a:p>
        </p:txBody>
      </p:sp>
      <p:sp>
        <p:nvSpPr>
          <p:cNvPr id="7" name="TextBox 6"/>
          <p:cNvSpPr txBox="1"/>
          <p:nvPr/>
        </p:nvSpPr>
        <p:spPr>
          <a:xfrm>
            <a:off x="822960" y="4953003"/>
            <a:ext cx="2514600" cy="307777"/>
          </a:xfrm>
          <a:prstGeom prst="rect">
            <a:avLst/>
          </a:prstGeom>
          <a:noFill/>
        </p:spPr>
        <p:txBody>
          <a:bodyPr wrap="square" lIns="0" tIns="0" rIns="0" bIns="0" rtlCol="0">
            <a:spAutoFit/>
          </a:bodyPr>
          <a:lstStyle/>
          <a:p>
            <a:pPr defTabSz="914259"/>
            <a:r>
              <a:rPr lang="en-US" sz="2000" b="1" dirty="0">
                <a:solidFill>
                  <a:prstClr val="black">
                    <a:lumMod val="85000"/>
                    <a:lumOff val="15000"/>
                  </a:prstClr>
                </a:solidFill>
                <a:latin typeface="Calibri"/>
              </a:rPr>
              <a:t>Threads in the system</a:t>
            </a:r>
          </a:p>
        </p:txBody>
      </p:sp>
      <p:sp>
        <p:nvSpPr>
          <p:cNvPr id="8" name="Rounded Rectangle 7"/>
          <p:cNvSpPr/>
          <p:nvPr/>
        </p:nvSpPr>
        <p:spPr>
          <a:xfrm>
            <a:off x="2188310" y="43434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9" name="Rounded Rectangle 8"/>
          <p:cNvSpPr/>
          <p:nvPr/>
        </p:nvSpPr>
        <p:spPr>
          <a:xfrm>
            <a:off x="1162772" y="3539532"/>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000" dirty="0">
                <a:solidFill>
                  <a:prstClr val="white"/>
                </a:solidFill>
                <a:latin typeface="Calibri"/>
              </a:rPr>
              <a:t>thread</a:t>
            </a:r>
            <a:endParaRPr lang="en-US" sz="1200" dirty="0">
              <a:solidFill>
                <a:prstClr val="white"/>
              </a:solidFill>
              <a:latin typeface="Calibri"/>
            </a:endParaRPr>
          </a:p>
        </p:txBody>
      </p:sp>
      <p:sp>
        <p:nvSpPr>
          <p:cNvPr id="10" name="Rounded Rectangle 9"/>
          <p:cNvSpPr/>
          <p:nvPr/>
        </p:nvSpPr>
        <p:spPr>
          <a:xfrm>
            <a:off x="892910" y="3760768"/>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11" name="Rounded Rectangle 10"/>
          <p:cNvSpPr/>
          <p:nvPr/>
        </p:nvSpPr>
        <p:spPr>
          <a:xfrm>
            <a:off x="2035910" y="34290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12" name="Rounded Rectangle 11"/>
          <p:cNvSpPr/>
          <p:nvPr/>
        </p:nvSpPr>
        <p:spPr>
          <a:xfrm>
            <a:off x="2188310" y="4114803"/>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000" dirty="0">
                <a:solidFill>
                  <a:prstClr val="white"/>
                </a:solidFill>
                <a:latin typeface="Calibri"/>
              </a:rPr>
              <a:t>thread</a:t>
            </a:r>
            <a:endParaRPr lang="en-US" sz="1200" dirty="0">
              <a:solidFill>
                <a:prstClr val="white"/>
              </a:solidFill>
              <a:latin typeface="Calibri"/>
            </a:endParaRPr>
          </a:p>
        </p:txBody>
      </p:sp>
      <p:sp>
        <p:nvSpPr>
          <p:cNvPr id="13" name="Rounded Rectangle 12"/>
          <p:cNvSpPr/>
          <p:nvPr/>
        </p:nvSpPr>
        <p:spPr>
          <a:xfrm>
            <a:off x="981781" y="4657725"/>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000" dirty="0">
                <a:solidFill>
                  <a:prstClr val="white"/>
                </a:solidFill>
                <a:latin typeface="Calibri"/>
              </a:rPr>
              <a:t>thread</a:t>
            </a:r>
            <a:endParaRPr lang="en-US" sz="1200" dirty="0">
              <a:solidFill>
                <a:prstClr val="white"/>
              </a:solidFill>
              <a:latin typeface="Calibri"/>
            </a:endParaRPr>
          </a:p>
        </p:txBody>
      </p:sp>
      <p:grpSp>
        <p:nvGrpSpPr>
          <p:cNvPr id="46" name="Group 45"/>
          <p:cNvGrpSpPr/>
          <p:nvPr/>
        </p:nvGrpSpPr>
        <p:grpSpPr>
          <a:xfrm>
            <a:off x="4093310" y="4876800"/>
            <a:ext cx="1828800" cy="1166778"/>
            <a:chOff x="3581400" y="4167223"/>
            <a:chExt cx="1828800" cy="1166778"/>
          </a:xfrm>
        </p:grpSpPr>
        <p:sp>
          <p:nvSpPr>
            <p:cNvPr id="21" name="Rectangle 20"/>
            <p:cNvSpPr/>
            <p:nvPr/>
          </p:nvSpPr>
          <p:spPr>
            <a:xfrm>
              <a:off x="3581400" y="4167223"/>
              <a:ext cx="1828800" cy="116677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dirty="0">
                <a:solidFill>
                  <a:prstClr val="white"/>
                </a:solidFill>
                <a:latin typeface="Calibri"/>
              </a:endParaRPr>
            </a:p>
          </p:txBody>
        </p:sp>
        <p:sp>
          <p:nvSpPr>
            <p:cNvPr id="22" name="Rounded Rectangle 21"/>
            <p:cNvSpPr/>
            <p:nvPr/>
          </p:nvSpPr>
          <p:spPr>
            <a:xfrm>
              <a:off x="3697956" y="4267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259"/>
              <a:endParaRPr lang="en-US" sz="1600" dirty="0">
                <a:solidFill>
                  <a:prstClr val="white"/>
                </a:solidFill>
                <a:latin typeface="Calibri"/>
              </a:endParaRPr>
            </a:p>
          </p:txBody>
        </p:sp>
        <p:sp>
          <p:nvSpPr>
            <p:cNvPr id="23" name="Rounded Rectangle 22"/>
            <p:cNvSpPr/>
            <p:nvPr/>
          </p:nvSpPr>
          <p:spPr>
            <a:xfrm>
              <a:off x="4572000" y="439885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259"/>
              <a:endParaRPr lang="en-US" sz="1600" dirty="0">
                <a:solidFill>
                  <a:prstClr val="white"/>
                </a:solidFill>
                <a:latin typeface="Calibri"/>
              </a:endParaRPr>
            </a:p>
          </p:txBody>
        </p:sp>
        <p:sp>
          <p:nvSpPr>
            <p:cNvPr id="24" name="Rounded Rectangle 23"/>
            <p:cNvSpPr/>
            <p:nvPr/>
          </p:nvSpPr>
          <p:spPr>
            <a:xfrm>
              <a:off x="3810000" y="481889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259"/>
              <a:endParaRPr lang="en-US" sz="1600" dirty="0">
                <a:solidFill>
                  <a:prstClr val="white"/>
                </a:solidFill>
                <a:latin typeface="Calibri"/>
              </a:endParaRPr>
            </a:p>
          </p:txBody>
        </p:sp>
      </p:grpSp>
      <p:sp>
        <p:nvSpPr>
          <p:cNvPr id="25" name="TextBox 24"/>
          <p:cNvSpPr txBox="1"/>
          <p:nvPr/>
        </p:nvSpPr>
        <p:spPr>
          <a:xfrm>
            <a:off x="4108550" y="2625603"/>
            <a:ext cx="1600200" cy="498598"/>
          </a:xfrm>
          <a:prstGeom prst="rect">
            <a:avLst/>
          </a:prstGeom>
          <a:noFill/>
        </p:spPr>
        <p:txBody>
          <a:bodyPr wrap="square" lIns="0" tIns="0" rIns="0" bIns="0" rtlCol="0">
            <a:spAutoFit/>
          </a:bodyPr>
          <a:lstStyle/>
          <a:p>
            <a:pPr algn="ctr" defTabSz="914259">
              <a:lnSpc>
                <a:spcPct val="80000"/>
              </a:lnSpc>
            </a:pPr>
            <a:r>
              <a:rPr lang="en-US" sz="2000" b="1" dirty="0">
                <a:solidFill>
                  <a:srgbClr val="4F81BD">
                    <a:lumMod val="75000"/>
                  </a:srgbClr>
                </a:solidFill>
                <a:latin typeface="Calibri"/>
              </a:rPr>
              <a:t>Non-intensive </a:t>
            </a:r>
          </a:p>
          <a:p>
            <a:pPr algn="ctr" defTabSz="914259">
              <a:lnSpc>
                <a:spcPct val="80000"/>
              </a:lnSpc>
            </a:pPr>
            <a:r>
              <a:rPr lang="en-US" sz="2000" b="1" dirty="0">
                <a:solidFill>
                  <a:srgbClr val="4F81BD">
                    <a:lumMod val="75000"/>
                  </a:srgbClr>
                </a:solidFill>
                <a:latin typeface="Calibri"/>
              </a:rPr>
              <a:t>cluster</a:t>
            </a:r>
          </a:p>
        </p:txBody>
      </p:sp>
      <p:sp>
        <p:nvSpPr>
          <p:cNvPr id="26" name="TextBox 25"/>
          <p:cNvSpPr txBox="1"/>
          <p:nvPr/>
        </p:nvSpPr>
        <p:spPr>
          <a:xfrm>
            <a:off x="3962401" y="6148424"/>
            <a:ext cx="2133600" cy="279524"/>
          </a:xfrm>
          <a:prstGeom prst="rect">
            <a:avLst/>
          </a:prstGeom>
          <a:noFill/>
        </p:spPr>
        <p:txBody>
          <a:bodyPr wrap="square" lIns="0" tIns="0" rIns="0" bIns="0" rtlCol="0">
            <a:spAutoFit/>
          </a:bodyPr>
          <a:lstStyle/>
          <a:p>
            <a:pPr algn="ctr" defTabSz="914259">
              <a:lnSpc>
                <a:spcPct val="80000"/>
              </a:lnSpc>
            </a:pPr>
            <a:r>
              <a:rPr lang="en-US" sz="2200" b="1" dirty="0">
                <a:solidFill>
                  <a:srgbClr val="C0504D">
                    <a:lumMod val="75000"/>
                  </a:srgbClr>
                </a:solidFill>
                <a:latin typeface="Calibri"/>
              </a:rPr>
              <a:t>Intensive cluster</a:t>
            </a:r>
          </a:p>
        </p:txBody>
      </p:sp>
      <p:sp>
        <p:nvSpPr>
          <p:cNvPr id="27" name="Right Arrow 26"/>
          <p:cNvSpPr/>
          <p:nvPr/>
        </p:nvSpPr>
        <p:spPr>
          <a:xfrm rot="18900000">
            <a:off x="3426000" y="36391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a:endParaRPr lang="en-US" dirty="0">
              <a:solidFill>
                <a:prstClr val="white"/>
              </a:solidFill>
              <a:latin typeface="Calibri"/>
            </a:endParaRPr>
          </a:p>
        </p:txBody>
      </p:sp>
      <p:sp>
        <p:nvSpPr>
          <p:cNvPr id="29" name="Rounded Rectangle 28"/>
          <p:cNvSpPr/>
          <p:nvPr/>
        </p:nvSpPr>
        <p:spPr>
          <a:xfrm>
            <a:off x="892910" y="3760768"/>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30" name="Rounded Rectangle 29"/>
          <p:cNvSpPr/>
          <p:nvPr/>
        </p:nvSpPr>
        <p:spPr>
          <a:xfrm>
            <a:off x="2188310" y="43434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31" name="Rounded Rectangle 30"/>
          <p:cNvSpPr/>
          <p:nvPr/>
        </p:nvSpPr>
        <p:spPr>
          <a:xfrm>
            <a:off x="2035910" y="34290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32" name="TextBox 31"/>
          <p:cNvSpPr txBox="1"/>
          <p:nvPr/>
        </p:nvSpPr>
        <p:spPr>
          <a:xfrm>
            <a:off x="685800" y="2743200"/>
            <a:ext cx="2917090" cy="369332"/>
          </a:xfrm>
          <a:prstGeom prst="rect">
            <a:avLst/>
          </a:prstGeom>
          <a:noFill/>
        </p:spPr>
        <p:txBody>
          <a:bodyPr wrap="square" lIns="0" tIns="0" rIns="0" bIns="0" rtlCol="0">
            <a:spAutoFit/>
          </a:bodyPr>
          <a:lstStyle/>
          <a:p>
            <a:pPr algn="ctr" defTabSz="914259"/>
            <a:r>
              <a:rPr lang="en-US" sz="2400" b="1" dirty="0">
                <a:solidFill>
                  <a:srgbClr val="4F81BD">
                    <a:lumMod val="75000"/>
                  </a:srgbClr>
                </a:solidFill>
                <a:latin typeface="Calibri"/>
              </a:rPr>
              <a:t>Memory-non-intensive </a:t>
            </a:r>
          </a:p>
        </p:txBody>
      </p:sp>
      <p:cxnSp>
        <p:nvCxnSpPr>
          <p:cNvPr id="33" name="Curved Connector 32"/>
          <p:cNvCxnSpPr>
            <a:stCxn id="9" idx="0"/>
            <a:endCxn id="32" idx="2"/>
          </p:cNvCxnSpPr>
          <p:nvPr/>
        </p:nvCxnSpPr>
        <p:spPr>
          <a:xfrm rot="5400000" flipH="1" flipV="1">
            <a:off x="1554363" y="2949548"/>
            <a:ext cx="426997" cy="752973"/>
          </a:xfrm>
          <a:prstGeom prst="curvedConnector3">
            <a:avLst>
              <a:gd name="adj1" fmla="val 50000"/>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30" idx="2"/>
            <a:endCxn id="37" idx="0"/>
          </p:cNvCxnSpPr>
          <p:nvPr/>
        </p:nvCxnSpPr>
        <p:spPr>
          <a:xfrm rot="5400000">
            <a:off x="1978299" y="4792760"/>
            <a:ext cx="545068" cy="713155"/>
          </a:xfrm>
          <a:prstGeom prst="curvedConnector3">
            <a:avLst>
              <a:gd name="adj1" fmla="val 50000"/>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9600" y="5421868"/>
            <a:ext cx="2569310" cy="369332"/>
          </a:xfrm>
          <a:prstGeom prst="rect">
            <a:avLst/>
          </a:prstGeom>
          <a:noFill/>
        </p:spPr>
        <p:txBody>
          <a:bodyPr wrap="square" lIns="0" tIns="0" rIns="0" bIns="0" rtlCol="0">
            <a:spAutoFit/>
          </a:bodyPr>
          <a:lstStyle/>
          <a:p>
            <a:pPr algn="ctr" defTabSz="914259"/>
            <a:r>
              <a:rPr lang="en-US" sz="2400" b="1" dirty="0">
                <a:solidFill>
                  <a:srgbClr val="C0504D">
                    <a:lumMod val="75000"/>
                  </a:srgbClr>
                </a:solidFill>
                <a:latin typeface="Calibri"/>
              </a:rPr>
              <a:t>Memory-intensive </a:t>
            </a:r>
          </a:p>
        </p:txBody>
      </p:sp>
      <p:sp>
        <p:nvSpPr>
          <p:cNvPr id="43" name="Right Arrow 42"/>
          <p:cNvSpPr/>
          <p:nvPr/>
        </p:nvSpPr>
        <p:spPr>
          <a:xfrm rot="2700000">
            <a:off x="3426000" y="44773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a:endParaRPr lang="en-US" dirty="0">
              <a:solidFill>
                <a:prstClr val="white"/>
              </a:solidFill>
              <a:latin typeface="Calibri"/>
            </a:endParaRPr>
          </a:p>
        </p:txBody>
      </p:sp>
      <p:sp>
        <p:nvSpPr>
          <p:cNvPr id="48" name="Rectangle 47"/>
          <p:cNvSpPr/>
          <p:nvPr/>
        </p:nvSpPr>
        <p:spPr>
          <a:xfrm>
            <a:off x="4157107" y="4114801"/>
            <a:ext cx="1563711" cy="398906"/>
          </a:xfrm>
          <a:prstGeom prst="rect">
            <a:avLst/>
          </a:prstGeom>
        </p:spPr>
        <p:txBody>
          <a:bodyPr wrap="none" lIns="91425" tIns="45713" rIns="91425" bIns="45713">
            <a:spAutoFit/>
          </a:bodyPr>
          <a:lstStyle/>
          <a:p>
            <a:pPr algn="ctr" defTabSz="914259">
              <a:lnSpc>
                <a:spcPct val="80000"/>
              </a:lnSpc>
              <a:defRPr/>
            </a:pPr>
            <a:r>
              <a:rPr lang="en-US" sz="2400" b="1" i="1" kern="0" dirty="0">
                <a:solidFill>
                  <a:srgbClr val="FF0000"/>
                </a:solidFill>
                <a:latin typeface="Calibri"/>
              </a:rPr>
              <a:t>Prioritized</a:t>
            </a:r>
          </a:p>
        </p:txBody>
      </p:sp>
      <p:sp>
        <p:nvSpPr>
          <p:cNvPr id="49" name="Rounded Rectangle 48"/>
          <p:cNvSpPr/>
          <p:nvPr/>
        </p:nvSpPr>
        <p:spPr>
          <a:xfrm>
            <a:off x="7586589" y="2573333"/>
            <a:ext cx="232117" cy="57155"/>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a:defRPr/>
            </a:pPr>
            <a:endParaRPr lang="en-US" sz="1000" kern="0" dirty="0">
              <a:solidFill>
                <a:sysClr val="window" lastClr="FFFFFF"/>
              </a:solidFill>
              <a:latin typeface="Calibri"/>
            </a:endParaRPr>
          </a:p>
        </p:txBody>
      </p:sp>
      <p:sp>
        <p:nvSpPr>
          <p:cNvPr id="50" name="Rounded Rectangle 49"/>
          <p:cNvSpPr/>
          <p:nvPr/>
        </p:nvSpPr>
        <p:spPr>
          <a:xfrm>
            <a:off x="7563146" y="2745933"/>
            <a:ext cx="279009" cy="9352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a:defRPr/>
            </a:pPr>
            <a:endParaRPr lang="en-US" sz="1100" kern="0" dirty="0">
              <a:solidFill>
                <a:sysClr val="window" lastClr="FFFFFF"/>
              </a:solidFill>
              <a:latin typeface="Calibri"/>
            </a:endParaRPr>
          </a:p>
        </p:txBody>
      </p:sp>
      <p:sp>
        <p:nvSpPr>
          <p:cNvPr id="51" name="Rounded Rectangle 50"/>
          <p:cNvSpPr/>
          <p:nvPr/>
        </p:nvSpPr>
        <p:spPr>
          <a:xfrm>
            <a:off x="7525043" y="2954909"/>
            <a:ext cx="355209" cy="130042"/>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a:defRPr/>
            </a:pPr>
            <a:endParaRPr lang="en-US" sz="1200" kern="0" dirty="0">
              <a:solidFill>
                <a:sysClr val="window" lastClr="FFFFFF"/>
              </a:solidFill>
              <a:latin typeface="Calibri"/>
            </a:endParaRPr>
          </a:p>
        </p:txBody>
      </p:sp>
      <p:sp>
        <p:nvSpPr>
          <p:cNvPr id="52" name="Rounded Rectangle 51"/>
          <p:cNvSpPr/>
          <p:nvPr/>
        </p:nvSpPr>
        <p:spPr>
          <a:xfrm>
            <a:off x="7480495" y="3200401"/>
            <a:ext cx="444305" cy="16669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a:defRPr/>
            </a:pPr>
            <a:endParaRPr lang="en-US" sz="1200" kern="0" dirty="0">
              <a:solidFill>
                <a:sysClr val="window" lastClr="FFFFFF"/>
              </a:solidFill>
              <a:latin typeface="Calibri"/>
            </a:endParaRPr>
          </a:p>
        </p:txBody>
      </p:sp>
      <p:cxnSp>
        <p:nvCxnSpPr>
          <p:cNvPr id="55" name="Straight Arrow Connector 54"/>
          <p:cNvCxnSpPr/>
          <p:nvPr/>
        </p:nvCxnSpPr>
        <p:spPr>
          <a:xfrm rot="5400000" flipH="1" flipV="1">
            <a:off x="6785138" y="2933702"/>
            <a:ext cx="990600"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885372" y="1973553"/>
            <a:ext cx="787831" cy="551832"/>
          </a:xfrm>
          <a:prstGeom prst="rect">
            <a:avLst/>
          </a:prstGeom>
          <a:noFill/>
        </p:spPr>
        <p:txBody>
          <a:bodyPr wrap="square" lIns="0" tIns="45713" rIns="0" bIns="45713" rtlCol="0">
            <a:spAutoFit/>
          </a:bodyPr>
          <a:lstStyle/>
          <a:p>
            <a:pPr algn="ctr" defTabSz="914259">
              <a:lnSpc>
                <a:spcPct val="80000"/>
              </a:lnSpc>
            </a:pPr>
            <a:r>
              <a:rPr lang="en-US" i="1" dirty="0" smtClean="0">
                <a:solidFill>
                  <a:prstClr val="black"/>
                </a:solidFill>
                <a:latin typeface="Calibri"/>
              </a:rPr>
              <a:t>higher</a:t>
            </a:r>
          </a:p>
          <a:p>
            <a:pPr algn="ctr" defTabSz="914259">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69" name="Rounded Rectangle 68"/>
          <p:cNvSpPr/>
          <p:nvPr/>
        </p:nvSpPr>
        <p:spPr>
          <a:xfrm>
            <a:off x="6629400" y="3962400"/>
            <a:ext cx="1828800" cy="22860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70" name="Rounded Rectangle 69"/>
          <p:cNvSpPr/>
          <p:nvPr/>
        </p:nvSpPr>
        <p:spPr>
          <a:xfrm>
            <a:off x="7522310" y="4648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endParaRPr lang="en-US" sz="1600" dirty="0">
              <a:solidFill>
                <a:prstClr val="white"/>
              </a:solidFill>
              <a:latin typeface="Calibri"/>
            </a:endParaRPr>
          </a:p>
        </p:txBody>
      </p:sp>
      <p:sp>
        <p:nvSpPr>
          <p:cNvPr id="71" name="Rounded Rectangle 70"/>
          <p:cNvSpPr/>
          <p:nvPr/>
        </p:nvSpPr>
        <p:spPr>
          <a:xfrm>
            <a:off x="7522315" y="514350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endParaRPr lang="en-US" sz="1600" dirty="0">
              <a:solidFill>
                <a:prstClr val="white"/>
              </a:solidFill>
              <a:latin typeface="Calibri"/>
            </a:endParaRPr>
          </a:p>
        </p:txBody>
      </p:sp>
      <p:cxnSp>
        <p:nvCxnSpPr>
          <p:cNvPr id="74" name="Straight Arrow Connector 73"/>
          <p:cNvCxnSpPr/>
          <p:nvPr/>
        </p:nvCxnSpPr>
        <p:spPr>
          <a:xfrm rot="16200000" flipV="1">
            <a:off x="6413069" y="5295901"/>
            <a:ext cx="1447802"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741904" y="4096046"/>
            <a:ext cx="787831" cy="551832"/>
          </a:xfrm>
          <a:prstGeom prst="rect">
            <a:avLst/>
          </a:prstGeom>
          <a:noFill/>
        </p:spPr>
        <p:txBody>
          <a:bodyPr wrap="square" lIns="0" tIns="45713" rIns="0" bIns="45713" rtlCol="0">
            <a:spAutoFit/>
          </a:bodyPr>
          <a:lstStyle/>
          <a:p>
            <a:pPr algn="ctr" defTabSz="914259">
              <a:lnSpc>
                <a:spcPct val="80000"/>
              </a:lnSpc>
            </a:pPr>
            <a:r>
              <a:rPr lang="en-US" i="1" dirty="0" smtClean="0">
                <a:solidFill>
                  <a:prstClr val="black"/>
                </a:solidFill>
                <a:latin typeface="Calibri"/>
              </a:rPr>
              <a:t>higher</a:t>
            </a:r>
          </a:p>
          <a:p>
            <a:pPr algn="ctr" defTabSz="914259">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76" name="Rounded Rectangle 75"/>
          <p:cNvSpPr/>
          <p:nvPr/>
        </p:nvSpPr>
        <p:spPr>
          <a:xfrm>
            <a:off x="7522310" y="5638802"/>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endParaRPr lang="en-US" sz="1600" dirty="0">
              <a:solidFill>
                <a:prstClr val="white"/>
              </a:solidFill>
              <a:latin typeface="Calibri"/>
            </a:endParaRPr>
          </a:p>
        </p:txBody>
      </p:sp>
      <p:sp>
        <p:nvSpPr>
          <p:cNvPr id="83" name="Oval 82"/>
          <p:cNvSpPr/>
          <p:nvPr/>
        </p:nvSpPr>
        <p:spPr>
          <a:xfrm rot="16200000">
            <a:off x="6813118" y="5212921"/>
            <a:ext cx="1447800"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cxnSp>
        <p:nvCxnSpPr>
          <p:cNvPr id="84" name="Straight Arrow Connector 83"/>
          <p:cNvCxnSpPr/>
          <p:nvPr/>
        </p:nvCxnSpPr>
        <p:spPr>
          <a:xfrm rot="5400000">
            <a:off x="7353299" y="5372102"/>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7658100" y="5372102"/>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74310" y="3216295"/>
            <a:ext cx="873297" cy="746106"/>
            <a:chOff x="2271681" y="4560903"/>
            <a:chExt cx="1260486" cy="990600"/>
          </a:xfrm>
        </p:grpSpPr>
        <p:sp>
          <p:nvSpPr>
            <p:cNvPr id="15" name="Rectangle 14"/>
            <p:cNvSpPr/>
            <p:nvPr/>
          </p:nvSpPr>
          <p:spPr>
            <a:xfrm>
              <a:off x="2271681" y="4560903"/>
              <a:ext cx="1260486" cy="9906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dirty="0">
                <a:solidFill>
                  <a:prstClr val="white"/>
                </a:solidFill>
                <a:latin typeface="Calibri"/>
              </a:endParaRPr>
            </a:p>
          </p:txBody>
        </p:sp>
        <p:sp>
          <p:nvSpPr>
            <p:cNvPr id="16" name="Rounded Rectangle 15"/>
            <p:cNvSpPr/>
            <p:nvPr/>
          </p:nvSpPr>
          <p:spPr>
            <a:xfrm>
              <a:off x="2436776" y="4695858"/>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a:endParaRPr lang="en-US" sz="1200" dirty="0">
                <a:solidFill>
                  <a:prstClr val="white"/>
                </a:solidFill>
                <a:latin typeface="Calibri"/>
              </a:endParaRPr>
            </a:p>
          </p:txBody>
        </p:sp>
        <p:sp>
          <p:nvSpPr>
            <p:cNvPr id="17" name="Rounded Rectangle 16"/>
            <p:cNvSpPr/>
            <p:nvPr/>
          </p:nvSpPr>
          <p:spPr>
            <a:xfrm>
              <a:off x="2527271" y="5097501"/>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a:endParaRPr lang="en-US" sz="1200" dirty="0">
                <a:solidFill>
                  <a:prstClr val="white"/>
                </a:solidFill>
                <a:latin typeface="Calibri"/>
              </a:endParaRPr>
            </a:p>
          </p:txBody>
        </p:sp>
        <p:sp>
          <p:nvSpPr>
            <p:cNvPr id="18" name="Rounded Rectangle 17"/>
            <p:cNvSpPr/>
            <p:nvPr/>
          </p:nvSpPr>
          <p:spPr>
            <a:xfrm>
              <a:off x="2947958" y="4878423"/>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a:endParaRPr lang="en-US" sz="1200" dirty="0">
                <a:solidFill>
                  <a:prstClr val="white"/>
                </a:solidFill>
                <a:latin typeface="Calibri"/>
              </a:endParaRPr>
            </a:p>
          </p:txBody>
        </p:sp>
        <p:sp>
          <p:nvSpPr>
            <p:cNvPr id="19" name="Rounded Rectangle 18"/>
            <p:cNvSpPr/>
            <p:nvPr/>
          </p:nvSpPr>
          <p:spPr>
            <a:xfrm>
              <a:off x="2727305" y="5316579"/>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a:endParaRPr lang="en-US" sz="1200" dirty="0">
                <a:solidFill>
                  <a:prstClr val="white"/>
                </a:solidFill>
                <a:latin typeface="Calibri"/>
              </a:endParaRPr>
            </a:p>
          </p:txBody>
        </p:sp>
      </p:grpSp>
      <p:sp>
        <p:nvSpPr>
          <p:cNvPr id="59" name="Wave 58"/>
          <p:cNvSpPr/>
          <p:nvPr/>
        </p:nvSpPr>
        <p:spPr>
          <a:xfrm>
            <a:off x="6781800" y="3359191"/>
            <a:ext cx="1447800" cy="457200"/>
          </a:xfrm>
          <a:prstGeom prst="wav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a:r>
              <a:rPr lang="en-US" sz="2000" b="1" dirty="0">
                <a:solidFill>
                  <a:prstClr val="white"/>
                </a:solidFill>
                <a:latin typeface="Calibri"/>
              </a:rPr>
              <a:t>Throughput</a:t>
            </a:r>
          </a:p>
        </p:txBody>
      </p:sp>
      <p:sp>
        <p:nvSpPr>
          <p:cNvPr id="60" name="Wave 59"/>
          <p:cNvSpPr/>
          <p:nvPr/>
        </p:nvSpPr>
        <p:spPr>
          <a:xfrm>
            <a:off x="6781800" y="6085325"/>
            <a:ext cx="1447800" cy="457200"/>
          </a:xfrm>
          <a:prstGeom prst="wave">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a:r>
              <a:rPr lang="en-US" sz="2000" b="1" dirty="0">
                <a:solidFill>
                  <a:prstClr val="white"/>
                </a:solidFill>
                <a:latin typeface="Calibri"/>
              </a:rPr>
              <a:t>Fairness</a:t>
            </a:r>
          </a:p>
        </p:txBody>
      </p:sp>
    </p:spTree>
    <p:extLst>
      <p:ext uri="{BB962C8B-B14F-4D97-AF65-F5344CB8AC3E}">
        <p14:creationId xmlns:p14="http://schemas.microsoft.com/office/powerpoint/2010/main" val="147643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
                                            <p:txEl>
                                              <p:pRg st="1" end="1"/>
                                            </p:txEl>
                                          </p:spTgt>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
                                            <p:txEl>
                                              <p:pRg st="2" end="2"/>
                                            </p:txEl>
                                          </p:spTgt>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5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6"/>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63"/>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6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9"/>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70"/>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71"/>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7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7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76"/>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80"/>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77"/>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83"/>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84"/>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85"/>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9"/>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2" grpId="0" animBg="1"/>
      <p:bldP spid="5" grpId="0" animBg="1"/>
      <p:bldP spid="6" grpId="0" animBg="1"/>
      <p:bldP spid="7" grpId="0"/>
      <p:bldP spid="8" grpId="0" animBg="1"/>
      <p:bldP spid="8" grpId="1" animBg="1"/>
      <p:bldP spid="9" grpId="0" animBg="1"/>
      <p:bldP spid="10" grpId="0" animBg="1"/>
      <p:bldP spid="10" grpId="1" animBg="1"/>
      <p:bldP spid="11" grpId="0" animBg="1"/>
      <p:bldP spid="11" grpId="1" animBg="1"/>
      <p:bldP spid="12" grpId="0" animBg="1"/>
      <p:bldP spid="13" grpId="0" animBg="1"/>
      <p:bldP spid="25" grpId="0"/>
      <p:bldP spid="26" grpId="0"/>
      <p:bldP spid="27" grpId="0" animBg="1"/>
      <p:bldP spid="29" grpId="0" animBg="1"/>
      <p:bldP spid="29" grpId="1" animBg="1"/>
      <p:bldP spid="30" grpId="0" animBg="1"/>
      <p:bldP spid="30" grpId="1" animBg="1"/>
      <p:bldP spid="31" grpId="0" animBg="1"/>
      <p:bldP spid="31" grpId="1" animBg="1"/>
      <p:bldP spid="37" grpId="0"/>
      <p:bldP spid="43" grpId="0" animBg="1"/>
      <p:bldP spid="48" grpId="0"/>
      <p:bldP spid="49" grpId="0" animBg="1"/>
      <p:bldP spid="50" grpId="0" animBg="1"/>
      <p:bldP spid="51" grpId="0" animBg="1"/>
      <p:bldP spid="52" grpId="0" animBg="1"/>
      <p:bldP spid="56" grpId="0"/>
      <p:bldP spid="69" grpId="0" animBg="1"/>
      <p:bldP spid="70" grpId="0" animBg="1"/>
      <p:bldP spid="71" grpId="0" animBg="1"/>
      <p:bldP spid="75" grpId="0"/>
      <p:bldP spid="76" grpId="0" animBg="1"/>
      <p:bldP spid="83" grpId="0" animBg="1"/>
      <p:bldP spid="59" grpId="0" animBg="1"/>
      <p:bldP spid="60"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Throughput and Fairness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58717688"/>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188</a:t>
            </a:fld>
            <a:endParaRPr lang="en-US" dirty="0">
              <a:solidFill>
                <a:prstClr val="black">
                  <a:tint val="75000"/>
                </a:prstClr>
              </a:solidFill>
              <a:latin typeface="Calibri"/>
            </a:endParaRPr>
          </a:p>
        </p:txBody>
      </p:sp>
      <p:sp>
        <p:nvSpPr>
          <p:cNvPr id="6" name="Down Arrow 5"/>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system throughput</a:t>
            </a:r>
          </a:p>
        </p:txBody>
      </p:sp>
      <p:sp>
        <p:nvSpPr>
          <p:cNvPr id="7" name="Down Arrow 6"/>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fairness</a:t>
            </a:r>
          </a:p>
        </p:txBody>
      </p:sp>
      <p:sp>
        <p:nvSpPr>
          <p:cNvPr id="17" name="Rectangle 16"/>
          <p:cNvSpPr/>
          <p:nvPr/>
        </p:nvSpPr>
        <p:spPr>
          <a:xfrm>
            <a:off x="5739078" y="3619499"/>
            <a:ext cx="966523" cy="457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22" name="Rectangle 21"/>
          <p:cNvSpPr/>
          <p:nvPr/>
        </p:nvSpPr>
        <p:spPr>
          <a:xfrm>
            <a:off x="3352800" y="1801838"/>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27" name="Rectangle 26"/>
          <p:cNvSpPr/>
          <p:nvPr/>
        </p:nvSpPr>
        <p:spPr>
          <a:xfrm>
            <a:off x="3505200" y="2667000"/>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28" name="Rectangle 27"/>
          <p:cNvSpPr/>
          <p:nvPr/>
        </p:nvSpPr>
        <p:spPr>
          <a:xfrm>
            <a:off x="3733800" y="2971800"/>
            <a:ext cx="4572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29" name="Rectangle 28"/>
          <p:cNvSpPr/>
          <p:nvPr/>
        </p:nvSpPr>
        <p:spPr>
          <a:xfrm>
            <a:off x="4114422" y="3228975"/>
            <a:ext cx="838200" cy="74209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30" name="Rectangle 29"/>
          <p:cNvSpPr/>
          <p:nvPr/>
        </p:nvSpPr>
        <p:spPr>
          <a:xfrm>
            <a:off x="4723790" y="2362200"/>
            <a:ext cx="83881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4" name="TextBox 13"/>
          <p:cNvSpPr txBox="1"/>
          <p:nvPr/>
        </p:nvSpPr>
        <p:spPr>
          <a:xfrm>
            <a:off x="2123728" y="1131515"/>
            <a:ext cx="5112568" cy="400110"/>
          </a:xfrm>
          <a:prstGeom prst="rect">
            <a:avLst/>
          </a:prstGeom>
          <a:noFill/>
        </p:spPr>
        <p:txBody>
          <a:bodyPr wrap="square" lIns="91425" tIns="45713" rIns="91425" bIns="45713" rtlCol="0">
            <a:spAutoFit/>
          </a:bodyPr>
          <a:lstStyle/>
          <a:p>
            <a:pPr algn="ctr" defTabSz="914259"/>
            <a:r>
              <a:rPr lang="en-US" sz="2000" i="1" dirty="0">
                <a:solidFill>
                  <a:prstClr val="black"/>
                </a:solidFill>
                <a:latin typeface="Calibri"/>
              </a:rPr>
              <a:t>24 cores, 4 memory controllers, 96 workloads </a:t>
            </a:r>
          </a:p>
        </p:txBody>
      </p:sp>
      <p:sp>
        <p:nvSpPr>
          <p:cNvPr id="15" name="TextBox 14"/>
          <p:cNvSpPr txBox="1"/>
          <p:nvPr/>
        </p:nvSpPr>
        <p:spPr>
          <a:xfrm>
            <a:off x="228600" y="5725180"/>
            <a:ext cx="8763000" cy="954107"/>
          </a:xfrm>
          <a:prstGeom prst="rect">
            <a:avLst/>
          </a:prstGeom>
          <a:noFill/>
        </p:spPr>
        <p:txBody>
          <a:bodyPr wrap="square" lIns="91425" tIns="45713" rIns="91425" bIns="45713" rtlCol="0">
            <a:spAutoFit/>
          </a:bodyPr>
          <a:lstStyle/>
          <a:p>
            <a:pPr algn="ctr" defTabSz="914259"/>
            <a:r>
              <a:rPr lang="en-US" sz="2800" i="1" dirty="0">
                <a:solidFill>
                  <a:srgbClr val="FF0000"/>
                </a:solidFill>
                <a:latin typeface="Calibri"/>
              </a:rPr>
              <a:t>TCM, a heterogeneous scheduling policy,</a:t>
            </a:r>
          </a:p>
          <a:p>
            <a:pPr algn="ctr" defTabSz="914259"/>
            <a:r>
              <a:rPr lang="en-US" sz="2800" i="1" dirty="0">
                <a:solidFill>
                  <a:srgbClr val="FF0000"/>
                </a:solidFill>
                <a:latin typeface="Calibri"/>
              </a:rPr>
              <a:t>provides best fairness and system throughput</a:t>
            </a:r>
          </a:p>
        </p:txBody>
      </p:sp>
    </p:spTree>
    <p:extLst>
      <p:ext uri="{BB962C8B-B14F-4D97-AF65-F5344CB8AC3E}">
        <p14:creationId xmlns:p14="http://schemas.microsoft.com/office/powerpoint/2010/main" val="18890229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7" grpId="0" animBg="1"/>
      <p:bldP spid="28" grpId="0" animBg="1"/>
      <p:bldP spid="29" grpId="0" animBg="1"/>
      <p:bldP spid="30" grpId="0" animBg="1"/>
      <p:bldP spid="15"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TCM: </a:t>
            </a:r>
            <a:r>
              <a:rPr lang="en-US" dirty="0"/>
              <a:t>Fairness-Throughput Tradeoff</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189</a:t>
            </a:fld>
            <a:endParaRPr lang="en-US" dirty="0">
              <a:solidFill>
                <a:prstClr val="black">
                  <a:tint val="75000"/>
                </a:prstClr>
              </a:solidFill>
              <a:latin typeface="Calibri"/>
            </a:endParaRPr>
          </a:p>
        </p:txBody>
      </p:sp>
      <p:graphicFrame>
        <p:nvGraphicFramePr>
          <p:cNvPr id="5" name="Content Placeholder 4"/>
          <p:cNvGraphicFramePr>
            <a:graphicFrameLocks/>
          </p:cNvGraphicFramePr>
          <p:nvPr>
            <p:extLst>
              <p:ext uri="{D42A27DB-BD31-4B8C-83A1-F6EECF244321}">
                <p14:modId xmlns:p14="http://schemas.microsoft.com/office/powerpoint/2010/main" val="570364784"/>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a:xfrm>
            <a:off x="1828800" y="1143000"/>
            <a:ext cx="6477000" cy="457200"/>
          </a:xfrm>
          <a:prstGeom prst="rect">
            <a:avLst/>
          </a:prstGeom>
        </p:spPr>
        <p:txBody>
          <a:bodyPr vert="horz" lIns="91425" tIns="45713" rIns="91425" bIns="45713" rtlCol="0">
            <a:noAutofit/>
          </a:bodyPr>
          <a:lstStyle/>
          <a:p>
            <a:pPr algn="ctr" defTabSz="914259">
              <a:spcBef>
                <a:spcPct val="20000"/>
              </a:spcBef>
              <a:defRPr/>
            </a:pPr>
            <a:r>
              <a:rPr lang="en-US" sz="2800" b="1" dirty="0">
                <a:solidFill>
                  <a:prstClr val="black"/>
                </a:solidFill>
                <a:latin typeface="Calibri"/>
              </a:rPr>
              <a:t>When configuration parameter is varied…</a:t>
            </a:r>
          </a:p>
        </p:txBody>
      </p:sp>
      <p:sp>
        <p:nvSpPr>
          <p:cNvPr id="7" name="Freeform 6"/>
          <p:cNvSpPr/>
          <p:nvPr/>
        </p:nvSpPr>
        <p:spPr>
          <a:xfrm>
            <a:off x="5105400" y="3657601"/>
            <a:ext cx="1524000" cy="302299"/>
          </a:xfrm>
          <a:custGeom>
            <a:avLst/>
            <a:gdLst>
              <a:gd name="connsiteX0" fmla="*/ 0 w 1323473"/>
              <a:gd name="connsiteY0" fmla="*/ 397042 h 397042"/>
              <a:gd name="connsiteX1" fmla="*/ 421105 w 1323473"/>
              <a:gd name="connsiteY1" fmla="*/ 360947 h 397042"/>
              <a:gd name="connsiteX2" fmla="*/ 745957 w 1323473"/>
              <a:gd name="connsiteY2" fmla="*/ 288758 h 397042"/>
              <a:gd name="connsiteX3" fmla="*/ 998621 w 1323473"/>
              <a:gd name="connsiteY3" fmla="*/ 192505 h 397042"/>
              <a:gd name="connsiteX4" fmla="*/ 1323473 w 1323473"/>
              <a:gd name="connsiteY4" fmla="*/ 0 h 397042"/>
              <a:gd name="connsiteX5" fmla="*/ 1323473 w 1323473"/>
              <a:gd name="connsiteY5" fmla="*/ 0 h 39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473" h="397042">
                <a:moveTo>
                  <a:pt x="0" y="397042"/>
                </a:moveTo>
                <a:cubicBezTo>
                  <a:pt x="148389" y="388018"/>
                  <a:pt x="296779" y="378994"/>
                  <a:pt x="421105" y="360947"/>
                </a:cubicBezTo>
                <a:cubicBezTo>
                  <a:pt x="545431" y="342900"/>
                  <a:pt x="649704" y="316832"/>
                  <a:pt x="745957" y="288758"/>
                </a:cubicBezTo>
                <a:cubicBezTo>
                  <a:pt x="842210" y="260684"/>
                  <a:pt x="902368" y="240631"/>
                  <a:pt x="998621" y="192505"/>
                </a:cubicBezTo>
                <a:cubicBezTo>
                  <a:pt x="1094874" y="144379"/>
                  <a:pt x="1323473" y="0"/>
                  <a:pt x="1323473" y="0"/>
                </a:cubicBezTo>
                <a:lnTo>
                  <a:pt x="1323473" y="0"/>
                </a:lnTo>
              </a:path>
            </a:pathLst>
          </a:custGeom>
          <a:ln w="3810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defTabSz="914259"/>
            <a:endParaRPr lang="en-US" dirty="0">
              <a:solidFill>
                <a:prstClr val="black"/>
              </a:solidFill>
              <a:latin typeface="Calibri"/>
            </a:endParaRPr>
          </a:p>
        </p:txBody>
      </p:sp>
      <p:sp>
        <p:nvSpPr>
          <p:cNvPr id="8" name="TextBox 7"/>
          <p:cNvSpPr txBox="1"/>
          <p:nvPr/>
        </p:nvSpPr>
        <p:spPr>
          <a:xfrm>
            <a:off x="5486400" y="4191002"/>
            <a:ext cx="2362200" cy="838199"/>
          </a:xfrm>
          <a:prstGeom prst="wedgeRoundRectCallout">
            <a:avLst>
              <a:gd name="adj1" fmla="val -41285"/>
              <a:gd name="adj2" fmla="val -81300"/>
              <a:gd name="adj3" fmla="val 16667"/>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nchorCtr="0">
            <a:noAutofit/>
          </a:bodyPr>
          <a:lstStyle/>
          <a:p>
            <a:pPr algn="ctr" defTabSz="914259"/>
            <a:r>
              <a:rPr lang="en-US" sz="2400" i="1" dirty="0">
                <a:solidFill>
                  <a:prstClr val="white"/>
                </a:solidFill>
                <a:latin typeface="Calibri"/>
              </a:rPr>
              <a:t>Adjusting  </a:t>
            </a:r>
            <a:r>
              <a:rPr lang="en-US" sz="2400" b="1" i="1" dirty="0" err="1">
                <a:solidFill>
                  <a:prstClr val="white"/>
                </a:solidFill>
                <a:latin typeface="Calibri"/>
              </a:rPr>
              <a:t>ClusterThreshold</a:t>
            </a:r>
            <a:endParaRPr lang="en-US" sz="2000" dirty="0">
              <a:solidFill>
                <a:prstClr val="white"/>
              </a:solidFill>
              <a:latin typeface="Calibri"/>
            </a:endParaRPr>
          </a:p>
        </p:txBody>
      </p:sp>
      <p:sp>
        <p:nvSpPr>
          <p:cNvPr id="9" name="TextBox 8"/>
          <p:cNvSpPr txBox="1"/>
          <p:nvPr/>
        </p:nvSpPr>
        <p:spPr>
          <a:xfrm>
            <a:off x="321880" y="5728236"/>
            <a:ext cx="8305800" cy="584775"/>
          </a:xfrm>
          <a:prstGeom prst="rect">
            <a:avLst/>
          </a:prstGeom>
          <a:noFill/>
        </p:spPr>
        <p:txBody>
          <a:bodyPr wrap="square" lIns="91425" tIns="45713" rIns="91425" bIns="45713" rtlCol="0">
            <a:spAutoFit/>
          </a:bodyPr>
          <a:lstStyle/>
          <a:p>
            <a:pPr algn="ctr" defTabSz="914259"/>
            <a:r>
              <a:rPr lang="en-US" sz="3200" i="1" dirty="0">
                <a:solidFill>
                  <a:srgbClr val="FF0000"/>
                </a:solidFill>
                <a:latin typeface="Calibri"/>
                <a:sym typeface="Wingdings" pitchFamily="2" charset="2"/>
              </a:rPr>
              <a:t>TCM </a:t>
            </a:r>
            <a:r>
              <a:rPr lang="en-US" sz="3200" i="1">
                <a:solidFill>
                  <a:srgbClr val="FF0000"/>
                </a:solidFill>
                <a:latin typeface="Calibri"/>
                <a:sym typeface="Wingdings" pitchFamily="2" charset="2"/>
              </a:rPr>
              <a:t>allows robust fairness-throughput tradeoff </a:t>
            </a:r>
            <a:endParaRPr lang="en-US" sz="3200" i="1" dirty="0">
              <a:solidFill>
                <a:srgbClr val="FF0000"/>
              </a:solidFill>
              <a:latin typeface="Calibri"/>
            </a:endParaRPr>
          </a:p>
        </p:txBody>
      </p:sp>
      <p:sp>
        <p:nvSpPr>
          <p:cNvPr id="10" name="TextBox 9"/>
          <p:cNvSpPr txBox="1"/>
          <p:nvPr/>
        </p:nvSpPr>
        <p:spPr>
          <a:xfrm>
            <a:off x="3429000" y="2571690"/>
            <a:ext cx="914400" cy="400110"/>
          </a:xfrm>
          <a:prstGeom prst="rect">
            <a:avLst/>
          </a:prstGeom>
          <a:noFill/>
        </p:spPr>
        <p:txBody>
          <a:bodyPr wrap="square" lIns="91425" tIns="45713" rIns="91425" bIns="45713" rtlCol="0">
            <a:spAutoFit/>
          </a:bodyPr>
          <a:lstStyle/>
          <a:p>
            <a:pPr algn="ctr" defTabSz="914259"/>
            <a:r>
              <a:rPr lang="en-US" sz="2000" b="1" dirty="0">
                <a:solidFill>
                  <a:srgbClr val="00B050"/>
                </a:solidFill>
                <a:latin typeface="Calibri"/>
              </a:rPr>
              <a:t>STFM</a:t>
            </a:r>
          </a:p>
        </p:txBody>
      </p:sp>
      <p:sp>
        <p:nvSpPr>
          <p:cNvPr id="11" name="TextBox 10"/>
          <p:cNvSpPr txBox="1"/>
          <p:nvPr/>
        </p:nvSpPr>
        <p:spPr>
          <a:xfrm>
            <a:off x="4114800" y="2876490"/>
            <a:ext cx="1066800" cy="400110"/>
          </a:xfrm>
          <a:prstGeom prst="rect">
            <a:avLst/>
          </a:prstGeom>
          <a:noFill/>
        </p:spPr>
        <p:txBody>
          <a:bodyPr wrap="square" lIns="91425" tIns="45713" rIns="91425" bIns="45713" rtlCol="0">
            <a:spAutoFit/>
          </a:bodyPr>
          <a:lstStyle/>
          <a:p>
            <a:pPr algn="ctr" defTabSz="914259"/>
            <a:r>
              <a:rPr lang="en-US" sz="2000" b="1" dirty="0">
                <a:solidFill>
                  <a:srgbClr val="1F497D"/>
                </a:solidFill>
                <a:latin typeface="Calibri"/>
              </a:rPr>
              <a:t>PAR-BS</a:t>
            </a:r>
          </a:p>
        </p:txBody>
      </p:sp>
      <p:sp>
        <p:nvSpPr>
          <p:cNvPr id="12" name="Rectangle 11"/>
          <p:cNvSpPr/>
          <p:nvPr/>
        </p:nvSpPr>
        <p:spPr>
          <a:xfrm>
            <a:off x="4191000" y="2893770"/>
            <a:ext cx="838200" cy="990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3" name="TextBox 12"/>
          <p:cNvSpPr txBox="1"/>
          <p:nvPr/>
        </p:nvSpPr>
        <p:spPr>
          <a:xfrm>
            <a:off x="5410200" y="2495491"/>
            <a:ext cx="990600" cy="400110"/>
          </a:xfrm>
          <a:prstGeom prst="rect">
            <a:avLst/>
          </a:prstGeom>
          <a:noFill/>
        </p:spPr>
        <p:txBody>
          <a:bodyPr wrap="square" lIns="91425" tIns="45713" rIns="91425" bIns="45713" rtlCol="0">
            <a:spAutoFit/>
          </a:bodyPr>
          <a:lstStyle/>
          <a:p>
            <a:pPr algn="ctr" defTabSz="914259"/>
            <a:r>
              <a:rPr lang="en-US" sz="2000" b="1" dirty="0">
                <a:solidFill>
                  <a:srgbClr val="FF0000"/>
                </a:solidFill>
                <a:latin typeface="Calibri"/>
              </a:rPr>
              <a:t>ATLAS</a:t>
            </a:r>
          </a:p>
        </p:txBody>
      </p:sp>
      <p:sp>
        <p:nvSpPr>
          <p:cNvPr id="14" name="Rectangle 13"/>
          <p:cNvSpPr/>
          <p:nvPr/>
        </p:nvSpPr>
        <p:spPr>
          <a:xfrm>
            <a:off x="5406845" y="2515211"/>
            <a:ext cx="1066800" cy="762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5" name="TextBox 14"/>
          <p:cNvSpPr txBox="1"/>
          <p:nvPr/>
        </p:nvSpPr>
        <p:spPr>
          <a:xfrm>
            <a:off x="6324600" y="3257490"/>
            <a:ext cx="990600" cy="400110"/>
          </a:xfrm>
          <a:prstGeom prst="rect">
            <a:avLst/>
          </a:prstGeom>
          <a:noFill/>
        </p:spPr>
        <p:txBody>
          <a:bodyPr wrap="square" lIns="91425" tIns="45713" rIns="91425" bIns="45713" rtlCol="0">
            <a:spAutoFit/>
          </a:bodyPr>
          <a:lstStyle/>
          <a:p>
            <a:pPr algn="ctr" defTabSz="914259"/>
            <a:r>
              <a:rPr lang="en-US" sz="2000" b="1" dirty="0">
                <a:solidFill>
                  <a:srgbClr val="F79646">
                    <a:lumMod val="75000"/>
                  </a:srgbClr>
                </a:solidFill>
                <a:latin typeface="Calibri"/>
              </a:rPr>
              <a:t>TCM</a:t>
            </a:r>
          </a:p>
        </p:txBody>
      </p:sp>
      <p:sp>
        <p:nvSpPr>
          <p:cNvPr id="16" name="Rectangle 15"/>
          <p:cNvSpPr/>
          <p:nvPr/>
        </p:nvSpPr>
        <p:spPr>
          <a:xfrm>
            <a:off x="4875580" y="3350665"/>
            <a:ext cx="220980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7" name="Down Arrow 16"/>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system throughput</a:t>
            </a:r>
          </a:p>
        </p:txBody>
      </p:sp>
      <p:sp>
        <p:nvSpPr>
          <p:cNvPr id="18" name="Down Arrow 17"/>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fairness</a:t>
            </a:r>
          </a:p>
        </p:txBody>
      </p:sp>
      <p:sp>
        <p:nvSpPr>
          <p:cNvPr id="19" name="TextBox 18"/>
          <p:cNvSpPr txBox="1"/>
          <p:nvPr/>
        </p:nvSpPr>
        <p:spPr>
          <a:xfrm>
            <a:off x="2750520" y="1911100"/>
            <a:ext cx="990600" cy="400110"/>
          </a:xfrm>
          <a:prstGeom prst="rect">
            <a:avLst/>
          </a:prstGeom>
          <a:noFill/>
        </p:spPr>
        <p:txBody>
          <a:bodyPr wrap="square" lIns="91425" tIns="45713" rIns="91425" bIns="45713" rtlCol="0">
            <a:spAutoFit/>
          </a:bodyPr>
          <a:lstStyle/>
          <a:p>
            <a:pPr algn="ctr" defTabSz="914259"/>
            <a:r>
              <a:rPr lang="en-US" sz="2000" b="1">
                <a:solidFill>
                  <a:prstClr val="black"/>
                </a:solidFill>
                <a:latin typeface="Calibri"/>
              </a:rPr>
              <a:t>FRFCFS</a:t>
            </a:r>
            <a:endParaRPr lang="en-US" sz="2000" b="1" dirty="0">
              <a:solidFill>
                <a:prstClr val="black"/>
              </a:solidFill>
              <a:latin typeface="Calibri"/>
            </a:endParaRPr>
          </a:p>
        </p:txBody>
      </p:sp>
      <p:sp>
        <p:nvSpPr>
          <p:cNvPr id="20" name="Rectangle 19"/>
          <p:cNvSpPr/>
          <p:nvPr/>
        </p:nvSpPr>
        <p:spPr>
          <a:xfrm>
            <a:off x="2826414" y="1905002"/>
            <a:ext cx="1442005" cy="20548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Tree>
    <p:extLst>
      <p:ext uri="{BB962C8B-B14F-4D97-AF65-F5344CB8AC3E}">
        <p14:creationId xmlns:p14="http://schemas.microsoft.com/office/powerpoint/2010/main" val="13224274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2" grpId="0" animBg="1"/>
      <p:bldP spid="14" grpId="0" animBg="1"/>
      <p:bldP spid="16"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3600" dirty="0">
                <a:solidFill>
                  <a:srgbClr val="006633"/>
                </a:solidFill>
                <a:latin typeface="Garamond" charset="0"/>
                <a:ea typeface="ＭＳ Ｐゴシック" charset="0"/>
                <a:cs typeface="ＭＳ Ｐゴシック" charset="0"/>
              </a:rPr>
              <a:t>Thought Experiment: Asymmetry Everywhere</a:t>
            </a:r>
            <a:endParaRPr lang="en-US" dirty="0">
              <a:latin typeface="Garamond" charset="0"/>
              <a:ea typeface="ＭＳ Ｐゴシック" charset="0"/>
              <a:cs typeface="ＭＳ Ｐゴシック" charset="0"/>
            </a:endParaRPr>
          </a:p>
        </p:txBody>
      </p:sp>
      <p:sp>
        <p:nvSpPr>
          <p:cNvPr id="3" name="Content Placeholder 2"/>
          <p:cNvSpPr>
            <a:spLocks noGrp="1"/>
          </p:cNvSpPr>
          <p:nvPr>
            <p:ph idx="1"/>
          </p:nvPr>
        </p:nvSpPr>
        <p:spPr>
          <a:xfrm>
            <a:off x="152400" y="609600"/>
            <a:ext cx="8991600" cy="4953000"/>
          </a:xfrm>
        </p:spPr>
        <p:txBody>
          <a:bodyPr/>
          <a:lstStyle/>
          <a:p>
            <a:pPr lvl="1" eaLnBrk="1" hangingPunct="1">
              <a:buFont typeface="Wingdings" charset="0"/>
              <a:buNone/>
            </a:pPr>
            <a:endParaRPr lang="en-US" dirty="0">
              <a:solidFill>
                <a:srgbClr val="0000FF"/>
              </a:solidFill>
              <a:latin typeface="Tahoma" charset="0"/>
              <a:ea typeface="ＭＳ Ｐゴシック" charset="0"/>
            </a:endParaRPr>
          </a:p>
          <a:p>
            <a:pPr eaLnBrk="1" hangingPunct="1">
              <a:buFont typeface="Wingdings" charset="0"/>
              <a:buChar char="n"/>
            </a:pPr>
            <a:r>
              <a:rPr lang="en-US" sz="2300" dirty="0">
                <a:latin typeface="Tahoma" charset="0"/>
                <a:ea typeface="ＭＳ Ｐゴシック" charset="0"/>
              </a:rPr>
              <a:t>Design the </a:t>
            </a:r>
            <a:r>
              <a:rPr lang="en-US" sz="2300" dirty="0">
                <a:solidFill>
                  <a:srgbClr val="FF0000"/>
                </a:solidFill>
                <a:latin typeface="Tahoma" charset="0"/>
                <a:ea typeface="ＭＳ Ｐゴシック" charset="0"/>
              </a:rPr>
              <a:t>runtime system (HW &amp; SW) </a:t>
            </a:r>
            <a:r>
              <a:rPr lang="en-US" sz="2300" dirty="0">
                <a:latin typeface="Tahoma" charset="0"/>
                <a:ea typeface="ＭＳ Ｐゴシック" charset="0"/>
              </a:rPr>
              <a:t>to </a:t>
            </a:r>
            <a:r>
              <a:rPr lang="en-US" sz="2300" dirty="0">
                <a:solidFill>
                  <a:srgbClr val="FF0000"/>
                </a:solidFill>
                <a:latin typeface="Tahoma" charset="0"/>
                <a:ea typeface="ＭＳ Ｐゴシック" charset="0"/>
              </a:rPr>
              <a:t>automatically choose</a:t>
            </a:r>
            <a:r>
              <a:rPr lang="en-US" sz="2300" dirty="0">
                <a:latin typeface="Tahoma" charset="0"/>
                <a:ea typeface="ＭＳ Ｐゴシック" charset="0"/>
              </a:rPr>
              <a:t> the best-fit components for each phase</a:t>
            </a:r>
          </a:p>
          <a:p>
            <a:pPr lvl="1" eaLnBrk="1" hangingPunct="1"/>
            <a:r>
              <a:rPr lang="en-US" dirty="0">
                <a:latin typeface="Tahoma" charset="0"/>
                <a:ea typeface="ＭＳ Ｐゴシック" charset="0"/>
              </a:rPr>
              <a:t>Satisfy performance/SLA with minimal energy</a:t>
            </a:r>
          </a:p>
          <a:p>
            <a:pPr lvl="1" eaLnBrk="1" hangingPunct="1"/>
            <a:r>
              <a:rPr lang="en-US" dirty="0">
                <a:solidFill>
                  <a:srgbClr val="0000FF"/>
                </a:solidFill>
                <a:latin typeface="Tahoma" charset="0"/>
                <a:ea typeface="ＭＳ Ｐゴシック" charset="0"/>
              </a:rPr>
              <a:t>Dynamically stitch together the </a:t>
            </a:r>
            <a:r>
              <a:rPr lang="ja-JP" altLang="en-US" dirty="0">
                <a:solidFill>
                  <a:srgbClr val="0000FF"/>
                </a:solidFill>
                <a:latin typeface="Tahoma" charset="0"/>
                <a:ea typeface="ＭＳ Ｐゴシック" charset="0"/>
              </a:rPr>
              <a:t>“</a:t>
            </a:r>
            <a:r>
              <a:rPr lang="en-US" dirty="0">
                <a:solidFill>
                  <a:srgbClr val="0000FF"/>
                </a:solidFill>
                <a:latin typeface="Tahoma" charset="0"/>
                <a:ea typeface="ＭＳ Ｐゴシック" charset="0"/>
              </a:rPr>
              <a:t>best-fit</a:t>
            </a:r>
            <a:r>
              <a:rPr lang="ja-JP" altLang="en-US" dirty="0">
                <a:solidFill>
                  <a:srgbClr val="0000FF"/>
                </a:solidFill>
                <a:latin typeface="Tahoma" charset="0"/>
                <a:ea typeface="ＭＳ Ｐゴシック" charset="0"/>
              </a:rPr>
              <a:t>”</a:t>
            </a:r>
            <a:r>
              <a:rPr lang="en-US" dirty="0">
                <a:solidFill>
                  <a:srgbClr val="0000FF"/>
                </a:solidFill>
                <a:latin typeface="Tahoma" charset="0"/>
                <a:ea typeface="ＭＳ Ｐゴシック" charset="0"/>
              </a:rPr>
              <a:t> chip for each phase </a:t>
            </a:r>
          </a:p>
          <a:p>
            <a:pPr lvl="1" eaLnBrk="1" hangingPunct="1"/>
            <a:endParaRPr lang="en-US" dirty="0">
              <a:latin typeface="Tahoma" charset="0"/>
              <a:ea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72F4B2-9F46-334A-83E6-EB89B82CE06C}" type="slidenum">
              <a:rPr lang="en-US" sz="1600">
                <a:latin typeface="Garamond" charset="0"/>
              </a:rPr>
              <a:pPr eaLnBrk="1" hangingPunct="1"/>
              <a:t>19</a:t>
            </a:fld>
            <a:endParaRPr lang="en-US" sz="1600">
              <a:latin typeface="Garamond" charset="0"/>
            </a:endParaRPr>
          </a:p>
        </p:txBody>
      </p:sp>
      <p:pic>
        <p:nvPicPr>
          <p:cNvPr id="23557" name="Content Placeholder 4" descr="generic-asymmetry.eps"/>
          <p:cNvPicPr>
            <a:picLocks noChangeAspect="1"/>
          </p:cNvPicPr>
          <p:nvPr/>
        </p:nvPicPr>
        <p:blipFill>
          <a:blip r:embed="rId2">
            <a:extLst>
              <a:ext uri="{28A0092B-C50C-407E-A947-70E740481C1C}">
                <a14:useLocalDpi xmlns:a14="http://schemas.microsoft.com/office/drawing/2010/main" val="0"/>
              </a:ext>
            </a:extLst>
          </a:blip>
          <a:srcRect t="-14928" b="-14928"/>
          <a:stretch>
            <a:fillRect/>
          </a:stretch>
        </p:blipFill>
        <p:spPr bwMode="auto">
          <a:xfrm>
            <a:off x="1371600" y="2514600"/>
            <a:ext cx="67262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371600" y="2971800"/>
            <a:ext cx="914400" cy="9144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71800" y="3886200"/>
            <a:ext cx="304800" cy="10668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38600" y="4953000"/>
            <a:ext cx="685800" cy="3810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43200" y="5410200"/>
            <a:ext cx="685800" cy="4572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04883" y="2983038"/>
            <a:ext cx="186117" cy="649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34000" y="3886200"/>
            <a:ext cx="533399" cy="1066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38800" y="4953000"/>
            <a:ext cx="76200"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429000" y="5410200"/>
            <a:ext cx="1447799"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38600" y="2971800"/>
            <a:ext cx="1828800" cy="914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800600" y="3886200"/>
            <a:ext cx="76200" cy="10668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flipH="1">
            <a:off x="3962400" y="4953000"/>
            <a:ext cx="1905000" cy="3810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H="1">
            <a:off x="1905000" y="5410200"/>
            <a:ext cx="3962400" cy="457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3048000"/>
            <a:ext cx="1092780" cy="369332"/>
          </a:xfrm>
          <a:prstGeom prst="rect">
            <a:avLst/>
          </a:prstGeom>
          <a:noFill/>
        </p:spPr>
        <p:txBody>
          <a:bodyPr wrap="none" rtlCol="0">
            <a:spAutoFit/>
          </a:bodyPr>
          <a:lstStyle/>
          <a:p>
            <a:r>
              <a:rPr lang="en-US" b="1" dirty="0" smtClean="0">
                <a:solidFill>
                  <a:schemeClr val="tx2"/>
                </a:solidFill>
              </a:rPr>
              <a:t>Phase 1</a:t>
            </a:r>
            <a:endParaRPr lang="en-US" b="1" dirty="0">
              <a:solidFill>
                <a:schemeClr val="tx2"/>
              </a:solidFill>
            </a:endParaRPr>
          </a:p>
        </p:txBody>
      </p:sp>
      <p:sp>
        <p:nvSpPr>
          <p:cNvPr id="19" name="TextBox 18"/>
          <p:cNvSpPr txBox="1"/>
          <p:nvPr/>
        </p:nvSpPr>
        <p:spPr>
          <a:xfrm>
            <a:off x="12842" y="3429000"/>
            <a:ext cx="1092780" cy="369332"/>
          </a:xfrm>
          <a:prstGeom prst="rect">
            <a:avLst/>
          </a:prstGeom>
          <a:noFill/>
        </p:spPr>
        <p:txBody>
          <a:bodyPr wrap="none" rtlCol="0">
            <a:spAutoFit/>
          </a:bodyPr>
          <a:lstStyle/>
          <a:p>
            <a:r>
              <a:rPr lang="en-US" b="1" dirty="0" smtClean="0">
                <a:solidFill>
                  <a:srgbClr val="FF0000"/>
                </a:solidFill>
              </a:rPr>
              <a:t>Phase 2</a:t>
            </a:r>
            <a:endParaRPr lang="en-US" b="1" dirty="0">
              <a:solidFill>
                <a:srgbClr val="FF0000"/>
              </a:solidFill>
            </a:endParaRPr>
          </a:p>
        </p:txBody>
      </p:sp>
      <p:sp>
        <p:nvSpPr>
          <p:cNvPr id="20" name="TextBox 19"/>
          <p:cNvSpPr txBox="1"/>
          <p:nvPr/>
        </p:nvSpPr>
        <p:spPr>
          <a:xfrm>
            <a:off x="0" y="3821668"/>
            <a:ext cx="1092780" cy="369332"/>
          </a:xfrm>
          <a:prstGeom prst="rect">
            <a:avLst/>
          </a:prstGeom>
          <a:noFill/>
        </p:spPr>
        <p:txBody>
          <a:bodyPr wrap="none" rtlCol="0">
            <a:spAutoFit/>
          </a:bodyPr>
          <a:lstStyle/>
          <a:p>
            <a:r>
              <a:rPr lang="en-US" b="1" dirty="0" smtClean="0">
                <a:solidFill>
                  <a:srgbClr val="0000FF"/>
                </a:solidFill>
              </a:rPr>
              <a:t>Phase 3</a:t>
            </a:r>
            <a:endParaRPr lang="en-US" b="1" dirty="0">
              <a:solidFill>
                <a:srgbClr val="0000FF"/>
              </a:solidFill>
            </a:endParaRPr>
          </a:p>
        </p:txBody>
      </p:sp>
    </p:spTree>
    <p:extLst>
      <p:ext uri="{BB962C8B-B14F-4D97-AF65-F5344CB8AC3E}">
        <p14:creationId xmlns:p14="http://schemas.microsoft.com/office/powerpoint/2010/main" val="32813386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3" presetClass="exit" presetSubtype="10" fill="hold" grpId="1" nodeType="with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3" presetClass="exit" presetSubtype="10" fill="hold" grpId="1" nodeType="clickEffect">
                                  <p:stCondLst>
                                    <p:cond delay="0"/>
                                  </p:stCondLst>
                                  <p:childTnLst>
                                    <p:animEffect transition="out" filter="blinds(horizontal)">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3" presetClass="exit" presetSubtype="10" fill="hold" grpId="1" nodeType="withEffect">
                                  <p:stCondLst>
                                    <p:cond delay="0"/>
                                  </p:stCondLst>
                                  <p:childTnLst>
                                    <p:animEffect transition="out" filter="blinds(horizontal)">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3" presetClass="exit" presetSubtype="10" fill="hold" grpId="1" nodeType="withEffect">
                                  <p:stCondLst>
                                    <p:cond delay="0"/>
                                  </p:stCondLst>
                                  <p:childTnLst>
                                    <p:animEffect transition="out" filter="blinds(horizontal)">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par>
                                <p:cTn id="55" presetID="3" presetClass="exit" presetSubtype="10" fill="hold" grpId="1" nodeType="withEffect">
                                  <p:stCondLst>
                                    <p:cond delay="0"/>
                                  </p:stCondLst>
                                  <p:childTnLst>
                                    <p:animEffect transition="out" filter="blinds(horizontal)">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13"/>
                                        </p:tgtEl>
                                      </p:cBhvr>
                                    </p:animEffect>
                                    <p:set>
                                      <p:cBhvr>
                                        <p:cTn id="60" dur="1" fill="hold">
                                          <p:stCondLst>
                                            <p:cond delay="499"/>
                                          </p:stCondLst>
                                        </p:cTn>
                                        <p:tgtEl>
                                          <p:spTgt spid="1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3" presetClass="exit" presetSubtype="10" fill="hold" grpId="1" nodeType="clickEffect">
                                  <p:stCondLst>
                                    <p:cond delay="0"/>
                                  </p:stCondLst>
                                  <p:childTnLst>
                                    <p:animEffect transition="out" filter="blinds(horizontal)">
                                      <p:cBhvr>
                                        <p:cTn id="76" dur="500"/>
                                        <p:tgtEl>
                                          <p:spTgt spid="20"/>
                                        </p:tgtEl>
                                      </p:cBhvr>
                                    </p:animEffect>
                                    <p:set>
                                      <p:cBhvr>
                                        <p:cTn id="77" dur="1" fill="hold">
                                          <p:stCondLst>
                                            <p:cond delay="499"/>
                                          </p:stCondLst>
                                        </p:cTn>
                                        <p:tgtEl>
                                          <p:spTgt spid="20"/>
                                        </p:tgtEl>
                                        <p:attrNameLst>
                                          <p:attrName>style.visibility</p:attrName>
                                        </p:attrNameLst>
                                      </p:cBhvr>
                                      <p:to>
                                        <p:strVal val="hidden"/>
                                      </p:to>
                                    </p:set>
                                  </p:childTnLst>
                                </p:cTn>
                              </p:par>
                              <p:par>
                                <p:cTn id="78" presetID="3" presetClass="exit" presetSubtype="10" fill="hold" grpId="1" nodeType="withEffect">
                                  <p:stCondLst>
                                    <p:cond delay="0"/>
                                  </p:stCondLst>
                                  <p:childTnLst>
                                    <p:animEffect transition="out" filter="blinds(horizontal)">
                                      <p:cBhvr>
                                        <p:cTn id="79" dur="500"/>
                                        <p:tgtEl>
                                          <p:spTgt spid="14"/>
                                        </p:tgtEl>
                                      </p:cBhvr>
                                    </p:animEffect>
                                    <p:set>
                                      <p:cBhvr>
                                        <p:cTn id="80" dur="1" fill="hold">
                                          <p:stCondLst>
                                            <p:cond delay="499"/>
                                          </p:stCondLst>
                                        </p:cTn>
                                        <p:tgtEl>
                                          <p:spTgt spid="14"/>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15"/>
                                        </p:tgtEl>
                                      </p:cBhvr>
                                    </p:animEffect>
                                    <p:set>
                                      <p:cBhvr>
                                        <p:cTn id="83" dur="1" fill="hold">
                                          <p:stCondLst>
                                            <p:cond delay="499"/>
                                          </p:stCondLst>
                                        </p:cTn>
                                        <p:tgtEl>
                                          <p:spTgt spid="15"/>
                                        </p:tgtEl>
                                        <p:attrNameLst>
                                          <p:attrName>style.visibility</p:attrName>
                                        </p:attrNameLst>
                                      </p:cBhvr>
                                      <p:to>
                                        <p:strVal val="hidden"/>
                                      </p:to>
                                    </p:set>
                                  </p:childTnLst>
                                </p:cTn>
                              </p:par>
                              <p:par>
                                <p:cTn id="84" presetID="3" presetClass="exit" presetSubtype="10" fill="hold" grpId="1" nodeType="withEffect">
                                  <p:stCondLst>
                                    <p:cond delay="0"/>
                                  </p:stCondLst>
                                  <p:childTnLst>
                                    <p:animEffect transition="out" filter="blinds(horizontal)">
                                      <p:cBhvr>
                                        <p:cTn id="85" dur="500"/>
                                        <p:tgtEl>
                                          <p:spTgt spid="16"/>
                                        </p:tgtEl>
                                      </p:cBhvr>
                                    </p:animEffect>
                                    <p:set>
                                      <p:cBhvr>
                                        <p:cTn id="86" dur="1" fill="hold">
                                          <p:stCondLst>
                                            <p:cond delay="499"/>
                                          </p:stCondLst>
                                        </p:cTn>
                                        <p:tgtEl>
                                          <p:spTgt spid="16"/>
                                        </p:tgtEl>
                                        <p:attrNameLst>
                                          <p:attrName>style.visibility</p:attrName>
                                        </p:attrNameLst>
                                      </p:cBhvr>
                                      <p:to>
                                        <p:strVal val="hidden"/>
                                      </p:to>
                                    </p:set>
                                  </p:childTnLst>
                                </p:cTn>
                              </p:par>
                              <p:par>
                                <p:cTn id="87" presetID="3" presetClass="exit" presetSubtype="10" fill="hold" grpId="1" nodeType="withEffect">
                                  <p:stCondLst>
                                    <p:cond delay="0"/>
                                  </p:stCondLst>
                                  <p:childTnLst>
                                    <p:animEffect transition="out" filter="blinds(horizontal)">
                                      <p:cBhvr>
                                        <p:cTn id="88" dur="500"/>
                                        <p:tgtEl>
                                          <p:spTgt spid="17"/>
                                        </p:tgtEl>
                                      </p:cBhvr>
                                    </p:animEffect>
                                    <p:set>
                                      <p:cBhvr>
                                        <p:cTn id="89" dur="1" fill="hold">
                                          <p:stCondLst>
                                            <p:cond delay="499"/>
                                          </p:stCondLst>
                                        </p:cTn>
                                        <p:tgtEl>
                                          <p:spTgt spid="17"/>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2" nodeType="clickEffect">
                                  <p:stCondLst>
                                    <p:cond delay="0"/>
                                  </p:stCondLst>
                                  <p:childTnLst>
                                    <p:set>
                                      <p:cBhvr>
                                        <p:cTn id="93" dur="1" fill="hold">
                                          <p:stCondLst>
                                            <p:cond delay="0"/>
                                          </p:stCondLst>
                                        </p:cTn>
                                        <p:tgtEl>
                                          <p:spTgt spid="2"/>
                                        </p:tgtEl>
                                        <p:attrNameLst>
                                          <p:attrName>style.visibility</p:attrName>
                                        </p:attrNameLst>
                                      </p:cBhvr>
                                      <p:to>
                                        <p:strVal val="visible"/>
                                      </p:to>
                                    </p:set>
                                  </p:childTnLst>
                                </p:cTn>
                              </p:par>
                              <p:par>
                                <p:cTn id="94" presetID="1" presetClass="entr" presetSubtype="0" fill="hold" grpId="2" nodeType="withEffect">
                                  <p:stCondLst>
                                    <p:cond delay="0"/>
                                  </p:stCondLst>
                                  <p:childTnLst>
                                    <p:set>
                                      <p:cBhvr>
                                        <p:cTn id="95" dur="1" fill="hold">
                                          <p:stCondLst>
                                            <p:cond delay="0"/>
                                          </p:stCondLst>
                                        </p:cTn>
                                        <p:tgtEl>
                                          <p:spTgt spid="6"/>
                                        </p:tgtEl>
                                        <p:attrNameLst>
                                          <p:attrName>style.visibility</p:attrName>
                                        </p:attrNameLst>
                                      </p:cBhvr>
                                      <p:to>
                                        <p:strVal val="visible"/>
                                      </p:to>
                                    </p:set>
                                  </p:childTnLst>
                                </p:cTn>
                              </p:par>
                              <p:par>
                                <p:cTn id="96" presetID="1" presetClass="entr" presetSubtype="0" fill="hold" grpId="2" nodeType="withEffect">
                                  <p:stCondLst>
                                    <p:cond delay="0"/>
                                  </p:stCondLst>
                                  <p:childTnLst>
                                    <p:set>
                                      <p:cBhvr>
                                        <p:cTn id="97" dur="1" fill="hold">
                                          <p:stCondLst>
                                            <p:cond delay="0"/>
                                          </p:stCondLst>
                                        </p:cTn>
                                        <p:tgtEl>
                                          <p:spTgt spid="7"/>
                                        </p:tgtEl>
                                        <p:attrNameLst>
                                          <p:attrName>style.visibility</p:attrName>
                                        </p:attrNameLst>
                                      </p:cBhvr>
                                      <p:to>
                                        <p:strVal val="visible"/>
                                      </p:to>
                                    </p:set>
                                  </p:childTnLst>
                                </p:cTn>
                              </p:par>
                              <p:par>
                                <p:cTn id="98" presetID="1" presetClass="entr" presetSubtype="0" fill="hold" grpId="2" nodeType="withEffect">
                                  <p:stCondLst>
                                    <p:cond delay="0"/>
                                  </p:stCondLst>
                                  <p:childTnLst>
                                    <p:set>
                                      <p:cBhvr>
                                        <p:cTn id="99" dur="1" fill="hold">
                                          <p:stCondLst>
                                            <p:cond delay="0"/>
                                          </p:stCondLst>
                                        </p:cTn>
                                        <p:tgtEl>
                                          <p:spTgt spid="8"/>
                                        </p:tgtEl>
                                        <p:attrNameLst>
                                          <p:attrName>style.visibility</p:attrName>
                                        </p:attrNameLst>
                                      </p:cBhvr>
                                      <p:to>
                                        <p:strVal val="visible"/>
                                      </p:to>
                                    </p:set>
                                  </p:childTnLst>
                                </p:cTn>
                              </p:par>
                              <p:par>
                                <p:cTn id="100" presetID="1" presetClass="entr" presetSubtype="0" fill="hold" grpId="2" nodeType="withEffect">
                                  <p:stCondLst>
                                    <p:cond delay="0"/>
                                  </p:stCondLst>
                                  <p:childTnLst>
                                    <p:set>
                                      <p:cBhvr>
                                        <p:cTn id="10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2" grpId="0"/>
      <p:bldP spid="2" grpId="1"/>
      <p:bldP spid="2" grpId="2"/>
      <p:bldP spid="19" grpId="0"/>
      <p:bldP spid="19" grpId="1"/>
      <p:bldP spid="20" grpId="0"/>
      <p:bldP spid="20" grpId="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Control in CPU-GPU Systems</a:t>
            </a:r>
            <a:endParaRPr lang="en-US" dirty="0"/>
          </a:p>
        </p:txBody>
      </p:sp>
      <p:sp>
        <p:nvSpPr>
          <p:cNvPr id="3" name="Content Placeholder 2"/>
          <p:cNvSpPr>
            <a:spLocks noGrp="1"/>
          </p:cNvSpPr>
          <p:nvPr>
            <p:ph idx="1"/>
          </p:nvPr>
        </p:nvSpPr>
        <p:spPr/>
        <p:txBody>
          <a:bodyPr/>
          <a:lstStyle/>
          <a:p>
            <a:r>
              <a:rPr lang="en-US" b="1" dirty="0" smtClean="0"/>
              <a:t>Observation: </a:t>
            </a:r>
            <a:r>
              <a:rPr lang="en-US" sz="2200" dirty="0" smtClean="0"/>
              <a:t>Heterogeneous CPU-GPU systems require memory schedulers with </a:t>
            </a:r>
            <a:r>
              <a:rPr lang="en-US" sz="2200" dirty="0" smtClean="0">
                <a:solidFill>
                  <a:srgbClr val="FF0000"/>
                </a:solidFill>
              </a:rPr>
              <a:t>large request buffers</a:t>
            </a:r>
          </a:p>
          <a:p>
            <a:endParaRPr lang="en-US" sz="800" dirty="0" smtClean="0"/>
          </a:p>
          <a:p>
            <a:r>
              <a:rPr lang="en-US" b="1" dirty="0" smtClean="0"/>
              <a:t>Problem: </a:t>
            </a:r>
            <a:r>
              <a:rPr lang="en-US" sz="2200" dirty="0" smtClean="0"/>
              <a:t>Existing monolithic application-aware memory scheduler designs are </a:t>
            </a:r>
            <a:r>
              <a:rPr lang="en-US" sz="2200" dirty="0" smtClean="0">
                <a:solidFill>
                  <a:srgbClr val="FF0000"/>
                </a:solidFill>
              </a:rPr>
              <a:t>hard to scale</a:t>
            </a:r>
            <a:r>
              <a:rPr lang="en-US" sz="2200" dirty="0" smtClean="0"/>
              <a:t> to large request buffer sizes</a:t>
            </a:r>
          </a:p>
          <a:p>
            <a:endParaRPr lang="en-US" sz="800" dirty="0" smtClean="0"/>
          </a:p>
          <a:p>
            <a:r>
              <a:rPr lang="en-US" b="1" dirty="0" smtClean="0"/>
              <a:t>Solution: </a:t>
            </a:r>
            <a:r>
              <a:rPr lang="en-US" sz="2200" dirty="0" smtClean="0"/>
              <a:t>Staged Memory Scheduling (SMS) </a:t>
            </a:r>
          </a:p>
          <a:p>
            <a:pPr lvl="1">
              <a:buNone/>
            </a:pPr>
            <a:r>
              <a:rPr lang="en-US" dirty="0" smtClean="0">
                <a:solidFill>
                  <a:srgbClr val="0000FF"/>
                </a:solidFill>
              </a:rPr>
              <a:t>decomposes the memory controller into three simple stages</a:t>
            </a:r>
            <a:r>
              <a:rPr lang="en-US" dirty="0" smtClean="0"/>
              <a:t>:</a:t>
            </a:r>
          </a:p>
          <a:p>
            <a:pPr lvl="1">
              <a:buNone/>
            </a:pPr>
            <a:r>
              <a:rPr lang="en-US" dirty="0" smtClean="0"/>
              <a:t>1) Batch formation: maintains row buffer locality</a:t>
            </a:r>
          </a:p>
          <a:p>
            <a:pPr lvl="1">
              <a:buNone/>
            </a:pPr>
            <a:r>
              <a:rPr lang="en-US" dirty="0" smtClean="0"/>
              <a:t>2) Batch scheduler: reduces interference between applications</a:t>
            </a:r>
          </a:p>
          <a:p>
            <a:pPr lvl="1">
              <a:buNone/>
            </a:pPr>
            <a:r>
              <a:rPr lang="en-US" dirty="0" smtClean="0"/>
              <a:t>3) DRAM command scheduler: issues requests to DRAM</a:t>
            </a:r>
          </a:p>
          <a:p>
            <a:endParaRPr lang="en-US" sz="800" dirty="0" smtClean="0"/>
          </a:p>
          <a:p>
            <a:r>
              <a:rPr lang="en-US" dirty="0" smtClean="0"/>
              <a:t>Compared to state-of-the-art memory schedulers:</a:t>
            </a:r>
          </a:p>
          <a:p>
            <a:pPr lvl="1"/>
            <a:r>
              <a:rPr lang="en-US" dirty="0" smtClean="0">
                <a:solidFill>
                  <a:srgbClr val="0000FF"/>
                </a:solidFill>
              </a:rPr>
              <a:t>SMS is significantly simpler and more scalable</a:t>
            </a:r>
          </a:p>
          <a:p>
            <a:pPr lvl="1"/>
            <a:r>
              <a:rPr lang="en-US" dirty="0" smtClean="0">
                <a:solidFill>
                  <a:srgbClr val="0000FF"/>
                </a:solidFill>
              </a:rPr>
              <a:t>SMS provides higher performance and fairness</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190</a:t>
            </a:fld>
            <a:endParaRPr lang="en-US" altLang="en-US">
              <a:solidFill>
                <a:srgbClr val="000000"/>
              </a:solidFill>
            </a:endParaRPr>
          </a:p>
        </p:txBody>
      </p:sp>
      <p:sp>
        <p:nvSpPr>
          <p:cNvPr id="5" name="Rectangle 4"/>
          <p:cNvSpPr/>
          <p:nvPr/>
        </p:nvSpPr>
        <p:spPr>
          <a:xfrm>
            <a:off x="179512" y="6444044"/>
            <a:ext cx="7812360" cy="338554"/>
          </a:xfrm>
          <a:prstGeom prst="rect">
            <a:avLst/>
          </a:prstGeom>
        </p:spPr>
        <p:txBody>
          <a:bodyPr wrap="square">
            <a:spAutoFit/>
          </a:bodyPr>
          <a:lstStyle/>
          <a:p>
            <a:r>
              <a:rPr lang="en-US" sz="1600" dirty="0" err="1" smtClean="0">
                <a:solidFill>
                  <a:srgbClr val="000000"/>
                </a:solidFill>
                <a:latin typeface="Tahoma" charset="0"/>
              </a:rPr>
              <a:t>Ausavarungnirun</a:t>
            </a:r>
            <a:r>
              <a:rPr lang="en-US" sz="1600" dirty="0" smtClean="0">
                <a:solidFill>
                  <a:srgbClr val="000000"/>
                </a:solidFill>
                <a:latin typeface="Tahoma" charset="0"/>
              </a:rPr>
              <a:t> </a:t>
            </a:r>
            <a:r>
              <a:rPr lang="en-US" sz="1600" dirty="0">
                <a:solidFill>
                  <a:srgbClr val="000000"/>
                </a:solidFill>
                <a:latin typeface="Tahoma" charset="0"/>
              </a:rPr>
              <a:t>et al., </a:t>
            </a:r>
            <a:r>
              <a:rPr lang="en-US" sz="1600" dirty="0" smtClean="0">
                <a:solidFill>
                  <a:srgbClr val="000000"/>
                </a:solidFill>
                <a:latin typeface="Tahoma" charset="0"/>
              </a:rPr>
              <a:t>“</a:t>
            </a:r>
            <a:r>
              <a:rPr lang="en-US" altLang="ja-JP" sz="1600" dirty="0" smtClean="0">
                <a:solidFill>
                  <a:srgbClr val="0000FF"/>
                </a:solidFill>
                <a:latin typeface="Tahoma" charset="0"/>
                <a:hlinkClick r:id="rId3" action="ppaction://hlinkpres?slideindex=1&amp;slidetitle="/>
              </a:rPr>
              <a:t>Staged Memory Scheduling</a:t>
            </a:r>
            <a:r>
              <a:rPr lang="en-US" altLang="ja-JP" sz="1600" dirty="0" smtClean="0">
                <a:solidFill>
                  <a:srgbClr val="000000"/>
                </a:solidFill>
                <a:latin typeface="Tahoma" charset="0"/>
              </a:rPr>
              <a:t>,</a:t>
            </a:r>
            <a:r>
              <a:rPr lang="en-US" sz="1600" dirty="0">
                <a:solidFill>
                  <a:srgbClr val="000000"/>
                </a:solidFill>
                <a:latin typeface="Tahoma" charset="0"/>
              </a:rPr>
              <a:t>”</a:t>
            </a:r>
            <a:r>
              <a:rPr lang="en-US" altLang="ja-JP" sz="1600" dirty="0">
                <a:solidFill>
                  <a:srgbClr val="000000"/>
                </a:solidFill>
                <a:latin typeface="Tahoma" charset="0"/>
              </a:rPr>
              <a:t> ISCA 2012.</a:t>
            </a:r>
            <a:endParaRPr lang="en-US" sz="1600" dirty="0">
              <a:solidFill>
                <a:srgbClr val="000000"/>
              </a:solidFill>
              <a:latin typeface="Tahoma"/>
            </a:endParaRPr>
          </a:p>
        </p:txBody>
      </p:sp>
    </p:spTree>
    <p:extLst>
      <p:ext uri="{BB962C8B-B14F-4D97-AF65-F5344CB8AC3E}">
        <p14:creationId xmlns:p14="http://schemas.microsoft.com/office/powerpoint/2010/main" val="4761189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Memory QoS in a Parallel Application</a:t>
            </a:r>
            <a:endParaRPr lang="en-US" sz="3600" dirty="0"/>
          </a:p>
        </p:txBody>
      </p:sp>
      <p:sp>
        <p:nvSpPr>
          <p:cNvPr id="3" name="Content Placeholder 2"/>
          <p:cNvSpPr>
            <a:spLocks noGrp="1"/>
          </p:cNvSpPr>
          <p:nvPr>
            <p:ph idx="1"/>
          </p:nvPr>
        </p:nvSpPr>
        <p:spPr>
          <a:xfrm>
            <a:off x="228600" y="1124744"/>
            <a:ext cx="8610600" cy="5123656"/>
          </a:xfrm>
        </p:spPr>
        <p:txBody>
          <a:bodyPr/>
          <a:lstStyle/>
          <a:p>
            <a:r>
              <a:rPr lang="en-US" dirty="0" smtClean="0"/>
              <a:t>Threads in a multithreaded application are inter-dependent</a:t>
            </a:r>
          </a:p>
          <a:p>
            <a:r>
              <a:rPr lang="en-US" dirty="0" smtClean="0"/>
              <a:t>Some threads can be on the critical path of execution due to synchronization; some threads are not</a:t>
            </a:r>
          </a:p>
          <a:p>
            <a:r>
              <a:rPr lang="en-US" dirty="0" smtClean="0"/>
              <a:t>How do we schedule requests of inter-dependent threads to maximize multithreaded application performance?</a:t>
            </a:r>
          </a:p>
          <a:p>
            <a:endParaRPr lang="en-US" dirty="0"/>
          </a:p>
          <a:p>
            <a:pPr marL="342848" lvl="1" indent="-342848">
              <a:lnSpc>
                <a:spcPct val="90000"/>
              </a:lnSpc>
              <a:buClr>
                <a:schemeClr val="accent1"/>
              </a:buClr>
              <a:buSzPct val="65000"/>
              <a:buFont typeface="Wingdings" pitchFamily="2" charset="2"/>
              <a:buChar char="n"/>
            </a:pPr>
            <a:r>
              <a:rPr lang="en-US" dirty="0" smtClean="0"/>
              <a:t>Idea: </a:t>
            </a:r>
            <a:r>
              <a:rPr lang="en-US" dirty="0">
                <a:solidFill>
                  <a:srgbClr val="0000FF"/>
                </a:solidFill>
              </a:rPr>
              <a:t>Estimate limiter threads </a:t>
            </a:r>
            <a:r>
              <a:rPr lang="en-US" dirty="0" smtClean="0"/>
              <a:t>likely to be on the critical path and prioritize their requests; </a:t>
            </a:r>
            <a:r>
              <a:rPr lang="en-US" dirty="0" smtClean="0">
                <a:solidFill>
                  <a:srgbClr val="0000FF"/>
                </a:solidFill>
              </a:rPr>
              <a:t>shuffle priorities of non-limiter threads</a:t>
            </a:r>
            <a:r>
              <a:rPr lang="en-US" dirty="0" smtClean="0"/>
              <a:t> to reduce memory interference among them </a:t>
            </a:r>
            <a:r>
              <a:rPr lang="en-US" sz="1800" dirty="0">
                <a:solidFill>
                  <a:srgbClr val="008000"/>
                </a:solidFill>
              </a:rPr>
              <a:t>[Ebrahimi+, MICRO’11]</a:t>
            </a:r>
          </a:p>
          <a:p>
            <a:pPr marL="342848" lvl="1" indent="-342848">
              <a:lnSpc>
                <a:spcPct val="90000"/>
              </a:lnSpc>
              <a:buClr>
                <a:schemeClr val="accent1"/>
              </a:buClr>
              <a:buSzPct val="65000"/>
              <a:buFont typeface="Wingdings" pitchFamily="2" charset="2"/>
              <a:buChar char="n"/>
            </a:pPr>
            <a:endParaRPr lang="en-US" sz="1800" dirty="0">
              <a:solidFill>
                <a:srgbClr val="008000"/>
              </a:solidFill>
            </a:endParaRPr>
          </a:p>
          <a:p>
            <a:pPr marL="342848" lvl="1" indent="-342848">
              <a:lnSpc>
                <a:spcPct val="90000"/>
              </a:lnSpc>
              <a:buClr>
                <a:schemeClr val="accent1"/>
              </a:buClr>
              <a:buSzPct val="65000"/>
              <a:buFont typeface="Wingdings" pitchFamily="2" charset="2"/>
              <a:buChar char="n"/>
            </a:pPr>
            <a:r>
              <a:rPr lang="en-US" dirty="0" smtClean="0"/>
              <a:t>Hardware/software cooperative limiter thread estimation:</a:t>
            </a:r>
          </a:p>
          <a:p>
            <a:pPr marL="695218" lvl="2" indent="-342848">
              <a:lnSpc>
                <a:spcPct val="90000"/>
              </a:lnSpc>
            </a:pPr>
            <a:r>
              <a:rPr lang="en-US" dirty="0" smtClean="0"/>
              <a:t>Thread </a:t>
            </a:r>
            <a:r>
              <a:rPr lang="en-US" dirty="0"/>
              <a:t>executing </a:t>
            </a:r>
            <a:r>
              <a:rPr lang="en-US" dirty="0" smtClean="0"/>
              <a:t>the </a:t>
            </a:r>
            <a:r>
              <a:rPr lang="en-US" dirty="0"/>
              <a:t>most contended critical </a:t>
            </a:r>
            <a:r>
              <a:rPr lang="en-US" dirty="0" smtClean="0"/>
              <a:t>section</a:t>
            </a:r>
          </a:p>
          <a:p>
            <a:pPr marL="695218" lvl="2" indent="-342848">
              <a:lnSpc>
                <a:spcPct val="90000"/>
              </a:lnSpc>
            </a:pPr>
            <a:r>
              <a:rPr lang="en-US" dirty="0" smtClean="0"/>
              <a:t>Thread that is falling behind the most in a </a:t>
            </a:r>
            <a:r>
              <a:rPr lang="en-US" i="1" dirty="0" smtClean="0"/>
              <a:t>parallel for </a:t>
            </a:r>
            <a:r>
              <a:rPr lang="en-US" dirty="0" smtClean="0"/>
              <a:t>loop</a:t>
            </a:r>
            <a:endParaRPr lang="en-US" dirty="0"/>
          </a:p>
          <a:p>
            <a:pPr marL="0" indent="0">
              <a:lnSpc>
                <a:spcPct val="90000"/>
              </a:lnSpc>
              <a:buNone/>
            </a:pPr>
            <a:endParaRPr lang="en-US" sz="2700"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191</a:t>
            </a:fld>
            <a:endParaRPr lang="en-US" altLang="en-US">
              <a:solidFill>
                <a:srgbClr val="000000"/>
              </a:solidFill>
            </a:endParaRPr>
          </a:p>
        </p:txBody>
      </p:sp>
      <p:sp>
        <p:nvSpPr>
          <p:cNvPr id="5" name="Rectangle 4"/>
          <p:cNvSpPr/>
          <p:nvPr/>
        </p:nvSpPr>
        <p:spPr>
          <a:xfrm>
            <a:off x="1547664" y="6402814"/>
            <a:ext cx="7812360" cy="338554"/>
          </a:xfrm>
          <a:prstGeom prst="rect">
            <a:avLst/>
          </a:prstGeom>
        </p:spPr>
        <p:txBody>
          <a:bodyPr wrap="square">
            <a:spAutoFit/>
          </a:bodyPr>
          <a:lstStyle/>
          <a:p>
            <a:r>
              <a:rPr lang="en-US" sz="1600" dirty="0" smtClean="0">
                <a:solidFill>
                  <a:srgbClr val="000000"/>
                </a:solidFill>
                <a:latin typeface="Tahoma" charset="0"/>
              </a:rPr>
              <a:t>Ebrahimi et </a:t>
            </a:r>
            <a:r>
              <a:rPr lang="en-US" sz="1600" dirty="0">
                <a:solidFill>
                  <a:srgbClr val="000000"/>
                </a:solidFill>
                <a:latin typeface="Tahoma" charset="0"/>
              </a:rPr>
              <a:t>al., </a:t>
            </a:r>
            <a:r>
              <a:rPr lang="en-US" sz="1600" dirty="0" smtClean="0">
                <a:solidFill>
                  <a:srgbClr val="000000"/>
                </a:solidFill>
                <a:latin typeface="Tahoma" charset="0"/>
              </a:rPr>
              <a:t>“</a:t>
            </a:r>
            <a:r>
              <a:rPr lang="en-US" altLang="ja-JP" sz="1600" dirty="0" smtClean="0">
                <a:solidFill>
                  <a:srgbClr val="0000FF"/>
                </a:solidFill>
                <a:latin typeface="Tahoma" charset="0"/>
                <a:hlinkClick r:id="rId2" action="ppaction://hlinkpres?slideindex=1&amp;slidetitle="/>
              </a:rPr>
              <a:t>Parallel Application Memory Scheduling</a:t>
            </a:r>
            <a:r>
              <a:rPr lang="en-US" altLang="ja-JP" sz="1600" dirty="0" smtClean="0">
                <a:solidFill>
                  <a:srgbClr val="000000"/>
                </a:solidFill>
                <a:latin typeface="Tahoma" charset="0"/>
              </a:rPr>
              <a:t>,</a:t>
            </a:r>
            <a:r>
              <a:rPr lang="en-US" sz="1600" dirty="0">
                <a:solidFill>
                  <a:srgbClr val="000000"/>
                </a:solidFill>
                <a:latin typeface="Tahoma" charset="0"/>
              </a:rPr>
              <a:t>”</a:t>
            </a:r>
            <a:r>
              <a:rPr lang="en-US" altLang="ja-JP" sz="1600" dirty="0">
                <a:solidFill>
                  <a:srgbClr val="000000"/>
                </a:solidFill>
                <a:latin typeface="Tahoma" charset="0"/>
              </a:rPr>
              <a:t> </a:t>
            </a:r>
            <a:r>
              <a:rPr lang="en-US" altLang="ja-JP" sz="1600" dirty="0" smtClean="0">
                <a:solidFill>
                  <a:srgbClr val="000000"/>
                </a:solidFill>
                <a:latin typeface="Tahoma" charset="0"/>
              </a:rPr>
              <a:t>MICRO 2011.</a:t>
            </a:r>
            <a:endParaRPr lang="en-US" sz="1600" dirty="0">
              <a:solidFill>
                <a:srgbClr val="000000"/>
              </a:solidFill>
              <a:latin typeface="Tahoma"/>
            </a:endParaRPr>
          </a:p>
        </p:txBody>
      </p:sp>
    </p:spTree>
    <p:extLst>
      <p:ext uri="{BB962C8B-B14F-4D97-AF65-F5344CB8AC3E}">
        <p14:creationId xmlns:p14="http://schemas.microsoft.com/office/powerpoint/2010/main" val="3865681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Related Past Work</a:t>
            </a:r>
            <a:endParaRPr lang="en-US" dirty="0"/>
          </a:p>
        </p:txBody>
      </p:sp>
      <p:sp>
        <p:nvSpPr>
          <p:cNvPr id="3" name="Content Placeholder 2"/>
          <p:cNvSpPr>
            <a:spLocks noGrp="1"/>
          </p:cNvSpPr>
          <p:nvPr>
            <p:ph idx="1"/>
          </p:nvPr>
        </p:nvSpPr>
        <p:spPr>
          <a:xfrm>
            <a:off x="228600" y="1041648"/>
            <a:ext cx="8807896" cy="5195664"/>
          </a:xfrm>
        </p:spPr>
        <p:txBody>
          <a:bodyPr/>
          <a:lstStyle/>
          <a:p>
            <a:r>
              <a:rPr lang="en-US" dirty="0" smtClean="0"/>
              <a:t>That I could not cover…</a:t>
            </a:r>
          </a:p>
          <a:p>
            <a:endParaRPr lang="en-US" sz="600" dirty="0"/>
          </a:p>
          <a:p>
            <a:r>
              <a:rPr lang="en-US" dirty="0" smtClean="0">
                <a:solidFill>
                  <a:srgbClr val="0000FF"/>
                </a:solidFill>
              </a:rPr>
              <a:t>How to handle prefetch requests in a QoS-aware multi-core memory system?</a:t>
            </a:r>
          </a:p>
          <a:p>
            <a:pPr lvl="1"/>
            <a:r>
              <a:rPr lang="en-US" sz="1900" dirty="0" smtClean="0"/>
              <a:t>Prefetch-aware shared resource management, ISCA’11.</a:t>
            </a:r>
          </a:p>
          <a:p>
            <a:pPr lvl="1"/>
            <a:r>
              <a:rPr lang="en-US" sz="1900" dirty="0" smtClean="0"/>
              <a:t>Prefetch-aware memory controllers, MICRO’08, IEEE-TC’11.</a:t>
            </a:r>
          </a:p>
          <a:p>
            <a:pPr lvl="1"/>
            <a:r>
              <a:rPr lang="en-US" sz="1900" dirty="0" smtClean="0"/>
              <a:t>Coordinated control of multiple prefetchers, MICRO’09.</a:t>
            </a:r>
          </a:p>
          <a:p>
            <a:pPr lvl="1"/>
            <a:endParaRPr lang="en-US" sz="1000" dirty="0"/>
          </a:p>
          <a:p>
            <a:pPr lvl="1"/>
            <a:endParaRPr lang="en-US" sz="1000" dirty="0"/>
          </a:p>
          <a:p>
            <a:r>
              <a:rPr lang="en-US" dirty="0" smtClean="0">
                <a:solidFill>
                  <a:srgbClr val="0000FF"/>
                </a:solidFill>
              </a:rPr>
              <a:t>How to design QoS mechanisms in the interconnect?</a:t>
            </a:r>
          </a:p>
          <a:p>
            <a:pPr lvl="1"/>
            <a:r>
              <a:rPr lang="en-US" sz="1900" dirty="0" smtClean="0"/>
              <a:t>Topology-aware, scalable QoS, </a:t>
            </a:r>
            <a:r>
              <a:rPr lang="en-US" sz="1900" dirty="0"/>
              <a:t>ISCA’</a:t>
            </a:r>
            <a:r>
              <a:rPr lang="en-US" sz="1900" dirty="0" smtClean="0"/>
              <a:t>11.</a:t>
            </a:r>
          </a:p>
          <a:p>
            <a:pPr lvl="1"/>
            <a:r>
              <a:rPr lang="en-US" sz="1900" dirty="0" smtClean="0"/>
              <a:t>Slack-based packet scheduling, ISCA’10.</a:t>
            </a:r>
          </a:p>
          <a:p>
            <a:pPr lvl="1"/>
            <a:r>
              <a:rPr lang="en-US" sz="1900" dirty="0" smtClean="0"/>
              <a:t>Efficient bandwidth guarantees, MICRO’09.</a:t>
            </a:r>
          </a:p>
          <a:p>
            <a:pPr lvl="1"/>
            <a:r>
              <a:rPr lang="en-US" sz="1900" dirty="0" smtClean="0"/>
              <a:t>Application-aware request prioritization, MICRO’09.</a:t>
            </a:r>
            <a:endParaRPr lang="en-US" sz="19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192</a:t>
            </a:fld>
            <a:endParaRPr lang="en-US" altLang="en-US"/>
          </a:p>
        </p:txBody>
      </p:sp>
      <p:sp>
        <p:nvSpPr>
          <p:cNvPr id="5" name="TextBox 4"/>
          <p:cNvSpPr txBox="1"/>
          <p:nvPr/>
        </p:nvSpPr>
        <p:spPr>
          <a:xfrm>
            <a:off x="6876256" y="2348880"/>
            <a:ext cx="1723549" cy="369332"/>
          </a:xfrm>
          <a:prstGeom prst="rect">
            <a:avLst/>
          </a:prstGeom>
          <a:noFill/>
        </p:spPr>
        <p:txBody>
          <a:bodyPr wrap="none" rtlCol="0">
            <a:spAutoFit/>
          </a:bodyPr>
          <a:lstStyle/>
          <a:p>
            <a:r>
              <a:rPr lang="en-US" dirty="0" smtClean="0">
                <a:solidFill>
                  <a:srgbClr val="000000"/>
                </a:solidFill>
                <a:latin typeface="Tahoma"/>
                <a:hlinkClick r:id="rId2" action="ppaction://hlinkpres?slideindex=1&amp;slidetitle="/>
              </a:rPr>
              <a:t>ISCA 2011 Talk</a:t>
            </a:r>
            <a:endParaRPr lang="en-US" dirty="0">
              <a:solidFill>
                <a:srgbClr val="000000"/>
              </a:solidFill>
              <a:latin typeface="Tahoma"/>
            </a:endParaRPr>
          </a:p>
        </p:txBody>
      </p:sp>
      <p:sp>
        <p:nvSpPr>
          <p:cNvPr id="6" name="TextBox 5"/>
          <p:cNvSpPr txBox="1"/>
          <p:nvPr/>
        </p:nvSpPr>
        <p:spPr>
          <a:xfrm>
            <a:off x="6804248" y="3068960"/>
            <a:ext cx="1775584" cy="369332"/>
          </a:xfrm>
          <a:prstGeom prst="rect">
            <a:avLst/>
          </a:prstGeom>
          <a:noFill/>
        </p:spPr>
        <p:txBody>
          <a:bodyPr wrap="none" rtlCol="0">
            <a:spAutoFit/>
          </a:bodyPr>
          <a:lstStyle/>
          <a:p>
            <a:r>
              <a:rPr lang="en-US" dirty="0" smtClean="0">
                <a:solidFill>
                  <a:srgbClr val="000000"/>
                </a:solidFill>
                <a:latin typeface="Tahoma"/>
                <a:hlinkClick r:id="rId3" action="ppaction://hlinkpres?slideindex=1&amp;slidetitle="/>
              </a:rPr>
              <a:t>Micro 2009 Talk</a:t>
            </a:r>
            <a:endParaRPr lang="en-US" dirty="0">
              <a:solidFill>
                <a:srgbClr val="000000"/>
              </a:solidFill>
              <a:latin typeface="Tahoma"/>
            </a:endParaRPr>
          </a:p>
        </p:txBody>
      </p:sp>
      <p:sp>
        <p:nvSpPr>
          <p:cNvPr id="7" name="TextBox 6"/>
          <p:cNvSpPr txBox="1"/>
          <p:nvPr/>
        </p:nvSpPr>
        <p:spPr>
          <a:xfrm>
            <a:off x="7359423" y="2708920"/>
            <a:ext cx="1775584" cy="369332"/>
          </a:xfrm>
          <a:prstGeom prst="rect">
            <a:avLst/>
          </a:prstGeom>
          <a:noFill/>
        </p:spPr>
        <p:txBody>
          <a:bodyPr wrap="none" rtlCol="0">
            <a:spAutoFit/>
          </a:bodyPr>
          <a:lstStyle/>
          <a:p>
            <a:r>
              <a:rPr lang="en-US" dirty="0" smtClean="0">
                <a:solidFill>
                  <a:srgbClr val="000000"/>
                </a:solidFill>
                <a:latin typeface="Tahoma"/>
                <a:hlinkClick r:id="rId4" action="ppaction://hlinkpres?slideindex=1&amp;slidetitle="/>
              </a:rPr>
              <a:t>Micro 2008 Talk</a:t>
            </a:r>
            <a:endParaRPr lang="en-US" dirty="0">
              <a:solidFill>
                <a:srgbClr val="000000"/>
              </a:solidFill>
              <a:latin typeface="Tahoma"/>
            </a:endParaRPr>
          </a:p>
        </p:txBody>
      </p:sp>
    </p:spTree>
    <p:extLst>
      <p:ext uri="{BB962C8B-B14F-4D97-AF65-F5344CB8AC3E}">
        <p14:creationId xmlns:p14="http://schemas.microsoft.com/office/powerpoint/2010/main" val="22021896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sz="3200" dirty="0"/>
              <a:t>Summary: Memory </a:t>
            </a:r>
            <a:r>
              <a:rPr lang="en-US" sz="3200" dirty="0" err="1"/>
              <a:t>QoS</a:t>
            </a:r>
            <a:r>
              <a:rPr lang="en-US" sz="3200" dirty="0"/>
              <a:t> Approaches and Techniques</a:t>
            </a:r>
          </a:p>
        </p:txBody>
      </p:sp>
      <p:sp>
        <p:nvSpPr>
          <p:cNvPr id="3" name="Content Placeholder 2"/>
          <p:cNvSpPr>
            <a:spLocks noGrp="1"/>
          </p:cNvSpPr>
          <p:nvPr>
            <p:ph idx="1"/>
          </p:nvPr>
        </p:nvSpPr>
        <p:spPr>
          <a:xfrm>
            <a:off x="228600" y="1052737"/>
            <a:ext cx="8807896" cy="5092824"/>
          </a:xfrm>
        </p:spPr>
        <p:txBody>
          <a:bodyPr/>
          <a:lstStyle/>
          <a:p>
            <a:r>
              <a:rPr lang="en-US" dirty="0" smtClean="0"/>
              <a:t>Approaches: </a:t>
            </a:r>
            <a:r>
              <a:rPr lang="en-US" dirty="0" smtClean="0">
                <a:solidFill>
                  <a:srgbClr val="0000FF"/>
                </a:solidFill>
              </a:rPr>
              <a:t>Smart</a:t>
            </a:r>
            <a:r>
              <a:rPr lang="en-US" dirty="0" smtClean="0"/>
              <a:t> vs. </a:t>
            </a:r>
            <a:r>
              <a:rPr lang="en-US" dirty="0" smtClean="0">
                <a:solidFill>
                  <a:srgbClr val="0000FF"/>
                </a:solidFill>
              </a:rPr>
              <a:t>dumb</a:t>
            </a:r>
            <a:r>
              <a:rPr lang="en-US" dirty="0" smtClean="0"/>
              <a:t> resources</a:t>
            </a:r>
          </a:p>
          <a:p>
            <a:pPr lvl="1"/>
            <a:r>
              <a:rPr lang="en-US" sz="2000" dirty="0"/>
              <a:t>Smart resources: </a:t>
            </a:r>
            <a:r>
              <a:rPr lang="en-US" sz="2000" dirty="0" err="1"/>
              <a:t>QoS</a:t>
            </a:r>
            <a:r>
              <a:rPr lang="en-US" sz="2000" dirty="0"/>
              <a:t>-aware memory scheduling</a:t>
            </a:r>
          </a:p>
          <a:p>
            <a:pPr lvl="1"/>
            <a:r>
              <a:rPr lang="en-US" sz="2000" dirty="0"/>
              <a:t>Dumb resources: Source throttling; channel partitioning</a:t>
            </a:r>
          </a:p>
          <a:p>
            <a:pPr lvl="1"/>
            <a:r>
              <a:rPr lang="en-US" sz="2000" dirty="0"/>
              <a:t>Both approaches are effective in reducing interference</a:t>
            </a:r>
          </a:p>
          <a:p>
            <a:pPr lvl="1"/>
            <a:r>
              <a:rPr lang="en-US" sz="2000" dirty="0"/>
              <a:t>No single best approach for all workloads</a:t>
            </a:r>
          </a:p>
          <a:p>
            <a:pPr lvl="1"/>
            <a:endParaRPr lang="en-US" sz="1600" dirty="0"/>
          </a:p>
          <a:p>
            <a:r>
              <a:rPr lang="en-US" dirty="0" smtClean="0"/>
              <a:t>Techniques: Request </a:t>
            </a:r>
            <a:r>
              <a:rPr lang="en-US" dirty="0" smtClean="0">
                <a:solidFill>
                  <a:srgbClr val="0000FF"/>
                </a:solidFill>
              </a:rPr>
              <a:t>scheduling</a:t>
            </a:r>
            <a:r>
              <a:rPr lang="en-US" dirty="0" smtClean="0"/>
              <a:t>, source </a:t>
            </a:r>
            <a:r>
              <a:rPr lang="en-US" dirty="0" smtClean="0">
                <a:solidFill>
                  <a:srgbClr val="0000FF"/>
                </a:solidFill>
              </a:rPr>
              <a:t>throttling</a:t>
            </a:r>
            <a:r>
              <a:rPr lang="en-US" dirty="0" smtClean="0"/>
              <a:t>, memory </a:t>
            </a:r>
            <a:r>
              <a:rPr lang="en-US" dirty="0" smtClean="0">
                <a:solidFill>
                  <a:srgbClr val="0000FF"/>
                </a:solidFill>
              </a:rPr>
              <a:t>partitioning</a:t>
            </a:r>
          </a:p>
          <a:p>
            <a:pPr lvl="1"/>
            <a:r>
              <a:rPr lang="en-US" sz="2000" dirty="0"/>
              <a:t>All approaches are effective in reducing interference</a:t>
            </a:r>
          </a:p>
          <a:p>
            <a:pPr lvl="1"/>
            <a:r>
              <a:rPr lang="en-US" sz="2000" dirty="0"/>
              <a:t>Can be applied at different levels: hardware vs. software</a:t>
            </a:r>
          </a:p>
          <a:p>
            <a:pPr lvl="1"/>
            <a:r>
              <a:rPr lang="en-US" sz="2000" dirty="0"/>
              <a:t>No single best technique for all workloads</a:t>
            </a:r>
          </a:p>
          <a:p>
            <a:pPr lvl="1"/>
            <a:endParaRPr lang="en-US" sz="1600" dirty="0"/>
          </a:p>
          <a:p>
            <a:r>
              <a:rPr lang="en-US" dirty="0" smtClean="0">
                <a:solidFill>
                  <a:srgbClr val="0000FF"/>
                </a:solidFill>
              </a:rPr>
              <a:t>Combined approaches and techniques are the most powerful</a:t>
            </a:r>
          </a:p>
          <a:p>
            <a:pPr lvl="1"/>
            <a:r>
              <a:rPr lang="en-US" sz="2000" dirty="0">
                <a:solidFill>
                  <a:srgbClr val="FF0000"/>
                </a:solidFill>
              </a:rPr>
              <a:t>Integrated Memory Channel Partitioning and Scheduling [MICRO’11]</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193</a:t>
            </a:fld>
            <a:endParaRPr lang="en-US" altLang="en-US">
              <a:solidFill>
                <a:srgbClr val="000000"/>
              </a:solidFill>
            </a:endParaRPr>
          </a:p>
        </p:txBody>
      </p:sp>
    </p:spTree>
    <p:extLst>
      <p:ext uri="{BB962C8B-B14F-4D97-AF65-F5344CB8AC3E}">
        <p14:creationId xmlns:p14="http://schemas.microsoft.com/office/powerpoint/2010/main" val="15618834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Partial List of Referenced/Related Papers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194</a:t>
            </a:fld>
            <a:endParaRPr lang="en-US" altLang="en-US"/>
          </a:p>
        </p:txBody>
      </p:sp>
    </p:spTree>
    <p:extLst>
      <p:ext uri="{BB962C8B-B14F-4D97-AF65-F5344CB8AC3E}">
        <p14:creationId xmlns:p14="http://schemas.microsoft.com/office/powerpoint/2010/main" val="5685151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Heterogeneous Cores</a:t>
            </a:r>
            <a:endParaRPr lang="en-US" dirty="0"/>
          </a:p>
        </p:txBody>
      </p:sp>
      <p:sp>
        <p:nvSpPr>
          <p:cNvPr id="3" name="Content Placeholder 2"/>
          <p:cNvSpPr>
            <a:spLocks noGrp="1"/>
          </p:cNvSpPr>
          <p:nvPr>
            <p:ph idx="1"/>
          </p:nvPr>
        </p:nvSpPr>
        <p:spPr>
          <a:xfrm>
            <a:off x="228600" y="980728"/>
            <a:ext cx="8915400" cy="5195664"/>
          </a:xfrm>
        </p:spPr>
        <p:txBody>
          <a:bodyPr/>
          <a:lstStyle/>
          <a:p>
            <a:r>
              <a:rPr lang="en-US" sz="1600" dirty="0"/>
              <a:t>M. </a:t>
            </a:r>
            <a:r>
              <a:rPr lang="en-US" sz="1600" dirty="0" err="1"/>
              <a:t>Aater</a:t>
            </a:r>
            <a:r>
              <a:rPr lang="en-US" sz="1600" dirty="0"/>
              <a:t> </a:t>
            </a:r>
            <a:r>
              <a:rPr lang="en-US" sz="1600" dirty="0" err="1"/>
              <a:t>Suleman</a:t>
            </a:r>
            <a:r>
              <a:rPr lang="en-US" sz="1600" dirty="0"/>
              <a:t>, </a:t>
            </a:r>
            <a:r>
              <a:rPr lang="en-US" sz="1600" u="sng" dirty="0"/>
              <a:t>Onur Mutlu</a:t>
            </a:r>
            <a:r>
              <a:rPr lang="en-US" sz="1600" dirty="0"/>
              <a:t>, </a:t>
            </a:r>
            <a:r>
              <a:rPr lang="en-US" sz="1600" dirty="0" err="1"/>
              <a:t>Moinuddin</a:t>
            </a:r>
            <a:r>
              <a:rPr lang="en-US" sz="1600" dirty="0"/>
              <a:t> K. </a:t>
            </a:r>
            <a:r>
              <a:rPr lang="en-US" sz="1600" dirty="0" err="1"/>
              <a:t>Qureshi</a:t>
            </a:r>
            <a:r>
              <a:rPr lang="en-US" sz="1600" dirty="0"/>
              <a:t>, and Yale N. </a:t>
            </a:r>
            <a:r>
              <a:rPr lang="en-US" sz="1600" dirty="0" err="1"/>
              <a:t>Patt</a:t>
            </a:r>
            <a:r>
              <a:rPr lang="en-US" sz="1600" dirty="0"/>
              <a:t>,</a:t>
            </a:r>
            <a:br>
              <a:rPr lang="en-US" sz="1600" dirty="0"/>
            </a:br>
            <a:r>
              <a:rPr lang="en-US" sz="1600" b="1" dirty="0">
                <a:hlinkClick r:id="rId2"/>
              </a:rPr>
              <a:t>"Accelerating Critical Section Execution with Asymmetric Multi-Core Architectures"</a:t>
            </a:r>
            <a:r>
              <a:rPr lang="en-US" sz="1600" dirty="0"/>
              <a:t> </a:t>
            </a:r>
            <a:br>
              <a:rPr lang="en-US" sz="1600" dirty="0"/>
            </a:br>
            <a:r>
              <a:rPr lang="en-US" sz="1600" i="1" dirty="0"/>
              <a:t>Proceedings of the </a:t>
            </a:r>
            <a:r>
              <a:rPr lang="en-US" sz="1600" i="1" dirty="0">
                <a:hlinkClick r:id="rId3"/>
              </a:rPr>
              <a:t>14th International Conference on Architectural Support for Programming Languages and Operating Systems</a:t>
            </a:r>
            <a:r>
              <a:rPr lang="en-US" sz="1600" i="1" dirty="0"/>
              <a:t> (</a:t>
            </a:r>
            <a:r>
              <a:rPr lang="en-US" sz="1600" b="1" i="1" dirty="0"/>
              <a:t>ASPLOS</a:t>
            </a:r>
            <a:r>
              <a:rPr lang="en-US" sz="1600" i="1" dirty="0"/>
              <a:t>)</a:t>
            </a:r>
            <a:r>
              <a:rPr lang="en-US" sz="1600" dirty="0"/>
              <a:t>, pages 253-264, Washington, DC, March 2009. </a:t>
            </a:r>
            <a:r>
              <a:rPr lang="en-US" sz="1600" dirty="0">
                <a:hlinkClick r:id="rId4"/>
              </a:rPr>
              <a:t>Slides (ppt)</a:t>
            </a:r>
            <a:r>
              <a:rPr lang="en-US" sz="1600" dirty="0"/>
              <a:t> </a:t>
            </a:r>
            <a:endParaRPr lang="en-US" sz="1600" dirty="0" smtClean="0"/>
          </a:p>
          <a:p>
            <a:endParaRPr lang="en-US" sz="800" dirty="0" smtClean="0"/>
          </a:p>
          <a:p>
            <a:endParaRPr lang="en-US" sz="800" dirty="0"/>
          </a:p>
          <a:p>
            <a:r>
              <a:rPr lang="en-US" sz="1600" dirty="0"/>
              <a:t>M. </a:t>
            </a:r>
            <a:r>
              <a:rPr lang="en-US" sz="1600" dirty="0" err="1"/>
              <a:t>Aater</a:t>
            </a:r>
            <a:r>
              <a:rPr lang="en-US" sz="1600" dirty="0"/>
              <a:t> </a:t>
            </a:r>
            <a:r>
              <a:rPr lang="en-US" sz="1600" dirty="0" err="1"/>
              <a:t>Suleman</a:t>
            </a:r>
            <a:r>
              <a:rPr lang="en-US" sz="1600" dirty="0"/>
              <a:t>, </a:t>
            </a:r>
            <a:r>
              <a:rPr lang="en-US" sz="1600" u="sng" dirty="0"/>
              <a:t>Onur Mutlu</a:t>
            </a:r>
            <a:r>
              <a:rPr lang="en-US" sz="1600" dirty="0"/>
              <a:t>, Jose A. Joao, </a:t>
            </a:r>
            <a:r>
              <a:rPr lang="en-US" sz="1600" dirty="0" err="1"/>
              <a:t>Khubaib</a:t>
            </a:r>
            <a:r>
              <a:rPr lang="en-US" sz="1600" dirty="0"/>
              <a:t>, and Yale N. </a:t>
            </a:r>
            <a:r>
              <a:rPr lang="en-US" sz="1600" dirty="0" err="1"/>
              <a:t>Patt</a:t>
            </a:r>
            <a:r>
              <a:rPr lang="en-US" sz="1600" dirty="0"/>
              <a:t>,</a:t>
            </a:r>
            <a:br>
              <a:rPr lang="en-US" sz="1600" dirty="0"/>
            </a:br>
            <a:r>
              <a:rPr lang="en-US" sz="1600" b="1" dirty="0">
                <a:hlinkClick r:id="rId5"/>
              </a:rPr>
              <a:t>"Data Marshaling for Multi-core Architectures"</a:t>
            </a:r>
            <a:r>
              <a:rPr lang="en-US" sz="1600" dirty="0"/>
              <a:t/>
            </a:r>
            <a:br>
              <a:rPr lang="en-US" sz="1600" dirty="0"/>
            </a:br>
            <a:r>
              <a:rPr lang="en-US" sz="1600" i="1" dirty="0"/>
              <a:t>Proceedings of the </a:t>
            </a:r>
            <a:r>
              <a:rPr lang="en-US" sz="1600" i="1" dirty="0">
                <a:hlinkClick r:id="rId6"/>
              </a:rPr>
              <a:t>37th International Symposium on Computer Architecture</a:t>
            </a:r>
            <a:r>
              <a:rPr lang="en-US" sz="1600" i="1" dirty="0"/>
              <a:t> (</a:t>
            </a:r>
            <a:r>
              <a:rPr lang="en-US" sz="1600" b="1" i="1" dirty="0"/>
              <a:t>ISCA</a:t>
            </a:r>
            <a:r>
              <a:rPr lang="en-US" sz="1600" i="1" dirty="0"/>
              <a:t>)</a:t>
            </a:r>
            <a:r>
              <a:rPr lang="en-US" sz="1600" dirty="0"/>
              <a:t>, pages 441-450, Saint-Malo, France, June 2010. </a:t>
            </a:r>
            <a:r>
              <a:rPr lang="en-US" sz="1600" dirty="0">
                <a:hlinkClick r:id="rId7"/>
              </a:rPr>
              <a:t>Slides (ppt)</a:t>
            </a:r>
            <a:r>
              <a:rPr lang="en-US" sz="1600" dirty="0"/>
              <a:t> </a:t>
            </a:r>
            <a:endParaRPr lang="en-US" sz="1600" dirty="0" smtClean="0"/>
          </a:p>
          <a:p>
            <a:endParaRPr lang="en-US" sz="800" dirty="0" smtClean="0"/>
          </a:p>
          <a:p>
            <a:endParaRPr lang="en-US" sz="800" dirty="0"/>
          </a:p>
          <a:p>
            <a:r>
              <a:rPr lang="en-US" sz="1600" dirty="0"/>
              <a:t>Jose A. Joao, M. </a:t>
            </a:r>
            <a:r>
              <a:rPr lang="en-US" sz="1600" dirty="0" err="1"/>
              <a:t>Aater</a:t>
            </a:r>
            <a:r>
              <a:rPr lang="en-US" sz="1600" dirty="0"/>
              <a:t> </a:t>
            </a:r>
            <a:r>
              <a:rPr lang="en-US" sz="1600" dirty="0" err="1"/>
              <a:t>Suleman</a:t>
            </a:r>
            <a:r>
              <a:rPr lang="en-US" sz="1600" dirty="0"/>
              <a:t>, </a:t>
            </a:r>
            <a:r>
              <a:rPr lang="en-US" sz="1600" u="sng" dirty="0"/>
              <a:t>Onur Mutlu</a:t>
            </a:r>
            <a:r>
              <a:rPr lang="en-US" sz="1600" dirty="0"/>
              <a:t>, and Yale N. </a:t>
            </a:r>
            <a:r>
              <a:rPr lang="en-US" sz="1600" dirty="0" err="1"/>
              <a:t>Patt</a:t>
            </a:r>
            <a:r>
              <a:rPr lang="en-US" sz="1600" dirty="0"/>
              <a:t>,</a:t>
            </a:r>
            <a:br>
              <a:rPr lang="en-US" sz="1600" dirty="0"/>
            </a:br>
            <a:r>
              <a:rPr lang="en-US" sz="1600" b="1" dirty="0">
                <a:hlinkClick r:id="rId8"/>
              </a:rPr>
              <a:t>"Bottleneck Identification and Scheduling in Multithreaded Applications"</a:t>
            </a:r>
            <a:r>
              <a:rPr lang="en-US" sz="1600" dirty="0"/>
              <a:t> </a:t>
            </a:r>
            <a:br>
              <a:rPr lang="en-US" sz="1600" dirty="0"/>
            </a:br>
            <a:r>
              <a:rPr lang="en-US" sz="1600" i="1" dirty="0"/>
              <a:t>Proceedings of the </a:t>
            </a:r>
            <a:r>
              <a:rPr lang="en-US" sz="1600" i="1" dirty="0">
                <a:hlinkClick r:id="rId9"/>
              </a:rPr>
              <a:t>17th International Conference on Architectural Support for Programming Languages and Operating Systems</a:t>
            </a:r>
            <a:r>
              <a:rPr lang="en-US" sz="1600" i="1" dirty="0"/>
              <a:t> (</a:t>
            </a:r>
            <a:r>
              <a:rPr lang="en-US" sz="1600" b="1" i="1" dirty="0"/>
              <a:t>ASPLOS</a:t>
            </a:r>
            <a:r>
              <a:rPr lang="en-US" sz="1600" i="1" dirty="0"/>
              <a:t>)</a:t>
            </a:r>
            <a:r>
              <a:rPr lang="en-US" sz="1600" dirty="0"/>
              <a:t>, London, UK, March 2012. </a:t>
            </a:r>
            <a:r>
              <a:rPr lang="en-US" sz="1600" dirty="0">
                <a:hlinkClick r:id="rId10"/>
              </a:rPr>
              <a:t>Slides (ppt)</a:t>
            </a:r>
            <a:r>
              <a:rPr lang="en-US" sz="1600" dirty="0"/>
              <a:t> </a:t>
            </a:r>
            <a:r>
              <a:rPr lang="en-US" sz="1600" dirty="0">
                <a:hlinkClick r:id="rId11"/>
              </a:rPr>
              <a:t>(pdf)</a:t>
            </a:r>
            <a:endParaRPr lang="en-US" sz="800" dirty="0" smtClean="0"/>
          </a:p>
          <a:p>
            <a:endParaRPr lang="en-US" sz="16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195</a:t>
            </a:fld>
            <a:endParaRPr lang="en-US" altLang="en-US"/>
          </a:p>
        </p:txBody>
      </p:sp>
    </p:spTree>
    <p:extLst>
      <p:ext uri="{BB962C8B-B14F-4D97-AF65-F5344CB8AC3E}">
        <p14:creationId xmlns:p14="http://schemas.microsoft.com/office/powerpoint/2010/main" val="27091613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QoS-Aware Memory Systems (I)</a:t>
            </a:r>
            <a:endParaRPr lang="en-US" dirty="0"/>
          </a:p>
        </p:txBody>
      </p:sp>
      <p:sp>
        <p:nvSpPr>
          <p:cNvPr id="3" name="Content Placeholder 2"/>
          <p:cNvSpPr>
            <a:spLocks noGrp="1"/>
          </p:cNvSpPr>
          <p:nvPr>
            <p:ph idx="1"/>
          </p:nvPr>
        </p:nvSpPr>
        <p:spPr>
          <a:xfrm>
            <a:off x="228600" y="928464"/>
            <a:ext cx="8915400" cy="4876800"/>
          </a:xfrm>
        </p:spPr>
        <p:txBody>
          <a:bodyPr/>
          <a:lstStyle/>
          <a:p>
            <a:r>
              <a:rPr lang="en-US" sz="1600" dirty="0" err="1"/>
              <a:t>Rachata</a:t>
            </a:r>
            <a:r>
              <a:rPr lang="en-US" sz="1600" dirty="0"/>
              <a:t> </a:t>
            </a:r>
            <a:r>
              <a:rPr lang="en-US" sz="1600" dirty="0" err="1"/>
              <a:t>Ausavarungnirun</a:t>
            </a:r>
            <a:r>
              <a:rPr lang="en-US" sz="1600" dirty="0"/>
              <a:t>, Kevin Chang, Lavanya Subramanian, Gabriel </a:t>
            </a:r>
            <a:r>
              <a:rPr lang="en-US" sz="1600" dirty="0" err="1"/>
              <a:t>Loh</a:t>
            </a:r>
            <a:r>
              <a:rPr lang="en-US" sz="1600" dirty="0"/>
              <a:t>, and Onur Mutlu,</a:t>
            </a:r>
            <a:br>
              <a:rPr lang="en-US" sz="1600" dirty="0"/>
            </a:br>
            <a:r>
              <a:rPr lang="en-US" sz="1600" b="1" dirty="0">
                <a:hlinkClick r:id="rId2"/>
              </a:rPr>
              <a:t>"Staged Memory Scheduling: Achieving High Performance and Scalability in Heterogeneous Systems"</a:t>
            </a:r>
            <a:r>
              <a:rPr lang="en-US" sz="1600" dirty="0"/>
              <a:t/>
            </a:r>
            <a:br>
              <a:rPr lang="en-US" sz="1600" dirty="0"/>
            </a:br>
            <a:r>
              <a:rPr lang="en-US" sz="1600" i="1" dirty="0"/>
              <a:t>Proceedings of the </a:t>
            </a:r>
            <a:r>
              <a:rPr lang="en-US" sz="1600" i="1" dirty="0">
                <a:hlinkClick r:id="rId3"/>
              </a:rPr>
              <a:t>39th International Symposium on Computer Architecture</a:t>
            </a:r>
            <a:r>
              <a:rPr lang="en-US" sz="1600" i="1" dirty="0"/>
              <a:t> (</a:t>
            </a:r>
            <a:r>
              <a:rPr lang="en-US" sz="1600" b="1" i="1" dirty="0"/>
              <a:t>ISCA</a:t>
            </a:r>
            <a:r>
              <a:rPr lang="en-US" sz="1600" i="1" dirty="0"/>
              <a:t>)</a:t>
            </a:r>
            <a:r>
              <a:rPr lang="en-US" sz="1600" dirty="0"/>
              <a:t>, Portland, OR, June 2012. </a:t>
            </a:r>
            <a:endParaRPr lang="en-US" sz="1600" dirty="0" smtClean="0"/>
          </a:p>
          <a:p>
            <a:endParaRPr lang="en-US" sz="800" dirty="0"/>
          </a:p>
          <a:p>
            <a:r>
              <a:rPr lang="en-US" sz="1600" dirty="0" err="1" smtClean="0"/>
              <a:t>Sai</a:t>
            </a:r>
            <a:r>
              <a:rPr lang="en-US" sz="1600" dirty="0" smtClean="0"/>
              <a:t> </a:t>
            </a:r>
            <a:r>
              <a:rPr lang="en-US" sz="1600" dirty="0" err="1"/>
              <a:t>Prashanth</a:t>
            </a:r>
            <a:r>
              <a:rPr lang="en-US" sz="1600" dirty="0"/>
              <a:t> </a:t>
            </a:r>
            <a:r>
              <a:rPr lang="en-US" sz="1600" dirty="0" err="1"/>
              <a:t>Muralidhara</a:t>
            </a:r>
            <a:r>
              <a:rPr lang="en-US" sz="1600" dirty="0"/>
              <a:t>, Lavanya Subramanian, Onur Mutlu, </a:t>
            </a:r>
            <a:r>
              <a:rPr lang="en-US" sz="1600" dirty="0" err="1"/>
              <a:t>Mahmut</a:t>
            </a:r>
            <a:r>
              <a:rPr lang="en-US" sz="1600" dirty="0"/>
              <a:t> </a:t>
            </a:r>
            <a:r>
              <a:rPr lang="en-US" sz="1600" dirty="0" err="1"/>
              <a:t>Kandemir</a:t>
            </a:r>
            <a:r>
              <a:rPr lang="en-US" sz="1600" dirty="0"/>
              <a:t>, and Thomas Moscibroda, </a:t>
            </a:r>
            <a:br>
              <a:rPr lang="en-US" sz="1600" dirty="0"/>
            </a:br>
            <a:r>
              <a:rPr lang="en-US" sz="1600" b="1" dirty="0">
                <a:hlinkClick r:id="rId4"/>
              </a:rPr>
              <a:t>"Reducing Memory Interference in Multicore Systems via Application-Aware Memory Channel Partitioning"</a:t>
            </a:r>
            <a:r>
              <a:rPr lang="en-US" sz="1600" dirty="0"/>
              <a:t/>
            </a:r>
            <a:br>
              <a:rPr lang="en-US" sz="1600" dirty="0"/>
            </a:br>
            <a:r>
              <a:rPr lang="en-US" sz="1600" i="1" dirty="0"/>
              <a:t>Proceedings of the </a:t>
            </a:r>
            <a:r>
              <a:rPr lang="en-US" sz="1600" i="1" dirty="0">
                <a:hlinkClick r:id="rId5"/>
              </a:rPr>
              <a:t>44th International Symposium on Microarchitecture</a:t>
            </a:r>
            <a:r>
              <a:rPr lang="en-US" sz="1600" i="1" dirty="0"/>
              <a:t> (</a:t>
            </a:r>
            <a:r>
              <a:rPr lang="en-US" sz="1600" b="1" i="1" dirty="0"/>
              <a:t>MICRO</a:t>
            </a:r>
            <a:r>
              <a:rPr lang="en-US" sz="1600" i="1" dirty="0"/>
              <a:t>)</a:t>
            </a:r>
            <a:r>
              <a:rPr lang="en-US" sz="1600" dirty="0"/>
              <a:t>, Porto </a:t>
            </a:r>
            <a:r>
              <a:rPr lang="en-US" sz="1600" dirty="0" err="1"/>
              <a:t>Alegre</a:t>
            </a:r>
            <a:r>
              <a:rPr lang="en-US" sz="1600" dirty="0"/>
              <a:t>, Brazil, December 2011</a:t>
            </a:r>
          </a:p>
          <a:p>
            <a:endParaRPr lang="en-US" sz="800" dirty="0"/>
          </a:p>
          <a:p>
            <a:r>
              <a:rPr lang="en-US" sz="1600" dirty="0" err="1"/>
              <a:t>Yoongu</a:t>
            </a:r>
            <a:r>
              <a:rPr lang="en-US" sz="1600" dirty="0"/>
              <a:t> Kim, Michael </a:t>
            </a:r>
            <a:r>
              <a:rPr lang="en-US" sz="1600" dirty="0" err="1"/>
              <a:t>Papamichael</a:t>
            </a:r>
            <a:r>
              <a:rPr lang="en-US" sz="1600" dirty="0"/>
              <a:t>, Onur Mutlu, and </a:t>
            </a:r>
            <a:r>
              <a:rPr lang="en-US" sz="1600" dirty="0" err="1"/>
              <a:t>Mor</a:t>
            </a:r>
            <a:r>
              <a:rPr lang="en-US" sz="1600" dirty="0"/>
              <a:t> </a:t>
            </a:r>
            <a:r>
              <a:rPr lang="en-US" sz="1600" dirty="0" err="1"/>
              <a:t>Harchol-Balter</a:t>
            </a:r>
            <a:r>
              <a:rPr lang="en-US" sz="1600" dirty="0"/>
              <a:t>,</a:t>
            </a:r>
            <a:br>
              <a:rPr lang="en-US" sz="1600" dirty="0"/>
            </a:br>
            <a:r>
              <a:rPr lang="en-US" sz="1600" b="1" dirty="0">
                <a:hlinkClick r:id="rId6"/>
              </a:rPr>
              <a:t>"Thread Cluster Memory Scheduling: Exploiting Differences in Memory Access Behavior"</a:t>
            </a:r>
            <a:r>
              <a:rPr lang="en-US" sz="1600" dirty="0"/>
              <a:t> </a:t>
            </a:r>
            <a:br>
              <a:rPr lang="en-US" sz="1600" dirty="0"/>
            </a:br>
            <a:r>
              <a:rPr lang="en-US" sz="1600" i="1" dirty="0"/>
              <a:t>Proceedings of the </a:t>
            </a:r>
            <a:r>
              <a:rPr lang="en-US" sz="1600" i="1" dirty="0">
                <a:hlinkClick r:id="rId7"/>
              </a:rPr>
              <a:t>43rd International Symposium on Microarchitecture</a:t>
            </a:r>
            <a:r>
              <a:rPr lang="en-US" sz="1600" i="1" dirty="0"/>
              <a:t> (</a:t>
            </a:r>
            <a:r>
              <a:rPr lang="en-US" sz="1600" b="1" i="1" dirty="0"/>
              <a:t>MICRO</a:t>
            </a:r>
            <a:r>
              <a:rPr lang="en-US" sz="1600" i="1" dirty="0"/>
              <a:t>)</a:t>
            </a:r>
            <a:r>
              <a:rPr lang="en-US" sz="1600" dirty="0"/>
              <a:t>, pages 65-76, Atlanta, GA, December 2010. </a:t>
            </a:r>
            <a:r>
              <a:rPr lang="en-US" sz="1600" dirty="0">
                <a:hlinkClick r:id="rId8"/>
              </a:rPr>
              <a:t>Slides (pptx)</a:t>
            </a:r>
            <a:r>
              <a:rPr lang="en-US" sz="1600" dirty="0"/>
              <a:t> </a:t>
            </a:r>
            <a:r>
              <a:rPr lang="en-US" sz="1600" dirty="0">
                <a:hlinkClick r:id="rId9"/>
              </a:rPr>
              <a:t>(pdf)</a:t>
            </a:r>
            <a:r>
              <a:rPr lang="en-US" sz="1600" dirty="0"/>
              <a:t> </a:t>
            </a:r>
          </a:p>
          <a:p>
            <a:endParaRPr lang="en-US" sz="800" dirty="0"/>
          </a:p>
          <a:p>
            <a:r>
              <a:rPr lang="en-US" sz="1600" dirty="0" smtClean="0"/>
              <a:t>Eiman </a:t>
            </a:r>
            <a:r>
              <a:rPr lang="en-US" sz="1600" dirty="0"/>
              <a:t>Ebrahimi, Chang </a:t>
            </a:r>
            <a:r>
              <a:rPr lang="en-US" sz="1600" dirty="0" err="1"/>
              <a:t>Joo</a:t>
            </a:r>
            <a:r>
              <a:rPr lang="en-US" sz="1600" dirty="0"/>
              <a:t> Lee, Onur Mutlu, and Yale N. </a:t>
            </a:r>
            <a:r>
              <a:rPr lang="en-US" sz="1600" dirty="0" err="1"/>
              <a:t>Patt</a:t>
            </a:r>
            <a:r>
              <a:rPr lang="en-US" sz="1600" dirty="0"/>
              <a:t>,</a:t>
            </a:r>
            <a:br>
              <a:rPr lang="en-US" sz="1600" dirty="0"/>
            </a:br>
            <a:r>
              <a:rPr lang="en-US" sz="1600" b="1" dirty="0">
                <a:hlinkClick r:id="rId10"/>
              </a:rPr>
              <a:t>"Fairness via Source Throttling: A Configurable and High-Performance Fairness Substrate for Multi-Core Memory Systems"</a:t>
            </a:r>
            <a:r>
              <a:rPr lang="en-US" sz="1600" dirty="0"/>
              <a:t> </a:t>
            </a:r>
            <a:br>
              <a:rPr lang="en-US" sz="1600" dirty="0"/>
            </a:br>
            <a:r>
              <a:rPr lang="en-US" sz="1600" i="1" dirty="0">
                <a:hlinkClick r:id="rId11"/>
              </a:rPr>
              <a:t>ACM Transactions on Computer Systems</a:t>
            </a:r>
            <a:r>
              <a:rPr lang="en-US" sz="1600" i="1" dirty="0"/>
              <a:t> (</a:t>
            </a:r>
            <a:r>
              <a:rPr lang="en-US" sz="1600" b="1" i="1" dirty="0"/>
              <a:t>TOCS</a:t>
            </a:r>
            <a:r>
              <a:rPr lang="en-US" sz="1600" i="1" dirty="0"/>
              <a:t>)</a:t>
            </a:r>
            <a:r>
              <a:rPr lang="en-US" sz="1600" dirty="0"/>
              <a:t>, April 2012. </a:t>
            </a:r>
            <a:endParaRPr lang="en-US" sz="1600" dirty="0" smtClean="0"/>
          </a:p>
          <a:p>
            <a:endParaRPr lang="en-US" sz="1600" dirty="0"/>
          </a:p>
          <a:p>
            <a:endParaRPr lang="en-US" sz="1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196</a:t>
            </a:fld>
            <a:endParaRPr lang="en-US" altLang="en-US"/>
          </a:p>
        </p:txBody>
      </p:sp>
    </p:spTree>
    <p:extLst>
      <p:ext uri="{BB962C8B-B14F-4D97-AF65-F5344CB8AC3E}">
        <p14:creationId xmlns:p14="http://schemas.microsoft.com/office/powerpoint/2010/main" val="31344900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QoS-Aware Memory Systems (II)</a:t>
            </a:r>
            <a:endParaRPr lang="en-US" dirty="0"/>
          </a:p>
        </p:txBody>
      </p:sp>
      <p:sp>
        <p:nvSpPr>
          <p:cNvPr id="3" name="Content Placeholder 2"/>
          <p:cNvSpPr>
            <a:spLocks noGrp="1"/>
          </p:cNvSpPr>
          <p:nvPr>
            <p:ph idx="1"/>
          </p:nvPr>
        </p:nvSpPr>
        <p:spPr>
          <a:xfrm>
            <a:off x="228600" y="928464"/>
            <a:ext cx="8915400" cy="4876800"/>
          </a:xfrm>
        </p:spPr>
        <p:txBody>
          <a:bodyPr/>
          <a:lstStyle/>
          <a:p>
            <a:endParaRPr lang="en-US" sz="800" dirty="0"/>
          </a:p>
          <a:p>
            <a:r>
              <a:rPr lang="en-US" sz="1600" dirty="0"/>
              <a:t>Onur Mutlu and Thomas Moscibroda, </a:t>
            </a:r>
            <a:br>
              <a:rPr lang="en-US" sz="1600" dirty="0"/>
            </a:br>
            <a:r>
              <a:rPr lang="en-US" sz="1600" b="1" dirty="0">
                <a:hlinkClick r:id="rId2"/>
              </a:rPr>
              <a:t>"Parallelism-Aware Batch Scheduling: Enabling High-Performance and Fair Memory Controllers"</a:t>
            </a:r>
            <a:r>
              <a:rPr lang="en-US" sz="1600" dirty="0"/>
              <a:t/>
            </a:r>
            <a:br>
              <a:rPr lang="en-US" sz="1600" dirty="0"/>
            </a:br>
            <a:r>
              <a:rPr lang="en-US" sz="1600" i="1" dirty="0">
                <a:hlinkClick r:id="rId3"/>
              </a:rPr>
              <a:t>IEEE Micro</a:t>
            </a:r>
            <a:r>
              <a:rPr lang="en-US" sz="1600" i="1" dirty="0"/>
              <a:t>, Special Issue: Micro's Top Picks from 2008 Computer Architecture Conferences (</a:t>
            </a:r>
            <a:r>
              <a:rPr lang="en-US" sz="1600" b="1" i="1" dirty="0"/>
              <a:t>MICRO TOP PICKS</a:t>
            </a:r>
            <a:r>
              <a:rPr lang="en-US" sz="1600" i="1" dirty="0"/>
              <a:t>)</a:t>
            </a:r>
            <a:r>
              <a:rPr lang="en-US" sz="1600" dirty="0"/>
              <a:t>, Vol. 29, No. 1, pages 22-32, January/February 2009. </a:t>
            </a:r>
            <a:endParaRPr lang="en-US" sz="1600" dirty="0" smtClean="0"/>
          </a:p>
          <a:p>
            <a:endParaRPr lang="en-US" sz="1600" dirty="0"/>
          </a:p>
          <a:p>
            <a:r>
              <a:rPr lang="en-US" sz="1600" dirty="0"/>
              <a:t>Onur Mutlu and Thomas Moscibroda, </a:t>
            </a:r>
            <a:br>
              <a:rPr lang="en-US" sz="1600" dirty="0"/>
            </a:br>
            <a:r>
              <a:rPr lang="en-US" sz="1600" b="1" dirty="0">
                <a:hlinkClick r:id="rId4"/>
              </a:rPr>
              <a:t>"Stall-Time Fair Memory Access Scheduling for Chip Multiprocessors"</a:t>
            </a:r>
            <a:r>
              <a:rPr lang="en-US" sz="1600" dirty="0"/>
              <a:t> </a:t>
            </a:r>
            <a:br>
              <a:rPr lang="en-US" sz="1600" dirty="0"/>
            </a:br>
            <a:r>
              <a:rPr lang="en-US" sz="1600" i="1" dirty="0"/>
              <a:t>Proceedings of the </a:t>
            </a:r>
            <a:r>
              <a:rPr lang="en-US" sz="1600" i="1" dirty="0">
                <a:hlinkClick r:id="rId5"/>
              </a:rPr>
              <a:t>40th International Symposium on Microarchitecture</a:t>
            </a:r>
            <a:r>
              <a:rPr lang="en-US" sz="1600" i="1" dirty="0"/>
              <a:t> (</a:t>
            </a:r>
            <a:r>
              <a:rPr lang="en-US" sz="1600" b="1" i="1" dirty="0"/>
              <a:t>MICRO</a:t>
            </a:r>
            <a:r>
              <a:rPr lang="en-US" sz="1600" i="1" dirty="0"/>
              <a:t>)</a:t>
            </a:r>
            <a:r>
              <a:rPr lang="en-US" sz="1600" dirty="0"/>
              <a:t>, pages 146-158, Chicago, IL, December 2007. </a:t>
            </a:r>
            <a:r>
              <a:rPr lang="en-US" sz="1600" dirty="0">
                <a:hlinkClick r:id="rId6"/>
              </a:rPr>
              <a:t>Slides (ppt)</a:t>
            </a:r>
            <a:r>
              <a:rPr lang="en-US" sz="1600" dirty="0"/>
              <a:t> </a:t>
            </a:r>
            <a:endParaRPr lang="en-US" sz="1600" dirty="0" smtClean="0"/>
          </a:p>
          <a:p>
            <a:endParaRPr lang="en-US" sz="1600" dirty="0"/>
          </a:p>
          <a:p>
            <a:r>
              <a:rPr lang="en-US" sz="1600" dirty="0" smtClean="0"/>
              <a:t>Thomas </a:t>
            </a:r>
            <a:r>
              <a:rPr lang="en-US" sz="1600" dirty="0"/>
              <a:t>Moscibroda and Onur Mutlu, </a:t>
            </a:r>
            <a:br>
              <a:rPr lang="en-US" sz="1600" dirty="0"/>
            </a:br>
            <a:r>
              <a:rPr lang="en-US" sz="1600" b="1" dirty="0">
                <a:hlinkClick r:id="rId7"/>
              </a:rPr>
              <a:t>"Memory Performance Attacks: Denial of Memory Service in Multi-Core Systems"</a:t>
            </a:r>
            <a:r>
              <a:rPr lang="en-US" sz="1600" dirty="0"/>
              <a:t> </a:t>
            </a:r>
            <a:br>
              <a:rPr lang="en-US" sz="1600" dirty="0"/>
            </a:br>
            <a:r>
              <a:rPr lang="en-US" sz="1600" i="1" dirty="0"/>
              <a:t>Proceedings of the </a:t>
            </a:r>
            <a:r>
              <a:rPr lang="en-US" sz="1600" i="1" dirty="0">
                <a:hlinkClick r:id="rId8"/>
              </a:rPr>
              <a:t>16th USENIX Security Symposium</a:t>
            </a:r>
            <a:r>
              <a:rPr lang="en-US" sz="1600" i="1" dirty="0"/>
              <a:t> (</a:t>
            </a:r>
            <a:r>
              <a:rPr lang="en-US" sz="1600" b="1" i="1" dirty="0"/>
              <a:t>USENIX SECURITY</a:t>
            </a:r>
            <a:r>
              <a:rPr lang="en-US" sz="1600" i="1" dirty="0"/>
              <a:t>)</a:t>
            </a:r>
            <a:r>
              <a:rPr lang="en-US" sz="1600" dirty="0"/>
              <a:t>, pages 257-274, Boston, MA, August 2007. </a:t>
            </a:r>
            <a:r>
              <a:rPr lang="en-US" sz="1600" dirty="0">
                <a:hlinkClick r:id="rId9"/>
              </a:rPr>
              <a:t>Slides (ppt</a:t>
            </a:r>
            <a:r>
              <a:rPr lang="en-US" sz="1600" dirty="0" smtClean="0">
                <a:hlinkClick r:id="rId9"/>
              </a:rPr>
              <a:t>)</a:t>
            </a:r>
            <a:endParaRPr lang="en-US" sz="1600" dirty="0" smtClean="0"/>
          </a:p>
          <a:p>
            <a:endParaRPr lang="en-US" sz="800" dirty="0"/>
          </a:p>
          <a:p>
            <a:endParaRPr lang="en-US" sz="1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197</a:t>
            </a:fld>
            <a:endParaRPr lang="en-US" altLang="en-US"/>
          </a:p>
        </p:txBody>
      </p:sp>
    </p:spTree>
    <p:extLst>
      <p:ext uri="{BB962C8B-B14F-4D97-AF65-F5344CB8AC3E}">
        <p14:creationId xmlns:p14="http://schemas.microsoft.com/office/powerpoint/2010/main" val="1837794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QoS-Aware Memory Systems (III)</a:t>
            </a:r>
            <a:endParaRPr lang="en-US" dirty="0"/>
          </a:p>
        </p:txBody>
      </p:sp>
      <p:sp>
        <p:nvSpPr>
          <p:cNvPr id="3" name="Content Placeholder 2"/>
          <p:cNvSpPr>
            <a:spLocks noGrp="1"/>
          </p:cNvSpPr>
          <p:nvPr>
            <p:ph idx="1"/>
          </p:nvPr>
        </p:nvSpPr>
        <p:spPr>
          <a:xfrm>
            <a:off x="228600" y="928464"/>
            <a:ext cx="8915400" cy="4876800"/>
          </a:xfrm>
        </p:spPr>
        <p:txBody>
          <a:bodyPr/>
          <a:lstStyle/>
          <a:p>
            <a:endParaRPr lang="en-US" sz="800" dirty="0"/>
          </a:p>
          <a:p>
            <a:r>
              <a:rPr lang="en-US" sz="1600" dirty="0"/>
              <a:t>Eiman Ebrahimi, </a:t>
            </a:r>
            <a:r>
              <a:rPr lang="en-US" sz="1600" dirty="0" err="1"/>
              <a:t>Rustam</a:t>
            </a:r>
            <a:r>
              <a:rPr lang="en-US" sz="1600" dirty="0"/>
              <a:t> </a:t>
            </a:r>
            <a:r>
              <a:rPr lang="en-US" sz="1600" dirty="0" err="1"/>
              <a:t>Miftakhutdinov</a:t>
            </a:r>
            <a:r>
              <a:rPr lang="en-US" sz="1600" dirty="0"/>
              <a:t>, Chris Fallin, Chang </a:t>
            </a:r>
            <a:r>
              <a:rPr lang="en-US" sz="1600" dirty="0" err="1"/>
              <a:t>Joo</a:t>
            </a:r>
            <a:r>
              <a:rPr lang="en-US" sz="1600" dirty="0"/>
              <a:t> Lee, Onur Mutlu, and Yale N. </a:t>
            </a:r>
            <a:r>
              <a:rPr lang="en-US" sz="1600" dirty="0" err="1"/>
              <a:t>Patt</a:t>
            </a:r>
            <a:r>
              <a:rPr lang="en-US" sz="1600" dirty="0"/>
              <a:t>, </a:t>
            </a:r>
            <a:br>
              <a:rPr lang="en-US" sz="1600" dirty="0"/>
            </a:br>
            <a:r>
              <a:rPr lang="en-US" sz="1600" b="1" dirty="0">
                <a:hlinkClick r:id="rId2"/>
              </a:rPr>
              <a:t>"Parallel Application Memory Scheduling"</a:t>
            </a:r>
            <a:r>
              <a:rPr lang="en-US" sz="1600" dirty="0"/>
              <a:t/>
            </a:r>
            <a:br>
              <a:rPr lang="en-US" sz="1600" dirty="0"/>
            </a:br>
            <a:r>
              <a:rPr lang="en-US" sz="1600" i="1" dirty="0"/>
              <a:t>Proceedings of the </a:t>
            </a:r>
            <a:r>
              <a:rPr lang="en-US" sz="1600" i="1" dirty="0">
                <a:hlinkClick r:id="rId3"/>
              </a:rPr>
              <a:t>44th International Symposium on Microarchitecture</a:t>
            </a:r>
            <a:r>
              <a:rPr lang="en-US" sz="1600" i="1" dirty="0"/>
              <a:t> (</a:t>
            </a:r>
            <a:r>
              <a:rPr lang="en-US" sz="1600" b="1" i="1" dirty="0"/>
              <a:t>MICRO</a:t>
            </a:r>
            <a:r>
              <a:rPr lang="en-US" sz="1600" i="1" dirty="0"/>
              <a:t>)</a:t>
            </a:r>
            <a:r>
              <a:rPr lang="en-US" sz="1600" dirty="0"/>
              <a:t>, Porto </a:t>
            </a:r>
            <a:r>
              <a:rPr lang="en-US" sz="1600" dirty="0" err="1"/>
              <a:t>Alegre</a:t>
            </a:r>
            <a:r>
              <a:rPr lang="en-US" sz="1600" dirty="0"/>
              <a:t>, Brazil, December 2011. </a:t>
            </a:r>
            <a:r>
              <a:rPr lang="en-US" sz="1600" dirty="0">
                <a:hlinkClick r:id="rId4"/>
              </a:rPr>
              <a:t>Slides (pptx)</a:t>
            </a:r>
            <a:r>
              <a:rPr lang="en-US" sz="1600" dirty="0"/>
              <a:t> </a:t>
            </a:r>
            <a:endParaRPr lang="en-US" sz="1600" dirty="0" smtClean="0"/>
          </a:p>
          <a:p>
            <a:endParaRPr lang="en-US" sz="1600" dirty="0" smtClean="0"/>
          </a:p>
          <a:p>
            <a:r>
              <a:rPr lang="en-US" sz="1600" dirty="0" smtClean="0"/>
              <a:t>Boris </a:t>
            </a:r>
            <a:r>
              <a:rPr lang="en-US" sz="1600" dirty="0"/>
              <a:t>Grot, Joel </a:t>
            </a:r>
            <a:r>
              <a:rPr lang="en-US" sz="1600" dirty="0" err="1"/>
              <a:t>Hestness</a:t>
            </a:r>
            <a:r>
              <a:rPr lang="en-US" sz="1600" dirty="0"/>
              <a:t>, Stephen W. </a:t>
            </a:r>
            <a:r>
              <a:rPr lang="en-US" sz="1600" dirty="0" err="1"/>
              <a:t>Keckler</a:t>
            </a:r>
            <a:r>
              <a:rPr lang="en-US" sz="1600" dirty="0"/>
              <a:t>, and Onur Mutlu,</a:t>
            </a:r>
            <a:br>
              <a:rPr lang="en-US" sz="1600" dirty="0"/>
            </a:br>
            <a:r>
              <a:rPr lang="en-US" sz="1600" b="1" dirty="0">
                <a:hlinkClick r:id="rId5"/>
              </a:rPr>
              <a:t>"Kilo-NOC: A Heterogeneous Network-on-Chip Architecture for Scalability and Service Guarantees"</a:t>
            </a:r>
            <a:r>
              <a:rPr lang="en-US" sz="1600" dirty="0"/>
              <a:t/>
            </a:r>
            <a:br>
              <a:rPr lang="en-US" sz="1600" dirty="0"/>
            </a:br>
            <a:r>
              <a:rPr lang="en-US" sz="1600" i="1" dirty="0"/>
              <a:t>Proceedings of the </a:t>
            </a:r>
            <a:r>
              <a:rPr lang="en-US" sz="1600" i="1" dirty="0">
                <a:hlinkClick r:id="rId6"/>
              </a:rPr>
              <a:t>38th International Symposium on Computer Architecture</a:t>
            </a:r>
            <a:r>
              <a:rPr lang="en-US" sz="1600" i="1" dirty="0"/>
              <a:t> (</a:t>
            </a:r>
            <a:r>
              <a:rPr lang="en-US" sz="1600" b="1" i="1" dirty="0"/>
              <a:t>ISCA</a:t>
            </a:r>
            <a:r>
              <a:rPr lang="en-US" sz="1600" i="1" dirty="0"/>
              <a:t>)</a:t>
            </a:r>
            <a:r>
              <a:rPr lang="en-US" sz="1600" dirty="0"/>
              <a:t>, San Jose, CA, June 2011. </a:t>
            </a:r>
            <a:r>
              <a:rPr lang="en-US" sz="1600" dirty="0">
                <a:hlinkClick r:id="rId7"/>
              </a:rPr>
              <a:t>Slides (pptx)</a:t>
            </a:r>
            <a:r>
              <a:rPr lang="en-US" sz="1600" dirty="0"/>
              <a:t> </a:t>
            </a:r>
            <a:br>
              <a:rPr lang="en-US" sz="1600" dirty="0"/>
            </a:br>
            <a:endParaRPr lang="en-US" sz="1600" dirty="0" smtClean="0"/>
          </a:p>
          <a:p>
            <a:r>
              <a:rPr lang="en-US" sz="1600" dirty="0" err="1"/>
              <a:t>Reetuparna</a:t>
            </a:r>
            <a:r>
              <a:rPr lang="en-US" sz="1600" dirty="0"/>
              <a:t> Das, Onur Mutlu, Thomas Moscibroda, and Chita R. Das,</a:t>
            </a:r>
            <a:br>
              <a:rPr lang="en-US" sz="1600" dirty="0"/>
            </a:br>
            <a:r>
              <a:rPr lang="en-US" sz="1600" b="1" dirty="0">
                <a:hlinkClick r:id="rId8"/>
              </a:rPr>
              <a:t>"Application-Aware Prioritization Mechanisms for On-Chip Networks"</a:t>
            </a:r>
            <a:r>
              <a:rPr lang="en-US" sz="1600" dirty="0"/>
              <a:t> </a:t>
            </a:r>
            <a:br>
              <a:rPr lang="en-US" sz="1600" dirty="0"/>
            </a:br>
            <a:r>
              <a:rPr lang="en-US" sz="1600" i="1" dirty="0"/>
              <a:t>Proceedings of the </a:t>
            </a:r>
            <a:r>
              <a:rPr lang="en-US" sz="1600" i="1" dirty="0">
                <a:hlinkClick r:id="rId9"/>
              </a:rPr>
              <a:t>42nd International Symposium on Microarchitecture</a:t>
            </a:r>
            <a:r>
              <a:rPr lang="en-US" sz="1600" i="1" dirty="0"/>
              <a:t> (</a:t>
            </a:r>
            <a:r>
              <a:rPr lang="en-US" sz="1600" b="1" i="1" dirty="0"/>
              <a:t>MICRO</a:t>
            </a:r>
            <a:r>
              <a:rPr lang="en-US" sz="1600" i="1" dirty="0"/>
              <a:t>)</a:t>
            </a:r>
            <a:r>
              <a:rPr lang="en-US" sz="1600" dirty="0"/>
              <a:t>, pages 280-291, New York, NY, December 2009. </a:t>
            </a:r>
            <a:r>
              <a:rPr lang="en-US" sz="1600" dirty="0">
                <a:hlinkClick r:id="rId10"/>
              </a:rPr>
              <a:t>Slides (pptx)</a:t>
            </a:r>
            <a:r>
              <a:rPr lang="en-US" sz="1600" dirty="0"/>
              <a:t> </a:t>
            </a:r>
          </a:p>
          <a:p>
            <a:endParaRPr lang="en-US" sz="800" dirty="0"/>
          </a:p>
          <a:p>
            <a:endParaRPr lang="en-US" sz="1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198</a:t>
            </a:fld>
            <a:endParaRPr lang="en-US" altLang="en-US"/>
          </a:p>
        </p:txBody>
      </p:sp>
    </p:spTree>
    <p:extLst>
      <p:ext uri="{BB962C8B-B14F-4D97-AF65-F5344CB8AC3E}">
        <p14:creationId xmlns:p14="http://schemas.microsoft.com/office/powerpoint/2010/main" val="628084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Heterogeneous Memory</a:t>
            </a:r>
            <a:endParaRPr lang="en-US" dirty="0"/>
          </a:p>
        </p:txBody>
      </p:sp>
      <p:sp>
        <p:nvSpPr>
          <p:cNvPr id="3" name="Content Placeholder 2"/>
          <p:cNvSpPr>
            <a:spLocks noGrp="1"/>
          </p:cNvSpPr>
          <p:nvPr>
            <p:ph idx="1"/>
          </p:nvPr>
        </p:nvSpPr>
        <p:spPr>
          <a:xfrm>
            <a:off x="228600" y="980728"/>
            <a:ext cx="8915400" cy="5195664"/>
          </a:xfrm>
        </p:spPr>
        <p:txBody>
          <a:bodyPr/>
          <a:lstStyle/>
          <a:p>
            <a:r>
              <a:rPr lang="en-US" sz="1600" dirty="0"/>
              <a:t>Justin Meza, </a:t>
            </a:r>
            <a:r>
              <a:rPr lang="en-US" sz="1600" dirty="0" err="1"/>
              <a:t>Jichuan</a:t>
            </a:r>
            <a:r>
              <a:rPr lang="en-US" sz="1600" dirty="0"/>
              <a:t> Chang, </a:t>
            </a:r>
            <a:r>
              <a:rPr lang="en-US" sz="1600" dirty="0" err="1"/>
              <a:t>HanBin</a:t>
            </a:r>
            <a:r>
              <a:rPr lang="en-US" sz="1600" dirty="0"/>
              <a:t> Yoon, Onur Mutlu, and </a:t>
            </a:r>
            <a:r>
              <a:rPr lang="en-US" sz="1600" dirty="0" err="1"/>
              <a:t>Parthasarathy</a:t>
            </a:r>
            <a:r>
              <a:rPr lang="en-US" sz="1600" dirty="0"/>
              <a:t> </a:t>
            </a:r>
            <a:r>
              <a:rPr lang="en-US" sz="1600" dirty="0" err="1"/>
              <a:t>Ranganathan</a:t>
            </a:r>
            <a:r>
              <a:rPr lang="en-US" sz="1600" dirty="0"/>
              <a:t>, </a:t>
            </a:r>
            <a:br>
              <a:rPr lang="en-US" sz="1600" dirty="0"/>
            </a:br>
            <a:r>
              <a:rPr lang="en-US" sz="1600" b="1" dirty="0">
                <a:hlinkClick r:id="rId2"/>
              </a:rPr>
              <a:t>"Enabling Efficient and Scalable Hybrid Memories Using Fine-Granularity DRAM Cache Management"</a:t>
            </a:r>
            <a:r>
              <a:rPr lang="en-US" sz="1600" dirty="0"/>
              <a:t/>
            </a:r>
            <a:br>
              <a:rPr lang="en-US" sz="1600" dirty="0"/>
            </a:br>
            <a:r>
              <a:rPr lang="en-US" sz="1600" i="1" dirty="0">
                <a:hlinkClick r:id="rId3"/>
              </a:rPr>
              <a:t>IEEE Computer Architecture Letters</a:t>
            </a:r>
            <a:r>
              <a:rPr lang="en-US" sz="1600" i="1" dirty="0"/>
              <a:t> (</a:t>
            </a:r>
            <a:r>
              <a:rPr lang="en-US" sz="1600" b="1" i="1" dirty="0"/>
              <a:t>CAL</a:t>
            </a:r>
            <a:r>
              <a:rPr lang="en-US" sz="1600" i="1" dirty="0"/>
              <a:t>)</a:t>
            </a:r>
            <a:r>
              <a:rPr lang="en-US" sz="1600" dirty="0"/>
              <a:t>, May 2012</a:t>
            </a:r>
            <a:r>
              <a:rPr lang="en-US" sz="1600" dirty="0" smtClean="0"/>
              <a:t>.</a:t>
            </a:r>
          </a:p>
          <a:p>
            <a:endParaRPr lang="en-US" sz="800" dirty="0"/>
          </a:p>
          <a:p>
            <a:r>
              <a:rPr lang="en-US" sz="1600" dirty="0" err="1" smtClean="0"/>
              <a:t>HanBin</a:t>
            </a:r>
            <a:r>
              <a:rPr lang="en-US" sz="1600" dirty="0" smtClean="0"/>
              <a:t> </a:t>
            </a:r>
            <a:r>
              <a:rPr lang="en-US" sz="1600" dirty="0"/>
              <a:t>Yoon, Justin Meza, </a:t>
            </a:r>
            <a:r>
              <a:rPr lang="en-US" sz="1600" dirty="0" err="1"/>
              <a:t>Rachata</a:t>
            </a:r>
            <a:r>
              <a:rPr lang="en-US" sz="1600" dirty="0"/>
              <a:t> </a:t>
            </a:r>
            <a:r>
              <a:rPr lang="en-US" sz="1600" dirty="0" err="1"/>
              <a:t>Ausavarungnirun</a:t>
            </a:r>
            <a:r>
              <a:rPr lang="en-US" sz="1600" dirty="0"/>
              <a:t>, Rachael Harding, and Onur Mutlu,</a:t>
            </a:r>
            <a:br>
              <a:rPr lang="en-US" sz="1600" dirty="0"/>
            </a:br>
            <a:r>
              <a:rPr lang="en-US" sz="1600" b="1" dirty="0">
                <a:hlinkClick r:id="rId4"/>
              </a:rPr>
              <a:t>"Row Buffer Locality-Aware Data Placement in Hybrid Memories"</a:t>
            </a:r>
            <a:r>
              <a:rPr lang="en-US" sz="1600" dirty="0"/>
              <a:t/>
            </a:r>
            <a:br>
              <a:rPr lang="en-US" sz="1600" dirty="0"/>
            </a:br>
            <a:r>
              <a:rPr lang="en-US" sz="1600" dirty="0"/>
              <a:t>SAFARI Technical Report, TR-SAFARI-2011-005, Carnegie Mellon University, September 2011. </a:t>
            </a:r>
            <a:endParaRPr lang="en-US" sz="1600" dirty="0" smtClean="0"/>
          </a:p>
          <a:p>
            <a:endParaRPr lang="en-US" sz="800" dirty="0"/>
          </a:p>
          <a:p>
            <a:r>
              <a:rPr lang="en-US" sz="1600" dirty="0"/>
              <a:t>Benjamin C. Lee, </a:t>
            </a:r>
            <a:r>
              <a:rPr lang="en-US" sz="1600" dirty="0" err="1"/>
              <a:t>Engin</a:t>
            </a:r>
            <a:r>
              <a:rPr lang="en-US" sz="1600" dirty="0"/>
              <a:t> </a:t>
            </a:r>
            <a:r>
              <a:rPr lang="en-US" sz="1600" dirty="0" err="1"/>
              <a:t>Ipek</a:t>
            </a:r>
            <a:r>
              <a:rPr lang="en-US" sz="1600" dirty="0"/>
              <a:t>, Onur Mutlu, and Doug Burger,</a:t>
            </a:r>
            <a:br>
              <a:rPr lang="en-US" sz="1600" dirty="0"/>
            </a:br>
            <a:r>
              <a:rPr lang="en-US" sz="1600" b="1" dirty="0">
                <a:hlinkClick r:id="rId5"/>
              </a:rPr>
              <a:t>"Architecting Phase Change Memory as a Scalable DRAM Alternative"</a:t>
            </a:r>
            <a:r>
              <a:rPr lang="en-US" sz="1600" dirty="0"/>
              <a:t/>
            </a:r>
            <a:br>
              <a:rPr lang="en-US" sz="1600" dirty="0"/>
            </a:br>
            <a:r>
              <a:rPr lang="en-US" sz="1600" i="1" dirty="0"/>
              <a:t>Proceedings of the </a:t>
            </a:r>
            <a:r>
              <a:rPr lang="en-US" sz="1600" i="1" dirty="0">
                <a:hlinkClick r:id="rId6"/>
              </a:rPr>
              <a:t>36th International Symposium on Computer Architecture</a:t>
            </a:r>
            <a:r>
              <a:rPr lang="en-US" sz="1600" i="1" dirty="0"/>
              <a:t> (</a:t>
            </a:r>
            <a:r>
              <a:rPr lang="en-US" sz="1600" b="1" i="1" dirty="0"/>
              <a:t>ISCA</a:t>
            </a:r>
            <a:r>
              <a:rPr lang="en-US" sz="1600" i="1" dirty="0"/>
              <a:t>)</a:t>
            </a:r>
            <a:r>
              <a:rPr lang="en-US" sz="1600" dirty="0"/>
              <a:t>, pages 2-13, Austin, TX, June 2009. </a:t>
            </a:r>
            <a:r>
              <a:rPr lang="en-US" sz="1600" dirty="0">
                <a:hlinkClick r:id="rId7"/>
              </a:rPr>
              <a:t>Slides (pdf)</a:t>
            </a:r>
            <a:r>
              <a:rPr lang="en-US" sz="1600" dirty="0"/>
              <a:t> </a:t>
            </a:r>
          </a:p>
          <a:p>
            <a:endParaRPr lang="en-US" sz="800" dirty="0" smtClean="0"/>
          </a:p>
          <a:p>
            <a:r>
              <a:rPr lang="en-US" sz="1600" dirty="0"/>
              <a:t>Benjamin C. Lee, Ping Zhou, Jun Yang, </a:t>
            </a:r>
            <a:r>
              <a:rPr lang="en-US" sz="1600" dirty="0" err="1"/>
              <a:t>Youtao</a:t>
            </a:r>
            <a:r>
              <a:rPr lang="en-US" sz="1600" dirty="0"/>
              <a:t> Zhang, Bo Zhao, </a:t>
            </a:r>
            <a:r>
              <a:rPr lang="en-US" sz="1600" dirty="0" err="1"/>
              <a:t>Engin</a:t>
            </a:r>
            <a:r>
              <a:rPr lang="en-US" sz="1600" dirty="0"/>
              <a:t> </a:t>
            </a:r>
            <a:r>
              <a:rPr lang="en-US" sz="1600" dirty="0" err="1"/>
              <a:t>Ipek</a:t>
            </a:r>
            <a:r>
              <a:rPr lang="en-US" sz="1600" dirty="0"/>
              <a:t>, Onur Mutlu, and Doug Burger,</a:t>
            </a:r>
            <a:br>
              <a:rPr lang="en-US" sz="1600" dirty="0"/>
            </a:br>
            <a:r>
              <a:rPr lang="en-US" sz="1600" b="1" dirty="0">
                <a:hlinkClick r:id="rId8"/>
              </a:rPr>
              <a:t>"Phase Change Technology and the Future of Main Memory"</a:t>
            </a:r>
            <a:r>
              <a:rPr lang="en-US" sz="1600" dirty="0"/>
              <a:t/>
            </a:r>
            <a:br>
              <a:rPr lang="en-US" sz="1600" dirty="0"/>
            </a:br>
            <a:r>
              <a:rPr lang="en-US" sz="1600" i="1" dirty="0">
                <a:hlinkClick r:id="rId9"/>
              </a:rPr>
              <a:t>IEEE Micro</a:t>
            </a:r>
            <a:r>
              <a:rPr lang="en-US" sz="1600" i="1" dirty="0"/>
              <a:t>, Special Issue: Micro's Top Picks from 2009 Computer Architecture Conferences (</a:t>
            </a:r>
            <a:r>
              <a:rPr lang="en-US" sz="1600" b="1" i="1" dirty="0"/>
              <a:t>MICRO TOP PICKS</a:t>
            </a:r>
            <a:r>
              <a:rPr lang="en-US" sz="1600" i="1" dirty="0"/>
              <a:t>)</a:t>
            </a:r>
            <a:r>
              <a:rPr lang="en-US" sz="1600" dirty="0"/>
              <a:t>, Vol. 30, No. 1, pages 60-70, January/February 2010. </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199</a:t>
            </a:fld>
            <a:endParaRPr lang="en-US" altLang="en-US"/>
          </a:p>
        </p:txBody>
      </p:sp>
    </p:spTree>
    <p:extLst>
      <p:ext uri="{BB962C8B-B14F-4D97-AF65-F5344CB8AC3E}">
        <p14:creationId xmlns:p14="http://schemas.microsoft.com/office/powerpoint/2010/main" val="1172482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dirty="0">
                <a:latin typeface="Garamond" charset="0"/>
                <a:ea typeface="ＭＳ Ｐゴシック" charset="0"/>
                <a:cs typeface="ＭＳ Ｐゴシック" charset="0"/>
              </a:rPr>
              <a:t>Course Info: Who Am I?</a:t>
            </a:r>
          </a:p>
        </p:txBody>
      </p:sp>
      <p:sp>
        <p:nvSpPr>
          <p:cNvPr id="21506" name="Content Placeholder 2"/>
          <p:cNvSpPr>
            <a:spLocks noGrp="1"/>
          </p:cNvSpPr>
          <p:nvPr>
            <p:ph idx="1"/>
          </p:nvPr>
        </p:nvSpPr>
        <p:spPr>
          <a:xfrm>
            <a:off x="228600" y="862013"/>
            <a:ext cx="8610600" cy="5194300"/>
          </a:xfrm>
        </p:spPr>
        <p:txBody>
          <a:bodyPr/>
          <a:lstStyle/>
          <a:p>
            <a:r>
              <a:rPr lang="en-US" sz="2200" dirty="0">
                <a:latin typeface="Tahoma" charset="0"/>
                <a:ea typeface="ＭＳ Ｐゴシック" charset="0"/>
                <a:cs typeface="ＭＳ Ｐゴシック" charset="0"/>
              </a:rPr>
              <a:t>Instructor: Prof. Onur Mutlu</a:t>
            </a:r>
          </a:p>
          <a:p>
            <a:pPr lvl="1"/>
            <a:r>
              <a:rPr lang="en-US" sz="1800" dirty="0" smtClean="0">
                <a:latin typeface="Tahoma" charset="0"/>
                <a:ea typeface="ＭＳ Ｐゴシック" charset="0"/>
              </a:rPr>
              <a:t>Carnegie </a:t>
            </a:r>
            <a:r>
              <a:rPr lang="en-US" sz="1800" dirty="0">
                <a:latin typeface="Tahoma" charset="0"/>
                <a:ea typeface="ＭＳ Ｐゴシック" charset="0"/>
              </a:rPr>
              <a:t>Mellon University ECE/CS</a:t>
            </a:r>
          </a:p>
          <a:p>
            <a:pPr lvl="1"/>
            <a:r>
              <a:rPr lang="en-US" sz="1800" dirty="0">
                <a:latin typeface="Tahoma" charset="0"/>
                <a:ea typeface="ＭＳ Ｐゴシック" charset="0"/>
              </a:rPr>
              <a:t>PhD from UT-Austin, worked at Microsoft Research, Intel, AMD</a:t>
            </a:r>
          </a:p>
          <a:p>
            <a:pPr lvl="1"/>
            <a:r>
              <a:rPr lang="en-US" sz="1800" dirty="0">
                <a:latin typeface="Tahoma" charset="0"/>
                <a:ea typeface="ＭＳ Ｐゴシック" charset="0"/>
                <a:hlinkClick r:id="rId2"/>
              </a:rPr>
              <a:t>http://www.ece.cmu.edu/~</a:t>
            </a:r>
            <a:r>
              <a:rPr lang="en-US" sz="1800" dirty="0" smtClean="0">
                <a:latin typeface="Tahoma" charset="0"/>
                <a:ea typeface="ＭＳ Ｐゴシック" charset="0"/>
                <a:hlinkClick r:id="rId2"/>
              </a:rPr>
              <a:t>omutlu</a:t>
            </a:r>
            <a:endParaRPr lang="en-US" sz="1800" dirty="0" smtClean="0">
              <a:latin typeface="Tahoma" charset="0"/>
              <a:ea typeface="ＭＳ Ｐゴシック" charset="0"/>
            </a:endParaRPr>
          </a:p>
          <a:p>
            <a:pPr lvl="1"/>
            <a:r>
              <a:rPr lang="en-US" sz="1800" dirty="0" smtClean="0">
                <a:latin typeface="Tahoma" charset="0"/>
                <a:ea typeface="ＭＳ Ｐゴシック" charset="0"/>
                <a:hlinkClick r:id="rId3"/>
              </a:rPr>
              <a:t>onur@cmu.edu</a:t>
            </a:r>
            <a:r>
              <a:rPr lang="en-US" sz="1800" dirty="0" smtClean="0">
                <a:latin typeface="Tahoma" charset="0"/>
                <a:ea typeface="ＭＳ Ｐゴシック" charset="0"/>
              </a:rPr>
              <a:t> (Best way to reach me)</a:t>
            </a:r>
          </a:p>
          <a:p>
            <a:pPr lvl="1"/>
            <a:r>
              <a:rPr lang="en-US" sz="1800" dirty="0" smtClean="0">
                <a:latin typeface="Tahoma" charset="0"/>
                <a:ea typeface="ＭＳ Ｐゴシック" charset="0"/>
                <a:hlinkClick r:id="rId4"/>
              </a:rPr>
              <a:t>http://users.ece.cmu.edu/~omutlu/projects.htm</a:t>
            </a:r>
            <a:r>
              <a:rPr lang="en-US" sz="1800" dirty="0" smtClean="0">
                <a:latin typeface="Tahoma" charset="0"/>
                <a:ea typeface="ＭＳ Ｐゴシック" charset="0"/>
              </a:rPr>
              <a:t> </a:t>
            </a:r>
            <a:endParaRPr lang="en-US" sz="1800" dirty="0">
              <a:latin typeface="Tahoma" charset="0"/>
              <a:ea typeface="ＭＳ Ｐゴシック" charset="0"/>
            </a:endParaRPr>
          </a:p>
          <a:p>
            <a:pPr lvl="1"/>
            <a:endParaRPr lang="en-US" sz="1000" dirty="0">
              <a:latin typeface="Tahoma" charset="0"/>
              <a:ea typeface="ＭＳ Ｐゴシック" charset="0"/>
            </a:endParaRPr>
          </a:p>
          <a:p>
            <a:r>
              <a:rPr lang="en-US" sz="2200" dirty="0" smtClean="0">
                <a:latin typeface="Tahoma" charset="0"/>
                <a:ea typeface="ＭＳ Ｐゴシック" charset="0"/>
                <a:cs typeface="ＭＳ Ｐゴシック" charset="0"/>
              </a:rPr>
              <a:t>Research, Teaching, Consulting </a:t>
            </a:r>
            <a:r>
              <a:rPr lang="en-US" sz="2200" dirty="0">
                <a:latin typeface="Tahoma" charset="0"/>
                <a:ea typeface="ＭＳ Ｐゴシック" charset="0"/>
                <a:cs typeface="ＭＳ Ｐゴシック" charset="0"/>
              </a:rPr>
              <a:t>Interests</a:t>
            </a:r>
          </a:p>
          <a:p>
            <a:pPr lvl="1">
              <a:defRPr/>
            </a:pPr>
            <a:r>
              <a:rPr lang="en-US" sz="1800" dirty="0">
                <a:solidFill>
                  <a:srgbClr val="0000FF"/>
                </a:solidFill>
                <a:latin typeface="Tahoma" charset="0"/>
                <a:ea typeface="ＭＳ Ｐゴシック" charset="0"/>
              </a:rPr>
              <a:t>Computer architecture, </a:t>
            </a:r>
            <a:r>
              <a:rPr lang="en-US" sz="1800" dirty="0" smtClean="0">
                <a:solidFill>
                  <a:srgbClr val="0000FF"/>
                </a:solidFill>
                <a:latin typeface="Tahoma" charset="0"/>
                <a:ea typeface="ＭＳ Ｐゴシック" charset="0"/>
              </a:rPr>
              <a:t>software/hardware interaction and co-design</a:t>
            </a:r>
            <a:endParaRPr lang="en-US" sz="1800" dirty="0">
              <a:solidFill>
                <a:srgbClr val="0000FF"/>
              </a:solidFill>
              <a:latin typeface="Tahoma" charset="0"/>
              <a:ea typeface="ＭＳ Ｐゴシック" charset="0"/>
            </a:endParaRPr>
          </a:p>
          <a:p>
            <a:pPr lvl="1">
              <a:defRPr/>
            </a:pPr>
            <a:r>
              <a:rPr lang="en-US" sz="1800" dirty="0">
                <a:latin typeface="Tahoma" charset="0"/>
                <a:ea typeface="ＭＳ Ｐゴシック" charset="0"/>
              </a:rPr>
              <a:t>Many-core </a:t>
            </a:r>
            <a:r>
              <a:rPr lang="en-US" sz="1800" dirty="0" smtClean="0">
                <a:latin typeface="Tahoma" charset="0"/>
                <a:ea typeface="ＭＳ Ｐゴシック" charset="0"/>
              </a:rPr>
              <a:t>systems, heterogeneous systems</a:t>
            </a:r>
            <a:endParaRPr lang="en-US" sz="1800" dirty="0">
              <a:latin typeface="Tahoma" charset="0"/>
              <a:ea typeface="ＭＳ Ｐゴシック" charset="0"/>
            </a:endParaRPr>
          </a:p>
          <a:p>
            <a:pPr lvl="1">
              <a:defRPr/>
            </a:pPr>
            <a:r>
              <a:rPr lang="en-US" sz="1800" dirty="0">
                <a:latin typeface="Tahoma" charset="0"/>
                <a:ea typeface="ＭＳ Ｐゴシック" charset="0"/>
              </a:rPr>
              <a:t>Memory </a:t>
            </a:r>
            <a:r>
              <a:rPr lang="en-US" sz="1800" dirty="0" smtClean="0">
                <a:latin typeface="Tahoma" charset="0"/>
                <a:ea typeface="ＭＳ Ｐゴシック" charset="0"/>
              </a:rPr>
              <a:t>systems</a:t>
            </a:r>
            <a:r>
              <a:rPr lang="en-US" sz="1800" dirty="0" smtClean="0">
                <a:latin typeface="Tahoma" charset="0"/>
                <a:ea typeface="ＭＳ Ｐゴシック" charset="0"/>
              </a:rPr>
              <a:t>, i</a:t>
            </a:r>
            <a:r>
              <a:rPr lang="en-US" sz="1800" dirty="0" smtClean="0">
                <a:latin typeface="Tahoma" charset="0"/>
                <a:ea typeface="ＭＳ Ｐゴシック" charset="0"/>
              </a:rPr>
              <a:t>nterconnects</a:t>
            </a:r>
            <a:endParaRPr lang="en-US" sz="1800" dirty="0">
              <a:latin typeface="Tahoma" charset="0"/>
              <a:ea typeface="ＭＳ Ｐゴシック" charset="0"/>
            </a:endParaRPr>
          </a:p>
          <a:p>
            <a:pPr lvl="1">
              <a:defRPr/>
            </a:pPr>
            <a:r>
              <a:rPr lang="en-US" sz="1800" dirty="0" smtClean="0">
                <a:latin typeface="Tahoma" charset="0"/>
                <a:ea typeface="ＭＳ Ｐゴシック" charset="0"/>
              </a:rPr>
              <a:t>Scalable, predictable </a:t>
            </a:r>
            <a:r>
              <a:rPr lang="en-US" sz="1800" dirty="0">
                <a:latin typeface="Tahoma" charset="0"/>
                <a:ea typeface="ＭＳ Ｐゴシック" charset="0"/>
              </a:rPr>
              <a:t>and QoS-aware systems</a:t>
            </a:r>
          </a:p>
          <a:p>
            <a:pPr lvl="1">
              <a:defRPr/>
            </a:pPr>
            <a:r>
              <a:rPr lang="en-US" sz="1800" dirty="0">
                <a:latin typeface="Tahoma" charset="0"/>
                <a:ea typeface="ＭＳ Ｐゴシック" charset="0"/>
              </a:rPr>
              <a:t>F</a:t>
            </a:r>
            <a:r>
              <a:rPr lang="en-US" sz="1800" dirty="0" smtClean="0">
                <a:latin typeface="Tahoma" charset="0"/>
                <a:ea typeface="ＭＳ Ｐゴシック" charset="0"/>
              </a:rPr>
              <a:t>ault </a:t>
            </a:r>
            <a:r>
              <a:rPr lang="en-US" sz="1800" dirty="0" smtClean="0">
                <a:latin typeface="Tahoma" charset="0"/>
                <a:ea typeface="ＭＳ Ｐゴシック" charset="0"/>
              </a:rPr>
              <a:t>tolerance and security</a:t>
            </a:r>
            <a:endParaRPr lang="en-US" sz="1800" dirty="0">
              <a:latin typeface="Tahoma" charset="0"/>
              <a:ea typeface="ＭＳ Ｐゴシック" charset="0"/>
            </a:endParaRPr>
          </a:p>
          <a:p>
            <a:pPr lvl="1"/>
            <a:r>
              <a:rPr lang="en-US" sz="1800" dirty="0" smtClean="0">
                <a:latin typeface="Tahoma" charset="0"/>
                <a:ea typeface="ＭＳ Ｐゴシック" charset="0"/>
              </a:rPr>
              <a:t>Algorithms </a:t>
            </a:r>
            <a:r>
              <a:rPr lang="en-US" sz="1800" dirty="0">
                <a:latin typeface="Tahoma" charset="0"/>
                <a:ea typeface="ＭＳ Ｐゴシック" charset="0"/>
              </a:rPr>
              <a:t>and architectures for genome </a:t>
            </a:r>
            <a:r>
              <a:rPr lang="en-US" sz="1800" dirty="0" smtClean="0">
                <a:latin typeface="Tahoma" charset="0"/>
                <a:ea typeface="ＭＳ Ｐゴシック" charset="0"/>
              </a:rPr>
              <a:t>analysis and important applications</a:t>
            </a:r>
            <a:endParaRPr lang="en-US" sz="1800" dirty="0">
              <a:latin typeface="Tahoma" charset="0"/>
              <a:ea typeface="ＭＳ Ｐゴシック" charset="0"/>
            </a:endParaRPr>
          </a:p>
          <a:p>
            <a:pPr lvl="1"/>
            <a:r>
              <a:rPr lang="en-US" sz="1800" dirty="0">
                <a:latin typeface="Tahoma" charset="0"/>
                <a:ea typeface="ＭＳ Ｐゴシック" charset="0"/>
              </a:rPr>
              <a:t>…</a:t>
            </a:r>
          </a:p>
          <a:p>
            <a:pPr lvl="1"/>
            <a:endParaRPr lang="en-US" dirty="0">
              <a:latin typeface="Tahoma" charset="0"/>
              <a:ea typeface="ＭＳ Ｐゴシック" charset="0"/>
            </a:endParaRPr>
          </a:p>
          <a:p>
            <a:endParaRPr lang="en-US" dirty="0">
              <a:latin typeface="Tahoma" charset="0"/>
              <a:ea typeface="ＭＳ Ｐゴシック" charset="0"/>
              <a:cs typeface="ＭＳ Ｐゴシック" charset="0"/>
            </a:endParaRPr>
          </a:p>
        </p:txBody>
      </p:sp>
      <p:sp>
        <p:nvSpPr>
          <p:cNvPr id="215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250F304-EB81-1C45-9F43-338BF2D95059}" type="slidenum">
              <a:rPr lang="en-US" sz="1600">
                <a:solidFill>
                  <a:srgbClr val="000000"/>
                </a:solidFill>
                <a:latin typeface="Garamond" charset="0"/>
              </a:rPr>
              <a:pPr eaLnBrk="1" hangingPunct="1"/>
              <a:t>2</a:t>
            </a:fld>
            <a:endParaRPr lang="en-US" sz="1600">
              <a:solidFill>
                <a:srgbClr val="000000"/>
              </a:solidFill>
              <a:latin typeface="Garamond" charset="0"/>
            </a:endParaRPr>
          </a:p>
        </p:txBody>
      </p:sp>
      <p:sp>
        <p:nvSpPr>
          <p:cNvPr id="2" name="Rectangle 1"/>
          <p:cNvSpPr/>
          <p:nvPr/>
        </p:nvSpPr>
        <p:spPr>
          <a:xfrm>
            <a:off x="152400" y="2603718"/>
            <a:ext cx="8915400" cy="1815882"/>
          </a:xfrm>
          <a:prstGeom prst="rect">
            <a:avLst/>
          </a:prstGeom>
          <a:solidFill>
            <a:schemeClr val="bg1"/>
          </a:solidFill>
          <a:ln>
            <a:solidFill>
              <a:schemeClr val="tx1"/>
            </a:solidFill>
          </a:ln>
        </p:spPr>
        <p:txBody>
          <a:bodyPr wrap="square">
            <a:spAutoFit/>
          </a:bodyPr>
          <a:lstStyle/>
          <a:p>
            <a:pPr marL="0" lvl="1">
              <a:buClr>
                <a:schemeClr val="accent1"/>
              </a:buClr>
              <a:buSzPct val="65000"/>
            </a:pPr>
            <a:r>
              <a:rPr lang="en-US" sz="2800" dirty="0" smtClean="0">
                <a:solidFill>
                  <a:srgbClr val="FF0000"/>
                </a:solidFill>
                <a:latin typeface="Tahoma" charset="0"/>
              </a:rPr>
              <a:t>1. </a:t>
            </a:r>
            <a:r>
              <a:rPr lang="en-US" sz="2800" dirty="0" smtClean="0">
                <a:solidFill>
                  <a:srgbClr val="FF0000"/>
                </a:solidFill>
                <a:latin typeface="Tahoma" charset="0"/>
              </a:rPr>
              <a:t>developing </a:t>
            </a:r>
            <a:r>
              <a:rPr lang="en-US" sz="2800" dirty="0">
                <a:solidFill>
                  <a:srgbClr val="FF0000"/>
                </a:solidFill>
                <a:latin typeface="Tahoma" charset="0"/>
              </a:rPr>
              <a:t>efficient, high-performance, and scalable </a:t>
            </a:r>
            <a:r>
              <a:rPr lang="en-US" sz="2800" dirty="0" smtClean="0">
                <a:solidFill>
                  <a:srgbClr val="FF0000"/>
                </a:solidFill>
                <a:latin typeface="Tahoma" charset="0"/>
              </a:rPr>
              <a:t>systems;</a:t>
            </a:r>
          </a:p>
          <a:p>
            <a:pPr marL="0" lvl="1">
              <a:buClr>
                <a:schemeClr val="accent1"/>
              </a:buClr>
              <a:buSzPct val="65000"/>
            </a:pPr>
            <a:r>
              <a:rPr lang="en-US" sz="2800" dirty="0" smtClean="0">
                <a:solidFill>
                  <a:srgbClr val="FF0000"/>
                </a:solidFill>
                <a:latin typeface="Tahoma" charset="0"/>
              </a:rPr>
              <a:t>2. s</a:t>
            </a:r>
            <a:r>
              <a:rPr lang="en-US" sz="2800" dirty="0" smtClean="0">
                <a:solidFill>
                  <a:srgbClr val="FF0000"/>
                </a:solidFill>
                <a:latin typeface="Tahoma" charset="0"/>
              </a:rPr>
              <a:t>olving </a:t>
            </a:r>
            <a:r>
              <a:rPr lang="en-US" sz="2800" dirty="0">
                <a:solidFill>
                  <a:srgbClr val="FF0000"/>
                </a:solidFill>
                <a:latin typeface="Tahoma" charset="0"/>
              </a:rPr>
              <a:t>difficult architectural problems at low cost &amp; complexity</a:t>
            </a:r>
          </a:p>
        </p:txBody>
      </p:sp>
    </p:spTree>
    <p:extLst>
      <p:ext uri="{BB962C8B-B14F-4D97-AF65-F5344CB8AC3E}">
        <p14:creationId xmlns:p14="http://schemas.microsoft.com/office/powerpoint/2010/main" val="24290462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06">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506">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506">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506">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506">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506">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506">
                                            <p:txEl>
                                              <p:pRg st="14" end="1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3600" dirty="0">
                <a:solidFill>
                  <a:srgbClr val="006633"/>
                </a:solidFill>
                <a:latin typeface="Garamond" charset="0"/>
                <a:ea typeface="ＭＳ Ｐゴシック" charset="0"/>
                <a:cs typeface="ＭＳ Ｐゴシック" charset="0"/>
              </a:rPr>
              <a:t>Thought Experiment: Asymmetry Everywhere</a:t>
            </a:r>
            <a:endParaRPr lang="en-US" dirty="0">
              <a:latin typeface="Garamond" charset="0"/>
              <a:ea typeface="ＭＳ Ｐゴシック" charset="0"/>
              <a:cs typeface="ＭＳ Ｐゴシック" charset="0"/>
            </a:endParaRPr>
          </a:p>
        </p:txBody>
      </p:sp>
      <p:sp>
        <p:nvSpPr>
          <p:cNvPr id="24579" name="Content Placeholder 2"/>
          <p:cNvSpPr>
            <a:spLocks noGrp="1"/>
          </p:cNvSpPr>
          <p:nvPr>
            <p:ph idx="1"/>
          </p:nvPr>
        </p:nvSpPr>
        <p:spPr>
          <a:xfrm>
            <a:off x="152400" y="609600"/>
            <a:ext cx="8991600" cy="4953000"/>
          </a:xfrm>
        </p:spPr>
        <p:txBody>
          <a:bodyPr/>
          <a:lstStyle/>
          <a:p>
            <a:pPr lvl="1" eaLnBrk="1" hangingPunct="1">
              <a:buFont typeface="Wingdings" charset="0"/>
              <a:buNone/>
            </a:pPr>
            <a:endParaRPr lang="en-US" dirty="0">
              <a:solidFill>
                <a:srgbClr val="0000FF"/>
              </a:solidFill>
              <a:latin typeface="Tahoma" charset="0"/>
              <a:ea typeface="ＭＳ Ｐゴシック" charset="0"/>
            </a:endParaRPr>
          </a:p>
          <a:p>
            <a:pPr eaLnBrk="1" hangingPunct="1"/>
            <a:r>
              <a:rPr lang="en-US" sz="2300" dirty="0">
                <a:solidFill>
                  <a:srgbClr val="FF0000"/>
                </a:solidFill>
                <a:latin typeface="Tahoma" charset="0"/>
                <a:ea typeface="ＭＳ Ｐゴシック" charset="0"/>
                <a:cs typeface="ＭＳ Ｐゴシック" charset="0"/>
              </a:rPr>
              <a:t>Morph software components </a:t>
            </a:r>
            <a:r>
              <a:rPr lang="en-US" sz="2300" dirty="0">
                <a:latin typeface="Tahoma" charset="0"/>
                <a:ea typeface="ＭＳ Ｐゴシック" charset="0"/>
                <a:cs typeface="ＭＳ Ｐゴシック" charset="0"/>
              </a:rPr>
              <a:t>to match asymmetric HW components </a:t>
            </a:r>
          </a:p>
          <a:p>
            <a:pPr lvl="1" eaLnBrk="1" hangingPunct="1"/>
            <a:r>
              <a:rPr lang="en-US" dirty="0">
                <a:latin typeface="Tahoma" charset="0"/>
                <a:ea typeface="ＭＳ Ｐゴシック" charset="0"/>
              </a:rPr>
              <a:t>Multiple versions for different resource characteristics</a:t>
            </a:r>
          </a:p>
          <a:p>
            <a:pPr lvl="1" eaLnBrk="1" hangingPunct="1"/>
            <a:endParaRPr lang="en-US" dirty="0">
              <a:latin typeface="Tahoma" charset="0"/>
              <a:ea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FB7AD1-BF2C-9240-B62F-72A465F9CD30}" type="slidenum">
              <a:rPr lang="en-US" sz="1600">
                <a:latin typeface="Garamond" charset="0"/>
              </a:rPr>
              <a:pPr eaLnBrk="1" hangingPunct="1"/>
              <a:t>20</a:t>
            </a:fld>
            <a:endParaRPr lang="en-US" sz="1600">
              <a:latin typeface="Garamond" charset="0"/>
            </a:endParaRPr>
          </a:p>
        </p:txBody>
      </p:sp>
      <p:pic>
        <p:nvPicPr>
          <p:cNvPr id="24581" name="Content Placeholder 4" descr="generic-asymmetry.eps"/>
          <p:cNvPicPr>
            <a:picLocks noChangeAspect="1"/>
          </p:cNvPicPr>
          <p:nvPr/>
        </p:nvPicPr>
        <p:blipFill>
          <a:blip r:embed="rId2">
            <a:extLst>
              <a:ext uri="{28A0092B-C50C-407E-A947-70E740481C1C}">
                <a14:useLocalDpi xmlns:a14="http://schemas.microsoft.com/office/drawing/2010/main" val="0"/>
              </a:ext>
            </a:extLst>
          </a:blip>
          <a:srcRect t="-14928" b="-14928"/>
          <a:stretch>
            <a:fillRect/>
          </a:stretch>
        </p:blipFill>
        <p:spPr bwMode="auto">
          <a:xfrm>
            <a:off x="1371600" y="2514600"/>
            <a:ext cx="67262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371600" y="2971800"/>
            <a:ext cx="914400" cy="9144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3048000"/>
            <a:ext cx="1270863" cy="369332"/>
          </a:xfrm>
          <a:prstGeom prst="rect">
            <a:avLst/>
          </a:prstGeom>
          <a:noFill/>
        </p:spPr>
        <p:txBody>
          <a:bodyPr wrap="none" rtlCol="0">
            <a:spAutoFit/>
          </a:bodyPr>
          <a:lstStyle/>
          <a:p>
            <a:r>
              <a:rPr lang="en-US" b="1" dirty="0" smtClean="0">
                <a:solidFill>
                  <a:schemeClr val="tx2"/>
                </a:solidFill>
              </a:rPr>
              <a:t>Version 1</a:t>
            </a:r>
            <a:endParaRPr lang="en-US" b="1" dirty="0">
              <a:solidFill>
                <a:schemeClr val="tx2"/>
              </a:solidFill>
            </a:endParaRPr>
          </a:p>
        </p:txBody>
      </p:sp>
      <p:sp>
        <p:nvSpPr>
          <p:cNvPr id="8" name="Rectangle 7"/>
          <p:cNvSpPr/>
          <p:nvPr/>
        </p:nvSpPr>
        <p:spPr>
          <a:xfrm>
            <a:off x="4038600" y="2971800"/>
            <a:ext cx="1828800" cy="914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3352800"/>
            <a:ext cx="1270863" cy="369332"/>
          </a:xfrm>
          <a:prstGeom prst="rect">
            <a:avLst/>
          </a:prstGeom>
          <a:noFill/>
        </p:spPr>
        <p:txBody>
          <a:bodyPr wrap="none" rtlCol="0">
            <a:spAutoFit/>
          </a:bodyPr>
          <a:lstStyle/>
          <a:p>
            <a:r>
              <a:rPr lang="en-US" b="1" dirty="0" smtClean="0">
                <a:solidFill>
                  <a:srgbClr val="0000FF"/>
                </a:solidFill>
              </a:rPr>
              <a:t>Version 2</a:t>
            </a:r>
            <a:endParaRPr lang="en-US" b="1" dirty="0">
              <a:solidFill>
                <a:srgbClr val="0000FF"/>
              </a:solidFill>
            </a:endParaRPr>
          </a:p>
        </p:txBody>
      </p:sp>
      <p:sp>
        <p:nvSpPr>
          <p:cNvPr id="10" name="Rectangle 9"/>
          <p:cNvSpPr/>
          <p:nvPr/>
        </p:nvSpPr>
        <p:spPr>
          <a:xfrm>
            <a:off x="2286000" y="2971800"/>
            <a:ext cx="8382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239" y="3658030"/>
            <a:ext cx="1270863" cy="369332"/>
          </a:xfrm>
          <a:prstGeom prst="rect">
            <a:avLst/>
          </a:prstGeom>
          <a:noFill/>
        </p:spPr>
        <p:txBody>
          <a:bodyPr wrap="none" rtlCol="0">
            <a:spAutoFit/>
          </a:bodyPr>
          <a:lstStyle/>
          <a:p>
            <a:r>
              <a:rPr lang="en-US" b="1" dirty="0" smtClean="0">
                <a:solidFill>
                  <a:srgbClr val="FF0000"/>
                </a:solidFill>
              </a:rPr>
              <a:t>Version </a:t>
            </a:r>
            <a:r>
              <a:rPr lang="en-US" b="1" dirty="0">
                <a:solidFill>
                  <a:srgbClr val="FF0000"/>
                </a:solidFill>
              </a:rPr>
              <a:t>3</a:t>
            </a:r>
          </a:p>
        </p:txBody>
      </p:sp>
      <p:sp>
        <p:nvSpPr>
          <p:cNvPr id="12" name="Rectangle 11"/>
          <p:cNvSpPr/>
          <p:nvPr/>
        </p:nvSpPr>
        <p:spPr>
          <a:xfrm>
            <a:off x="4038600" y="2971800"/>
            <a:ext cx="1143000" cy="914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33691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3" presetClass="exit" presetSubtype="10" fill="hold" grpId="1" nodeType="withEffect">
                                  <p:stCondLst>
                                    <p:cond delay="0"/>
                                  </p:stCondLst>
                                  <p:childTnLst>
                                    <p:animEffect transition="out" filter="blinds(horizontal)">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P spid="8" grpId="0" animBg="1"/>
      <p:bldP spid="8" grpId="1" animBg="1"/>
      <p:bldP spid="9" grpId="0"/>
      <p:bldP spid="9" grpId="1"/>
      <p:bldP spid="10" grpId="0" animBg="1"/>
      <p:bldP spid="11" grpId="0"/>
      <p:bldP spid="12"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 Memory</a:t>
            </a:r>
            <a:endParaRPr lang="en-US" dirty="0"/>
          </a:p>
        </p:txBody>
      </p:sp>
      <p:sp>
        <p:nvSpPr>
          <p:cNvPr id="3" name="Content Placeholder 2"/>
          <p:cNvSpPr>
            <a:spLocks noGrp="1"/>
          </p:cNvSpPr>
          <p:nvPr>
            <p:ph idx="1"/>
          </p:nvPr>
        </p:nvSpPr>
        <p:spPr/>
        <p:txBody>
          <a:bodyPr/>
          <a:lstStyle/>
          <a:p>
            <a:r>
              <a:rPr lang="en-US" sz="1800" dirty="0"/>
              <a:t>Yu </a:t>
            </a:r>
            <a:r>
              <a:rPr lang="en-US" sz="1800" dirty="0" err="1"/>
              <a:t>Cai</a:t>
            </a:r>
            <a:r>
              <a:rPr lang="en-US" sz="1800" dirty="0"/>
              <a:t>, Eric F. </a:t>
            </a:r>
            <a:r>
              <a:rPr lang="en-US" sz="1800" dirty="0" err="1"/>
              <a:t>Haratsch</a:t>
            </a:r>
            <a:r>
              <a:rPr lang="en-US" sz="1800" dirty="0"/>
              <a:t>, </a:t>
            </a:r>
            <a:r>
              <a:rPr lang="en-US" sz="1800" u="sng" dirty="0"/>
              <a:t>Onur Mutlu</a:t>
            </a:r>
            <a:r>
              <a:rPr lang="en-US" sz="1800" dirty="0"/>
              <a:t>, and Ken Mai,</a:t>
            </a:r>
            <a:br>
              <a:rPr lang="en-US" sz="1800" dirty="0"/>
            </a:br>
            <a:r>
              <a:rPr lang="en-US" sz="1800" b="1" dirty="0">
                <a:hlinkClick r:id="rId2"/>
              </a:rPr>
              <a:t>"Error Patterns in MLC NAND Flash Memory: Measurement, Characterization, and Analysis"</a:t>
            </a:r>
            <a:r>
              <a:rPr lang="en-US" sz="1800" dirty="0"/>
              <a:t> </a:t>
            </a:r>
            <a:br>
              <a:rPr lang="en-US" sz="1800" dirty="0"/>
            </a:br>
            <a:r>
              <a:rPr lang="en-US" sz="1800" i="1" dirty="0"/>
              <a:t>Proceedings of the </a:t>
            </a:r>
            <a:r>
              <a:rPr lang="en-US" sz="1800" i="1" dirty="0">
                <a:hlinkClick r:id="rId3"/>
              </a:rPr>
              <a:t>Design, Automation, and Test in Europe Conference</a:t>
            </a:r>
            <a:r>
              <a:rPr lang="en-US" sz="1800" i="1" dirty="0"/>
              <a:t> (</a:t>
            </a:r>
            <a:r>
              <a:rPr lang="en-US" sz="1800" b="1" i="1" dirty="0"/>
              <a:t>DATE</a:t>
            </a:r>
            <a:r>
              <a:rPr lang="en-US" sz="1800" i="1" dirty="0"/>
              <a:t>)</a:t>
            </a:r>
            <a:r>
              <a:rPr lang="en-US" sz="1800" dirty="0"/>
              <a:t>, Dresden, Germany, March 2012. </a:t>
            </a:r>
            <a:r>
              <a:rPr lang="en-US" sz="1800" dirty="0">
                <a:hlinkClick r:id="rId4"/>
              </a:rPr>
              <a:t>Slides (ppt)</a:t>
            </a:r>
            <a:endParaRPr lang="en-US" sz="1800"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200</a:t>
            </a:fld>
            <a:endParaRPr lang="en-US"/>
          </a:p>
        </p:txBody>
      </p:sp>
    </p:spTree>
    <p:extLst>
      <p:ext uri="{BB962C8B-B14F-4D97-AF65-F5344CB8AC3E}">
        <p14:creationId xmlns:p14="http://schemas.microsoft.com/office/powerpoint/2010/main" val="3848791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Latency Tolerance</a:t>
            </a:r>
            <a:endParaRPr lang="en-US" dirty="0"/>
          </a:p>
        </p:txBody>
      </p:sp>
      <p:sp>
        <p:nvSpPr>
          <p:cNvPr id="3" name="Content Placeholder 2"/>
          <p:cNvSpPr>
            <a:spLocks noGrp="1"/>
          </p:cNvSpPr>
          <p:nvPr>
            <p:ph idx="1"/>
          </p:nvPr>
        </p:nvSpPr>
        <p:spPr/>
        <p:txBody>
          <a:bodyPr/>
          <a:lstStyle/>
          <a:p>
            <a:r>
              <a:rPr lang="en-US" sz="1800" u="sng" dirty="0"/>
              <a:t>Onur Mutlu</a:t>
            </a:r>
            <a:r>
              <a:rPr lang="en-US" sz="1800" dirty="0"/>
              <a:t>, Jared Stark, Chris Wilkerson, and Yale N. </a:t>
            </a:r>
            <a:r>
              <a:rPr lang="en-US" sz="1800" dirty="0" err="1"/>
              <a:t>Patt</a:t>
            </a:r>
            <a:r>
              <a:rPr lang="en-US" sz="1800" dirty="0"/>
              <a:t>, </a:t>
            </a:r>
            <a:br>
              <a:rPr lang="en-US" sz="1800" dirty="0"/>
            </a:br>
            <a:r>
              <a:rPr lang="en-US" sz="1800" b="1" dirty="0">
                <a:hlinkClick r:id="rId2"/>
              </a:rPr>
              <a:t>"Runahead Execution: An Alternative to Very Large Instruction Windows for Out-of-order Processors"</a:t>
            </a:r>
            <a:r>
              <a:rPr lang="en-US" sz="1800" dirty="0"/>
              <a:t/>
            </a:r>
            <a:br>
              <a:rPr lang="en-US" sz="1800" dirty="0"/>
            </a:br>
            <a:r>
              <a:rPr lang="en-US" sz="1800" i="1" dirty="0"/>
              <a:t>Proceedings of the </a:t>
            </a:r>
            <a:r>
              <a:rPr lang="en-US" sz="1800" i="1" dirty="0">
                <a:hlinkClick r:id="rId3"/>
              </a:rPr>
              <a:t>9th International Symposium on High-Performance Computer Architecture</a:t>
            </a:r>
            <a:r>
              <a:rPr lang="en-US" sz="1800" i="1" dirty="0"/>
              <a:t> (</a:t>
            </a:r>
            <a:r>
              <a:rPr lang="en-US" sz="1800" b="1" i="1" dirty="0"/>
              <a:t>HPCA</a:t>
            </a:r>
            <a:r>
              <a:rPr lang="en-US" sz="1800" i="1" dirty="0"/>
              <a:t>)</a:t>
            </a:r>
            <a:r>
              <a:rPr lang="en-US" sz="1800" dirty="0"/>
              <a:t>, pages 129-140, Anaheim, CA, February 2003. </a:t>
            </a:r>
            <a:r>
              <a:rPr lang="en-US" sz="1800" dirty="0">
                <a:hlinkClick r:id="rId4"/>
              </a:rPr>
              <a:t>Slides (pdf)</a:t>
            </a:r>
            <a:r>
              <a:rPr lang="en-US" sz="1800" dirty="0"/>
              <a:t> </a:t>
            </a:r>
            <a:endParaRPr lang="en-US" sz="1800" dirty="0" smtClean="0"/>
          </a:p>
          <a:p>
            <a:endParaRPr lang="en-US" sz="1800" dirty="0"/>
          </a:p>
          <a:p>
            <a:r>
              <a:rPr lang="en-US" sz="1800" u="sng" dirty="0"/>
              <a:t>Onur Mutlu</a:t>
            </a:r>
            <a:r>
              <a:rPr lang="en-US" sz="1800" dirty="0"/>
              <a:t>, </a:t>
            </a:r>
            <a:r>
              <a:rPr lang="en-US" sz="1800" dirty="0" err="1"/>
              <a:t>Hyesoon</a:t>
            </a:r>
            <a:r>
              <a:rPr lang="en-US" sz="1800" dirty="0"/>
              <a:t> Kim, and Yale N. </a:t>
            </a:r>
            <a:r>
              <a:rPr lang="en-US" sz="1800" dirty="0" err="1"/>
              <a:t>Patt</a:t>
            </a:r>
            <a:r>
              <a:rPr lang="en-US" sz="1800" dirty="0"/>
              <a:t>, </a:t>
            </a:r>
            <a:br>
              <a:rPr lang="en-US" sz="1800" dirty="0"/>
            </a:br>
            <a:r>
              <a:rPr lang="en-US" sz="1800" b="1" dirty="0">
                <a:hlinkClick r:id="rId5"/>
              </a:rPr>
              <a:t>"Techniques for Efficient Processing in Runahead Execution Engines"</a:t>
            </a:r>
            <a:r>
              <a:rPr lang="en-US" sz="1800" dirty="0"/>
              <a:t/>
            </a:r>
            <a:br>
              <a:rPr lang="en-US" sz="1800" dirty="0"/>
            </a:br>
            <a:r>
              <a:rPr lang="en-US" sz="1800" i="1" dirty="0"/>
              <a:t>Proceedings of the </a:t>
            </a:r>
            <a:r>
              <a:rPr lang="en-US" sz="1800" i="1" dirty="0">
                <a:hlinkClick r:id="rId6"/>
              </a:rPr>
              <a:t>32nd International Symposium on Computer Architecture</a:t>
            </a:r>
            <a:r>
              <a:rPr lang="en-US" sz="1800" i="1" dirty="0"/>
              <a:t> (</a:t>
            </a:r>
            <a:r>
              <a:rPr lang="en-US" sz="1800" b="1" i="1" dirty="0"/>
              <a:t>ISCA</a:t>
            </a:r>
            <a:r>
              <a:rPr lang="en-US" sz="1800" i="1" dirty="0"/>
              <a:t>)</a:t>
            </a:r>
            <a:r>
              <a:rPr lang="en-US" sz="1800" dirty="0"/>
              <a:t>, pages 370-381, Madison, WI, June 2005. </a:t>
            </a:r>
            <a:r>
              <a:rPr lang="en-US" sz="1800" dirty="0">
                <a:hlinkClick r:id="rId7"/>
              </a:rPr>
              <a:t>Slides (ppt)</a:t>
            </a:r>
            <a:r>
              <a:rPr lang="en-US" sz="1800" dirty="0"/>
              <a:t> </a:t>
            </a:r>
            <a:r>
              <a:rPr lang="en-US" sz="1800" dirty="0">
                <a:hlinkClick r:id="rId8"/>
              </a:rPr>
              <a:t>Slides (pdf)</a:t>
            </a:r>
            <a:r>
              <a:rPr lang="en-US" sz="1800" dirty="0"/>
              <a:t> </a:t>
            </a:r>
            <a:endParaRPr lang="en-US" sz="1800" dirty="0" smtClean="0"/>
          </a:p>
          <a:p>
            <a:endParaRPr lang="en-US" sz="1800" dirty="0"/>
          </a:p>
          <a:p>
            <a:r>
              <a:rPr lang="en-US" sz="1800" u="sng" dirty="0"/>
              <a:t>Onur Mutlu</a:t>
            </a:r>
            <a:r>
              <a:rPr lang="en-US" sz="1800" dirty="0"/>
              <a:t>, </a:t>
            </a:r>
            <a:r>
              <a:rPr lang="en-US" sz="1800" dirty="0" err="1"/>
              <a:t>Hyesoon</a:t>
            </a:r>
            <a:r>
              <a:rPr lang="en-US" sz="1800" dirty="0"/>
              <a:t> Kim, and Yale N. </a:t>
            </a:r>
            <a:r>
              <a:rPr lang="en-US" sz="1800" dirty="0" err="1"/>
              <a:t>Patt</a:t>
            </a:r>
            <a:r>
              <a:rPr lang="en-US" sz="1800" dirty="0"/>
              <a:t>, </a:t>
            </a:r>
            <a:br>
              <a:rPr lang="en-US" sz="1800" dirty="0"/>
            </a:br>
            <a:r>
              <a:rPr lang="en-US" sz="1800" b="1" dirty="0">
                <a:hlinkClick r:id="rId9"/>
              </a:rPr>
              <a:t>"Address-Value Delta (AVD) Prediction: Increasing the Effectiveness of Runahead Execution by Exploiting Regular Memory Allocation Patterns"</a:t>
            </a:r>
            <a:r>
              <a:rPr lang="en-US" sz="1800" dirty="0"/>
              <a:t/>
            </a:r>
            <a:br>
              <a:rPr lang="en-US" sz="1800" dirty="0"/>
            </a:br>
            <a:r>
              <a:rPr lang="en-US" sz="1800" i="1" dirty="0"/>
              <a:t>Proceedings of the </a:t>
            </a:r>
            <a:r>
              <a:rPr lang="en-US" sz="1800" i="1" dirty="0">
                <a:hlinkClick r:id="rId10"/>
              </a:rPr>
              <a:t>38th International Symposium on Microarchitecture</a:t>
            </a:r>
            <a:r>
              <a:rPr lang="en-US" sz="1800" i="1" dirty="0"/>
              <a:t> (</a:t>
            </a:r>
            <a:r>
              <a:rPr lang="en-US" sz="1800" b="1" i="1" dirty="0"/>
              <a:t>MICRO</a:t>
            </a:r>
            <a:r>
              <a:rPr lang="en-US" sz="1800" i="1" dirty="0"/>
              <a:t>)</a:t>
            </a:r>
            <a:r>
              <a:rPr lang="en-US" sz="1800" dirty="0"/>
              <a:t>, pages 233-244, Barcelona, Spain, November 2005. </a:t>
            </a:r>
            <a:r>
              <a:rPr lang="en-US" sz="1800" dirty="0">
                <a:hlinkClick r:id="rId11"/>
              </a:rPr>
              <a:t>Slides (ppt)</a:t>
            </a:r>
            <a:r>
              <a:rPr lang="en-US" sz="1800" dirty="0"/>
              <a:t> </a:t>
            </a:r>
            <a:r>
              <a:rPr lang="en-US" sz="1800" dirty="0">
                <a:hlinkClick r:id="rId12"/>
              </a:rPr>
              <a:t>Slides (pdf)</a:t>
            </a:r>
            <a:r>
              <a:rPr lang="en-US" sz="1800" dirty="0"/>
              <a:t> </a:t>
            </a:r>
          </a:p>
        </p:txBody>
      </p:sp>
      <p:sp>
        <p:nvSpPr>
          <p:cNvPr id="4" name="Slide Number Placeholder 3"/>
          <p:cNvSpPr>
            <a:spLocks noGrp="1"/>
          </p:cNvSpPr>
          <p:nvPr>
            <p:ph type="sldNum" sz="quarter" idx="11"/>
          </p:nvPr>
        </p:nvSpPr>
        <p:spPr/>
        <p:txBody>
          <a:bodyPr/>
          <a:lstStyle/>
          <a:p>
            <a:fld id="{27F28456-B93E-5440-A8F9-7EDDF5DA4557}" type="slidenum">
              <a:rPr lang="en-US" smtClean="0"/>
              <a:pPr/>
              <a:t>201</a:t>
            </a:fld>
            <a:endParaRPr lang="en-US"/>
          </a:p>
        </p:txBody>
      </p:sp>
    </p:spTree>
    <p:extLst>
      <p:ext uri="{BB962C8B-B14F-4D97-AF65-F5344CB8AC3E}">
        <p14:creationId xmlns:p14="http://schemas.microsoft.com/office/powerpoint/2010/main" val="36023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 DRAM: Refresh and Parallelism</a:t>
            </a:r>
            <a:endParaRPr lang="en-US" dirty="0"/>
          </a:p>
        </p:txBody>
      </p:sp>
      <p:sp>
        <p:nvSpPr>
          <p:cNvPr id="3" name="Content Placeholder 2"/>
          <p:cNvSpPr>
            <a:spLocks noGrp="1"/>
          </p:cNvSpPr>
          <p:nvPr>
            <p:ph idx="1"/>
          </p:nvPr>
        </p:nvSpPr>
        <p:spPr/>
        <p:txBody>
          <a:bodyPr/>
          <a:lstStyle/>
          <a:p>
            <a:r>
              <a:rPr lang="en-US" sz="1800" dirty="0" smtClean="0"/>
              <a:t>Jamie </a:t>
            </a:r>
            <a:r>
              <a:rPr lang="en-US" sz="1800" dirty="0"/>
              <a:t>Liu, Ben </a:t>
            </a:r>
            <a:r>
              <a:rPr lang="en-US" sz="1800" dirty="0" err="1"/>
              <a:t>Jaiyen</a:t>
            </a:r>
            <a:r>
              <a:rPr lang="en-US" sz="1800" dirty="0"/>
              <a:t>, Richard </a:t>
            </a:r>
            <a:r>
              <a:rPr lang="en-US" sz="1800" dirty="0" err="1"/>
              <a:t>Veras</a:t>
            </a:r>
            <a:r>
              <a:rPr lang="en-US" sz="1800" dirty="0"/>
              <a:t>, and Onur Mutlu,</a:t>
            </a:r>
            <a:br>
              <a:rPr lang="en-US" sz="1800" dirty="0"/>
            </a:br>
            <a:r>
              <a:rPr lang="en-US" sz="1800" b="1" dirty="0">
                <a:hlinkClick r:id="rId2"/>
              </a:rPr>
              <a:t>"RAIDR: Retention-Aware Intelligent DRAM Refresh"</a:t>
            </a:r>
            <a:r>
              <a:rPr lang="en-US" sz="1800" dirty="0"/>
              <a:t/>
            </a:r>
            <a:br>
              <a:rPr lang="en-US" sz="1800" dirty="0"/>
            </a:br>
            <a:r>
              <a:rPr lang="en-US" sz="1800" i="1" dirty="0"/>
              <a:t>Proceedings of the </a:t>
            </a:r>
            <a:r>
              <a:rPr lang="en-US" sz="1800" i="1" dirty="0">
                <a:hlinkClick r:id="rId3"/>
              </a:rPr>
              <a:t>39th International Symposium on Computer Architecture</a:t>
            </a:r>
            <a:r>
              <a:rPr lang="en-US" sz="1800" i="1" dirty="0"/>
              <a:t> (</a:t>
            </a:r>
            <a:r>
              <a:rPr lang="en-US" sz="1800" b="1" i="1" dirty="0"/>
              <a:t>ISCA</a:t>
            </a:r>
            <a:r>
              <a:rPr lang="en-US" sz="1800" i="1" dirty="0"/>
              <a:t>)</a:t>
            </a:r>
            <a:r>
              <a:rPr lang="en-US" sz="1800" dirty="0"/>
              <a:t>, Portland, OR, June 2012. </a:t>
            </a:r>
            <a:endParaRPr lang="en-US" sz="1800" dirty="0" smtClean="0"/>
          </a:p>
          <a:p>
            <a:endParaRPr lang="en-US" sz="1800" dirty="0"/>
          </a:p>
          <a:p>
            <a:r>
              <a:rPr lang="en-US" sz="1800" dirty="0" err="1"/>
              <a:t>Yoongu</a:t>
            </a:r>
            <a:r>
              <a:rPr lang="en-US" sz="1800" dirty="0"/>
              <a:t> Kim, Vivek Seshadri, Donghyuk Lee, Jamie Liu, and Onur Mutlu,</a:t>
            </a:r>
            <a:br>
              <a:rPr lang="en-US" sz="1800" dirty="0"/>
            </a:br>
            <a:r>
              <a:rPr lang="en-US" sz="1800" b="1" dirty="0">
                <a:hlinkClick r:id="rId4"/>
              </a:rPr>
              <a:t>"A Case for Exploiting Subarray-Level Parallelism (SALP) in DRAM"</a:t>
            </a:r>
            <a:r>
              <a:rPr lang="en-US" sz="1800" dirty="0"/>
              <a:t/>
            </a:r>
            <a:br>
              <a:rPr lang="en-US" sz="1800" dirty="0"/>
            </a:br>
            <a:r>
              <a:rPr lang="en-US" sz="1800" i="1" dirty="0"/>
              <a:t>Proceedings of the </a:t>
            </a:r>
            <a:r>
              <a:rPr lang="en-US" sz="1800" i="1" dirty="0">
                <a:hlinkClick r:id="rId3"/>
              </a:rPr>
              <a:t>39th International Symposium on Computer Architecture</a:t>
            </a:r>
            <a:r>
              <a:rPr lang="en-US" sz="1800" i="1" dirty="0"/>
              <a:t> (</a:t>
            </a:r>
            <a:r>
              <a:rPr lang="en-US" sz="1800" b="1" i="1" dirty="0"/>
              <a:t>ISCA</a:t>
            </a:r>
            <a:r>
              <a:rPr lang="en-US" sz="1800" i="1" dirty="0"/>
              <a:t>)</a:t>
            </a:r>
            <a:r>
              <a:rPr lang="en-US" sz="1800" dirty="0"/>
              <a:t>, Portland, OR, June 2012. </a:t>
            </a:r>
          </a:p>
        </p:txBody>
      </p:sp>
      <p:sp>
        <p:nvSpPr>
          <p:cNvPr id="4" name="Slide Number Placeholder 3"/>
          <p:cNvSpPr>
            <a:spLocks noGrp="1"/>
          </p:cNvSpPr>
          <p:nvPr>
            <p:ph type="sldNum" sz="quarter" idx="11"/>
          </p:nvPr>
        </p:nvSpPr>
        <p:spPr/>
        <p:txBody>
          <a:bodyPr/>
          <a:lstStyle/>
          <a:p>
            <a:fld id="{27F28456-B93E-5440-A8F9-7EDDF5DA4557}" type="slidenum">
              <a:rPr lang="en-US" smtClean="0"/>
              <a:pPr/>
              <a:t>202</a:t>
            </a:fld>
            <a:endParaRPr lang="en-US"/>
          </a:p>
        </p:txBody>
      </p:sp>
    </p:spTree>
    <p:extLst>
      <p:ext uri="{BB962C8B-B14F-4D97-AF65-F5344CB8AC3E}">
        <p14:creationId xmlns:p14="http://schemas.microsoft.com/office/powerpoint/2010/main" val="11246889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latin typeface="Garamond" charset="0"/>
                <a:ea typeface="ＭＳ Ｐゴシック" charset="0"/>
                <a:cs typeface="ＭＳ Ｐゴシック" charset="0"/>
              </a:rPr>
              <a:t>Many </a:t>
            </a:r>
            <a:r>
              <a:rPr lang="en-US" dirty="0" smtClean="0">
                <a:latin typeface="Garamond" charset="0"/>
                <a:ea typeface="ＭＳ Ｐゴシック" charset="0"/>
                <a:cs typeface="ＭＳ Ｐゴシック" charset="0"/>
              </a:rPr>
              <a:t>Research and Design </a:t>
            </a:r>
            <a:r>
              <a:rPr lang="en-US" dirty="0">
                <a:latin typeface="Garamond" charset="0"/>
                <a:ea typeface="ＭＳ Ｐゴシック" charset="0"/>
                <a:cs typeface="ＭＳ Ｐゴシック" charset="0"/>
              </a:rPr>
              <a:t>Questions</a:t>
            </a:r>
          </a:p>
        </p:txBody>
      </p:sp>
      <p:sp>
        <p:nvSpPr>
          <p:cNvPr id="26627" name="Content Placeholder 2"/>
          <p:cNvSpPr>
            <a:spLocks noGrp="1"/>
          </p:cNvSpPr>
          <p:nvPr>
            <p:ph idx="1"/>
          </p:nvPr>
        </p:nvSpPr>
        <p:spPr>
          <a:xfrm>
            <a:off x="76200" y="990600"/>
            <a:ext cx="9067800" cy="5105400"/>
          </a:xfrm>
        </p:spPr>
        <p:txBody>
          <a:bodyPr/>
          <a:lstStyle/>
          <a:p>
            <a:r>
              <a:rPr lang="en-US" dirty="0">
                <a:latin typeface="Tahoma" charset="0"/>
                <a:ea typeface="ＭＳ Ｐゴシック" charset="0"/>
                <a:cs typeface="ＭＳ Ｐゴシック" charset="0"/>
              </a:rPr>
              <a:t>How to design asymmetric components?</a:t>
            </a:r>
          </a:p>
          <a:p>
            <a:pPr lvl="1"/>
            <a:r>
              <a:rPr lang="en-US" sz="2000" dirty="0">
                <a:latin typeface="Tahoma" charset="0"/>
                <a:ea typeface="ＭＳ Ｐゴシック" charset="0"/>
              </a:rPr>
              <a:t>Fixed, </a:t>
            </a:r>
            <a:r>
              <a:rPr lang="en-US" sz="2000" dirty="0" err="1">
                <a:latin typeface="Tahoma" charset="0"/>
                <a:ea typeface="ＭＳ Ｐゴシック" charset="0"/>
              </a:rPr>
              <a:t>partitionable</a:t>
            </a:r>
            <a:r>
              <a:rPr lang="en-US" sz="2000" dirty="0">
                <a:latin typeface="Tahoma" charset="0"/>
                <a:ea typeface="ＭＳ Ｐゴシック" charset="0"/>
              </a:rPr>
              <a:t>, reconfigurable components?</a:t>
            </a:r>
          </a:p>
          <a:p>
            <a:pPr lvl="1"/>
            <a:r>
              <a:rPr lang="en-US" sz="2000" dirty="0">
                <a:latin typeface="Tahoma" charset="0"/>
                <a:ea typeface="ＭＳ Ｐゴシック" charset="0"/>
              </a:rPr>
              <a:t>What types of asymmetry? Access patterns, technologies?</a:t>
            </a:r>
          </a:p>
          <a:p>
            <a:pPr lvl="1"/>
            <a:endParaRPr lang="en-US" dirty="0">
              <a:latin typeface="Tahoma" charset="0"/>
              <a:ea typeface="ＭＳ Ｐゴシック" charset="0"/>
            </a:endParaRPr>
          </a:p>
          <a:p>
            <a:r>
              <a:rPr lang="en-US" dirty="0">
                <a:latin typeface="Tahoma" charset="0"/>
                <a:ea typeface="ＭＳ Ｐゴシック" charset="0"/>
                <a:cs typeface="ＭＳ Ｐゴシック" charset="0"/>
              </a:rPr>
              <a:t>What monitoring to perform cooperatively in HW/SW?</a:t>
            </a:r>
          </a:p>
          <a:p>
            <a:pPr lvl="1"/>
            <a:r>
              <a:rPr lang="en-US" sz="2000" dirty="0" smtClean="0">
                <a:latin typeface="Tahoma" charset="0"/>
                <a:ea typeface="ＭＳ Ｐゴシック" charset="0"/>
              </a:rPr>
              <a:t>Automatically </a:t>
            </a:r>
            <a:r>
              <a:rPr lang="en-US" sz="2000" dirty="0">
                <a:latin typeface="Tahoma" charset="0"/>
                <a:ea typeface="ＭＳ Ｐゴシック" charset="0"/>
              </a:rPr>
              <a:t>discover phase/task requirements</a:t>
            </a:r>
          </a:p>
          <a:p>
            <a:pPr lvl="1"/>
            <a:endParaRPr lang="en-US" dirty="0">
              <a:latin typeface="Tahoma" charset="0"/>
              <a:ea typeface="ＭＳ Ｐゴシック" charset="0"/>
            </a:endParaRPr>
          </a:p>
          <a:p>
            <a:r>
              <a:rPr lang="en-US" dirty="0">
                <a:latin typeface="Tahoma" charset="0"/>
                <a:ea typeface="ＭＳ Ｐゴシック" charset="0"/>
                <a:cs typeface="ＭＳ Ｐゴシック" charset="0"/>
              </a:rPr>
              <a:t>How to design feedback/control loop between components and runtime system software?</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How to design the runtime to automatically manage resources?</a:t>
            </a:r>
          </a:p>
          <a:p>
            <a:pPr lvl="1"/>
            <a:r>
              <a:rPr lang="en-US" sz="2000" dirty="0">
                <a:latin typeface="Tahoma" charset="0"/>
                <a:ea typeface="ＭＳ Ｐゴシック" charset="0"/>
              </a:rPr>
              <a:t>Track task behavior, pick </a:t>
            </a:r>
            <a:r>
              <a:rPr lang="ja-JP" altLang="en-US" sz="2000" dirty="0">
                <a:latin typeface="Tahoma" charset="0"/>
                <a:ea typeface="ＭＳ Ｐゴシック" charset="0"/>
              </a:rPr>
              <a:t>“</a:t>
            </a:r>
            <a:r>
              <a:rPr lang="en-US" sz="2000" dirty="0">
                <a:latin typeface="Tahoma" charset="0"/>
                <a:ea typeface="ＭＳ Ｐゴシック" charset="0"/>
              </a:rPr>
              <a:t>best-fit</a:t>
            </a:r>
            <a:r>
              <a:rPr lang="ja-JP" altLang="en-US" sz="2000" dirty="0">
                <a:latin typeface="Tahoma" charset="0"/>
                <a:ea typeface="ＭＳ Ｐゴシック" charset="0"/>
              </a:rPr>
              <a:t>”</a:t>
            </a:r>
            <a:r>
              <a:rPr lang="en-US" sz="2000" dirty="0">
                <a:latin typeface="Tahoma" charset="0"/>
                <a:ea typeface="ＭＳ Ｐゴシック" charset="0"/>
              </a:rPr>
              <a:t> components for the entire workload</a:t>
            </a:r>
          </a:p>
          <a:p>
            <a:endParaRPr lang="en-US" dirty="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FB1C43D-731C-5D4F-8922-542658E9EB6D}" type="slidenum">
              <a:rPr lang="en-US" sz="1600">
                <a:solidFill>
                  <a:srgbClr val="000000"/>
                </a:solidFill>
                <a:latin typeface="Garamond" charset="0"/>
              </a:rPr>
              <a:pPr eaLnBrk="1" hangingPunct="1"/>
              <a:t>21</a:t>
            </a:fld>
            <a:endParaRPr lang="en-US" sz="1600">
              <a:solidFill>
                <a:srgbClr val="000000"/>
              </a:solidFill>
              <a:latin typeface="Garamond" charset="0"/>
            </a:endParaRPr>
          </a:p>
        </p:txBody>
      </p:sp>
    </p:spTree>
    <p:extLst>
      <p:ext uri="{BB962C8B-B14F-4D97-AF65-F5344CB8AC3E}">
        <p14:creationId xmlns:p14="http://schemas.microsoft.com/office/powerpoint/2010/main" val="36825895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62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FF"/>
                </a:solidFill>
              </a:rPr>
              <a:t>How Do We Get There: Examples</a:t>
            </a:r>
          </a:p>
          <a:p>
            <a:r>
              <a:rPr lang="en-US" dirty="0" smtClean="0"/>
              <a:t>Accelerated Critical Sections (ACS)</a:t>
            </a:r>
          </a:p>
          <a:p>
            <a:r>
              <a:rPr lang="en-US" dirty="0" smtClean="0"/>
              <a:t>Bottleneck Identification and Scheduling (BIS)</a:t>
            </a:r>
            <a:endParaRPr lang="en-US" dirty="0"/>
          </a:p>
          <a:p>
            <a:r>
              <a:rPr lang="en-US" dirty="0" smtClean="0"/>
              <a:t>Staged Execution and Data Marshaling</a:t>
            </a:r>
          </a:p>
          <a:p>
            <a:r>
              <a:rPr lang="en-US" dirty="0" smtClean="0"/>
              <a:t>Thread Cluster Memory Scheduling (if time permits)</a:t>
            </a:r>
          </a:p>
          <a:p>
            <a:r>
              <a:rPr lang="en-US" dirty="0" smtClean="0"/>
              <a:t>Ongoing/Future Work</a:t>
            </a:r>
          </a:p>
          <a:p>
            <a:r>
              <a:rPr lang="en-US" dirty="0" smtClean="0"/>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22</a:t>
            </a:fld>
            <a:endParaRPr lang="en-US" altLang="en-US"/>
          </a:p>
        </p:txBody>
      </p:sp>
    </p:spTree>
    <p:extLst>
      <p:ext uri="{BB962C8B-B14F-4D97-AF65-F5344CB8AC3E}">
        <p14:creationId xmlns:p14="http://schemas.microsoft.com/office/powerpoint/2010/main" val="34703867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atin typeface="Garamond" charset="0"/>
                <a:ea typeface="ＭＳ Ｐゴシック" charset="0"/>
                <a:cs typeface="ＭＳ Ｐゴシック" charset="0"/>
              </a:rPr>
              <a:t>Exploiting Asymmetry: Simple Examples</a:t>
            </a:r>
          </a:p>
        </p:txBody>
      </p:sp>
      <p:pic>
        <p:nvPicPr>
          <p:cNvPr id="30723"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AC2A6A-9F36-3648-9306-0F3726CF6438}" type="slidenum">
              <a:rPr lang="en-US" sz="1600">
                <a:latin typeface="Garamond" charset="0"/>
              </a:rPr>
              <a:pPr eaLnBrk="1" hangingPunct="1"/>
              <a:t>23</a:t>
            </a:fld>
            <a:endParaRPr lang="en-US" sz="1600">
              <a:latin typeface="Garamond" charset="0"/>
            </a:endParaRPr>
          </a:p>
        </p:txBody>
      </p:sp>
      <p:sp>
        <p:nvSpPr>
          <p:cNvPr id="6" name="Content Placeholder 2"/>
          <p:cNvSpPr txBox="1">
            <a:spLocks/>
          </p:cNvSpPr>
          <p:nvPr/>
        </p:nvSpPr>
        <p:spPr bwMode="auto">
          <a:xfrm>
            <a:off x="76200" y="4572000"/>
            <a:ext cx="9067800" cy="914400"/>
          </a:xfrm>
          <a:prstGeom prst="rect">
            <a:avLst/>
          </a:prstGeom>
          <a:noFill/>
          <a:ln w="9525">
            <a:noFill/>
            <a:miter lim="800000"/>
            <a:headEnd/>
            <a:tailEnd/>
          </a:ln>
        </p:spPr>
        <p:txBody>
          <a:bodyPr/>
          <a:lstStyle/>
          <a:p>
            <a:pPr marL="669925" lvl="1" indent="-325438">
              <a:spcBef>
                <a:spcPct val="20000"/>
              </a:spcBef>
              <a:buClr>
                <a:schemeClr val="accent2"/>
              </a:buClr>
              <a:buSzPct val="60000"/>
              <a:buFont typeface="Wingdings" pitchFamily="-105" charset="2"/>
              <a:buChar char="q"/>
              <a:defRPr/>
            </a:pPr>
            <a:endParaRPr lang="en-US" sz="2200" kern="0" dirty="0">
              <a:latin typeface="+mn-lt"/>
              <a:ea typeface="ＭＳ Ｐゴシック" charset="-128"/>
              <a:cs typeface="+mn-cs"/>
            </a:endParaRPr>
          </a:p>
          <a:p>
            <a:pPr marL="342900" indent="-342900">
              <a:spcBef>
                <a:spcPct val="20000"/>
              </a:spcBef>
              <a:buClr>
                <a:schemeClr val="accent1"/>
              </a:buClr>
              <a:buSzPct val="65000"/>
              <a:buFont typeface="Wingdings" pitchFamily="-105" charset="2"/>
              <a:buChar char="n"/>
              <a:defRPr/>
            </a:pPr>
            <a:r>
              <a:rPr lang="en-US" sz="2300" kern="0" dirty="0">
                <a:solidFill>
                  <a:srgbClr val="000000"/>
                </a:solidFill>
                <a:latin typeface="+mn-lt"/>
                <a:ea typeface="ＭＳ Ｐゴシック" charset="-128"/>
                <a:cs typeface="ＭＳ Ｐゴシック" charset="-128"/>
              </a:rPr>
              <a:t>Execute critical/serial sections on high-power, high-performance cores/</a:t>
            </a:r>
            <a:r>
              <a:rPr lang="en-US" sz="2300" kern="0" dirty="0" smtClean="0">
                <a:solidFill>
                  <a:srgbClr val="000000"/>
                </a:solidFill>
                <a:latin typeface="+mn-lt"/>
                <a:ea typeface="ＭＳ Ｐゴシック" charset="-128"/>
                <a:cs typeface="ＭＳ Ｐゴシック" charset="-128"/>
              </a:rPr>
              <a:t>resources </a:t>
            </a:r>
            <a:r>
              <a:rPr lang="en-US" sz="1600" kern="0" dirty="0" smtClean="0">
                <a:solidFill>
                  <a:srgbClr val="3B812F"/>
                </a:solidFill>
                <a:latin typeface="+mn-lt"/>
                <a:ea typeface="ＭＳ Ｐゴシック" charset="-128"/>
                <a:cs typeface="ＭＳ Ｐゴシック" charset="-128"/>
              </a:rPr>
              <a:t>[</a:t>
            </a:r>
            <a:r>
              <a:rPr lang="en-US" sz="1600" kern="0" dirty="0" err="1" smtClean="0">
                <a:solidFill>
                  <a:srgbClr val="3B812F"/>
                </a:solidFill>
                <a:latin typeface="+mn-lt"/>
                <a:ea typeface="ＭＳ Ｐゴシック" charset="-128"/>
                <a:cs typeface="ＭＳ Ｐゴシック" charset="-128"/>
              </a:rPr>
              <a:t>Suleman</a:t>
            </a:r>
            <a:r>
              <a:rPr lang="en-US" sz="1600" kern="0" dirty="0" smtClean="0">
                <a:solidFill>
                  <a:srgbClr val="3B812F"/>
                </a:solidFill>
                <a:latin typeface="+mn-lt"/>
                <a:ea typeface="ＭＳ Ｐゴシック" charset="-128"/>
                <a:cs typeface="ＭＳ Ｐゴシック" charset="-128"/>
              </a:rPr>
              <a:t>+ ASPLOS’09, ISCA’10, </a:t>
            </a:r>
            <a:r>
              <a:rPr lang="en-US" sz="1600" kern="0" dirty="0">
                <a:solidFill>
                  <a:srgbClr val="3B812F"/>
                </a:solidFill>
                <a:ea typeface="ＭＳ Ｐゴシック" charset="-128"/>
                <a:cs typeface="ＭＳ Ｐゴシック" charset="-128"/>
              </a:rPr>
              <a:t>Top Picks’</a:t>
            </a:r>
            <a:r>
              <a:rPr lang="en-US" sz="1600" kern="0" dirty="0" smtClean="0">
                <a:solidFill>
                  <a:srgbClr val="3B812F"/>
                </a:solidFill>
                <a:ea typeface="ＭＳ Ｐゴシック" charset="-128"/>
                <a:cs typeface="ＭＳ Ｐゴシック" charset="-128"/>
              </a:rPr>
              <a:t>10’11, Joao</a:t>
            </a:r>
            <a:r>
              <a:rPr lang="en-US" sz="1600" kern="0" dirty="0" smtClean="0">
                <a:solidFill>
                  <a:srgbClr val="3B812F"/>
                </a:solidFill>
                <a:latin typeface="+mn-lt"/>
                <a:ea typeface="ＭＳ Ｐゴシック" charset="-128"/>
                <a:cs typeface="ＭＳ Ｐゴシック" charset="-128"/>
              </a:rPr>
              <a:t>+ ASPLOS’12]</a:t>
            </a:r>
            <a:endParaRPr lang="en-US" sz="1600" kern="0" dirty="0">
              <a:solidFill>
                <a:srgbClr val="3B812F"/>
              </a:solidFill>
              <a:latin typeface="+mn-lt"/>
              <a:ea typeface="ＭＳ Ｐゴシック" charset="-128"/>
              <a:cs typeface="ＭＳ Ｐゴシック" charset="-128"/>
            </a:endParaRPr>
          </a:p>
          <a:p>
            <a:pPr marL="800100" lvl="1" indent="-342900">
              <a:spcBef>
                <a:spcPct val="20000"/>
              </a:spcBef>
              <a:buClr>
                <a:schemeClr val="accent1"/>
              </a:buClr>
              <a:buSzPct val="65000"/>
              <a:buFont typeface="Wingdings" pitchFamily="-105" charset="2"/>
              <a:buChar char="n"/>
              <a:defRPr/>
            </a:pPr>
            <a:r>
              <a:rPr lang="en-US" sz="2000" kern="0" dirty="0">
                <a:solidFill>
                  <a:srgbClr val="000000"/>
                </a:solidFill>
                <a:latin typeface="+mn-lt"/>
                <a:ea typeface="ＭＳ Ｐゴシック" charset="-128"/>
                <a:cs typeface="ＭＳ Ｐゴシック" charset="-128"/>
              </a:rPr>
              <a:t>Programmer can write less optimized, but more likely correct programs </a:t>
            </a:r>
          </a:p>
        </p:txBody>
      </p:sp>
      <p:sp>
        <p:nvSpPr>
          <p:cNvPr id="7" name="Rectangle 6"/>
          <p:cNvSpPr/>
          <p:nvPr/>
        </p:nvSpPr>
        <p:spPr>
          <a:xfrm>
            <a:off x="304800" y="1066800"/>
            <a:ext cx="1219200" cy="1143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57600" y="1066800"/>
            <a:ext cx="2362200" cy="11430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200" y="1828800"/>
            <a:ext cx="845491" cy="369332"/>
          </a:xfrm>
          <a:prstGeom prst="rect">
            <a:avLst/>
          </a:prstGeom>
          <a:noFill/>
        </p:spPr>
        <p:txBody>
          <a:bodyPr wrap="none" rtlCol="0">
            <a:spAutoFit/>
          </a:bodyPr>
          <a:lstStyle/>
          <a:p>
            <a:r>
              <a:rPr lang="en-US" b="1" dirty="0" smtClean="0">
                <a:solidFill>
                  <a:srgbClr val="FF0000"/>
                </a:solidFill>
              </a:rPr>
              <a:t>Serial</a:t>
            </a:r>
            <a:endParaRPr lang="en-US" b="1" dirty="0">
              <a:solidFill>
                <a:srgbClr val="FF0000"/>
              </a:solidFill>
            </a:endParaRPr>
          </a:p>
        </p:txBody>
      </p:sp>
      <p:sp>
        <p:nvSpPr>
          <p:cNvPr id="10" name="TextBox 9"/>
          <p:cNvSpPr txBox="1"/>
          <p:nvPr/>
        </p:nvSpPr>
        <p:spPr>
          <a:xfrm>
            <a:off x="4495800" y="1752600"/>
            <a:ext cx="1058854" cy="369332"/>
          </a:xfrm>
          <a:prstGeom prst="rect">
            <a:avLst/>
          </a:prstGeom>
          <a:noFill/>
        </p:spPr>
        <p:txBody>
          <a:bodyPr wrap="none" rtlCol="0">
            <a:spAutoFit/>
          </a:bodyPr>
          <a:lstStyle/>
          <a:p>
            <a:r>
              <a:rPr lang="en-US" b="1" dirty="0" smtClean="0">
                <a:solidFill>
                  <a:schemeClr val="tx2"/>
                </a:solidFill>
              </a:rPr>
              <a:t>Parallel</a:t>
            </a:r>
            <a:endParaRPr lang="en-US" b="1" dirty="0">
              <a:solidFill>
                <a:schemeClr val="tx2"/>
              </a:solidFill>
            </a:endParaRPr>
          </a:p>
        </p:txBody>
      </p:sp>
    </p:spTree>
    <p:extLst>
      <p:ext uri="{BB962C8B-B14F-4D97-AF65-F5344CB8AC3E}">
        <p14:creationId xmlns:p14="http://schemas.microsoft.com/office/powerpoint/2010/main" val="31056959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atin typeface="Garamond" charset="0"/>
                <a:ea typeface="ＭＳ Ｐゴシック" charset="0"/>
                <a:cs typeface="ＭＳ Ｐゴシック" charset="0"/>
              </a:rPr>
              <a:t>Exploiting Asymmetry: Simple Examples</a:t>
            </a:r>
          </a:p>
        </p:txBody>
      </p:sp>
      <p:pic>
        <p:nvPicPr>
          <p:cNvPr id="31747"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023F4B-8444-1A45-8D81-4C0824682384}" type="slidenum">
              <a:rPr lang="en-US" sz="1600">
                <a:latin typeface="Garamond" charset="0"/>
              </a:rPr>
              <a:pPr eaLnBrk="1" hangingPunct="1"/>
              <a:t>24</a:t>
            </a:fld>
            <a:endParaRPr lang="en-US" sz="1600">
              <a:latin typeface="Garamond" charset="0"/>
            </a:endParaRPr>
          </a:p>
        </p:txBody>
      </p:sp>
      <p:sp>
        <p:nvSpPr>
          <p:cNvPr id="6" name="Content Placeholder 2"/>
          <p:cNvSpPr txBox="1">
            <a:spLocks/>
          </p:cNvSpPr>
          <p:nvPr/>
        </p:nvSpPr>
        <p:spPr bwMode="auto">
          <a:xfrm>
            <a:off x="152400" y="4419600"/>
            <a:ext cx="8991600" cy="914400"/>
          </a:xfrm>
          <a:prstGeom prst="rect">
            <a:avLst/>
          </a:prstGeom>
          <a:noFill/>
          <a:ln w="9525">
            <a:noFill/>
            <a:miter lim="800000"/>
            <a:headEnd/>
            <a:tailEnd/>
          </a:ln>
        </p:spPr>
        <p:txBody>
          <a:bodyPr/>
          <a:lstStyle/>
          <a:p>
            <a:pPr marL="669925" lvl="1" indent="-325438">
              <a:spcBef>
                <a:spcPct val="20000"/>
              </a:spcBef>
              <a:buClr>
                <a:schemeClr val="accent2"/>
              </a:buClr>
              <a:buSzPct val="60000"/>
              <a:buFont typeface="Wingdings" pitchFamily="-105" charset="2"/>
              <a:buChar char="q"/>
              <a:defRPr/>
            </a:pPr>
            <a:endParaRPr lang="en-US" sz="2200" kern="0" dirty="0">
              <a:latin typeface="+mn-lt"/>
              <a:ea typeface="ＭＳ Ｐゴシック" charset="-128"/>
              <a:cs typeface="+mn-cs"/>
            </a:endParaRPr>
          </a:p>
          <a:p>
            <a:pPr marL="342900" indent="-342900">
              <a:spcBef>
                <a:spcPct val="20000"/>
              </a:spcBef>
              <a:buClr>
                <a:schemeClr val="accent1"/>
              </a:buClr>
              <a:buSzPct val="65000"/>
              <a:buFont typeface="Wingdings" pitchFamily="-105" charset="2"/>
              <a:buChar char="n"/>
              <a:defRPr/>
            </a:pPr>
            <a:r>
              <a:rPr lang="en-US" sz="2300" kern="0" dirty="0">
                <a:solidFill>
                  <a:srgbClr val="000000"/>
                </a:solidFill>
                <a:latin typeface="+mn-lt"/>
                <a:ea typeface="ＭＳ Ｐゴシック" charset="-128"/>
                <a:cs typeface="ＭＳ Ｐゴシック" charset="-128"/>
              </a:rPr>
              <a:t>Execute streaming “memory phases” on streaming-optimized cores and memory hierarchies</a:t>
            </a:r>
          </a:p>
          <a:p>
            <a:pPr marL="800100" lvl="1" indent="-342900">
              <a:spcBef>
                <a:spcPct val="20000"/>
              </a:spcBef>
              <a:buClr>
                <a:schemeClr val="accent1"/>
              </a:buClr>
              <a:buSzPct val="65000"/>
              <a:buFont typeface="Wingdings" pitchFamily="-105" charset="2"/>
              <a:buChar char="n"/>
              <a:defRPr/>
            </a:pPr>
            <a:r>
              <a:rPr lang="en-US" sz="2000" kern="0" dirty="0">
                <a:solidFill>
                  <a:srgbClr val="000000"/>
                </a:solidFill>
                <a:latin typeface="+mn-lt"/>
                <a:ea typeface="ＭＳ Ｐゴシック" charset="-128"/>
                <a:cs typeface="ＭＳ Ｐゴシック" charset="-128"/>
              </a:rPr>
              <a:t>More efficient and higher performance than general purpose hierarchy</a:t>
            </a:r>
          </a:p>
        </p:txBody>
      </p:sp>
      <p:sp>
        <p:nvSpPr>
          <p:cNvPr id="7" name="Rectangle 6"/>
          <p:cNvSpPr/>
          <p:nvPr/>
        </p:nvSpPr>
        <p:spPr>
          <a:xfrm>
            <a:off x="304800" y="2209800"/>
            <a:ext cx="2819400" cy="12954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66800" y="3048000"/>
            <a:ext cx="1384927" cy="369332"/>
          </a:xfrm>
          <a:prstGeom prst="rect">
            <a:avLst/>
          </a:prstGeom>
          <a:noFill/>
        </p:spPr>
        <p:txBody>
          <a:bodyPr wrap="none" rtlCol="0">
            <a:spAutoFit/>
          </a:bodyPr>
          <a:lstStyle/>
          <a:p>
            <a:r>
              <a:rPr lang="en-US" b="1" dirty="0" smtClean="0">
                <a:solidFill>
                  <a:schemeClr val="tx2"/>
                </a:solidFill>
              </a:rPr>
              <a:t>Streaming</a:t>
            </a:r>
            <a:endParaRPr lang="en-US" b="1" dirty="0">
              <a:solidFill>
                <a:schemeClr val="tx2"/>
              </a:solidFill>
            </a:endParaRPr>
          </a:p>
        </p:txBody>
      </p:sp>
      <p:sp>
        <p:nvSpPr>
          <p:cNvPr id="9" name="Rectangle 8"/>
          <p:cNvSpPr/>
          <p:nvPr/>
        </p:nvSpPr>
        <p:spPr>
          <a:xfrm>
            <a:off x="4636961" y="2209800"/>
            <a:ext cx="152400" cy="1295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789362" y="2971800"/>
            <a:ext cx="105686" cy="369332"/>
          </a:xfrm>
          <a:prstGeom prst="rect">
            <a:avLst/>
          </a:prstGeom>
          <a:noFill/>
        </p:spPr>
        <p:txBody>
          <a:bodyPr wrap="square" rtlCol="0">
            <a:spAutoFit/>
          </a:bodyPr>
          <a:lstStyle/>
          <a:p>
            <a:r>
              <a:rPr lang="en-US" b="1" dirty="0" smtClean="0">
                <a:solidFill>
                  <a:srgbClr val="FF0000"/>
                </a:solidFill>
              </a:rPr>
              <a:t>Random access</a:t>
            </a:r>
            <a:endParaRPr lang="en-US" b="1" dirty="0">
              <a:solidFill>
                <a:srgbClr val="FF0000"/>
              </a:solidFill>
            </a:endParaRPr>
          </a:p>
        </p:txBody>
      </p:sp>
    </p:spTree>
    <p:extLst>
      <p:ext uri="{BB962C8B-B14F-4D97-AF65-F5344CB8AC3E}">
        <p14:creationId xmlns:p14="http://schemas.microsoft.com/office/powerpoint/2010/main" val="37236667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atin typeface="Garamond" charset="0"/>
                <a:ea typeface="ＭＳ Ｐゴシック" charset="0"/>
                <a:cs typeface="ＭＳ Ｐゴシック" charset="0"/>
              </a:rPr>
              <a:t>Exploiting Asymmetry: Simple Examples</a:t>
            </a:r>
          </a:p>
        </p:txBody>
      </p:sp>
      <p:pic>
        <p:nvPicPr>
          <p:cNvPr id="32771"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EC1C55-56DB-5749-AD0E-DA5C590987D6}" type="slidenum">
              <a:rPr lang="en-US" sz="1600">
                <a:latin typeface="Garamond" charset="0"/>
              </a:rPr>
              <a:pPr eaLnBrk="1" hangingPunct="1"/>
              <a:t>25</a:t>
            </a:fld>
            <a:endParaRPr lang="en-US" sz="1600">
              <a:latin typeface="Garamond" charset="0"/>
            </a:endParaRPr>
          </a:p>
        </p:txBody>
      </p:sp>
      <p:sp>
        <p:nvSpPr>
          <p:cNvPr id="6" name="Content Placeholder 2"/>
          <p:cNvSpPr txBox="1">
            <a:spLocks/>
          </p:cNvSpPr>
          <p:nvPr/>
        </p:nvSpPr>
        <p:spPr bwMode="auto">
          <a:xfrm>
            <a:off x="152400" y="4419600"/>
            <a:ext cx="8991600" cy="914400"/>
          </a:xfrm>
          <a:prstGeom prst="rect">
            <a:avLst/>
          </a:prstGeom>
          <a:noFill/>
          <a:ln w="9525">
            <a:noFill/>
            <a:miter lim="800000"/>
            <a:headEnd/>
            <a:tailEnd/>
          </a:ln>
        </p:spPr>
        <p:txBody>
          <a:bodyPr/>
          <a:lstStyle/>
          <a:p>
            <a:pPr marL="669925" lvl="1" indent="-325438">
              <a:spcBef>
                <a:spcPct val="20000"/>
              </a:spcBef>
              <a:buClr>
                <a:schemeClr val="accent2"/>
              </a:buClr>
              <a:buSzPct val="60000"/>
              <a:buFont typeface="Wingdings" pitchFamily="-105" charset="2"/>
              <a:buChar char="q"/>
              <a:defRPr/>
            </a:pPr>
            <a:endParaRPr lang="en-US" sz="2200" kern="0" dirty="0">
              <a:latin typeface="+mn-lt"/>
              <a:ea typeface="ＭＳ Ｐゴシック" charset="-128"/>
              <a:cs typeface="+mn-cs"/>
            </a:endParaRPr>
          </a:p>
          <a:p>
            <a:pPr marL="342900" indent="-342900">
              <a:spcBef>
                <a:spcPct val="20000"/>
              </a:spcBef>
              <a:buClr>
                <a:schemeClr val="accent1"/>
              </a:buClr>
              <a:buSzPct val="65000"/>
              <a:buFont typeface="Wingdings" pitchFamily="-105" charset="2"/>
              <a:buChar char="n"/>
              <a:defRPr/>
            </a:pPr>
            <a:r>
              <a:rPr lang="en-US" sz="2300" kern="0" dirty="0">
                <a:solidFill>
                  <a:srgbClr val="000000"/>
                </a:solidFill>
                <a:latin typeface="+mn-lt"/>
                <a:ea typeface="ＭＳ Ｐゴシック" charset="-128"/>
                <a:cs typeface="ＭＳ Ｐゴシック" charset="-128"/>
              </a:rPr>
              <a:t>Partition memory controller and on-chip network bandwidth asymmetrically among threads </a:t>
            </a:r>
            <a:r>
              <a:rPr lang="en-US" kern="0" dirty="0" smtClean="0">
                <a:solidFill>
                  <a:srgbClr val="3B812F"/>
                </a:solidFill>
                <a:ea typeface="ＭＳ Ｐゴシック" charset="-128"/>
                <a:cs typeface="ＭＳ Ｐゴシック" charset="-128"/>
              </a:rPr>
              <a:t>[Kim+ HPCA 2010, MICRO 2010, </a:t>
            </a:r>
            <a:r>
              <a:rPr lang="en-US" kern="0" dirty="0">
                <a:solidFill>
                  <a:srgbClr val="3B812F"/>
                </a:solidFill>
                <a:ea typeface="ＭＳ Ｐゴシック" charset="-128"/>
                <a:cs typeface="ＭＳ Ｐゴシック" charset="-128"/>
              </a:rPr>
              <a:t>Top Picks </a:t>
            </a:r>
            <a:r>
              <a:rPr lang="en-US" kern="0" dirty="0" smtClean="0">
                <a:solidFill>
                  <a:srgbClr val="3B812F"/>
                </a:solidFill>
                <a:ea typeface="ＭＳ Ｐゴシック" charset="-128"/>
                <a:cs typeface="ＭＳ Ｐゴシック" charset="-128"/>
              </a:rPr>
              <a:t>2011] [</a:t>
            </a:r>
            <a:r>
              <a:rPr lang="en-US" kern="0" dirty="0" err="1" smtClean="0">
                <a:solidFill>
                  <a:srgbClr val="3B812F"/>
                </a:solidFill>
                <a:ea typeface="ＭＳ Ｐゴシック" charset="-128"/>
                <a:cs typeface="ＭＳ Ｐゴシック" charset="-128"/>
              </a:rPr>
              <a:t>Nychis</a:t>
            </a:r>
            <a:r>
              <a:rPr lang="en-US" kern="0" dirty="0" smtClean="0">
                <a:solidFill>
                  <a:srgbClr val="3B812F"/>
                </a:solidFill>
                <a:ea typeface="ＭＳ Ｐゴシック" charset="-128"/>
                <a:cs typeface="ＭＳ Ｐゴシック" charset="-128"/>
              </a:rPr>
              <a:t>+ </a:t>
            </a:r>
            <a:r>
              <a:rPr lang="en-US" kern="0" dirty="0" err="1" smtClean="0">
                <a:solidFill>
                  <a:srgbClr val="3B812F"/>
                </a:solidFill>
                <a:ea typeface="ＭＳ Ｐゴシック" charset="-128"/>
                <a:cs typeface="ＭＳ Ｐゴシック" charset="-128"/>
              </a:rPr>
              <a:t>HotNets</a:t>
            </a:r>
            <a:r>
              <a:rPr lang="en-US" kern="0" dirty="0" smtClean="0">
                <a:solidFill>
                  <a:srgbClr val="3B812F"/>
                </a:solidFill>
                <a:ea typeface="ＭＳ Ｐゴシック" charset="-128"/>
                <a:cs typeface="ＭＳ Ｐゴシック" charset="-128"/>
              </a:rPr>
              <a:t> 2010] [Das+ MICRO 2009, ISCA 2010, Top Picks 2011]</a:t>
            </a:r>
            <a:endParaRPr lang="en-US" kern="0" dirty="0">
              <a:solidFill>
                <a:srgbClr val="3B812F"/>
              </a:solidFill>
              <a:ea typeface="ＭＳ Ｐゴシック" charset="-128"/>
              <a:cs typeface="ＭＳ Ｐゴシック" charset="-128"/>
            </a:endParaRPr>
          </a:p>
          <a:p>
            <a:pPr marL="800100" lvl="1" indent="-342900">
              <a:spcBef>
                <a:spcPct val="20000"/>
              </a:spcBef>
              <a:buClr>
                <a:schemeClr val="accent1"/>
              </a:buClr>
              <a:buSzPct val="65000"/>
              <a:buFont typeface="Wingdings" pitchFamily="-105" charset="2"/>
              <a:buChar char="n"/>
              <a:defRPr/>
            </a:pPr>
            <a:r>
              <a:rPr lang="en-US" sz="2000" kern="0" dirty="0">
                <a:solidFill>
                  <a:srgbClr val="000000"/>
                </a:solidFill>
                <a:latin typeface="+mn-lt"/>
                <a:ea typeface="ＭＳ Ｐゴシック" charset="-128"/>
                <a:cs typeface="ＭＳ Ｐゴシック" charset="-128"/>
              </a:rPr>
              <a:t>Higher performance and energy-efficiency than symmetric/free-for-all</a:t>
            </a:r>
          </a:p>
        </p:txBody>
      </p:sp>
      <p:sp>
        <p:nvSpPr>
          <p:cNvPr id="7" name="Rectangle 6"/>
          <p:cNvSpPr/>
          <p:nvPr/>
        </p:nvSpPr>
        <p:spPr>
          <a:xfrm>
            <a:off x="1905000" y="2209800"/>
            <a:ext cx="1295400" cy="13716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24200" y="3581400"/>
            <a:ext cx="1295400" cy="4572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5800" y="3657600"/>
            <a:ext cx="2186190" cy="369332"/>
          </a:xfrm>
          <a:prstGeom prst="rect">
            <a:avLst/>
          </a:prstGeom>
          <a:noFill/>
        </p:spPr>
        <p:txBody>
          <a:bodyPr wrap="none" rtlCol="0">
            <a:spAutoFit/>
          </a:bodyPr>
          <a:lstStyle/>
          <a:p>
            <a:r>
              <a:rPr lang="en-US" b="1" dirty="0" smtClean="0">
                <a:solidFill>
                  <a:schemeClr val="tx2"/>
                </a:solidFill>
              </a:rPr>
              <a:t>Latency sensitive</a:t>
            </a:r>
            <a:endParaRPr lang="en-US" b="1" dirty="0">
              <a:solidFill>
                <a:schemeClr val="tx2"/>
              </a:solidFill>
            </a:endParaRPr>
          </a:p>
        </p:txBody>
      </p:sp>
      <p:sp>
        <p:nvSpPr>
          <p:cNvPr id="10" name="Rectangle 9"/>
          <p:cNvSpPr/>
          <p:nvPr/>
        </p:nvSpPr>
        <p:spPr>
          <a:xfrm>
            <a:off x="4636961" y="2209800"/>
            <a:ext cx="152400" cy="1295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789362" y="2971800"/>
            <a:ext cx="105686" cy="369332"/>
          </a:xfrm>
          <a:prstGeom prst="rect">
            <a:avLst/>
          </a:prstGeom>
          <a:noFill/>
        </p:spPr>
        <p:txBody>
          <a:bodyPr wrap="square" rtlCol="0">
            <a:spAutoFit/>
          </a:bodyPr>
          <a:lstStyle/>
          <a:p>
            <a:r>
              <a:rPr lang="en-US" b="1" dirty="0" smtClean="0">
                <a:solidFill>
                  <a:srgbClr val="FF0000"/>
                </a:solidFill>
              </a:rPr>
              <a:t>Bandwidth sensitive</a:t>
            </a:r>
            <a:endParaRPr lang="en-US" b="1" dirty="0">
              <a:solidFill>
                <a:srgbClr val="FF0000"/>
              </a:solidFill>
            </a:endParaRPr>
          </a:p>
        </p:txBody>
      </p:sp>
      <p:sp>
        <p:nvSpPr>
          <p:cNvPr id="12" name="Rectangle 11"/>
          <p:cNvSpPr/>
          <p:nvPr/>
        </p:nvSpPr>
        <p:spPr>
          <a:xfrm flipV="1">
            <a:off x="4648201" y="3581400"/>
            <a:ext cx="13716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79449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P spid="11" grpId="0"/>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atin typeface="Garamond" charset="0"/>
                <a:ea typeface="ＭＳ Ｐゴシック" charset="0"/>
                <a:cs typeface="ＭＳ Ｐゴシック" charset="0"/>
              </a:rPr>
              <a:t>Exploiting Asymmetry: Simple Examples</a:t>
            </a:r>
          </a:p>
        </p:txBody>
      </p:sp>
      <p:pic>
        <p:nvPicPr>
          <p:cNvPr id="32771"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EC1C55-56DB-5749-AD0E-DA5C590987D6}" type="slidenum">
              <a:rPr lang="en-US" sz="1600">
                <a:latin typeface="Garamond" charset="0"/>
              </a:rPr>
              <a:pPr eaLnBrk="1" hangingPunct="1"/>
              <a:t>26</a:t>
            </a:fld>
            <a:endParaRPr lang="en-US" sz="1600">
              <a:latin typeface="Garamond" charset="0"/>
            </a:endParaRPr>
          </a:p>
        </p:txBody>
      </p:sp>
      <p:sp>
        <p:nvSpPr>
          <p:cNvPr id="6" name="Content Placeholder 2"/>
          <p:cNvSpPr txBox="1">
            <a:spLocks/>
          </p:cNvSpPr>
          <p:nvPr/>
        </p:nvSpPr>
        <p:spPr bwMode="auto">
          <a:xfrm>
            <a:off x="152400" y="4419600"/>
            <a:ext cx="8991600" cy="914400"/>
          </a:xfrm>
          <a:prstGeom prst="rect">
            <a:avLst/>
          </a:prstGeom>
          <a:noFill/>
          <a:ln w="9525">
            <a:noFill/>
            <a:miter lim="800000"/>
            <a:headEnd/>
            <a:tailEnd/>
          </a:ln>
        </p:spPr>
        <p:txBody>
          <a:bodyPr/>
          <a:lstStyle/>
          <a:p>
            <a:pPr marL="669925" lvl="1" indent="-325438">
              <a:spcBef>
                <a:spcPct val="20000"/>
              </a:spcBef>
              <a:buClr>
                <a:schemeClr val="accent2"/>
              </a:buClr>
              <a:buSzPct val="60000"/>
              <a:buFont typeface="Wingdings" pitchFamily="-105" charset="2"/>
              <a:buChar char="q"/>
              <a:defRPr/>
            </a:pPr>
            <a:endParaRPr lang="en-US" sz="2200" kern="0" dirty="0">
              <a:latin typeface="+mn-lt"/>
              <a:ea typeface="ＭＳ Ｐゴシック" charset="-128"/>
              <a:cs typeface="+mn-cs"/>
            </a:endParaRPr>
          </a:p>
          <a:p>
            <a:pPr marL="342900" indent="-342900">
              <a:spcBef>
                <a:spcPct val="20000"/>
              </a:spcBef>
              <a:buClr>
                <a:schemeClr val="accent1"/>
              </a:buClr>
              <a:buSzPct val="65000"/>
              <a:buFont typeface="Wingdings" pitchFamily="-105" charset="2"/>
              <a:buChar char="n"/>
              <a:defRPr/>
            </a:pPr>
            <a:r>
              <a:rPr lang="en-US" sz="2300" kern="0" dirty="0" smtClean="0">
                <a:solidFill>
                  <a:srgbClr val="000000"/>
                </a:solidFill>
                <a:ea typeface="ＭＳ Ｐゴシック" charset="-128"/>
                <a:cs typeface="ＭＳ Ｐゴシック" charset="-128"/>
              </a:rPr>
              <a:t>Have multiple different memory scheduling policies apply them to different sets of threads based on thread behavior </a:t>
            </a:r>
            <a:r>
              <a:rPr lang="en-US" kern="0" dirty="0" smtClean="0">
                <a:solidFill>
                  <a:srgbClr val="3B812F"/>
                </a:solidFill>
                <a:ea typeface="ＭＳ Ｐゴシック" charset="-128"/>
                <a:cs typeface="ＭＳ Ｐゴシック" charset="-128"/>
              </a:rPr>
              <a:t>[Kim+ MICRO 2010, </a:t>
            </a:r>
            <a:r>
              <a:rPr lang="en-US" kern="0" dirty="0">
                <a:solidFill>
                  <a:srgbClr val="3B812F"/>
                </a:solidFill>
                <a:ea typeface="ＭＳ Ｐゴシック" charset="-128"/>
                <a:cs typeface="ＭＳ Ｐゴシック" charset="-128"/>
              </a:rPr>
              <a:t>Top Picks </a:t>
            </a:r>
            <a:r>
              <a:rPr lang="en-US" kern="0" dirty="0" smtClean="0">
                <a:solidFill>
                  <a:srgbClr val="3B812F"/>
                </a:solidFill>
                <a:ea typeface="ＭＳ Ｐゴシック" charset="-128"/>
                <a:cs typeface="ＭＳ Ｐゴシック" charset="-128"/>
              </a:rPr>
              <a:t>2011] [</a:t>
            </a:r>
            <a:r>
              <a:rPr lang="en-US" kern="0" dirty="0" err="1" smtClean="0">
                <a:solidFill>
                  <a:srgbClr val="3B812F"/>
                </a:solidFill>
                <a:ea typeface="ＭＳ Ｐゴシック" charset="-128"/>
                <a:cs typeface="ＭＳ Ｐゴシック" charset="-128"/>
              </a:rPr>
              <a:t>Ausavarungnirun</a:t>
            </a:r>
            <a:r>
              <a:rPr lang="en-US" kern="0" dirty="0" smtClean="0">
                <a:solidFill>
                  <a:srgbClr val="3B812F"/>
                </a:solidFill>
                <a:ea typeface="ＭＳ Ｐゴシック" charset="-128"/>
                <a:cs typeface="ＭＳ Ｐゴシック" charset="-128"/>
              </a:rPr>
              <a:t>, ISCA 2012]</a:t>
            </a:r>
            <a:endParaRPr lang="en-US" kern="0" dirty="0">
              <a:solidFill>
                <a:srgbClr val="3B812F"/>
              </a:solidFill>
              <a:ea typeface="ＭＳ Ｐゴシック" charset="-128"/>
              <a:cs typeface="ＭＳ Ｐゴシック" charset="-128"/>
            </a:endParaRPr>
          </a:p>
          <a:p>
            <a:pPr marL="800100" lvl="1" indent="-342900">
              <a:spcBef>
                <a:spcPct val="20000"/>
              </a:spcBef>
              <a:buClr>
                <a:schemeClr val="accent1"/>
              </a:buClr>
              <a:buSzPct val="65000"/>
              <a:buFont typeface="Wingdings" pitchFamily="-105" charset="2"/>
              <a:buChar char="n"/>
              <a:defRPr/>
            </a:pPr>
            <a:r>
              <a:rPr lang="en-US" sz="2000" kern="0" dirty="0">
                <a:solidFill>
                  <a:srgbClr val="000000"/>
                </a:solidFill>
                <a:latin typeface="+mn-lt"/>
                <a:ea typeface="ＭＳ Ｐゴシック" charset="-128"/>
                <a:cs typeface="ＭＳ Ｐゴシック" charset="-128"/>
              </a:rPr>
              <a:t>Higher performance and </a:t>
            </a:r>
            <a:r>
              <a:rPr lang="en-US" sz="2000" kern="0" dirty="0" smtClean="0">
                <a:solidFill>
                  <a:srgbClr val="000000"/>
                </a:solidFill>
                <a:latin typeface="+mn-lt"/>
                <a:ea typeface="ＭＳ Ｐゴシック" charset="-128"/>
                <a:cs typeface="ＭＳ Ｐゴシック" charset="-128"/>
              </a:rPr>
              <a:t>fairness than a homogeneous policy</a:t>
            </a:r>
            <a:endParaRPr lang="en-US" sz="2000" kern="0" dirty="0">
              <a:solidFill>
                <a:srgbClr val="000000"/>
              </a:solidFill>
              <a:latin typeface="+mn-lt"/>
              <a:ea typeface="ＭＳ Ｐゴシック" charset="-128"/>
              <a:cs typeface="ＭＳ Ｐゴシック" charset="-128"/>
            </a:endParaRPr>
          </a:p>
        </p:txBody>
      </p:sp>
      <p:sp>
        <p:nvSpPr>
          <p:cNvPr id="7" name="Rectangle 6"/>
          <p:cNvSpPr/>
          <p:nvPr/>
        </p:nvSpPr>
        <p:spPr>
          <a:xfrm>
            <a:off x="4929482" y="4126558"/>
            <a:ext cx="1090318" cy="6096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62400" y="3657600"/>
            <a:ext cx="2248294" cy="369332"/>
          </a:xfrm>
          <a:prstGeom prst="rect">
            <a:avLst/>
          </a:prstGeom>
          <a:noFill/>
        </p:spPr>
        <p:txBody>
          <a:bodyPr wrap="none" rtlCol="0">
            <a:spAutoFit/>
          </a:bodyPr>
          <a:lstStyle/>
          <a:p>
            <a:r>
              <a:rPr lang="en-US" b="1" dirty="0" smtClean="0">
                <a:solidFill>
                  <a:schemeClr val="tx2"/>
                </a:solidFill>
              </a:rPr>
              <a:t>Memory intensive</a:t>
            </a:r>
            <a:endParaRPr lang="en-US" b="1" dirty="0">
              <a:solidFill>
                <a:schemeClr val="tx2"/>
              </a:solidFill>
            </a:endParaRPr>
          </a:p>
        </p:txBody>
      </p:sp>
      <p:sp>
        <p:nvSpPr>
          <p:cNvPr id="9" name="Rectangle 8"/>
          <p:cNvSpPr/>
          <p:nvPr/>
        </p:nvSpPr>
        <p:spPr>
          <a:xfrm>
            <a:off x="2057400" y="4114800"/>
            <a:ext cx="228600" cy="609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TextBox 9"/>
          <p:cNvSpPr txBox="1"/>
          <p:nvPr/>
        </p:nvSpPr>
        <p:spPr>
          <a:xfrm>
            <a:off x="1219200" y="3657600"/>
            <a:ext cx="2387493" cy="369332"/>
          </a:xfrm>
          <a:prstGeom prst="rect">
            <a:avLst/>
          </a:prstGeom>
          <a:noFill/>
        </p:spPr>
        <p:txBody>
          <a:bodyPr wrap="none" rtlCol="0">
            <a:spAutoFit/>
          </a:bodyPr>
          <a:lstStyle/>
          <a:p>
            <a:r>
              <a:rPr lang="en-US" b="1" dirty="0" smtClean="0">
                <a:solidFill>
                  <a:srgbClr val="FF0000"/>
                </a:solidFill>
              </a:rPr>
              <a:t>Compute intensive</a:t>
            </a:r>
            <a:endParaRPr lang="en-US" b="1" dirty="0">
              <a:solidFill>
                <a:srgbClr val="FF0000"/>
              </a:solidFill>
            </a:endParaRPr>
          </a:p>
        </p:txBody>
      </p:sp>
    </p:spTree>
    <p:extLst>
      <p:ext uri="{BB962C8B-B14F-4D97-AF65-F5344CB8AC3E}">
        <p14:creationId xmlns:p14="http://schemas.microsoft.com/office/powerpoint/2010/main" val="32445390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atin typeface="Garamond" charset="0"/>
                <a:ea typeface="ＭＳ Ｐゴシック" charset="0"/>
                <a:cs typeface="ＭＳ Ｐゴシック" charset="0"/>
              </a:rPr>
              <a:t>Exploiting Asymmetry: Simple Examples</a:t>
            </a:r>
          </a:p>
        </p:txBody>
      </p:sp>
      <p:pic>
        <p:nvPicPr>
          <p:cNvPr id="32771"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EC1C55-56DB-5749-AD0E-DA5C590987D6}" type="slidenum">
              <a:rPr lang="en-US" sz="1600">
                <a:solidFill>
                  <a:srgbClr val="000000"/>
                </a:solidFill>
                <a:latin typeface="Garamond" charset="0"/>
              </a:rPr>
              <a:pPr eaLnBrk="1" hangingPunct="1"/>
              <a:t>27</a:t>
            </a:fld>
            <a:endParaRPr lang="en-US" sz="1600">
              <a:solidFill>
                <a:srgbClr val="000000"/>
              </a:solidFill>
              <a:latin typeface="Garamond" charset="0"/>
            </a:endParaRPr>
          </a:p>
        </p:txBody>
      </p:sp>
      <p:sp>
        <p:nvSpPr>
          <p:cNvPr id="6" name="Content Placeholder 2"/>
          <p:cNvSpPr txBox="1">
            <a:spLocks/>
          </p:cNvSpPr>
          <p:nvPr/>
        </p:nvSpPr>
        <p:spPr bwMode="auto">
          <a:xfrm>
            <a:off x="152400" y="4374240"/>
            <a:ext cx="8991600" cy="914400"/>
          </a:xfrm>
          <a:prstGeom prst="rect">
            <a:avLst/>
          </a:prstGeom>
          <a:noFill/>
          <a:ln w="9525">
            <a:noFill/>
            <a:miter lim="800000"/>
            <a:headEnd/>
            <a:tailEnd/>
          </a:ln>
        </p:spPr>
        <p:txBody>
          <a:bodyPr/>
          <a:lstStyle/>
          <a:p>
            <a:pPr marL="669925" lvl="1" indent="-325438">
              <a:spcBef>
                <a:spcPct val="20000"/>
              </a:spcBef>
              <a:buClr>
                <a:srgbClr val="3B812F"/>
              </a:buClr>
              <a:buSzPct val="60000"/>
              <a:buFont typeface="Wingdings" pitchFamily="-105" charset="2"/>
              <a:buChar char="q"/>
              <a:defRPr/>
            </a:pPr>
            <a:endParaRPr lang="en-US" sz="2200" kern="0" dirty="0">
              <a:solidFill>
                <a:srgbClr val="000000"/>
              </a:solidFill>
              <a:latin typeface="Tahoma"/>
              <a:ea typeface="ＭＳ Ｐゴシック" charset="-128"/>
            </a:endParaRPr>
          </a:p>
          <a:p>
            <a:pPr marL="342900" indent="-342900">
              <a:spcBef>
                <a:spcPct val="20000"/>
              </a:spcBef>
              <a:buClr>
                <a:srgbClr val="CC9900"/>
              </a:buClr>
              <a:buSzPct val="65000"/>
              <a:buFont typeface="Wingdings" pitchFamily="-105" charset="2"/>
              <a:buChar char="n"/>
              <a:defRPr/>
            </a:pPr>
            <a:r>
              <a:rPr lang="en-US" sz="2300" kern="0" dirty="0" smtClean="0">
                <a:solidFill>
                  <a:srgbClr val="000000"/>
                </a:solidFill>
                <a:latin typeface="Tahoma"/>
                <a:ea typeface="ＭＳ Ｐゴシック" charset="-128"/>
                <a:cs typeface="ＭＳ Ｐゴシック" charset="-128"/>
              </a:rPr>
              <a:t>Build main memory with different technologies with different characteristics (energy, latency, wear, bandwidth) </a:t>
            </a:r>
            <a:r>
              <a:rPr lang="en-US" sz="1600" kern="0" dirty="0" smtClean="0">
                <a:solidFill>
                  <a:srgbClr val="3B812F"/>
                </a:solidFill>
                <a:latin typeface="Tahoma"/>
                <a:ea typeface="ＭＳ Ｐゴシック" charset="-128"/>
                <a:cs typeface="ＭＳ Ｐゴシック" charset="-128"/>
              </a:rPr>
              <a:t>[Meza+ IEEE CAL’12]</a:t>
            </a:r>
            <a:endParaRPr lang="en-US" sz="1600" kern="0" dirty="0">
              <a:solidFill>
                <a:srgbClr val="000000"/>
              </a:solidFill>
              <a:latin typeface="Tahoma"/>
              <a:ea typeface="ＭＳ Ｐゴシック" charset="-128"/>
              <a:cs typeface="ＭＳ Ｐゴシック" charset="-128"/>
            </a:endParaRPr>
          </a:p>
          <a:p>
            <a:pPr marL="800100" lvl="1" indent="-342900">
              <a:spcBef>
                <a:spcPct val="20000"/>
              </a:spcBef>
              <a:buClr>
                <a:srgbClr val="CC9900"/>
              </a:buClr>
              <a:buSzPct val="65000"/>
              <a:buFont typeface="Wingdings" pitchFamily="-105" charset="2"/>
              <a:buChar char="n"/>
              <a:defRPr/>
            </a:pPr>
            <a:r>
              <a:rPr lang="en-US" sz="2000" kern="0" dirty="0" smtClean="0">
                <a:solidFill>
                  <a:srgbClr val="000000"/>
                </a:solidFill>
                <a:latin typeface="Tahoma"/>
                <a:ea typeface="ＭＳ Ｐゴシック" charset="-128"/>
                <a:cs typeface="ＭＳ Ｐゴシック" charset="-128"/>
              </a:rPr>
              <a:t>Map pages/applications to the best-fit memory resource</a:t>
            </a:r>
          </a:p>
          <a:p>
            <a:pPr marL="800100" lvl="1" indent="-342900">
              <a:spcBef>
                <a:spcPct val="20000"/>
              </a:spcBef>
              <a:buClr>
                <a:srgbClr val="CC9900"/>
              </a:buClr>
              <a:buSzPct val="65000"/>
              <a:buFont typeface="Wingdings" pitchFamily="-105" charset="2"/>
              <a:buChar char="n"/>
              <a:defRPr/>
            </a:pPr>
            <a:r>
              <a:rPr lang="en-US" sz="2000" kern="0" dirty="0">
                <a:solidFill>
                  <a:srgbClr val="000000"/>
                </a:solidFill>
                <a:latin typeface="Tahoma"/>
                <a:ea typeface="ＭＳ Ｐゴシック" charset="-128"/>
                <a:cs typeface="ＭＳ Ｐゴシック" charset="-128"/>
              </a:rPr>
              <a:t>Higher performance and energy-efficiency </a:t>
            </a:r>
            <a:r>
              <a:rPr lang="en-US" sz="2000" kern="0" dirty="0" smtClean="0">
                <a:solidFill>
                  <a:srgbClr val="000000"/>
                </a:solidFill>
                <a:latin typeface="Tahoma"/>
                <a:ea typeface="ＭＳ Ｐゴシック" charset="-128"/>
                <a:cs typeface="ＭＳ Ｐゴシック" charset="-128"/>
              </a:rPr>
              <a:t>than single-level memory</a:t>
            </a:r>
            <a:endParaRPr lang="en-US" sz="2000" kern="0" dirty="0">
              <a:solidFill>
                <a:srgbClr val="000000"/>
              </a:solidFill>
              <a:latin typeface="Tahoma"/>
              <a:ea typeface="ＭＳ Ｐゴシック" charset="-128"/>
              <a:cs typeface="ＭＳ Ｐゴシック" charset="-128"/>
            </a:endParaRPr>
          </a:p>
        </p:txBody>
      </p:sp>
      <p:sp>
        <p:nvSpPr>
          <p:cNvPr id="8" name="Rectangle 7"/>
          <p:cNvSpPr/>
          <p:nvPr/>
        </p:nvSpPr>
        <p:spPr>
          <a:xfrm>
            <a:off x="304800" y="4066942"/>
            <a:ext cx="533400" cy="6858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7" name="Rectangle 6"/>
          <p:cNvSpPr/>
          <p:nvPr/>
        </p:nvSpPr>
        <p:spPr>
          <a:xfrm>
            <a:off x="1880832" y="1905000"/>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9" name="Rectangle 8"/>
          <p:cNvSpPr/>
          <p:nvPr/>
        </p:nvSpPr>
        <p:spPr>
          <a:xfrm>
            <a:off x="1880832" y="2899331"/>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000000"/>
                </a:solidFill>
                <a:latin typeface="Tahoma"/>
              </a:rPr>
              <a:t>DRAMCtrl</a:t>
            </a:r>
            <a:endParaRPr lang="en-US" dirty="0">
              <a:solidFill>
                <a:srgbClr val="000000"/>
              </a:solidFill>
              <a:latin typeface="Tahoma"/>
            </a:endParaRPr>
          </a:p>
        </p:txBody>
      </p:sp>
      <p:cxnSp>
        <p:nvCxnSpPr>
          <p:cNvPr id="10" name="Straight Connector 9"/>
          <p:cNvCxnSpPr/>
          <p:nvPr/>
        </p:nvCxnSpPr>
        <p:spPr>
          <a:xfrm>
            <a:off x="2321007" y="345345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2024848" y="3993232"/>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84270" y="3596906"/>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6633">
                    <a:lumMod val="75000"/>
                  </a:srgbClr>
                </a:solidFill>
                <a:latin typeface="Tahoma"/>
              </a:rPr>
              <a:t>Fast, durable</a:t>
            </a:r>
          </a:p>
          <a:p>
            <a:pPr algn="ctr"/>
            <a:r>
              <a:rPr lang="en-US" dirty="0" smtClean="0">
                <a:solidFill>
                  <a:srgbClr val="8C0000"/>
                </a:solidFill>
                <a:latin typeface="Tahoma"/>
              </a:rPr>
              <a:t>Small, </a:t>
            </a:r>
          </a:p>
          <a:p>
            <a:pPr algn="ctr"/>
            <a:r>
              <a:rPr lang="en-US" dirty="0" smtClean="0">
                <a:solidFill>
                  <a:srgbClr val="8C0000"/>
                </a:solidFill>
                <a:latin typeface="Tahoma"/>
              </a:rPr>
              <a:t>leaky, volatile, </a:t>
            </a:r>
          </a:p>
          <a:p>
            <a:pPr algn="ctr"/>
            <a:r>
              <a:rPr lang="en-US" dirty="0" smtClean="0">
                <a:solidFill>
                  <a:srgbClr val="8C0000"/>
                </a:solidFill>
                <a:latin typeface="Tahoma"/>
              </a:rPr>
              <a:t>high-cost</a:t>
            </a:r>
            <a:endParaRPr lang="en-US" dirty="0">
              <a:solidFill>
                <a:srgbClr val="8C0000"/>
              </a:solidFill>
              <a:latin typeface="Tahoma"/>
            </a:endParaRPr>
          </a:p>
        </p:txBody>
      </p:sp>
      <p:sp>
        <p:nvSpPr>
          <p:cNvPr id="13" name="Rectangle 12"/>
          <p:cNvSpPr/>
          <p:nvPr/>
        </p:nvSpPr>
        <p:spPr>
          <a:xfrm>
            <a:off x="3320991" y="3596906"/>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a:r>
              <a:rPr lang="en-US" dirty="0" smtClean="0">
                <a:solidFill>
                  <a:srgbClr val="8C0000"/>
                </a:solidFill>
                <a:latin typeface="Tahoma"/>
              </a:rPr>
              <a:t>Slow, wears out, high active energy</a:t>
            </a:r>
            <a:endParaRPr lang="en-US" dirty="0">
              <a:solidFill>
                <a:srgbClr val="8C0000"/>
              </a:solidFill>
              <a:latin typeface="Tahoma"/>
            </a:endParaRPr>
          </a:p>
        </p:txBody>
      </p:sp>
      <p:cxnSp>
        <p:nvCxnSpPr>
          <p:cNvPr id="14" name="Straight Connector 13"/>
          <p:cNvCxnSpPr/>
          <p:nvPr/>
        </p:nvCxnSpPr>
        <p:spPr>
          <a:xfrm flipH="1">
            <a:off x="2993626" y="3993232"/>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2672920" y="2897813"/>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6" name="Straight Connector 15"/>
          <p:cNvCxnSpPr/>
          <p:nvPr/>
        </p:nvCxnSpPr>
        <p:spPr>
          <a:xfrm>
            <a:off x="2993626" y="3417168"/>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25469" y="3206068"/>
            <a:ext cx="800745" cy="369332"/>
          </a:xfrm>
          <a:prstGeom prst="rect">
            <a:avLst/>
          </a:prstGeom>
          <a:noFill/>
        </p:spPr>
        <p:txBody>
          <a:bodyPr wrap="none" rtlCol="0">
            <a:spAutoFit/>
          </a:bodyPr>
          <a:lstStyle/>
          <a:p>
            <a:r>
              <a:rPr lang="en-US" dirty="0" smtClean="0">
                <a:solidFill>
                  <a:srgbClr val="0000FF"/>
                </a:solidFill>
                <a:latin typeface="Tahoma"/>
              </a:rPr>
              <a:t>DRAM</a:t>
            </a:r>
            <a:endParaRPr lang="en-US" dirty="0">
              <a:solidFill>
                <a:srgbClr val="0000FF"/>
              </a:solidFill>
              <a:latin typeface="Tahoma"/>
            </a:endParaRPr>
          </a:p>
        </p:txBody>
      </p:sp>
      <p:sp>
        <p:nvSpPr>
          <p:cNvPr id="18" name="TextBox 17"/>
          <p:cNvSpPr txBox="1"/>
          <p:nvPr/>
        </p:nvSpPr>
        <p:spPr>
          <a:xfrm>
            <a:off x="3756768" y="3217203"/>
            <a:ext cx="3787140" cy="369332"/>
          </a:xfrm>
          <a:prstGeom prst="rect">
            <a:avLst/>
          </a:prstGeom>
          <a:noFill/>
        </p:spPr>
        <p:txBody>
          <a:bodyPr wrap="none" rtlCol="0">
            <a:spAutoFit/>
          </a:bodyPr>
          <a:lstStyle/>
          <a:p>
            <a:r>
              <a:rPr lang="en-US" dirty="0" smtClean="0">
                <a:solidFill>
                  <a:srgbClr val="0000FF"/>
                </a:solidFill>
                <a:latin typeface="Tahoma"/>
              </a:rPr>
              <a:t>Phase Change Memory (or Tech. X)</a:t>
            </a:r>
            <a:endParaRPr lang="en-US" dirty="0">
              <a:solidFill>
                <a:srgbClr val="0000FF"/>
              </a:solidFill>
              <a:latin typeface="Tahoma"/>
            </a:endParaRPr>
          </a:p>
        </p:txBody>
      </p:sp>
      <p:sp>
        <p:nvSpPr>
          <p:cNvPr id="19" name="Rectangle 18"/>
          <p:cNvSpPr/>
          <p:nvPr/>
        </p:nvSpPr>
        <p:spPr>
          <a:xfrm>
            <a:off x="914400" y="4114800"/>
            <a:ext cx="5181600" cy="609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0" name="TextBox 19"/>
          <p:cNvSpPr txBox="1"/>
          <p:nvPr/>
        </p:nvSpPr>
        <p:spPr>
          <a:xfrm>
            <a:off x="251748" y="3733800"/>
            <a:ext cx="891252" cy="369332"/>
          </a:xfrm>
          <a:prstGeom prst="rect">
            <a:avLst/>
          </a:prstGeom>
          <a:noFill/>
        </p:spPr>
        <p:txBody>
          <a:bodyPr wrap="none" rtlCol="0">
            <a:spAutoFit/>
          </a:bodyPr>
          <a:lstStyle/>
          <a:p>
            <a:r>
              <a:rPr lang="en-US" b="1" dirty="0" smtClean="0">
                <a:solidFill>
                  <a:schemeClr val="tx2"/>
                </a:solidFill>
              </a:rPr>
              <a:t>DRAM</a:t>
            </a:r>
            <a:endParaRPr lang="en-US" b="1" dirty="0">
              <a:solidFill>
                <a:schemeClr val="tx2"/>
              </a:solidFill>
            </a:endParaRPr>
          </a:p>
        </p:txBody>
      </p:sp>
      <p:sp>
        <p:nvSpPr>
          <p:cNvPr id="21" name="TextBox 20"/>
          <p:cNvSpPr txBox="1"/>
          <p:nvPr/>
        </p:nvSpPr>
        <p:spPr>
          <a:xfrm>
            <a:off x="3352800" y="3745468"/>
            <a:ext cx="2822332" cy="369332"/>
          </a:xfrm>
          <a:prstGeom prst="rect">
            <a:avLst/>
          </a:prstGeom>
          <a:noFill/>
        </p:spPr>
        <p:txBody>
          <a:bodyPr wrap="none" rtlCol="0">
            <a:spAutoFit/>
          </a:bodyPr>
          <a:lstStyle/>
          <a:p>
            <a:r>
              <a:rPr lang="en-US" b="1" dirty="0" smtClean="0">
                <a:solidFill>
                  <a:srgbClr val="FF0000"/>
                </a:solidFill>
              </a:rPr>
              <a:t>Phase Change Memory</a:t>
            </a:r>
            <a:endParaRPr lang="en-US" b="1" dirty="0">
              <a:solidFill>
                <a:srgbClr val="FF0000"/>
              </a:solidFill>
            </a:endParaRPr>
          </a:p>
        </p:txBody>
      </p:sp>
    </p:spTree>
    <p:extLst>
      <p:ext uri="{BB962C8B-B14F-4D97-AF65-F5344CB8AC3E}">
        <p14:creationId xmlns:p14="http://schemas.microsoft.com/office/powerpoint/2010/main" val="37326611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par>
                                <p:cTn id="24" presetID="3" presetClass="exit" presetSubtype="10" fill="hold" grpId="1" nodeType="withEffect">
                                  <p:stCondLst>
                                    <p:cond delay="0"/>
                                  </p:stCondLst>
                                  <p:childTnLst>
                                    <p:animEffect transition="out" filter="blinds(horizontal)">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par>
                                <p:cTn id="27" presetID="3" presetClass="exit" presetSubtype="10" fill="hold" grpId="1" nodeType="withEffect">
                                  <p:stCondLst>
                                    <p:cond delay="0"/>
                                  </p:stCondLst>
                                  <p:childTnLst>
                                    <p:animEffect transition="out" filter="blinds(horizontal)">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3" presetClass="exit" presetSubtype="10" fill="hold" grpId="1" nodeType="withEffect">
                                  <p:stCondLst>
                                    <p:cond delay="0"/>
                                  </p:stCondLst>
                                  <p:childTnLst>
                                    <p:animEffect transition="out" filter="blinds(horizontal)">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9" grpId="0" animBg="1"/>
      <p:bldP spid="12" grpId="0" animBg="1"/>
      <p:bldP spid="13" grpId="0" animBg="1"/>
      <p:bldP spid="15" grpId="0" animBg="1"/>
      <p:bldP spid="17" grpId="0"/>
      <p:bldP spid="18" grpId="0"/>
      <p:bldP spid="19" grpId="0" animBg="1"/>
      <p:bldP spid="19" grpId="1" animBg="1"/>
      <p:bldP spid="20" grpId="0"/>
      <p:bldP spid="20" grpId="1"/>
      <p:bldP spid="21" grpId="0"/>
      <p:bldP spid="21"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00"/>
                </a:solidFill>
              </a:rPr>
              <a:t>How Do We Get There: Examples</a:t>
            </a:r>
          </a:p>
          <a:p>
            <a:r>
              <a:rPr lang="en-US" dirty="0" smtClean="0">
                <a:solidFill>
                  <a:srgbClr val="0000FF"/>
                </a:solidFill>
              </a:rPr>
              <a:t>Accelerated Critical Sections (ACS)</a:t>
            </a:r>
          </a:p>
          <a:p>
            <a:r>
              <a:rPr lang="en-US" dirty="0" smtClean="0"/>
              <a:t>Bottleneck Identification and Scheduling (BIS)</a:t>
            </a:r>
            <a:endParaRPr lang="en-US" dirty="0"/>
          </a:p>
          <a:p>
            <a:r>
              <a:rPr lang="en-US" dirty="0" smtClean="0"/>
              <a:t>Staged Execution and Data Marshaling</a:t>
            </a:r>
          </a:p>
          <a:p>
            <a:r>
              <a:rPr lang="en-US" dirty="0" smtClean="0"/>
              <a:t>Thread Cluster Memory Scheduling (if time permits)</a:t>
            </a:r>
          </a:p>
          <a:p>
            <a:r>
              <a:rPr lang="en-US" dirty="0" smtClean="0"/>
              <a:t>Ongoing/Future Work</a:t>
            </a:r>
          </a:p>
          <a:p>
            <a:r>
              <a:rPr lang="en-US" dirty="0" smtClean="0"/>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28</a:t>
            </a:fld>
            <a:endParaRPr lang="en-US" altLang="en-US"/>
          </a:p>
        </p:txBody>
      </p:sp>
    </p:spTree>
    <p:extLst>
      <p:ext uri="{BB962C8B-B14F-4D97-AF65-F5344CB8AC3E}">
        <p14:creationId xmlns:p14="http://schemas.microsoft.com/office/powerpoint/2010/main" val="192113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56320"/>
          </a:xfrm>
        </p:spPr>
        <p:txBody>
          <a:bodyPr/>
          <a:lstStyle/>
          <a:p>
            <a:r>
              <a:rPr lang="en-US" sz="3600" dirty="0" smtClean="0"/>
              <a:t>Serialized Code Sections in Parallel Applications</a:t>
            </a:r>
            <a:endParaRPr lang="en-US" sz="3600" dirty="0"/>
          </a:p>
        </p:txBody>
      </p:sp>
      <p:sp>
        <p:nvSpPr>
          <p:cNvPr id="3" name="Content Placeholder 2"/>
          <p:cNvSpPr>
            <a:spLocks noGrp="1"/>
          </p:cNvSpPr>
          <p:nvPr>
            <p:ph idx="1"/>
          </p:nvPr>
        </p:nvSpPr>
        <p:spPr/>
        <p:txBody>
          <a:bodyPr/>
          <a:lstStyle/>
          <a:p>
            <a:r>
              <a:rPr lang="en-US" dirty="0"/>
              <a:t>M</a:t>
            </a:r>
            <a:r>
              <a:rPr lang="en-US" dirty="0" smtClean="0"/>
              <a:t>ultithreaded applications:</a:t>
            </a:r>
          </a:p>
          <a:p>
            <a:pPr lvl="1"/>
            <a:r>
              <a:rPr lang="en-US" dirty="0" smtClean="0"/>
              <a:t>Programs split into threads</a:t>
            </a:r>
          </a:p>
          <a:p>
            <a:pPr lvl="1"/>
            <a:endParaRPr lang="en-US" dirty="0" smtClean="0"/>
          </a:p>
          <a:p>
            <a:r>
              <a:rPr lang="en-US" dirty="0"/>
              <a:t>Threads execute concurrently on multiple cores</a:t>
            </a:r>
          </a:p>
          <a:p>
            <a:pPr lvl="1"/>
            <a:endParaRPr lang="en-US" dirty="0"/>
          </a:p>
          <a:p>
            <a:r>
              <a:rPr lang="en-US" dirty="0"/>
              <a:t>Many </a:t>
            </a:r>
            <a:r>
              <a:rPr lang="en-US" dirty="0" smtClean="0"/>
              <a:t>parallel programs cannot </a:t>
            </a:r>
            <a:r>
              <a:rPr lang="en-US" dirty="0"/>
              <a:t>be parallelized completely</a:t>
            </a:r>
          </a:p>
          <a:p>
            <a:pPr lvl="1"/>
            <a:endParaRPr lang="en-US" dirty="0"/>
          </a:p>
          <a:p>
            <a:r>
              <a:rPr lang="en-US" dirty="0" smtClean="0"/>
              <a:t>Serialized code sections:</a:t>
            </a:r>
            <a:endParaRPr lang="en-US" dirty="0"/>
          </a:p>
          <a:p>
            <a:pPr lvl="1"/>
            <a:r>
              <a:rPr lang="en-US" dirty="0"/>
              <a:t>Reduce </a:t>
            </a:r>
            <a:r>
              <a:rPr lang="en-US" dirty="0" smtClean="0"/>
              <a:t>performance</a:t>
            </a:r>
            <a:endParaRPr lang="en-US" dirty="0"/>
          </a:p>
          <a:p>
            <a:pPr lvl="1"/>
            <a:r>
              <a:rPr lang="en-US" dirty="0"/>
              <a:t>Limit </a:t>
            </a:r>
            <a:r>
              <a:rPr lang="en-US" dirty="0" smtClean="0"/>
              <a:t>scalability</a:t>
            </a:r>
          </a:p>
          <a:p>
            <a:pPr lvl="1"/>
            <a:r>
              <a:rPr lang="en-US" dirty="0" smtClean="0"/>
              <a:t>Waste energy</a:t>
            </a:r>
            <a:endParaRPr lang="en-US" dirty="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29</a:t>
            </a:fld>
            <a:endParaRPr lang="en-US" altLang="en-US"/>
          </a:p>
        </p:txBody>
      </p:sp>
    </p:spTree>
    <p:extLst>
      <p:ext uri="{BB962C8B-B14F-4D97-AF65-F5344CB8AC3E}">
        <p14:creationId xmlns:p14="http://schemas.microsoft.com/office/powerpoint/2010/main" val="10858421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My </a:t>
            </a:r>
            <a:r>
              <a:rPr lang="en-US" dirty="0" smtClean="0"/>
              <a:t>Group’s Research</a:t>
            </a:r>
            <a:endParaRPr lang="en-US" dirty="0"/>
          </a:p>
        </p:txBody>
      </p:sp>
      <p:sp>
        <p:nvSpPr>
          <p:cNvPr id="3" name="Content Placeholder 2"/>
          <p:cNvSpPr>
            <a:spLocks noGrp="1"/>
          </p:cNvSpPr>
          <p:nvPr>
            <p:ph idx="1"/>
          </p:nvPr>
        </p:nvSpPr>
        <p:spPr>
          <a:xfrm>
            <a:off x="228600" y="990600"/>
            <a:ext cx="8610600" cy="5334000"/>
          </a:xfrm>
        </p:spPr>
        <p:txBody>
          <a:bodyPr/>
          <a:lstStyle/>
          <a:p>
            <a:r>
              <a:rPr lang="en-US" dirty="0" smtClean="0"/>
              <a:t>Heterogeneous </a:t>
            </a:r>
            <a:r>
              <a:rPr lang="en-US" dirty="0" smtClean="0"/>
              <a:t>systems, accelerating bottlenecks</a:t>
            </a:r>
          </a:p>
          <a:p>
            <a:endParaRPr lang="en-US" sz="1800" dirty="0" smtClean="0"/>
          </a:p>
          <a:p>
            <a:r>
              <a:rPr lang="en-US" dirty="0"/>
              <a:t>Memory (and storage) systems</a:t>
            </a:r>
          </a:p>
          <a:p>
            <a:pPr lvl="1"/>
            <a:r>
              <a:rPr lang="en-US" dirty="0"/>
              <a:t>Scalability, energy, latency, parallelism, performance</a:t>
            </a:r>
          </a:p>
          <a:p>
            <a:pPr lvl="1"/>
            <a:r>
              <a:rPr lang="en-US" dirty="0"/>
              <a:t>Compute in/near memory</a:t>
            </a:r>
          </a:p>
          <a:p>
            <a:endParaRPr lang="en-US" sz="1800" dirty="0"/>
          </a:p>
          <a:p>
            <a:r>
              <a:rPr lang="en-US" dirty="0"/>
              <a:t>Predictable </a:t>
            </a:r>
            <a:r>
              <a:rPr lang="en-US" dirty="0" smtClean="0"/>
              <a:t>performance, QoS</a:t>
            </a:r>
            <a:endParaRPr lang="en-US" dirty="0"/>
          </a:p>
          <a:p>
            <a:pPr marL="0" indent="0">
              <a:buNone/>
            </a:pPr>
            <a:endParaRPr lang="en-US" sz="1800" dirty="0"/>
          </a:p>
          <a:p>
            <a:r>
              <a:rPr lang="en-US" dirty="0" smtClean="0"/>
              <a:t>Efficient interconnects</a:t>
            </a:r>
          </a:p>
          <a:p>
            <a:endParaRPr lang="en-US" sz="1800" dirty="0"/>
          </a:p>
          <a:p>
            <a:r>
              <a:rPr lang="en-US" dirty="0" smtClean="0"/>
              <a:t>Bioinformatics algorithms and </a:t>
            </a:r>
            <a:r>
              <a:rPr lang="en-US" dirty="0" smtClean="0"/>
              <a:t>architectures</a:t>
            </a:r>
          </a:p>
          <a:p>
            <a:endParaRPr lang="en-US" sz="1800" dirty="0"/>
          </a:p>
          <a:p>
            <a:r>
              <a:rPr lang="en-US" dirty="0" smtClean="0"/>
              <a:t>Acceleration of important applications, software/hardware co-design</a:t>
            </a:r>
            <a:endParaRPr lang="en-US" dirty="0"/>
          </a:p>
          <a:p>
            <a:endParaRPr lang="en-US" dirty="0" smtClean="0"/>
          </a:p>
          <a:p>
            <a:pPr lvl="1"/>
            <a:endParaRPr lang="en-US" dirty="0"/>
          </a:p>
          <a:p>
            <a:pPr lvl="1"/>
            <a:endParaRPr lang="en-US" dirty="0" smtClean="0"/>
          </a:p>
          <a:p>
            <a:pPr lvl="1"/>
            <a:endParaRPr lang="en-US" dirty="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a:t>
            </a:fld>
            <a:endParaRPr lang="en-US" altLang="en-US">
              <a:solidFill>
                <a:srgbClr val="000000"/>
              </a:solidFill>
            </a:endParaRPr>
          </a:p>
        </p:txBody>
      </p:sp>
      <p:sp>
        <p:nvSpPr>
          <p:cNvPr id="5" name="Rectangle 4"/>
          <p:cNvSpPr/>
          <p:nvPr/>
        </p:nvSpPr>
        <p:spPr>
          <a:xfrm>
            <a:off x="228600" y="914400"/>
            <a:ext cx="7560840" cy="6096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23160116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Serialized Code Sections</a:t>
            </a:r>
            <a:endParaRPr lang="en-US" dirty="0"/>
          </a:p>
        </p:txBody>
      </p:sp>
      <p:sp>
        <p:nvSpPr>
          <p:cNvPr id="3" name="Content Placeholder 2"/>
          <p:cNvSpPr>
            <a:spLocks noGrp="1"/>
          </p:cNvSpPr>
          <p:nvPr>
            <p:ph idx="1"/>
          </p:nvPr>
        </p:nvSpPr>
        <p:spPr>
          <a:xfrm>
            <a:off x="228600" y="1066800"/>
            <a:ext cx="8610600" cy="5181600"/>
          </a:xfrm>
        </p:spPr>
        <p:txBody>
          <a:bodyPr/>
          <a:lstStyle/>
          <a:p>
            <a:r>
              <a:rPr lang="en-US" dirty="0" smtClean="0"/>
              <a:t>Sequential portions (Amdahl’s “serial part”)</a:t>
            </a:r>
          </a:p>
          <a:p>
            <a:r>
              <a:rPr lang="en-US" dirty="0" smtClean="0"/>
              <a:t>Critical sections</a:t>
            </a:r>
          </a:p>
          <a:p>
            <a:r>
              <a:rPr lang="en-US" dirty="0" smtClean="0"/>
              <a:t>Barriers</a:t>
            </a:r>
          </a:p>
          <a:p>
            <a:r>
              <a:rPr lang="en-US" dirty="0" smtClean="0"/>
              <a:t>Limiter stages in pipelined programs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30</a:t>
            </a:fld>
            <a:endParaRPr lang="en-US" altLang="en-US"/>
          </a:p>
        </p:txBody>
      </p:sp>
    </p:spTree>
    <p:extLst>
      <p:ext uri="{BB962C8B-B14F-4D97-AF65-F5344CB8AC3E}">
        <p14:creationId xmlns:p14="http://schemas.microsoft.com/office/powerpoint/2010/main" val="13322262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Bottlenecks in Multithreaded Applications</a:t>
            </a:r>
          </a:p>
        </p:txBody>
      </p:sp>
      <p:sp>
        <p:nvSpPr>
          <p:cNvPr id="3" name="Content Placeholder 2"/>
          <p:cNvSpPr>
            <a:spLocks noGrp="1"/>
          </p:cNvSpPr>
          <p:nvPr>
            <p:ph idx="1"/>
          </p:nvPr>
        </p:nvSpPr>
        <p:spPr>
          <a:xfrm>
            <a:off x="228600" y="990600"/>
            <a:ext cx="8915400" cy="5181600"/>
          </a:xfrm>
        </p:spPr>
        <p:txBody>
          <a:bodyPr/>
          <a:lstStyle/>
          <a:p>
            <a:pPr eaLnBrk="1" hangingPunct="1">
              <a:buFont typeface="Wingdings" charset="0"/>
              <a:buNone/>
            </a:pPr>
            <a:r>
              <a:rPr lang="en-US" sz="2200">
                <a:latin typeface="Tahoma" charset="0"/>
                <a:ea typeface="ＭＳ Ｐゴシック" charset="0"/>
                <a:cs typeface="ＭＳ Ｐゴシック" charset="0"/>
              </a:rPr>
              <a:t>Definition: any code segment for which threads contend (i.e. wait)</a:t>
            </a:r>
          </a:p>
          <a:p>
            <a:pPr eaLnBrk="1" hangingPunct="1">
              <a:buFont typeface="Wingdings" charset="0"/>
              <a:buNone/>
            </a:pPr>
            <a:endParaRPr lang="en-US" sz="800">
              <a:latin typeface="Tahoma" charset="0"/>
              <a:ea typeface="ＭＳ Ｐゴシック" charset="0"/>
              <a:cs typeface="ＭＳ Ｐゴシック" charset="0"/>
            </a:endParaRPr>
          </a:p>
          <a:p>
            <a:pPr eaLnBrk="1" hangingPunct="1">
              <a:buFont typeface="Wingdings" charset="0"/>
              <a:buNone/>
            </a:pPr>
            <a:r>
              <a:rPr lang="en-US" sz="2200">
                <a:latin typeface="Tahoma" charset="0"/>
                <a:ea typeface="ＭＳ Ｐゴシック" charset="0"/>
                <a:cs typeface="ＭＳ Ｐゴシック" charset="0"/>
              </a:rPr>
              <a:t>Examples:</a:t>
            </a:r>
          </a:p>
          <a:p>
            <a:pPr eaLnBrk="1" hangingPunct="1">
              <a:buFont typeface="Wingdings" charset="0"/>
              <a:buNone/>
            </a:pPr>
            <a:endParaRPr lang="en-US" sz="800">
              <a:latin typeface="Tahoma" charset="0"/>
              <a:ea typeface="ＭＳ Ｐゴシック" charset="0"/>
              <a:cs typeface="ＭＳ Ｐゴシック" charset="0"/>
            </a:endParaRPr>
          </a:p>
          <a:p>
            <a:pPr eaLnBrk="1" hangingPunct="1"/>
            <a:r>
              <a:rPr lang="en-US" sz="2200">
                <a:solidFill>
                  <a:srgbClr val="0000FF"/>
                </a:solidFill>
                <a:latin typeface="Tahoma" charset="0"/>
                <a:ea typeface="ＭＳ Ｐゴシック" charset="0"/>
                <a:cs typeface="ＭＳ Ｐゴシック" charset="0"/>
              </a:rPr>
              <a:t>Amdahl’s serial portions</a:t>
            </a:r>
          </a:p>
          <a:p>
            <a:pPr lvl="1" eaLnBrk="1" hangingPunct="1"/>
            <a:r>
              <a:rPr lang="en-US" sz="1800">
                <a:latin typeface="Tahoma" charset="0"/>
                <a:ea typeface="ＭＳ Ｐゴシック" charset="0"/>
              </a:rPr>
              <a:t>Only one thread exists </a:t>
            </a:r>
            <a:r>
              <a:rPr lang="en-US" sz="1800">
                <a:latin typeface="Tahoma" charset="0"/>
                <a:ea typeface="ＭＳ Ｐゴシック" charset="0"/>
                <a:sym typeface="Wingdings" charset="0"/>
              </a:rPr>
              <a:t></a:t>
            </a:r>
            <a:r>
              <a:rPr lang="en-US" sz="1800">
                <a:latin typeface="Tahoma" charset="0"/>
                <a:ea typeface="ＭＳ Ｐゴシック" charset="0"/>
              </a:rPr>
              <a:t> on the critical path</a:t>
            </a:r>
          </a:p>
          <a:p>
            <a:pPr lvl="1" eaLnBrk="1" hangingPunct="1"/>
            <a:endParaRPr lang="en-US" sz="1000">
              <a:latin typeface="Tahoma" charset="0"/>
              <a:ea typeface="ＭＳ Ｐゴシック" charset="0"/>
            </a:endParaRPr>
          </a:p>
          <a:p>
            <a:pPr eaLnBrk="1" hangingPunct="1"/>
            <a:r>
              <a:rPr lang="en-US" sz="2200">
                <a:solidFill>
                  <a:srgbClr val="0000FF"/>
                </a:solidFill>
                <a:latin typeface="Tahoma" charset="0"/>
                <a:ea typeface="ＭＳ Ｐゴシック" charset="0"/>
                <a:cs typeface="ＭＳ Ｐゴシック" charset="0"/>
              </a:rPr>
              <a:t>Critical sections</a:t>
            </a:r>
          </a:p>
          <a:p>
            <a:pPr lvl="1" eaLnBrk="1" hangingPunct="1"/>
            <a:r>
              <a:rPr lang="en-US" sz="1800">
                <a:latin typeface="Tahoma" charset="0"/>
                <a:ea typeface="ＭＳ Ｐゴシック" charset="0"/>
              </a:rPr>
              <a:t>Ensure mutual exclusion </a:t>
            </a:r>
            <a:r>
              <a:rPr lang="en-US" sz="1800">
                <a:latin typeface="Tahoma" charset="0"/>
                <a:ea typeface="ＭＳ Ｐゴシック" charset="0"/>
                <a:sym typeface="Wingdings" charset="0"/>
              </a:rPr>
              <a:t> </a:t>
            </a:r>
            <a:r>
              <a:rPr lang="en-US" sz="1800">
                <a:latin typeface="Tahoma" charset="0"/>
                <a:ea typeface="ＭＳ Ｐゴシック" charset="0"/>
              </a:rPr>
              <a:t>likely to be on the critical path if contended</a:t>
            </a:r>
          </a:p>
          <a:p>
            <a:pPr lvl="1" eaLnBrk="1" hangingPunct="1"/>
            <a:endParaRPr lang="en-US" sz="1000">
              <a:latin typeface="Tahoma" charset="0"/>
              <a:ea typeface="ＭＳ Ｐゴシック" charset="0"/>
            </a:endParaRPr>
          </a:p>
          <a:p>
            <a:pPr eaLnBrk="1" hangingPunct="1"/>
            <a:r>
              <a:rPr lang="en-US" sz="2200">
                <a:solidFill>
                  <a:srgbClr val="0000FF"/>
                </a:solidFill>
                <a:latin typeface="Tahoma" charset="0"/>
                <a:ea typeface="ＭＳ Ｐゴシック" charset="0"/>
                <a:cs typeface="ＭＳ Ｐゴシック" charset="0"/>
              </a:rPr>
              <a:t>Barriers</a:t>
            </a:r>
          </a:p>
          <a:p>
            <a:pPr lvl="1" eaLnBrk="1" hangingPunct="1"/>
            <a:r>
              <a:rPr lang="en-US" sz="1800">
                <a:latin typeface="Tahoma" charset="0"/>
                <a:ea typeface="ＭＳ Ｐゴシック" charset="0"/>
              </a:rPr>
              <a:t>Ensure all threads reach a point before continuing </a:t>
            </a:r>
            <a:r>
              <a:rPr lang="en-US" sz="1800">
                <a:latin typeface="Tahoma" charset="0"/>
                <a:ea typeface="ＭＳ Ｐゴシック" charset="0"/>
                <a:sym typeface="Wingdings" charset="0"/>
              </a:rPr>
              <a:t> </a:t>
            </a:r>
            <a:r>
              <a:rPr lang="en-US" sz="1800">
                <a:latin typeface="Tahoma" charset="0"/>
                <a:ea typeface="ＭＳ Ｐゴシック" charset="0"/>
              </a:rPr>
              <a:t>the latest thread arriving is on the critical path</a:t>
            </a:r>
          </a:p>
          <a:p>
            <a:pPr lvl="1" eaLnBrk="1" hangingPunct="1"/>
            <a:endParaRPr lang="en-US" sz="1000">
              <a:latin typeface="Tahoma" charset="0"/>
              <a:ea typeface="ＭＳ Ｐゴシック" charset="0"/>
            </a:endParaRPr>
          </a:p>
          <a:p>
            <a:pPr eaLnBrk="1" hangingPunct="1"/>
            <a:r>
              <a:rPr lang="en-US" sz="2200">
                <a:solidFill>
                  <a:srgbClr val="0000FF"/>
                </a:solidFill>
                <a:latin typeface="Tahoma" charset="0"/>
                <a:ea typeface="ＭＳ Ｐゴシック" charset="0"/>
                <a:cs typeface="ＭＳ Ｐゴシック" charset="0"/>
              </a:rPr>
              <a:t>Pipeline stages</a:t>
            </a:r>
          </a:p>
          <a:p>
            <a:pPr lvl="1" eaLnBrk="1" hangingPunct="1"/>
            <a:r>
              <a:rPr lang="en-US" sz="1800">
                <a:latin typeface="Tahoma" charset="0"/>
                <a:ea typeface="ＭＳ Ｐゴシック" charset="0"/>
              </a:rPr>
              <a:t>Different stages of a loop iteration may execute on different threads, </a:t>
            </a:r>
            <a:br>
              <a:rPr lang="en-US" sz="1800">
                <a:latin typeface="Tahoma" charset="0"/>
                <a:ea typeface="ＭＳ Ｐゴシック" charset="0"/>
              </a:rPr>
            </a:br>
            <a:r>
              <a:rPr lang="en-US" sz="1800">
                <a:latin typeface="Tahoma" charset="0"/>
                <a:ea typeface="ＭＳ Ｐゴシック" charset="0"/>
              </a:rPr>
              <a:t>slowest stage makes other stages wait </a:t>
            </a:r>
            <a:r>
              <a:rPr lang="en-US" sz="1800">
                <a:latin typeface="Tahoma" charset="0"/>
                <a:ea typeface="ＭＳ Ｐゴシック" charset="0"/>
                <a:sym typeface="Wingdings" charset="0"/>
              </a:rPr>
              <a:t> </a:t>
            </a:r>
            <a:r>
              <a:rPr lang="en-US" sz="1800">
                <a:latin typeface="Tahoma" charset="0"/>
                <a:ea typeface="ＭＳ Ｐゴシック" charset="0"/>
              </a:rPr>
              <a:t>on the critical path</a:t>
            </a:r>
          </a:p>
        </p:txBody>
      </p:sp>
      <p:sp>
        <p:nvSpPr>
          <p:cNvPr id="1741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5F961FF-8300-CC46-97BF-17494580693B}" type="slidenum">
              <a:rPr lang="en-US">
                <a:latin typeface="Garamond" charset="0"/>
              </a:rPr>
              <a:pPr eaLnBrk="1" hangingPunct="1"/>
              <a:t>31</a:t>
            </a:fld>
            <a:endParaRPr lang="en-US">
              <a:latin typeface="Garamond" charset="0"/>
            </a:endParaRPr>
          </a:p>
        </p:txBody>
      </p:sp>
      <p:sp>
        <p:nvSpPr>
          <p:cNvPr id="5" name="Rectangle 4"/>
          <p:cNvSpPr/>
          <p:nvPr/>
        </p:nvSpPr>
        <p:spPr>
          <a:xfrm>
            <a:off x="228600" y="2971800"/>
            <a:ext cx="2590800" cy="4572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32323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Sections</a:t>
            </a:r>
            <a:endParaRPr lang="en-US" dirty="0"/>
          </a:p>
        </p:txBody>
      </p:sp>
      <p:sp>
        <p:nvSpPr>
          <p:cNvPr id="3" name="Content Placeholder 2"/>
          <p:cNvSpPr>
            <a:spLocks noGrp="1"/>
          </p:cNvSpPr>
          <p:nvPr>
            <p:ph idx="1"/>
          </p:nvPr>
        </p:nvSpPr>
        <p:spPr/>
        <p:txBody>
          <a:bodyPr/>
          <a:lstStyle/>
          <a:p>
            <a:r>
              <a:rPr lang="en-US" dirty="0">
                <a:latin typeface="Tahoma" charset="0"/>
                <a:ea typeface="ＭＳ Ｐゴシック" charset="0"/>
              </a:rPr>
              <a:t>Threads are not allowed to update shared data </a:t>
            </a:r>
            <a:r>
              <a:rPr lang="en-US" dirty="0" smtClean="0">
                <a:latin typeface="Tahoma" charset="0"/>
                <a:ea typeface="ＭＳ Ｐゴシック" charset="0"/>
              </a:rPr>
              <a:t>concurrently</a:t>
            </a:r>
          </a:p>
          <a:p>
            <a:pPr lvl="1"/>
            <a:r>
              <a:rPr lang="en-US" dirty="0" smtClean="0">
                <a:latin typeface="Tahoma" charset="0"/>
                <a:ea typeface="ＭＳ Ｐゴシック" charset="0"/>
              </a:rPr>
              <a:t>For correctness (mutual exclusion principle)</a:t>
            </a:r>
            <a:endParaRPr lang="en-US" dirty="0">
              <a:latin typeface="Tahoma" charset="0"/>
              <a:ea typeface="ＭＳ Ｐゴシック" charset="0"/>
            </a:endParaRPr>
          </a:p>
          <a:p>
            <a:pPr lvl="1"/>
            <a:endParaRPr lang="en-US" sz="2000" dirty="0">
              <a:latin typeface="Tahoma" charset="0"/>
              <a:ea typeface="ＭＳ Ｐゴシック" charset="0"/>
            </a:endParaRPr>
          </a:p>
          <a:p>
            <a:r>
              <a:rPr lang="en-US" dirty="0">
                <a:latin typeface="Tahoma" charset="0"/>
                <a:ea typeface="ＭＳ Ｐゴシック" charset="0"/>
                <a:cs typeface="ＭＳ Ｐゴシック" charset="0"/>
              </a:rPr>
              <a:t>Accesses to shared data are encapsulated inside </a:t>
            </a:r>
            <a:br>
              <a:rPr lang="en-US" dirty="0">
                <a:latin typeface="Tahoma" charset="0"/>
                <a:ea typeface="ＭＳ Ｐゴシック" charset="0"/>
                <a:cs typeface="ＭＳ Ｐゴシック" charset="0"/>
              </a:rPr>
            </a:br>
            <a:r>
              <a:rPr lang="en-US" b="1" i="1" dirty="0">
                <a:latin typeface="Tahoma" charset="0"/>
                <a:ea typeface="ＭＳ Ｐゴシック" charset="0"/>
                <a:cs typeface="ＭＳ Ｐゴシック" charset="0"/>
              </a:rPr>
              <a:t>critical sections</a:t>
            </a:r>
          </a:p>
          <a:p>
            <a:pPr lvl="1"/>
            <a:endParaRPr lang="en-US" sz="2000" dirty="0">
              <a:latin typeface="Tahoma" charset="0"/>
              <a:ea typeface="ＭＳ Ｐゴシック" charset="0"/>
            </a:endParaRPr>
          </a:p>
          <a:p>
            <a:r>
              <a:rPr lang="en-US" dirty="0">
                <a:latin typeface="Tahoma" charset="0"/>
                <a:ea typeface="ＭＳ Ｐゴシック" charset="0"/>
                <a:cs typeface="ＭＳ Ｐゴシック" charset="0"/>
              </a:rPr>
              <a:t>Only one</a:t>
            </a:r>
            <a:r>
              <a:rPr lang="en-US" b="1" dirty="0">
                <a:latin typeface="Tahoma" charset="0"/>
                <a:ea typeface="ＭＳ Ｐゴシック" charset="0"/>
                <a:cs typeface="ＭＳ Ｐゴシック" charset="0"/>
              </a:rPr>
              <a:t> </a:t>
            </a:r>
            <a:r>
              <a:rPr lang="en-US" dirty="0">
                <a:latin typeface="Tahoma" charset="0"/>
                <a:ea typeface="ＭＳ Ｐゴシック" charset="0"/>
                <a:cs typeface="ＭＳ Ｐゴシック" charset="0"/>
              </a:rPr>
              <a:t>thread can execute a critical section at </a:t>
            </a:r>
            <a:br>
              <a:rPr lang="en-US" dirty="0">
                <a:latin typeface="Tahoma" charset="0"/>
                <a:ea typeface="ＭＳ Ｐゴシック" charset="0"/>
                <a:cs typeface="ＭＳ Ｐゴシック" charset="0"/>
              </a:rPr>
            </a:br>
            <a:r>
              <a:rPr lang="en-US" dirty="0">
                <a:latin typeface="Tahoma" charset="0"/>
                <a:ea typeface="ＭＳ Ｐゴシック" charset="0"/>
                <a:cs typeface="ＭＳ Ｐゴシック" charset="0"/>
              </a:rPr>
              <a:t>a given time</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32</a:t>
            </a:fld>
            <a:endParaRPr lang="en-US" altLang="en-US"/>
          </a:p>
        </p:txBody>
      </p:sp>
    </p:spTree>
    <p:extLst>
      <p:ext uri="{BB962C8B-B14F-4D97-AF65-F5344CB8AC3E}">
        <p14:creationId xmlns:p14="http://schemas.microsoft.com/office/powerpoint/2010/main" val="22519778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from MySQL</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33</a:t>
            </a:fld>
            <a:endParaRPr lang="en-US" altLang="en-US"/>
          </a:p>
        </p:txBody>
      </p:sp>
      <p:sp>
        <p:nvSpPr>
          <p:cNvPr id="5" name="AutoShape 4"/>
          <p:cNvSpPr>
            <a:spLocks noChangeArrowheads="1"/>
          </p:cNvSpPr>
          <p:nvPr/>
        </p:nvSpPr>
        <p:spPr bwMode="auto">
          <a:xfrm>
            <a:off x="3017838" y="2470150"/>
            <a:ext cx="3200400" cy="822325"/>
          </a:xfrm>
          <a:prstGeom prst="roundRect">
            <a:avLst>
              <a:gd name="adj" fmla="val 16667"/>
            </a:avLst>
          </a:prstGeom>
          <a:solidFill>
            <a:srgbClr val="00FF00"/>
          </a:solidFill>
          <a:ln w="9525">
            <a:solidFill>
              <a:schemeClr val="tx1"/>
            </a:solidFill>
            <a:round/>
            <a:headEnd/>
            <a:tailEnd/>
          </a:ln>
        </p:spPr>
        <p:txBody>
          <a:bodyPr wrap="none" anchor="ctr"/>
          <a:lstStyle/>
          <a:p>
            <a:pPr algn="ctr"/>
            <a:r>
              <a:rPr lang="en-US" b="0"/>
              <a:t>Open database tables</a:t>
            </a:r>
          </a:p>
        </p:txBody>
      </p:sp>
      <p:sp>
        <p:nvSpPr>
          <p:cNvPr id="6" name="AutoShape 5"/>
          <p:cNvSpPr>
            <a:spLocks noChangeArrowheads="1"/>
          </p:cNvSpPr>
          <p:nvPr/>
        </p:nvSpPr>
        <p:spPr bwMode="auto">
          <a:xfrm>
            <a:off x="3017838" y="4206875"/>
            <a:ext cx="3200400" cy="822325"/>
          </a:xfrm>
          <a:prstGeom prst="roundRect">
            <a:avLst>
              <a:gd name="adj" fmla="val 16667"/>
            </a:avLst>
          </a:prstGeom>
          <a:solidFill>
            <a:srgbClr val="00FF00"/>
          </a:solidFill>
          <a:ln w="9525">
            <a:solidFill>
              <a:schemeClr val="tx1"/>
            </a:solidFill>
            <a:round/>
            <a:headEnd/>
            <a:tailEnd/>
          </a:ln>
        </p:spPr>
        <p:txBody>
          <a:bodyPr wrap="none" anchor="ctr"/>
          <a:lstStyle/>
          <a:p>
            <a:pPr algn="ctr"/>
            <a:r>
              <a:rPr lang="en-US" b="0"/>
              <a:t>Perform the operations</a:t>
            </a:r>
          </a:p>
          <a:p>
            <a:pPr algn="ctr"/>
            <a:r>
              <a:rPr lang="en-US" b="0"/>
              <a:t>….</a:t>
            </a:r>
          </a:p>
        </p:txBody>
      </p:sp>
      <p:sp>
        <p:nvSpPr>
          <p:cNvPr id="7" name="Line 7"/>
          <p:cNvSpPr>
            <a:spLocks noChangeShapeType="1"/>
          </p:cNvSpPr>
          <p:nvPr/>
        </p:nvSpPr>
        <p:spPr bwMode="auto">
          <a:xfrm>
            <a:off x="4572000" y="3292475"/>
            <a:ext cx="0" cy="9144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 name="Line 14"/>
          <p:cNvSpPr>
            <a:spLocks noChangeShapeType="1"/>
          </p:cNvSpPr>
          <p:nvPr/>
        </p:nvSpPr>
        <p:spPr bwMode="auto">
          <a:xfrm flipH="1">
            <a:off x="6400800" y="2551113"/>
            <a:ext cx="749300" cy="466725"/>
          </a:xfrm>
          <a:prstGeom prst="line">
            <a:avLst/>
          </a:prstGeom>
          <a:noFill/>
          <a:ln w="635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9" name="Text Box 16"/>
          <p:cNvSpPr txBox="1">
            <a:spLocks noChangeArrowheads="1"/>
          </p:cNvSpPr>
          <p:nvPr/>
        </p:nvSpPr>
        <p:spPr bwMode="auto">
          <a:xfrm>
            <a:off x="3144838" y="1754188"/>
            <a:ext cx="11604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2000">
                <a:solidFill>
                  <a:srgbClr val="FF0000"/>
                </a:solidFill>
              </a:rPr>
              <a:t>Critical</a:t>
            </a:r>
            <a:br>
              <a:rPr lang="en-US" sz="2000">
                <a:solidFill>
                  <a:srgbClr val="FF0000"/>
                </a:solidFill>
              </a:rPr>
            </a:br>
            <a:r>
              <a:rPr lang="en-US" sz="2000">
                <a:solidFill>
                  <a:srgbClr val="FF0000"/>
                </a:solidFill>
              </a:rPr>
              <a:t>Section</a:t>
            </a:r>
          </a:p>
        </p:txBody>
      </p:sp>
      <p:sp>
        <p:nvSpPr>
          <p:cNvPr id="10" name="Text Box 17"/>
          <p:cNvSpPr txBox="1">
            <a:spLocks noChangeArrowheads="1"/>
          </p:cNvSpPr>
          <p:nvPr/>
        </p:nvSpPr>
        <p:spPr bwMode="auto">
          <a:xfrm>
            <a:off x="7361238" y="4745038"/>
            <a:ext cx="11604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Parallel</a:t>
            </a:r>
          </a:p>
        </p:txBody>
      </p:sp>
      <p:sp>
        <p:nvSpPr>
          <p:cNvPr id="11" name="Line 18"/>
          <p:cNvSpPr>
            <a:spLocks noChangeShapeType="1"/>
          </p:cNvSpPr>
          <p:nvPr/>
        </p:nvSpPr>
        <p:spPr bwMode="auto">
          <a:xfrm flipH="1" flipV="1">
            <a:off x="6300788" y="4664075"/>
            <a:ext cx="958850" cy="411163"/>
          </a:xfrm>
          <a:prstGeom prst="line">
            <a:avLst/>
          </a:prstGeom>
          <a:noFill/>
          <a:ln w="635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2" name="Text Box 19"/>
          <p:cNvSpPr txBox="1">
            <a:spLocks noChangeArrowheads="1"/>
          </p:cNvSpPr>
          <p:nvPr/>
        </p:nvSpPr>
        <p:spPr bwMode="auto">
          <a:xfrm>
            <a:off x="5697538" y="2074863"/>
            <a:ext cx="3317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Access Open Tables Cache</a:t>
            </a:r>
          </a:p>
        </p:txBody>
      </p:sp>
      <p:sp>
        <p:nvSpPr>
          <p:cNvPr id="13" name="AutoShape 20"/>
          <p:cNvSpPr>
            <a:spLocks noChangeArrowheads="1"/>
          </p:cNvSpPr>
          <p:nvPr/>
        </p:nvSpPr>
        <p:spPr bwMode="auto">
          <a:xfrm>
            <a:off x="3017838" y="2441575"/>
            <a:ext cx="3200400" cy="822325"/>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0"/>
          </a:p>
        </p:txBody>
      </p:sp>
    </p:spTree>
    <p:extLst>
      <p:ext uri="{BB962C8B-B14F-4D97-AF65-F5344CB8AC3E}">
        <p14:creationId xmlns:p14="http://schemas.microsoft.com/office/powerpoint/2010/main" val="5204546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animBg="1"/>
      <p:bldP spid="12" grpId="0"/>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Contention for Critical Sections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34</a:t>
            </a:fld>
            <a:endParaRPr lang="en-US" altLang="en-US"/>
          </a:p>
        </p:txBody>
      </p:sp>
      <p:sp>
        <p:nvSpPr>
          <p:cNvPr id="5" name="Line 3"/>
          <p:cNvSpPr>
            <a:spLocks noChangeShapeType="1"/>
          </p:cNvSpPr>
          <p:nvPr/>
        </p:nvSpPr>
        <p:spPr bwMode="auto">
          <a:xfrm flipH="1" flipV="1">
            <a:off x="749300" y="1373188"/>
            <a:ext cx="0" cy="440055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6" name="Line 4"/>
          <p:cNvSpPr>
            <a:spLocks noChangeShapeType="1"/>
          </p:cNvSpPr>
          <p:nvPr/>
        </p:nvSpPr>
        <p:spPr bwMode="auto">
          <a:xfrm flipV="1">
            <a:off x="735013" y="5757863"/>
            <a:ext cx="8296275" cy="15875"/>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 name="Text Box 5"/>
          <p:cNvSpPr txBox="1">
            <a:spLocks noChangeArrowheads="1"/>
          </p:cNvSpPr>
          <p:nvPr/>
        </p:nvSpPr>
        <p:spPr bwMode="auto">
          <a:xfrm>
            <a:off x="511175" y="581025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0</a:t>
            </a:r>
          </a:p>
        </p:txBody>
      </p:sp>
      <p:sp>
        <p:nvSpPr>
          <p:cNvPr id="8" name="Rectangle 93"/>
          <p:cNvSpPr>
            <a:spLocks noChangeArrowheads="1"/>
          </p:cNvSpPr>
          <p:nvPr/>
        </p:nvSpPr>
        <p:spPr bwMode="auto">
          <a:xfrm>
            <a:off x="7680325" y="1143000"/>
            <a:ext cx="457200" cy="1524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 name="Rectangle 94"/>
          <p:cNvSpPr>
            <a:spLocks noChangeArrowheads="1"/>
          </p:cNvSpPr>
          <p:nvPr/>
        </p:nvSpPr>
        <p:spPr bwMode="auto">
          <a:xfrm>
            <a:off x="7680325" y="1609725"/>
            <a:ext cx="457200" cy="15240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 name="Rectangle 95"/>
          <p:cNvSpPr>
            <a:spLocks noChangeArrowheads="1"/>
          </p:cNvSpPr>
          <p:nvPr/>
        </p:nvSpPr>
        <p:spPr bwMode="auto">
          <a:xfrm>
            <a:off x="7334250" y="914400"/>
            <a:ext cx="1717675" cy="1295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Text Box 96"/>
          <p:cNvSpPr txBox="1">
            <a:spLocks noChangeArrowheads="1"/>
          </p:cNvSpPr>
          <p:nvPr/>
        </p:nvSpPr>
        <p:spPr bwMode="auto">
          <a:xfrm>
            <a:off x="8137525" y="914400"/>
            <a:ext cx="1143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600" b="0"/>
              <a:t>Critical Section</a:t>
            </a:r>
          </a:p>
        </p:txBody>
      </p:sp>
      <p:sp>
        <p:nvSpPr>
          <p:cNvPr id="12" name="Text Box 97"/>
          <p:cNvSpPr txBox="1">
            <a:spLocks noChangeArrowheads="1"/>
          </p:cNvSpPr>
          <p:nvPr/>
        </p:nvSpPr>
        <p:spPr bwMode="auto">
          <a:xfrm>
            <a:off x="8137525" y="14922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600" b="0"/>
              <a:t>Parallel</a:t>
            </a:r>
          </a:p>
        </p:txBody>
      </p:sp>
      <p:sp>
        <p:nvSpPr>
          <p:cNvPr id="13" name="Line 98"/>
          <p:cNvSpPr>
            <a:spLocks noChangeShapeType="1"/>
          </p:cNvSpPr>
          <p:nvPr/>
        </p:nvSpPr>
        <p:spPr bwMode="auto">
          <a:xfrm>
            <a:off x="7680325" y="1993900"/>
            <a:ext cx="457200" cy="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Text Box 99"/>
          <p:cNvSpPr txBox="1">
            <a:spLocks noChangeArrowheads="1"/>
          </p:cNvSpPr>
          <p:nvPr/>
        </p:nvSpPr>
        <p:spPr bwMode="auto">
          <a:xfrm>
            <a:off x="8137525" y="18288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600" b="0"/>
              <a:t>Idle</a:t>
            </a:r>
          </a:p>
        </p:txBody>
      </p:sp>
      <p:sp>
        <p:nvSpPr>
          <p:cNvPr id="15" name="Text Box 13"/>
          <p:cNvSpPr txBox="1">
            <a:spLocks noChangeArrowheads="1"/>
          </p:cNvSpPr>
          <p:nvPr/>
        </p:nvSpPr>
        <p:spPr bwMode="auto">
          <a:xfrm>
            <a:off x="639763" y="1006475"/>
            <a:ext cx="7177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i="1"/>
              <a:t>12 iterations, 33% instructions inside the critical section</a:t>
            </a:r>
          </a:p>
        </p:txBody>
      </p:sp>
      <p:sp>
        <p:nvSpPr>
          <p:cNvPr id="16" name="Text Box 14"/>
          <p:cNvSpPr txBox="1">
            <a:spLocks noChangeArrowheads="1"/>
          </p:cNvSpPr>
          <p:nvPr/>
        </p:nvSpPr>
        <p:spPr bwMode="auto">
          <a:xfrm>
            <a:off x="0" y="5413375"/>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1</a:t>
            </a:r>
          </a:p>
        </p:txBody>
      </p:sp>
      <p:sp>
        <p:nvSpPr>
          <p:cNvPr id="17" name="Text Box 15"/>
          <p:cNvSpPr txBox="1">
            <a:spLocks noChangeArrowheads="1"/>
          </p:cNvSpPr>
          <p:nvPr/>
        </p:nvSpPr>
        <p:spPr bwMode="auto">
          <a:xfrm>
            <a:off x="0" y="3684588"/>
            <a:ext cx="730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3</a:t>
            </a:r>
          </a:p>
        </p:txBody>
      </p:sp>
      <p:sp>
        <p:nvSpPr>
          <p:cNvPr id="18" name="Text Box 16"/>
          <p:cNvSpPr txBox="1">
            <a:spLocks noChangeArrowheads="1"/>
          </p:cNvSpPr>
          <p:nvPr/>
        </p:nvSpPr>
        <p:spPr bwMode="auto">
          <a:xfrm>
            <a:off x="0" y="4752975"/>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2</a:t>
            </a:r>
          </a:p>
        </p:txBody>
      </p:sp>
      <p:sp>
        <p:nvSpPr>
          <p:cNvPr id="19" name="Text Box 17"/>
          <p:cNvSpPr txBox="1">
            <a:spLocks noChangeArrowheads="1"/>
          </p:cNvSpPr>
          <p:nvPr/>
        </p:nvSpPr>
        <p:spPr bwMode="auto">
          <a:xfrm>
            <a:off x="0" y="2393950"/>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4</a:t>
            </a:r>
          </a:p>
        </p:txBody>
      </p:sp>
      <p:sp>
        <p:nvSpPr>
          <p:cNvPr id="20" name="Line 18"/>
          <p:cNvSpPr>
            <a:spLocks noChangeShapeType="1"/>
          </p:cNvSpPr>
          <p:nvPr/>
        </p:nvSpPr>
        <p:spPr bwMode="auto">
          <a:xfrm>
            <a:off x="1408113"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Text Box 19"/>
          <p:cNvSpPr txBox="1">
            <a:spLocks noChangeArrowheads="1"/>
          </p:cNvSpPr>
          <p:nvPr/>
        </p:nvSpPr>
        <p:spPr bwMode="auto">
          <a:xfrm>
            <a:off x="1179513"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a:t>
            </a:r>
          </a:p>
        </p:txBody>
      </p:sp>
      <p:sp>
        <p:nvSpPr>
          <p:cNvPr id="22" name="Line 20"/>
          <p:cNvSpPr>
            <a:spLocks noChangeShapeType="1"/>
          </p:cNvSpPr>
          <p:nvPr/>
        </p:nvSpPr>
        <p:spPr bwMode="auto">
          <a:xfrm>
            <a:off x="749300" y="5716588"/>
            <a:ext cx="0"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21"/>
          <p:cNvSpPr>
            <a:spLocks noChangeShapeType="1"/>
          </p:cNvSpPr>
          <p:nvPr/>
        </p:nvSpPr>
        <p:spPr bwMode="auto">
          <a:xfrm>
            <a:off x="2066925"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Text Box 22"/>
          <p:cNvSpPr txBox="1">
            <a:spLocks noChangeArrowheads="1"/>
          </p:cNvSpPr>
          <p:nvPr/>
        </p:nvSpPr>
        <p:spPr bwMode="auto">
          <a:xfrm>
            <a:off x="1838325"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2</a:t>
            </a:r>
          </a:p>
        </p:txBody>
      </p:sp>
      <p:sp>
        <p:nvSpPr>
          <p:cNvPr id="25" name="Line 23"/>
          <p:cNvSpPr>
            <a:spLocks noChangeShapeType="1"/>
          </p:cNvSpPr>
          <p:nvPr/>
        </p:nvSpPr>
        <p:spPr bwMode="auto">
          <a:xfrm>
            <a:off x="2724150"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Text Box 24"/>
          <p:cNvSpPr txBox="1">
            <a:spLocks noChangeArrowheads="1"/>
          </p:cNvSpPr>
          <p:nvPr/>
        </p:nvSpPr>
        <p:spPr bwMode="auto">
          <a:xfrm>
            <a:off x="2495550"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3</a:t>
            </a:r>
          </a:p>
        </p:txBody>
      </p:sp>
      <p:sp>
        <p:nvSpPr>
          <p:cNvPr id="27" name="Line 25"/>
          <p:cNvSpPr>
            <a:spLocks noChangeShapeType="1"/>
          </p:cNvSpPr>
          <p:nvPr/>
        </p:nvSpPr>
        <p:spPr bwMode="auto">
          <a:xfrm>
            <a:off x="3382963"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Text Box 26"/>
          <p:cNvSpPr txBox="1">
            <a:spLocks noChangeArrowheads="1"/>
          </p:cNvSpPr>
          <p:nvPr/>
        </p:nvSpPr>
        <p:spPr bwMode="auto">
          <a:xfrm>
            <a:off x="3154363"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4</a:t>
            </a:r>
          </a:p>
        </p:txBody>
      </p:sp>
      <p:sp>
        <p:nvSpPr>
          <p:cNvPr id="29" name="Line 27"/>
          <p:cNvSpPr>
            <a:spLocks noChangeShapeType="1"/>
          </p:cNvSpPr>
          <p:nvPr/>
        </p:nvSpPr>
        <p:spPr bwMode="auto">
          <a:xfrm>
            <a:off x="4032250"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Text Box 28"/>
          <p:cNvSpPr txBox="1">
            <a:spLocks noChangeArrowheads="1"/>
          </p:cNvSpPr>
          <p:nvPr/>
        </p:nvSpPr>
        <p:spPr bwMode="auto">
          <a:xfrm>
            <a:off x="3803650"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5</a:t>
            </a:r>
          </a:p>
        </p:txBody>
      </p:sp>
      <p:sp>
        <p:nvSpPr>
          <p:cNvPr id="31" name="Line 29"/>
          <p:cNvSpPr>
            <a:spLocks noChangeShapeType="1"/>
          </p:cNvSpPr>
          <p:nvPr/>
        </p:nvSpPr>
        <p:spPr bwMode="auto">
          <a:xfrm>
            <a:off x="4691063"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Text Box 30"/>
          <p:cNvSpPr txBox="1">
            <a:spLocks noChangeArrowheads="1"/>
          </p:cNvSpPr>
          <p:nvPr/>
        </p:nvSpPr>
        <p:spPr bwMode="auto">
          <a:xfrm>
            <a:off x="4462463"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6</a:t>
            </a:r>
          </a:p>
        </p:txBody>
      </p:sp>
      <p:sp>
        <p:nvSpPr>
          <p:cNvPr id="33" name="Line 31"/>
          <p:cNvSpPr>
            <a:spLocks noChangeShapeType="1"/>
          </p:cNvSpPr>
          <p:nvPr/>
        </p:nvSpPr>
        <p:spPr bwMode="auto">
          <a:xfrm>
            <a:off x="5348288"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Text Box 32"/>
          <p:cNvSpPr txBox="1">
            <a:spLocks noChangeArrowheads="1"/>
          </p:cNvSpPr>
          <p:nvPr/>
        </p:nvSpPr>
        <p:spPr bwMode="auto">
          <a:xfrm>
            <a:off x="5119688"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7</a:t>
            </a:r>
          </a:p>
        </p:txBody>
      </p:sp>
      <p:sp>
        <p:nvSpPr>
          <p:cNvPr id="35" name="Line 33"/>
          <p:cNvSpPr>
            <a:spLocks noChangeShapeType="1"/>
          </p:cNvSpPr>
          <p:nvPr/>
        </p:nvSpPr>
        <p:spPr bwMode="auto">
          <a:xfrm>
            <a:off x="6007100"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Text Box 34"/>
          <p:cNvSpPr txBox="1">
            <a:spLocks noChangeArrowheads="1"/>
          </p:cNvSpPr>
          <p:nvPr/>
        </p:nvSpPr>
        <p:spPr bwMode="auto">
          <a:xfrm>
            <a:off x="5778500"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8</a:t>
            </a:r>
          </a:p>
        </p:txBody>
      </p:sp>
      <p:sp>
        <p:nvSpPr>
          <p:cNvPr id="37" name="Line 35"/>
          <p:cNvSpPr>
            <a:spLocks noChangeShapeType="1"/>
          </p:cNvSpPr>
          <p:nvPr/>
        </p:nvSpPr>
        <p:spPr bwMode="auto">
          <a:xfrm>
            <a:off x="6675438"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Text Box 36"/>
          <p:cNvSpPr txBox="1">
            <a:spLocks noChangeArrowheads="1"/>
          </p:cNvSpPr>
          <p:nvPr/>
        </p:nvSpPr>
        <p:spPr bwMode="auto">
          <a:xfrm>
            <a:off x="6446838"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9</a:t>
            </a:r>
          </a:p>
        </p:txBody>
      </p:sp>
      <p:sp>
        <p:nvSpPr>
          <p:cNvPr id="39" name="Line 37"/>
          <p:cNvSpPr>
            <a:spLocks noChangeShapeType="1"/>
          </p:cNvSpPr>
          <p:nvPr/>
        </p:nvSpPr>
        <p:spPr bwMode="auto">
          <a:xfrm>
            <a:off x="7334250"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Text Box 38"/>
          <p:cNvSpPr txBox="1">
            <a:spLocks noChangeArrowheads="1"/>
          </p:cNvSpPr>
          <p:nvPr/>
        </p:nvSpPr>
        <p:spPr bwMode="auto">
          <a:xfrm>
            <a:off x="7105650"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10</a:t>
            </a:r>
          </a:p>
        </p:txBody>
      </p:sp>
      <p:sp>
        <p:nvSpPr>
          <p:cNvPr id="41" name="Line 39"/>
          <p:cNvSpPr>
            <a:spLocks noChangeShapeType="1"/>
          </p:cNvSpPr>
          <p:nvPr/>
        </p:nvSpPr>
        <p:spPr bwMode="auto">
          <a:xfrm>
            <a:off x="7991475"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Text Box 40"/>
          <p:cNvSpPr txBox="1">
            <a:spLocks noChangeArrowheads="1"/>
          </p:cNvSpPr>
          <p:nvPr/>
        </p:nvSpPr>
        <p:spPr bwMode="auto">
          <a:xfrm>
            <a:off x="7762875"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11</a:t>
            </a:r>
          </a:p>
        </p:txBody>
      </p:sp>
      <p:sp>
        <p:nvSpPr>
          <p:cNvPr id="43" name="Line 41"/>
          <p:cNvSpPr>
            <a:spLocks noChangeShapeType="1"/>
          </p:cNvSpPr>
          <p:nvPr/>
        </p:nvSpPr>
        <p:spPr bwMode="auto">
          <a:xfrm>
            <a:off x="8650288"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Text Box 42"/>
          <p:cNvSpPr txBox="1">
            <a:spLocks noChangeArrowheads="1"/>
          </p:cNvSpPr>
          <p:nvPr/>
        </p:nvSpPr>
        <p:spPr bwMode="auto">
          <a:xfrm>
            <a:off x="8421688"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12</a:t>
            </a:r>
          </a:p>
        </p:txBody>
      </p:sp>
      <p:grpSp>
        <p:nvGrpSpPr>
          <p:cNvPr id="45" name="Group 288"/>
          <p:cNvGrpSpPr>
            <a:grpSpLocks/>
          </p:cNvGrpSpPr>
          <p:nvPr/>
        </p:nvGrpSpPr>
        <p:grpSpPr bwMode="auto">
          <a:xfrm>
            <a:off x="749300" y="5559425"/>
            <a:ext cx="658813" cy="109538"/>
            <a:chOff x="530" y="3646"/>
            <a:chExt cx="415" cy="69"/>
          </a:xfrm>
        </p:grpSpPr>
        <p:sp>
          <p:nvSpPr>
            <p:cNvPr id="46" name="Rectangle 44"/>
            <p:cNvSpPr>
              <a:spLocks noChangeArrowheads="1"/>
            </p:cNvSpPr>
            <p:nvPr/>
          </p:nvSpPr>
          <p:spPr bwMode="auto">
            <a:xfrm>
              <a:off x="530"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47" name="Rectangle 45"/>
            <p:cNvSpPr>
              <a:spLocks noChangeArrowheads="1"/>
            </p:cNvSpPr>
            <p:nvPr/>
          </p:nvSpPr>
          <p:spPr bwMode="auto">
            <a:xfrm>
              <a:off x="530"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grpSp>
      <p:grpSp>
        <p:nvGrpSpPr>
          <p:cNvPr id="48" name="Group 287"/>
          <p:cNvGrpSpPr>
            <a:grpSpLocks/>
          </p:cNvGrpSpPr>
          <p:nvPr/>
        </p:nvGrpSpPr>
        <p:grpSpPr bwMode="auto">
          <a:xfrm>
            <a:off x="1408113" y="5559425"/>
            <a:ext cx="7242175" cy="109538"/>
            <a:chOff x="945" y="3646"/>
            <a:chExt cx="4562" cy="69"/>
          </a:xfrm>
        </p:grpSpPr>
        <p:sp>
          <p:nvSpPr>
            <p:cNvPr id="49" name="Rectangle 46"/>
            <p:cNvSpPr>
              <a:spLocks noChangeArrowheads="1"/>
            </p:cNvSpPr>
            <p:nvPr/>
          </p:nvSpPr>
          <p:spPr bwMode="auto">
            <a:xfrm>
              <a:off x="945"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0" name="Rectangle 47"/>
            <p:cNvSpPr>
              <a:spLocks noChangeArrowheads="1"/>
            </p:cNvSpPr>
            <p:nvPr/>
          </p:nvSpPr>
          <p:spPr bwMode="auto">
            <a:xfrm>
              <a:off x="945"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1" name="Rectangle 48"/>
            <p:cNvSpPr>
              <a:spLocks noChangeArrowheads="1"/>
            </p:cNvSpPr>
            <p:nvPr/>
          </p:nvSpPr>
          <p:spPr bwMode="auto">
            <a:xfrm>
              <a:off x="1359"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2" name="Rectangle 49"/>
            <p:cNvSpPr>
              <a:spLocks noChangeArrowheads="1"/>
            </p:cNvSpPr>
            <p:nvPr/>
          </p:nvSpPr>
          <p:spPr bwMode="auto">
            <a:xfrm>
              <a:off x="1359"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3" name="Rectangle 50"/>
            <p:cNvSpPr>
              <a:spLocks noChangeArrowheads="1"/>
            </p:cNvSpPr>
            <p:nvPr/>
          </p:nvSpPr>
          <p:spPr bwMode="auto">
            <a:xfrm>
              <a:off x="1774"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4" name="Rectangle 51"/>
            <p:cNvSpPr>
              <a:spLocks noChangeArrowheads="1"/>
            </p:cNvSpPr>
            <p:nvPr/>
          </p:nvSpPr>
          <p:spPr bwMode="auto">
            <a:xfrm>
              <a:off x="1774"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5" name="Rectangle 52"/>
            <p:cNvSpPr>
              <a:spLocks noChangeArrowheads="1"/>
            </p:cNvSpPr>
            <p:nvPr/>
          </p:nvSpPr>
          <p:spPr bwMode="auto">
            <a:xfrm>
              <a:off x="2183"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6" name="Rectangle 53"/>
            <p:cNvSpPr>
              <a:spLocks noChangeArrowheads="1"/>
            </p:cNvSpPr>
            <p:nvPr/>
          </p:nvSpPr>
          <p:spPr bwMode="auto">
            <a:xfrm>
              <a:off x="2183"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7" name="Rectangle 54"/>
            <p:cNvSpPr>
              <a:spLocks noChangeArrowheads="1"/>
            </p:cNvSpPr>
            <p:nvPr/>
          </p:nvSpPr>
          <p:spPr bwMode="auto">
            <a:xfrm>
              <a:off x="2598"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8" name="Rectangle 55"/>
            <p:cNvSpPr>
              <a:spLocks noChangeArrowheads="1"/>
            </p:cNvSpPr>
            <p:nvPr/>
          </p:nvSpPr>
          <p:spPr bwMode="auto">
            <a:xfrm>
              <a:off x="2598"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9" name="Rectangle 56"/>
            <p:cNvSpPr>
              <a:spLocks noChangeArrowheads="1"/>
            </p:cNvSpPr>
            <p:nvPr/>
          </p:nvSpPr>
          <p:spPr bwMode="auto">
            <a:xfrm>
              <a:off x="3012"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0" name="Rectangle 57"/>
            <p:cNvSpPr>
              <a:spLocks noChangeArrowheads="1"/>
            </p:cNvSpPr>
            <p:nvPr/>
          </p:nvSpPr>
          <p:spPr bwMode="auto">
            <a:xfrm>
              <a:off x="3012"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1" name="Rectangle 58"/>
            <p:cNvSpPr>
              <a:spLocks noChangeArrowheads="1"/>
            </p:cNvSpPr>
            <p:nvPr/>
          </p:nvSpPr>
          <p:spPr bwMode="auto">
            <a:xfrm>
              <a:off x="3427"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2" name="Rectangle 59"/>
            <p:cNvSpPr>
              <a:spLocks noChangeArrowheads="1"/>
            </p:cNvSpPr>
            <p:nvPr/>
          </p:nvSpPr>
          <p:spPr bwMode="auto">
            <a:xfrm>
              <a:off x="3427"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3" name="Rectangle 60"/>
            <p:cNvSpPr>
              <a:spLocks noChangeArrowheads="1"/>
            </p:cNvSpPr>
            <p:nvPr/>
          </p:nvSpPr>
          <p:spPr bwMode="auto">
            <a:xfrm>
              <a:off x="3848"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4" name="Rectangle 61"/>
            <p:cNvSpPr>
              <a:spLocks noChangeArrowheads="1"/>
            </p:cNvSpPr>
            <p:nvPr/>
          </p:nvSpPr>
          <p:spPr bwMode="auto">
            <a:xfrm>
              <a:off x="3848"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5" name="Rectangle 62"/>
            <p:cNvSpPr>
              <a:spLocks noChangeArrowheads="1"/>
            </p:cNvSpPr>
            <p:nvPr/>
          </p:nvSpPr>
          <p:spPr bwMode="auto">
            <a:xfrm>
              <a:off x="4263"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6" name="Rectangle 63"/>
            <p:cNvSpPr>
              <a:spLocks noChangeArrowheads="1"/>
            </p:cNvSpPr>
            <p:nvPr/>
          </p:nvSpPr>
          <p:spPr bwMode="auto">
            <a:xfrm>
              <a:off x="4263"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7" name="Rectangle 64"/>
            <p:cNvSpPr>
              <a:spLocks noChangeArrowheads="1"/>
            </p:cNvSpPr>
            <p:nvPr/>
          </p:nvSpPr>
          <p:spPr bwMode="auto">
            <a:xfrm>
              <a:off x="4677"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8" name="Rectangle 65"/>
            <p:cNvSpPr>
              <a:spLocks noChangeArrowheads="1"/>
            </p:cNvSpPr>
            <p:nvPr/>
          </p:nvSpPr>
          <p:spPr bwMode="auto">
            <a:xfrm>
              <a:off x="4677"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9" name="Rectangle 66"/>
            <p:cNvSpPr>
              <a:spLocks noChangeArrowheads="1"/>
            </p:cNvSpPr>
            <p:nvPr/>
          </p:nvSpPr>
          <p:spPr bwMode="auto">
            <a:xfrm>
              <a:off x="5092"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0" name="Rectangle 67"/>
            <p:cNvSpPr>
              <a:spLocks noChangeArrowheads="1"/>
            </p:cNvSpPr>
            <p:nvPr/>
          </p:nvSpPr>
          <p:spPr bwMode="auto">
            <a:xfrm>
              <a:off x="5092"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grpSp>
      <p:grpSp>
        <p:nvGrpSpPr>
          <p:cNvPr id="71" name="Group 93"/>
          <p:cNvGrpSpPr>
            <a:grpSpLocks/>
          </p:cNvGrpSpPr>
          <p:nvPr/>
        </p:nvGrpSpPr>
        <p:grpSpPr bwMode="auto">
          <a:xfrm>
            <a:off x="749300" y="2209800"/>
            <a:ext cx="3071813" cy="606425"/>
            <a:chOff x="530" y="1536"/>
            <a:chExt cx="1935" cy="382"/>
          </a:xfrm>
        </p:grpSpPr>
        <p:sp>
          <p:nvSpPr>
            <p:cNvPr id="72" name="Rectangle 94"/>
            <p:cNvSpPr>
              <a:spLocks noChangeArrowheads="1"/>
            </p:cNvSpPr>
            <p:nvPr/>
          </p:nvSpPr>
          <p:spPr bwMode="auto">
            <a:xfrm>
              <a:off x="530" y="15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3" name="Rectangle 95"/>
            <p:cNvSpPr>
              <a:spLocks noChangeArrowheads="1"/>
            </p:cNvSpPr>
            <p:nvPr/>
          </p:nvSpPr>
          <p:spPr bwMode="auto">
            <a:xfrm>
              <a:off x="530" y="15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74" name="Rectangle 96"/>
            <p:cNvSpPr>
              <a:spLocks noChangeArrowheads="1"/>
            </p:cNvSpPr>
            <p:nvPr/>
          </p:nvSpPr>
          <p:spPr bwMode="auto">
            <a:xfrm>
              <a:off x="1082" y="15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5" name="Rectangle 97"/>
            <p:cNvSpPr>
              <a:spLocks noChangeArrowheads="1"/>
            </p:cNvSpPr>
            <p:nvPr/>
          </p:nvSpPr>
          <p:spPr bwMode="auto">
            <a:xfrm>
              <a:off x="1082" y="15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76" name="Rectangle 98"/>
            <p:cNvSpPr>
              <a:spLocks noChangeArrowheads="1"/>
            </p:cNvSpPr>
            <p:nvPr/>
          </p:nvSpPr>
          <p:spPr bwMode="auto">
            <a:xfrm>
              <a:off x="1636" y="15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7" name="Rectangle 99"/>
            <p:cNvSpPr>
              <a:spLocks noChangeArrowheads="1"/>
            </p:cNvSpPr>
            <p:nvPr/>
          </p:nvSpPr>
          <p:spPr bwMode="auto">
            <a:xfrm>
              <a:off x="1636" y="15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78" name="Rectangle 100"/>
            <p:cNvSpPr>
              <a:spLocks noChangeArrowheads="1"/>
            </p:cNvSpPr>
            <p:nvPr/>
          </p:nvSpPr>
          <p:spPr bwMode="auto">
            <a:xfrm>
              <a:off x="668" y="1642"/>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9" name="Rectangle 101"/>
            <p:cNvSpPr>
              <a:spLocks noChangeArrowheads="1"/>
            </p:cNvSpPr>
            <p:nvPr/>
          </p:nvSpPr>
          <p:spPr bwMode="auto">
            <a:xfrm>
              <a:off x="668" y="1642"/>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80" name="Rectangle 102"/>
            <p:cNvSpPr>
              <a:spLocks noChangeArrowheads="1"/>
            </p:cNvSpPr>
            <p:nvPr/>
          </p:nvSpPr>
          <p:spPr bwMode="auto">
            <a:xfrm>
              <a:off x="1220" y="1642"/>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1" name="Rectangle 103"/>
            <p:cNvSpPr>
              <a:spLocks noChangeArrowheads="1"/>
            </p:cNvSpPr>
            <p:nvPr/>
          </p:nvSpPr>
          <p:spPr bwMode="auto">
            <a:xfrm>
              <a:off x="1220" y="1642"/>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82" name="Rectangle 104"/>
            <p:cNvSpPr>
              <a:spLocks noChangeArrowheads="1"/>
            </p:cNvSpPr>
            <p:nvPr/>
          </p:nvSpPr>
          <p:spPr bwMode="auto">
            <a:xfrm>
              <a:off x="1773" y="1642"/>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3" name="Rectangle 105"/>
            <p:cNvSpPr>
              <a:spLocks noChangeArrowheads="1"/>
            </p:cNvSpPr>
            <p:nvPr/>
          </p:nvSpPr>
          <p:spPr bwMode="auto">
            <a:xfrm>
              <a:off x="1773" y="1642"/>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84" name="Rectangle 106"/>
            <p:cNvSpPr>
              <a:spLocks noChangeArrowheads="1"/>
            </p:cNvSpPr>
            <p:nvPr/>
          </p:nvSpPr>
          <p:spPr bwMode="auto">
            <a:xfrm>
              <a:off x="807" y="174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5" name="Rectangle 107"/>
            <p:cNvSpPr>
              <a:spLocks noChangeArrowheads="1"/>
            </p:cNvSpPr>
            <p:nvPr/>
          </p:nvSpPr>
          <p:spPr bwMode="auto">
            <a:xfrm>
              <a:off x="807" y="174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86" name="Rectangle 108"/>
            <p:cNvSpPr>
              <a:spLocks noChangeArrowheads="1"/>
            </p:cNvSpPr>
            <p:nvPr/>
          </p:nvSpPr>
          <p:spPr bwMode="auto">
            <a:xfrm>
              <a:off x="1359" y="174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7" name="Rectangle 109"/>
            <p:cNvSpPr>
              <a:spLocks noChangeArrowheads="1"/>
            </p:cNvSpPr>
            <p:nvPr/>
          </p:nvSpPr>
          <p:spPr bwMode="auto">
            <a:xfrm>
              <a:off x="1359" y="174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88" name="Rectangle 110"/>
            <p:cNvSpPr>
              <a:spLocks noChangeArrowheads="1"/>
            </p:cNvSpPr>
            <p:nvPr/>
          </p:nvSpPr>
          <p:spPr bwMode="auto">
            <a:xfrm>
              <a:off x="1912" y="174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9" name="Rectangle 111"/>
            <p:cNvSpPr>
              <a:spLocks noChangeArrowheads="1"/>
            </p:cNvSpPr>
            <p:nvPr/>
          </p:nvSpPr>
          <p:spPr bwMode="auto">
            <a:xfrm>
              <a:off x="1912" y="174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0" name="Rectangle 112"/>
            <p:cNvSpPr>
              <a:spLocks noChangeArrowheads="1"/>
            </p:cNvSpPr>
            <p:nvPr/>
          </p:nvSpPr>
          <p:spPr bwMode="auto">
            <a:xfrm>
              <a:off x="945" y="1849"/>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1" name="Rectangle 113"/>
            <p:cNvSpPr>
              <a:spLocks noChangeArrowheads="1"/>
            </p:cNvSpPr>
            <p:nvPr/>
          </p:nvSpPr>
          <p:spPr bwMode="auto">
            <a:xfrm>
              <a:off x="945" y="1849"/>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2" name="Rectangle 114"/>
            <p:cNvSpPr>
              <a:spLocks noChangeArrowheads="1"/>
            </p:cNvSpPr>
            <p:nvPr/>
          </p:nvSpPr>
          <p:spPr bwMode="auto">
            <a:xfrm>
              <a:off x="1497" y="1849"/>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3" name="Rectangle 115"/>
            <p:cNvSpPr>
              <a:spLocks noChangeArrowheads="1"/>
            </p:cNvSpPr>
            <p:nvPr/>
          </p:nvSpPr>
          <p:spPr bwMode="auto">
            <a:xfrm>
              <a:off x="1497" y="1849"/>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4" name="Rectangle 116"/>
            <p:cNvSpPr>
              <a:spLocks noChangeArrowheads="1"/>
            </p:cNvSpPr>
            <p:nvPr/>
          </p:nvSpPr>
          <p:spPr bwMode="auto">
            <a:xfrm>
              <a:off x="2050" y="1849"/>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5" name="Rectangle 117"/>
            <p:cNvSpPr>
              <a:spLocks noChangeArrowheads="1"/>
            </p:cNvSpPr>
            <p:nvPr/>
          </p:nvSpPr>
          <p:spPr bwMode="auto">
            <a:xfrm>
              <a:off x="2050" y="1849"/>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6" name="Line 118"/>
            <p:cNvSpPr>
              <a:spLocks noChangeShapeType="1"/>
            </p:cNvSpPr>
            <p:nvPr/>
          </p:nvSpPr>
          <p:spPr bwMode="auto">
            <a:xfrm flipV="1">
              <a:off x="530" y="1883"/>
              <a:ext cx="414" cy="1"/>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 name="Line 119"/>
            <p:cNvSpPr>
              <a:spLocks noChangeShapeType="1"/>
            </p:cNvSpPr>
            <p:nvPr/>
          </p:nvSpPr>
          <p:spPr bwMode="auto">
            <a:xfrm>
              <a:off x="530" y="1780"/>
              <a:ext cx="271"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8" name="Line 120"/>
            <p:cNvSpPr>
              <a:spLocks noChangeShapeType="1"/>
            </p:cNvSpPr>
            <p:nvPr/>
          </p:nvSpPr>
          <p:spPr bwMode="auto">
            <a:xfrm>
              <a:off x="530"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9" name="Line 121"/>
            <p:cNvSpPr>
              <a:spLocks noChangeShapeType="1"/>
            </p:cNvSpPr>
            <p:nvPr/>
          </p:nvSpPr>
          <p:spPr bwMode="auto">
            <a:xfrm>
              <a:off x="945" y="157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122"/>
            <p:cNvSpPr>
              <a:spLocks noChangeShapeType="1"/>
            </p:cNvSpPr>
            <p:nvPr/>
          </p:nvSpPr>
          <p:spPr bwMode="auto">
            <a:xfrm>
              <a:off x="1083"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123"/>
            <p:cNvSpPr>
              <a:spLocks noChangeShapeType="1"/>
            </p:cNvSpPr>
            <p:nvPr/>
          </p:nvSpPr>
          <p:spPr bwMode="auto">
            <a:xfrm>
              <a:off x="1221" y="178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124"/>
            <p:cNvSpPr>
              <a:spLocks noChangeShapeType="1"/>
            </p:cNvSpPr>
            <p:nvPr/>
          </p:nvSpPr>
          <p:spPr bwMode="auto">
            <a:xfrm>
              <a:off x="1360" y="1884"/>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Line 125"/>
            <p:cNvSpPr>
              <a:spLocks noChangeShapeType="1"/>
            </p:cNvSpPr>
            <p:nvPr/>
          </p:nvSpPr>
          <p:spPr bwMode="auto">
            <a:xfrm>
              <a:off x="1498" y="157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Line 126"/>
            <p:cNvSpPr>
              <a:spLocks noChangeShapeType="1"/>
            </p:cNvSpPr>
            <p:nvPr/>
          </p:nvSpPr>
          <p:spPr bwMode="auto">
            <a:xfrm>
              <a:off x="1636"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Line 127"/>
            <p:cNvSpPr>
              <a:spLocks noChangeShapeType="1"/>
            </p:cNvSpPr>
            <p:nvPr/>
          </p:nvSpPr>
          <p:spPr bwMode="auto">
            <a:xfrm>
              <a:off x="1774" y="178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Line 128"/>
            <p:cNvSpPr>
              <a:spLocks noChangeShapeType="1"/>
            </p:cNvSpPr>
            <p:nvPr/>
          </p:nvSpPr>
          <p:spPr bwMode="auto">
            <a:xfrm>
              <a:off x="1912" y="1884"/>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 name="Group 184"/>
          <p:cNvGrpSpPr>
            <a:grpSpLocks/>
          </p:cNvGrpSpPr>
          <p:nvPr/>
        </p:nvGrpSpPr>
        <p:grpSpPr bwMode="auto">
          <a:xfrm>
            <a:off x="749300" y="3638550"/>
            <a:ext cx="3071813" cy="439738"/>
            <a:chOff x="530" y="2436"/>
            <a:chExt cx="1935" cy="277"/>
          </a:xfrm>
        </p:grpSpPr>
        <p:sp>
          <p:nvSpPr>
            <p:cNvPr id="108" name="Rectangle 185"/>
            <p:cNvSpPr>
              <a:spLocks noChangeArrowheads="1"/>
            </p:cNvSpPr>
            <p:nvPr/>
          </p:nvSpPr>
          <p:spPr bwMode="auto">
            <a:xfrm>
              <a:off x="530"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9" name="Rectangle 186"/>
            <p:cNvSpPr>
              <a:spLocks noChangeArrowheads="1"/>
            </p:cNvSpPr>
            <p:nvPr/>
          </p:nvSpPr>
          <p:spPr bwMode="auto">
            <a:xfrm>
              <a:off x="530"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0" name="Rectangle 187"/>
            <p:cNvSpPr>
              <a:spLocks noChangeArrowheads="1"/>
            </p:cNvSpPr>
            <p:nvPr/>
          </p:nvSpPr>
          <p:spPr bwMode="auto">
            <a:xfrm>
              <a:off x="945"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1" name="Rectangle 188"/>
            <p:cNvSpPr>
              <a:spLocks noChangeArrowheads="1"/>
            </p:cNvSpPr>
            <p:nvPr/>
          </p:nvSpPr>
          <p:spPr bwMode="auto">
            <a:xfrm>
              <a:off x="945"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2" name="Rectangle 189"/>
            <p:cNvSpPr>
              <a:spLocks noChangeArrowheads="1"/>
            </p:cNvSpPr>
            <p:nvPr/>
          </p:nvSpPr>
          <p:spPr bwMode="auto">
            <a:xfrm>
              <a:off x="1359"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3" name="Rectangle 190"/>
            <p:cNvSpPr>
              <a:spLocks noChangeArrowheads="1"/>
            </p:cNvSpPr>
            <p:nvPr/>
          </p:nvSpPr>
          <p:spPr bwMode="auto">
            <a:xfrm>
              <a:off x="1359"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4" name="Rectangle 191"/>
            <p:cNvSpPr>
              <a:spLocks noChangeArrowheads="1"/>
            </p:cNvSpPr>
            <p:nvPr/>
          </p:nvSpPr>
          <p:spPr bwMode="auto">
            <a:xfrm>
              <a:off x="1774"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5" name="Rectangle 192"/>
            <p:cNvSpPr>
              <a:spLocks noChangeArrowheads="1"/>
            </p:cNvSpPr>
            <p:nvPr/>
          </p:nvSpPr>
          <p:spPr bwMode="auto">
            <a:xfrm>
              <a:off x="1774"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6" name="Rectangle 193"/>
            <p:cNvSpPr>
              <a:spLocks noChangeArrowheads="1"/>
            </p:cNvSpPr>
            <p:nvPr/>
          </p:nvSpPr>
          <p:spPr bwMode="auto">
            <a:xfrm>
              <a:off x="668"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7" name="Rectangle 194"/>
            <p:cNvSpPr>
              <a:spLocks noChangeArrowheads="1"/>
            </p:cNvSpPr>
            <p:nvPr/>
          </p:nvSpPr>
          <p:spPr bwMode="auto">
            <a:xfrm>
              <a:off x="668"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8" name="Rectangle 195"/>
            <p:cNvSpPr>
              <a:spLocks noChangeArrowheads="1"/>
            </p:cNvSpPr>
            <p:nvPr/>
          </p:nvSpPr>
          <p:spPr bwMode="auto">
            <a:xfrm>
              <a:off x="1083"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9" name="Rectangle 196"/>
            <p:cNvSpPr>
              <a:spLocks noChangeArrowheads="1"/>
            </p:cNvSpPr>
            <p:nvPr/>
          </p:nvSpPr>
          <p:spPr bwMode="auto">
            <a:xfrm>
              <a:off x="1083"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0" name="Rectangle 197"/>
            <p:cNvSpPr>
              <a:spLocks noChangeArrowheads="1"/>
            </p:cNvSpPr>
            <p:nvPr/>
          </p:nvSpPr>
          <p:spPr bwMode="auto">
            <a:xfrm>
              <a:off x="1497"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21" name="Rectangle 198"/>
            <p:cNvSpPr>
              <a:spLocks noChangeArrowheads="1"/>
            </p:cNvSpPr>
            <p:nvPr/>
          </p:nvSpPr>
          <p:spPr bwMode="auto">
            <a:xfrm>
              <a:off x="1497"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2" name="Rectangle 199"/>
            <p:cNvSpPr>
              <a:spLocks noChangeArrowheads="1"/>
            </p:cNvSpPr>
            <p:nvPr/>
          </p:nvSpPr>
          <p:spPr bwMode="auto">
            <a:xfrm>
              <a:off x="1912"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23" name="Rectangle 200"/>
            <p:cNvSpPr>
              <a:spLocks noChangeArrowheads="1"/>
            </p:cNvSpPr>
            <p:nvPr/>
          </p:nvSpPr>
          <p:spPr bwMode="auto">
            <a:xfrm>
              <a:off x="1912"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4" name="Rectangle 201"/>
            <p:cNvSpPr>
              <a:spLocks noChangeArrowheads="1"/>
            </p:cNvSpPr>
            <p:nvPr/>
          </p:nvSpPr>
          <p:spPr bwMode="auto">
            <a:xfrm>
              <a:off x="806"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25" name="Rectangle 202"/>
            <p:cNvSpPr>
              <a:spLocks noChangeArrowheads="1"/>
            </p:cNvSpPr>
            <p:nvPr/>
          </p:nvSpPr>
          <p:spPr bwMode="auto">
            <a:xfrm>
              <a:off x="806" y="2644"/>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6" name="Rectangle 203"/>
            <p:cNvSpPr>
              <a:spLocks noChangeArrowheads="1"/>
            </p:cNvSpPr>
            <p:nvPr/>
          </p:nvSpPr>
          <p:spPr bwMode="auto">
            <a:xfrm>
              <a:off x="1221"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27" name="Rectangle 204"/>
            <p:cNvSpPr>
              <a:spLocks noChangeArrowheads="1"/>
            </p:cNvSpPr>
            <p:nvPr/>
          </p:nvSpPr>
          <p:spPr bwMode="auto">
            <a:xfrm>
              <a:off x="1221" y="2643"/>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8" name="Rectangle 205"/>
            <p:cNvSpPr>
              <a:spLocks noChangeArrowheads="1"/>
            </p:cNvSpPr>
            <p:nvPr/>
          </p:nvSpPr>
          <p:spPr bwMode="auto">
            <a:xfrm>
              <a:off x="1635"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29" name="Rectangle 206"/>
            <p:cNvSpPr>
              <a:spLocks noChangeArrowheads="1"/>
            </p:cNvSpPr>
            <p:nvPr/>
          </p:nvSpPr>
          <p:spPr bwMode="auto">
            <a:xfrm>
              <a:off x="1635" y="2644"/>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30" name="Rectangle 207"/>
            <p:cNvSpPr>
              <a:spLocks noChangeArrowheads="1"/>
            </p:cNvSpPr>
            <p:nvPr/>
          </p:nvSpPr>
          <p:spPr bwMode="auto">
            <a:xfrm>
              <a:off x="2050"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31" name="Rectangle 208"/>
            <p:cNvSpPr>
              <a:spLocks noChangeArrowheads="1"/>
            </p:cNvSpPr>
            <p:nvPr/>
          </p:nvSpPr>
          <p:spPr bwMode="auto">
            <a:xfrm>
              <a:off x="2050" y="2644"/>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32" name="Line 209"/>
            <p:cNvSpPr>
              <a:spLocks noChangeShapeType="1"/>
            </p:cNvSpPr>
            <p:nvPr/>
          </p:nvSpPr>
          <p:spPr bwMode="auto">
            <a:xfrm>
              <a:off x="530" y="2575"/>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 name="Line 210"/>
            <p:cNvSpPr>
              <a:spLocks noChangeShapeType="1"/>
            </p:cNvSpPr>
            <p:nvPr/>
          </p:nvSpPr>
          <p:spPr bwMode="auto">
            <a:xfrm>
              <a:off x="530" y="2678"/>
              <a:ext cx="271"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4" name="Group 237"/>
          <p:cNvGrpSpPr>
            <a:grpSpLocks/>
          </p:cNvGrpSpPr>
          <p:nvPr/>
        </p:nvGrpSpPr>
        <p:grpSpPr bwMode="auto">
          <a:xfrm>
            <a:off x="749300" y="4789488"/>
            <a:ext cx="4160838" cy="274637"/>
            <a:chOff x="530" y="3161"/>
            <a:chExt cx="2621" cy="173"/>
          </a:xfrm>
        </p:grpSpPr>
        <p:sp>
          <p:nvSpPr>
            <p:cNvPr id="135" name="Rectangle 238"/>
            <p:cNvSpPr>
              <a:spLocks noChangeArrowheads="1"/>
            </p:cNvSpPr>
            <p:nvPr/>
          </p:nvSpPr>
          <p:spPr bwMode="auto">
            <a:xfrm>
              <a:off x="530"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36" name="Rectangle 239"/>
            <p:cNvSpPr>
              <a:spLocks noChangeArrowheads="1"/>
            </p:cNvSpPr>
            <p:nvPr/>
          </p:nvSpPr>
          <p:spPr bwMode="auto">
            <a:xfrm>
              <a:off x="530"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37" name="Rectangle 240"/>
            <p:cNvSpPr>
              <a:spLocks noChangeArrowheads="1"/>
            </p:cNvSpPr>
            <p:nvPr/>
          </p:nvSpPr>
          <p:spPr bwMode="auto">
            <a:xfrm>
              <a:off x="945"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38" name="Rectangle 241"/>
            <p:cNvSpPr>
              <a:spLocks noChangeArrowheads="1"/>
            </p:cNvSpPr>
            <p:nvPr/>
          </p:nvSpPr>
          <p:spPr bwMode="auto">
            <a:xfrm>
              <a:off x="945"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39" name="Rectangle 242"/>
            <p:cNvSpPr>
              <a:spLocks noChangeArrowheads="1"/>
            </p:cNvSpPr>
            <p:nvPr/>
          </p:nvSpPr>
          <p:spPr bwMode="auto">
            <a:xfrm>
              <a:off x="1359"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0" name="Rectangle 243"/>
            <p:cNvSpPr>
              <a:spLocks noChangeArrowheads="1"/>
            </p:cNvSpPr>
            <p:nvPr/>
          </p:nvSpPr>
          <p:spPr bwMode="auto">
            <a:xfrm>
              <a:off x="1359"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41" name="Rectangle 244"/>
            <p:cNvSpPr>
              <a:spLocks noChangeArrowheads="1"/>
            </p:cNvSpPr>
            <p:nvPr/>
          </p:nvSpPr>
          <p:spPr bwMode="auto">
            <a:xfrm>
              <a:off x="1774"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2" name="Rectangle 245"/>
            <p:cNvSpPr>
              <a:spLocks noChangeArrowheads="1"/>
            </p:cNvSpPr>
            <p:nvPr/>
          </p:nvSpPr>
          <p:spPr bwMode="auto">
            <a:xfrm>
              <a:off x="1774"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43" name="Rectangle 246"/>
            <p:cNvSpPr>
              <a:spLocks noChangeArrowheads="1"/>
            </p:cNvSpPr>
            <p:nvPr/>
          </p:nvSpPr>
          <p:spPr bwMode="auto">
            <a:xfrm>
              <a:off x="2183"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4" name="Rectangle 247"/>
            <p:cNvSpPr>
              <a:spLocks noChangeArrowheads="1"/>
            </p:cNvSpPr>
            <p:nvPr/>
          </p:nvSpPr>
          <p:spPr bwMode="auto">
            <a:xfrm>
              <a:off x="2183"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45" name="Rectangle 248"/>
            <p:cNvSpPr>
              <a:spLocks noChangeArrowheads="1"/>
            </p:cNvSpPr>
            <p:nvPr/>
          </p:nvSpPr>
          <p:spPr bwMode="auto">
            <a:xfrm>
              <a:off x="2598"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6" name="Rectangle 249"/>
            <p:cNvSpPr>
              <a:spLocks noChangeArrowheads="1"/>
            </p:cNvSpPr>
            <p:nvPr/>
          </p:nvSpPr>
          <p:spPr bwMode="auto">
            <a:xfrm>
              <a:off x="2598"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47" name="Rectangle 250"/>
            <p:cNvSpPr>
              <a:spLocks noChangeArrowheads="1"/>
            </p:cNvSpPr>
            <p:nvPr/>
          </p:nvSpPr>
          <p:spPr bwMode="auto">
            <a:xfrm>
              <a:off x="668"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8" name="Rectangle 251"/>
            <p:cNvSpPr>
              <a:spLocks noChangeArrowheads="1"/>
            </p:cNvSpPr>
            <p:nvPr/>
          </p:nvSpPr>
          <p:spPr bwMode="auto">
            <a:xfrm>
              <a:off x="668"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49" name="Rectangle 252"/>
            <p:cNvSpPr>
              <a:spLocks noChangeArrowheads="1"/>
            </p:cNvSpPr>
            <p:nvPr/>
          </p:nvSpPr>
          <p:spPr bwMode="auto">
            <a:xfrm>
              <a:off x="1083"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0" name="Rectangle 253"/>
            <p:cNvSpPr>
              <a:spLocks noChangeArrowheads="1"/>
            </p:cNvSpPr>
            <p:nvPr/>
          </p:nvSpPr>
          <p:spPr bwMode="auto">
            <a:xfrm>
              <a:off x="1083"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51" name="Rectangle 254"/>
            <p:cNvSpPr>
              <a:spLocks noChangeArrowheads="1"/>
            </p:cNvSpPr>
            <p:nvPr/>
          </p:nvSpPr>
          <p:spPr bwMode="auto">
            <a:xfrm>
              <a:off x="1497"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2" name="Rectangle 255"/>
            <p:cNvSpPr>
              <a:spLocks noChangeArrowheads="1"/>
            </p:cNvSpPr>
            <p:nvPr/>
          </p:nvSpPr>
          <p:spPr bwMode="auto">
            <a:xfrm>
              <a:off x="1497"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53" name="Rectangle 256"/>
            <p:cNvSpPr>
              <a:spLocks noChangeArrowheads="1"/>
            </p:cNvSpPr>
            <p:nvPr/>
          </p:nvSpPr>
          <p:spPr bwMode="auto">
            <a:xfrm>
              <a:off x="1912"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4" name="Rectangle 257"/>
            <p:cNvSpPr>
              <a:spLocks noChangeArrowheads="1"/>
            </p:cNvSpPr>
            <p:nvPr/>
          </p:nvSpPr>
          <p:spPr bwMode="auto">
            <a:xfrm>
              <a:off x="1912"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55" name="Rectangle 258"/>
            <p:cNvSpPr>
              <a:spLocks noChangeArrowheads="1"/>
            </p:cNvSpPr>
            <p:nvPr/>
          </p:nvSpPr>
          <p:spPr bwMode="auto">
            <a:xfrm>
              <a:off x="2321"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6" name="Rectangle 259"/>
            <p:cNvSpPr>
              <a:spLocks noChangeArrowheads="1"/>
            </p:cNvSpPr>
            <p:nvPr/>
          </p:nvSpPr>
          <p:spPr bwMode="auto">
            <a:xfrm>
              <a:off x="2321"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57" name="Rectangle 260"/>
            <p:cNvSpPr>
              <a:spLocks noChangeArrowheads="1"/>
            </p:cNvSpPr>
            <p:nvPr/>
          </p:nvSpPr>
          <p:spPr bwMode="auto">
            <a:xfrm>
              <a:off x="2736"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8" name="Rectangle 261"/>
            <p:cNvSpPr>
              <a:spLocks noChangeArrowheads="1"/>
            </p:cNvSpPr>
            <p:nvPr/>
          </p:nvSpPr>
          <p:spPr bwMode="auto">
            <a:xfrm>
              <a:off x="2736"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59" name="Line 262"/>
            <p:cNvSpPr>
              <a:spLocks noChangeShapeType="1"/>
            </p:cNvSpPr>
            <p:nvPr/>
          </p:nvSpPr>
          <p:spPr bwMode="auto">
            <a:xfrm>
              <a:off x="530" y="330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0" name="Line 263"/>
          <p:cNvSpPr>
            <a:spLocks noChangeShapeType="1"/>
          </p:cNvSpPr>
          <p:nvPr/>
        </p:nvSpPr>
        <p:spPr bwMode="auto">
          <a:xfrm>
            <a:off x="3821113" y="2760663"/>
            <a:ext cx="0" cy="1262062"/>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61" name="Group 285"/>
          <p:cNvGrpSpPr>
            <a:grpSpLocks/>
          </p:cNvGrpSpPr>
          <p:nvPr/>
        </p:nvGrpSpPr>
        <p:grpSpPr bwMode="auto">
          <a:xfrm>
            <a:off x="4919663" y="4954588"/>
            <a:ext cx="3730625" cy="685800"/>
            <a:chOff x="3157" y="3265"/>
            <a:chExt cx="2350" cy="432"/>
          </a:xfrm>
        </p:grpSpPr>
        <p:sp>
          <p:nvSpPr>
            <p:cNvPr id="162" name="Line 265"/>
            <p:cNvSpPr>
              <a:spLocks noChangeShapeType="1"/>
            </p:cNvSpPr>
            <p:nvPr/>
          </p:nvSpPr>
          <p:spPr bwMode="auto">
            <a:xfrm>
              <a:off x="5507" y="3265"/>
              <a:ext cx="0" cy="432"/>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63" name="Line 266"/>
            <p:cNvSpPr>
              <a:spLocks noChangeShapeType="1"/>
            </p:cNvSpPr>
            <p:nvPr/>
          </p:nvSpPr>
          <p:spPr bwMode="auto">
            <a:xfrm>
              <a:off x="3157" y="3300"/>
              <a:ext cx="235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64" name="Group 286"/>
          <p:cNvGrpSpPr>
            <a:grpSpLocks/>
          </p:cNvGrpSpPr>
          <p:nvPr/>
        </p:nvGrpSpPr>
        <p:grpSpPr bwMode="auto">
          <a:xfrm>
            <a:off x="3821113" y="3968750"/>
            <a:ext cx="1103312" cy="1041400"/>
            <a:chOff x="2465" y="2644"/>
            <a:chExt cx="695" cy="656"/>
          </a:xfrm>
        </p:grpSpPr>
        <p:sp>
          <p:nvSpPr>
            <p:cNvPr id="165" name="Line 283"/>
            <p:cNvSpPr>
              <a:spLocks noChangeShapeType="1"/>
            </p:cNvSpPr>
            <p:nvPr/>
          </p:nvSpPr>
          <p:spPr bwMode="auto">
            <a:xfrm>
              <a:off x="3150" y="2644"/>
              <a:ext cx="10" cy="656"/>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66" name="Line 284"/>
            <p:cNvSpPr>
              <a:spLocks noChangeShapeType="1"/>
            </p:cNvSpPr>
            <p:nvPr/>
          </p:nvSpPr>
          <p:spPr bwMode="auto">
            <a:xfrm>
              <a:off x="2465" y="2678"/>
              <a:ext cx="685"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67" name="Group 292"/>
          <p:cNvGrpSpPr>
            <a:grpSpLocks/>
          </p:cNvGrpSpPr>
          <p:nvPr/>
        </p:nvGrpSpPr>
        <p:grpSpPr bwMode="auto">
          <a:xfrm>
            <a:off x="858838" y="4864100"/>
            <a:ext cx="3017837" cy="695325"/>
            <a:chOff x="599" y="3208"/>
            <a:chExt cx="1901" cy="438"/>
          </a:xfrm>
        </p:grpSpPr>
        <p:sp>
          <p:nvSpPr>
            <p:cNvPr id="168" name="Line 289"/>
            <p:cNvSpPr>
              <a:spLocks noChangeShapeType="1"/>
            </p:cNvSpPr>
            <p:nvPr/>
          </p:nvSpPr>
          <p:spPr bwMode="auto">
            <a:xfrm flipH="1">
              <a:off x="599" y="3369"/>
              <a:ext cx="208" cy="277"/>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69" name="Text Box 290"/>
            <p:cNvSpPr txBox="1">
              <a:spLocks noChangeArrowheads="1"/>
            </p:cNvSpPr>
            <p:nvPr/>
          </p:nvSpPr>
          <p:spPr bwMode="auto">
            <a:xfrm>
              <a:off x="772" y="3208"/>
              <a:ext cx="17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a:t>33% in critical section</a:t>
              </a:r>
            </a:p>
          </p:txBody>
        </p:sp>
      </p:grpSp>
    </p:spTree>
    <p:extLst>
      <p:ext uri="{BB962C8B-B14F-4D97-AF65-F5344CB8AC3E}">
        <p14:creationId xmlns:p14="http://schemas.microsoft.com/office/powerpoint/2010/main" val="42827694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6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4"/>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6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0"/>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1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1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Contention for Critical Sections</a:t>
            </a:r>
            <a:endParaRPr lang="en-US" dirty="0"/>
          </a:p>
        </p:txBody>
      </p:sp>
      <p:sp>
        <p:nvSpPr>
          <p:cNvPr id="3" name="Content Placeholder 2"/>
          <p:cNvSpPr>
            <a:spLocks noGrp="1"/>
          </p:cNvSpPr>
          <p:nvPr>
            <p:ph idx="1"/>
          </p:nvPr>
        </p:nvSpPr>
        <p:spPr>
          <a:xfrm>
            <a:off x="320675" y="808780"/>
            <a:ext cx="8610600" cy="5339680"/>
          </a:xfrm>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35</a:t>
            </a:fld>
            <a:endParaRPr lang="en-US" altLang="en-US"/>
          </a:p>
        </p:txBody>
      </p:sp>
      <p:sp>
        <p:nvSpPr>
          <p:cNvPr id="5" name="Line 3"/>
          <p:cNvSpPr>
            <a:spLocks noChangeShapeType="1"/>
          </p:cNvSpPr>
          <p:nvPr/>
        </p:nvSpPr>
        <p:spPr bwMode="auto">
          <a:xfrm flipH="1" flipV="1">
            <a:off x="765175" y="1379610"/>
            <a:ext cx="0" cy="440055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6" name="Line 4"/>
          <p:cNvSpPr>
            <a:spLocks noChangeShapeType="1"/>
          </p:cNvSpPr>
          <p:nvPr/>
        </p:nvSpPr>
        <p:spPr bwMode="auto">
          <a:xfrm flipV="1">
            <a:off x="750888" y="5764285"/>
            <a:ext cx="8296275" cy="15875"/>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 name="Text Box 5"/>
          <p:cNvSpPr txBox="1">
            <a:spLocks noChangeArrowheads="1"/>
          </p:cNvSpPr>
          <p:nvPr/>
        </p:nvSpPr>
        <p:spPr bwMode="auto">
          <a:xfrm>
            <a:off x="527050" y="5816672"/>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0</a:t>
            </a:r>
          </a:p>
        </p:txBody>
      </p:sp>
      <p:sp>
        <p:nvSpPr>
          <p:cNvPr id="8" name="Rectangle 93"/>
          <p:cNvSpPr>
            <a:spLocks noChangeArrowheads="1"/>
          </p:cNvSpPr>
          <p:nvPr/>
        </p:nvSpPr>
        <p:spPr bwMode="auto">
          <a:xfrm>
            <a:off x="7696200" y="1149422"/>
            <a:ext cx="457200" cy="1524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 name="Rectangle 94"/>
          <p:cNvSpPr>
            <a:spLocks noChangeArrowheads="1"/>
          </p:cNvSpPr>
          <p:nvPr/>
        </p:nvSpPr>
        <p:spPr bwMode="auto">
          <a:xfrm>
            <a:off x="7696200" y="1616147"/>
            <a:ext cx="457200" cy="15240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 name="Rectangle 95"/>
          <p:cNvSpPr>
            <a:spLocks noChangeArrowheads="1"/>
          </p:cNvSpPr>
          <p:nvPr/>
        </p:nvSpPr>
        <p:spPr bwMode="auto">
          <a:xfrm>
            <a:off x="7350125" y="920822"/>
            <a:ext cx="1717675" cy="1295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Text Box 96"/>
          <p:cNvSpPr txBox="1">
            <a:spLocks noChangeArrowheads="1"/>
          </p:cNvSpPr>
          <p:nvPr/>
        </p:nvSpPr>
        <p:spPr bwMode="auto">
          <a:xfrm>
            <a:off x="8153400" y="920822"/>
            <a:ext cx="1143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600" b="0"/>
              <a:t>Critical Section</a:t>
            </a:r>
          </a:p>
        </p:txBody>
      </p:sp>
      <p:sp>
        <p:nvSpPr>
          <p:cNvPr id="12" name="Text Box 97"/>
          <p:cNvSpPr txBox="1">
            <a:spLocks noChangeArrowheads="1"/>
          </p:cNvSpPr>
          <p:nvPr/>
        </p:nvSpPr>
        <p:spPr bwMode="auto">
          <a:xfrm>
            <a:off x="8153400" y="1498672"/>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600" b="0"/>
              <a:t>Parallel</a:t>
            </a:r>
          </a:p>
        </p:txBody>
      </p:sp>
      <p:sp>
        <p:nvSpPr>
          <p:cNvPr id="13" name="Line 98"/>
          <p:cNvSpPr>
            <a:spLocks noChangeShapeType="1"/>
          </p:cNvSpPr>
          <p:nvPr/>
        </p:nvSpPr>
        <p:spPr bwMode="auto">
          <a:xfrm>
            <a:off x="7696200" y="2000322"/>
            <a:ext cx="457200" cy="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Text Box 99"/>
          <p:cNvSpPr txBox="1">
            <a:spLocks noChangeArrowheads="1"/>
          </p:cNvSpPr>
          <p:nvPr/>
        </p:nvSpPr>
        <p:spPr bwMode="auto">
          <a:xfrm>
            <a:off x="8153400" y="1835222"/>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600" b="0"/>
              <a:t>Idle</a:t>
            </a:r>
          </a:p>
        </p:txBody>
      </p:sp>
      <p:sp>
        <p:nvSpPr>
          <p:cNvPr id="15" name="Text Box 13"/>
          <p:cNvSpPr txBox="1">
            <a:spLocks noChangeArrowheads="1"/>
          </p:cNvSpPr>
          <p:nvPr/>
        </p:nvSpPr>
        <p:spPr bwMode="auto">
          <a:xfrm>
            <a:off x="655638" y="1012897"/>
            <a:ext cx="7177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i="1"/>
              <a:t>12 iterations, 33% instructions inside the critical section</a:t>
            </a:r>
          </a:p>
        </p:txBody>
      </p:sp>
      <p:sp>
        <p:nvSpPr>
          <p:cNvPr id="16" name="Text Box 14"/>
          <p:cNvSpPr txBox="1">
            <a:spLocks noChangeArrowheads="1"/>
          </p:cNvSpPr>
          <p:nvPr/>
        </p:nvSpPr>
        <p:spPr bwMode="auto">
          <a:xfrm>
            <a:off x="15875" y="5419797"/>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1</a:t>
            </a:r>
          </a:p>
        </p:txBody>
      </p:sp>
      <p:sp>
        <p:nvSpPr>
          <p:cNvPr id="17" name="Text Box 15"/>
          <p:cNvSpPr txBox="1">
            <a:spLocks noChangeArrowheads="1"/>
          </p:cNvSpPr>
          <p:nvPr/>
        </p:nvSpPr>
        <p:spPr bwMode="auto">
          <a:xfrm>
            <a:off x="15875" y="3691010"/>
            <a:ext cx="730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3</a:t>
            </a:r>
          </a:p>
        </p:txBody>
      </p:sp>
      <p:sp>
        <p:nvSpPr>
          <p:cNvPr id="18" name="Text Box 16"/>
          <p:cNvSpPr txBox="1">
            <a:spLocks noChangeArrowheads="1"/>
          </p:cNvSpPr>
          <p:nvPr/>
        </p:nvSpPr>
        <p:spPr bwMode="auto">
          <a:xfrm>
            <a:off x="15875" y="4759397"/>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2</a:t>
            </a:r>
          </a:p>
        </p:txBody>
      </p:sp>
      <p:sp>
        <p:nvSpPr>
          <p:cNvPr id="19" name="Text Box 17"/>
          <p:cNvSpPr txBox="1">
            <a:spLocks noChangeArrowheads="1"/>
          </p:cNvSpPr>
          <p:nvPr/>
        </p:nvSpPr>
        <p:spPr bwMode="auto">
          <a:xfrm>
            <a:off x="15875" y="2400372"/>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4</a:t>
            </a:r>
          </a:p>
        </p:txBody>
      </p:sp>
      <p:sp>
        <p:nvSpPr>
          <p:cNvPr id="20" name="Line 18"/>
          <p:cNvSpPr>
            <a:spLocks noChangeShapeType="1"/>
          </p:cNvSpPr>
          <p:nvPr/>
        </p:nvSpPr>
        <p:spPr bwMode="auto">
          <a:xfrm>
            <a:off x="1423988"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Text Box 19"/>
          <p:cNvSpPr txBox="1">
            <a:spLocks noChangeArrowheads="1"/>
          </p:cNvSpPr>
          <p:nvPr/>
        </p:nvSpPr>
        <p:spPr bwMode="auto">
          <a:xfrm>
            <a:off x="1195388"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a:t>
            </a:r>
          </a:p>
        </p:txBody>
      </p:sp>
      <p:sp>
        <p:nvSpPr>
          <p:cNvPr id="22" name="Line 20"/>
          <p:cNvSpPr>
            <a:spLocks noChangeShapeType="1"/>
          </p:cNvSpPr>
          <p:nvPr/>
        </p:nvSpPr>
        <p:spPr bwMode="auto">
          <a:xfrm>
            <a:off x="765175" y="5723010"/>
            <a:ext cx="0"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21"/>
          <p:cNvSpPr>
            <a:spLocks noChangeShapeType="1"/>
          </p:cNvSpPr>
          <p:nvPr/>
        </p:nvSpPr>
        <p:spPr bwMode="auto">
          <a:xfrm>
            <a:off x="2082800"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Text Box 22"/>
          <p:cNvSpPr txBox="1">
            <a:spLocks noChangeArrowheads="1"/>
          </p:cNvSpPr>
          <p:nvPr/>
        </p:nvSpPr>
        <p:spPr bwMode="auto">
          <a:xfrm>
            <a:off x="1854200"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2</a:t>
            </a:r>
          </a:p>
        </p:txBody>
      </p:sp>
      <p:sp>
        <p:nvSpPr>
          <p:cNvPr id="25" name="Line 23"/>
          <p:cNvSpPr>
            <a:spLocks noChangeShapeType="1"/>
          </p:cNvSpPr>
          <p:nvPr/>
        </p:nvSpPr>
        <p:spPr bwMode="auto">
          <a:xfrm>
            <a:off x="2740025"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Text Box 24"/>
          <p:cNvSpPr txBox="1">
            <a:spLocks noChangeArrowheads="1"/>
          </p:cNvSpPr>
          <p:nvPr/>
        </p:nvSpPr>
        <p:spPr bwMode="auto">
          <a:xfrm>
            <a:off x="2511425"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3</a:t>
            </a:r>
          </a:p>
        </p:txBody>
      </p:sp>
      <p:sp>
        <p:nvSpPr>
          <p:cNvPr id="27" name="Line 25"/>
          <p:cNvSpPr>
            <a:spLocks noChangeShapeType="1"/>
          </p:cNvSpPr>
          <p:nvPr/>
        </p:nvSpPr>
        <p:spPr bwMode="auto">
          <a:xfrm>
            <a:off x="3398838"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Text Box 26"/>
          <p:cNvSpPr txBox="1">
            <a:spLocks noChangeArrowheads="1"/>
          </p:cNvSpPr>
          <p:nvPr/>
        </p:nvSpPr>
        <p:spPr bwMode="auto">
          <a:xfrm>
            <a:off x="3170238"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4</a:t>
            </a:r>
          </a:p>
        </p:txBody>
      </p:sp>
      <p:sp>
        <p:nvSpPr>
          <p:cNvPr id="29" name="Line 27"/>
          <p:cNvSpPr>
            <a:spLocks noChangeShapeType="1"/>
          </p:cNvSpPr>
          <p:nvPr/>
        </p:nvSpPr>
        <p:spPr bwMode="auto">
          <a:xfrm>
            <a:off x="4048125"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Text Box 28"/>
          <p:cNvSpPr txBox="1">
            <a:spLocks noChangeArrowheads="1"/>
          </p:cNvSpPr>
          <p:nvPr/>
        </p:nvSpPr>
        <p:spPr bwMode="auto">
          <a:xfrm>
            <a:off x="3819525"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5</a:t>
            </a:r>
          </a:p>
        </p:txBody>
      </p:sp>
      <p:sp>
        <p:nvSpPr>
          <p:cNvPr id="31" name="Line 29"/>
          <p:cNvSpPr>
            <a:spLocks noChangeShapeType="1"/>
          </p:cNvSpPr>
          <p:nvPr/>
        </p:nvSpPr>
        <p:spPr bwMode="auto">
          <a:xfrm>
            <a:off x="4706938"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Text Box 30"/>
          <p:cNvSpPr txBox="1">
            <a:spLocks noChangeArrowheads="1"/>
          </p:cNvSpPr>
          <p:nvPr/>
        </p:nvSpPr>
        <p:spPr bwMode="auto">
          <a:xfrm>
            <a:off x="4478338"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6</a:t>
            </a:r>
          </a:p>
        </p:txBody>
      </p:sp>
      <p:sp>
        <p:nvSpPr>
          <p:cNvPr id="33" name="Line 31"/>
          <p:cNvSpPr>
            <a:spLocks noChangeShapeType="1"/>
          </p:cNvSpPr>
          <p:nvPr/>
        </p:nvSpPr>
        <p:spPr bwMode="auto">
          <a:xfrm>
            <a:off x="5364163"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Text Box 32"/>
          <p:cNvSpPr txBox="1">
            <a:spLocks noChangeArrowheads="1"/>
          </p:cNvSpPr>
          <p:nvPr/>
        </p:nvSpPr>
        <p:spPr bwMode="auto">
          <a:xfrm>
            <a:off x="5135563"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7</a:t>
            </a:r>
          </a:p>
        </p:txBody>
      </p:sp>
      <p:sp>
        <p:nvSpPr>
          <p:cNvPr id="35" name="Line 33"/>
          <p:cNvSpPr>
            <a:spLocks noChangeShapeType="1"/>
          </p:cNvSpPr>
          <p:nvPr/>
        </p:nvSpPr>
        <p:spPr bwMode="auto">
          <a:xfrm>
            <a:off x="6022975"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Text Box 34"/>
          <p:cNvSpPr txBox="1">
            <a:spLocks noChangeArrowheads="1"/>
          </p:cNvSpPr>
          <p:nvPr/>
        </p:nvSpPr>
        <p:spPr bwMode="auto">
          <a:xfrm>
            <a:off x="5794375"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8</a:t>
            </a:r>
          </a:p>
        </p:txBody>
      </p:sp>
      <p:sp>
        <p:nvSpPr>
          <p:cNvPr id="37" name="Line 35"/>
          <p:cNvSpPr>
            <a:spLocks noChangeShapeType="1"/>
          </p:cNvSpPr>
          <p:nvPr/>
        </p:nvSpPr>
        <p:spPr bwMode="auto">
          <a:xfrm>
            <a:off x="6691313"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Text Box 36"/>
          <p:cNvSpPr txBox="1">
            <a:spLocks noChangeArrowheads="1"/>
          </p:cNvSpPr>
          <p:nvPr/>
        </p:nvSpPr>
        <p:spPr bwMode="auto">
          <a:xfrm>
            <a:off x="6462713"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9</a:t>
            </a:r>
          </a:p>
        </p:txBody>
      </p:sp>
      <p:sp>
        <p:nvSpPr>
          <p:cNvPr id="39" name="Line 37"/>
          <p:cNvSpPr>
            <a:spLocks noChangeShapeType="1"/>
          </p:cNvSpPr>
          <p:nvPr/>
        </p:nvSpPr>
        <p:spPr bwMode="auto">
          <a:xfrm>
            <a:off x="7350125"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Text Box 38"/>
          <p:cNvSpPr txBox="1">
            <a:spLocks noChangeArrowheads="1"/>
          </p:cNvSpPr>
          <p:nvPr/>
        </p:nvSpPr>
        <p:spPr bwMode="auto">
          <a:xfrm>
            <a:off x="7121525"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10</a:t>
            </a:r>
          </a:p>
        </p:txBody>
      </p:sp>
      <p:sp>
        <p:nvSpPr>
          <p:cNvPr id="41" name="Line 39"/>
          <p:cNvSpPr>
            <a:spLocks noChangeShapeType="1"/>
          </p:cNvSpPr>
          <p:nvPr/>
        </p:nvSpPr>
        <p:spPr bwMode="auto">
          <a:xfrm>
            <a:off x="8007350"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Text Box 40"/>
          <p:cNvSpPr txBox="1">
            <a:spLocks noChangeArrowheads="1"/>
          </p:cNvSpPr>
          <p:nvPr/>
        </p:nvSpPr>
        <p:spPr bwMode="auto">
          <a:xfrm>
            <a:off x="7778750"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11</a:t>
            </a:r>
          </a:p>
        </p:txBody>
      </p:sp>
      <p:sp>
        <p:nvSpPr>
          <p:cNvPr id="43" name="Line 41"/>
          <p:cNvSpPr>
            <a:spLocks noChangeShapeType="1"/>
          </p:cNvSpPr>
          <p:nvPr/>
        </p:nvSpPr>
        <p:spPr bwMode="auto">
          <a:xfrm>
            <a:off x="8666163"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Text Box 42"/>
          <p:cNvSpPr txBox="1">
            <a:spLocks noChangeArrowheads="1"/>
          </p:cNvSpPr>
          <p:nvPr/>
        </p:nvSpPr>
        <p:spPr bwMode="auto">
          <a:xfrm>
            <a:off x="8437563"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12</a:t>
            </a:r>
          </a:p>
        </p:txBody>
      </p:sp>
      <p:grpSp>
        <p:nvGrpSpPr>
          <p:cNvPr id="45" name="Group 43"/>
          <p:cNvGrpSpPr>
            <a:grpSpLocks/>
          </p:cNvGrpSpPr>
          <p:nvPr/>
        </p:nvGrpSpPr>
        <p:grpSpPr bwMode="auto">
          <a:xfrm>
            <a:off x="765175" y="5565847"/>
            <a:ext cx="7900988" cy="109538"/>
            <a:chOff x="530" y="3646"/>
            <a:chExt cx="4977" cy="69"/>
          </a:xfrm>
        </p:grpSpPr>
        <p:sp>
          <p:nvSpPr>
            <p:cNvPr id="46" name="Rectangle 44"/>
            <p:cNvSpPr>
              <a:spLocks noChangeArrowheads="1"/>
            </p:cNvSpPr>
            <p:nvPr/>
          </p:nvSpPr>
          <p:spPr bwMode="auto">
            <a:xfrm>
              <a:off x="530"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47" name="Rectangle 45"/>
            <p:cNvSpPr>
              <a:spLocks noChangeArrowheads="1"/>
            </p:cNvSpPr>
            <p:nvPr/>
          </p:nvSpPr>
          <p:spPr bwMode="auto">
            <a:xfrm>
              <a:off x="530"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48" name="Rectangle 46"/>
            <p:cNvSpPr>
              <a:spLocks noChangeArrowheads="1"/>
            </p:cNvSpPr>
            <p:nvPr/>
          </p:nvSpPr>
          <p:spPr bwMode="auto">
            <a:xfrm>
              <a:off x="945"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49" name="Rectangle 47"/>
            <p:cNvSpPr>
              <a:spLocks noChangeArrowheads="1"/>
            </p:cNvSpPr>
            <p:nvPr/>
          </p:nvSpPr>
          <p:spPr bwMode="auto">
            <a:xfrm>
              <a:off x="945"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0" name="Rectangle 48"/>
            <p:cNvSpPr>
              <a:spLocks noChangeArrowheads="1"/>
            </p:cNvSpPr>
            <p:nvPr/>
          </p:nvSpPr>
          <p:spPr bwMode="auto">
            <a:xfrm>
              <a:off x="1359"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1" name="Rectangle 49"/>
            <p:cNvSpPr>
              <a:spLocks noChangeArrowheads="1"/>
            </p:cNvSpPr>
            <p:nvPr/>
          </p:nvSpPr>
          <p:spPr bwMode="auto">
            <a:xfrm>
              <a:off x="1359"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2" name="Rectangle 50"/>
            <p:cNvSpPr>
              <a:spLocks noChangeArrowheads="1"/>
            </p:cNvSpPr>
            <p:nvPr/>
          </p:nvSpPr>
          <p:spPr bwMode="auto">
            <a:xfrm>
              <a:off x="1774"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3" name="Rectangle 51"/>
            <p:cNvSpPr>
              <a:spLocks noChangeArrowheads="1"/>
            </p:cNvSpPr>
            <p:nvPr/>
          </p:nvSpPr>
          <p:spPr bwMode="auto">
            <a:xfrm>
              <a:off x="1774"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4" name="Rectangle 52"/>
            <p:cNvSpPr>
              <a:spLocks noChangeArrowheads="1"/>
            </p:cNvSpPr>
            <p:nvPr/>
          </p:nvSpPr>
          <p:spPr bwMode="auto">
            <a:xfrm>
              <a:off x="2183"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5" name="Rectangle 53"/>
            <p:cNvSpPr>
              <a:spLocks noChangeArrowheads="1"/>
            </p:cNvSpPr>
            <p:nvPr/>
          </p:nvSpPr>
          <p:spPr bwMode="auto">
            <a:xfrm>
              <a:off x="2183"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6" name="Rectangle 54"/>
            <p:cNvSpPr>
              <a:spLocks noChangeArrowheads="1"/>
            </p:cNvSpPr>
            <p:nvPr/>
          </p:nvSpPr>
          <p:spPr bwMode="auto">
            <a:xfrm>
              <a:off x="2598"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7" name="Rectangle 55"/>
            <p:cNvSpPr>
              <a:spLocks noChangeArrowheads="1"/>
            </p:cNvSpPr>
            <p:nvPr/>
          </p:nvSpPr>
          <p:spPr bwMode="auto">
            <a:xfrm>
              <a:off x="2598"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8" name="Rectangle 56"/>
            <p:cNvSpPr>
              <a:spLocks noChangeArrowheads="1"/>
            </p:cNvSpPr>
            <p:nvPr/>
          </p:nvSpPr>
          <p:spPr bwMode="auto">
            <a:xfrm>
              <a:off x="3012"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9" name="Rectangle 57"/>
            <p:cNvSpPr>
              <a:spLocks noChangeArrowheads="1"/>
            </p:cNvSpPr>
            <p:nvPr/>
          </p:nvSpPr>
          <p:spPr bwMode="auto">
            <a:xfrm>
              <a:off x="3012"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0" name="Rectangle 58"/>
            <p:cNvSpPr>
              <a:spLocks noChangeArrowheads="1"/>
            </p:cNvSpPr>
            <p:nvPr/>
          </p:nvSpPr>
          <p:spPr bwMode="auto">
            <a:xfrm>
              <a:off x="3427"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1" name="Rectangle 59"/>
            <p:cNvSpPr>
              <a:spLocks noChangeArrowheads="1"/>
            </p:cNvSpPr>
            <p:nvPr/>
          </p:nvSpPr>
          <p:spPr bwMode="auto">
            <a:xfrm>
              <a:off x="3427"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2" name="Rectangle 60"/>
            <p:cNvSpPr>
              <a:spLocks noChangeArrowheads="1"/>
            </p:cNvSpPr>
            <p:nvPr/>
          </p:nvSpPr>
          <p:spPr bwMode="auto">
            <a:xfrm>
              <a:off x="3848"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3" name="Rectangle 61"/>
            <p:cNvSpPr>
              <a:spLocks noChangeArrowheads="1"/>
            </p:cNvSpPr>
            <p:nvPr/>
          </p:nvSpPr>
          <p:spPr bwMode="auto">
            <a:xfrm>
              <a:off x="3848"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4" name="Rectangle 62"/>
            <p:cNvSpPr>
              <a:spLocks noChangeArrowheads="1"/>
            </p:cNvSpPr>
            <p:nvPr/>
          </p:nvSpPr>
          <p:spPr bwMode="auto">
            <a:xfrm>
              <a:off x="4263"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5" name="Rectangle 63"/>
            <p:cNvSpPr>
              <a:spLocks noChangeArrowheads="1"/>
            </p:cNvSpPr>
            <p:nvPr/>
          </p:nvSpPr>
          <p:spPr bwMode="auto">
            <a:xfrm>
              <a:off x="4263"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6" name="Rectangle 64"/>
            <p:cNvSpPr>
              <a:spLocks noChangeArrowheads="1"/>
            </p:cNvSpPr>
            <p:nvPr/>
          </p:nvSpPr>
          <p:spPr bwMode="auto">
            <a:xfrm>
              <a:off x="4677"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7" name="Rectangle 65"/>
            <p:cNvSpPr>
              <a:spLocks noChangeArrowheads="1"/>
            </p:cNvSpPr>
            <p:nvPr/>
          </p:nvSpPr>
          <p:spPr bwMode="auto">
            <a:xfrm>
              <a:off x="4677"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8" name="Rectangle 66"/>
            <p:cNvSpPr>
              <a:spLocks noChangeArrowheads="1"/>
            </p:cNvSpPr>
            <p:nvPr/>
          </p:nvSpPr>
          <p:spPr bwMode="auto">
            <a:xfrm>
              <a:off x="5092"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9" name="Rectangle 67"/>
            <p:cNvSpPr>
              <a:spLocks noChangeArrowheads="1"/>
            </p:cNvSpPr>
            <p:nvPr/>
          </p:nvSpPr>
          <p:spPr bwMode="auto">
            <a:xfrm>
              <a:off x="5092"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grpSp>
      <p:grpSp>
        <p:nvGrpSpPr>
          <p:cNvPr id="70" name="Group 288"/>
          <p:cNvGrpSpPr>
            <a:grpSpLocks/>
          </p:cNvGrpSpPr>
          <p:nvPr/>
        </p:nvGrpSpPr>
        <p:grpSpPr bwMode="auto">
          <a:xfrm>
            <a:off x="765175" y="5346772"/>
            <a:ext cx="547688" cy="109538"/>
            <a:chOff x="530" y="3508"/>
            <a:chExt cx="345" cy="69"/>
          </a:xfrm>
        </p:grpSpPr>
        <p:sp>
          <p:nvSpPr>
            <p:cNvPr id="71" name="Rectangle 69"/>
            <p:cNvSpPr>
              <a:spLocks noChangeArrowheads="1"/>
            </p:cNvSpPr>
            <p:nvPr/>
          </p:nvSpPr>
          <p:spPr bwMode="auto">
            <a:xfrm>
              <a:off x="530"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2" name="Rectangle 70"/>
            <p:cNvSpPr>
              <a:spLocks noChangeArrowheads="1"/>
            </p:cNvSpPr>
            <p:nvPr/>
          </p:nvSpPr>
          <p:spPr bwMode="auto">
            <a:xfrm>
              <a:off x="530"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grpSp>
      <p:grpSp>
        <p:nvGrpSpPr>
          <p:cNvPr id="73" name="Group 287"/>
          <p:cNvGrpSpPr>
            <a:grpSpLocks/>
          </p:cNvGrpSpPr>
          <p:nvPr/>
        </p:nvGrpSpPr>
        <p:grpSpPr bwMode="auto">
          <a:xfrm>
            <a:off x="1314450" y="5346772"/>
            <a:ext cx="6034088" cy="109538"/>
            <a:chOff x="876" y="3508"/>
            <a:chExt cx="3801" cy="69"/>
          </a:xfrm>
        </p:grpSpPr>
        <p:sp>
          <p:nvSpPr>
            <p:cNvPr id="74" name="Rectangle 71"/>
            <p:cNvSpPr>
              <a:spLocks noChangeArrowheads="1"/>
            </p:cNvSpPr>
            <p:nvPr/>
          </p:nvSpPr>
          <p:spPr bwMode="auto">
            <a:xfrm>
              <a:off x="876"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5" name="Rectangle 72"/>
            <p:cNvSpPr>
              <a:spLocks noChangeArrowheads="1"/>
            </p:cNvSpPr>
            <p:nvPr/>
          </p:nvSpPr>
          <p:spPr bwMode="auto">
            <a:xfrm>
              <a:off x="876"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76" name="Rectangle 73"/>
            <p:cNvSpPr>
              <a:spLocks noChangeArrowheads="1"/>
            </p:cNvSpPr>
            <p:nvPr/>
          </p:nvSpPr>
          <p:spPr bwMode="auto">
            <a:xfrm>
              <a:off x="1221"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7" name="Rectangle 74"/>
            <p:cNvSpPr>
              <a:spLocks noChangeArrowheads="1"/>
            </p:cNvSpPr>
            <p:nvPr/>
          </p:nvSpPr>
          <p:spPr bwMode="auto">
            <a:xfrm>
              <a:off x="1221"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78" name="Rectangle 75"/>
            <p:cNvSpPr>
              <a:spLocks noChangeArrowheads="1"/>
            </p:cNvSpPr>
            <p:nvPr/>
          </p:nvSpPr>
          <p:spPr bwMode="auto">
            <a:xfrm>
              <a:off x="1567"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9" name="Rectangle 76"/>
            <p:cNvSpPr>
              <a:spLocks noChangeArrowheads="1"/>
            </p:cNvSpPr>
            <p:nvPr/>
          </p:nvSpPr>
          <p:spPr bwMode="auto">
            <a:xfrm>
              <a:off x="1567"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80" name="Rectangle 77"/>
            <p:cNvSpPr>
              <a:spLocks noChangeArrowheads="1"/>
            </p:cNvSpPr>
            <p:nvPr/>
          </p:nvSpPr>
          <p:spPr bwMode="auto">
            <a:xfrm>
              <a:off x="1912"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1" name="Rectangle 78"/>
            <p:cNvSpPr>
              <a:spLocks noChangeArrowheads="1"/>
            </p:cNvSpPr>
            <p:nvPr/>
          </p:nvSpPr>
          <p:spPr bwMode="auto">
            <a:xfrm>
              <a:off x="1912"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82" name="Rectangle 79"/>
            <p:cNvSpPr>
              <a:spLocks noChangeArrowheads="1"/>
            </p:cNvSpPr>
            <p:nvPr/>
          </p:nvSpPr>
          <p:spPr bwMode="auto">
            <a:xfrm>
              <a:off x="2258"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3" name="Rectangle 80"/>
            <p:cNvSpPr>
              <a:spLocks noChangeArrowheads="1"/>
            </p:cNvSpPr>
            <p:nvPr/>
          </p:nvSpPr>
          <p:spPr bwMode="auto">
            <a:xfrm>
              <a:off x="2258"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84" name="Rectangle 81"/>
            <p:cNvSpPr>
              <a:spLocks noChangeArrowheads="1"/>
            </p:cNvSpPr>
            <p:nvPr/>
          </p:nvSpPr>
          <p:spPr bwMode="auto">
            <a:xfrm>
              <a:off x="2603"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5" name="Rectangle 82"/>
            <p:cNvSpPr>
              <a:spLocks noChangeArrowheads="1"/>
            </p:cNvSpPr>
            <p:nvPr/>
          </p:nvSpPr>
          <p:spPr bwMode="auto">
            <a:xfrm>
              <a:off x="2603"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86" name="Rectangle 83"/>
            <p:cNvSpPr>
              <a:spLocks noChangeArrowheads="1"/>
            </p:cNvSpPr>
            <p:nvPr/>
          </p:nvSpPr>
          <p:spPr bwMode="auto">
            <a:xfrm>
              <a:off x="2949"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7" name="Rectangle 84"/>
            <p:cNvSpPr>
              <a:spLocks noChangeArrowheads="1"/>
            </p:cNvSpPr>
            <p:nvPr/>
          </p:nvSpPr>
          <p:spPr bwMode="auto">
            <a:xfrm>
              <a:off x="2949"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88" name="Rectangle 85"/>
            <p:cNvSpPr>
              <a:spLocks noChangeArrowheads="1"/>
            </p:cNvSpPr>
            <p:nvPr/>
          </p:nvSpPr>
          <p:spPr bwMode="auto">
            <a:xfrm>
              <a:off x="3295"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9" name="Rectangle 86"/>
            <p:cNvSpPr>
              <a:spLocks noChangeArrowheads="1"/>
            </p:cNvSpPr>
            <p:nvPr/>
          </p:nvSpPr>
          <p:spPr bwMode="auto">
            <a:xfrm>
              <a:off x="3295"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0" name="Rectangle 87"/>
            <p:cNvSpPr>
              <a:spLocks noChangeArrowheads="1"/>
            </p:cNvSpPr>
            <p:nvPr/>
          </p:nvSpPr>
          <p:spPr bwMode="auto">
            <a:xfrm>
              <a:off x="3641"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1" name="Rectangle 88"/>
            <p:cNvSpPr>
              <a:spLocks noChangeArrowheads="1"/>
            </p:cNvSpPr>
            <p:nvPr/>
          </p:nvSpPr>
          <p:spPr bwMode="auto">
            <a:xfrm>
              <a:off x="3641"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2" name="Rectangle 89"/>
            <p:cNvSpPr>
              <a:spLocks noChangeArrowheads="1"/>
            </p:cNvSpPr>
            <p:nvPr/>
          </p:nvSpPr>
          <p:spPr bwMode="auto">
            <a:xfrm>
              <a:off x="3986"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3" name="Rectangle 90"/>
            <p:cNvSpPr>
              <a:spLocks noChangeArrowheads="1"/>
            </p:cNvSpPr>
            <p:nvPr/>
          </p:nvSpPr>
          <p:spPr bwMode="auto">
            <a:xfrm>
              <a:off x="3986"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4" name="Rectangle 91"/>
            <p:cNvSpPr>
              <a:spLocks noChangeArrowheads="1"/>
            </p:cNvSpPr>
            <p:nvPr/>
          </p:nvSpPr>
          <p:spPr bwMode="auto">
            <a:xfrm>
              <a:off x="4332"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5" name="Rectangle 92"/>
            <p:cNvSpPr>
              <a:spLocks noChangeArrowheads="1"/>
            </p:cNvSpPr>
            <p:nvPr/>
          </p:nvSpPr>
          <p:spPr bwMode="auto">
            <a:xfrm>
              <a:off x="4332"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grpSp>
      <p:grpSp>
        <p:nvGrpSpPr>
          <p:cNvPr id="96" name="Group 93"/>
          <p:cNvGrpSpPr>
            <a:grpSpLocks/>
          </p:cNvGrpSpPr>
          <p:nvPr/>
        </p:nvGrpSpPr>
        <p:grpSpPr bwMode="auto">
          <a:xfrm>
            <a:off x="765175" y="2216222"/>
            <a:ext cx="3071813" cy="606425"/>
            <a:chOff x="530" y="1536"/>
            <a:chExt cx="1935" cy="382"/>
          </a:xfrm>
        </p:grpSpPr>
        <p:sp>
          <p:nvSpPr>
            <p:cNvPr id="97" name="Rectangle 94"/>
            <p:cNvSpPr>
              <a:spLocks noChangeArrowheads="1"/>
            </p:cNvSpPr>
            <p:nvPr/>
          </p:nvSpPr>
          <p:spPr bwMode="auto">
            <a:xfrm>
              <a:off x="530" y="15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8" name="Rectangle 95"/>
            <p:cNvSpPr>
              <a:spLocks noChangeArrowheads="1"/>
            </p:cNvSpPr>
            <p:nvPr/>
          </p:nvSpPr>
          <p:spPr bwMode="auto">
            <a:xfrm>
              <a:off x="530" y="15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9" name="Rectangle 96"/>
            <p:cNvSpPr>
              <a:spLocks noChangeArrowheads="1"/>
            </p:cNvSpPr>
            <p:nvPr/>
          </p:nvSpPr>
          <p:spPr bwMode="auto">
            <a:xfrm>
              <a:off x="1082" y="15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0" name="Rectangle 97"/>
            <p:cNvSpPr>
              <a:spLocks noChangeArrowheads="1"/>
            </p:cNvSpPr>
            <p:nvPr/>
          </p:nvSpPr>
          <p:spPr bwMode="auto">
            <a:xfrm>
              <a:off x="1082" y="15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1" name="Rectangle 98"/>
            <p:cNvSpPr>
              <a:spLocks noChangeArrowheads="1"/>
            </p:cNvSpPr>
            <p:nvPr/>
          </p:nvSpPr>
          <p:spPr bwMode="auto">
            <a:xfrm>
              <a:off x="1636" y="15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2" name="Rectangle 99"/>
            <p:cNvSpPr>
              <a:spLocks noChangeArrowheads="1"/>
            </p:cNvSpPr>
            <p:nvPr/>
          </p:nvSpPr>
          <p:spPr bwMode="auto">
            <a:xfrm>
              <a:off x="1636" y="15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3" name="Rectangle 100"/>
            <p:cNvSpPr>
              <a:spLocks noChangeArrowheads="1"/>
            </p:cNvSpPr>
            <p:nvPr/>
          </p:nvSpPr>
          <p:spPr bwMode="auto">
            <a:xfrm>
              <a:off x="668" y="1642"/>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4" name="Rectangle 101"/>
            <p:cNvSpPr>
              <a:spLocks noChangeArrowheads="1"/>
            </p:cNvSpPr>
            <p:nvPr/>
          </p:nvSpPr>
          <p:spPr bwMode="auto">
            <a:xfrm>
              <a:off x="668" y="1642"/>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5" name="Rectangle 102"/>
            <p:cNvSpPr>
              <a:spLocks noChangeArrowheads="1"/>
            </p:cNvSpPr>
            <p:nvPr/>
          </p:nvSpPr>
          <p:spPr bwMode="auto">
            <a:xfrm>
              <a:off x="1220" y="1642"/>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6" name="Rectangle 103"/>
            <p:cNvSpPr>
              <a:spLocks noChangeArrowheads="1"/>
            </p:cNvSpPr>
            <p:nvPr/>
          </p:nvSpPr>
          <p:spPr bwMode="auto">
            <a:xfrm>
              <a:off x="1220" y="1642"/>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7" name="Rectangle 104"/>
            <p:cNvSpPr>
              <a:spLocks noChangeArrowheads="1"/>
            </p:cNvSpPr>
            <p:nvPr/>
          </p:nvSpPr>
          <p:spPr bwMode="auto">
            <a:xfrm>
              <a:off x="1773" y="1642"/>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8" name="Rectangle 105"/>
            <p:cNvSpPr>
              <a:spLocks noChangeArrowheads="1"/>
            </p:cNvSpPr>
            <p:nvPr/>
          </p:nvSpPr>
          <p:spPr bwMode="auto">
            <a:xfrm>
              <a:off x="1773" y="1642"/>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9" name="Rectangle 106"/>
            <p:cNvSpPr>
              <a:spLocks noChangeArrowheads="1"/>
            </p:cNvSpPr>
            <p:nvPr/>
          </p:nvSpPr>
          <p:spPr bwMode="auto">
            <a:xfrm>
              <a:off x="807" y="174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0" name="Rectangle 107"/>
            <p:cNvSpPr>
              <a:spLocks noChangeArrowheads="1"/>
            </p:cNvSpPr>
            <p:nvPr/>
          </p:nvSpPr>
          <p:spPr bwMode="auto">
            <a:xfrm>
              <a:off x="807" y="174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1" name="Rectangle 108"/>
            <p:cNvSpPr>
              <a:spLocks noChangeArrowheads="1"/>
            </p:cNvSpPr>
            <p:nvPr/>
          </p:nvSpPr>
          <p:spPr bwMode="auto">
            <a:xfrm>
              <a:off x="1359" y="174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2" name="Rectangle 109"/>
            <p:cNvSpPr>
              <a:spLocks noChangeArrowheads="1"/>
            </p:cNvSpPr>
            <p:nvPr/>
          </p:nvSpPr>
          <p:spPr bwMode="auto">
            <a:xfrm>
              <a:off x="1359" y="174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3" name="Rectangle 110"/>
            <p:cNvSpPr>
              <a:spLocks noChangeArrowheads="1"/>
            </p:cNvSpPr>
            <p:nvPr/>
          </p:nvSpPr>
          <p:spPr bwMode="auto">
            <a:xfrm>
              <a:off x="1912" y="174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4" name="Rectangle 111"/>
            <p:cNvSpPr>
              <a:spLocks noChangeArrowheads="1"/>
            </p:cNvSpPr>
            <p:nvPr/>
          </p:nvSpPr>
          <p:spPr bwMode="auto">
            <a:xfrm>
              <a:off x="1912" y="174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5" name="Rectangle 112"/>
            <p:cNvSpPr>
              <a:spLocks noChangeArrowheads="1"/>
            </p:cNvSpPr>
            <p:nvPr/>
          </p:nvSpPr>
          <p:spPr bwMode="auto">
            <a:xfrm>
              <a:off x="945" y="1849"/>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6" name="Rectangle 113"/>
            <p:cNvSpPr>
              <a:spLocks noChangeArrowheads="1"/>
            </p:cNvSpPr>
            <p:nvPr/>
          </p:nvSpPr>
          <p:spPr bwMode="auto">
            <a:xfrm>
              <a:off x="945" y="1849"/>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7" name="Rectangle 114"/>
            <p:cNvSpPr>
              <a:spLocks noChangeArrowheads="1"/>
            </p:cNvSpPr>
            <p:nvPr/>
          </p:nvSpPr>
          <p:spPr bwMode="auto">
            <a:xfrm>
              <a:off x="1497" y="1849"/>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8" name="Rectangle 115"/>
            <p:cNvSpPr>
              <a:spLocks noChangeArrowheads="1"/>
            </p:cNvSpPr>
            <p:nvPr/>
          </p:nvSpPr>
          <p:spPr bwMode="auto">
            <a:xfrm>
              <a:off x="1497" y="1849"/>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9" name="Rectangle 116"/>
            <p:cNvSpPr>
              <a:spLocks noChangeArrowheads="1"/>
            </p:cNvSpPr>
            <p:nvPr/>
          </p:nvSpPr>
          <p:spPr bwMode="auto">
            <a:xfrm>
              <a:off x="2050" y="1849"/>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20" name="Rectangle 117"/>
            <p:cNvSpPr>
              <a:spLocks noChangeArrowheads="1"/>
            </p:cNvSpPr>
            <p:nvPr/>
          </p:nvSpPr>
          <p:spPr bwMode="auto">
            <a:xfrm>
              <a:off x="2050" y="1849"/>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1" name="Line 118"/>
            <p:cNvSpPr>
              <a:spLocks noChangeShapeType="1"/>
            </p:cNvSpPr>
            <p:nvPr/>
          </p:nvSpPr>
          <p:spPr bwMode="auto">
            <a:xfrm flipV="1">
              <a:off x="530" y="1883"/>
              <a:ext cx="414" cy="1"/>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2" name="Line 119"/>
            <p:cNvSpPr>
              <a:spLocks noChangeShapeType="1"/>
            </p:cNvSpPr>
            <p:nvPr/>
          </p:nvSpPr>
          <p:spPr bwMode="auto">
            <a:xfrm>
              <a:off x="530" y="1780"/>
              <a:ext cx="271"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 name="Line 120"/>
            <p:cNvSpPr>
              <a:spLocks noChangeShapeType="1"/>
            </p:cNvSpPr>
            <p:nvPr/>
          </p:nvSpPr>
          <p:spPr bwMode="auto">
            <a:xfrm>
              <a:off x="530"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4" name="Line 121"/>
            <p:cNvSpPr>
              <a:spLocks noChangeShapeType="1"/>
            </p:cNvSpPr>
            <p:nvPr/>
          </p:nvSpPr>
          <p:spPr bwMode="auto">
            <a:xfrm>
              <a:off x="945" y="157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5" name="Line 122"/>
            <p:cNvSpPr>
              <a:spLocks noChangeShapeType="1"/>
            </p:cNvSpPr>
            <p:nvPr/>
          </p:nvSpPr>
          <p:spPr bwMode="auto">
            <a:xfrm>
              <a:off x="1083"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6" name="Line 123"/>
            <p:cNvSpPr>
              <a:spLocks noChangeShapeType="1"/>
            </p:cNvSpPr>
            <p:nvPr/>
          </p:nvSpPr>
          <p:spPr bwMode="auto">
            <a:xfrm>
              <a:off x="1221" y="178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7" name="Line 124"/>
            <p:cNvSpPr>
              <a:spLocks noChangeShapeType="1"/>
            </p:cNvSpPr>
            <p:nvPr/>
          </p:nvSpPr>
          <p:spPr bwMode="auto">
            <a:xfrm>
              <a:off x="1360" y="1884"/>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8" name="Line 125"/>
            <p:cNvSpPr>
              <a:spLocks noChangeShapeType="1"/>
            </p:cNvSpPr>
            <p:nvPr/>
          </p:nvSpPr>
          <p:spPr bwMode="auto">
            <a:xfrm>
              <a:off x="1498" y="157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9" name="Line 126"/>
            <p:cNvSpPr>
              <a:spLocks noChangeShapeType="1"/>
            </p:cNvSpPr>
            <p:nvPr/>
          </p:nvSpPr>
          <p:spPr bwMode="auto">
            <a:xfrm>
              <a:off x="1636"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0" name="Line 127"/>
            <p:cNvSpPr>
              <a:spLocks noChangeShapeType="1"/>
            </p:cNvSpPr>
            <p:nvPr/>
          </p:nvSpPr>
          <p:spPr bwMode="auto">
            <a:xfrm>
              <a:off x="1774" y="178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1" name="Line 128"/>
            <p:cNvSpPr>
              <a:spLocks noChangeShapeType="1"/>
            </p:cNvSpPr>
            <p:nvPr/>
          </p:nvSpPr>
          <p:spPr bwMode="auto">
            <a:xfrm>
              <a:off x="1912" y="1884"/>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2" name="Group 284"/>
          <p:cNvGrpSpPr>
            <a:grpSpLocks/>
          </p:cNvGrpSpPr>
          <p:nvPr/>
        </p:nvGrpSpPr>
        <p:grpSpPr bwMode="auto">
          <a:xfrm>
            <a:off x="765175" y="1506610"/>
            <a:ext cx="1974850" cy="603250"/>
            <a:chOff x="530" y="1089"/>
            <a:chExt cx="1244" cy="380"/>
          </a:xfrm>
        </p:grpSpPr>
        <p:sp>
          <p:nvSpPr>
            <p:cNvPr id="133" name="Rectangle 130"/>
            <p:cNvSpPr>
              <a:spLocks noChangeArrowheads="1"/>
            </p:cNvSpPr>
            <p:nvPr/>
          </p:nvSpPr>
          <p:spPr bwMode="auto">
            <a:xfrm>
              <a:off x="530" y="1089"/>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34" name="Rectangle 131"/>
            <p:cNvSpPr>
              <a:spLocks noChangeArrowheads="1"/>
            </p:cNvSpPr>
            <p:nvPr/>
          </p:nvSpPr>
          <p:spPr bwMode="auto">
            <a:xfrm>
              <a:off x="530" y="1089"/>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35" name="Rectangle 132"/>
            <p:cNvSpPr>
              <a:spLocks noChangeArrowheads="1"/>
            </p:cNvSpPr>
            <p:nvPr/>
          </p:nvSpPr>
          <p:spPr bwMode="auto">
            <a:xfrm>
              <a:off x="876" y="1089"/>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36" name="Rectangle 133"/>
            <p:cNvSpPr>
              <a:spLocks noChangeArrowheads="1"/>
            </p:cNvSpPr>
            <p:nvPr/>
          </p:nvSpPr>
          <p:spPr bwMode="auto">
            <a:xfrm>
              <a:off x="876" y="1089"/>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37" name="Rectangle 134"/>
            <p:cNvSpPr>
              <a:spLocks noChangeArrowheads="1"/>
            </p:cNvSpPr>
            <p:nvPr/>
          </p:nvSpPr>
          <p:spPr bwMode="auto">
            <a:xfrm>
              <a:off x="1221" y="1089"/>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38" name="Rectangle 135"/>
            <p:cNvSpPr>
              <a:spLocks noChangeArrowheads="1"/>
            </p:cNvSpPr>
            <p:nvPr/>
          </p:nvSpPr>
          <p:spPr bwMode="auto">
            <a:xfrm>
              <a:off x="1221" y="1089"/>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39" name="Rectangle 136"/>
            <p:cNvSpPr>
              <a:spLocks noChangeArrowheads="1"/>
            </p:cNvSpPr>
            <p:nvPr/>
          </p:nvSpPr>
          <p:spPr bwMode="auto">
            <a:xfrm>
              <a:off x="599" y="1193"/>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0" name="Rectangle 137"/>
            <p:cNvSpPr>
              <a:spLocks noChangeArrowheads="1"/>
            </p:cNvSpPr>
            <p:nvPr/>
          </p:nvSpPr>
          <p:spPr bwMode="auto">
            <a:xfrm>
              <a:off x="599" y="1193"/>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41" name="Rectangle 138"/>
            <p:cNvSpPr>
              <a:spLocks noChangeArrowheads="1"/>
            </p:cNvSpPr>
            <p:nvPr/>
          </p:nvSpPr>
          <p:spPr bwMode="auto">
            <a:xfrm>
              <a:off x="945" y="1192"/>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2" name="Rectangle 139"/>
            <p:cNvSpPr>
              <a:spLocks noChangeArrowheads="1"/>
            </p:cNvSpPr>
            <p:nvPr/>
          </p:nvSpPr>
          <p:spPr bwMode="auto">
            <a:xfrm>
              <a:off x="945" y="1192"/>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43" name="Rectangle 140"/>
            <p:cNvSpPr>
              <a:spLocks noChangeArrowheads="1"/>
            </p:cNvSpPr>
            <p:nvPr/>
          </p:nvSpPr>
          <p:spPr bwMode="auto">
            <a:xfrm>
              <a:off x="1290" y="1193"/>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4" name="Rectangle 141"/>
            <p:cNvSpPr>
              <a:spLocks noChangeArrowheads="1"/>
            </p:cNvSpPr>
            <p:nvPr/>
          </p:nvSpPr>
          <p:spPr bwMode="auto">
            <a:xfrm>
              <a:off x="1290" y="1193"/>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45" name="Rectangle 142"/>
            <p:cNvSpPr>
              <a:spLocks noChangeArrowheads="1"/>
            </p:cNvSpPr>
            <p:nvPr/>
          </p:nvSpPr>
          <p:spPr bwMode="auto">
            <a:xfrm>
              <a:off x="669" y="1296"/>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6" name="Rectangle 143"/>
            <p:cNvSpPr>
              <a:spLocks noChangeArrowheads="1"/>
            </p:cNvSpPr>
            <p:nvPr/>
          </p:nvSpPr>
          <p:spPr bwMode="auto">
            <a:xfrm>
              <a:off x="669" y="1296"/>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47" name="Rectangle 144"/>
            <p:cNvSpPr>
              <a:spLocks noChangeArrowheads="1"/>
            </p:cNvSpPr>
            <p:nvPr/>
          </p:nvSpPr>
          <p:spPr bwMode="auto">
            <a:xfrm>
              <a:off x="1015" y="1296"/>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8" name="Rectangle 145"/>
            <p:cNvSpPr>
              <a:spLocks noChangeArrowheads="1"/>
            </p:cNvSpPr>
            <p:nvPr/>
          </p:nvSpPr>
          <p:spPr bwMode="auto">
            <a:xfrm>
              <a:off x="1015" y="1296"/>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49" name="Rectangle 146"/>
            <p:cNvSpPr>
              <a:spLocks noChangeArrowheads="1"/>
            </p:cNvSpPr>
            <p:nvPr/>
          </p:nvSpPr>
          <p:spPr bwMode="auto">
            <a:xfrm>
              <a:off x="1360" y="1296"/>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0" name="Rectangle 147"/>
            <p:cNvSpPr>
              <a:spLocks noChangeArrowheads="1"/>
            </p:cNvSpPr>
            <p:nvPr/>
          </p:nvSpPr>
          <p:spPr bwMode="auto">
            <a:xfrm>
              <a:off x="1360" y="1296"/>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51" name="Rectangle 148"/>
            <p:cNvSpPr>
              <a:spLocks noChangeArrowheads="1"/>
            </p:cNvSpPr>
            <p:nvPr/>
          </p:nvSpPr>
          <p:spPr bwMode="auto">
            <a:xfrm>
              <a:off x="738" y="140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2" name="Rectangle 149"/>
            <p:cNvSpPr>
              <a:spLocks noChangeArrowheads="1"/>
            </p:cNvSpPr>
            <p:nvPr/>
          </p:nvSpPr>
          <p:spPr bwMode="auto">
            <a:xfrm>
              <a:off x="738" y="140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53" name="Rectangle 150"/>
            <p:cNvSpPr>
              <a:spLocks noChangeArrowheads="1"/>
            </p:cNvSpPr>
            <p:nvPr/>
          </p:nvSpPr>
          <p:spPr bwMode="auto">
            <a:xfrm>
              <a:off x="1084" y="140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4" name="Rectangle 151"/>
            <p:cNvSpPr>
              <a:spLocks noChangeArrowheads="1"/>
            </p:cNvSpPr>
            <p:nvPr/>
          </p:nvSpPr>
          <p:spPr bwMode="auto">
            <a:xfrm>
              <a:off x="1084" y="140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55" name="Rectangle 152"/>
            <p:cNvSpPr>
              <a:spLocks noChangeArrowheads="1"/>
            </p:cNvSpPr>
            <p:nvPr/>
          </p:nvSpPr>
          <p:spPr bwMode="auto">
            <a:xfrm>
              <a:off x="1429" y="140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6" name="Rectangle 153"/>
            <p:cNvSpPr>
              <a:spLocks noChangeArrowheads="1"/>
            </p:cNvSpPr>
            <p:nvPr/>
          </p:nvSpPr>
          <p:spPr bwMode="auto">
            <a:xfrm>
              <a:off x="1429" y="140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57" name="Line 154"/>
            <p:cNvSpPr>
              <a:spLocks noChangeShapeType="1"/>
            </p:cNvSpPr>
            <p:nvPr/>
          </p:nvSpPr>
          <p:spPr bwMode="auto">
            <a:xfrm>
              <a:off x="530" y="1331"/>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8" name="Line 155"/>
            <p:cNvSpPr>
              <a:spLocks noChangeShapeType="1"/>
            </p:cNvSpPr>
            <p:nvPr/>
          </p:nvSpPr>
          <p:spPr bwMode="auto">
            <a:xfrm>
              <a:off x="530" y="1435"/>
              <a:ext cx="20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9" name="Line 156"/>
            <p:cNvSpPr>
              <a:spLocks noChangeShapeType="1"/>
            </p:cNvSpPr>
            <p:nvPr/>
          </p:nvSpPr>
          <p:spPr bwMode="auto">
            <a:xfrm>
              <a:off x="530" y="1227"/>
              <a:ext cx="69"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0" name="Group 285"/>
          <p:cNvGrpSpPr>
            <a:grpSpLocks/>
          </p:cNvGrpSpPr>
          <p:nvPr/>
        </p:nvGrpSpPr>
        <p:grpSpPr bwMode="auto">
          <a:xfrm>
            <a:off x="765175" y="3097285"/>
            <a:ext cx="2413000" cy="438150"/>
            <a:chOff x="530" y="2091"/>
            <a:chExt cx="1520" cy="276"/>
          </a:xfrm>
        </p:grpSpPr>
        <p:sp>
          <p:nvSpPr>
            <p:cNvPr id="161" name="Rectangle 158"/>
            <p:cNvSpPr>
              <a:spLocks noChangeArrowheads="1"/>
            </p:cNvSpPr>
            <p:nvPr/>
          </p:nvSpPr>
          <p:spPr bwMode="auto">
            <a:xfrm>
              <a:off x="530" y="2091"/>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62" name="Rectangle 159"/>
            <p:cNvSpPr>
              <a:spLocks noChangeArrowheads="1"/>
            </p:cNvSpPr>
            <p:nvPr/>
          </p:nvSpPr>
          <p:spPr bwMode="auto">
            <a:xfrm>
              <a:off x="530" y="2091"/>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63" name="Rectangle 160"/>
            <p:cNvSpPr>
              <a:spLocks noChangeArrowheads="1"/>
            </p:cNvSpPr>
            <p:nvPr/>
          </p:nvSpPr>
          <p:spPr bwMode="auto">
            <a:xfrm>
              <a:off x="876" y="2091"/>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64" name="Rectangle 161"/>
            <p:cNvSpPr>
              <a:spLocks noChangeArrowheads="1"/>
            </p:cNvSpPr>
            <p:nvPr/>
          </p:nvSpPr>
          <p:spPr bwMode="auto">
            <a:xfrm>
              <a:off x="876" y="2091"/>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65" name="Rectangle 162"/>
            <p:cNvSpPr>
              <a:spLocks noChangeArrowheads="1"/>
            </p:cNvSpPr>
            <p:nvPr/>
          </p:nvSpPr>
          <p:spPr bwMode="auto">
            <a:xfrm>
              <a:off x="1221" y="2091"/>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66" name="Rectangle 163"/>
            <p:cNvSpPr>
              <a:spLocks noChangeArrowheads="1"/>
            </p:cNvSpPr>
            <p:nvPr/>
          </p:nvSpPr>
          <p:spPr bwMode="auto">
            <a:xfrm>
              <a:off x="1221" y="2091"/>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67" name="Rectangle 164"/>
            <p:cNvSpPr>
              <a:spLocks noChangeArrowheads="1"/>
            </p:cNvSpPr>
            <p:nvPr/>
          </p:nvSpPr>
          <p:spPr bwMode="auto">
            <a:xfrm>
              <a:off x="1567" y="2091"/>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68" name="Rectangle 165"/>
            <p:cNvSpPr>
              <a:spLocks noChangeArrowheads="1"/>
            </p:cNvSpPr>
            <p:nvPr/>
          </p:nvSpPr>
          <p:spPr bwMode="auto">
            <a:xfrm>
              <a:off x="1567" y="2091"/>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69" name="Rectangle 166"/>
            <p:cNvSpPr>
              <a:spLocks noChangeArrowheads="1"/>
            </p:cNvSpPr>
            <p:nvPr/>
          </p:nvSpPr>
          <p:spPr bwMode="auto">
            <a:xfrm>
              <a:off x="599" y="2195"/>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70" name="Rectangle 167"/>
            <p:cNvSpPr>
              <a:spLocks noChangeArrowheads="1"/>
            </p:cNvSpPr>
            <p:nvPr/>
          </p:nvSpPr>
          <p:spPr bwMode="auto">
            <a:xfrm>
              <a:off x="599" y="2195"/>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71" name="Rectangle 168"/>
            <p:cNvSpPr>
              <a:spLocks noChangeArrowheads="1"/>
            </p:cNvSpPr>
            <p:nvPr/>
          </p:nvSpPr>
          <p:spPr bwMode="auto">
            <a:xfrm>
              <a:off x="945" y="2195"/>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72" name="Rectangle 169"/>
            <p:cNvSpPr>
              <a:spLocks noChangeArrowheads="1"/>
            </p:cNvSpPr>
            <p:nvPr/>
          </p:nvSpPr>
          <p:spPr bwMode="auto">
            <a:xfrm>
              <a:off x="945" y="2195"/>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73" name="Rectangle 170"/>
            <p:cNvSpPr>
              <a:spLocks noChangeArrowheads="1"/>
            </p:cNvSpPr>
            <p:nvPr/>
          </p:nvSpPr>
          <p:spPr bwMode="auto">
            <a:xfrm>
              <a:off x="1290" y="2195"/>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74" name="Rectangle 171"/>
            <p:cNvSpPr>
              <a:spLocks noChangeArrowheads="1"/>
            </p:cNvSpPr>
            <p:nvPr/>
          </p:nvSpPr>
          <p:spPr bwMode="auto">
            <a:xfrm>
              <a:off x="1290" y="2195"/>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75" name="Rectangle 172"/>
            <p:cNvSpPr>
              <a:spLocks noChangeArrowheads="1"/>
            </p:cNvSpPr>
            <p:nvPr/>
          </p:nvSpPr>
          <p:spPr bwMode="auto">
            <a:xfrm>
              <a:off x="1636" y="2195"/>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76" name="Rectangle 173"/>
            <p:cNvSpPr>
              <a:spLocks noChangeArrowheads="1"/>
            </p:cNvSpPr>
            <p:nvPr/>
          </p:nvSpPr>
          <p:spPr bwMode="auto">
            <a:xfrm>
              <a:off x="1636" y="2195"/>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77" name="Rectangle 174"/>
            <p:cNvSpPr>
              <a:spLocks noChangeArrowheads="1"/>
            </p:cNvSpPr>
            <p:nvPr/>
          </p:nvSpPr>
          <p:spPr bwMode="auto">
            <a:xfrm>
              <a:off x="668" y="229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78" name="Rectangle 175"/>
            <p:cNvSpPr>
              <a:spLocks noChangeArrowheads="1"/>
            </p:cNvSpPr>
            <p:nvPr/>
          </p:nvSpPr>
          <p:spPr bwMode="auto">
            <a:xfrm>
              <a:off x="668" y="229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79" name="Rectangle 176"/>
            <p:cNvSpPr>
              <a:spLocks noChangeArrowheads="1"/>
            </p:cNvSpPr>
            <p:nvPr/>
          </p:nvSpPr>
          <p:spPr bwMode="auto">
            <a:xfrm>
              <a:off x="1014" y="229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80" name="Rectangle 177"/>
            <p:cNvSpPr>
              <a:spLocks noChangeArrowheads="1"/>
            </p:cNvSpPr>
            <p:nvPr/>
          </p:nvSpPr>
          <p:spPr bwMode="auto">
            <a:xfrm>
              <a:off x="1014" y="229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81" name="Rectangle 178"/>
            <p:cNvSpPr>
              <a:spLocks noChangeArrowheads="1"/>
            </p:cNvSpPr>
            <p:nvPr/>
          </p:nvSpPr>
          <p:spPr bwMode="auto">
            <a:xfrm>
              <a:off x="1359" y="229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82" name="Rectangle 179"/>
            <p:cNvSpPr>
              <a:spLocks noChangeArrowheads="1"/>
            </p:cNvSpPr>
            <p:nvPr/>
          </p:nvSpPr>
          <p:spPr bwMode="auto">
            <a:xfrm>
              <a:off x="1359" y="229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83" name="Rectangle 180"/>
            <p:cNvSpPr>
              <a:spLocks noChangeArrowheads="1"/>
            </p:cNvSpPr>
            <p:nvPr/>
          </p:nvSpPr>
          <p:spPr bwMode="auto">
            <a:xfrm>
              <a:off x="1705" y="229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84" name="Rectangle 181"/>
            <p:cNvSpPr>
              <a:spLocks noChangeArrowheads="1"/>
            </p:cNvSpPr>
            <p:nvPr/>
          </p:nvSpPr>
          <p:spPr bwMode="auto">
            <a:xfrm>
              <a:off x="1705" y="229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85" name="Line 182"/>
            <p:cNvSpPr>
              <a:spLocks noChangeShapeType="1"/>
            </p:cNvSpPr>
            <p:nvPr/>
          </p:nvSpPr>
          <p:spPr bwMode="auto">
            <a:xfrm>
              <a:off x="530" y="2228"/>
              <a:ext cx="69"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6" name="Line 183"/>
            <p:cNvSpPr>
              <a:spLocks noChangeShapeType="1"/>
            </p:cNvSpPr>
            <p:nvPr/>
          </p:nvSpPr>
          <p:spPr bwMode="auto">
            <a:xfrm>
              <a:off x="530" y="233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7" name="Group 184"/>
          <p:cNvGrpSpPr>
            <a:grpSpLocks/>
          </p:cNvGrpSpPr>
          <p:nvPr/>
        </p:nvGrpSpPr>
        <p:grpSpPr bwMode="auto">
          <a:xfrm>
            <a:off x="765175" y="3644972"/>
            <a:ext cx="3071813" cy="439738"/>
            <a:chOff x="530" y="2436"/>
            <a:chExt cx="1935" cy="277"/>
          </a:xfrm>
        </p:grpSpPr>
        <p:sp>
          <p:nvSpPr>
            <p:cNvPr id="188" name="Rectangle 185"/>
            <p:cNvSpPr>
              <a:spLocks noChangeArrowheads="1"/>
            </p:cNvSpPr>
            <p:nvPr/>
          </p:nvSpPr>
          <p:spPr bwMode="auto">
            <a:xfrm>
              <a:off x="530"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89" name="Rectangle 186"/>
            <p:cNvSpPr>
              <a:spLocks noChangeArrowheads="1"/>
            </p:cNvSpPr>
            <p:nvPr/>
          </p:nvSpPr>
          <p:spPr bwMode="auto">
            <a:xfrm>
              <a:off x="530"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90" name="Rectangle 187"/>
            <p:cNvSpPr>
              <a:spLocks noChangeArrowheads="1"/>
            </p:cNvSpPr>
            <p:nvPr/>
          </p:nvSpPr>
          <p:spPr bwMode="auto">
            <a:xfrm>
              <a:off x="945"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91" name="Rectangle 188"/>
            <p:cNvSpPr>
              <a:spLocks noChangeArrowheads="1"/>
            </p:cNvSpPr>
            <p:nvPr/>
          </p:nvSpPr>
          <p:spPr bwMode="auto">
            <a:xfrm>
              <a:off x="945"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92" name="Rectangle 189"/>
            <p:cNvSpPr>
              <a:spLocks noChangeArrowheads="1"/>
            </p:cNvSpPr>
            <p:nvPr/>
          </p:nvSpPr>
          <p:spPr bwMode="auto">
            <a:xfrm>
              <a:off x="1359"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93" name="Rectangle 190"/>
            <p:cNvSpPr>
              <a:spLocks noChangeArrowheads="1"/>
            </p:cNvSpPr>
            <p:nvPr/>
          </p:nvSpPr>
          <p:spPr bwMode="auto">
            <a:xfrm>
              <a:off x="1359"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94" name="Rectangle 191"/>
            <p:cNvSpPr>
              <a:spLocks noChangeArrowheads="1"/>
            </p:cNvSpPr>
            <p:nvPr/>
          </p:nvSpPr>
          <p:spPr bwMode="auto">
            <a:xfrm>
              <a:off x="1774"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95" name="Rectangle 192"/>
            <p:cNvSpPr>
              <a:spLocks noChangeArrowheads="1"/>
            </p:cNvSpPr>
            <p:nvPr/>
          </p:nvSpPr>
          <p:spPr bwMode="auto">
            <a:xfrm>
              <a:off x="1774"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96" name="Rectangle 193"/>
            <p:cNvSpPr>
              <a:spLocks noChangeArrowheads="1"/>
            </p:cNvSpPr>
            <p:nvPr/>
          </p:nvSpPr>
          <p:spPr bwMode="auto">
            <a:xfrm>
              <a:off x="668"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97" name="Rectangle 194"/>
            <p:cNvSpPr>
              <a:spLocks noChangeArrowheads="1"/>
            </p:cNvSpPr>
            <p:nvPr/>
          </p:nvSpPr>
          <p:spPr bwMode="auto">
            <a:xfrm>
              <a:off x="668"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98" name="Rectangle 195"/>
            <p:cNvSpPr>
              <a:spLocks noChangeArrowheads="1"/>
            </p:cNvSpPr>
            <p:nvPr/>
          </p:nvSpPr>
          <p:spPr bwMode="auto">
            <a:xfrm>
              <a:off x="1083"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99" name="Rectangle 196"/>
            <p:cNvSpPr>
              <a:spLocks noChangeArrowheads="1"/>
            </p:cNvSpPr>
            <p:nvPr/>
          </p:nvSpPr>
          <p:spPr bwMode="auto">
            <a:xfrm>
              <a:off x="1083"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00" name="Rectangle 197"/>
            <p:cNvSpPr>
              <a:spLocks noChangeArrowheads="1"/>
            </p:cNvSpPr>
            <p:nvPr/>
          </p:nvSpPr>
          <p:spPr bwMode="auto">
            <a:xfrm>
              <a:off x="1497"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1" name="Rectangle 198"/>
            <p:cNvSpPr>
              <a:spLocks noChangeArrowheads="1"/>
            </p:cNvSpPr>
            <p:nvPr/>
          </p:nvSpPr>
          <p:spPr bwMode="auto">
            <a:xfrm>
              <a:off x="1497"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02" name="Rectangle 199"/>
            <p:cNvSpPr>
              <a:spLocks noChangeArrowheads="1"/>
            </p:cNvSpPr>
            <p:nvPr/>
          </p:nvSpPr>
          <p:spPr bwMode="auto">
            <a:xfrm>
              <a:off x="1912"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3" name="Rectangle 200"/>
            <p:cNvSpPr>
              <a:spLocks noChangeArrowheads="1"/>
            </p:cNvSpPr>
            <p:nvPr/>
          </p:nvSpPr>
          <p:spPr bwMode="auto">
            <a:xfrm>
              <a:off x="1912"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04" name="Rectangle 201"/>
            <p:cNvSpPr>
              <a:spLocks noChangeArrowheads="1"/>
            </p:cNvSpPr>
            <p:nvPr/>
          </p:nvSpPr>
          <p:spPr bwMode="auto">
            <a:xfrm>
              <a:off x="806"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 name="Rectangle 202"/>
            <p:cNvSpPr>
              <a:spLocks noChangeArrowheads="1"/>
            </p:cNvSpPr>
            <p:nvPr/>
          </p:nvSpPr>
          <p:spPr bwMode="auto">
            <a:xfrm>
              <a:off x="806" y="2644"/>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06" name="Rectangle 203"/>
            <p:cNvSpPr>
              <a:spLocks noChangeArrowheads="1"/>
            </p:cNvSpPr>
            <p:nvPr/>
          </p:nvSpPr>
          <p:spPr bwMode="auto">
            <a:xfrm>
              <a:off x="1221"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7" name="Rectangle 204"/>
            <p:cNvSpPr>
              <a:spLocks noChangeArrowheads="1"/>
            </p:cNvSpPr>
            <p:nvPr/>
          </p:nvSpPr>
          <p:spPr bwMode="auto">
            <a:xfrm>
              <a:off x="1221" y="2643"/>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08" name="Rectangle 205"/>
            <p:cNvSpPr>
              <a:spLocks noChangeArrowheads="1"/>
            </p:cNvSpPr>
            <p:nvPr/>
          </p:nvSpPr>
          <p:spPr bwMode="auto">
            <a:xfrm>
              <a:off x="1635"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9" name="Rectangle 206"/>
            <p:cNvSpPr>
              <a:spLocks noChangeArrowheads="1"/>
            </p:cNvSpPr>
            <p:nvPr/>
          </p:nvSpPr>
          <p:spPr bwMode="auto">
            <a:xfrm>
              <a:off x="1635" y="2644"/>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10" name="Rectangle 207"/>
            <p:cNvSpPr>
              <a:spLocks noChangeArrowheads="1"/>
            </p:cNvSpPr>
            <p:nvPr/>
          </p:nvSpPr>
          <p:spPr bwMode="auto">
            <a:xfrm>
              <a:off x="2050"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11" name="Rectangle 208"/>
            <p:cNvSpPr>
              <a:spLocks noChangeArrowheads="1"/>
            </p:cNvSpPr>
            <p:nvPr/>
          </p:nvSpPr>
          <p:spPr bwMode="auto">
            <a:xfrm>
              <a:off x="2050" y="2644"/>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12" name="Line 209"/>
            <p:cNvSpPr>
              <a:spLocks noChangeShapeType="1"/>
            </p:cNvSpPr>
            <p:nvPr/>
          </p:nvSpPr>
          <p:spPr bwMode="auto">
            <a:xfrm>
              <a:off x="530" y="2575"/>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13" name="Line 210"/>
            <p:cNvSpPr>
              <a:spLocks noChangeShapeType="1"/>
            </p:cNvSpPr>
            <p:nvPr/>
          </p:nvSpPr>
          <p:spPr bwMode="auto">
            <a:xfrm>
              <a:off x="530" y="2678"/>
              <a:ext cx="271"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4" name="Group 286"/>
          <p:cNvGrpSpPr>
            <a:grpSpLocks/>
          </p:cNvGrpSpPr>
          <p:nvPr/>
        </p:nvGrpSpPr>
        <p:grpSpPr bwMode="auto">
          <a:xfrm>
            <a:off x="765175" y="4413322"/>
            <a:ext cx="3400425" cy="274638"/>
            <a:chOff x="530" y="2920"/>
            <a:chExt cx="2142" cy="173"/>
          </a:xfrm>
        </p:grpSpPr>
        <p:sp>
          <p:nvSpPr>
            <p:cNvPr id="215" name="Rectangle 212"/>
            <p:cNvSpPr>
              <a:spLocks noChangeArrowheads="1"/>
            </p:cNvSpPr>
            <p:nvPr/>
          </p:nvSpPr>
          <p:spPr bwMode="auto">
            <a:xfrm>
              <a:off x="599" y="3024"/>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16" name="Rectangle 213"/>
            <p:cNvSpPr>
              <a:spLocks noChangeArrowheads="1"/>
            </p:cNvSpPr>
            <p:nvPr/>
          </p:nvSpPr>
          <p:spPr bwMode="auto">
            <a:xfrm>
              <a:off x="599" y="3024"/>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17" name="Rectangle 214"/>
            <p:cNvSpPr>
              <a:spLocks noChangeArrowheads="1"/>
            </p:cNvSpPr>
            <p:nvPr/>
          </p:nvSpPr>
          <p:spPr bwMode="auto">
            <a:xfrm>
              <a:off x="945" y="3024"/>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18" name="Rectangle 215"/>
            <p:cNvSpPr>
              <a:spLocks noChangeArrowheads="1"/>
            </p:cNvSpPr>
            <p:nvPr/>
          </p:nvSpPr>
          <p:spPr bwMode="auto">
            <a:xfrm>
              <a:off x="945" y="3024"/>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19" name="Rectangle 216"/>
            <p:cNvSpPr>
              <a:spLocks noChangeArrowheads="1"/>
            </p:cNvSpPr>
            <p:nvPr/>
          </p:nvSpPr>
          <p:spPr bwMode="auto">
            <a:xfrm>
              <a:off x="1290" y="3024"/>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20" name="Rectangle 217"/>
            <p:cNvSpPr>
              <a:spLocks noChangeArrowheads="1"/>
            </p:cNvSpPr>
            <p:nvPr/>
          </p:nvSpPr>
          <p:spPr bwMode="auto">
            <a:xfrm>
              <a:off x="1290" y="3024"/>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21" name="Rectangle 218"/>
            <p:cNvSpPr>
              <a:spLocks noChangeArrowheads="1"/>
            </p:cNvSpPr>
            <p:nvPr/>
          </p:nvSpPr>
          <p:spPr bwMode="auto">
            <a:xfrm>
              <a:off x="1636" y="3024"/>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22" name="Rectangle 219"/>
            <p:cNvSpPr>
              <a:spLocks noChangeArrowheads="1"/>
            </p:cNvSpPr>
            <p:nvPr/>
          </p:nvSpPr>
          <p:spPr bwMode="auto">
            <a:xfrm>
              <a:off x="1636" y="3024"/>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23" name="Rectangle 220"/>
            <p:cNvSpPr>
              <a:spLocks noChangeArrowheads="1"/>
            </p:cNvSpPr>
            <p:nvPr/>
          </p:nvSpPr>
          <p:spPr bwMode="auto">
            <a:xfrm>
              <a:off x="530" y="292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24" name="Rectangle 221"/>
            <p:cNvSpPr>
              <a:spLocks noChangeArrowheads="1"/>
            </p:cNvSpPr>
            <p:nvPr/>
          </p:nvSpPr>
          <p:spPr bwMode="auto">
            <a:xfrm>
              <a:off x="530" y="292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25" name="Rectangle 222"/>
            <p:cNvSpPr>
              <a:spLocks noChangeArrowheads="1"/>
            </p:cNvSpPr>
            <p:nvPr/>
          </p:nvSpPr>
          <p:spPr bwMode="auto">
            <a:xfrm>
              <a:off x="876" y="292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26" name="Rectangle 223"/>
            <p:cNvSpPr>
              <a:spLocks noChangeArrowheads="1"/>
            </p:cNvSpPr>
            <p:nvPr/>
          </p:nvSpPr>
          <p:spPr bwMode="auto">
            <a:xfrm>
              <a:off x="876" y="292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27" name="Rectangle 224"/>
            <p:cNvSpPr>
              <a:spLocks noChangeArrowheads="1"/>
            </p:cNvSpPr>
            <p:nvPr/>
          </p:nvSpPr>
          <p:spPr bwMode="auto">
            <a:xfrm>
              <a:off x="1221" y="292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28" name="Rectangle 225"/>
            <p:cNvSpPr>
              <a:spLocks noChangeArrowheads="1"/>
            </p:cNvSpPr>
            <p:nvPr/>
          </p:nvSpPr>
          <p:spPr bwMode="auto">
            <a:xfrm>
              <a:off x="1221" y="292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29" name="Rectangle 226"/>
            <p:cNvSpPr>
              <a:spLocks noChangeArrowheads="1"/>
            </p:cNvSpPr>
            <p:nvPr/>
          </p:nvSpPr>
          <p:spPr bwMode="auto">
            <a:xfrm>
              <a:off x="1567" y="292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30" name="Rectangle 227"/>
            <p:cNvSpPr>
              <a:spLocks noChangeArrowheads="1"/>
            </p:cNvSpPr>
            <p:nvPr/>
          </p:nvSpPr>
          <p:spPr bwMode="auto">
            <a:xfrm>
              <a:off x="1567" y="292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31" name="Rectangle 228"/>
            <p:cNvSpPr>
              <a:spLocks noChangeArrowheads="1"/>
            </p:cNvSpPr>
            <p:nvPr/>
          </p:nvSpPr>
          <p:spPr bwMode="auto">
            <a:xfrm>
              <a:off x="1981" y="3024"/>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32" name="Rectangle 229"/>
            <p:cNvSpPr>
              <a:spLocks noChangeArrowheads="1"/>
            </p:cNvSpPr>
            <p:nvPr/>
          </p:nvSpPr>
          <p:spPr bwMode="auto">
            <a:xfrm>
              <a:off x="1981" y="3024"/>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33" name="Rectangle 230"/>
            <p:cNvSpPr>
              <a:spLocks noChangeArrowheads="1"/>
            </p:cNvSpPr>
            <p:nvPr/>
          </p:nvSpPr>
          <p:spPr bwMode="auto">
            <a:xfrm>
              <a:off x="2327" y="3024"/>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34" name="Rectangle 231"/>
            <p:cNvSpPr>
              <a:spLocks noChangeArrowheads="1"/>
            </p:cNvSpPr>
            <p:nvPr/>
          </p:nvSpPr>
          <p:spPr bwMode="auto">
            <a:xfrm>
              <a:off x="2327" y="3024"/>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35" name="Rectangle 232"/>
            <p:cNvSpPr>
              <a:spLocks noChangeArrowheads="1"/>
            </p:cNvSpPr>
            <p:nvPr/>
          </p:nvSpPr>
          <p:spPr bwMode="auto">
            <a:xfrm>
              <a:off x="1912" y="292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36" name="Rectangle 233"/>
            <p:cNvSpPr>
              <a:spLocks noChangeArrowheads="1"/>
            </p:cNvSpPr>
            <p:nvPr/>
          </p:nvSpPr>
          <p:spPr bwMode="auto">
            <a:xfrm>
              <a:off x="1912" y="292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37" name="Rectangle 234"/>
            <p:cNvSpPr>
              <a:spLocks noChangeArrowheads="1"/>
            </p:cNvSpPr>
            <p:nvPr/>
          </p:nvSpPr>
          <p:spPr bwMode="auto">
            <a:xfrm>
              <a:off x="2258" y="292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38" name="Rectangle 235"/>
            <p:cNvSpPr>
              <a:spLocks noChangeArrowheads="1"/>
            </p:cNvSpPr>
            <p:nvPr/>
          </p:nvSpPr>
          <p:spPr bwMode="auto">
            <a:xfrm>
              <a:off x="2258" y="292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39" name="Line 236"/>
            <p:cNvSpPr>
              <a:spLocks noChangeShapeType="1"/>
            </p:cNvSpPr>
            <p:nvPr/>
          </p:nvSpPr>
          <p:spPr bwMode="auto">
            <a:xfrm>
              <a:off x="530" y="3059"/>
              <a:ext cx="69"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0" name="Group 237"/>
          <p:cNvGrpSpPr>
            <a:grpSpLocks/>
          </p:cNvGrpSpPr>
          <p:nvPr/>
        </p:nvGrpSpPr>
        <p:grpSpPr bwMode="auto">
          <a:xfrm>
            <a:off x="765175" y="4795910"/>
            <a:ext cx="4160838" cy="274637"/>
            <a:chOff x="530" y="3161"/>
            <a:chExt cx="2621" cy="173"/>
          </a:xfrm>
        </p:grpSpPr>
        <p:sp>
          <p:nvSpPr>
            <p:cNvPr id="241" name="Rectangle 238"/>
            <p:cNvSpPr>
              <a:spLocks noChangeArrowheads="1"/>
            </p:cNvSpPr>
            <p:nvPr/>
          </p:nvSpPr>
          <p:spPr bwMode="auto">
            <a:xfrm>
              <a:off x="530"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42" name="Rectangle 239"/>
            <p:cNvSpPr>
              <a:spLocks noChangeArrowheads="1"/>
            </p:cNvSpPr>
            <p:nvPr/>
          </p:nvSpPr>
          <p:spPr bwMode="auto">
            <a:xfrm>
              <a:off x="530"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43" name="Rectangle 240"/>
            <p:cNvSpPr>
              <a:spLocks noChangeArrowheads="1"/>
            </p:cNvSpPr>
            <p:nvPr/>
          </p:nvSpPr>
          <p:spPr bwMode="auto">
            <a:xfrm>
              <a:off x="945"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44" name="Rectangle 241"/>
            <p:cNvSpPr>
              <a:spLocks noChangeArrowheads="1"/>
            </p:cNvSpPr>
            <p:nvPr/>
          </p:nvSpPr>
          <p:spPr bwMode="auto">
            <a:xfrm>
              <a:off x="945"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45" name="Rectangle 242"/>
            <p:cNvSpPr>
              <a:spLocks noChangeArrowheads="1"/>
            </p:cNvSpPr>
            <p:nvPr/>
          </p:nvSpPr>
          <p:spPr bwMode="auto">
            <a:xfrm>
              <a:off x="1359"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46" name="Rectangle 243"/>
            <p:cNvSpPr>
              <a:spLocks noChangeArrowheads="1"/>
            </p:cNvSpPr>
            <p:nvPr/>
          </p:nvSpPr>
          <p:spPr bwMode="auto">
            <a:xfrm>
              <a:off x="1359"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47" name="Rectangle 244"/>
            <p:cNvSpPr>
              <a:spLocks noChangeArrowheads="1"/>
            </p:cNvSpPr>
            <p:nvPr/>
          </p:nvSpPr>
          <p:spPr bwMode="auto">
            <a:xfrm>
              <a:off x="1774"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48" name="Rectangle 245"/>
            <p:cNvSpPr>
              <a:spLocks noChangeArrowheads="1"/>
            </p:cNvSpPr>
            <p:nvPr/>
          </p:nvSpPr>
          <p:spPr bwMode="auto">
            <a:xfrm>
              <a:off x="1774"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49" name="Rectangle 246"/>
            <p:cNvSpPr>
              <a:spLocks noChangeArrowheads="1"/>
            </p:cNvSpPr>
            <p:nvPr/>
          </p:nvSpPr>
          <p:spPr bwMode="auto">
            <a:xfrm>
              <a:off x="2183"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50" name="Rectangle 247"/>
            <p:cNvSpPr>
              <a:spLocks noChangeArrowheads="1"/>
            </p:cNvSpPr>
            <p:nvPr/>
          </p:nvSpPr>
          <p:spPr bwMode="auto">
            <a:xfrm>
              <a:off x="2183"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51" name="Rectangle 248"/>
            <p:cNvSpPr>
              <a:spLocks noChangeArrowheads="1"/>
            </p:cNvSpPr>
            <p:nvPr/>
          </p:nvSpPr>
          <p:spPr bwMode="auto">
            <a:xfrm>
              <a:off x="2598"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52" name="Rectangle 249"/>
            <p:cNvSpPr>
              <a:spLocks noChangeArrowheads="1"/>
            </p:cNvSpPr>
            <p:nvPr/>
          </p:nvSpPr>
          <p:spPr bwMode="auto">
            <a:xfrm>
              <a:off x="2598"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53" name="Rectangle 250"/>
            <p:cNvSpPr>
              <a:spLocks noChangeArrowheads="1"/>
            </p:cNvSpPr>
            <p:nvPr/>
          </p:nvSpPr>
          <p:spPr bwMode="auto">
            <a:xfrm>
              <a:off x="668"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54" name="Rectangle 251"/>
            <p:cNvSpPr>
              <a:spLocks noChangeArrowheads="1"/>
            </p:cNvSpPr>
            <p:nvPr/>
          </p:nvSpPr>
          <p:spPr bwMode="auto">
            <a:xfrm>
              <a:off x="668"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55" name="Rectangle 252"/>
            <p:cNvSpPr>
              <a:spLocks noChangeArrowheads="1"/>
            </p:cNvSpPr>
            <p:nvPr/>
          </p:nvSpPr>
          <p:spPr bwMode="auto">
            <a:xfrm>
              <a:off x="1083"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56" name="Rectangle 253"/>
            <p:cNvSpPr>
              <a:spLocks noChangeArrowheads="1"/>
            </p:cNvSpPr>
            <p:nvPr/>
          </p:nvSpPr>
          <p:spPr bwMode="auto">
            <a:xfrm>
              <a:off x="1083"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57" name="Rectangle 254"/>
            <p:cNvSpPr>
              <a:spLocks noChangeArrowheads="1"/>
            </p:cNvSpPr>
            <p:nvPr/>
          </p:nvSpPr>
          <p:spPr bwMode="auto">
            <a:xfrm>
              <a:off x="1497"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58" name="Rectangle 255"/>
            <p:cNvSpPr>
              <a:spLocks noChangeArrowheads="1"/>
            </p:cNvSpPr>
            <p:nvPr/>
          </p:nvSpPr>
          <p:spPr bwMode="auto">
            <a:xfrm>
              <a:off x="1497"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59" name="Rectangle 256"/>
            <p:cNvSpPr>
              <a:spLocks noChangeArrowheads="1"/>
            </p:cNvSpPr>
            <p:nvPr/>
          </p:nvSpPr>
          <p:spPr bwMode="auto">
            <a:xfrm>
              <a:off x="1912"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60" name="Rectangle 257"/>
            <p:cNvSpPr>
              <a:spLocks noChangeArrowheads="1"/>
            </p:cNvSpPr>
            <p:nvPr/>
          </p:nvSpPr>
          <p:spPr bwMode="auto">
            <a:xfrm>
              <a:off x="1912"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61" name="Rectangle 258"/>
            <p:cNvSpPr>
              <a:spLocks noChangeArrowheads="1"/>
            </p:cNvSpPr>
            <p:nvPr/>
          </p:nvSpPr>
          <p:spPr bwMode="auto">
            <a:xfrm>
              <a:off x="2321"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62" name="Rectangle 259"/>
            <p:cNvSpPr>
              <a:spLocks noChangeArrowheads="1"/>
            </p:cNvSpPr>
            <p:nvPr/>
          </p:nvSpPr>
          <p:spPr bwMode="auto">
            <a:xfrm>
              <a:off x="2321"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63" name="Rectangle 260"/>
            <p:cNvSpPr>
              <a:spLocks noChangeArrowheads="1"/>
            </p:cNvSpPr>
            <p:nvPr/>
          </p:nvSpPr>
          <p:spPr bwMode="auto">
            <a:xfrm>
              <a:off x="2736"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64" name="Rectangle 261"/>
            <p:cNvSpPr>
              <a:spLocks noChangeArrowheads="1"/>
            </p:cNvSpPr>
            <p:nvPr/>
          </p:nvSpPr>
          <p:spPr bwMode="auto">
            <a:xfrm>
              <a:off x="2736"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65" name="Line 262"/>
            <p:cNvSpPr>
              <a:spLocks noChangeShapeType="1"/>
            </p:cNvSpPr>
            <p:nvPr/>
          </p:nvSpPr>
          <p:spPr bwMode="auto">
            <a:xfrm>
              <a:off x="530" y="330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6" name="Line 263"/>
          <p:cNvSpPr>
            <a:spLocks noChangeShapeType="1"/>
          </p:cNvSpPr>
          <p:nvPr/>
        </p:nvSpPr>
        <p:spPr bwMode="auto">
          <a:xfrm>
            <a:off x="3836988" y="2730572"/>
            <a:ext cx="0" cy="1262063"/>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67" name="Group 264"/>
          <p:cNvGrpSpPr>
            <a:grpSpLocks/>
          </p:cNvGrpSpPr>
          <p:nvPr/>
        </p:nvGrpSpPr>
        <p:grpSpPr bwMode="auto">
          <a:xfrm>
            <a:off x="2740025" y="1998735"/>
            <a:ext cx="439738" cy="1482725"/>
            <a:chOff x="1774" y="1399"/>
            <a:chExt cx="277" cy="934"/>
          </a:xfrm>
        </p:grpSpPr>
        <p:sp>
          <p:nvSpPr>
            <p:cNvPr id="268" name="Line 265"/>
            <p:cNvSpPr>
              <a:spLocks noChangeShapeType="1"/>
            </p:cNvSpPr>
            <p:nvPr/>
          </p:nvSpPr>
          <p:spPr bwMode="auto">
            <a:xfrm>
              <a:off x="2051" y="1399"/>
              <a:ext cx="0" cy="934"/>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69" name="Line 266"/>
            <p:cNvSpPr>
              <a:spLocks noChangeShapeType="1"/>
            </p:cNvSpPr>
            <p:nvPr/>
          </p:nvSpPr>
          <p:spPr bwMode="auto">
            <a:xfrm>
              <a:off x="1774" y="1435"/>
              <a:ext cx="276"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70" name="Group 267"/>
          <p:cNvGrpSpPr>
            <a:grpSpLocks/>
          </p:cNvGrpSpPr>
          <p:nvPr/>
        </p:nvGrpSpPr>
        <p:grpSpPr bwMode="auto">
          <a:xfrm>
            <a:off x="7348538" y="5291210"/>
            <a:ext cx="1317625" cy="361950"/>
            <a:chOff x="4677" y="3473"/>
            <a:chExt cx="830" cy="228"/>
          </a:xfrm>
        </p:grpSpPr>
        <p:sp>
          <p:nvSpPr>
            <p:cNvPr id="271" name="Line 268"/>
            <p:cNvSpPr>
              <a:spLocks noChangeShapeType="1"/>
            </p:cNvSpPr>
            <p:nvPr/>
          </p:nvSpPr>
          <p:spPr bwMode="auto">
            <a:xfrm>
              <a:off x="4677" y="3542"/>
              <a:ext cx="83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2" name="Line 269"/>
            <p:cNvSpPr>
              <a:spLocks noChangeShapeType="1"/>
            </p:cNvSpPr>
            <p:nvPr/>
          </p:nvSpPr>
          <p:spPr bwMode="auto">
            <a:xfrm>
              <a:off x="5507" y="3473"/>
              <a:ext cx="0" cy="228"/>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73" name="Group 270"/>
          <p:cNvGrpSpPr>
            <a:grpSpLocks/>
          </p:cNvGrpSpPr>
          <p:nvPr/>
        </p:nvGrpSpPr>
        <p:grpSpPr bwMode="auto">
          <a:xfrm>
            <a:off x="4165600" y="4413322"/>
            <a:ext cx="768350" cy="603250"/>
            <a:chOff x="2672" y="2920"/>
            <a:chExt cx="484" cy="380"/>
          </a:xfrm>
        </p:grpSpPr>
        <p:sp>
          <p:nvSpPr>
            <p:cNvPr id="274" name="Line 271"/>
            <p:cNvSpPr>
              <a:spLocks noChangeShapeType="1"/>
            </p:cNvSpPr>
            <p:nvPr/>
          </p:nvSpPr>
          <p:spPr bwMode="auto">
            <a:xfrm>
              <a:off x="2672" y="3058"/>
              <a:ext cx="479"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5" name="Line 272"/>
            <p:cNvSpPr>
              <a:spLocks noChangeShapeType="1"/>
            </p:cNvSpPr>
            <p:nvPr/>
          </p:nvSpPr>
          <p:spPr bwMode="auto">
            <a:xfrm>
              <a:off x="3156" y="2989"/>
              <a:ext cx="0" cy="311"/>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76" name="Line 273"/>
            <p:cNvSpPr>
              <a:spLocks noChangeShapeType="1"/>
            </p:cNvSpPr>
            <p:nvPr/>
          </p:nvSpPr>
          <p:spPr bwMode="auto">
            <a:xfrm>
              <a:off x="2680" y="2920"/>
              <a:ext cx="0" cy="194"/>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77" name="Group 274"/>
          <p:cNvGrpSpPr>
            <a:grpSpLocks/>
          </p:cNvGrpSpPr>
          <p:nvPr/>
        </p:nvGrpSpPr>
        <p:grpSpPr bwMode="auto">
          <a:xfrm>
            <a:off x="3178175" y="3043310"/>
            <a:ext cx="658813" cy="930275"/>
            <a:chOff x="2050" y="2057"/>
            <a:chExt cx="415" cy="586"/>
          </a:xfrm>
        </p:grpSpPr>
        <p:sp>
          <p:nvSpPr>
            <p:cNvPr id="278" name="Line 275"/>
            <p:cNvSpPr>
              <a:spLocks noChangeShapeType="1"/>
            </p:cNvSpPr>
            <p:nvPr/>
          </p:nvSpPr>
          <p:spPr bwMode="auto">
            <a:xfrm>
              <a:off x="2051" y="2333"/>
              <a:ext cx="409"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9" name="Line 276"/>
            <p:cNvSpPr>
              <a:spLocks noChangeShapeType="1"/>
            </p:cNvSpPr>
            <p:nvPr/>
          </p:nvSpPr>
          <p:spPr bwMode="auto">
            <a:xfrm>
              <a:off x="2465" y="2125"/>
              <a:ext cx="0" cy="518"/>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0" name="Line 277"/>
            <p:cNvSpPr>
              <a:spLocks noChangeShapeType="1"/>
            </p:cNvSpPr>
            <p:nvPr/>
          </p:nvSpPr>
          <p:spPr bwMode="auto">
            <a:xfrm>
              <a:off x="2050" y="2057"/>
              <a:ext cx="0" cy="277"/>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81" name="Group 278"/>
          <p:cNvGrpSpPr>
            <a:grpSpLocks/>
          </p:cNvGrpSpPr>
          <p:nvPr/>
        </p:nvGrpSpPr>
        <p:grpSpPr bwMode="auto">
          <a:xfrm>
            <a:off x="2740025" y="2049535"/>
            <a:ext cx="1096963" cy="828675"/>
            <a:chOff x="1774" y="1434"/>
            <a:chExt cx="691" cy="522"/>
          </a:xfrm>
        </p:grpSpPr>
        <p:sp>
          <p:nvSpPr>
            <p:cNvPr id="282" name="Line 279"/>
            <p:cNvSpPr>
              <a:spLocks noChangeShapeType="1"/>
            </p:cNvSpPr>
            <p:nvPr/>
          </p:nvSpPr>
          <p:spPr bwMode="auto">
            <a:xfrm>
              <a:off x="1774" y="1434"/>
              <a:ext cx="685"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3" name="Line 280"/>
            <p:cNvSpPr>
              <a:spLocks noChangeShapeType="1"/>
            </p:cNvSpPr>
            <p:nvPr/>
          </p:nvSpPr>
          <p:spPr bwMode="auto">
            <a:xfrm>
              <a:off x="2465" y="1434"/>
              <a:ext cx="0" cy="522"/>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4" name="Rounded Rectangle 283"/>
          <p:cNvSpPr>
            <a:spLocks noChangeArrowheads="1"/>
          </p:cNvSpPr>
          <p:nvPr/>
        </p:nvSpPr>
        <p:spPr bwMode="auto">
          <a:xfrm>
            <a:off x="1258888" y="3079822"/>
            <a:ext cx="6400800" cy="1004888"/>
          </a:xfrm>
          <a:prstGeom prst="roundRect">
            <a:avLst>
              <a:gd name="adj" fmla="val 16667"/>
            </a:avLst>
          </a:prstGeom>
          <a:solidFill>
            <a:srgbClr val="FFFF00"/>
          </a:solidFill>
          <a:ln w="25400">
            <a:solidFill>
              <a:srgbClr val="89A4A7"/>
            </a:solidFill>
            <a:round/>
            <a:headEnd/>
            <a:tailEnd/>
          </a:ln>
        </p:spPr>
        <p:txBody>
          <a:bodyPr anchor="ctr"/>
          <a:lstStyle/>
          <a:p>
            <a:pPr algn="ctr"/>
            <a:r>
              <a:rPr lang="en-US" sz="2400"/>
              <a:t>Accelerating critical sections </a:t>
            </a:r>
            <a:br>
              <a:rPr lang="en-US" sz="2400"/>
            </a:br>
            <a:r>
              <a:rPr lang="en-US" sz="2400"/>
              <a:t>increases performance and scalability</a:t>
            </a:r>
          </a:p>
        </p:txBody>
      </p:sp>
      <p:sp>
        <p:nvSpPr>
          <p:cNvPr id="285" name="Rectangle 94"/>
          <p:cNvSpPr>
            <a:spLocks noChangeArrowheads="1"/>
          </p:cNvSpPr>
          <p:nvPr/>
        </p:nvSpPr>
        <p:spPr bwMode="auto">
          <a:xfrm>
            <a:off x="7239000" y="4481585"/>
            <a:ext cx="457200" cy="1524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6" name="Text Box 97"/>
          <p:cNvSpPr txBox="1">
            <a:spLocks noChangeArrowheads="1"/>
          </p:cNvSpPr>
          <p:nvPr/>
        </p:nvSpPr>
        <p:spPr bwMode="auto">
          <a:xfrm>
            <a:off x="7731124" y="3975172"/>
            <a:ext cx="14128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dirty="0"/>
              <a:t>Critical </a:t>
            </a:r>
            <a:br>
              <a:rPr lang="en-US" sz="1800" b="0" dirty="0"/>
            </a:br>
            <a:r>
              <a:rPr lang="en-US" sz="1800" b="0" dirty="0"/>
              <a:t>Section</a:t>
            </a:r>
            <a:br>
              <a:rPr lang="en-US" sz="1800" b="0" dirty="0"/>
            </a:br>
            <a:r>
              <a:rPr lang="en-US" sz="1800" b="0" dirty="0" smtClean="0"/>
              <a:t>Accelerated</a:t>
            </a:r>
            <a:r>
              <a:rPr lang="en-US" sz="1800" dirty="0" smtClean="0"/>
              <a:t> </a:t>
            </a:r>
            <a:r>
              <a:rPr lang="en-US" sz="1800" b="0" dirty="0"/>
              <a:t>by 2x</a:t>
            </a:r>
            <a:r>
              <a:rPr lang="en-US" sz="1600" b="0" dirty="0"/>
              <a:t/>
            </a:r>
            <a:br>
              <a:rPr lang="en-US" sz="1600" b="0" dirty="0"/>
            </a:br>
            <a:endParaRPr lang="en-US" sz="1600" b="0" dirty="0"/>
          </a:p>
        </p:txBody>
      </p:sp>
    </p:spTree>
    <p:extLst>
      <p:ext uri="{BB962C8B-B14F-4D97-AF65-F5344CB8AC3E}">
        <p14:creationId xmlns:p14="http://schemas.microsoft.com/office/powerpoint/2010/main" val="14980683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281"/>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77"/>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73"/>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70"/>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26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67"/>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26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66" grpId="0" animBg="1"/>
      <p:bldP spid="266" grpId="1" animBg="1"/>
      <p:bldP spid="28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Critical Sections on Scalability</a:t>
            </a:r>
          </a:p>
        </p:txBody>
      </p:sp>
      <p:sp>
        <p:nvSpPr>
          <p:cNvPr id="3" name="Content Placeholder 2"/>
          <p:cNvSpPr>
            <a:spLocks noGrp="1"/>
          </p:cNvSpPr>
          <p:nvPr>
            <p:ph idx="1"/>
          </p:nvPr>
        </p:nvSpPr>
        <p:spPr/>
        <p:txBody>
          <a:bodyPr/>
          <a:lstStyle/>
          <a:p>
            <a:r>
              <a:rPr lang="en-US" dirty="0">
                <a:solidFill>
                  <a:srgbClr val="0000FF"/>
                </a:solidFill>
                <a:latin typeface="Tahoma" charset="0"/>
                <a:ea typeface="ＭＳ Ｐゴシック" charset="0"/>
                <a:cs typeface="ＭＳ Ｐゴシック" charset="0"/>
              </a:rPr>
              <a:t>Contention for critical sections leads to serial execution (serialization) </a:t>
            </a:r>
            <a:r>
              <a:rPr lang="en-US" dirty="0">
                <a:latin typeface="Tahoma" charset="0"/>
                <a:ea typeface="ＭＳ Ｐゴシック" charset="0"/>
                <a:cs typeface="ＭＳ Ｐゴシック" charset="0"/>
              </a:rPr>
              <a:t>of threads in the parallel program portion</a:t>
            </a:r>
          </a:p>
          <a:p>
            <a:r>
              <a:rPr lang="en-US" dirty="0">
                <a:ea typeface="Arial" pitchFamily="-105" charset="0"/>
                <a:cs typeface="Arial" pitchFamily="-105" charset="0"/>
              </a:rPr>
              <a:t>Contention for critical sections increases with the number of threads and limits scalability</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36</a:t>
            </a:fld>
            <a:endParaRPr lang="en-US" altLang="en-US"/>
          </a:p>
        </p:txBody>
      </p:sp>
      <p:sp>
        <p:nvSpPr>
          <p:cNvPr id="5" name="Rectangle 20"/>
          <p:cNvSpPr>
            <a:spLocks noChangeArrowheads="1"/>
          </p:cNvSpPr>
          <p:nvPr/>
        </p:nvSpPr>
        <p:spPr bwMode="auto">
          <a:xfrm>
            <a:off x="4038600" y="4619625"/>
            <a:ext cx="15240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1"/>
          </a:p>
        </p:txBody>
      </p:sp>
      <p:sp>
        <p:nvSpPr>
          <p:cNvPr id="6" name="Text Box 53"/>
          <p:cNvSpPr txBox="1">
            <a:spLocks noChangeArrowheads="1"/>
          </p:cNvSpPr>
          <p:nvPr/>
        </p:nvSpPr>
        <p:spPr bwMode="auto">
          <a:xfrm>
            <a:off x="6629400" y="5867400"/>
            <a:ext cx="2133600"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MySQL (oltp-1)</a:t>
            </a:r>
          </a:p>
        </p:txBody>
      </p:sp>
      <p:graphicFrame>
        <p:nvGraphicFramePr>
          <p:cNvPr id="7" name="Chart 6"/>
          <p:cNvGraphicFramePr>
            <a:graphicFrameLocks/>
          </p:cNvGraphicFramePr>
          <p:nvPr/>
        </p:nvGraphicFramePr>
        <p:xfrm>
          <a:off x="3167062" y="2621280"/>
          <a:ext cx="2809875" cy="3052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nvGraphicFramePr>
        <p:xfrm>
          <a:off x="3167062" y="2621280"/>
          <a:ext cx="2809875" cy="30527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a:spLocks noChangeArrowheads="1"/>
          </p:cNvSpPr>
          <p:nvPr/>
        </p:nvSpPr>
        <p:spPr bwMode="auto">
          <a:xfrm>
            <a:off x="3495675" y="5562600"/>
            <a:ext cx="252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a:t>Chip Area (cores)</a:t>
            </a:r>
          </a:p>
        </p:txBody>
      </p:sp>
      <p:sp>
        <p:nvSpPr>
          <p:cNvPr id="10" name="TextBox 9"/>
          <p:cNvSpPr txBox="1">
            <a:spLocks noChangeArrowheads="1"/>
          </p:cNvSpPr>
          <p:nvPr/>
        </p:nvSpPr>
        <p:spPr bwMode="auto">
          <a:xfrm rot="16200000">
            <a:off x="1654175" y="3724275"/>
            <a:ext cx="2762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a:t>Speedup</a:t>
            </a:r>
            <a:endParaRPr lang="en-US"/>
          </a:p>
        </p:txBody>
      </p:sp>
    </p:spTree>
    <p:extLst>
      <p:ext uri="{BB962C8B-B14F-4D97-AF65-F5344CB8AC3E}">
        <p14:creationId xmlns:p14="http://schemas.microsoft.com/office/powerpoint/2010/main" val="16140406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Critical Sections on Scalability</a:t>
            </a:r>
          </a:p>
        </p:txBody>
      </p:sp>
      <p:sp>
        <p:nvSpPr>
          <p:cNvPr id="3" name="Content Placeholder 2"/>
          <p:cNvSpPr>
            <a:spLocks noGrp="1"/>
          </p:cNvSpPr>
          <p:nvPr>
            <p:ph idx="1"/>
          </p:nvPr>
        </p:nvSpPr>
        <p:spPr/>
        <p:txBody>
          <a:bodyPr/>
          <a:lstStyle/>
          <a:p>
            <a:r>
              <a:rPr lang="en-US" dirty="0">
                <a:solidFill>
                  <a:srgbClr val="0000FF"/>
                </a:solidFill>
                <a:latin typeface="Tahoma" charset="0"/>
                <a:ea typeface="ＭＳ Ｐゴシック" charset="0"/>
                <a:cs typeface="ＭＳ Ｐゴシック" charset="0"/>
              </a:rPr>
              <a:t>Contention for critical sections leads to serial execution (serialization) </a:t>
            </a:r>
            <a:r>
              <a:rPr lang="en-US" dirty="0">
                <a:latin typeface="Tahoma" charset="0"/>
                <a:ea typeface="ＭＳ Ｐゴシック" charset="0"/>
                <a:cs typeface="ＭＳ Ｐゴシック" charset="0"/>
              </a:rPr>
              <a:t>of threads in the parallel program portion</a:t>
            </a:r>
          </a:p>
          <a:p>
            <a:r>
              <a:rPr lang="en-US" dirty="0">
                <a:ea typeface="Arial" pitchFamily="-105" charset="0"/>
                <a:cs typeface="Arial" pitchFamily="-105" charset="0"/>
              </a:rPr>
              <a:t>Contention for critical sections increases with the number of threads and limits scalability</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37</a:t>
            </a:fld>
            <a:endParaRPr lang="en-US" altLang="en-US"/>
          </a:p>
        </p:txBody>
      </p:sp>
      <p:sp>
        <p:nvSpPr>
          <p:cNvPr id="11" name="Rectangle 20"/>
          <p:cNvSpPr>
            <a:spLocks noChangeArrowheads="1"/>
          </p:cNvSpPr>
          <p:nvPr/>
        </p:nvSpPr>
        <p:spPr bwMode="auto">
          <a:xfrm>
            <a:off x="4022726" y="4981575"/>
            <a:ext cx="15240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1"/>
          </a:p>
        </p:txBody>
      </p:sp>
      <p:graphicFrame>
        <p:nvGraphicFramePr>
          <p:cNvPr id="12" name="Chart 11"/>
          <p:cNvGraphicFramePr>
            <a:graphicFrameLocks/>
          </p:cNvGraphicFramePr>
          <p:nvPr>
            <p:extLst>
              <p:ext uri="{D42A27DB-BD31-4B8C-83A1-F6EECF244321}">
                <p14:modId xmlns:p14="http://schemas.microsoft.com/office/powerpoint/2010/main" val="4022578030"/>
              </p:ext>
            </p:extLst>
          </p:nvPr>
        </p:nvGraphicFramePr>
        <p:xfrm>
          <a:off x="3151188" y="2983230"/>
          <a:ext cx="2809875" cy="3052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extLst>
              <p:ext uri="{D42A27DB-BD31-4B8C-83A1-F6EECF244321}">
                <p14:modId xmlns:p14="http://schemas.microsoft.com/office/powerpoint/2010/main" val="95456385"/>
              </p:ext>
            </p:extLst>
          </p:nvPr>
        </p:nvGraphicFramePr>
        <p:xfrm>
          <a:off x="3151188" y="2983230"/>
          <a:ext cx="2809875" cy="30527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a:spLocks noChangeArrowheads="1"/>
          </p:cNvSpPr>
          <p:nvPr/>
        </p:nvSpPr>
        <p:spPr bwMode="auto">
          <a:xfrm>
            <a:off x="3479801" y="5924550"/>
            <a:ext cx="252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a:t>Chip Area (cores)</a:t>
            </a:r>
          </a:p>
        </p:txBody>
      </p:sp>
      <p:sp>
        <p:nvSpPr>
          <p:cNvPr id="15" name="TextBox 14"/>
          <p:cNvSpPr txBox="1">
            <a:spLocks noChangeArrowheads="1"/>
          </p:cNvSpPr>
          <p:nvPr/>
        </p:nvSpPr>
        <p:spPr bwMode="auto">
          <a:xfrm rot="16200000">
            <a:off x="1638301" y="4086225"/>
            <a:ext cx="2762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a:t>Speedup</a:t>
            </a:r>
            <a:endParaRPr lang="en-US"/>
          </a:p>
        </p:txBody>
      </p:sp>
      <p:sp>
        <p:nvSpPr>
          <p:cNvPr id="16" name="Text Box 17"/>
          <p:cNvSpPr txBox="1">
            <a:spLocks noChangeArrowheads="1"/>
          </p:cNvSpPr>
          <p:nvPr/>
        </p:nvSpPr>
        <p:spPr bwMode="auto">
          <a:xfrm>
            <a:off x="4462464" y="4824412"/>
            <a:ext cx="11604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dirty="0" smtClean="0"/>
              <a:t>Today</a:t>
            </a:r>
            <a:endParaRPr lang="en-US" sz="1800" b="0" dirty="0"/>
          </a:p>
        </p:txBody>
      </p:sp>
      <p:sp>
        <p:nvSpPr>
          <p:cNvPr id="17" name="Line 18"/>
          <p:cNvSpPr>
            <a:spLocks noChangeShapeType="1"/>
          </p:cNvSpPr>
          <p:nvPr/>
        </p:nvSpPr>
        <p:spPr bwMode="auto">
          <a:xfrm flipH="1" flipV="1">
            <a:off x="4556126" y="3743323"/>
            <a:ext cx="304800" cy="1142999"/>
          </a:xfrm>
          <a:prstGeom prst="line">
            <a:avLst/>
          </a:prstGeom>
          <a:noFill/>
          <a:ln w="635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8" name="Line 14"/>
          <p:cNvSpPr>
            <a:spLocks noChangeShapeType="1"/>
          </p:cNvSpPr>
          <p:nvPr/>
        </p:nvSpPr>
        <p:spPr bwMode="auto">
          <a:xfrm flipH="1">
            <a:off x="5622926" y="2667000"/>
            <a:ext cx="625474" cy="619124"/>
          </a:xfrm>
          <a:prstGeom prst="line">
            <a:avLst/>
          </a:prstGeom>
          <a:noFill/>
          <a:ln w="635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9" name="Text Box 17"/>
          <p:cNvSpPr txBox="1">
            <a:spLocks noChangeArrowheads="1"/>
          </p:cNvSpPr>
          <p:nvPr/>
        </p:nvSpPr>
        <p:spPr bwMode="auto">
          <a:xfrm>
            <a:off x="5867400" y="2286000"/>
            <a:ext cx="144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dirty="0" smtClean="0"/>
              <a:t>Asymmetric</a:t>
            </a:r>
            <a:endParaRPr lang="en-US" sz="1800" b="0" dirty="0"/>
          </a:p>
        </p:txBody>
      </p:sp>
      <p:sp>
        <p:nvSpPr>
          <p:cNvPr id="20" name="Text Box 53"/>
          <p:cNvSpPr txBox="1">
            <a:spLocks noChangeArrowheads="1"/>
          </p:cNvSpPr>
          <p:nvPr/>
        </p:nvSpPr>
        <p:spPr bwMode="auto">
          <a:xfrm>
            <a:off x="6629400" y="5867400"/>
            <a:ext cx="2133600"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MySQL (oltp-1)</a:t>
            </a:r>
          </a:p>
        </p:txBody>
      </p:sp>
    </p:spTree>
    <p:extLst>
      <p:ext uri="{BB962C8B-B14F-4D97-AF65-F5344CB8AC3E}">
        <p14:creationId xmlns:p14="http://schemas.microsoft.com/office/powerpoint/2010/main" val="19113366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animBg="1"/>
      <p:bldP spid="18" grpId="0" animBg="1"/>
      <p:bldP spid="19" grpId="0"/>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Case for Asymmetry</a:t>
            </a:r>
            <a:endParaRPr lang="en-US" dirty="0"/>
          </a:p>
        </p:txBody>
      </p:sp>
      <p:sp>
        <p:nvSpPr>
          <p:cNvPr id="3" name="Content Placeholder 2"/>
          <p:cNvSpPr>
            <a:spLocks noGrp="1"/>
          </p:cNvSpPr>
          <p:nvPr>
            <p:ph idx="1"/>
          </p:nvPr>
        </p:nvSpPr>
        <p:spPr/>
        <p:txBody>
          <a:bodyPr/>
          <a:lstStyle/>
          <a:p>
            <a:r>
              <a:rPr lang="en-US" dirty="0"/>
              <a:t>Execution time of sequential kernels, critical sections, and limiter stages must be short</a:t>
            </a:r>
          </a:p>
          <a:p>
            <a:endParaRPr lang="en-US" sz="1200" dirty="0"/>
          </a:p>
          <a:p>
            <a:r>
              <a:rPr lang="en-US" dirty="0"/>
              <a:t>It is difficult for </a:t>
            </a:r>
            <a:r>
              <a:rPr lang="en-US" dirty="0" smtClean="0"/>
              <a:t>the programmer </a:t>
            </a:r>
            <a:r>
              <a:rPr lang="en-US" dirty="0"/>
              <a:t>to shorten these</a:t>
            </a:r>
            <a:br>
              <a:rPr lang="en-US" dirty="0"/>
            </a:br>
            <a:r>
              <a:rPr lang="en-US" dirty="0" smtClean="0"/>
              <a:t>serialized sections</a:t>
            </a:r>
            <a:endParaRPr lang="en-US" dirty="0"/>
          </a:p>
          <a:p>
            <a:pPr lvl="1"/>
            <a:r>
              <a:rPr lang="en-US" dirty="0"/>
              <a:t>Insufficient domain-specific knowledge</a:t>
            </a:r>
          </a:p>
          <a:p>
            <a:pPr lvl="1"/>
            <a:r>
              <a:rPr lang="en-US" dirty="0"/>
              <a:t>Variation in hardware platforms </a:t>
            </a:r>
          </a:p>
          <a:p>
            <a:pPr lvl="1"/>
            <a:r>
              <a:rPr lang="en-US" dirty="0"/>
              <a:t>Limited resources</a:t>
            </a:r>
          </a:p>
          <a:p>
            <a:endParaRPr lang="en-US" sz="1200" dirty="0"/>
          </a:p>
          <a:p>
            <a:r>
              <a:rPr lang="en-US" dirty="0">
                <a:solidFill>
                  <a:srgbClr val="0000FF"/>
                </a:solidFill>
              </a:rPr>
              <a:t>Goal: </a:t>
            </a:r>
            <a:r>
              <a:rPr lang="en-US" dirty="0" smtClean="0">
                <a:solidFill>
                  <a:srgbClr val="0000FF"/>
                </a:solidFill>
              </a:rPr>
              <a:t>A </a:t>
            </a:r>
            <a:r>
              <a:rPr lang="en-US" dirty="0">
                <a:solidFill>
                  <a:srgbClr val="0000FF"/>
                </a:solidFill>
              </a:rPr>
              <a:t>mechanism to shorten serial bottlenecks without requiring programmer effort</a:t>
            </a:r>
          </a:p>
          <a:p>
            <a:endParaRPr lang="en-US" sz="1200" dirty="0" smtClean="0"/>
          </a:p>
          <a:p>
            <a:r>
              <a:rPr lang="en-US" dirty="0" smtClean="0">
                <a:solidFill>
                  <a:srgbClr val="FF0000"/>
                </a:solidFill>
              </a:rPr>
              <a:t>Idea: Accelerate serialized code sections by shipping them to powerful cores in an asymmetric multi-core (ACMP)</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38</a:t>
            </a:fld>
            <a:endParaRPr lang="en-US" altLang="en-US"/>
          </a:p>
        </p:txBody>
      </p:sp>
    </p:spTree>
    <p:extLst>
      <p:ext uri="{BB962C8B-B14F-4D97-AF65-F5344CB8AC3E}">
        <p14:creationId xmlns:p14="http://schemas.microsoft.com/office/powerpoint/2010/main" val="12354606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ACMP</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a:p>
          <a:p>
            <a:pPr marL="0" indent="0">
              <a:buNone/>
            </a:pPr>
            <a:endParaRPr lang="en-US" sz="1100" dirty="0"/>
          </a:p>
          <a:p>
            <a:r>
              <a:rPr lang="en-US" dirty="0" smtClean="0"/>
              <a:t>Provide </a:t>
            </a:r>
            <a:r>
              <a:rPr lang="en-US" dirty="0"/>
              <a:t>one large core and many small cores</a:t>
            </a:r>
          </a:p>
          <a:p>
            <a:r>
              <a:rPr lang="en-US" dirty="0"/>
              <a:t>Execute parallel part on small cores for </a:t>
            </a:r>
            <a:r>
              <a:rPr lang="en-US" dirty="0" smtClean="0"/>
              <a:t>high </a:t>
            </a:r>
            <a:r>
              <a:rPr lang="en-US" dirty="0"/>
              <a:t>throughput</a:t>
            </a:r>
          </a:p>
          <a:p>
            <a:r>
              <a:rPr lang="en-US" dirty="0"/>
              <a:t>Accelerate </a:t>
            </a:r>
            <a:r>
              <a:rPr lang="en-US" dirty="0" smtClean="0"/>
              <a:t>serialized sections using </a:t>
            </a:r>
            <a:r>
              <a:rPr lang="en-US" dirty="0"/>
              <a:t>the large </a:t>
            </a:r>
            <a:r>
              <a:rPr lang="en-US" dirty="0" smtClean="0"/>
              <a:t>core</a:t>
            </a:r>
          </a:p>
          <a:p>
            <a:pPr lvl="1"/>
            <a:r>
              <a:rPr lang="en-US" dirty="0" smtClean="0"/>
              <a:t>Baseline: Amdahl’s serial part accelerated </a:t>
            </a:r>
            <a:r>
              <a:rPr lang="en-US" sz="1800" dirty="0" smtClean="0"/>
              <a:t>[</a:t>
            </a:r>
            <a:r>
              <a:rPr lang="en-US" sz="1800" dirty="0" err="1" smtClean="0"/>
              <a:t>Morad</a:t>
            </a:r>
            <a:r>
              <a:rPr lang="en-US" sz="1800" dirty="0" smtClean="0"/>
              <a:t>+ CAL 2006, </a:t>
            </a:r>
            <a:r>
              <a:rPr lang="en-US" sz="1800" dirty="0" err="1" smtClean="0"/>
              <a:t>Suleman</a:t>
            </a:r>
            <a:r>
              <a:rPr lang="en-US" sz="1800" dirty="0" smtClean="0"/>
              <a:t>+, UT-TR 2007]</a:t>
            </a:r>
            <a:endParaRPr lang="en-US" sz="1800"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39</a:t>
            </a:fld>
            <a:endParaRPr lang="en-US" altLang="en-US"/>
          </a:p>
        </p:txBody>
      </p:sp>
      <p:grpSp>
        <p:nvGrpSpPr>
          <p:cNvPr id="24" name="Group 4"/>
          <p:cNvGrpSpPr>
            <a:grpSpLocks/>
          </p:cNvGrpSpPr>
          <p:nvPr/>
        </p:nvGrpSpPr>
        <p:grpSpPr bwMode="auto">
          <a:xfrm>
            <a:off x="3352800" y="1295400"/>
            <a:ext cx="2286000" cy="2787650"/>
            <a:chOff x="3888" y="816"/>
            <a:chExt cx="1440" cy="1756"/>
          </a:xfrm>
        </p:grpSpPr>
        <p:sp>
          <p:nvSpPr>
            <p:cNvPr id="25"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grpSp>
          <p:nvGrpSpPr>
            <p:cNvPr id="26" name="Group 47"/>
            <p:cNvGrpSpPr>
              <a:grpSpLocks/>
            </p:cNvGrpSpPr>
            <p:nvPr/>
          </p:nvGrpSpPr>
          <p:grpSpPr bwMode="auto">
            <a:xfrm>
              <a:off x="3936" y="1536"/>
              <a:ext cx="672" cy="672"/>
              <a:chOff x="3648" y="3120"/>
              <a:chExt cx="672" cy="672"/>
            </a:xfrm>
          </p:grpSpPr>
          <p:sp>
            <p:nvSpPr>
              <p:cNvPr id="39"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40"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41"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42"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27" name="Group 52"/>
            <p:cNvGrpSpPr>
              <a:grpSpLocks/>
            </p:cNvGrpSpPr>
            <p:nvPr/>
          </p:nvGrpSpPr>
          <p:grpSpPr bwMode="auto">
            <a:xfrm>
              <a:off x="4608" y="1536"/>
              <a:ext cx="672" cy="672"/>
              <a:chOff x="3648" y="3120"/>
              <a:chExt cx="672" cy="672"/>
            </a:xfrm>
          </p:grpSpPr>
          <p:sp>
            <p:nvSpPr>
              <p:cNvPr id="35"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36"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37"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38"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28" name="Group 57"/>
            <p:cNvGrpSpPr>
              <a:grpSpLocks/>
            </p:cNvGrpSpPr>
            <p:nvPr/>
          </p:nvGrpSpPr>
          <p:grpSpPr bwMode="auto">
            <a:xfrm>
              <a:off x="4608" y="864"/>
              <a:ext cx="672" cy="672"/>
              <a:chOff x="3648" y="3120"/>
              <a:chExt cx="672" cy="672"/>
            </a:xfrm>
          </p:grpSpPr>
          <p:sp>
            <p:nvSpPr>
              <p:cNvPr id="31"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32"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33"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34"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sp>
          <p:nvSpPr>
            <p:cNvPr id="29"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dirty="0"/>
                <a:t>Large</a:t>
              </a:r>
            </a:p>
            <a:p>
              <a:pPr algn="ctr"/>
              <a:r>
                <a:rPr lang="en-US" sz="1600" dirty="0"/>
                <a:t>core</a:t>
              </a:r>
            </a:p>
          </p:txBody>
        </p:sp>
        <p:sp>
          <p:nvSpPr>
            <p:cNvPr id="30" name="Text Box 70"/>
            <p:cNvSpPr txBox="1">
              <a:spLocks noChangeArrowheads="1"/>
            </p:cNvSpPr>
            <p:nvPr/>
          </p:nvSpPr>
          <p:spPr bwMode="auto">
            <a:xfrm>
              <a:off x="3936" y="2341"/>
              <a:ext cx="1344"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latin typeface="Times New Roman" charset="0"/>
                </a:rPr>
                <a:t>ACMP</a:t>
              </a:r>
            </a:p>
          </p:txBody>
        </p:sp>
      </p:grpSp>
    </p:spTree>
    <p:extLst>
      <p:ext uri="{BB962C8B-B14F-4D97-AF65-F5344CB8AC3E}">
        <p14:creationId xmlns:p14="http://schemas.microsoft.com/office/powerpoint/2010/main" val="5624110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Goals</a:t>
            </a:r>
            <a:endParaRPr lang="en-US" dirty="0"/>
          </a:p>
        </p:txBody>
      </p:sp>
      <p:sp>
        <p:nvSpPr>
          <p:cNvPr id="3" name="Content Placeholder 2"/>
          <p:cNvSpPr>
            <a:spLocks noGrp="1"/>
          </p:cNvSpPr>
          <p:nvPr>
            <p:ph idx="1"/>
          </p:nvPr>
        </p:nvSpPr>
        <p:spPr/>
        <p:txBody>
          <a:bodyPr/>
          <a:lstStyle/>
          <a:p>
            <a:r>
              <a:rPr lang="en-US" dirty="0" smtClean="0"/>
              <a:t>Solve difficult platform </a:t>
            </a:r>
            <a:r>
              <a:rPr lang="en-US" dirty="0" smtClean="0"/>
              <a:t>and system (software and hardware) design </a:t>
            </a:r>
            <a:r>
              <a:rPr lang="en-US" dirty="0" smtClean="0"/>
              <a:t>problems to</a:t>
            </a:r>
          </a:p>
          <a:p>
            <a:pPr lvl="1"/>
            <a:r>
              <a:rPr lang="en-US" dirty="0">
                <a:solidFill>
                  <a:srgbClr val="0000FF"/>
                </a:solidFill>
              </a:rPr>
              <a:t>Enable more scalable system designs </a:t>
            </a:r>
            <a:r>
              <a:rPr lang="en-US" dirty="0"/>
              <a:t>solving bigger problems or solving problems more efficiently </a:t>
            </a:r>
          </a:p>
          <a:p>
            <a:pPr lvl="1"/>
            <a:r>
              <a:rPr lang="en-US" dirty="0" smtClean="0">
                <a:solidFill>
                  <a:srgbClr val="0000FF"/>
                </a:solidFill>
              </a:rPr>
              <a:t>Enable new applications</a:t>
            </a:r>
          </a:p>
          <a:p>
            <a:pPr lvl="1"/>
            <a:r>
              <a:rPr lang="en-US" dirty="0" smtClean="0">
                <a:solidFill>
                  <a:srgbClr val="0000FF"/>
                </a:solidFill>
              </a:rPr>
              <a:t>Enable new usage models </a:t>
            </a:r>
            <a:r>
              <a:rPr lang="en-US" dirty="0" smtClean="0"/>
              <a:t>of computers</a:t>
            </a:r>
          </a:p>
          <a:p>
            <a:pPr lvl="1"/>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4</a:t>
            </a:fld>
            <a:endParaRPr lang="en-US" altLang="en-US">
              <a:solidFill>
                <a:srgbClr val="000000"/>
              </a:solidFill>
            </a:endParaRPr>
          </a:p>
        </p:txBody>
      </p:sp>
      <p:sp>
        <p:nvSpPr>
          <p:cNvPr id="5" name="Rectangle 4"/>
          <p:cNvSpPr/>
          <p:nvPr/>
        </p:nvSpPr>
        <p:spPr>
          <a:xfrm>
            <a:off x="609600" y="1340768"/>
            <a:ext cx="6781800" cy="869032"/>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41322738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Conventional ACMP</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40</a:t>
            </a:fld>
            <a:endParaRPr lang="en-US" altLang="en-US"/>
          </a:p>
        </p:txBody>
      </p:sp>
      <p:sp>
        <p:nvSpPr>
          <p:cNvPr id="5" name="Line 8"/>
          <p:cNvSpPr>
            <a:spLocks noChangeShapeType="1"/>
          </p:cNvSpPr>
          <p:nvPr/>
        </p:nvSpPr>
        <p:spPr bwMode="auto">
          <a:xfrm>
            <a:off x="1676400" y="6172200"/>
            <a:ext cx="50292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 Box 14"/>
          <p:cNvSpPr txBox="1">
            <a:spLocks noChangeArrowheads="1"/>
          </p:cNvSpPr>
          <p:nvPr/>
        </p:nvSpPr>
        <p:spPr bwMode="auto">
          <a:xfrm>
            <a:off x="1219200" y="1371600"/>
            <a:ext cx="2743200" cy="121761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EnterCS()</a:t>
            </a:r>
          </a:p>
          <a:p>
            <a:pPr lvl="1" eaLnBrk="1" hangingPunct="1">
              <a:spcBef>
                <a:spcPct val="50000"/>
              </a:spcBef>
            </a:pPr>
            <a:r>
              <a:rPr lang="en-US"/>
              <a:t>PriorityQ.insert(…)</a:t>
            </a:r>
          </a:p>
          <a:p>
            <a:pPr eaLnBrk="1" hangingPunct="1">
              <a:spcBef>
                <a:spcPct val="50000"/>
              </a:spcBef>
            </a:pPr>
            <a:r>
              <a:rPr lang="en-US"/>
              <a:t>LeaveCS()</a:t>
            </a:r>
          </a:p>
        </p:txBody>
      </p:sp>
      <p:sp>
        <p:nvSpPr>
          <p:cNvPr id="7" name="Text Box 9"/>
          <p:cNvSpPr txBox="1">
            <a:spLocks noChangeArrowheads="1"/>
          </p:cNvSpPr>
          <p:nvPr/>
        </p:nvSpPr>
        <p:spPr bwMode="auto">
          <a:xfrm>
            <a:off x="7086600" y="5715000"/>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On-chip Interconnect</a:t>
            </a:r>
          </a:p>
        </p:txBody>
      </p:sp>
      <p:sp>
        <p:nvSpPr>
          <p:cNvPr id="8" name="Line 13"/>
          <p:cNvSpPr>
            <a:spLocks noChangeShapeType="1"/>
          </p:cNvSpPr>
          <p:nvPr/>
        </p:nvSpPr>
        <p:spPr bwMode="auto">
          <a:xfrm flipV="1">
            <a:off x="2438400" y="4648200"/>
            <a:ext cx="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Oval 22"/>
          <p:cNvSpPr>
            <a:spLocks noChangeArrowheads="1"/>
          </p:cNvSpPr>
          <p:nvPr/>
        </p:nvSpPr>
        <p:spPr bwMode="auto">
          <a:xfrm>
            <a:off x="4019550" y="4419600"/>
            <a:ext cx="190500" cy="2286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0" name="Text Box 17"/>
          <p:cNvSpPr txBox="1">
            <a:spLocks noChangeArrowheads="1"/>
          </p:cNvSpPr>
          <p:nvPr/>
        </p:nvSpPr>
        <p:spPr bwMode="auto">
          <a:xfrm>
            <a:off x="4419600" y="1295400"/>
            <a:ext cx="4572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Tx/>
              <a:buAutoNum type="arabicPeriod"/>
            </a:pPr>
            <a:r>
              <a:rPr lang="en-US" b="1"/>
              <a:t>P2 encounters a Critical Section</a:t>
            </a:r>
          </a:p>
          <a:p>
            <a:pPr eaLnBrk="1" hangingPunct="1">
              <a:buFontTx/>
              <a:buAutoNum type="arabicPeriod"/>
            </a:pPr>
            <a:r>
              <a:rPr lang="en-US" b="1"/>
              <a:t>Sends a request for the lock</a:t>
            </a:r>
          </a:p>
          <a:p>
            <a:pPr eaLnBrk="1" hangingPunct="1">
              <a:buFontTx/>
              <a:buAutoNum type="arabicPeriod"/>
            </a:pPr>
            <a:r>
              <a:rPr lang="en-US" b="1"/>
              <a:t>Acquires the lock</a:t>
            </a:r>
          </a:p>
          <a:p>
            <a:pPr eaLnBrk="1" hangingPunct="1">
              <a:buFontTx/>
              <a:buAutoNum type="arabicPeriod"/>
            </a:pPr>
            <a:r>
              <a:rPr lang="en-US" b="1"/>
              <a:t>Executes Critical Section</a:t>
            </a:r>
          </a:p>
          <a:p>
            <a:pPr eaLnBrk="1" hangingPunct="1">
              <a:buFontTx/>
              <a:buAutoNum type="arabicPeriod"/>
            </a:pPr>
            <a:r>
              <a:rPr lang="en-US" b="1"/>
              <a:t>Releases the lock</a:t>
            </a:r>
          </a:p>
        </p:txBody>
      </p:sp>
      <p:sp>
        <p:nvSpPr>
          <p:cNvPr id="11" name="Line 18"/>
          <p:cNvSpPr>
            <a:spLocks noChangeShapeType="1"/>
          </p:cNvSpPr>
          <p:nvPr/>
        </p:nvSpPr>
        <p:spPr bwMode="auto">
          <a:xfrm>
            <a:off x="4114800" y="46482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20"/>
          <p:cNvSpPr>
            <a:spLocks noChangeShapeType="1"/>
          </p:cNvSpPr>
          <p:nvPr/>
        </p:nvSpPr>
        <p:spPr bwMode="auto">
          <a:xfrm>
            <a:off x="6096000" y="46482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21"/>
          <p:cNvSpPr>
            <a:spLocks noChangeShapeType="1"/>
          </p:cNvSpPr>
          <p:nvPr/>
        </p:nvSpPr>
        <p:spPr bwMode="auto">
          <a:xfrm>
            <a:off x="5105400" y="46482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Rectangle 22"/>
          <p:cNvSpPr>
            <a:spLocks noChangeArrowheads="1"/>
          </p:cNvSpPr>
          <p:nvPr/>
        </p:nvSpPr>
        <p:spPr bwMode="auto">
          <a:xfrm>
            <a:off x="7010400" y="3200400"/>
            <a:ext cx="304800" cy="381000"/>
          </a:xfrm>
          <a:prstGeom prst="rect">
            <a:avLst/>
          </a:prstGeom>
          <a:solidFill>
            <a:srgbClr val="FF0000"/>
          </a:solidFill>
          <a:ln w="9525">
            <a:solidFill>
              <a:schemeClr val="tx1"/>
            </a:solidFill>
            <a:miter lim="800000"/>
            <a:headEnd/>
            <a:tailEnd/>
          </a:ln>
        </p:spPr>
        <p:txBody>
          <a:bodyPr wrap="none" anchor="ctr"/>
          <a:lstStyle/>
          <a:p>
            <a:endParaRPr lang="en-US" b="1"/>
          </a:p>
        </p:txBody>
      </p:sp>
      <p:sp>
        <p:nvSpPr>
          <p:cNvPr id="15" name="Rectangle 23"/>
          <p:cNvSpPr>
            <a:spLocks noChangeArrowheads="1"/>
          </p:cNvSpPr>
          <p:nvPr/>
        </p:nvSpPr>
        <p:spPr bwMode="auto">
          <a:xfrm>
            <a:off x="6934200" y="3048000"/>
            <a:ext cx="2057400" cy="717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16" name="Text Box 24"/>
          <p:cNvSpPr txBox="1">
            <a:spLocks noChangeArrowheads="1"/>
          </p:cNvSpPr>
          <p:nvPr/>
        </p:nvSpPr>
        <p:spPr bwMode="auto">
          <a:xfrm>
            <a:off x="7315200" y="309245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Core executing critical section</a:t>
            </a:r>
          </a:p>
        </p:txBody>
      </p:sp>
      <p:sp>
        <p:nvSpPr>
          <p:cNvPr id="17" name="Rounded Rectangle 16"/>
          <p:cNvSpPr/>
          <p:nvPr/>
        </p:nvSpPr>
        <p:spPr>
          <a:xfrm>
            <a:off x="1600200" y="3048000"/>
            <a:ext cx="1600200" cy="16002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0000"/>
                </a:solidFill>
              </a:rPr>
              <a:t>P1</a:t>
            </a:r>
          </a:p>
        </p:txBody>
      </p:sp>
      <p:sp>
        <p:nvSpPr>
          <p:cNvPr id="18" name="Rounded Rectangle 17"/>
          <p:cNvSpPr/>
          <p:nvPr/>
        </p:nvSpPr>
        <p:spPr>
          <a:xfrm>
            <a:off x="3657600" y="37338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P2</a:t>
            </a:r>
            <a:endParaRPr lang="en-US" b="1" dirty="0">
              <a:solidFill>
                <a:schemeClr val="tx1"/>
              </a:solidFill>
            </a:endParaRPr>
          </a:p>
        </p:txBody>
      </p:sp>
      <p:sp>
        <p:nvSpPr>
          <p:cNvPr id="19" name="Rounded Rectangle 18"/>
          <p:cNvSpPr/>
          <p:nvPr/>
        </p:nvSpPr>
        <p:spPr>
          <a:xfrm>
            <a:off x="4648200" y="3733800"/>
            <a:ext cx="838200" cy="9144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P3</a:t>
            </a:r>
            <a:endParaRPr lang="en-US" b="1" dirty="0">
              <a:solidFill>
                <a:schemeClr val="tx1"/>
              </a:solidFill>
            </a:endParaRPr>
          </a:p>
        </p:txBody>
      </p:sp>
      <p:sp>
        <p:nvSpPr>
          <p:cNvPr id="20" name="Rounded Rectangle 19"/>
          <p:cNvSpPr/>
          <p:nvPr/>
        </p:nvSpPr>
        <p:spPr>
          <a:xfrm>
            <a:off x="5638800" y="37338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P4</a:t>
            </a:r>
            <a:endParaRPr lang="en-US" b="1" dirty="0">
              <a:solidFill>
                <a:schemeClr val="tx1"/>
              </a:solidFill>
            </a:endParaRPr>
          </a:p>
        </p:txBody>
      </p:sp>
    </p:spTree>
    <p:extLst>
      <p:ext uri="{BB962C8B-B14F-4D97-AF65-F5344CB8AC3E}">
        <p14:creationId xmlns:p14="http://schemas.microsoft.com/office/powerpoint/2010/main" val="26483584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6">
                                            <p:txEl>
                                              <p:pRg st="0" end="0"/>
                                            </p:txEl>
                                          </p:spTgt>
                                        </p:tgtEl>
                                        <p:attrNameLst>
                                          <p:attrName>style.fontStyle</p:attrName>
                                        </p:attrNameLst>
                                      </p:cBhvr>
                                      <p:to>
                                        <p:strVal val="normal"/>
                                      </p:to>
                                    </p:set>
                                    <p:set>
                                      <p:cBhvr override="childStyle">
                                        <p:cTn id="7" dur="indefinite"/>
                                        <p:tgtEl>
                                          <p:spTgt spid="6">
                                            <p:txEl>
                                              <p:pRg st="0" end="0"/>
                                            </p:txEl>
                                          </p:spTgt>
                                        </p:tgtEl>
                                        <p:attrNameLst>
                                          <p:attrName>style.fontWeight</p:attrName>
                                        </p:attrNameLst>
                                      </p:cBhvr>
                                      <p:to>
                                        <p:strVal val="bold"/>
                                      </p:to>
                                    </p:set>
                                    <p:set>
                                      <p:cBhvr override="childStyle">
                                        <p:cTn id="8" dur="indefinite"/>
                                        <p:tgtEl>
                                          <p:spTgt spid="6">
                                            <p:txEl>
                                              <p:pRg st="0" end="0"/>
                                            </p:txEl>
                                          </p:spTgt>
                                        </p:tgtEl>
                                        <p:attrNameLst>
                                          <p:attrName>style.textDecorationUnderline</p:attrName>
                                        </p:attrNameLst>
                                      </p:cBhvr>
                                      <p:to>
                                        <p:strVal val="false"/>
                                      </p:to>
                                    </p:set>
                                  </p:childTnLst>
                                </p:cTn>
                              </p:par>
                              <p:par>
                                <p:cTn id="9" presetID="1" presetClass="entr" presetSubtype="0" fill="hold"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par>
                                <p:cTn id="17" presetID="42" presetClass="path" presetSubtype="0" accel="50000" decel="50000" fill="hold" grpId="2" nodeType="withEffect">
                                  <p:stCondLst>
                                    <p:cond delay="0"/>
                                  </p:stCondLst>
                                  <p:childTnLst>
                                    <p:animMotion origin="layout" path="M 0 3.17919E-6 L 0 0.23861 " pathEditMode="relative" rAng="0" ptsTypes="AA">
                                      <p:cBhvr>
                                        <p:cTn id="18" dur="1000" fill="hold"/>
                                        <p:tgtEl>
                                          <p:spTgt spid="9"/>
                                        </p:tgtEl>
                                        <p:attrNameLst>
                                          <p:attrName>ppt_x</p:attrName>
                                          <p:attrName>ppt_y</p:attrName>
                                        </p:attrNameLst>
                                      </p:cBhvr>
                                      <p:rCtr x="0" y="11931"/>
                                    </p:animMotion>
                                  </p:childTnLst>
                                </p:cTn>
                              </p:par>
                            </p:childTnLst>
                          </p:cTn>
                        </p:par>
                        <p:par>
                          <p:cTn id="19" fill="hold">
                            <p:stCondLst>
                              <p:cond delay="1000"/>
                            </p:stCondLst>
                            <p:childTnLst>
                              <p:par>
                                <p:cTn id="20" presetID="63" presetClass="path" presetSubtype="0" accel="50000" decel="50000" fill="hold" grpId="3" nodeType="afterEffect">
                                  <p:stCondLst>
                                    <p:cond delay="0"/>
                                  </p:stCondLst>
                                  <p:childTnLst>
                                    <p:animMotion origin="layout" path="M 0 0.23861 L 0.10833 0.23861 " pathEditMode="relative" rAng="0" ptsTypes="AA">
                                      <p:cBhvr>
                                        <p:cTn id="21" dur="1000" fill="hold"/>
                                        <p:tgtEl>
                                          <p:spTgt spid="9"/>
                                        </p:tgtEl>
                                        <p:attrNameLst>
                                          <p:attrName>ppt_x</p:attrName>
                                          <p:attrName>ppt_y</p:attrName>
                                        </p:attrNameLst>
                                      </p:cBhvr>
                                      <p:rCtr x="5417" y="0"/>
                                    </p:animMotion>
                                  </p:childTnLst>
                                </p:cTn>
                              </p:par>
                            </p:childTnLst>
                          </p:cTn>
                        </p:par>
                        <p:par>
                          <p:cTn id="22" fill="hold">
                            <p:stCondLst>
                              <p:cond delay="2000"/>
                            </p:stCondLst>
                            <p:childTnLst>
                              <p:par>
                                <p:cTn id="23" presetID="64" presetClass="path" presetSubtype="0" accel="50000" decel="50000" fill="hold" grpId="4" nodeType="afterEffect">
                                  <p:stCondLst>
                                    <p:cond delay="0"/>
                                  </p:stCondLst>
                                  <p:childTnLst>
                                    <p:animMotion origin="layout" path="M 0.10833 0.23861 L 0.10833 -0.02775 " pathEditMode="relative" rAng="0" ptsTypes="AA">
                                      <p:cBhvr>
                                        <p:cTn id="24" dur="1000" fill="hold"/>
                                        <p:tgtEl>
                                          <p:spTgt spid="9"/>
                                        </p:tgtEl>
                                        <p:attrNameLst>
                                          <p:attrName>ppt_x</p:attrName>
                                          <p:attrName>ppt_y</p:attrName>
                                        </p:attrNameLst>
                                      </p:cBhvr>
                                      <p:rCtr x="0" y="-13318"/>
                                    </p:animMotion>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19"/>
                                        </p:tgtEl>
                                        <p:attrNameLst>
                                          <p:attrName>fillcolor</p:attrName>
                                        </p:attrNameLst>
                                      </p:cBhvr>
                                      <p:to>
                                        <a:schemeClr val="accent1"/>
                                      </p:to>
                                    </p:animClr>
                                    <p:set>
                                      <p:cBhvr>
                                        <p:cTn id="29" dur="2000" fill="hold"/>
                                        <p:tgtEl>
                                          <p:spTgt spid="19"/>
                                        </p:tgtEl>
                                        <p:attrNameLst>
                                          <p:attrName>fill.type</p:attrName>
                                        </p:attrNameLst>
                                      </p:cBhvr>
                                      <p:to>
                                        <p:strVal val="solid"/>
                                      </p:to>
                                    </p:set>
                                    <p:set>
                                      <p:cBhvr>
                                        <p:cTn id="30" dur="2000" fill="hold"/>
                                        <p:tgtEl>
                                          <p:spTgt spid="19"/>
                                        </p:tgtEl>
                                        <p:attrNameLst>
                                          <p:attrName>fill.on</p:attrName>
                                        </p:attrNameLst>
                                      </p:cBhvr>
                                      <p:to>
                                        <p:strVal val="true"/>
                                      </p:to>
                                    </p:set>
                                  </p:childTnLst>
                                </p:cTn>
                              </p:par>
                              <p:par>
                                <p:cTn id="31" presetID="1" presetClass="entr" presetSubtype="0" fill="hold" nodeType="with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childTnLst>
                                </p:cTn>
                              </p:par>
                            </p:childTnLst>
                          </p:cTn>
                        </p:par>
                        <p:par>
                          <p:cTn id="33" fill="hold">
                            <p:stCondLst>
                              <p:cond delay="2000"/>
                            </p:stCondLst>
                            <p:childTnLst>
                              <p:par>
                                <p:cTn id="34" presetID="42" presetClass="path" presetSubtype="0" accel="50000" decel="50000" fill="hold" grpId="5" nodeType="afterEffect">
                                  <p:stCondLst>
                                    <p:cond delay="0"/>
                                  </p:stCondLst>
                                  <p:childTnLst>
                                    <p:animMotion origin="layout" path="M 0.10833 -0.02775 L 0.10833 0.23861 " pathEditMode="relative" rAng="0" ptsTypes="AA">
                                      <p:cBhvr>
                                        <p:cTn id="35" dur="1000" fill="hold"/>
                                        <p:tgtEl>
                                          <p:spTgt spid="9"/>
                                        </p:tgtEl>
                                        <p:attrNameLst>
                                          <p:attrName>ppt_x</p:attrName>
                                          <p:attrName>ppt_y</p:attrName>
                                        </p:attrNameLst>
                                      </p:cBhvr>
                                      <p:rCtr x="0" y="13318"/>
                                    </p:animMotion>
                                  </p:childTnLst>
                                </p:cTn>
                              </p:par>
                            </p:childTnLst>
                          </p:cTn>
                        </p:par>
                        <p:par>
                          <p:cTn id="36" fill="hold">
                            <p:stCondLst>
                              <p:cond delay="3000"/>
                            </p:stCondLst>
                            <p:childTnLst>
                              <p:par>
                                <p:cTn id="37" presetID="35" presetClass="path" presetSubtype="0" accel="50000" decel="50000" fill="hold" grpId="6" nodeType="afterEffect">
                                  <p:stCondLst>
                                    <p:cond delay="0"/>
                                  </p:stCondLst>
                                  <p:childTnLst>
                                    <p:animMotion origin="layout" path="M 0.10833 0.23861 L 0 0.23861 " pathEditMode="relative" rAng="0" ptsTypes="AA">
                                      <p:cBhvr>
                                        <p:cTn id="38" dur="1000" fill="hold"/>
                                        <p:tgtEl>
                                          <p:spTgt spid="9"/>
                                        </p:tgtEl>
                                        <p:attrNameLst>
                                          <p:attrName>ppt_x</p:attrName>
                                          <p:attrName>ppt_y</p:attrName>
                                        </p:attrNameLst>
                                      </p:cBhvr>
                                      <p:rCtr x="-5417" y="0"/>
                                    </p:animMotion>
                                  </p:childTnLst>
                                </p:cTn>
                              </p:par>
                            </p:childTnLst>
                          </p:cTn>
                        </p:par>
                        <p:par>
                          <p:cTn id="39" fill="hold">
                            <p:stCondLst>
                              <p:cond delay="4000"/>
                            </p:stCondLst>
                            <p:childTnLst>
                              <p:par>
                                <p:cTn id="40" presetID="64" presetClass="path" presetSubtype="0" accel="50000" decel="50000" fill="hold" grpId="7" nodeType="afterEffect">
                                  <p:stCondLst>
                                    <p:cond delay="0"/>
                                  </p:stCondLst>
                                  <p:childTnLst>
                                    <p:animMotion origin="layout" path="M 0 0.23861 L 0 -0.04995 " pathEditMode="relative" rAng="0" ptsTypes="AA">
                                      <p:cBhvr>
                                        <p:cTn id="41" dur="1000" fill="hold"/>
                                        <p:tgtEl>
                                          <p:spTgt spid="9"/>
                                        </p:tgtEl>
                                        <p:attrNameLst>
                                          <p:attrName>ppt_x</p:attrName>
                                          <p:attrName>ppt_y</p:attrName>
                                        </p:attrNameLst>
                                      </p:cBhvr>
                                      <p:rCtr x="0" y="-14428"/>
                                    </p:animMotion>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
                                            <p:txEl>
                                              <p:pRg st="3" end="3"/>
                                            </p:txEl>
                                          </p:spTgt>
                                        </p:tgtEl>
                                        <p:attrNameLst>
                                          <p:attrName>style.visibility</p:attrName>
                                        </p:attrNameLst>
                                      </p:cBhvr>
                                      <p:to>
                                        <p:strVal val="visible"/>
                                      </p:to>
                                    </p:set>
                                  </p:childTnLst>
                                </p:cTn>
                              </p:par>
                              <p:par>
                                <p:cTn id="46" presetID="1" presetClass="emph" presetSubtype="2" fill="hold" nodeType="withEffect">
                                  <p:stCondLst>
                                    <p:cond delay="0"/>
                                  </p:stCondLst>
                                  <p:childTnLst>
                                    <p:animClr clrSpc="rgb" dir="cw">
                                      <p:cBhvr>
                                        <p:cTn id="47" dur="2000" fill="hold"/>
                                        <p:tgtEl>
                                          <p:spTgt spid="18"/>
                                        </p:tgtEl>
                                        <p:attrNameLst>
                                          <p:attrName>fillcolor</p:attrName>
                                        </p:attrNameLst>
                                      </p:cBhvr>
                                      <p:to>
                                        <a:srgbClr val="FF0000"/>
                                      </p:to>
                                    </p:animClr>
                                    <p:set>
                                      <p:cBhvr>
                                        <p:cTn id="48" dur="2000" fill="hold"/>
                                        <p:tgtEl>
                                          <p:spTgt spid="18"/>
                                        </p:tgtEl>
                                        <p:attrNameLst>
                                          <p:attrName>fill.type</p:attrName>
                                        </p:attrNameLst>
                                      </p:cBhvr>
                                      <p:to>
                                        <p:strVal val="solid"/>
                                      </p:to>
                                    </p:set>
                                    <p:set>
                                      <p:cBhvr>
                                        <p:cTn id="49" dur="2000" fill="hold"/>
                                        <p:tgtEl>
                                          <p:spTgt spid="18"/>
                                        </p:tgtEl>
                                        <p:attrNameLst>
                                          <p:attrName>fill.on</p:attrName>
                                        </p:attrNameLst>
                                      </p:cBhvr>
                                      <p:to>
                                        <p:strVal val="true"/>
                                      </p:to>
                                    </p:set>
                                  </p:childTnLst>
                                </p:cTn>
                              </p:par>
                              <p:par>
                                <p:cTn id="50" presetID="5" presetClass="emph" presetSubtype="1" nodeType="withEffect">
                                  <p:stCondLst>
                                    <p:cond delay="0"/>
                                  </p:stCondLst>
                                  <p:childTnLst>
                                    <p:set>
                                      <p:cBhvr override="childStyle">
                                        <p:cTn id="51" dur="indefinite"/>
                                        <p:tgtEl>
                                          <p:spTgt spid="6">
                                            <p:txEl>
                                              <p:pRg st="1" end="1"/>
                                            </p:txEl>
                                          </p:spTgt>
                                        </p:tgtEl>
                                        <p:attrNameLst>
                                          <p:attrName>style.fontStyle</p:attrName>
                                        </p:attrNameLst>
                                      </p:cBhvr>
                                      <p:to>
                                        <p:strVal val="normal"/>
                                      </p:to>
                                    </p:set>
                                    <p:set>
                                      <p:cBhvr override="childStyle">
                                        <p:cTn id="52" dur="indefinite"/>
                                        <p:tgtEl>
                                          <p:spTgt spid="6">
                                            <p:txEl>
                                              <p:pRg st="1" end="1"/>
                                            </p:txEl>
                                          </p:spTgt>
                                        </p:tgtEl>
                                        <p:attrNameLst>
                                          <p:attrName>style.fontWeight</p:attrName>
                                        </p:attrNameLst>
                                      </p:cBhvr>
                                      <p:to>
                                        <p:strVal val="bold"/>
                                      </p:to>
                                    </p:set>
                                    <p:set>
                                      <p:cBhvr override="childStyle">
                                        <p:cTn id="53" dur="indefinite"/>
                                        <p:tgtEl>
                                          <p:spTgt spid="6">
                                            <p:txEl>
                                              <p:pRg st="1" end="1"/>
                                            </p:txEl>
                                          </p:spTgt>
                                        </p:tgtEl>
                                        <p:attrNameLst>
                                          <p:attrName>style.textDecorationUnderline</p:attrName>
                                        </p:attrNameLst>
                                      </p:cBhvr>
                                      <p:to>
                                        <p:strVal val="false"/>
                                      </p:to>
                                    </p:set>
                                  </p:childTnLst>
                                </p:cTn>
                              </p:par>
                              <p:par>
                                <p:cTn id="54" presetID="1" presetClass="exit"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0">
                                            <p:txEl>
                                              <p:pRg st="4" end="4"/>
                                            </p:txEl>
                                          </p:spTgt>
                                        </p:tgtEl>
                                        <p:attrNameLst>
                                          <p:attrName>style.visibility</p:attrName>
                                        </p:attrNameLst>
                                      </p:cBhvr>
                                      <p:to>
                                        <p:strVal val="visible"/>
                                      </p:to>
                                    </p:set>
                                  </p:childTnLst>
                                </p:cTn>
                              </p:par>
                              <p:par>
                                <p:cTn id="60" presetID="5" presetClass="emph" presetSubtype="1" nodeType="withEffect">
                                  <p:stCondLst>
                                    <p:cond delay="0"/>
                                  </p:stCondLst>
                                  <p:childTnLst>
                                    <p:set>
                                      <p:cBhvr override="childStyle">
                                        <p:cTn id="61" dur="indefinite"/>
                                        <p:tgtEl>
                                          <p:spTgt spid="6">
                                            <p:txEl>
                                              <p:pRg st="2" end="2"/>
                                            </p:txEl>
                                          </p:spTgt>
                                        </p:tgtEl>
                                        <p:attrNameLst>
                                          <p:attrName>style.fontStyle</p:attrName>
                                        </p:attrNameLst>
                                      </p:cBhvr>
                                      <p:to>
                                        <p:strVal val="normal"/>
                                      </p:to>
                                    </p:set>
                                    <p:set>
                                      <p:cBhvr override="childStyle">
                                        <p:cTn id="62" dur="indefinite"/>
                                        <p:tgtEl>
                                          <p:spTgt spid="6">
                                            <p:txEl>
                                              <p:pRg st="2" end="2"/>
                                            </p:txEl>
                                          </p:spTgt>
                                        </p:tgtEl>
                                        <p:attrNameLst>
                                          <p:attrName>style.fontWeight</p:attrName>
                                        </p:attrNameLst>
                                      </p:cBhvr>
                                      <p:to>
                                        <p:strVal val="bold"/>
                                      </p:to>
                                    </p:set>
                                    <p:set>
                                      <p:cBhvr override="childStyle">
                                        <p:cTn id="63" dur="indefinite"/>
                                        <p:tgtEl>
                                          <p:spTgt spid="6">
                                            <p:txEl>
                                              <p:pRg st="2" end="2"/>
                                            </p:txEl>
                                          </p:spTgt>
                                        </p:tgtEl>
                                        <p:attrNameLst>
                                          <p:attrName>style.textDecorationUnderline</p:attrName>
                                        </p:attrNameLst>
                                      </p:cBhvr>
                                      <p:to>
                                        <p:strVal val="false"/>
                                      </p:to>
                                    </p:set>
                                  </p:childTnLst>
                                </p:cTn>
                              </p:par>
                            </p:childTnLst>
                          </p:cTn>
                        </p:par>
                      </p:childTnLst>
                    </p:cTn>
                  </p:par>
                  <p:par>
                    <p:cTn id="64" fill="hold">
                      <p:stCondLst>
                        <p:cond delay="indefinite"/>
                      </p:stCondLst>
                      <p:childTnLst>
                        <p:par>
                          <p:cTn id="65" fill="hold">
                            <p:stCondLst>
                              <p:cond delay="0"/>
                            </p:stCondLst>
                            <p:childTnLst>
                              <p:par>
                                <p:cTn id="66" presetID="1" presetClass="emph" presetSubtype="2" fill="hold" nodeType="clickEffect">
                                  <p:stCondLst>
                                    <p:cond delay="0"/>
                                  </p:stCondLst>
                                  <p:childTnLst>
                                    <p:animClr clrSpc="rgb" dir="cw">
                                      <p:cBhvr>
                                        <p:cTn id="67" dur="2000" fill="hold"/>
                                        <p:tgtEl>
                                          <p:spTgt spid="18"/>
                                        </p:tgtEl>
                                        <p:attrNameLst>
                                          <p:attrName>fillcolor</p:attrName>
                                        </p:attrNameLst>
                                      </p:cBhvr>
                                      <p:to>
                                        <a:schemeClr val="accent1"/>
                                      </p:to>
                                    </p:animClr>
                                    <p:set>
                                      <p:cBhvr>
                                        <p:cTn id="68" dur="2000" fill="hold"/>
                                        <p:tgtEl>
                                          <p:spTgt spid="18"/>
                                        </p:tgtEl>
                                        <p:attrNameLst>
                                          <p:attrName>fill.type</p:attrName>
                                        </p:attrNameLst>
                                      </p:cBhvr>
                                      <p:to>
                                        <p:strVal val="solid"/>
                                      </p:to>
                                    </p:set>
                                    <p:set>
                                      <p:cBhvr>
                                        <p:cTn id="69" dur="2000" fill="hold"/>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9" grpId="3" animBg="1"/>
      <p:bldP spid="9" grpId="4" animBg="1"/>
      <p:bldP spid="9" grpId="5" animBg="1"/>
      <p:bldP spid="9" grpId="6" animBg="1"/>
      <p:bldP spid="9" grpId="7"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Accelerated Critical Sections (ACS)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sz="1100" dirty="0" smtClean="0"/>
          </a:p>
          <a:p>
            <a:r>
              <a:rPr lang="en-US" dirty="0"/>
              <a:t>Accelerate Amdahl</a:t>
            </a:r>
            <a:r>
              <a:rPr lang="ja-JP" altLang="en-US" dirty="0"/>
              <a:t>’</a:t>
            </a:r>
            <a:r>
              <a:rPr lang="en-US" dirty="0"/>
              <a:t>s serial part </a:t>
            </a:r>
            <a:r>
              <a:rPr lang="en-US" b="1" dirty="0">
                <a:solidFill>
                  <a:srgbClr val="FF0000"/>
                </a:solidFill>
              </a:rPr>
              <a:t>and critical sections </a:t>
            </a:r>
            <a:r>
              <a:rPr lang="en-US" dirty="0"/>
              <a:t>using the large core</a:t>
            </a:r>
          </a:p>
          <a:p>
            <a:pPr lvl="1"/>
            <a:r>
              <a:rPr lang="en-US" dirty="0" err="1">
                <a:solidFill>
                  <a:srgbClr val="000000"/>
                </a:solidFill>
                <a:latin typeface="Tahoma" charset="0"/>
              </a:rPr>
              <a:t>Suleman</a:t>
            </a:r>
            <a:r>
              <a:rPr lang="en-US" dirty="0">
                <a:solidFill>
                  <a:srgbClr val="000000"/>
                </a:solidFill>
                <a:latin typeface="Tahoma" charset="0"/>
              </a:rPr>
              <a:t> et al., </a:t>
            </a:r>
            <a:r>
              <a:rPr lang="ja-JP" altLang="en-US" dirty="0">
                <a:solidFill>
                  <a:srgbClr val="000000"/>
                </a:solidFill>
                <a:latin typeface="Tahoma" charset="0"/>
              </a:rPr>
              <a:t>“</a:t>
            </a:r>
            <a:r>
              <a:rPr lang="en-US" altLang="ja-JP" dirty="0">
                <a:solidFill>
                  <a:srgbClr val="0000FF"/>
                </a:solidFill>
                <a:latin typeface="Tahoma" charset="0"/>
              </a:rPr>
              <a:t>Accelerating Critical Section Execution with Asymmetric Multi-Core Architectures</a:t>
            </a:r>
            <a:r>
              <a:rPr lang="en-US" altLang="ja-JP" dirty="0">
                <a:solidFill>
                  <a:srgbClr val="000000"/>
                </a:solidFill>
                <a:latin typeface="Tahoma" charset="0"/>
              </a:rPr>
              <a:t>,</a:t>
            </a:r>
            <a:r>
              <a:rPr lang="ja-JP" altLang="en-US" dirty="0">
                <a:solidFill>
                  <a:srgbClr val="000000"/>
                </a:solidFill>
                <a:latin typeface="Tahoma" charset="0"/>
              </a:rPr>
              <a:t>”</a:t>
            </a:r>
            <a:r>
              <a:rPr lang="en-US" altLang="ja-JP" dirty="0">
                <a:solidFill>
                  <a:srgbClr val="000000"/>
                </a:solidFill>
                <a:latin typeface="Tahoma" charset="0"/>
              </a:rPr>
              <a:t> ASPLOS 2009, IEEE Micro Top Picks 2010.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41</a:t>
            </a:fld>
            <a:endParaRPr lang="en-US" altLang="en-US"/>
          </a:p>
        </p:txBody>
      </p:sp>
      <p:grpSp>
        <p:nvGrpSpPr>
          <p:cNvPr id="5" name="Group 4"/>
          <p:cNvGrpSpPr>
            <a:grpSpLocks/>
          </p:cNvGrpSpPr>
          <p:nvPr/>
        </p:nvGrpSpPr>
        <p:grpSpPr bwMode="auto">
          <a:xfrm>
            <a:off x="3352800" y="1295400"/>
            <a:ext cx="2286000" cy="2787650"/>
            <a:chOff x="3888" y="816"/>
            <a:chExt cx="1440" cy="1756"/>
          </a:xfrm>
        </p:grpSpPr>
        <p:sp>
          <p:nvSpPr>
            <p:cNvPr id="6"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grpSp>
          <p:nvGrpSpPr>
            <p:cNvPr id="7" name="Group 47"/>
            <p:cNvGrpSpPr>
              <a:grpSpLocks/>
            </p:cNvGrpSpPr>
            <p:nvPr/>
          </p:nvGrpSpPr>
          <p:grpSpPr bwMode="auto">
            <a:xfrm>
              <a:off x="3936" y="1536"/>
              <a:ext cx="672" cy="672"/>
              <a:chOff x="3648" y="3120"/>
              <a:chExt cx="672" cy="672"/>
            </a:xfrm>
          </p:grpSpPr>
          <p:sp>
            <p:nvSpPr>
              <p:cNvPr id="20"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2"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3"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8" name="Group 52"/>
            <p:cNvGrpSpPr>
              <a:grpSpLocks/>
            </p:cNvGrpSpPr>
            <p:nvPr/>
          </p:nvGrpSpPr>
          <p:grpSpPr bwMode="auto">
            <a:xfrm>
              <a:off x="4608" y="1536"/>
              <a:ext cx="672" cy="672"/>
              <a:chOff x="3648" y="3120"/>
              <a:chExt cx="672" cy="672"/>
            </a:xfrm>
          </p:grpSpPr>
          <p:sp>
            <p:nvSpPr>
              <p:cNvPr id="16"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7"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8"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9"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9" name="Group 57"/>
            <p:cNvGrpSpPr>
              <a:grpSpLocks/>
            </p:cNvGrpSpPr>
            <p:nvPr/>
          </p:nvGrpSpPr>
          <p:grpSpPr bwMode="auto">
            <a:xfrm>
              <a:off x="4608" y="864"/>
              <a:ext cx="672" cy="672"/>
              <a:chOff x="3648" y="3120"/>
              <a:chExt cx="672" cy="672"/>
            </a:xfrm>
          </p:grpSpPr>
          <p:sp>
            <p:nvSpPr>
              <p:cNvPr id="12"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3"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4"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5"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sp>
          <p:nvSpPr>
            <p:cNvPr id="10"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dirty="0"/>
                <a:t>Large</a:t>
              </a:r>
            </a:p>
            <a:p>
              <a:pPr algn="ctr"/>
              <a:r>
                <a:rPr lang="en-US" sz="1600" dirty="0"/>
                <a:t>core</a:t>
              </a:r>
            </a:p>
          </p:txBody>
        </p:sp>
        <p:sp>
          <p:nvSpPr>
            <p:cNvPr id="11" name="Text Box 70"/>
            <p:cNvSpPr txBox="1">
              <a:spLocks noChangeArrowheads="1"/>
            </p:cNvSpPr>
            <p:nvPr/>
          </p:nvSpPr>
          <p:spPr bwMode="auto">
            <a:xfrm>
              <a:off x="3936" y="2341"/>
              <a:ext cx="1344"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latin typeface="Times New Roman" charset="0"/>
                </a:rPr>
                <a:t>ACMP</a:t>
              </a:r>
            </a:p>
          </p:txBody>
        </p:sp>
      </p:grpSp>
      <p:sp>
        <p:nvSpPr>
          <p:cNvPr id="24" name="Line 25"/>
          <p:cNvSpPr>
            <a:spLocks noChangeShapeType="1"/>
          </p:cNvSpPr>
          <p:nvPr/>
        </p:nvSpPr>
        <p:spPr bwMode="auto">
          <a:xfrm flipV="1">
            <a:off x="2286000" y="1905000"/>
            <a:ext cx="1066800" cy="228600"/>
          </a:xfrm>
          <a:prstGeom prst="line">
            <a:avLst/>
          </a:prstGeom>
          <a:noFill/>
          <a:ln w="444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Text Box 26"/>
          <p:cNvSpPr txBox="1">
            <a:spLocks noChangeArrowheads="1"/>
          </p:cNvSpPr>
          <p:nvPr/>
        </p:nvSpPr>
        <p:spPr bwMode="auto">
          <a:xfrm>
            <a:off x="228600" y="1676400"/>
            <a:ext cx="2362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a:solidFill>
                  <a:srgbClr val="FF0000"/>
                </a:solidFill>
              </a:rPr>
              <a:t>Critical Section</a:t>
            </a:r>
            <a:br>
              <a:rPr lang="en-US" sz="2000" b="1" dirty="0">
                <a:solidFill>
                  <a:srgbClr val="FF0000"/>
                </a:solidFill>
              </a:rPr>
            </a:br>
            <a:r>
              <a:rPr lang="en-US" sz="2000" b="1" dirty="0">
                <a:solidFill>
                  <a:srgbClr val="FF0000"/>
                </a:solidFill>
              </a:rPr>
              <a:t>Request Buffer (CSRB)</a:t>
            </a:r>
          </a:p>
        </p:txBody>
      </p:sp>
      <p:sp>
        <p:nvSpPr>
          <p:cNvPr id="26" name="Rectangle 24" descr="Wide downward diagonal"/>
          <p:cNvSpPr>
            <a:spLocks noChangeArrowheads="1"/>
          </p:cNvSpPr>
          <p:nvPr/>
        </p:nvSpPr>
        <p:spPr bwMode="auto">
          <a:xfrm>
            <a:off x="3429000" y="1676400"/>
            <a:ext cx="152400" cy="457200"/>
          </a:xfrm>
          <a:prstGeom prst="rect">
            <a:avLst/>
          </a:prstGeom>
          <a:solidFill>
            <a:srgbClr val="FF0000"/>
          </a:solidFill>
          <a:ln w="9525">
            <a:solidFill>
              <a:schemeClr val="tx1"/>
            </a:solidFill>
            <a:miter lim="800000"/>
            <a:headEnd/>
            <a:tailEnd/>
          </a:ln>
        </p:spPr>
        <p:txBody>
          <a:bodyPr wrap="none" anchor="ctr"/>
          <a:lstStyle/>
          <a:p>
            <a:endParaRPr lang="en-US" b="1"/>
          </a:p>
        </p:txBody>
      </p:sp>
    </p:spTree>
    <p:extLst>
      <p:ext uri="{BB962C8B-B14F-4D97-AF65-F5344CB8AC3E}">
        <p14:creationId xmlns:p14="http://schemas.microsoft.com/office/powerpoint/2010/main" val="17303571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p:bldP spid="25" grpId="1"/>
      <p:bldP spid="2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Accelerated Critical Sections (ACS)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42</a:t>
            </a:fld>
            <a:endParaRPr lang="en-US" altLang="en-US"/>
          </a:p>
        </p:txBody>
      </p:sp>
      <p:sp>
        <p:nvSpPr>
          <p:cNvPr id="5" name="Line 8"/>
          <p:cNvSpPr>
            <a:spLocks noChangeShapeType="1"/>
          </p:cNvSpPr>
          <p:nvPr/>
        </p:nvSpPr>
        <p:spPr bwMode="auto">
          <a:xfrm>
            <a:off x="1676400" y="6096000"/>
            <a:ext cx="4572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 Box 14"/>
          <p:cNvSpPr txBox="1">
            <a:spLocks noChangeArrowheads="1"/>
          </p:cNvSpPr>
          <p:nvPr/>
        </p:nvSpPr>
        <p:spPr bwMode="auto">
          <a:xfrm>
            <a:off x="1219200" y="1295400"/>
            <a:ext cx="2743200" cy="121761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EnterCS()</a:t>
            </a:r>
          </a:p>
          <a:p>
            <a:pPr lvl="1" eaLnBrk="1" hangingPunct="1">
              <a:spcBef>
                <a:spcPct val="50000"/>
              </a:spcBef>
            </a:pPr>
            <a:r>
              <a:rPr lang="en-US" sz="1800" b="0"/>
              <a:t>PriorityQ.insert(…)</a:t>
            </a:r>
          </a:p>
          <a:p>
            <a:pPr eaLnBrk="1" hangingPunct="1">
              <a:spcBef>
                <a:spcPct val="50000"/>
              </a:spcBef>
            </a:pPr>
            <a:r>
              <a:rPr lang="en-US" sz="1800" b="0"/>
              <a:t>LeaveCS()</a:t>
            </a:r>
          </a:p>
        </p:txBody>
      </p:sp>
      <p:sp>
        <p:nvSpPr>
          <p:cNvPr id="7" name="Text Box 16"/>
          <p:cNvSpPr txBox="1">
            <a:spLocks noChangeArrowheads="1"/>
          </p:cNvSpPr>
          <p:nvPr/>
        </p:nvSpPr>
        <p:spPr bwMode="auto">
          <a:xfrm>
            <a:off x="7086600" y="5638800"/>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Onchip-Interconnect</a:t>
            </a:r>
          </a:p>
        </p:txBody>
      </p:sp>
      <p:sp>
        <p:nvSpPr>
          <p:cNvPr id="8" name="Rectangle 17"/>
          <p:cNvSpPr>
            <a:spLocks noChangeArrowheads="1"/>
          </p:cNvSpPr>
          <p:nvPr/>
        </p:nvSpPr>
        <p:spPr bwMode="auto">
          <a:xfrm>
            <a:off x="2133600" y="5029200"/>
            <a:ext cx="533400" cy="152400"/>
          </a:xfrm>
          <a:prstGeom prst="rect">
            <a:avLst/>
          </a:prstGeom>
          <a:solidFill>
            <a:srgbClr val="FFFFFF"/>
          </a:solidFill>
          <a:ln w="9525">
            <a:solidFill>
              <a:schemeClr val="tx1"/>
            </a:solidFill>
            <a:miter lim="800000"/>
            <a:headEnd/>
            <a:tailEnd/>
          </a:ln>
        </p:spPr>
        <p:txBody>
          <a:bodyPr wrap="none" anchor="ctr"/>
          <a:lstStyle/>
          <a:p>
            <a:endParaRPr lang="en-US"/>
          </a:p>
        </p:txBody>
      </p:sp>
      <p:sp>
        <p:nvSpPr>
          <p:cNvPr id="9" name="Rectangle 18"/>
          <p:cNvSpPr>
            <a:spLocks noChangeArrowheads="1"/>
          </p:cNvSpPr>
          <p:nvPr/>
        </p:nvSpPr>
        <p:spPr bwMode="auto">
          <a:xfrm>
            <a:off x="2133600" y="5181600"/>
            <a:ext cx="533400"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Rectangle 19"/>
          <p:cNvSpPr>
            <a:spLocks noChangeArrowheads="1"/>
          </p:cNvSpPr>
          <p:nvPr/>
        </p:nvSpPr>
        <p:spPr bwMode="auto">
          <a:xfrm>
            <a:off x="2133600" y="5334000"/>
            <a:ext cx="533400" cy="152400"/>
          </a:xfrm>
          <a:prstGeom prst="rect">
            <a:avLst/>
          </a:prstGeom>
          <a:solidFill>
            <a:srgbClr val="FFFFFF"/>
          </a:solidFill>
          <a:ln w="9525">
            <a:solidFill>
              <a:schemeClr val="tx1"/>
            </a:solidFill>
            <a:miter lim="800000"/>
            <a:headEnd/>
            <a:tailEnd/>
          </a:ln>
        </p:spPr>
        <p:txBody>
          <a:bodyPr wrap="none" anchor="ctr"/>
          <a:lstStyle/>
          <a:p>
            <a:endParaRPr lang="en-US"/>
          </a:p>
        </p:txBody>
      </p:sp>
      <p:sp>
        <p:nvSpPr>
          <p:cNvPr id="11" name="Line 22"/>
          <p:cNvSpPr>
            <a:spLocks noChangeShapeType="1"/>
          </p:cNvSpPr>
          <p:nvPr/>
        </p:nvSpPr>
        <p:spPr bwMode="auto">
          <a:xfrm flipV="1">
            <a:off x="2438400" y="54864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23"/>
          <p:cNvSpPr>
            <a:spLocks noChangeShapeType="1"/>
          </p:cNvSpPr>
          <p:nvPr/>
        </p:nvSpPr>
        <p:spPr bwMode="auto">
          <a:xfrm flipV="1">
            <a:off x="2438400" y="4572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 Box 24"/>
          <p:cNvSpPr txBox="1">
            <a:spLocks noChangeArrowheads="1"/>
          </p:cNvSpPr>
          <p:nvPr/>
        </p:nvSpPr>
        <p:spPr bwMode="auto">
          <a:xfrm>
            <a:off x="76200" y="4997450"/>
            <a:ext cx="1905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Critical Section</a:t>
            </a:r>
            <a:br>
              <a:rPr lang="en-US" sz="1800" b="0"/>
            </a:br>
            <a:r>
              <a:rPr lang="en-US" sz="1800" b="0"/>
              <a:t>Request Buffer (CSRB)</a:t>
            </a:r>
          </a:p>
        </p:txBody>
      </p:sp>
      <p:sp>
        <p:nvSpPr>
          <p:cNvPr id="14" name="Oval 22"/>
          <p:cNvSpPr>
            <a:spLocks noChangeArrowheads="1"/>
          </p:cNvSpPr>
          <p:nvPr/>
        </p:nvSpPr>
        <p:spPr bwMode="auto">
          <a:xfrm>
            <a:off x="4019550" y="4114800"/>
            <a:ext cx="190500" cy="228600"/>
          </a:xfrm>
          <a:prstGeom prst="ellipse">
            <a:avLst/>
          </a:prstGeom>
          <a:solidFill>
            <a:srgbClr val="FF0000"/>
          </a:solidFill>
          <a:ln w="9525">
            <a:solidFill>
              <a:schemeClr val="tx1"/>
            </a:solidFill>
            <a:round/>
            <a:headEnd/>
            <a:tailEnd/>
          </a:ln>
        </p:spPr>
        <p:txBody>
          <a:bodyPr wrap="none" anchor="ctr"/>
          <a:lstStyle/>
          <a:p>
            <a:endParaRPr lang="en-US" b="0"/>
          </a:p>
        </p:txBody>
      </p:sp>
      <p:sp>
        <p:nvSpPr>
          <p:cNvPr id="15" name="Text Box 26"/>
          <p:cNvSpPr txBox="1">
            <a:spLocks noChangeArrowheads="1"/>
          </p:cNvSpPr>
          <p:nvPr/>
        </p:nvSpPr>
        <p:spPr bwMode="auto">
          <a:xfrm>
            <a:off x="4114800" y="1219200"/>
            <a:ext cx="50101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800"/>
              <a:t>1. P2 encounters a critical section (CSCALL)</a:t>
            </a:r>
          </a:p>
          <a:p>
            <a:pPr eaLnBrk="1" hangingPunct="1"/>
            <a:r>
              <a:rPr lang="en-US" sz="1800"/>
              <a:t>2. P2 sends CSCALL Request to CSRB</a:t>
            </a:r>
          </a:p>
          <a:p>
            <a:pPr eaLnBrk="1" hangingPunct="1"/>
            <a:r>
              <a:rPr lang="en-US" sz="1800"/>
              <a:t>3. P1 executes Critical Section</a:t>
            </a:r>
          </a:p>
          <a:p>
            <a:pPr eaLnBrk="1" hangingPunct="1"/>
            <a:r>
              <a:rPr lang="en-US" sz="1800"/>
              <a:t>4. P1 sends CSDONE signal</a:t>
            </a:r>
          </a:p>
        </p:txBody>
      </p:sp>
      <p:sp>
        <p:nvSpPr>
          <p:cNvPr id="16" name="Line 27"/>
          <p:cNvSpPr>
            <a:spLocks noChangeShapeType="1"/>
          </p:cNvSpPr>
          <p:nvPr/>
        </p:nvSpPr>
        <p:spPr bwMode="auto">
          <a:xfrm>
            <a:off x="4114800" y="45720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28"/>
          <p:cNvSpPr>
            <a:spLocks noChangeShapeType="1"/>
          </p:cNvSpPr>
          <p:nvPr/>
        </p:nvSpPr>
        <p:spPr bwMode="auto">
          <a:xfrm>
            <a:off x="5029200" y="45720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9"/>
          <p:cNvSpPr>
            <a:spLocks noChangeShapeType="1"/>
          </p:cNvSpPr>
          <p:nvPr/>
        </p:nvSpPr>
        <p:spPr bwMode="auto">
          <a:xfrm>
            <a:off x="6096000" y="45720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Rectangle 30"/>
          <p:cNvSpPr>
            <a:spLocks noChangeArrowheads="1"/>
          </p:cNvSpPr>
          <p:nvPr/>
        </p:nvSpPr>
        <p:spPr bwMode="auto">
          <a:xfrm>
            <a:off x="7010400" y="3124200"/>
            <a:ext cx="304800" cy="3810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0" name="Rectangle 31"/>
          <p:cNvSpPr>
            <a:spLocks noChangeArrowheads="1"/>
          </p:cNvSpPr>
          <p:nvPr/>
        </p:nvSpPr>
        <p:spPr bwMode="auto">
          <a:xfrm>
            <a:off x="6934200" y="2971800"/>
            <a:ext cx="2057400" cy="717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Text Box 32"/>
          <p:cNvSpPr txBox="1">
            <a:spLocks noChangeArrowheads="1"/>
          </p:cNvSpPr>
          <p:nvPr/>
        </p:nvSpPr>
        <p:spPr bwMode="auto">
          <a:xfrm>
            <a:off x="7315200" y="301625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Core executing critical section</a:t>
            </a:r>
          </a:p>
        </p:txBody>
      </p:sp>
      <p:sp>
        <p:nvSpPr>
          <p:cNvPr id="22" name="Rounded Rectangle 21"/>
          <p:cNvSpPr/>
          <p:nvPr/>
        </p:nvSpPr>
        <p:spPr>
          <a:xfrm>
            <a:off x="5638800" y="36576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a:solidFill>
                  <a:schemeClr val="tx1"/>
                </a:solidFill>
                <a:latin typeface="Arial" charset="0"/>
                <a:ea typeface="ＭＳ Ｐゴシック" charset="0"/>
                <a:cs typeface="ＭＳ Ｐゴシック" charset="0"/>
              </a:rPr>
              <a:t>P4</a:t>
            </a:r>
            <a:endParaRPr lang="en-US">
              <a:solidFill>
                <a:schemeClr val="tx1"/>
              </a:solidFill>
              <a:latin typeface="Arial" charset="0"/>
              <a:ea typeface="ＭＳ Ｐゴシック" charset="0"/>
              <a:cs typeface="ＭＳ Ｐゴシック" charset="0"/>
            </a:endParaRPr>
          </a:p>
        </p:txBody>
      </p:sp>
      <p:sp>
        <p:nvSpPr>
          <p:cNvPr id="23" name="Rounded Rectangle 22"/>
          <p:cNvSpPr/>
          <p:nvPr/>
        </p:nvSpPr>
        <p:spPr>
          <a:xfrm>
            <a:off x="4648200" y="36576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a:solidFill>
                  <a:schemeClr val="tx1"/>
                </a:solidFill>
                <a:latin typeface="Arial" charset="0"/>
                <a:ea typeface="ＭＳ Ｐゴシック" charset="0"/>
                <a:cs typeface="ＭＳ Ｐゴシック" charset="0"/>
              </a:rPr>
              <a:t>P3</a:t>
            </a:r>
            <a:endParaRPr lang="en-US">
              <a:solidFill>
                <a:schemeClr val="tx1"/>
              </a:solidFill>
              <a:latin typeface="Arial" charset="0"/>
              <a:ea typeface="ＭＳ Ｐゴシック" charset="0"/>
              <a:cs typeface="ＭＳ Ｐゴシック" charset="0"/>
            </a:endParaRPr>
          </a:p>
        </p:txBody>
      </p:sp>
      <p:sp>
        <p:nvSpPr>
          <p:cNvPr id="24" name="Rounded Rectangle 23"/>
          <p:cNvSpPr/>
          <p:nvPr/>
        </p:nvSpPr>
        <p:spPr>
          <a:xfrm>
            <a:off x="3657600" y="36576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a:solidFill>
                  <a:schemeClr val="tx1"/>
                </a:solidFill>
                <a:latin typeface="Arial" charset="0"/>
                <a:ea typeface="ＭＳ Ｐゴシック" charset="0"/>
                <a:cs typeface="ＭＳ Ｐゴシック" charset="0"/>
              </a:rPr>
              <a:t>P2</a:t>
            </a:r>
            <a:endParaRPr lang="en-US">
              <a:solidFill>
                <a:schemeClr val="tx1"/>
              </a:solidFill>
              <a:latin typeface="Arial" charset="0"/>
              <a:ea typeface="ＭＳ Ｐゴシック" charset="0"/>
              <a:cs typeface="ＭＳ Ｐゴシック" charset="0"/>
            </a:endParaRPr>
          </a:p>
        </p:txBody>
      </p:sp>
      <p:sp>
        <p:nvSpPr>
          <p:cNvPr id="25" name="Rounded Rectangle 24"/>
          <p:cNvSpPr/>
          <p:nvPr/>
        </p:nvSpPr>
        <p:spPr>
          <a:xfrm>
            <a:off x="1676400" y="2971800"/>
            <a:ext cx="1600200" cy="1600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P1</a:t>
            </a:r>
          </a:p>
        </p:txBody>
      </p:sp>
      <p:sp>
        <p:nvSpPr>
          <p:cNvPr id="26" name="Oval 26"/>
          <p:cNvSpPr>
            <a:spLocks noChangeArrowheads="1"/>
          </p:cNvSpPr>
          <p:nvPr/>
        </p:nvSpPr>
        <p:spPr bwMode="auto">
          <a:xfrm>
            <a:off x="0" y="4816475"/>
            <a:ext cx="3276600" cy="12795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7773228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 presetClass="emph" presetSubtype="1" nodeType="clickEffect">
                                  <p:stCondLst>
                                    <p:cond delay="0"/>
                                  </p:stCondLst>
                                  <p:childTnLst>
                                    <p:set>
                                      <p:cBhvr override="childStyle">
                                        <p:cTn id="14" dur="indefinite"/>
                                        <p:tgtEl>
                                          <p:spTgt spid="6">
                                            <p:txEl>
                                              <p:pRg st="0" end="0"/>
                                            </p:txEl>
                                          </p:spTgt>
                                        </p:tgtEl>
                                        <p:attrNameLst>
                                          <p:attrName>style.fontStyle</p:attrName>
                                        </p:attrNameLst>
                                      </p:cBhvr>
                                      <p:to>
                                        <p:strVal val="normal"/>
                                      </p:to>
                                    </p:set>
                                    <p:set>
                                      <p:cBhvr override="childStyle">
                                        <p:cTn id="15" dur="indefinite"/>
                                        <p:tgtEl>
                                          <p:spTgt spid="6">
                                            <p:txEl>
                                              <p:pRg st="0" end="0"/>
                                            </p:txEl>
                                          </p:spTgt>
                                        </p:tgtEl>
                                        <p:attrNameLst>
                                          <p:attrName>style.fontWeight</p:attrName>
                                        </p:attrNameLst>
                                      </p:cBhvr>
                                      <p:to>
                                        <p:strVal val="bold"/>
                                      </p:to>
                                    </p:set>
                                    <p:set>
                                      <p:cBhvr override="childStyle">
                                        <p:cTn id="16" dur="indefinite"/>
                                        <p:tgtEl>
                                          <p:spTgt spid="6">
                                            <p:txEl>
                                              <p:pRg st="0" end="0"/>
                                            </p:txEl>
                                          </p:spTgt>
                                        </p:tgtEl>
                                        <p:attrNameLst>
                                          <p:attrName>style.textDecorationUnderline</p:attrName>
                                        </p:attrNameLst>
                                      </p:cBhvr>
                                      <p:to>
                                        <p:strVal val="false"/>
                                      </p:to>
                                    </p:set>
                                  </p:childTnLst>
                                </p:cTn>
                              </p:par>
                              <p:par>
                                <p:cTn id="17" presetID="1" presetClass="entr" presetSubtype="0" fill="hold" nodeType="with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childTnLst>
                                </p:cTn>
                              </p:par>
                              <p:par>
                                <p:cTn id="26" presetID="0" presetClass="path" presetSubtype="0" accel="50000" decel="50000" fill="hold" nodeType="withEffect">
                                  <p:stCondLst>
                                    <p:cond delay="0"/>
                                  </p:stCondLst>
                                  <p:childTnLst>
                                    <p:animMotion origin="layout" path="M 0.00017 0.00023 L 0.00017 0.27058 L -0.18333 0.27058 L -0.18333 0.12951 " pathEditMode="relative" rAng="0" ptsTypes="AAAA">
                                      <p:cBhvr>
                                        <p:cTn id="27" dur="2000" fill="hold"/>
                                        <p:tgtEl>
                                          <p:spTgt spid="14"/>
                                        </p:tgtEl>
                                        <p:attrNameLst>
                                          <p:attrName>ppt_x</p:attrName>
                                          <p:attrName>ppt_y</p:attrName>
                                        </p:attrNameLst>
                                      </p:cBhvr>
                                      <p:rCtr x="-9184" y="13506"/>
                                    </p:animMotion>
                                  </p:childTnLst>
                                </p:cTn>
                              </p:par>
                            </p:childTnLst>
                          </p:cTn>
                        </p:par>
                        <p:par>
                          <p:cTn id="28" fill="hold">
                            <p:stCondLst>
                              <p:cond delay="2000"/>
                            </p:stCondLst>
                            <p:childTnLst>
                              <p:par>
                                <p:cTn id="29" presetID="1" presetClass="emph" presetSubtype="2" fill="hold" nodeType="afterEffect">
                                  <p:stCondLst>
                                    <p:cond delay="0"/>
                                  </p:stCondLst>
                                  <p:childTnLst>
                                    <p:animClr clrSpc="rgb" dir="cw">
                                      <p:cBhvr>
                                        <p:cTn id="30" dur="2000" fill="hold"/>
                                        <p:tgtEl>
                                          <p:spTgt spid="24"/>
                                        </p:tgtEl>
                                        <p:attrNameLst>
                                          <p:attrName>fillcolor</p:attrName>
                                        </p:attrNameLst>
                                      </p:cBhvr>
                                      <p:to>
                                        <a:schemeClr val="bg1"/>
                                      </p:to>
                                    </p:animClr>
                                    <p:set>
                                      <p:cBhvr>
                                        <p:cTn id="31" dur="2000" fill="hold"/>
                                        <p:tgtEl>
                                          <p:spTgt spid="24"/>
                                        </p:tgtEl>
                                        <p:attrNameLst>
                                          <p:attrName>fill.type</p:attrName>
                                        </p:attrNameLst>
                                      </p:cBhvr>
                                      <p:to>
                                        <p:strVal val="solid"/>
                                      </p:to>
                                    </p:set>
                                    <p:set>
                                      <p:cBhvr>
                                        <p:cTn id="32" dur="2000" fill="hold"/>
                                        <p:tgtEl>
                                          <p:spTgt spid="24"/>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2000" fill="hold"/>
                                        <p:tgtEl>
                                          <p:spTgt spid="8"/>
                                        </p:tgtEl>
                                        <p:attrNameLst>
                                          <p:attrName>fillcolor</p:attrName>
                                        </p:attrNameLst>
                                      </p:cBhvr>
                                      <p:to>
                                        <a:srgbClr val="993300"/>
                                      </p:to>
                                    </p:animClr>
                                    <p:set>
                                      <p:cBhvr>
                                        <p:cTn id="35" dur="2000" fill="hold"/>
                                        <p:tgtEl>
                                          <p:spTgt spid="8"/>
                                        </p:tgtEl>
                                        <p:attrNameLst>
                                          <p:attrName>fill.type</p:attrName>
                                        </p:attrNameLst>
                                      </p:cBhvr>
                                      <p:to>
                                        <p:strVal val="solid"/>
                                      </p:to>
                                    </p:set>
                                    <p:set>
                                      <p:cBhvr>
                                        <p:cTn id="36" dur="2000" fill="hold"/>
                                        <p:tgtEl>
                                          <p:spTgt spid="8"/>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xEl>
                                              <p:pRg st="2" end="2"/>
                                            </p:txEl>
                                          </p:spTgt>
                                        </p:tgtEl>
                                        <p:attrNameLst>
                                          <p:attrName>style.visibility</p:attrName>
                                        </p:attrNameLst>
                                      </p:cBhvr>
                                      <p:to>
                                        <p:strVal val="visible"/>
                                      </p:to>
                                    </p:set>
                                  </p:childTnLst>
                                </p:cTn>
                              </p:par>
                              <p:par>
                                <p:cTn id="41" presetID="0" presetClass="path" presetSubtype="0" accel="50000" decel="50000" fill="hold" grpId="3" nodeType="withEffect">
                                  <p:stCondLst>
                                    <p:cond delay="0"/>
                                  </p:stCondLst>
                                  <p:childTnLst>
                                    <p:animMotion origin="layout" path="M -0.18333 0.12928 L -0.18316 -0.04163 " pathEditMode="relative" rAng="0" ptsTypes="AA">
                                      <p:cBhvr>
                                        <p:cTn id="42" dur="2000" fill="hold"/>
                                        <p:tgtEl>
                                          <p:spTgt spid="14"/>
                                        </p:tgtEl>
                                        <p:attrNameLst>
                                          <p:attrName>ppt_x</p:attrName>
                                          <p:attrName>ppt_y</p:attrName>
                                        </p:attrNameLst>
                                      </p:cBhvr>
                                      <p:rCtr x="0" y="-8557"/>
                                    </p:animMotion>
                                  </p:childTnLst>
                                </p:cTn>
                              </p:par>
                            </p:childTnLst>
                          </p:cTn>
                        </p:par>
                        <p:par>
                          <p:cTn id="43" fill="hold">
                            <p:stCondLst>
                              <p:cond delay="2000"/>
                            </p:stCondLst>
                            <p:childTnLst>
                              <p:par>
                                <p:cTn id="44" presetID="1" presetClass="emph" presetSubtype="2" fill="hold" nodeType="afterEffect">
                                  <p:stCondLst>
                                    <p:cond delay="0"/>
                                  </p:stCondLst>
                                  <p:childTnLst>
                                    <p:animClr clrSpc="rgb" dir="cw">
                                      <p:cBhvr>
                                        <p:cTn id="45" dur="2000" fill="hold"/>
                                        <p:tgtEl>
                                          <p:spTgt spid="25"/>
                                        </p:tgtEl>
                                        <p:attrNameLst>
                                          <p:attrName>fillcolor</p:attrName>
                                        </p:attrNameLst>
                                      </p:cBhvr>
                                      <p:to>
                                        <a:srgbClr val="FF0000"/>
                                      </p:to>
                                    </p:animClr>
                                    <p:set>
                                      <p:cBhvr>
                                        <p:cTn id="46" dur="2000" fill="hold"/>
                                        <p:tgtEl>
                                          <p:spTgt spid="25"/>
                                        </p:tgtEl>
                                        <p:attrNameLst>
                                          <p:attrName>fill.type</p:attrName>
                                        </p:attrNameLst>
                                      </p:cBhvr>
                                      <p:to>
                                        <p:strVal val="solid"/>
                                      </p:to>
                                    </p:set>
                                    <p:set>
                                      <p:cBhvr>
                                        <p:cTn id="47" dur="2000" fill="hold"/>
                                        <p:tgtEl>
                                          <p:spTgt spid="25"/>
                                        </p:tgtEl>
                                        <p:attrNameLst>
                                          <p:attrName>fill.on</p:attrName>
                                        </p:attrNameLst>
                                      </p:cBhvr>
                                      <p:to>
                                        <p:strVal val="true"/>
                                      </p:to>
                                    </p:set>
                                  </p:childTnLst>
                                </p:cTn>
                              </p:par>
                              <p:par>
                                <p:cTn id="48" presetID="1" presetClass="emph" presetSubtype="2" fill="hold" nodeType="withEffect">
                                  <p:stCondLst>
                                    <p:cond delay="0"/>
                                  </p:stCondLst>
                                  <p:childTnLst>
                                    <p:animClr clrSpc="rgb" dir="cw">
                                      <p:cBhvr>
                                        <p:cTn id="49" dur="2000" fill="hold"/>
                                        <p:tgtEl>
                                          <p:spTgt spid="8"/>
                                        </p:tgtEl>
                                        <p:attrNameLst>
                                          <p:attrName>fillcolor</p:attrName>
                                        </p:attrNameLst>
                                      </p:cBhvr>
                                      <p:to>
                                        <a:schemeClr val="bg1"/>
                                      </p:to>
                                    </p:animClr>
                                    <p:set>
                                      <p:cBhvr>
                                        <p:cTn id="50" dur="2000" fill="hold"/>
                                        <p:tgtEl>
                                          <p:spTgt spid="8"/>
                                        </p:tgtEl>
                                        <p:attrNameLst>
                                          <p:attrName>fill.type</p:attrName>
                                        </p:attrNameLst>
                                      </p:cBhvr>
                                      <p:to>
                                        <p:strVal val="solid"/>
                                      </p:to>
                                    </p:set>
                                    <p:set>
                                      <p:cBhvr>
                                        <p:cTn id="51" dur="2000" fill="hold"/>
                                        <p:tgtEl>
                                          <p:spTgt spid="8"/>
                                        </p:tgtEl>
                                        <p:attrNameLst>
                                          <p:attrName>fill.on</p:attrName>
                                        </p:attrNameLst>
                                      </p:cBhvr>
                                      <p:to>
                                        <p:strVal val="true"/>
                                      </p:to>
                                    </p:set>
                                  </p:childTnLst>
                                </p:cTn>
                              </p:par>
                              <p:par>
                                <p:cTn id="52" presetID="5" presetClass="emph" presetSubtype="1" nodeType="withEffect">
                                  <p:stCondLst>
                                    <p:cond delay="0"/>
                                  </p:stCondLst>
                                  <p:childTnLst>
                                    <p:set>
                                      <p:cBhvr override="childStyle">
                                        <p:cTn id="53" dur="indefinite"/>
                                        <p:tgtEl>
                                          <p:spTgt spid="6">
                                            <p:txEl>
                                              <p:pRg st="1" end="1"/>
                                            </p:txEl>
                                          </p:spTgt>
                                        </p:tgtEl>
                                        <p:attrNameLst>
                                          <p:attrName>style.fontStyle</p:attrName>
                                        </p:attrNameLst>
                                      </p:cBhvr>
                                      <p:to>
                                        <p:strVal val="normal"/>
                                      </p:to>
                                    </p:set>
                                    <p:set>
                                      <p:cBhvr override="childStyle">
                                        <p:cTn id="54" dur="indefinite"/>
                                        <p:tgtEl>
                                          <p:spTgt spid="6">
                                            <p:txEl>
                                              <p:pRg st="1" end="1"/>
                                            </p:txEl>
                                          </p:spTgt>
                                        </p:tgtEl>
                                        <p:attrNameLst>
                                          <p:attrName>style.fontWeight</p:attrName>
                                        </p:attrNameLst>
                                      </p:cBhvr>
                                      <p:to>
                                        <p:strVal val="bold"/>
                                      </p:to>
                                    </p:set>
                                    <p:set>
                                      <p:cBhvr override="childStyle">
                                        <p:cTn id="55" dur="indefinite"/>
                                        <p:tgtEl>
                                          <p:spTgt spid="6">
                                            <p:txEl>
                                              <p:pRg st="1" end="1"/>
                                            </p:txEl>
                                          </p:spTgt>
                                        </p:tgtEl>
                                        <p:attrNameLst>
                                          <p:attrName>style.textDecorationUnderline</p:attrName>
                                        </p:attrNameLst>
                                      </p:cBhvr>
                                      <p:to>
                                        <p:strVal val="false"/>
                                      </p:to>
                                    </p:set>
                                  </p:childTnLst>
                                </p:cTn>
                              </p:par>
                            </p:childTnLst>
                          </p:cTn>
                        </p:par>
                      </p:childTnLst>
                    </p:cTn>
                  </p:par>
                  <p:par>
                    <p:cTn id="56" fill="hold">
                      <p:stCondLst>
                        <p:cond delay="indefinite"/>
                      </p:stCondLst>
                      <p:childTnLst>
                        <p:par>
                          <p:cTn id="57" fill="hold">
                            <p:stCondLst>
                              <p:cond delay="0"/>
                            </p:stCondLst>
                            <p:childTnLst>
                              <p:par>
                                <p:cTn id="58" presetID="5" presetClass="emph" presetSubtype="1" nodeType="clickEffect">
                                  <p:stCondLst>
                                    <p:cond delay="0"/>
                                  </p:stCondLst>
                                  <p:childTnLst>
                                    <p:set>
                                      <p:cBhvr override="childStyle">
                                        <p:cTn id="59" dur="indefinite"/>
                                        <p:tgtEl>
                                          <p:spTgt spid="6">
                                            <p:txEl>
                                              <p:pRg st="2" end="2"/>
                                            </p:txEl>
                                          </p:spTgt>
                                        </p:tgtEl>
                                        <p:attrNameLst>
                                          <p:attrName>style.fontStyle</p:attrName>
                                        </p:attrNameLst>
                                      </p:cBhvr>
                                      <p:to>
                                        <p:strVal val="normal"/>
                                      </p:to>
                                    </p:set>
                                    <p:set>
                                      <p:cBhvr override="childStyle">
                                        <p:cTn id="60" dur="indefinite"/>
                                        <p:tgtEl>
                                          <p:spTgt spid="6">
                                            <p:txEl>
                                              <p:pRg st="2" end="2"/>
                                            </p:txEl>
                                          </p:spTgt>
                                        </p:tgtEl>
                                        <p:attrNameLst>
                                          <p:attrName>style.fontWeight</p:attrName>
                                        </p:attrNameLst>
                                      </p:cBhvr>
                                      <p:to>
                                        <p:strVal val="bold"/>
                                      </p:to>
                                    </p:set>
                                    <p:set>
                                      <p:cBhvr override="childStyle">
                                        <p:cTn id="61" dur="indefinite"/>
                                        <p:tgtEl>
                                          <p:spTgt spid="6">
                                            <p:txEl>
                                              <p:pRg st="2" end="2"/>
                                            </p:txEl>
                                          </p:spTgt>
                                        </p:tgtEl>
                                        <p:attrNameLst>
                                          <p:attrName>style.textDecorationUnderline</p:attrName>
                                        </p:attrNameLst>
                                      </p:cBhvr>
                                      <p:to>
                                        <p:strVal val="false"/>
                                      </p:to>
                                    </p:set>
                                  </p:childTnLst>
                                </p:cTn>
                              </p:par>
                              <p:par>
                                <p:cTn id="62" presetID="1" presetClass="entr" presetSubtype="0" fill="hold" nodeType="withEffect">
                                  <p:stCondLst>
                                    <p:cond delay="0"/>
                                  </p:stCondLst>
                                  <p:childTnLst>
                                    <p:set>
                                      <p:cBhvr>
                                        <p:cTn id="63" dur="1" fill="hold">
                                          <p:stCondLst>
                                            <p:cond delay="0"/>
                                          </p:stCondLst>
                                        </p:cTn>
                                        <p:tgtEl>
                                          <p:spTgt spid="15">
                                            <p:txEl>
                                              <p:pRg st="3" end="3"/>
                                            </p:txEl>
                                          </p:spTgt>
                                        </p:tgtEl>
                                        <p:attrNameLst>
                                          <p:attrName>style.visibility</p:attrName>
                                        </p:attrNameLst>
                                      </p:cBhvr>
                                      <p:to>
                                        <p:strVal val="visible"/>
                                      </p:to>
                                    </p:set>
                                  </p:childTnLst>
                                </p:cTn>
                              </p:par>
                              <p:par>
                                <p:cTn id="64" presetID="0" presetClass="path" presetSubtype="0" accel="50000" decel="50000" fill="hold" grpId="4" nodeType="withEffect">
                                  <p:stCondLst>
                                    <p:cond delay="0"/>
                                  </p:stCondLst>
                                  <p:childTnLst>
                                    <p:animMotion origin="layout" path="M -0.18333 -0.04163 L -0.1816 0.27058 L 0 0.2685 L 0 0.00023 " pathEditMode="relative" rAng="0" ptsTypes="AAAA">
                                      <p:cBhvr>
                                        <p:cTn id="65" dur="2000" fill="hold"/>
                                        <p:tgtEl>
                                          <p:spTgt spid="14"/>
                                        </p:tgtEl>
                                        <p:attrNameLst>
                                          <p:attrName>ppt_x</p:attrName>
                                          <p:attrName>ppt_y</p:attrName>
                                        </p:attrNameLst>
                                      </p:cBhvr>
                                      <p:rCtr x="9167" y="15611"/>
                                    </p:animMotion>
                                  </p:childTnLst>
                                </p:cTn>
                              </p:par>
                            </p:childTnLst>
                          </p:cTn>
                        </p:par>
                        <p:par>
                          <p:cTn id="66" fill="hold">
                            <p:stCondLst>
                              <p:cond delay="2000"/>
                            </p:stCondLst>
                            <p:childTnLst>
                              <p:par>
                                <p:cTn id="67" presetID="1" presetClass="entr" presetSubtype="0" fill="hold" grpId="1" nodeType="after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childTnLst>
                          </p:cTn>
                        </p:par>
                        <p:par>
                          <p:cTn id="69" fill="hold">
                            <p:stCondLst>
                              <p:cond delay="2000"/>
                            </p:stCondLst>
                            <p:childTnLst>
                              <p:par>
                                <p:cTn id="70" presetID="1" presetClass="exit" presetSubtype="0" fill="hold" grpId="2" nodeType="afterEffect">
                                  <p:stCondLst>
                                    <p:cond delay="0"/>
                                  </p:stCondLst>
                                  <p:childTnLst>
                                    <p:set>
                                      <p:cBhvr>
                                        <p:cTn id="71" dur="1" fill="hold">
                                          <p:stCondLst>
                                            <p:cond delay="0"/>
                                          </p:stCondLst>
                                        </p:cTn>
                                        <p:tgtEl>
                                          <p:spTgt spid="14"/>
                                        </p:tgtEl>
                                        <p:attrNameLst>
                                          <p:attrName>style.visibility</p:attrName>
                                        </p:attrNameLst>
                                      </p:cBhvr>
                                      <p:to>
                                        <p:strVal val="hidden"/>
                                      </p:to>
                                    </p:set>
                                  </p:childTnLst>
                                </p:cTn>
                              </p:par>
                              <p:par>
                                <p:cTn id="72" presetID="1" presetClass="emph" presetSubtype="2" fill="hold" nodeType="withEffect">
                                  <p:stCondLst>
                                    <p:cond delay="0"/>
                                  </p:stCondLst>
                                  <p:childTnLst>
                                    <p:animClr clrSpc="rgb" dir="cw">
                                      <p:cBhvr>
                                        <p:cTn id="73" dur="2000" fill="hold"/>
                                        <p:tgtEl>
                                          <p:spTgt spid="25"/>
                                        </p:tgtEl>
                                        <p:attrNameLst>
                                          <p:attrName>fillcolor</p:attrName>
                                        </p:attrNameLst>
                                      </p:cBhvr>
                                      <p:to>
                                        <a:schemeClr val="bg1"/>
                                      </p:to>
                                    </p:animClr>
                                    <p:set>
                                      <p:cBhvr>
                                        <p:cTn id="74" dur="2000" fill="hold"/>
                                        <p:tgtEl>
                                          <p:spTgt spid="25"/>
                                        </p:tgtEl>
                                        <p:attrNameLst>
                                          <p:attrName>fill.type</p:attrName>
                                        </p:attrNameLst>
                                      </p:cBhvr>
                                      <p:to>
                                        <p:strVal val="solid"/>
                                      </p:to>
                                    </p:set>
                                    <p:set>
                                      <p:cBhvr>
                                        <p:cTn id="75" dur="2000" fill="hold"/>
                                        <p:tgtEl>
                                          <p:spTgt spid="25"/>
                                        </p:tgtEl>
                                        <p:attrNameLst>
                                          <p:attrName>fill.on</p:attrName>
                                        </p:attrNameLst>
                                      </p:cBhvr>
                                      <p:to>
                                        <p:strVal val="true"/>
                                      </p:to>
                                    </p:set>
                                  </p:childTnLst>
                                </p:cTn>
                              </p:par>
                            </p:childTnLst>
                          </p:cTn>
                        </p:par>
                        <p:par>
                          <p:cTn id="76" fill="hold">
                            <p:stCondLst>
                              <p:cond delay="4000"/>
                            </p:stCondLst>
                            <p:childTnLst>
                              <p:par>
                                <p:cTn id="77" presetID="1" presetClass="emph" presetSubtype="2" fill="hold" nodeType="afterEffect">
                                  <p:stCondLst>
                                    <p:cond delay="0"/>
                                  </p:stCondLst>
                                  <p:childTnLst>
                                    <p:animClr clrSpc="rgb" dir="cw">
                                      <p:cBhvr>
                                        <p:cTn id="78" dur="2000" fill="hold"/>
                                        <p:tgtEl>
                                          <p:spTgt spid="24"/>
                                        </p:tgtEl>
                                        <p:attrNameLst>
                                          <p:attrName>fillcolor</p:attrName>
                                        </p:attrNameLst>
                                      </p:cBhvr>
                                      <p:to>
                                        <a:schemeClr val="accent1"/>
                                      </p:to>
                                    </p:animClr>
                                    <p:set>
                                      <p:cBhvr>
                                        <p:cTn id="79" dur="2000" fill="hold"/>
                                        <p:tgtEl>
                                          <p:spTgt spid="24"/>
                                        </p:tgtEl>
                                        <p:attrNameLst>
                                          <p:attrName>fill.type</p:attrName>
                                        </p:attrNameLst>
                                      </p:cBhvr>
                                      <p:to>
                                        <p:strVal val="solid"/>
                                      </p:to>
                                    </p:set>
                                    <p:set>
                                      <p:cBhvr>
                                        <p:cTn id="80" dur="2000" fill="hold"/>
                                        <p:tgtEl>
                                          <p:spTgt spid="2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4" grpId="3" animBg="1"/>
      <p:bldP spid="14" grpId="4" animBg="1"/>
      <p:bldP spid="26" grpId="0" animBg="1"/>
      <p:bldP spid="26"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atin typeface="Garamond" charset="0"/>
                <a:ea typeface="ＭＳ Ｐゴシック" charset="0"/>
                <a:cs typeface="ＭＳ Ｐゴシック" charset="0"/>
              </a:rPr>
              <a:t>ACS Architecture Overview</a:t>
            </a:r>
          </a:p>
        </p:txBody>
      </p:sp>
      <p:sp>
        <p:nvSpPr>
          <p:cNvPr id="48130" name="Content Placeholder 2"/>
          <p:cNvSpPr>
            <a:spLocks noGrp="1"/>
          </p:cNvSpPr>
          <p:nvPr>
            <p:ph idx="1"/>
          </p:nvPr>
        </p:nvSpPr>
        <p:spPr>
          <a:xfrm>
            <a:off x="228600" y="996950"/>
            <a:ext cx="8610600" cy="5194300"/>
          </a:xfrm>
        </p:spPr>
        <p:txBody>
          <a:bodyPr/>
          <a:lstStyle/>
          <a:p>
            <a:pPr>
              <a:lnSpc>
                <a:spcPct val="80000"/>
              </a:lnSpc>
            </a:pPr>
            <a:r>
              <a:rPr lang="en-US" dirty="0">
                <a:latin typeface="Tahoma" charset="0"/>
                <a:ea typeface="ＭＳ Ｐゴシック" charset="0"/>
                <a:cs typeface="ＭＳ Ｐゴシック" charset="0"/>
              </a:rPr>
              <a:t>ISA extensions</a:t>
            </a:r>
          </a:p>
          <a:p>
            <a:pPr lvl="1">
              <a:lnSpc>
                <a:spcPct val="80000"/>
              </a:lnSpc>
            </a:pPr>
            <a:r>
              <a:rPr lang="en-US" sz="2000" dirty="0">
                <a:latin typeface="Tahoma" charset="0"/>
                <a:ea typeface="ＭＳ Ｐゴシック" charset="0"/>
              </a:rPr>
              <a:t>CSCALL  </a:t>
            </a:r>
            <a:r>
              <a:rPr lang="en-US" sz="2000" i="1" dirty="0">
                <a:latin typeface="Tahoma" charset="0"/>
                <a:ea typeface="ＭＳ Ｐゴシック" charset="0"/>
              </a:rPr>
              <a:t>LOCK_ADDR</a:t>
            </a:r>
            <a:r>
              <a:rPr lang="en-US" sz="2000" dirty="0">
                <a:latin typeface="Tahoma" charset="0"/>
                <a:ea typeface="ＭＳ Ｐゴシック" charset="0"/>
              </a:rPr>
              <a:t>, </a:t>
            </a:r>
            <a:r>
              <a:rPr lang="en-US" sz="2000" i="1" dirty="0">
                <a:latin typeface="Tahoma" charset="0"/>
                <a:ea typeface="ＭＳ Ｐゴシック" charset="0"/>
              </a:rPr>
              <a:t>TARGET_PC</a:t>
            </a:r>
          </a:p>
          <a:p>
            <a:pPr lvl="1">
              <a:lnSpc>
                <a:spcPct val="80000"/>
              </a:lnSpc>
            </a:pPr>
            <a:r>
              <a:rPr lang="en-US" sz="2000" dirty="0">
                <a:latin typeface="Tahoma" charset="0"/>
                <a:ea typeface="ＭＳ Ｐゴシック" charset="0"/>
              </a:rPr>
              <a:t>CSRET   </a:t>
            </a:r>
            <a:r>
              <a:rPr lang="en-US" sz="2000" i="1" dirty="0">
                <a:latin typeface="Tahoma" charset="0"/>
                <a:ea typeface="ＭＳ Ｐゴシック" charset="0"/>
              </a:rPr>
              <a:t>LOCK_ADDR</a:t>
            </a:r>
          </a:p>
          <a:p>
            <a:pPr lvl="1">
              <a:lnSpc>
                <a:spcPct val="80000"/>
              </a:lnSpc>
            </a:pPr>
            <a:endParaRPr lang="en-US" sz="2000" dirty="0">
              <a:latin typeface="Tahoma" charset="0"/>
              <a:ea typeface="ＭＳ Ｐゴシック" charset="0"/>
            </a:endParaRPr>
          </a:p>
          <a:p>
            <a:pPr>
              <a:lnSpc>
                <a:spcPct val="80000"/>
              </a:lnSpc>
            </a:pPr>
            <a:r>
              <a:rPr lang="en-US" dirty="0">
                <a:latin typeface="Tahoma" charset="0"/>
                <a:ea typeface="ＭＳ Ｐゴシック" charset="0"/>
                <a:cs typeface="ＭＳ Ｐゴシック" charset="0"/>
              </a:rPr>
              <a:t>Compiler/Library inserts CSCALL/CSRET</a:t>
            </a:r>
          </a:p>
          <a:p>
            <a:pPr>
              <a:lnSpc>
                <a:spcPct val="80000"/>
              </a:lnSpc>
            </a:pPr>
            <a:endParaRPr lang="en-US" dirty="0">
              <a:latin typeface="Tahoma" charset="0"/>
              <a:ea typeface="ＭＳ Ｐゴシック" charset="0"/>
              <a:cs typeface="ＭＳ Ｐゴシック" charset="0"/>
            </a:endParaRPr>
          </a:p>
          <a:p>
            <a:pPr>
              <a:lnSpc>
                <a:spcPct val="80000"/>
              </a:lnSpc>
            </a:pPr>
            <a:r>
              <a:rPr lang="en-US" dirty="0">
                <a:latin typeface="Tahoma" charset="0"/>
                <a:ea typeface="ＭＳ Ｐゴシック" charset="0"/>
                <a:cs typeface="ＭＳ Ｐゴシック" charset="0"/>
              </a:rPr>
              <a:t>On a CSCALL, the small core:</a:t>
            </a:r>
          </a:p>
          <a:p>
            <a:pPr lvl="1">
              <a:lnSpc>
                <a:spcPct val="80000"/>
              </a:lnSpc>
            </a:pPr>
            <a:r>
              <a:rPr lang="en-US" sz="2000" dirty="0">
                <a:latin typeface="Tahoma" charset="0"/>
                <a:ea typeface="ＭＳ Ｐゴシック" charset="0"/>
              </a:rPr>
              <a:t>Sends a CSCALL request to the large core</a:t>
            </a:r>
          </a:p>
          <a:p>
            <a:pPr lvl="2">
              <a:lnSpc>
                <a:spcPct val="80000"/>
              </a:lnSpc>
            </a:pPr>
            <a:r>
              <a:rPr lang="en-US" sz="1800" dirty="0">
                <a:latin typeface="Tahoma" charset="0"/>
                <a:ea typeface="ＭＳ Ｐゴシック" charset="0"/>
              </a:rPr>
              <a:t>Arguments: Lock address, Target PC, Stack Pointer, Core ID</a:t>
            </a:r>
          </a:p>
          <a:p>
            <a:pPr lvl="1">
              <a:lnSpc>
                <a:spcPct val="80000"/>
              </a:lnSpc>
            </a:pPr>
            <a:r>
              <a:rPr lang="en-US" sz="2000" dirty="0">
                <a:latin typeface="Tahoma" charset="0"/>
                <a:ea typeface="ＭＳ Ｐゴシック" charset="0"/>
              </a:rPr>
              <a:t>Stalls and waits for CSDONE</a:t>
            </a:r>
          </a:p>
          <a:p>
            <a:pPr>
              <a:lnSpc>
                <a:spcPct val="80000"/>
              </a:lnSpc>
            </a:pPr>
            <a:endParaRPr lang="en-US" dirty="0">
              <a:latin typeface="Tahoma" charset="0"/>
              <a:ea typeface="ＭＳ Ｐゴシック" charset="0"/>
              <a:cs typeface="ＭＳ Ｐゴシック" charset="0"/>
            </a:endParaRPr>
          </a:p>
          <a:p>
            <a:pPr>
              <a:lnSpc>
                <a:spcPct val="80000"/>
              </a:lnSpc>
            </a:pPr>
            <a:r>
              <a:rPr lang="en-US" dirty="0">
                <a:latin typeface="Tahoma" charset="0"/>
                <a:ea typeface="ＭＳ Ｐゴシック" charset="0"/>
                <a:cs typeface="ＭＳ Ｐゴシック" charset="0"/>
              </a:rPr>
              <a:t>Large Core</a:t>
            </a:r>
          </a:p>
          <a:p>
            <a:pPr lvl="1">
              <a:lnSpc>
                <a:spcPct val="80000"/>
              </a:lnSpc>
            </a:pPr>
            <a:r>
              <a:rPr lang="en-US" sz="2000" dirty="0">
                <a:latin typeface="Tahoma" charset="0"/>
                <a:ea typeface="ＭＳ Ｐゴシック" charset="0"/>
              </a:rPr>
              <a:t>Critical Section Request Buffer (CSRB)</a:t>
            </a:r>
          </a:p>
          <a:p>
            <a:pPr lvl="1">
              <a:lnSpc>
                <a:spcPct val="80000"/>
              </a:lnSpc>
            </a:pPr>
            <a:r>
              <a:rPr lang="en-US" sz="2000" dirty="0">
                <a:latin typeface="Tahoma" charset="0"/>
                <a:ea typeface="ＭＳ Ｐゴシック" charset="0"/>
              </a:rPr>
              <a:t>Executes the critical section and sends CSDONE to the requesting core</a:t>
            </a:r>
          </a:p>
          <a:p>
            <a:endParaRPr lang="en-US" dirty="0">
              <a:latin typeface="Tahoma" charset="0"/>
              <a:ea typeface="ＭＳ Ｐゴシック" charset="0"/>
              <a:cs typeface="ＭＳ Ｐゴシック" charset="0"/>
            </a:endParaRPr>
          </a:p>
        </p:txBody>
      </p:sp>
      <p:sp>
        <p:nvSpPr>
          <p:cNvPr id="481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2A1690-E0DD-C84A-A002-52E80E0A6E11}" type="slidenum">
              <a:rPr lang="en-US" sz="1600">
                <a:solidFill>
                  <a:srgbClr val="000000"/>
                </a:solidFill>
                <a:latin typeface="Garamond" charset="0"/>
                <a:cs typeface="Arial" charset="0"/>
              </a:rPr>
              <a:pPr eaLnBrk="1" hangingPunct="1"/>
              <a:t>43</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7011369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0">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0">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130">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130">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130">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130">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813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atin typeface="Garamond" charset="0"/>
                <a:ea typeface="ＭＳ Ｐゴシック" charset="0"/>
                <a:cs typeface="ＭＳ Ｐゴシック" charset="0"/>
              </a:rPr>
              <a:t>Accelerated Critical Sections (ACS)</a:t>
            </a:r>
          </a:p>
        </p:txBody>
      </p:sp>
      <p:sp>
        <p:nvSpPr>
          <p:cNvPr id="47106"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471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E66A8D-CA3E-1D4D-9B7C-7954D7BD2A29}" type="slidenum">
              <a:rPr lang="en-US" sz="1600">
                <a:solidFill>
                  <a:srgbClr val="000000"/>
                </a:solidFill>
                <a:latin typeface="Garamond" charset="0"/>
                <a:cs typeface="Arial" charset="0"/>
              </a:rPr>
              <a:pPr eaLnBrk="1" hangingPunct="1"/>
              <a:t>44</a:t>
            </a:fld>
            <a:endParaRPr lang="en-US" sz="1600">
              <a:solidFill>
                <a:srgbClr val="000000"/>
              </a:solidFill>
              <a:latin typeface="Garamond" charset="0"/>
              <a:cs typeface="Arial" charset="0"/>
            </a:endParaRPr>
          </a:p>
        </p:txBody>
      </p:sp>
      <p:sp>
        <p:nvSpPr>
          <p:cNvPr id="47108" name="TextBox 4"/>
          <p:cNvSpPr txBox="1">
            <a:spLocks noChangeArrowheads="1"/>
          </p:cNvSpPr>
          <p:nvPr/>
        </p:nvSpPr>
        <p:spPr bwMode="auto">
          <a:xfrm>
            <a:off x="76200" y="2311400"/>
            <a:ext cx="20542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A = compute()</a:t>
            </a:r>
          </a:p>
          <a:p>
            <a:pPr eaLnBrk="1" hangingPunct="1"/>
            <a:endParaRPr lang="en-US" sz="1800">
              <a:cs typeface="Arial" charset="0"/>
            </a:endParaRPr>
          </a:p>
          <a:p>
            <a:pPr eaLnBrk="1" hangingPunct="1"/>
            <a:r>
              <a:rPr lang="en-US" sz="1800">
                <a:solidFill>
                  <a:srgbClr val="0000FF"/>
                </a:solidFill>
                <a:cs typeface="Arial" charset="0"/>
              </a:rPr>
              <a:t>LOCK X</a:t>
            </a:r>
          </a:p>
          <a:p>
            <a:pPr eaLnBrk="1" hangingPunct="1"/>
            <a:r>
              <a:rPr lang="en-US" sz="1800">
                <a:solidFill>
                  <a:srgbClr val="0070C0"/>
                </a:solidFill>
                <a:cs typeface="Arial" charset="0"/>
              </a:rPr>
              <a:t>      </a:t>
            </a:r>
            <a:r>
              <a:rPr lang="en-US" sz="1800">
                <a:solidFill>
                  <a:srgbClr val="FF0000"/>
                </a:solidFill>
                <a:cs typeface="Arial" charset="0"/>
              </a:rPr>
              <a:t>result = CS(A)</a:t>
            </a:r>
          </a:p>
          <a:p>
            <a:pPr eaLnBrk="1" hangingPunct="1"/>
            <a:r>
              <a:rPr lang="en-US" sz="1800">
                <a:solidFill>
                  <a:srgbClr val="0000FF"/>
                </a:solidFill>
                <a:cs typeface="Arial" charset="0"/>
              </a:rPr>
              <a:t>UNLOCK X</a:t>
            </a:r>
          </a:p>
          <a:p>
            <a:pPr eaLnBrk="1" hangingPunct="1"/>
            <a:endParaRPr lang="en-US" sz="1800">
              <a:cs typeface="Arial" charset="0"/>
            </a:endParaRPr>
          </a:p>
          <a:p>
            <a:pPr eaLnBrk="1" hangingPunct="1"/>
            <a:r>
              <a:rPr lang="en-US" sz="1800">
                <a:cs typeface="Arial" charset="0"/>
              </a:rPr>
              <a:t>print result</a:t>
            </a:r>
          </a:p>
        </p:txBody>
      </p:sp>
      <p:cxnSp>
        <p:nvCxnSpPr>
          <p:cNvPr id="6" name="Straight Connector 5"/>
          <p:cNvCxnSpPr/>
          <p:nvPr/>
        </p:nvCxnSpPr>
        <p:spPr>
          <a:xfrm rot="5400000">
            <a:off x="951707" y="3009106"/>
            <a:ext cx="2667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2438400" y="1687513"/>
            <a:ext cx="160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cs typeface="Arial" charset="0"/>
              </a:rPr>
              <a:t>Small Core</a:t>
            </a:r>
          </a:p>
        </p:txBody>
      </p:sp>
      <p:sp>
        <p:nvSpPr>
          <p:cNvPr id="47111" name="TextBox 7"/>
          <p:cNvSpPr txBox="1">
            <a:spLocks noChangeArrowheads="1"/>
          </p:cNvSpPr>
          <p:nvPr/>
        </p:nvSpPr>
        <p:spPr bwMode="auto">
          <a:xfrm>
            <a:off x="76200" y="16764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cs typeface="Arial" charset="0"/>
              </a:rPr>
              <a:t>Small Core</a:t>
            </a:r>
          </a:p>
        </p:txBody>
      </p:sp>
      <p:sp>
        <p:nvSpPr>
          <p:cNvPr id="9" name="TextBox 8"/>
          <p:cNvSpPr txBox="1">
            <a:spLocks noChangeArrowheads="1"/>
          </p:cNvSpPr>
          <p:nvPr/>
        </p:nvSpPr>
        <p:spPr bwMode="auto">
          <a:xfrm>
            <a:off x="6858000" y="1704975"/>
            <a:ext cx="160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cs typeface="Arial" charset="0"/>
              </a:rPr>
              <a:t>Large Core</a:t>
            </a:r>
          </a:p>
        </p:txBody>
      </p:sp>
      <p:sp>
        <p:nvSpPr>
          <p:cNvPr id="10" name="TextBox 9"/>
          <p:cNvSpPr txBox="1">
            <a:spLocks noChangeArrowheads="1"/>
          </p:cNvSpPr>
          <p:nvPr/>
        </p:nvSpPr>
        <p:spPr bwMode="auto">
          <a:xfrm>
            <a:off x="2438400" y="2057400"/>
            <a:ext cx="2057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cs typeface="Arial" charset="0"/>
              </a:rPr>
              <a:t>A = compute()</a:t>
            </a:r>
          </a:p>
        </p:txBody>
      </p:sp>
      <p:grpSp>
        <p:nvGrpSpPr>
          <p:cNvPr id="2" name="Group 64"/>
          <p:cNvGrpSpPr>
            <a:grpSpLocks/>
          </p:cNvGrpSpPr>
          <p:nvPr/>
        </p:nvGrpSpPr>
        <p:grpSpPr bwMode="auto">
          <a:xfrm>
            <a:off x="3657600" y="4953000"/>
            <a:ext cx="3552825" cy="493713"/>
            <a:chOff x="3657600" y="3966260"/>
            <a:chExt cx="3733803" cy="510931"/>
          </a:xfrm>
        </p:grpSpPr>
        <p:cxnSp>
          <p:nvCxnSpPr>
            <p:cNvPr id="12" name="Straight Arrow Connector 11"/>
            <p:cNvCxnSpPr/>
            <p:nvPr/>
          </p:nvCxnSpPr>
          <p:spPr>
            <a:xfrm rot="10800000" flipV="1">
              <a:off x="3657600" y="3966260"/>
              <a:ext cx="3733803" cy="3105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136" name="TextBox 27"/>
            <p:cNvSpPr txBox="1">
              <a:spLocks noChangeArrowheads="1"/>
            </p:cNvSpPr>
            <p:nvPr/>
          </p:nvSpPr>
          <p:spPr bwMode="auto">
            <a:xfrm>
              <a:off x="4792089" y="4192975"/>
              <a:ext cx="1828529" cy="2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FF"/>
                  </a:solidFill>
                  <a:cs typeface="Arial" charset="0"/>
                </a:rPr>
                <a:t>CSDONE</a:t>
              </a:r>
              <a:r>
                <a:rPr lang="en-US" sz="1200">
                  <a:solidFill>
                    <a:srgbClr val="0070C0"/>
                  </a:solidFill>
                  <a:cs typeface="Arial" charset="0"/>
                </a:rPr>
                <a:t> </a:t>
              </a:r>
              <a:r>
                <a:rPr lang="en-US" sz="1200">
                  <a:solidFill>
                    <a:srgbClr val="0000FF"/>
                  </a:solidFill>
                  <a:cs typeface="Arial" charset="0"/>
                </a:rPr>
                <a:t>Response</a:t>
              </a:r>
            </a:p>
          </p:txBody>
        </p:sp>
      </p:grpSp>
      <p:grpSp>
        <p:nvGrpSpPr>
          <p:cNvPr id="3" name="Group 63"/>
          <p:cNvGrpSpPr>
            <a:grpSpLocks/>
          </p:cNvGrpSpPr>
          <p:nvPr/>
        </p:nvGrpSpPr>
        <p:grpSpPr bwMode="auto">
          <a:xfrm>
            <a:off x="4038600" y="2667000"/>
            <a:ext cx="3171825" cy="650875"/>
            <a:chOff x="4038602" y="2054414"/>
            <a:chExt cx="3429000" cy="708291"/>
          </a:xfrm>
        </p:grpSpPr>
        <p:cxnSp>
          <p:nvCxnSpPr>
            <p:cNvPr id="15" name="Straight Arrow Connector 14"/>
            <p:cNvCxnSpPr/>
            <p:nvPr/>
          </p:nvCxnSpPr>
          <p:spPr>
            <a:xfrm>
              <a:off x="4038602" y="2256537"/>
              <a:ext cx="3429000" cy="18139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133" name="TextBox 28"/>
            <p:cNvSpPr txBox="1">
              <a:spLocks noChangeArrowheads="1"/>
            </p:cNvSpPr>
            <p:nvPr/>
          </p:nvSpPr>
          <p:spPr bwMode="auto">
            <a:xfrm>
              <a:off x="4862505" y="2054414"/>
              <a:ext cx="1524000" cy="30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FF"/>
                  </a:solidFill>
                  <a:cs typeface="Arial" charset="0"/>
                </a:rPr>
                <a:t>CSCALL Request</a:t>
              </a:r>
            </a:p>
          </p:txBody>
        </p:sp>
        <p:sp>
          <p:nvSpPr>
            <p:cNvPr id="17" name="TextBox 16"/>
            <p:cNvSpPr txBox="1"/>
            <p:nvPr/>
          </p:nvSpPr>
          <p:spPr>
            <a:xfrm>
              <a:off x="4725088" y="2330820"/>
              <a:ext cx="1827771" cy="431885"/>
            </a:xfrm>
            <a:prstGeom prst="rect">
              <a:avLst/>
            </a:prstGeom>
            <a:noFill/>
          </p:spPr>
          <p:txBody>
            <a:bodyPr>
              <a:spAutoFit/>
            </a:bodyPr>
            <a:lstStyle/>
            <a:p>
              <a:pPr algn="ctr">
                <a:defRPr/>
              </a:pPr>
              <a:r>
                <a:rPr lang="en-US" sz="1050" dirty="0">
                  <a:solidFill>
                    <a:srgbClr val="0000FF"/>
                  </a:solidFill>
                  <a:ea typeface="Arial" charset="0"/>
                </a:rPr>
                <a:t>Send X, TPC, STACK_PTR, CORE_ID</a:t>
              </a:r>
            </a:p>
          </p:txBody>
        </p:sp>
      </p:grpSp>
      <p:sp>
        <p:nvSpPr>
          <p:cNvPr id="18" name="TextBox 17"/>
          <p:cNvSpPr txBox="1">
            <a:spLocks noChangeArrowheads="1"/>
          </p:cNvSpPr>
          <p:nvPr/>
        </p:nvSpPr>
        <p:spPr bwMode="auto">
          <a:xfrm>
            <a:off x="2438400" y="2286000"/>
            <a:ext cx="2235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FF"/>
                </a:solidFill>
                <a:cs typeface="Arial" charset="0"/>
              </a:rPr>
              <a:t>PUSH A</a:t>
            </a:r>
          </a:p>
          <a:p>
            <a:pPr eaLnBrk="1" hangingPunct="1"/>
            <a:r>
              <a:rPr lang="en-US" sz="1600">
                <a:solidFill>
                  <a:srgbClr val="0000FF"/>
                </a:solidFill>
                <a:cs typeface="Arial" charset="0"/>
              </a:rPr>
              <a:t>CSCALL X, Target PC</a:t>
            </a:r>
          </a:p>
        </p:txBody>
      </p:sp>
      <p:sp>
        <p:nvSpPr>
          <p:cNvPr id="19" name="TextBox 18"/>
          <p:cNvSpPr txBox="1">
            <a:spLocks noChangeArrowheads="1"/>
          </p:cNvSpPr>
          <p:nvPr/>
        </p:nvSpPr>
        <p:spPr bwMode="auto">
          <a:xfrm>
            <a:off x="2819400" y="2667000"/>
            <a:ext cx="22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a:t>
            </a:r>
          </a:p>
          <a:p>
            <a:pPr eaLnBrk="1" hangingPunct="1"/>
            <a:r>
              <a:rPr lang="en-US" sz="1800">
                <a:cs typeface="Arial" charset="0"/>
              </a:rPr>
              <a:t>…</a:t>
            </a:r>
          </a:p>
          <a:p>
            <a:pPr eaLnBrk="1" hangingPunct="1"/>
            <a:r>
              <a:rPr lang="en-US" sz="1800">
                <a:cs typeface="Arial" charset="0"/>
              </a:rPr>
              <a:t>…</a:t>
            </a:r>
          </a:p>
        </p:txBody>
      </p:sp>
      <p:grpSp>
        <p:nvGrpSpPr>
          <p:cNvPr id="4" name="Group 53"/>
          <p:cNvGrpSpPr>
            <a:grpSpLocks/>
          </p:cNvGrpSpPr>
          <p:nvPr/>
        </p:nvGrpSpPr>
        <p:grpSpPr bwMode="auto">
          <a:xfrm>
            <a:off x="6705600" y="3505200"/>
            <a:ext cx="2257425" cy="1558925"/>
            <a:chOff x="7115631" y="3342382"/>
            <a:chExt cx="2256969" cy="1557920"/>
          </a:xfrm>
        </p:grpSpPr>
        <p:sp>
          <p:nvSpPr>
            <p:cNvPr id="47130" name="TextBox 12"/>
            <p:cNvSpPr txBox="1">
              <a:spLocks noChangeArrowheads="1"/>
            </p:cNvSpPr>
            <p:nvPr/>
          </p:nvSpPr>
          <p:spPr bwMode="auto">
            <a:xfrm>
              <a:off x="7620354" y="3342382"/>
              <a:ext cx="1752246" cy="155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FF"/>
                  </a:solidFill>
                  <a:cs typeface="Arial" charset="0"/>
                </a:rPr>
                <a:t>Acquire X</a:t>
              </a:r>
            </a:p>
            <a:p>
              <a:pPr eaLnBrk="1" hangingPunct="1"/>
              <a:r>
                <a:rPr lang="en-US" sz="1600">
                  <a:solidFill>
                    <a:srgbClr val="0000FF"/>
                  </a:solidFill>
                  <a:cs typeface="Arial" charset="0"/>
                </a:rPr>
                <a:t>POP A</a:t>
              </a:r>
            </a:p>
            <a:p>
              <a:pPr eaLnBrk="1" hangingPunct="1"/>
              <a:r>
                <a:rPr lang="en-US" sz="1600">
                  <a:solidFill>
                    <a:srgbClr val="FF0000"/>
                  </a:solidFill>
                  <a:cs typeface="Arial" charset="0"/>
                </a:rPr>
                <a:t>result  = CS(A)</a:t>
              </a:r>
            </a:p>
            <a:p>
              <a:pPr eaLnBrk="1" hangingPunct="1"/>
              <a:r>
                <a:rPr lang="en-US" sz="1600">
                  <a:solidFill>
                    <a:srgbClr val="0000FF"/>
                  </a:solidFill>
                  <a:cs typeface="Arial" charset="0"/>
                </a:rPr>
                <a:t>PUSH result</a:t>
              </a:r>
            </a:p>
            <a:p>
              <a:pPr eaLnBrk="1" hangingPunct="1"/>
              <a:r>
                <a:rPr lang="en-US" sz="1600">
                  <a:solidFill>
                    <a:srgbClr val="0000FF"/>
                  </a:solidFill>
                  <a:cs typeface="Arial" charset="0"/>
                </a:rPr>
                <a:t>Release X</a:t>
              </a:r>
            </a:p>
            <a:p>
              <a:pPr eaLnBrk="1" hangingPunct="1"/>
              <a:r>
                <a:rPr lang="en-US" sz="1600">
                  <a:solidFill>
                    <a:srgbClr val="0000FF"/>
                  </a:solidFill>
                  <a:cs typeface="Arial" charset="0"/>
                </a:rPr>
                <a:t>CSRET X</a:t>
              </a:r>
            </a:p>
          </p:txBody>
        </p:sp>
        <p:sp>
          <p:nvSpPr>
            <p:cNvPr id="47131" name="TextBox 52"/>
            <p:cNvSpPr txBox="1">
              <a:spLocks noChangeArrowheads="1"/>
            </p:cNvSpPr>
            <p:nvPr/>
          </p:nvSpPr>
          <p:spPr bwMode="auto">
            <a:xfrm>
              <a:off x="7115631" y="3342382"/>
              <a:ext cx="7329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FF"/>
                  </a:solidFill>
                  <a:cs typeface="Arial" charset="0"/>
                </a:rPr>
                <a:t>TPC: </a:t>
              </a:r>
            </a:p>
          </p:txBody>
        </p:sp>
      </p:grpSp>
      <p:grpSp>
        <p:nvGrpSpPr>
          <p:cNvPr id="5" name="Group 60"/>
          <p:cNvGrpSpPr>
            <a:grpSpLocks/>
          </p:cNvGrpSpPr>
          <p:nvPr/>
        </p:nvGrpSpPr>
        <p:grpSpPr bwMode="auto">
          <a:xfrm>
            <a:off x="2438400" y="5348288"/>
            <a:ext cx="1250950" cy="595312"/>
            <a:chOff x="2286000" y="4757033"/>
            <a:chExt cx="1250776" cy="594760"/>
          </a:xfrm>
        </p:grpSpPr>
        <p:sp>
          <p:nvSpPr>
            <p:cNvPr id="47128" name="TextBox 13"/>
            <p:cNvSpPr txBox="1">
              <a:spLocks noChangeArrowheads="1"/>
            </p:cNvSpPr>
            <p:nvPr/>
          </p:nvSpPr>
          <p:spPr bwMode="auto">
            <a:xfrm>
              <a:off x="2286000" y="4757033"/>
              <a:ext cx="121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FF"/>
                  </a:solidFill>
                  <a:cs typeface="Arial" charset="0"/>
                </a:rPr>
                <a:t>POP result</a:t>
              </a:r>
              <a:endParaRPr lang="en-US" sz="1800">
                <a:solidFill>
                  <a:srgbClr val="0000FF"/>
                </a:solidFill>
                <a:cs typeface="Arial" charset="0"/>
              </a:endParaRPr>
            </a:p>
          </p:txBody>
        </p:sp>
        <p:sp>
          <p:nvSpPr>
            <p:cNvPr id="47129" name="Rectangle 57"/>
            <p:cNvSpPr>
              <a:spLocks noChangeArrowheads="1"/>
            </p:cNvSpPr>
            <p:nvPr/>
          </p:nvSpPr>
          <p:spPr bwMode="auto">
            <a:xfrm>
              <a:off x="2286000" y="4985421"/>
              <a:ext cx="1250776" cy="36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print result</a:t>
              </a:r>
            </a:p>
          </p:txBody>
        </p:sp>
      </p:grpSp>
      <p:sp>
        <p:nvSpPr>
          <p:cNvPr id="26" name="TextBox 25"/>
          <p:cNvSpPr txBox="1">
            <a:spLocks noChangeArrowheads="1"/>
          </p:cNvSpPr>
          <p:nvPr/>
        </p:nvSpPr>
        <p:spPr bwMode="auto">
          <a:xfrm>
            <a:off x="2819400" y="3505200"/>
            <a:ext cx="22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a:t>
            </a:r>
          </a:p>
          <a:p>
            <a:pPr eaLnBrk="1" hangingPunct="1"/>
            <a:r>
              <a:rPr lang="en-US" sz="1800">
                <a:cs typeface="Arial" charset="0"/>
              </a:rPr>
              <a:t>…</a:t>
            </a:r>
          </a:p>
          <a:p>
            <a:pPr eaLnBrk="1" hangingPunct="1"/>
            <a:r>
              <a:rPr lang="en-US" sz="1800">
                <a:cs typeface="Arial" charset="0"/>
              </a:rPr>
              <a:t>…</a:t>
            </a:r>
          </a:p>
          <a:p>
            <a:pPr eaLnBrk="1" hangingPunct="1"/>
            <a:r>
              <a:rPr lang="en-US" sz="1800">
                <a:cs typeface="Arial" charset="0"/>
              </a:rPr>
              <a:t>…</a:t>
            </a:r>
          </a:p>
        </p:txBody>
      </p:sp>
      <p:cxnSp>
        <p:nvCxnSpPr>
          <p:cNvPr id="27" name="Straight Connector 26"/>
          <p:cNvCxnSpPr/>
          <p:nvPr/>
        </p:nvCxnSpPr>
        <p:spPr>
          <a:xfrm rot="16200000" flipH="1">
            <a:off x="1737519" y="4193382"/>
            <a:ext cx="10953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1608932" y="5266531"/>
            <a:ext cx="1350962"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105"/>
          <p:cNvGrpSpPr>
            <a:grpSpLocks/>
          </p:cNvGrpSpPr>
          <p:nvPr/>
        </p:nvGrpSpPr>
        <p:grpSpPr bwMode="auto">
          <a:xfrm>
            <a:off x="6400800" y="2743200"/>
            <a:ext cx="2590800" cy="882650"/>
            <a:chOff x="6324600" y="2217003"/>
            <a:chExt cx="2590801" cy="883117"/>
          </a:xfrm>
        </p:grpSpPr>
        <p:grpSp>
          <p:nvGrpSpPr>
            <p:cNvPr id="47124" name="Group 104"/>
            <p:cNvGrpSpPr>
              <a:grpSpLocks/>
            </p:cNvGrpSpPr>
            <p:nvPr/>
          </p:nvGrpSpPr>
          <p:grpSpPr bwMode="auto">
            <a:xfrm>
              <a:off x="6324600" y="2217003"/>
              <a:ext cx="2057400" cy="830997"/>
              <a:chOff x="6553200" y="2325469"/>
              <a:chExt cx="2057400" cy="830997"/>
            </a:xfrm>
          </p:grpSpPr>
          <p:sp>
            <p:nvSpPr>
              <p:cNvPr id="47126" name="TextBox 45"/>
              <p:cNvSpPr txBox="1">
                <a:spLocks noChangeArrowheads="1"/>
              </p:cNvSpPr>
              <p:nvPr/>
            </p:nvSpPr>
            <p:spPr bwMode="auto">
              <a:xfrm>
                <a:off x="6553200" y="2325469"/>
                <a:ext cx="2057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cs typeface="Arial" charset="0"/>
                  </a:rPr>
                  <a:t>…</a:t>
                </a:r>
              </a:p>
              <a:p>
                <a:pPr algn="ctr" eaLnBrk="1" hangingPunct="1"/>
                <a:r>
                  <a:rPr lang="en-US" sz="1600">
                    <a:cs typeface="Arial" charset="0"/>
                  </a:rPr>
                  <a:t>…</a:t>
                </a:r>
              </a:p>
              <a:p>
                <a:pPr algn="ctr" eaLnBrk="1" hangingPunct="1"/>
                <a:r>
                  <a:rPr lang="en-US" sz="1600">
                    <a:cs typeface="Arial" charset="0"/>
                  </a:rPr>
                  <a:t>…</a:t>
                </a:r>
              </a:p>
            </p:txBody>
          </p:sp>
          <p:sp>
            <p:nvSpPr>
              <p:cNvPr id="33" name="Right Brace 32"/>
              <p:cNvSpPr/>
              <p:nvPr/>
            </p:nvSpPr>
            <p:spPr>
              <a:xfrm>
                <a:off x="7620001" y="2438242"/>
                <a:ext cx="228600" cy="675044"/>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47125" name="Rectangle 103"/>
            <p:cNvSpPr>
              <a:spLocks noChangeArrowheads="1"/>
            </p:cNvSpPr>
            <p:nvPr/>
          </p:nvSpPr>
          <p:spPr bwMode="auto">
            <a:xfrm>
              <a:off x="7620001" y="2269123"/>
              <a:ext cx="1295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200"/>
                <a:t>Waiting in Critical Section Request Buffer (CSRB)</a:t>
              </a:r>
            </a:p>
          </p:txBody>
        </p:sp>
      </p:grpSp>
    </p:spTree>
    <p:extLst>
      <p:ext uri="{BB962C8B-B14F-4D97-AF65-F5344CB8AC3E}">
        <p14:creationId xmlns:p14="http://schemas.microsoft.com/office/powerpoint/2010/main" val="6023153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8" grpId="0"/>
      <p:bldP spid="19"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latin typeface="Garamond" charset="0"/>
                <a:ea typeface="ＭＳ Ｐゴシック" charset="0"/>
                <a:cs typeface="ＭＳ Ｐゴシック" charset="0"/>
              </a:rPr>
              <a:t>False Serialization</a:t>
            </a:r>
          </a:p>
        </p:txBody>
      </p:sp>
      <p:sp>
        <p:nvSpPr>
          <p:cNvPr id="50178" name="Content Placeholder 2"/>
          <p:cNvSpPr>
            <a:spLocks noGrp="1"/>
          </p:cNvSpPr>
          <p:nvPr>
            <p:ph idx="1"/>
          </p:nvPr>
        </p:nvSpPr>
        <p:spPr>
          <a:xfrm>
            <a:off x="228600" y="996950"/>
            <a:ext cx="8610600" cy="5194300"/>
          </a:xfrm>
        </p:spPr>
        <p:txBody>
          <a:bodyPr/>
          <a:lstStyle/>
          <a:p>
            <a:pPr>
              <a:lnSpc>
                <a:spcPct val="90000"/>
              </a:lnSpc>
            </a:pPr>
            <a:r>
              <a:rPr lang="en-US">
                <a:latin typeface="Tahoma" charset="0"/>
                <a:ea typeface="ＭＳ Ｐゴシック" charset="0"/>
                <a:cs typeface="ＭＳ Ｐゴシック" charset="0"/>
                <a:sym typeface="Wingdings" charset="0"/>
              </a:rPr>
              <a:t>ACS can serialize independent critical sections</a:t>
            </a:r>
          </a:p>
          <a:p>
            <a:pPr lvl="2">
              <a:lnSpc>
                <a:spcPct val="90000"/>
              </a:lnSpc>
            </a:pPr>
            <a:endParaRPr lang="en-US">
              <a:latin typeface="Tahoma" charset="0"/>
              <a:ea typeface="ＭＳ Ｐゴシック" charset="0"/>
              <a:sym typeface="Wingdings" charset="0"/>
            </a:endParaRPr>
          </a:p>
          <a:p>
            <a:pPr>
              <a:lnSpc>
                <a:spcPct val="90000"/>
              </a:lnSpc>
            </a:pPr>
            <a:r>
              <a:rPr lang="en-US">
                <a:latin typeface="Tahoma" charset="0"/>
                <a:ea typeface="ＭＳ Ｐゴシック" charset="0"/>
                <a:cs typeface="ＭＳ Ｐゴシック" charset="0"/>
              </a:rPr>
              <a:t>Selective Acceleration of Critical Sections (SEL)</a:t>
            </a:r>
          </a:p>
          <a:p>
            <a:pPr lvl="1">
              <a:lnSpc>
                <a:spcPct val="90000"/>
              </a:lnSpc>
            </a:pPr>
            <a:r>
              <a:rPr lang="en-US">
                <a:latin typeface="Tahoma" charset="0"/>
                <a:ea typeface="ＭＳ Ｐゴシック" charset="0"/>
              </a:rPr>
              <a:t>Saturating counters to track false serialization</a:t>
            </a:r>
          </a:p>
          <a:p>
            <a:endParaRPr lang="en-US">
              <a:latin typeface="Tahoma" charset="0"/>
              <a:ea typeface="ＭＳ Ｐゴシック" charset="0"/>
              <a:cs typeface="ＭＳ Ｐゴシック" charset="0"/>
            </a:endParaRPr>
          </a:p>
        </p:txBody>
      </p:sp>
      <p:sp>
        <p:nvSpPr>
          <p:cNvPr id="501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7DD6B05-9A14-F647-9CDF-350D19C5A84A}" type="slidenum">
              <a:rPr lang="en-US" sz="1600">
                <a:solidFill>
                  <a:srgbClr val="000000"/>
                </a:solidFill>
                <a:latin typeface="Garamond" charset="0"/>
                <a:cs typeface="Arial" charset="0"/>
              </a:rPr>
              <a:pPr eaLnBrk="1" hangingPunct="1"/>
              <a:t>45</a:t>
            </a:fld>
            <a:endParaRPr lang="en-US" sz="1600">
              <a:solidFill>
                <a:srgbClr val="000000"/>
              </a:solidFill>
              <a:latin typeface="Garamond" charset="0"/>
              <a:cs typeface="Arial" charset="0"/>
            </a:endParaRPr>
          </a:p>
        </p:txBody>
      </p:sp>
      <p:sp>
        <p:nvSpPr>
          <p:cNvPr id="5" name="Rectangle 26"/>
          <p:cNvSpPr>
            <a:spLocks noChangeArrowheads="1"/>
          </p:cNvSpPr>
          <p:nvPr/>
        </p:nvSpPr>
        <p:spPr bwMode="auto">
          <a:xfrm>
            <a:off x="4572000" y="3810000"/>
            <a:ext cx="1905000" cy="457200"/>
          </a:xfrm>
          <a:prstGeom prst="rect">
            <a:avLst/>
          </a:prstGeom>
          <a:solidFill>
            <a:srgbClr val="FFFF00"/>
          </a:solidFill>
          <a:ln w="9525">
            <a:solidFill>
              <a:schemeClr val="tx1"/>
            </a:solidFill>
            <a:miter lim="800000"/>
            <a:headEnd/>
            <a:tailEnd/>
          </a:ln>
        </p:spPr>
        <p:txBody>
          <a:bodyPr wrap="none" anchor="ctr"/>
          <a:lstStyle/>
          <a:p>
            <a:pPr algn="ctr"/>
            <a:r>
              <a:rPr lang="en-US" b="1"/>
              <a:t>CSCALL (A)</a:t>
            </a:r>
          </a:p>
        </p:txBody>
      </p:sp>
      <p:sp>
        <p:nvSpPr>
          <p:cNvPr id="6" name="Rectangle 28"/>
          <p:cNvSpPr>
            <a:spLocks noChangeArrowheads="1"/>
          </p:cNvSpPr>
          <p:nvPr/>
        </p:nvSpPr>
        <p:spPr bwMode="auto">
          <a:xfrm>
            <a:off x="4572000" y="4267200"/>
            <a:ext cx="1905000" cy="457200"/>
          </a:xfrm>
          <a:prstGeom prst="rect">
            <a:avLst/>
          </a:prstGeom>
          <a:solidFill>
            <a:srgbClr val="FFFF00"/>
          </a:solidFill>
          <a:ln w="9525">
            <a:solidFill>
              <a:schemeClr val="tx1"/>
            </a:solidFill>
            <a:miter lim="800000"/>
            <a:headEnd/>
            <a:tailEnd/>
          </a:ln>
        </p:spPr>
        <p:txBody>
          <a:bodyPr wrap="none" anchor="ctr"/>
          <a:lstStyle/>
          <a:p>
            <a:pPr algn="ctr"/>
            <a:r>
              <a:rPr lang="en-US" b="1"/>
              <a:t>CSCALL (A)</a:t>
            </a:r>
          </a:p>
        </p:txBody>
      </p:sp>
      <p:sp>
        <p:nvSpPr>
          <p:cNvPr id="7" name="Rectangle 30"/>
          <p:cNvSpPr>
            <a:spLocks noChangeArrowheads="1"/>
          </p:cNvSpPr>
          <p:nvPr/>
        </p:nvSpPr>
        <p:spPr bwMode="auto">
          <a:xfrm>
            <a:off x="4572000" y="4724400"/>
            <a:ext cx="1905000" cy="457200"/>
          </a:xfrm>
          <a:prstGeom prst="rect">
            <a:avLst/>
          </a:prstGeom>
          <a:solidFill>
            <a:srgbClr val="00FF00"/>
          </a:solidFill>
          <a:ln w="9525">
            <a:solidFill>
              <a:schemeClr val="tx1"/>
            </a:solidFill>
            <a:miter lim="800000"/>
            <a:headEnd/>
            <a:tailEnd/>
          </a:ln>
        </p:spPr>
        <p:txBody>
          <a:bodyPr wrap="none" anchor="ctr"/>
          <a:lstStyle/>
          <a:p>
            <a:pPr algn="ctr"/>
            <a:r>
              <a:rPr lang="en-US" b="1"/>
              <a:t>CSCALL (B)</a:t>
            </a:r>
          </a:p>
        </p:txBody>
      </p:sp>
      <p:sp>
        <p:nvSpPr>
          <p:cNvPr id="8" name="Text Box 47"/>
          <p:cNvSpPr txBox="1">
            <a:spLocks noChangeArrowheads="1"/>
          </p:cNvSpPr>
          <p:nvPr/>
        </p:nvSpPr>
        <p:spPr bwMode="auto">
          <a:xfrm>
            <a:off x="6934200" y="3886200"/>
            <a:ext cx="2057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cs typeface="Arial" charset="0"/>
              </a:rPr>
              <a:t>Critical Section Request Buffer</a:t>
            </a:r>
            <a:br>
              <a:rPr lang="en-US" sz="1800" b="1">
                <a:cs typeface="Arial" charset="0"/>
              </a:rPr>
            </a:br>
            <a:r>
              <a:rPr lang="en-US" sz="1800" b="1">
                <a:cs typeface="Arial" charset="0"/>
              </a:rPr>
              <a:t>(CSRB)</a:t>
            </a:r>
          </a:p>
        </p:txBody>
      </p:sp>
      <p:sp>
        <p:nvSpPr>
          <p:cNvPr id="9" name="Rectangle 51"/>
          <p:cNvSpPr>
            <a:spLocks noChangeArrowheads="1"/>
          </p:cNvSpPr>
          <p:nvPr/>
        </p:nvSpPr>
        <p:spPr bwMode="auto">
          <a:xfrm>
            <a:off x="2133600" y="3886200"/>
            <a:ext cx="533400" cy="457200"/>
          </a:xfrm>
          <a:prstGeom prst="rect">
            <a:avLst/>
          </a:prstGeom>
          <a:solidFill>
            <a:srgbClr val="FFFF00"/>
          </a:solidFill>
          <a:ln w="9525">
            <a:solidFill>
              <a:schemeClr val="tx1"/>
            </a:solidFill>
            <a:miter lim="800000"/>
            <a:headEnd/>
            <a:tailEnd/>
          </a:ln>
        </p:spPr>
        <p:txBody>
          <a:bodyPr wrap="none" anchor="ctr"/>
          <a:lstStyle/>
          <a:p>
            <a:pPr algn="ctr"/>
            <a:r>
              <a:rPr lang="en-US"/>
              <a:t>4</a:t>
            </a:r>
          </a:p>
        </p:txBody>
      </p:sp>
      <p:sp>
        <p:nvSpPr>
          <p:cNvPr id="10" name="Rectangle 52"/>
          <p:cNvSpPr>
            <a:spLocks noChangeArrowheads="1"/>
          </p:cNvSpPr>
          <p:nvPr/>
        </p:nvSpPr>
        <p:spPr bwMode="auto">
          <a:xfrm>
            <a:off x="2133600" y="4343400"/>
            <a:ext cx="533400" cy="457200"/>
          </a:xfrm>
          <a:prstGeom prst="rect">
            <a:avLst/>
          </a:prstGeom>
          <a:solidFill>
            <a:srgbClr val="00FF00"/>
          </a:solidFill>
          <a:ln w="9525">
            <a:solidFill>
              <a:schemeClr val="tx1"/>
            </a:solidFill>
            <a:miter lim="800000"/>
            <a:headEnd/>
            <a:tailEnd/>
          </a:ln>
        </p:spPr>
        <p:txBody>
          <a:bodyPr wrap="none" anchor="ctr"/>
          <a:lstStyle/>
          <a:p>
            <a:pPr algn="ctr"/>
            <a:r>
              <a:rPr lang="en-US"/>
              <a:t>4</a:t>
            </a:r>
          </a:p>
        </p:txBody>
      </p:sp>
      <p:sp>
        <p:nvSpPr>
          <p:cNvPr id="11" name="Text Box 54"/>
          <p:cNvSpPr txBox="1">
            <a:spLocks noChangeArrowheads="1"/>
          </p:cNvSpPr>
          <p:nvPr/>
        </p:nvSpPr>
        <p:spPr bwMode="auto">
          <a:xfrm>
            <a:off x="1676400" y="39624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cs typeface="Arial" charset="0"/>
              </a:rPr>
              <a:t>A</a:t>
            </a:r>
          </a:p>
        </p:txBody>
      </p:sp>
      <p:sp>
        <p:nvSpPr>
          <p:cNvPr id="12" name="Text Box 55"/>
          <p:cNvSpPr txBox="1">
            <a:spLocks noChangeArrowheads="1"/>
          </p:cNvSpPr>
          <p:nvPr/>
        </p:nvSpPr>
        <p:spPr bwMode="auto">
          <a:xfrm>
            <a:off x="1676400" y="4419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cs typeface="Arial" charset="0"/>
              </a:rPr>
              <a:t>B</a:t>
            </a:r>
          </a:p>
        </p:txBody>
      </p:sp>
      <p:sp>
        <p:nvSpPr>
          <p:cNvPr id="13" name="Rectangle 57"/>
          <p:cNvSpPr>
            <a:spLocks noChangeArrowheads="1"/>
          </p:cNvSpPr>
          <p:nvPr/>
        </p:nvSpPr>
        <p:spPr bwMode="auto">
          <a:xfrm>
            <a:off x="2133600" y="3886200"/>
            <a:ext cx="533400" cy="457200"/>
          </a:xfrm>
          <a:prstGeom prst="rect">
            <a:avLst/>
          </a:prstGeom>
          <a:solidFill>
            <a:srgbClr val="FFFF00"/>
          </a:solidFill>
          <a:ln w="9525">
            <a:solidFill>
              <a:schemeClr val="tx1"/>
            </a:solidFill>
            <a:miter lim="800000"/>
            <a:headEnd/>
            <a:tailEnd/>
          </a:ln>
        </p:spPr>
        <p:txBody>
          <a:bodyPr wrap="none" anchor="ctr"/>
          <a:lstStyle/>
          <a:p>
            <a:pPr algn="ctr"/>
            <a:r>
              <a:rPr lang="en-US" b="1"/>
              <a:t>3</a:t>
            </a:r>
          </a:p>
        </p:txBody>
      </p:sp>
      <p:sp>
        <p:nvSpPr>
          <p:cNvPr id="14" name="Rectangle 58"/>
          <p:cNvSpPr>
            <a:spLocks noChangeArrowheads="1"/>
          </p:cNvSpPr>
          <p:nvPr/>
        </p:nvSpPr>
        <p:spPr bwMode="auto">
          <a:xfrm>
            <a:off x="2133600" y="3886200"/>
            <a:ext cx="533400" cy="457200"/>
          </a:xfrm>
          <a:prstGeom prst="rect">
            <a:avLst/>
          </a:prstGeom>
          <a:solidFill>
            <a:srgbClr val="FFFF00"/>
          </a:solidFill>
          <a:ln w="9525">
            <a:solidFill>
              <a:schemeClr val="tx1"/>
            </a:solidFill>
            <a:miter lim="800000"/>
            <a:headEnd/>
            <a:tailEnd/>
          </a:ln>
        </p:spPr>
        <p:txBody>
          <a:bodyPr wrap="none" anchor="ctr"/>
          <a:lstStyle/>
          <a:p>
            <a:pPr algn="ctr"/>
            <a:r>
              <a:rPr lang="en-US" b="1"/>
              <a:t>2</a:t>
            </a:r>
          </a:p>
        </p:txBody>
      </p:sp>
      <p:sp>
        <p:nvSpPr>
          <p:cNvPr id="15" name="Rectangle 59"/>
          <p:cNvSpPr>
            <a:spLocks noChangeArrowheads="1"/>
          </p:cNvSpPr>
          <p:nvPr/>
        </p:nvSpPr>
        <p:spPr bwMode="auto">
          <a:xfrm>
            <a:off x="2133600" y="4343400"/>
            <a:ext cx="533400" cy="457200"/>
          </a:xfrm>
          <a:prstGeom prst="rect">
            <a:avLst/>
          </a:prstGeom>
          <a:solidFill>
            <a:srgbClr val="00FF00"/>
          </a:solidFill>
          <a:ln w="9525">
            <a:solidFill>
              <a:schemeClr val="tx1"/>
            </a:solidFill>
            <a:miter lim="800000"/>
            <a:headEnd/>
            <a:tailEnd/>
          </a:ln>
        </p:spPr>
        <p:txBody>
          <a:bodyPr wrap="none" anchor="ctr"/>
          <a:lstStyle/>
          <a:p>
            <a:pPr algn="ctr"/>
            <a:r>
              <a:rPr lang="en-US" b="1"/>
              <a:t>5</a:t>
            </a:r>
          </a:p>
        </p:txBody>
      </p:sp>
      <p:sp>
        <p:nvSpPr>
          <p:cNvPr id="16" name="Line 18"/>
          <p:cNvSpPr>
            <a:spLocks noChangeShapeType="1"/>
          </p:cNvSpPr>
          <p:nvPr/>
        </p:nvSpPr>
        <p:spPr bwMode="auto">
          <a:xfrm flipV="1">
            <a:off x="5562600" y="3352800"/>
            <a:ext cx="0" cy="3810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Text Box 19"/>
          <p:cNvSpPr txBox="1">
            <a:spLocks noChangeArrowheads="1"/>
          </p:cNvSpPr>
          <p:nvPr/>
        </p:nvSpPr>
        <p:spPr bwMode="auto">
          <a:xfrm>
            <a:off x="4724400" y="29718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cs typeface="Arial" charset="0"/>
              </a:rPr>
              <a:t>To large core</a:t>
            </a:r>
          </a:p>
        </p:txBody>
      </p:sp>
      <p:sp>
        <p:nvSpPr>
          <p:cNvPr id="18" name="Text Box 21"/>
          <p:cNvSpPr txBox="1">
            <a:spLocks noChangeArrowheads="1"/>
          </p:cNvSpPr>
          <p:nvPr/>
        </p:nvSpPr>
        <p:spPr bwMode="auto">
          <a:xfrm>
            <a:off x="4572000" y="5653088"/>
            <a:ext cx="213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cs typeface="Arial" charset="0"/>
              </a:rPr>
              <a:t>From small cores</a:t>
            </a:r>
          </a:p>
        </p:txBody>
      </p:sp>
      <p:sp>
        <p:nvSpPr>
          <p:cNvPr id="19" name="Line 22"/>
          <p:cNvSpPr>
            <a:spLocks noChangeShapeType="1"/>
          </p:cNvSpPr>
          <p:nvPr/>
        </p:nvSpPr>
        <p:spPr bwMode="auto">
          <a:xfrm flipV="1">
            <a:off x="5562600" y="5257800"/>
            <a:ext cx="0" cy="3810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Rectangle 23"/>
          <p:cNvSpPr>
            <a:spLocks noChangeArrowheads="1"/>
          </p:cNvSpPr>
          <p:nvPr/>
        </p:nvSpPr>
        <p:spPr bwMode="auto">
          <a:xfrm>
            <a:off x="4572000" y="3810000"/>
            <a:ext cx="19050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Rectangle 26"/>
          <p:cNvSpPr>
            <a:spLocks noChangeArrowheads="1"/>
          </p:cNvSpPr>
          <p:nvPr/>
        </p:nvSpPr>
        <p:spPr bwMode="auto">
          <a:xfrm>
            <a:off x="4572000" y="4267200"/>
            <a:ext cx="19050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 name="Rectangle 27"/>
          <p:cNvSpPr>
            <a:spLocks noChangeArrowheads="1"/>
          </p:cNvSpPr>
          <p:nvPr/>
        </p:nvSpPr>
        <p:spPr bwMode="auto">
          <a:xfrm>
            <a:off x="4572000" y="4724400"/>
            <a:ext cx="19050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6932166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animBg="1"/>
      <p:bldP spid="10" grpId="0" animBg="1"/>
      <p:bldP spid="11" grpId="0"/>
      <p:bldP spid="12" grpId="0"/>
      <p:bldP spid="13" grpId="0" animBg="1"/>
      <p:bldP spid="14" grpId="0" animBg="1"/>
      <p:bldP spid="15" grpId="0" animBg="1"/>
      <p:bldP spid="16" grpId="0" animBg="1"/>
      <p:bldP spid="17" grpId="0"/>
      <p:bldP spid="18" grpId="0"/>
      <p:bldP spid="19" grpId="0" animBg="1"/>
      <p:bldP spid="20" grpId="0" animBg="1"/>
      <p:bldP spid="21" grpId="0" animBg="1"/>
      <p:bldP spid="2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ACS Performance Tradeoffs</a:t>
            </a:r>
            <a:endParaRPr lang="en-US" dirty="0"/>
          </a:p>
        </p:txBody>
      </p:sp>
      <p:sp>
        <p:nvSpPr>
          <p:cNvPr id="3" name="Content Placeholder 2"/>
          <p:cNvSpPr>
            <a:spLocks noGrp="1"/>
          </p:cNvSpPr>
          <p:nvPr>
            <p:ph idx="1"/>
          </p:nvPr>
        </p:nvSpPr>
        <p:spPr>
          <a:xfrm>
            <a:off x="228600" y="908720"/>
            <a:ext cx="8763000" cy="5339680"/>
          </a:xfrm>
        </p:spPr>
        <p:txBody>
          <a:bodyPr/>
          <a:lstStyle/>
          <a:p>
            <a:r>
              <a:rPr lang="en-US" dirty="0" smtClean="0"/>
              <a:t>Pluses</a:t>
            </a:r>
          </a:p>
          <a:p>
            <a:pPr marL="344487" lvl="1" indent="0">
              <a:buNone/>
            </a:pPr>
            <a:r>
              <a:rPr lang="en-US" dirty="0" smtClean="0"/>
              <a:t>+ Faster critical section execution</a:t>
            </a:r>
          </a:p>
          <a:p>
            <a:pPr marL="344487" lvl="1" indent="0">
              <a:buNone/>
            </a:pPr>
            <a:r>
              <a:rPr lang="en-US" dirty="0"/>
              <a:t>+ Shared locks stay in one place: better lock locality</a:t>
            </a:r>
          </a:p>
          <a:p>
            <a:pPr marL="344487" lvl="1" indent="0">
              <a:buNone/>
            </a:pPr>
            <a:r>
              <a:rPr lang="en-US" dirty="0" smtClean="0"/>
              <a:t>+ Shared data stays in large core’s (large) caches: better shared data locality, less ping-ponging</a:t>
            </a:r>
          </a:p>
          <a:p>
            <a:pPr marL="344487" lvl="1" indent="0">
              <a:buNone/>
            </a:pPr>
            <a:endParaRPr lang="en-US" dirty="0"/>
          </a:p>
          <a:p>
            <a:pPr marL="360362"/>
            <a:r>
              <a:rPr lang="en-US" dirty="0" smtClean="0"/>
              <a:t>Minuses</a:t>
            </a:r>
          </a:p>
          <a:p>
            <a:pPr marL="361949" lvl="1" indent="0">
              <a:buNone/>
            </a:pPr>
            <a:r>
              <a:rPr lang="en-US" dirty="0" smtClean="0"/>
              <a:t>- Large core dedicated for critical sections: reduced parallel throughput</a:t>
            </a:r>
          </a:p>
          <a:p>
            <a:pPr marL="361949" lvl="1" indent="0">
              <a:buNone/>
            </a:pPr>
            <a:r>
              <a:rPr lang="en-US" dirty="0" smtClean="0"/>
              <a:t>- CSCALL and CSDONE control transfer overhead</a:t>
            </a:r>
          </a:p>
          <a:p>
            <a:pPr marL="361949" lvl="1" indent="0">
              <a:buNone/>
            </a:pPr>
            <a:r>
              <a:rPr lang="en-US" dirty="0" smtClean="0"/>
              <a:t>- Thread-private data needs to be transferred to large core: worse private data locality</a:t>
            </a:r>
          </a:p>
          <a:p>
            <a:pPr marL="344487" lvl="1" indent="0">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46</a:t>
            </a:fld>
            <a:endParaRPr lang="en-US" altLang="en-US"/>
          </a:p>
        </p:txBody>
      </p:sp>
    </p:spTree>
    <p:extLst>
      <p:ext uri="{BB962C8B-B14F-4D97-AF65-F5344CB8AC3E}">
        <p14:creationId xmlns:p14="http://schemas.microsoft.com/office/powerpoint/2010/main" val="24510867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atin typeface="Garamond" charset="0"/>
                <a:ea typeface="ＭＳ Ｐゴシック" charset="0"/>
                <a:cs typeface="ＭＳ Ｐゴシック" charset="0"/>
              </a:rPr>
              <a:t>ACS Performance Tradeoffs</a:t>
            </a:r>
          </a:p>
        </p:txBody>
      </p:sp>
      <p:sp>
        <p:nvSpPr>
          <p:cNvPr id="52226" name="Content Placeholder 2"/>
          <p:cNvSpPr>
            <a:spLocks noGrp="1"/>
          </p:cNvSpPr>
          <p:nvPr>
            <p:ph idx="1"/>
          </p:nvPr>
        </p:nvSpPr>
        <p:spPr>
          <a:xfrm>
            <a:off x="228600" y="996950"/>
            <a:ext cx="8839200" cy="5194300"/>
          </a:xfrm>
        </p:spPr>
        <p:txBody>
          <a:bodyPr/>
          <a:lstStyle/>
          <a:p>
            <a:pPr>
              <a:lnSpc>
                <a:spcPct val="90000"/>
              </a:lnSpc>
            </a:pPr>
            <a:r>
              <a:rPr lang="en-US" b="1" i="1" dirty="0">
                <a:latin typeface="Tahoma" charset="0"/>
                <a:ea typeface="ＭＳ Ｐゴシック" charset="0"/>
                <a:cs typeface="ＭＳ Ｐゴシック" charset="0"/>
              </a:rPr>
              <a:t>Fewer </a:t>
            </a:r>
            <a:r>
              <a:rPr lang="en-US" b="1" i="1" dirty="0" smtClean="0">
                <a:latin typeface="Tahoma" charset="0"/>
                <a:ea typeface="ＭＳ Ｐゴシック" charset="0"/>
                <a:cs typeface="ＭＳ Ｐゴシック" charset="0"/>
              </a:rPr>
              <a:t>parallel threads </a:t>
            </a:r>
            <a:r>
              <a:rPr lang="en-US" b="1" i="1" dirty="0">
                <a:latin typeface="Tahoma" charset="0"/>
                <a:ea typeface="ＭＳ Ｐゴシック" charset="0"/>
                <a:cs typeface="ＭＳ Ｐゴシック" charset="0"/>
              </a:rPr>
              <a:t>vs. accelerated critical sections</a:t>
            </a:r>
          </a:p>
          <a:p>
            <a:pPr lvl="1">
              <a:lnSpc>
                <a:spcPct val="90000"/>
              </a:lnSpc>
            </a:pPr>
            <a:r>
              <a:rPr lang="en-US" sz="2000" dirty="0">
                <a:latin typeface="Tahoma" charset="0"/>
                <a:ea typeface="ＭＳ Ｐゴシック" charset="0"/>
              </a:rPr>
              <a:t>Accelerating critical sections offsets loss in throughput</a:t>
            </a:r>
          </a:p>
          <a:p>
            <a:pPr lvl="1">
              <a:lnSpc>
                <a:spcPct val="90000"/>
              </a:lnSpc>
            </a:pPr>
            <a:r>
              <a:rPr lang="en-US" sz="2000" dirty="0">
                <a:latin typeface="Tahoma" charset="0"/>
                <a:ea typeface="ＭＳ Ｐゴシック" charset="0"/>
              </a:rPr>
              <a:t>As the number of cores (threads) on chip increase:</a:t>
            </a:r>
          </a:p>
          <a:p>
            <a:pPr lvl="2">
              <a:lnSpc>
                <a:spcPct val="90000"/>
              </a:lnSpc>
            </a:pPr>
            <a:r>
              <a:rPr lang="en-US" sz="1800" dirty="0">
                <a:latin typeface="Tahoma" charset="0"/>
                <a:ea typeface="ＭＳ Ｐゴシック" charset="0"/>
              </a:rPr>
              <a:t>Fractional loss in parallel performance decreases</a:t>
            </a:r>
          </a:p>
          <a:p>
            <a:pPr lvl="2">
              <a:lnSpc>
                <a:spcPct val="90000"/>
              </a:lnSpc>
            </a:pPr>
            <a:r>
              <a:rPr lang="en-US" sz="1800" dirty="0">
                <a:latin typeface="Tahoma" charset="0"/>
                <a:ea typeface="ＭＳ Ｐゴシック" charset="0"/>
                <a:sym typeface="Wingdings" charset="0"/>
              </a:rPr>
              <a:t>Increased c</a:t>
            </a:r>
            <a:r>
              <a:rPr lang="en-US" sz="1800" dirty="0">
                <a:latin typeface="Tahoma" charset="0"/>
                <a:ea typeface="ＭＳ Ｐゴシック" charset="0"/>
              </a:rPr>
              <a:t>ontention for critical sections </a:t>
            </a:r>
            <a:br>
              <a:rPr lang="en-US" sz="1800" dirty="0">
                <a:latin typeface="Tahoma" charset="0"/>
                <a:ea typeface="ＭＳ Ｐゴシック" charset="0"/>
              </a:rPr>
            </a:br>
            <a:r>
              <a:rPr lang="en-US" sz="1800" dirty="0">
                <a:latin typeface="Tahoma" charset="0"/>
                <a:ea typeface="ＭＳ Ｐゴシック" charset="0"/>
              </a:rPr>
              <a:t>makes acceleration more beneficial</a:t>
            </a:r>
            <a:endParaRPr lang="en-US" sz="1800" dirty="0">
              <a:solidFill>
                <a:srgbClr val="FF0000"/>
              </a:solidFill>
              <a:latin typeface="Tahoma" charset="0"/>
              <a:ea typeface="ＭＳ Ｐゴシック" charset="0"/>
            </a:endParaRPr>
          </a:p>
          <a:p>
            <a:pPr lvl="1">
              <a:lnSpc>
                <a:spcPct val="90000"/>
              </a:lnSpc>
            </a:pPr>
            <a:endParaRPr lang="en-US" sz="2000" dirty="0">
              <a:solidFill>
                <a:srgbClr val="FF0000"/>
              </a:solidFill>
              <a:latin typeface="Tahoma" charset="0"/>
              <a:ea typeface="ＭＳ Ｐゴシック" charset="0"/>
            </a:endParaRPr>
          </a:p>
          <a:p>
            <a:pPr>
              <a:lnSpc>
                <a:spcPct val="90000"/>
              </a:lnSpc>
            </a:pPr>
            <a:r>
              <a:rPr lang="en-US" b="1" i="1" dirty="0">
                <a:latin typeface="Tahoma" charset="0"/>
                <a:ea typeface="ＭＳ Ｐゴシック" charset="0"/>
                <a:cs typeface="ＭＳ Ｐゴシック" charset="0"/>
              </a:rPr>
              <a:t>Overhead of CSCALL/CSDONE vs. better lock locality</a:t>
            </a:r>
          </a:p>
          <a:p>
            <a:pPr lvl="1">
              <a:lnSpc>
                <a:spcPct val="90000"/>
              </a:lnSpc>
            </a:pPr>
            <a:r>
              <a:rPr lang="en-US" sz="2000" dirty="0">
                <a:latin typeface="Tahoma" charset="0"/>
                <a:ea typeface="ＭＳ Ｐゴシック" charset="0"/>
              </a:rPr>
              <a:t>ACS avoids </a:t>
            </a:r>
            <a:r>
              <a:rPr lang="ja-JP" altLang="en-US" sz="2000" dirty="0">
                <a:latin typeface="Tahoma" charset="0"/>
                <a:ea typeface="ＭＳ Ｐゴシック" charset="0"/>
              </a:rPr>
              <a:t>“</a:t>
            </a:r>
            <a:r>
              <a:rPr lang="en-US" altLang="ja-JP" sz="2000" dirty="0">
                <a:latin typeface="Tahoma" charset="0"/>
                <a:ea typeface="ＭＳ Ｐゴシック" charset="0"/>
              </a:rPr>
              <a:t>ping-ponging</a:t>
            </a:r>
            <a:r>
              <a:rPr lang="ja-JP" altLang="en-US" sz="2000" dirty="0">
                <a:latin typeface="Tahoma" charset="0"/>
                <a:ea typeface="ＭＳ Ｐゴシック" charset="0"/>
              </a:rPr>
              <a:t>”</a:t>
            </a:r>
            <a:r>
              <a:rPr lang="en-US" altLang="ja-JP" sz="2000" dirty="0">
                <a:latin typeface="Tahoma" charset="0"/>
                <a:ea typeface="ＭＳ Ｐゴシック" charset="0"/>
              </a:rPr>
              <a:t> of locks among caches by keeping them at the large core</a:t>
            </a:r>
          </a:p>
          <a:p>
            <a:pPr>
              <a:lnSpc>
                <a:spcPct val="90000"/>
              </a:lnSpc>
            </a:pPr>
            <a:endParaRPr lang="en-US" dirty="0">
              <a:latin typeface="Tahoma" charset="0"/>
              <a:ea typeface="ＭＳ Ｐゴシック" charset="0"/>
              <a:cs typeface="ＭＳ Ｐゴシック" charset="0"/>
            </a:endParaRPr>
          </a:p>
          <a:p>
            <a:pPr>
              <a:lnSpc>
                <a:spcPct val="90000"/>
              </a:lnSpc>
            </a:pPr>
            <a:r>
              <a:rPr lang="en-US" b="1" i="1" dirty="0">
                <a:latin typeface="Tahoma" charset="0"/>
                <a:ea typeface="ＭＳ Ｐゴシック" charset="0"/>
                <a:cs typeface="ＭＳ Ｐゴシック" charset="0"/>
              </a:rPr>
              <a:t>More cache misses for private data vs. fewer misses for shared data</a:t>
            </a:r>
          </a:p>
          <a:p>
            <a:endParaRPr lang="en-US" dirty="0">
              <a:latin typeface="Tahoma" charset="0"/>
              <a:ea typeface="ＭＳ Ｐゴシック" charset="0"/>
              <a:cs typeface="ＭＳ Ｐゴシック" charset="0"/>
            </a:endParaRPr>
          </a:p>
        </p:txBody>
      </p:sp>
      <p:sp>
        <p:nvSpPr>
          <p:cNvPr id="522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52AECF9-32EA-604E-A526-CB3C306AC56D}" type="slidenum">
              <a:rPr lang="en-US" sz="1600">
                <a:solidFill>
                  <a:srgbClr val="000000"/>
                </a:solidFill>
                <a:latin typeface="Garamond" charset="0"/>
                <a:cs typeface="Arial" charset="0"/>
              </a:rPr>
              <a:pPr eaLnBrk="1" hangingPunct="1"/>
              <a:t>47</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5348834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22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2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22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a:latin typeface="Garamond" charset="0"/>
                <a:ea typeface="ＭＳ Ｐゴシック" charset="0"/>
                <a:cs typeface="ＭＳ Ｐゴシック" charset="0"/>
              </a:rPr>
              <a:t>Cache </a:t>
            </a:r>
            <a:r>
              <a:rPr lang="en-US" dirty="0" smtClean="0">
                <a:latin typeface="Garamond" charset="0"/>
                <a:ea typeface="ＭＳ Ｐゴシック" charset="0"/>
                <a:cs typeface="ＭＳ Ｐゴシック" charset="0"/>
              </a:rPr>
              <a:t>Misses </a:t>
            </a:r>
            <a:r>
              <a:rPr lang="en-US" dirty="0">
                <a:latin typeface="Garamond" charset="0"/>
                <a:ea typeface="ＭＳ Ｐゴシック" charset="0"/>
                <a:cs typeface="ＭＳ Ｐゴシック" charset="0"/>
              </a:rPr>
              <a:t>for </a:t>
            </a:r>
            <a:r>
              <a:rPr lang="en-US" dirty="0" smtClean="0">
                <a:latin typeface="Garamond" charset="0"/>
                <a:ea typeface="ＭＳ Ｐゴシック" charset="0"/>
                <a:cs typeface="ＭＳ Ｐゴシック" charset="0"/>
              </a:rPr>
              <a:t>Private </a:t>
            </a:r>
            <a:r>
              <a:rPr lang="en-US" dirty="0">
                <a:latin typeface="Garamond" charset="0"/>
                <a:ea typeface="ＭＳ Ｐゴシック" charset="0"/>
                <a:cs typeface="ＭＳ Ｐゴシック" charset="0"/>
              </a:rPr>
              <a:t>D</a:t>
            </a:r>
            <a:r>
              <a:rPr lang="en-US" dirty="0" smtClean="0">
                <a:latin typeface="Garamond" charset="0"/>
                <a:ea typeface="ＭＳ Ｐゴシック" charset="0"/>
                <a:cs typeface="ＭＳ Ｐゴシック" charset="0"/>
              </a:rPr>
              <a:t>ata</a:t>
            </a:r>
            <a:endParaRPr lang="en-US" dirty="0">
              <a:latin typeface="Garamond" charset="0"/>
              <a:ea typeface="ＭＳ Ｐゴシック" charset="0"/>
              <a:cs typeface="ＭＳ Ｐゴシック" charset="0"/>
            </a:endParaRPr>
          </a:p>
        </p:txBody>
      </p:sp>
      <p:sp>
        <p:nvSpPr>
          <p:cNvPr id="5427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42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C398AE0-8E89-3D4D-83C9-AFEB5144FF77}" type="slidenum">
              <a:rPr lang="en-US" sz="1600">
                <a:solidFill>
                  <a:srgbClr val="000000"/>
                </a:solidFill>
                <a:latin typeface="Garamond" charset="0"/>
                <a:cs typeface="Arial" charset="0"/>
              </a:rPr>
              <a:pPr eaLnBrk="1" hangingPunct="1"/>
              <a:t>48</a:t>
            </a:fld>
            <a:endParaRPr lang="en-US" sz="1600">
              <a:solidFill>
                <a:srgbClr val="000000"/>
              </a:solidFill>
              <a:latin typeface="Garamond" charset="0"/>
              <a:cs typeface="Arial" charset="0"/>
            </a:endParaRPr>
          </a:p>
        </p:txBody>
      </p:sp>
      <p:sp>
        <p:nvSpPr>
          <p:cNvPr id="5" name="Rectangle 4"/>
          <p:cNvSpPr>
            <a:spLocks noChangeArrowheads="1"/>
          </p:cNvSpPr>
          <p:nvPr/>
        </p:nvSpPr>
        <p:spPr bwMode="auto">
          <a:xfrm>
            <a:off x="2667000" y="3505200"/>
            <a:ext cx="304800" cy="3048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6" name="Rectangle 5"/>
          <p:cNvSpPr>
            <a:spLocks noChangeArrowheads="1"/>
          </p:cNvSpPr>
          <p:nvPr/>
        </p:nvSpPr>
        <p:spPr bwMode="auto">
          <a:xfrm>
            <a:off x="5257800" y="28956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 name="Rectangle 6"/>
          <p:cNvSpPr>
            <a:spLocks noChangeArrowheads="1"/>
          </p:cNvSpPr>
          <p:nvPr/>
        </p:nvSpPr>
        <p:spPr bwMode="auto">
          <a:xfrm>
            <a:off x="5791200" y="35052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 name="Line 7"/>
          <p:cNvSpPr>
            <a:spLocks noChangeShapeType="1"/>
          </p:cNvSpPr>
          <p:nvPr/>
        </p:nvSpPr>
        <p:spPr bwMode="auto">
          <a:xfrm flipH="1">
            <a:off x="4876800" y="3200400"/>
            <a:ext cx="533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8"/>
          <p:cNvSpPr>
            <a:spLocks noChangeShapeType="1"/>
          </p:cNvSpPr>
          <p:nvPr/>
        </p:nvSpPr>
        <p:spPr bwMode="auto">
          <a:xfrm>
            <a:off x="5410200" y="3200400"/>
            <a:ext cx="533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9"/>
          <p:cNvSpPr>
            <a:spLocks noChangeShapeType="1"/>
          </p:cNvSpPr>
          <p:nvPr/>
        </p:nvSpPr>
        <p:spPr bwMode="auto">
          <a:xfrm flipH="1">
            <a:off x="4572000" y="38100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0"/>
          <p:cNvSpPr>
            <a:spLocks noChangeShapeType="1"/>
          </p:cNvSpPr>
          <p:nvPr/>
        </p:nvSpPr>
        <p:spPr bwMode="auto">
          <a:xfrm>
            <a:off x="4876800" y="38100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Rectangle 11"/>
          <p:cNvSpPr>
            <a:spLocks noChangeArrowheads="1"/>
          </p:cNvSpPr>
          <p:nvPr/>
        </p:nvSpPr>
        <p:spPr bwMode="auto">
          <a:xfrm>
            <a:off x="5486400" y="4038600"/>
            <a:ext cx="304800" cy="304800"/>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13" name="Rectangle 12"/>
          <p:cNvSpPr>
            <a:spLocks noChangeArrowheads="1"/>
          </p:cNvSpPr>
          <p:nvPr/>
        </p:nvSpPr>
        <p:spPr bwMode="auto">
          <a:xfrm>
            <a:off x="6019800" y="40386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 name="Line 13"/>
          <p:cNvSpPr>
            <a:spLocks noChangeShapeType="1"/>
          </p:cNvSpPr>
          <p:nvPr/>
        </p:nvSpPr>
        <p:spPr bwMode="auto">
          <a:xfrm flipH="1">
            <a:off x="5638800" y="38100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4"/>
          <p:cNvSpPr>
            <a:spLocks noChangeShapeType="1"/>
          </p:cNvSpPr>
          <p:nvPr/>
        </p:nvSpPr>
        <p:spPr bwMode="auto">
          <a:xfrm>
            <a:off x="5943600" y="38100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Rectangle 15"/>
          <p:cNvSpPr>
            <a:spLocks noChangeArrowheads="1"/>
          </p:cNvSpPr>
          <p:nvPr/>
        </p:nvSpPr>
        <p:spPr bwMode="auto">
          <a:xfrm>
            <a:off x="4648200" y="4572000"/>
            <a:ext cx="304800" cy="304800"/>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17" name="Line 16"/>
          <p:cNvSpPr>
            <a:spLocks noChangeShapeType="1"/>
          </p:cNvSpPr>
          <p:nvPr/>
        </p:nvSpPr>
        <p:spPr bwMode="auto">
          <a:xfrm flipH="1">
            <a:off x="4800600" y="43434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7"/>
          <p:cNvSpPr>
            <a:spLocks noChangeShapeType="1"/>
          </p:cNvSpPr>
          <p:nvPr/>
        </p:nvSpPr>
        <p:spPr bwMode="auto">
          <a:xfrm>
            <a:off x="5105400" y="43434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8"/>
          <p:cNvSpPr>
            <a:spLocks noChangeShapeType="1"/>
          </p:cNvSpPr>
          <p:nvPr/>
        </p:nvSpPr>
        <p:spPr bwMode="auto">
          <a:xfrm>
            <a:off x="3352800" y="3657600"/>
            <a:ext cx="914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Rectangle 19"/>
          <p:cNvSpPr>
            <a:spLocks noChangeArrowheads="1"/>
          </p:cNvSpPr>
          <p:nvPr/>
        </p:nvSpPr>
        <p:spPr bwMode="auto">
          <a:xfrm>
            <a:off x="4724400" y="35052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 name="Rectangle 20"/>
          <p:cNvSpPr>
            <a:spLocks noChangeArrowheads="1"/>
          </p:cNvSpPr>
          <p:nvPr/>
        </p:nvSpPr>
        <p:spPr bwMode="auto">
          <a:xfrm>
            <a:off x="4953000" y="40386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2" name="Rectangle 21"/>
          <p:cNvSpPr>
            <a:spLocks noChangeArrowheads="1"/>
          </p:cNvSpPr>
          <p:nvPr/>
        </p:nvSpPr>
        <p:spPr bwMode="auto">
          <a:xfrm>
            <a:off x="5181600" y="4572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 name="Rectangle 22"/>
          <p:cNvSpPr>
            <a:spLocks noChangeArrowheads="1"/>
          </p:cNvSpPr>
          <p:nvPr/>
        </p:nvSpPr>
        <p:spPr bwMode="auto">
          <a:xfrm>
            <a:off x="4419600" y="40386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 name="Line 23"/>
          <p:cNvSpPr>
            <a:spLocks noChangeShapeType="1"/>
          </p:cNvSpPr>
          <p:nvPr/>
        </p:nvSpPr>
        <p:spPr bwMode="auto">
          <a:xfrm flipH="1">
            <a:off x="4267200" y="43434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Text Box 24"/>
          <p:cNvSpPr txBox="1">
            <a:spLocks noChangeArrowheads="1"/>
          </p:cNvSpPr>
          <p:nvPr/>
        </p:nvSpPr>
        <p:spPr bwMode="auto">
          <a:xfrm>
            <a:off x="838200" y="4022725"/>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cs typeface="Arial" charset="0"/>
              </a:rPr>
              <a:t>Private Data: NewSubProblems</a:t>
            </a:r>
          </a:p>
        </p:txBody>
      </p:sp>
      <p:sp>
        <p:nvSpPr>
          <p:cNvPr id="26" name="Text Box 25"/>
          <p:cNvSpPr txBox="1">
            <a:spLocks noChangeArrowheads="1"/>
          </p:cNvSpPr>
          <p:nvPr/>
        </p:nvSpPr>
        <p:spPr bwMode="auto">
          <a:xfrm>
            <a:off x="6858000" y="3930650"/>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cs typeface="Arial" charset="0"/>
              </a:rPr>
              <a:t>Shared Data:  </a:t>
            </a:r>
            <a:br>
              <a:rPr lang="en-US" sz="1800" b="1">
                <a:cs typeface="Arial" charset="0"/>
              </a:rPr>
            </a:br>
            <a:r>
              <a:rPr lang="en-US" sz="1800" b="1">
                <a:cs typeface="Arial" charset="0"/>
              </a:rPr>
              <a:t>The priority heap</a:t>
            </a:r>
          </a:p>
        </p:txBody>
      </p:sp>
      <p:sp>
        <p:nvSpPr>
          <p:cNvPr id="27" name="AutoShape 26"/>
          <p:cNvSpPr>
            <a:spLocks noChangeArrowheads="1"/>
          </p:cNvSpPr>
          <p:nvPr/>
        </p:nvSpPr>
        <p:spPr bwMode="auto">
          <a:xfrm>
            <a:off x="304800" y="1371600"/>
            <a:ext cx="6553200" cy="990600"/>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400" b="1"/>
          </a:p>
          <a:p>
            <a:pPr algn="ctr"/>
            <a:r>
              <a:rPr lang="en-US" sz="2400" b="1">
                <a:solidFill>
                  <a:srgbClr val="FF0000"/>
                </a:solidFill>
              </a:rPr>
              <a:t>PriorityHeap.insert(NewSubProblems)</a:t>
            </a:r>
          </a:p>
          <a:p>
            <a:pPr algn="ctr"/>
            <a:endParaRPr lang="en-US" sz="2400" b="1">
              <a:solidFill>
                <a:srgbClr val="FF0000"/>
              </a:solidFill>
            </a:endParaRPr>
          </a:p>
        </p:txBody>
      </p:sp>
      <p:sp>
        <p:nvSpPr>
          <p:cNvPr id="28" name="TextBox 27"/>
          <p:cNvSpPr txBox="1"/>
          <p:nvPr/>
        </p:nvSpPr>
        <p:spPr>
          <a:xfrm>
            <a:off x="6629400" y="5791200"/>
            <a:ext cx="2514600" cy="36988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b="1" dirty="0"/>
              <a:t>Puzzle Benchmark</a:t>
            </a:r>
          </a:p>
        </p:txBody>
      </p:sp>
    </p:spTree>
    <p:extLst>
      <p:ext uri="{BB962C8B-B14F-4D97-AF65-F5344CB8AC3E}">
        <p14:creationId xmlns:p14="http://schemas.microsoft.com/office/powerpoint/2010/main" val="16685055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mph" presetSubtype="0" fill="hold" grpId="1" nodeType="clickEffect">
                                  <p:stCondLst>
                                    <p:cond delay="0"/>
                                  </p:stCondLst>
                                  <p:childTnLst>
                                    <p:animClr clrSpc="hsl" dir="cw">
                                      <p:cBhvr override="childStyle">
                                        <p:cTn id="54" dur="500" fill="hold"/>
                                        <p:tgtEl>
                                          <p:spTgt spid="6"/>
                                        </p:tgtEl>
                                        <p:attrNameLst>
                                          <p:attrName>style.color</p:attrName>
                                        </p:attrNameLst>
                                      </p:cBhvr>
                                      <p:by>
                                        <p:hsl h="10842353" s="0" l="0"/>
                                      </p:by>
                                    </p:animClr>
                                    <p:animClr clrSpc="hsl" dir="cw">
                                      <p:cBhvr>
                                        <p:cTn id="55" dur="500" fill="hold"/>
                                        <p:tgtEl>
                                          <p:spTgt spid="6"/>
                                        </p:tgtEl>
                                        <p:attrNameLst>
                                          <p:attrName>fillcolor</p:attrName>
                                        </p:attrNameLst>
                                      </p:cBhvr>
                                      <p:by>
                                        <p:hsl h="10842353" s="0" l="0"/>
                                      </p:by>
                                    </p:animClr>
                                    <p:animClr clrSpc="hsl" dir="cw">
                                      <p:cBhvr>
                                        <p:cTn id="56" dur="500" fill="hold"/>
                                        <p:tgtEl>
                                          <p:spTgt spid="6"/>
                                        </p:tgtEl>
                                        <p:attrNameLst>
                                          <p:attrName>stroke.color</p:attrName>
                                        </p:attrNameLst>
                                      </p:cBhvr>
                                      <p:by>
                                        <p:hsl h="10842353" s="0" l="0"/>
                                      </p:by>
                                    </p:animClr>
                                    <p:set>
                                      <p:cBhvr>
                                        <p:cTn id="57" dur="500" fill="hold"/>
                                        <p:tgtEl>
                                          <p:spTgt spid="6"/>
                                        </p:tgtEl>
                                        <p:attrNameLst>
                                          <p:attrName>fill.type</p:attrName>
                                        </p:attrNameLst>
                                      </p:cBhvr>
                                      <p:to>
                                        <p:strVal val="solid"/>
                                      </p:to>
                                    </p:set>
                                  </p:childTnLst>
                                </p:cTn>
                              </p:par>
                            </p:childTnLst>
                          </p:cTn>
                        </p:par>
                        <p:par>
                          <p:cTn id="58" fill="hold" nodeType="afterGroup">
                            <p:stCondLst>
                              <p:cond delay="500"/>
                            </p:stCondLst>
                            <p:childTnLst>
                              <p:par>
                                <p:cTn id="59" presetID="23" presetClass="emph" presetSubtype="0" fill="hold" grpId="1" nodeType="afterEffect">
                                  <p:stCondLst>
                                    <p:cond delay="0"/>
                                  </p:stCondLst>
                                  <p:childTnLst>
                                    <p:animClr clrSpc="hsl" dir="cw">
                                      <p:cBhvr override="childStyle">
                                        <p:cTn id="60" dur="500" fill="hold"/>
                                        <p:tgtEl>
                                          <p:spTgt spid="20"/>
                                        </p:tgtEl>
                                        <p:attrNameLst>
                                          <p:attrName>style.color</p:attrName>
                                        </p:attrNameLst>
                                      </p:cBhvr>
                                      <p:by>
                                        <p:hsl h="10842353" s="0" l="0"/>
                                      </p:by>
                                    </p:animClr>
                                    <p:animClr clrSpc="hsl" dir="cw">
                                      <p:cBhvr>
                                        <p:cTn id="61" dur="500" fill="hold"/>
                                        <p:tgtEl>
                                          <p:spTgt spid="20"/>
                                        </p:tgtEl>
                                        <p:attrNameLst>
                                          <p:attrName>fillcolor</p:attrName>
                                        </p:attrNameLst>
                                      </p:cBhvr>
                                      <p:by>
                                        <p:hsl h="10842353" s="0" l="0"/>
                                      </p:by>
                                    </p:animClr>
                                    <p:animClr clrSpc="hsl" dir="cw">
                                      <p:cBhvr>
                                        <p:cTn id="62" dur="500" fill="hold"/>
                                        <p:tgtEl>
                                          <p:spTgt spid="20"/>
                                        </p:tgtEl>
                                        <p:attrNameLst>
                                          <p:attrName>stroke.color</p:attrName>
                                        </p:attrNameLst>
                                      </p:cBhvr>
                                      <p:by>
                                        <p:hsl h="10842353" s="0" l="0"/>
                                      </p:by>
                                    </p:animClr>
                                    <p:set>
                                      <p:cBhvr>
                                        <p:cTn id="63" dur="500" fill="hold"/>
                                        <p:tgtEl>
                                          <p:spTgt spid="20"/>
                                        </p:tgtEl>
                                        <p:attrNameLst>
                                          <p:attrName>fill.type</p:attrName>
                                        </p:attrNameLst>
                                      </p:cBhvr>
                                      <p:to>
                                        <p:strVal val="solid"/>
                                      </p:to>
                                    </p:set>
                                  </p:childTnLst>
                                </p:cTn>
                              </p:par>
                            </p:childTnLst>
                          </p:cTn>
                        </p:par>
                        <p:par>
                          <p:cTn id="64" fill="hold" nodeType="afterGroup">
                            <p:stCondLst>
                              <p:cond delay="1000"/>
                            </p:stCondLst>
                            <p:childTnLst>
                              <p:par>
                                <p:cTn id="65" presetID="23" presetClass="emph" presetSubtype="0" fill="hold" grpId="1" nodeType="afterEffect">
                                  <p:stCondLst>
                                    <p:cond delay="0"/>
                                  </p:stCondLst>
                                  <p:childTnLst>
                                    <p:animClr clrSpc="hsl" dir="cw">
                                      <p:cBhvr override="childStyle">
                                        <p:cTn id="66" dur="500" fill="hold"/>
                                        <p:tgtEl>
                                          <p:spTgt spid="21"/>
                                        </p:tgtEl>
                                        <p:attrNameLst>
                                          <p:attrName>style.color</p:attrName>
                                        </p:attrNameLst>
                                      </p:cBhvr>
                                      <p:by>
                                        <p:hsl h="10842353" s="0" l="0"/>
                                      </p:by>
                                    </p:animClr>
                                    <p:animClr clrSpc="hsl" dir="cw">
                                      <p:cBhvr>
                                        <p:cTn id="67" dur="500" fill="hold"/>
                                        <p:tgtEl>
                                          <p:spTgt spid="21"/>
                                        </p:tgtEl>
                                        <p:attrNameLst>
                                          <p:attrName>fillcolor</p:attrName>
                                        </p:attrNameLst>
                                      </p:cBhvr>
                                      <p:by>
                                        <p:hsl h="10842353" s="0" l="0"/>
                                      </p:by>
                                    </p:animClr>
                                    <p:animClr clrSpc="hsl" dir="cw">
                                      <p:cBhvr>
                                        <p:cTn id="68" dur="500" fill="hold"/>
                                        <p:tgtEl>
                                          <p:spTgt spid="21"/>
                                        </p:tgtEl>
                                        <p:attrNameLst>
                                          <p:attrName>stroke.color</p:attrName>
                                        </p:attrNameLst>
                                      </p:cBhvr>
                                      <p:by>
                                        <p:hsl h="10842353" s="0" l="0"/>
                                      </p:by>
                                    </p:animClr>
                                    <p:set>
                                      <p:cBhvr>
                                        <p:cTn id="69" dur="500" fill="hold"/>
                                        <p:tgtEl>
                                          <p:spTgt spid="21"/>
                                        </p:tgtEl>
                                        <p:attrNameLst>
                                          <p:attrName>fill.type</p:attrName>
                                        </p:attrNameLst>
                                      </p:cBhvr>
                                      <p:to>
                                        <p:strVal val="solid"/>
                                      </p:to>
                                    </p:set>
                                  </p:childTnLst>
                                </p:cTn>
                              </p:par>
                            </p:childTnLst>
                          </p:cTn>
                        </p:par>
                        <p:par>
                          <p:cTn id="70" fill="hold" nodeType="afterGroup">
                            <p:stCondLst>
                              <p:cond delay="1500"/>
                            </p:stCondLst>
                            <p:childTnLst>
                              <p:par>
                                <p:cTn id="71" presetID="23" presetClass="emph" presetSubtype="0" fill="hold" grpId="1" nodeType="afterEffect">
                                  <p:stCondLst>
                                    <p:cond delay="0"/>
                                  </p:stCondLst>
                                  <p:childTnLst>
                                    <p:animClr clrSpc="hsl" dir="cw">
                                      <p:cBhvr override="childStyle">
                                        <p:cTn id="72" dur="500" fill="hold"/>
                                        <p:tgtEl>
                                          <p:spTgt spid="22"/>
                                        </p:tgtEl>
                                        <p:attrNameLst>
                                          <p:attrName>style.color</p:attrName>
                                        </p:attrNameLst>
                                      </p:cBhvr>
                                      <p:by>
                                        <p:hsl h="10842353" s="0" l="0"/>
                                      </p:by>
                                    </p:animClr>
                                    <p:animClr clrSpc="hsl" dir="cw">
                                      <p:cBhvr>
                                        <p:cTn id="73" dur="500" fill="hold"/>
                                        <p:tgtEl>
                                          <p:spTgt spid="22"/>
                                        </p:tgtEl>
                                        <p:attrNameLst>
                                          <p:attrName>fillcolor</p:attrName>
                                        </p:attrNameLst>
                                      </p:cBhvr>
                                      <p:by>
                                        <p:hsl h="10842353" s="0" l="0"/>
                                      </p:by>
                                    </p:animClr>
                                    <p:animClr clrSpc="hsl" dir="cw">
                                      <p:cBhvr>
                                        <p:cTn id="74" dur="500" fill="hold"/>
                                        <p:tgtEl>
                                          <p:spTgt spid="22"/>
                                        </p:tgtEl>
                                        <p:attrNameLst>
                                          <p:attrName>stroke.color</p:attrName>
                                        </p:attrNameLst>
                                      </p:cBhvr>
                                      <p:by>
                                        <p:hsl h="10842353" s="0" l="0"/>
                                      </p:by>
                                    </p:animClr>
                                    <p:set>
                                      <p:cBhvr>
                                        <p:cTn id="75" dur="500" fill="hold"/>
                                        <p:tgtEl>
                                          <p:spTgt spid="22"/>
                                        </p:tgtEl>
                                        <p:attrNameLst>
                                          <p:attrName>fill.type</p:attrName>
                                        </p:attrNameLst>
                                      </p:cBhvr>
                                      <p:to>
                                        <p:strVal val="solid"/>
                                      </p:to>
                                    </p:set>
                                  </p:childTnLst>
                                </p:cTn>
                              </p:par>
                            </p:childTnLst>
                          </p:cTn>
                        </p:par>
                        <p:par>
                          <p:cTn id="76" fill="hold" nodeType="afterGroup">
                            <p:stCondLst>
                              <p:cond delay="2000"/>
                            </p:stCondLst>
                            <p:childTnLst>
                              <p:par>
                                <p:cTn id="77" presetID="23" presetClass="emph" presetSubtype="0" fill="hold" grpId="1" nodeType="afterEffect">
                                  <p:stCondLst>
                                    <p:cond delay="0"/>
                                  </p:stCondLst>
                                  <p:childTnLst>
                                    <p:animClr clrSpc="hsl" dir="cw">
                                      <p:cBhvr override="childStyle">
                                        <p:cTn id="78" dur="500" fill="hold"/>
                                        <p:tgtEl>
                                          <p:spTgt spid="23"/>
                                        </p:tgtEl>
                                        <p:attrNameLst>
                                          <p:attrName>style.color</p:attrName>
                                        </p:attrNameLst>
                                      </p:cBhvr>
                                      <p:by>
                                        <p:hsl h="10842353" s="0" l="0"/>
                                      </p:by>
                                    </p:animClr>
                                    <p:animClr clrSpc="hsl" dir="cw">
                                      <p:cBhvr>
                                        <p:cTn id="79" dur="500" fill="hold"/>
                                        <p:tgtEl>
                                          <p:spTgt spid="23"/>
                                        </p:tgtEl>
                                        <p:attrNameLst>
                                          <p:attrName>fillcolor</p:attrName>
                                        </p:attrNameLst>
                                      </p:cBhvr>
                                      <p:by>
                                        <p:hsl h="10842353" s="0" l="0"/>
                                      </p:by>
                                    </p:animClr>
                                    <p:animClr clrSpc="hsl" dir="cw">
                                      <p:cBhvr>
                                        <p:cTn id="80" dur="500" fill="hold"/>
                                        <p:tgtEl>
                                          <p:spTgt spid="23"/>
                                        </p:tgtEl>
                                        <p:attrNameLst>
                                          <p:attrName>stroke.color</p:attrName>
                                        </p:attrNameLst>
                                      </p:cBhvr>
                                      <p:by>
                                        <p:hsl h="10842353" s="0" l="0"/>
                                      </p:by>
                                    </p:animClr>
                                    <p:set>
                                      <p:cBhvr>
                                        <p:cTn id="81" dur="500" fill="hold"/>
                                        <p:tgtEl>
                                          <p:spTgt spid="23"/>
                                        </p:tgtEl>
                                        <p:attrNameLst>
                                          <p:attrName>fill.type</p:attrName>
                                        </p:attrNameLst>
                                      </p:cBhvr>
                                      <p:to>
                                        <p:strVal val="solid"/>
                                      </p:to>
                                    </p:set>
                                  </p:childTnLst>
                                </p:cTn>
                              </p:par>
                            </p:childTnLst>
                          </p:cTn>
                        </p:par>
                        <p:par>
                          <p:cTn id="82" fill="hold" nodeType="afterGroup">
                            <p:stCondLst>
                              <p:cond delay="2500"/>
                            </p:stCondLst>
                            <p:childTnLst>
                              <p:par>
                                <p:cTn id="83" presetID="49" presetClass="path" presetSubtype="0" accel="50000" decel="50000" fill="hold" grpId="1" nodeType="afterEffect">
                                  <p:stCondLst>
                                    <p:cond delay="0"/>
                                  </p:stCondLst>
                                  <p:childTnLst>
                                    <p:animMotion origin="layout" path="M 3.33333E-6 0 L 0.15833 0.15556 " pathEditMode="relative" rAng="0" ptsTypes="AA">
                                      <p:cBhvr>
                                        <p:cTn id="84" dur="2000" fill="hold"/>
                                        <p:tgtEl>
                                          <p:spTgt spid="5"/>
                                        </p:tgtEl>
                                        <p:attrNameLst>
                                          <p:attrName>ppt_x</p:attrName>
                                          <p:attrName>ppt_y</p:attrName>
                                        </p:attrNameLst>
                                      </p:cBhvr>
                                      <p:rCtr x="7917" y="7778"/>
                                    </p:animMotion>
                                  </p:childTnLst>
                                </p:cTn>
                              </p:par>
                              <p:par>
                                <p:cTn id="85" presetID="1"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par>
                                <p:cTn id="87" presetID="1" presetClass="exit" presetSubtype="0" fill="hold" grpId="1" nodeType="withEffect">
                                  <p:stCondLst>
                                    <p:cond delay="0"/>
                                  </p:stCondLst>
                                  <p:childTnLst>
                                    <p:set>
                                      <p:cBhvr>
                                        <p:cTn id="8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5" grpId="0"/>
      <p:bldP spid="26" grpId="0"/>
      <p:bldP spid="2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a:latin typeface="Garamond" charset="0"/>
                <a:ea typeface="ＭＳ Ｐゴシック" charset="0"/>
                <a:cs typeface="ＭＳ Ｐゴシック" charset="0"/>
              </a:rPr>
              <a:t>ACS Performance Tradeoffs</a:t>
            </a:r>
          </a:p>
        </p:txBody>
      </p:sp>
      <p:sp>
        <p:nvSpPr>
          <p:cNvPr id="56322" name="Content Placeholder 2"/>
          <p:cNvSpPr>
            <a:spLocks noGrp="1"/>
          </p:cNvSpPr>
          <p:nvPr>
            <p:ph idx="1"/>
          </p:nvPr>
        </p:nvSpPr>
        <p:spPr>
          <a:xfrm>
            <a:off x="228600" y="996950"/>
            <a:ext cx="8839200" cy="5194300"/>
          </a:xfrm>
        </p:spPr>
        <p:txBody>
          <a:bodyPr/>
          <a:lstStyle/>
          <a:p>
            <a:pPr>
              <a:lnSpc>
                <a:spcPct val="90000"/>
              </a:lnSpc>
            </a:pPr>
            <a:r>
              <a:rPr lang="en-US" b="1" i="1" dirty="0">
                <a:latin typeface="Tahoma" charset="0"/>
                <a:ea typeface="ＭＳ Ｐゴシック" charset="0"/>
                <a:cs typeface="ＭＳ Ｐゴシック" charset="0"/>
              </a:rPr>
              <a:t>Fewer </a:t>
            </a:r>
            <a:r>
              <a:rPr lang="en-US" b="1" i="1" dirty="0" smtClean="0">
                <a:latin typeface="Tahoma" charset="0"/>
                <a:ea typeface="ＭＳ Ｐゴシック" charset="0"/>
                <a:cs typeface="ＭＳ Ｐゴシック" charset="0"/>
              </a:rPr>
              <a:t>parallel threads </a:t>
            </a:r>
            <a:r>
              <a:rPr lang="en-US" b="1" i="1" dirty="0">
                <a:latin typeface="Tahoma" charset="0"/>
                <a:ea typeface="ＭＳ Ｐゴシック" charset="0"/>
                <a:cs typeface="ＭＳ Ｐゴシック" charset="0"/>
              </a:rPr>
              <a:t>vs. accelerated critical sections</a:t>
            </a:r>
          </a:p>
          <a:p>
            <a:pPr lvl="1">
              <a:lnSpc>
                <a:spcPct val="90000"/>
              </a:lnSpc>
            </a:pPr>
            <a:r>
              <a:rPr lang="en-US" sz="2000" dirty="0">
                <a:latin typeface="Tahoma" charset="0"/>
                <a:ea typeface="ＭＳ Ｐゴシック" charset="0"/>
              </a:rPr>
              <a:t>Accelerating critical sections offsets loss in throughput</a:t>
            </a:r>
          </a:p>
          <a:p>
            <a:pPr lvl="1">
              <a:lnSpc>
                <a:spcPct val="90000"/>
              </a:lnSpc>
            </a:pPr>
            <a:r>
              <a:rPr lang="en-US" sz="2000" dirty="0">
                <a:latin typeface="Tahoma" charset="0"/>
                <a:ea typeface="ＭＳ Ｐゴシック" charset="0"/>
              </a:rPr>
              <a:t>As the number of cores (threads) on chip increase:</a:t>
            </a:r>
          </a:p>
          <a:p>
            <a:pPr lvl="2">
              <a:lnSpc>
                <a:spcPct val="90000"/>
              </a:lnSpc>
            </a:pPr>
            <a:r>
              <a:rPr lang="en-US" sz="1800" dirty="0">
                <a:latin typeface="Tahoma" charset="0"/>
                <a:ea typeface="ＭＳ Ｐゴシック" charset="0"/>
              </a:rPr>
              <a:t>Fractional loss in parallel performance decreases</a:t>
            </a:r>
          </a:p>
          <a:p>
            <a:pPr lvl="2">
              <a:lnSpc>
                <a:spcPct val="90000"/>
              </a:lnSpc>
            </a:pPr>
            <a:r>
              <a:rPr lang="en-US" sz="1800" dirty="0">
                <a:latin typeface="Tahoma" charset="0"/>
                <a:ea typeface="ＭＳ Ｐゴシック" charset="0"/>
                <a:sym typeface="Wingdings" charset="0"/>
              </a:rPr>
              <a:t>Increased c</a:t>
            </a:r>
            <a:r>
              <a:rPr lang="en-US" sz="1800" dirty="0">
                <a:latin typeface="Tahoma" charset="0"/>
                <a:ea typeface="ＭＳ Ｐゴシック" charset="0"/>
              </a:rPr>
              <a:t>ontention for critical sections </a:t>
            </a:r>
            <a:br>
              <a:rPr lang="en-US" sz="1800" dirty="0">
                <a:latin typeface="Tahoma" charset="0"/>
                <a:ea typeface="ＭＳ Ｐゴシック" charset="0"/>
              </a:rPr>
            </a:br>
            <a:r>
              <a:rPr lang="en-US" sz="1800" dirty="0">
                <a:latin typeface="Tahoma" charset="0"/>
                <a:ea typeface="ＭＳ Ｐゴシック" charset="0"/>
              </a:rPr>
              <a:t>makes acceleration more beneficial</a:t>
            </a:r>
            <a:endParaRPr lang="en-US" sz="1800" dirty="0">
              <a:solidFill>
                <a:srgbClr val="FF0000"/>
              </a:solidFill>
              <a:latin typeface="Tahoma" charset="0"/>
              <a:ea typeface="ＭＳ Ｐゴシック" charset="0"/>
            </a:endParaRPr>
          </a:p>
          <a:p>
            <a:pPr lvl="1">
              <a:lnSpc>
                <a:spcPct val="90000"/>
              </a:lnSpc>
            </a:pPr>
            <a:endParaRPr lang="en-US" sz="2000" dirty="0">
              <a:solidFill>
                <a:srgbClr val="FF0000"/>
              </a:solidFill>
              <a:latin typeface="Tahoma" charset="0"/>
              <a:ea typeface="ＭＳ Ｐゴシック" charset="0"/>
            </a:endParaRPr>
          </a:p>
          <a:p>
            <a:pPr>
              <a:lnSpc>
                <a:spcPct val="90000"/>
              </a:lnSpc>
            </a:pPr>
            <a:r>
              <a:rPr lang="en-US" b="1" i="1" dirty="0">
                <a:latin typeface="Tahoma" charset="0"/>
                <a:ea typeface="ＭＳ Ｐゴシック" charset="0"/>
                <a:cs typeface="ＭＳ Ｐゴシック" charset="0"/>
              </a:rPr>
              <a:t>Overhead of CSCALL/CSDONE vs. better lock locality</a:t>
            </a:r>
          </a:p>
          <a:p>
            <a:pPr lvl="1">
              <a:lnSpc>
                <a:spcPct val="90000"/>
              </a:lnSpc>
            </a:pPr>
            <a:r>
              <a:rPr lang="en-US" sz="2000" dirty="0">
                <a:latin typeface="Tahoma" charset="0"/>
                <a:ea typeface="ＭＳ Ｐゴシック" charset="0"/>
              </a:rPr>
              <a:t>ACS avoids </a:t>
            </a:r>
            <a:r>
              <a:rPr lang="ja-JP" altLang="en-US" sz="2000" dirty="0">
                <a:latin typeface="Tahoma" charset="0"/>
                <a:ea typeface="ＭＳ Ｐゴシック" charset="0"/>
              </a:rPr>
              <a:t>“</a:t>
            </a:r>
            <a:r>
              <a:rPr lang="en-US" altLang="ja-JP" sz="2000" dirty="0">
                <a:latin typeface="Tahoma" charset="0"/>
                <a:ea typeface="ＭＳ Ｐゴシック" charset="0"/>
              </a:rPr>
              <a:t>ping-ponging</a:t>
            </a:r>
            <a:r>
              <a:rPr lang="ja-JP" altLang="en-US" sz="2000" dirty="0">
                <a:latin typeface="Tahoma" charset="0"/>
                <a:ea typeface="ＭＳ Ｐゴシック" charset="0"/>
              </a:rPr>
              <a:t>”</a:t>
            </a:r>
            <a:r>
              <a:rPr lang="en-US" altLang="ja-JP" sz="2000" dirty="0">
                <a:latin typeface="Tahoma" charset="0"/>
                <a:ea typeface="ＭＳ Ｐゴシック" charset="0"/>
              </a:rPr>
              <a:t> of locks among caches by keeping them at the large core</a:t>
            </a:r>
          </a:p>
          <a:p>
            <a:pPr>
              <a:lnSpc>
                <a:spcPct val="90000"/>
              </a:lnSpc>
            </a:pPr>
            <a:endParaRPr lang="en-US" dirty="0">
              <a:latin typeface="Tahoma" charset="0"/>
              <a:ea typeface="ＭＳ Ｐゴシック" charset="0"/>
              <a:cs typeface="ＭＳ Ｐゴシック" charset="0"/>
            </a:endParaRPr>
          </a:p>
          <a:p>
            <a:pPr>
              <a:lnSpc>
                <a:spcPct val="90000"/>
              </a:lnSpc>
            </a:pPr>
            <a:r>
              <a:rPr lang="en-US" b="1" i="1" dirty="0">
                <a:latin typeface="Tahoma" charset="0"/>
                <a:ea typeface="ＭＳ Ｐゴシック" charset="0"/>
                <a:cs typeface="ＭＳ Ｐゴシック" charset="0"/>
              </a:rPr>
              <a:t>More cache misses for private data vs. fewer misses for shared data</a:t>
            </a:r>
          </a:p>
          <a:p>
            <a:pPr lvl="1">
              <a:lnSpc>
                <a:spcPct val="90000"/>
              </a:lnSpc>
            </a:pPr>
            <a:r>
              <a:rPr lang="en-US" sz="2000" dirty="0">
                <a:latin typeface="Tahoma" charset="0"/>
                <a:ea typeface="ＭＳ Ｐゴシック" charset="0"/>
              </a:rPr>
              <a:t>Cache misses reduce if shared data &gt; private data</a:t>
            </a:r>
          </a:p>
          <a:p>
            <a:endParaRPr lang="en-US" dirty="0">
              <a:latin typeface="Tahoma" charset="0"/>
              <a:ea typeface="ＭＳ Ｐゴシック" charset="0"/>
              <a:cs typeface="ＭＳ Ｐゴシック" charset="0"/>
            </a:endParaRPr>
          </a:p>
        </p:txBody>
      </p:sp>
      <p:sp>
        <p:nvSpPr>
          <p:cNvPr id="563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25BF79-F2D9-C14E-B030-9D250A107724}" type="slidenum">
              <a:rPr lang="en-US" sz="1600">
                <a:solidFill>
                  <a:srgbClr val="000000"/>
                </a:solidFill>
                <a:latin typeface="Garamond" charset="0"/>
                <a:cs typeface="Arial" charset="0"/>
              </a:rPr>
              <a:pPr eaLnBrk="1" hangingPunct="1"/>
              <a:t>49</a:t>
            </a:fld>
            <a:endParaRPr lang="en-US" sz="1600">
              <a:solidFill>
                <a:srgbClr val="000000"/>
              </a:solidFill>
              <a:latin typeface="Garamond" charset="0"/>
              <a:cs typeface="Arial" charset="0"/>
            </a:endParaRPr>
          </a:p>
        </p:txBody>
      </p:sp>
      <p:sp>
        <p:nvSpPr>
          <p:cNvPr id="5" name="Rectangle 4"/>
          <p:cNvSpPr/>
          <p:nvPr/>
        </p:nvSpPr>
        <p:spPr>
          <a:xfrm>
            <a:off x="152400" y="4696486"/>
            <a:ext cx="8686800" cy="10668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019800" y="5791200"/>
            <a:ext cx="2905062" cy="369332"/>
          </a:xfrm>
          <a:prstGeom prst="rect">
            <a:avLst/>
          </a:prstGeom>
          <a:noFill/>
        </p:spPr>
        <p:txBody>
          <a:bodyPr wrap="none" rtlCol="0">
            <a:spAutoFit/>
          </a:bodyPr>
          <a:lstStyle/>
          <a:p>
            <a:r>
              <a:rPr lang="en-US" b="1" dirty="0" smtClean="0">
                <a:solidFill>
                  <a:schemeClr val="accent2">
                    <a:lumMod val="50000"/>
                  </a:schemeClr>
                </a:solidFill>
              </a:rPr>
              <a:t>We will get back to this</a:t>
            </a:r>
            <a:endParaRPr lang="en-US" b="1" dirty="0">
              <a:solidFill>
                <a:schemeClr val="accent2">
                  <a:lumMod val="50000"/>
                </a:schemeClr>
              </a:solidFill>
            </a:endParaRPr>
          </a:p>
        </p:txBody>
      </p:sp>
    </p:spTree>
    <p:extLst>
      <p:ext uri="{BB962C8B-B14F-4D97-AF65-F5344CB8AC3E}">
        <p14:creationId xmlns:p14="http://schemas.microsoft.com/office/powerpoint/2010/main" val="39589914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Key Problems in Future </a:t>
            </a:r>
            <a:r>
              <a:rPr lang="en-US" dirty="0" smtClean="0"/>
              <a:t>Systems</a:t>
            </a:r>
            <a:endParaRPr lang="en-US" dirty="0"/>
          </a:p>
        </p:txBody>
      </p:sp>
      <p:sp>
        <p:nvSpPr>
          <p:cNvPr id="3" name="Content Placeholder 2"/>
          <p:cNvSpPr>
            <a:spLocks noGrp="1"/>
          </p:cNvSpPr>
          <p:nvPr>
            <p:ph idx="1"/>
          </p:nvPr>
        </p:nvSpPr>
        <p:spPr>
          <a:xfrm>
            <a:off x="228600" y="1124744"/>
            <a:ext cx="8610600" cy="5123656"/>
          </a:xfrm>
        </p:spPr>
        <p:txBody>
          <a:bodyPr/>
          <a:lstStyle/>
          <a:p>
            <a:r>
              <a:rPr lang="en-US" dirty="0">
                <a:solidFill>
                  <a:srgbClr val="FF0000"/>
                </a:solidFill>
              </a:rPr>
              <a:t>Memory </a:t>
            </a:r>
            <a:r>
              <a:rPr lang="en-US" dirty="0" smtClean="0">
                <a:solidFill>
                  <a:srgbClr val="FF0000"/>
                </a:solidFill>
              </a:rPr>
              <a:t>system</a:t>
            </a:r>
            <a:endParaRPr lang="en-US" dirty="0"/>
          </a:p>
          <a:p>
            <a:pPr lvl="1"/>
            <a:r>
              <a:rPr lang="en-US" dirty="0"/>
              <a:t>Many important existing and future applications are increasingly data intensive </a:t>
            </a:r>
            <a:r>
              <a:rPr lang="en-US" dirty="0">
                <a:sym typeface="Wingdings"/>
              </a:rPr>
              <a:t> require bandwidth and capacity</a:t>
            </a:r>
          </a:p>
          <a:p>
            <a:pPr lvl="1"/>
            <a:r>
              <a:rPr lang="en-US" dirty="0">
                <a:sym typeface="Wingdings"/>
              </a:rPr>
              <a:t>Data storage and movement limits performance &amp; efficiency</a:t>
            </a:r>
            <a:endParaRPr lang="en-US" dirty="0"/>
          </a:p>
          <a:p>
            <a:endParaRPr lang="en-US" dirty="0" smtClean="0">
              <a:solidFill>
                <a:srgbClr val="FF0000"/>
              </a:solidFill>
            </a:endParaRPr>
          </a:p>
          <a:p>
            <a:r>
              <a:rPr lang="en-US" dirty="0" smtClean="0">
                <a:solidFill>
                  <a:srgbClr val="FF0000"/>
                </a:solidFill>
              </a:rPr>
              <a:t>E</a:t>
            </a:r>
            <a:r>
              <a:rPr lang="en-US" dirty="0" smtClean="0">
                <a:solidFill>
                  <a:srgbClr val="FF0000"/>
                </a:solidFill>
              </a:rPr>
              <a:t>fficiency (performance and energy) </a:t>
            </a:r>
            <a:r>
              <a:rPr lang="en-US" dirty="0" smtClean="0">
                <a:solidFill>
                  <a:srgbClr val="FF0000"/>
                </a:solidFill>
                <a:sym typeface="Wingdings"/>
              </a:rPr>
              <a:t> scalability</a:t>
            </a:r>
            <a:endParaRPr lang="en-US" dirty="0" smtClean="0">
              <a:solidFill>
                <a:srgbClr val="FF0000"/>
              </a:solidFill>
            </a:endParaRPr>
          </a:p>
          <a:p>
            <a:pPr lvl="1"/>
            <a:r>
              <a:rPr lang="en-US" dirty="0" smtClean="0"/>
              <a:t>Enables scalable systems </a:t>
            </a:r>
            <a:r>
              <a:rPr lang="en-US" dirty="0" smtClean="0">
                <a:sym typeface="Wingdings"/>
              </a:rPr>
              <a:t> new applications</a:t>
            </a:r>
            <a:endParaRPr lang="en-US" dirty="0" smtClean="0"/>
          </a:p>
          <a:p>
            <a:pPr lvl="1"/>
            <a:r>
              <a:rPr lang="en-US" dirty="0" smtClean="0"/>
              <a:t>Enables better user experience </a:t>
            </a:r>
            <a:r>
              <a:rPr lang="en-US" dirty="0" smtClean="0">
                <a:sym typeface="Wingdings"/>
              </a:rPr>
              <a:t> new usage models</a:t>
            </a:r>
            <a:endParaRPr lang="en-US" dirty="0" smtClean="0"/>
          </a:p>
          <a:p>
            <a:pPr marL="0" indent="0">
              <a:buNone/>
            </a:pPr>
            <a:endParaRPr lang="en-US" dirty="0" smtClean="0"/>
          </a:p>
          <a:p>
            <a:r>
              <a:rPr lang="en-US" dirty="0" smtClean="0">
                <a:solidFill>
                  <a:srgbClr val="FF0000"/>
                </a:solidFill>
              </a:rPr>
              <a:t>Predictability </a:t>
            </a:r>
            <a:r>
              <a:rPr lang="en-US" dirty="0" smtClean="0">
                <a:solidFill>
                  <a:srgbClr val="FF0000"/>
                </a:solidFill>
              </a:rPr>
              <a:t>and robustness</a:t>
            </a:r>
            <a:endParaRPr lang="en-US" dirty="0" smtClean="0"/>
          </a:p>
          <a:p>
            <a:pPr lvl="1"/>
            <a:r>
              <a:rPr lang="en-US" dirty="0" smtClean="0"/>
              <a:t>Resource sharing and unreliable hardware causes QoS issues</a:t>
            </a:r>
          </a:p>
          <a:p>
            <a:pPr lvl="1"/>
            <a:r>
              <a:rPr lang="en-US" dirty="0" smtClean="0"/>
              <a:t>Predictable performance and QoS are first class constraints </a:t>
            </a:r>
          </a:p>
          <a:p>
            <a:pPr lvl="1"/>
            <a:endParaRPr lang="en-US" dirty="0" smtClean="0"/>
          </a:p>
          <a:p>
            <a:pPr lvl="1"/>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5</a:t>
            </a:fld>
            <a:endParaRPr lang="en-US" altLang="en-US">
              <a:solidFill>
                <a:srgbClr val="000000"/>
              </a:solidFill>
            </a:endParaRPr>
          </a:p>
        </p:txBody>
      </p:sp>
      <p:sp>
        <p:nvSpPr>
          <p:cNvPr id="5" name="Rectangle 4"/>
          <p:cNvSpPr/>
          <p:nvPr/>
        </p:nvSpPr>
        <p:spPr>
          <a:xfrm>
            <a:off x="567420" y="3101520"/>
            <a:ext cx="6900180" cy="50405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16779766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a:latin typeface="Garamond" charset="0"/>
                <a:ea typeface="ＭＳ Ｐゴシック" charset="0"/>
                <a:cs typeface="ＭＳ Ｐゴシック" charset="0"/>
              </a:rPr>
              <a:t>ACS Comparison Points</a:t>
            </a:r>
          </a:p>
        </p:txBody>
      </p:sp>
      <p:sp>
        <p:nvSpPr>
          <p:cNvPr id="57346" name="Content Placeholder 2"/>
          <p:cNvSpPr>
            <a:spLocks noGrp="1"/>
          </p:cNvSpPr>
          <p:nvPr>
            <p:ph idx="1"/>
          </p:nvPr>
        </p:nvSpPr>
        <p:spPr>
          <a:xfrm>
            <a:off x="228600" y="4419600"/>
            <a:ext cx="2819400" cy="1771650"/>
          </a:xfrm>
        </p:spPr>
        <p:txBody>
          <a:bodyPr/>
          <a:lstStyle/>
          <a:p>
            <a:r>
              <a:rPr lang="en-US" sz="2000" dirty="0" smtClean="0">
                <a:latin typeface="Tahoma" charset="0"/>
                <a:ea typeface="ＭＳ Ｐゴシック" charset="0"/>
                <a:cs typeface="ＭＳ Ｐゴシック" charset="0"/>
              </a:rPr>
              <a:t>Conventional locking</a:t>
            </a:r>
            <a:endParaRPr lang="en-US" sz="2000" dirty="0">
              <a:latin typeface="Tahoma" charset="0"/>
              <a:ea typeface="ＭＳ Ｐゴシック" charset="0"/>
              <a:cs typeface="ＭＳ Ｐゴシック" charset="0"/>
            </a:endParaRPr>
          </a:p>
        </p:txBody>
      </p:sp>
      <p:sp>
        <p:nvSpPr>
          <p:cNvPr id="573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8160AFC-0698-E846-9CE4-F19FF0D99402}" type="slidenum">
              <a:rPr lang="en-US" sz="1600">
                <a:solidFill>
                  <a:srgbClr val="000000"/>
                </a:solidFill>
                <a:latin typeface="Garamond" charset="0"/>
                <a:cs typeface="Arial" charset="0"/>
              </a:rPr>
              <a:pPr eaLnBrk="1" hangingPunct="1"/>
              <a:t>50</a:t>
            </a:fld>
            <a:endParaRPr lang="en-US" sz="1600">
              <a:solidFill>
                <a:srgbClr val="000000"/>
              </a:solidFill>
              <a:latin typeface="Garamond" charset="0"/>
              <a:cs typeface="Arial" charset="0"/>
            </a:endParaRPr>
          </a:p>
        </p:txBody>
      </p:sp>
      <p:grpSp>
        <p:nvGrpSpPr>
          <p:cNvPr id="74" name="Group 4"/>
          <p:cNvGrpSpPr>
            <a:grpSpLocks/>
          </p:cNvGrpSpPr>
          <p:nvPr/>
        </p:nvGrpSpPr>
        <p:grpSpPr bwMode="auto">
          <a:xfrm>
            <a:off x="3352800" y="1295400"/>
            <a:ext cx="2286000" cy="2944813"/>
            <a:chOff x="3888" y="816"/>
            <a:chExt cx="1440" cy="1855"/>
          </a:xfrm>
        </p:grpSpPr>
        <p:sp>
          <p:nvSpPr>
            <p:cNvPr id="75"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grpSp>
          <p:nvGrpSpPr>
            <p:cNvPr id="76" name="Group 47"/>
            <p:cNvGrpSpPr>
              <a:grpSpLocks/>
            </p:cNvGrpSpPr>
            <p:nvPr/>
          </p:nvGrpSpPr>
          <p:grpSpPr bwMode="auto">
            <a:xfrm>
              <a:off x="3936" y="1536"/>
              <a:ext cx="672" cy="672"/>
              <a:chOff x="3648" y="3120"/>
              <a:chExt cx="672" cy="672"/>
            </a:xfrm>
          </p:grpSpPr>
          <p:sp>
            <p:nvSpPr>
              <p:cNvPr id="89"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90"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91"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92"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77" name="Group 52"/>
            <p:cNvGrpSpPr>
              <a:grpSpLocks/>
            </p:cNvGrpSpPr>
            <p:nvPr/>
          </p:nvGrpSpPr>
          <p:grpSpPr bwMode="auto">
            <a:xfrm>
              <a:off x="4608" y="1536"/>
              <a:ext cx="672" cy="672"/>
              <a:chOff x="3648" y="3120"/>
              <a:chExt cx="672" cy="672"/>
            </a:xfrm>
          </p:grpSpPr>
          <p:sp>
            <p:nvSpPr>
              <p:cNvPr id="85"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86"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87"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88"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78" name="Group 57"/>
            <p:cNvGrpSpPr>
              <a:grpSpLocks/>
            </p:cNvGrpSpPr>
            <p:nvPr/>
          </p:nvGrpSpPr>
          <p:grpSpPr bwMode="auto">
            <a:xfrm>
              <a:off x="4608" y="864"/>
              <a:ext cx="672" cy="672"/>
              <a:chOff x="3648" y="3120"/>
              <a:chExt cx="672" cy="672"/>
            </a:xfrm>
          </p:grpSpPr>
          <p:sp>
            <p:nvSpPr>
              <p:cNvPr id="81"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82"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83"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84"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sp>
          <p:nvSpPr>
            <p:cNvPr id="79"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dirty="0"/>
                <a:t>Large</a:t>
              </a:r>
            </a:p>
            <a:p>
              <a:pPr algn="ctr"/>
              <a:r>
                <a:rPr lang="en-US" sz="1600" dirty="0"/>
                <a:t>core</a:t>
              </a:r>
            </a:p>
          </p:txBody>
        </p:sp>
        <p:sp>
          <p:nvSpPr>
            <p:cNvPr id="80" name="Text Box 70"/>
            <p:cNvSpPr txBox="1">
              <a:spLocks noChangeArrowheads="1"/>
            </p:cNvSpPr>
            <p:nvPr/>
          </p:nvSpPr>
          <p:spPr bwMode="auto">
            <a:xfrm>
              <a:off x="3936" y="2341"/>
              <a:ext cx="1344" cy="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2800" b="0" dirty="0">
                  <a:latin typeface="Times New Roman" charset="0"/>
                </a:rPr>
                <a:t>ACMP</a:t>
              </a:r>
            </a:p>
          </p:txBody>
        </p:sp>
      </p:grpSp>
      <p:grpSp>
        <p:nvGrpSpPr>
          <p:cNvPr id="93" name="Group 4"/>
          <p:cNvGrpSpPr>
            <a:grpSpLocks/>
          </p:cNvGrpSpPr>
          <p:nvPr/>
        </p:nvGrpSpPr>
        <p:grpSpPr bwMode="auto">
          <a:xfrm>
            <a:off x="6248400" y="1327150"/>
            <a:ext cx="2286000" cy="2944813"/>
            <a:chOff x="3888" y="816"/>
            <a:chExt cx="1440" cy="1855"/>
          </a:xfrm>
        </p:grpSpPr>
        <p:sp>
          <p:nvSpPr>
            <p:cNvPr id="94"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grpSp>
          <p:nvGrpSpPr>
            <p:cNvPr id="95" name="Group 47"/>
            <p:cNvGrpSpPr>
              <a:grpSpLocks/>
            </p:cNvGrpSpPr>
            <p:nvPr/>
          </p:nvGrpSpPr>
          <p:grpSpPr bwMode="auto">
            <a:xfrm>
              <a:off x="3936" y="1536"/>
              <a:ext cx="672" cy="672"/>
              <a:chOff x="3648" y="3120"/>
              <a:chExt cx="672" cy="672"/>
            </a:xfrm>
          </p:grpSpPr>
          <p:sp>
            <p:nvSpPr>
              <p:cNvPr id="108"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09"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10"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11"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96" name="Group 52"/>
            <p:cNvGrpSpPr>
              <a:grpSpLocks/>
            </p:cNvGrpSpPr>
            <p:nvPr/>
          </p:nvGrpSpPr>
          <p:grpSpPr bwMode="auto">
            <a:xfrm>
              <a:off x="4608" y="1536"/>
              <a:ext cx="672" cy="672"/>
              <a:chOff x="3648" y="3120"/>
              <a:chExt cx="672" cy="672"/>
            </a:xfrm>
          </p:grpSpPr>
          <p:sp>
            <p:nvSpPr>
              <p:cNvPr id="104"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05"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06"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07"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97" name="Group 57"/>
            <p:cNvGrpSpPr>
              <a:grpSpLocks/>
            </p:cNvGrpSpPr>
            <p:nvPr/>
          </p:nvGrpSpPr>
          <p:grpSpPr bwMode="auto">
            <a:xfrm>
              <a:off x="4608" y="864"/>
              <a:ext cx="672" cy="672"/>
              <a:chOff x="3648" y="3120"/>
              <a:chExt cx="672" cy="672"/>
            </a:xfrm>
          </p:grpSpPr>
          <p:sp>
            <p:nvSpPr>
              <p:cNvPr id="100"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01"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02"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03"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sp>
          <p:nvSpPr>
            <p:cNvPr id="98"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dirty="0"/>
                <a:t>Large</a:t>
              </a:r>
            </a:p>
            <a:p>
              <a:pPr algn="ctr"/>
              <a:r>
                <a:rPr lang="en-US" sz="1600" dirty="0"/>
                <a:t>core</a:t>
              </a:r>
            </a:p>
          </p:txBody>
        </p:sp>
        <p:sp>
          <p:nvSpPr>
            <p:cNvPr id="99" name="Text Box 70"/>
            <p:cNvSpPr txBox="1">
              <a:spLocks noChangeArrowheads="1"/>
            </p:cNvSpPr>
            <p:nvPr/>
          </p:nvSpPr>
          <p:spPr bwMode="auto">
            <a:xfrm>
              <a:off x="3936" y="2341"/>
              <a:ext cx="1344" cy="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2800" b="0" dirty="0" smtClean="0">
                  <a:latin typeface="Times New Roman" charset="0"/>
                </a:rPr>
                <a:t>ACS</a:t>
              </a:r>
              <a:endParaRPr lang="en-US" sz="2800" b="0" dirty="0">
                <a:latin typeface="Times New Roman" charset="0"/>
              </a:endParaRPr>
            </a:p>
          </p:txBody>
        </p:sp>
      </p:grpSp>
      <p:grpSp>
        <p:nvGrpSpPr>
          <p:cNvPr id="112" name="Group 74"/>
          <p:cNvGrpSpPr>
            <a:grpSpLocks/>
          </p:cNvGrpSpPr>
          <p:nvPr/>
        </p:nvGrpSpPr>
        <p:grpSpPr bwMode="auto">
          <a:xfrm>
            <a:off x="457200" y="1295400"/>
            <a:ext cx="2286000" cy="2962275"/>
            <a:chOff x="576" y="1008"/>
            <a:chExt cx="1440" cy="1866"/>
          </a:xfrm>
        </p:grpSpPr>
        <p:sp>
          <p:nvSpPr>
            <p:cNvPr id="113" name="Rectangle 4"/>
            <p:cNvSpPr>
              <a:spLocks noChangeArrowheads="1"/>
            </p:cNvSpPr>
            <p:nvPr/>
          </p:nvSpPr>
          <p:spPr bwMode="auto">
            <a:xfrm>
              <a:off x="576" y="1008"/>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grpSp>
          <p:nvGrpSpPr>
            <p:cNvPr id="114" name="Group 27"/>
            <p:cNvGrpSpPr>
              <a:grpSpLocks/>
            </p:cNvGrpSpPr>
            <p:nvPr/>
          </p:nvGrpSpPr>
          <p:grpSpPr bwMode="auto">
            <a:xfrm>
              <a:off x="624" y="1056"/>
              <a:ext cx="672" cy="672"/>
              <a:chOff x="3648" y="3120"/>
              <a:chExt cx="672" cy="672"/>
            </a:xfrm>
          </p:grpSpPr>
          <p:sp>
            <p:nvSpPr>
              <p:cNvPr id="131" name="Rectangle 2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32" name="Rectangle 2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33" name="Rectangle 3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34" name="Rectangle 3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115" name="Group 32"/>
            <p:cNvGrpSpPr>
              <a:grpSpLocks/>
            </p:cNvGrpSpPr>
            <p:nvPr/>
          </p:nvGrpSpPr>
          <p:grpSpPr bwMode="auto">
            <a:xfrm>
              <a:off x="624" y="1728"/>
              <a:ext cx="672" cy="672"/>
              <a:chOff x="3648" y="3120"/>
              <a:chExt cx="672" cy="672"/>
            </a:xfrm>
          </p:grpSpPr>
          <p:sp>
            <p:nvSpPr>
              <p:cNvPr id="127" name="Rectangle 3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28" name="Rectangle 3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29" name="Rectangle 3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30" name="Rectangle 3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116" name="Group 37"/>
            <p:cNvGrpSpPr>
              <a:grpSpLocks/>
            </p:cNvGrpSpPr>
            <p:nvPr/>
          </p:nvGrpSpPr>
          <p:grpSpPr bwMode="auto">
            <a:xfrm>
              <a:off x="1296" y="1056"/>
              <a:ext cx="672" cy="672"/>
              <a:chOff x="3648" y="3120"/>
              <a:chExt cx="672" cy="672"/>
            </a:xfrm>
          </p:grpSpPr>
          <p:sp>
            <p:nvSpPr>
              <p:cNvPr id="123" name="Rectangle 3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24" name="Rectangle 3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25" name="Rectangle 4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26" name="Rectangle 4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 </a:t>
                </a:r>
                <a:br>
                  <a:rPr lang="en-US" sz="1000"/>
                </a:br>
                <a:r>
                  <a:rPr lang="en-US" sz="1000"/>
                  <a:t>core</a:t>
                </a:r>
              </a:p>
            </p:txBody>
          </p:sp>
        </p:grpSp>
        <p:grpSp>
          <p:nvGrpSpPr>
            <p:cNvPr id="117" name="Group 42"/>
            <p:cNvGrpSpPr>
              <a:grpSpLocks/>
            </p:cNvGrpSpPr>
            <p:nvPr/>
          </p:nvGrpSpPr>
          <p:grpSpPr bwMode="auto">
            <a:xfrm>
              <a:off x="1296" y="1728"/>
              <a:ext cx="672" cy="672"/>
              <a:chOff x="3648" y="3120"/>
              <a:chExt cx="672" cy="672"/>
            </a:xfrm>
          </p:grpSpPr>
          <p:sp>
            <p:nvSpPr>
              <p:cNvPr id="119" name="Rectangle 4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20" name="Rectangle 4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21" name="Rectangle 4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22" name="Rectangle 4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sp>
          <p:nvSpPr>
            <p:cNvPr id="118" name="Text Box 69"/>
            <p:cNvSpPr txBox="1">
              <a:spLocks noChangeArrowheads="1"/>
            </p:cNvSpPr>
            <p:nvPr/>
          </p:nvSpPr>
          <p:spPr bwMode="auto">
            <a:xfrm>
              <a:off x="624" y="2544"/>
              <a:ext cx="1344" cy="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altLang="ja-JP" sz="2800" b="0" dirty="0" smtClean="0">
                  <a:latin typeface="Times New Roman" charset="0"/>
                </a:rPr>
                <a:t>SCMP</a:t>
              </a:r>
              <a:endParaRPr lang="en-US" sz="2800" b="0" dirty="0">
                <a:latin typeface="Times New Roman" charset="0"/>
              </a:endParaRPr>
            </a:p>
          </p:txBody>
        </p:sp>
      </p:grpSp>
      <p:sp>
        <p:nvSpPr>
          <p:cNvPr id="135" name="Content Placeholder 2"/>
          <p:cNvSpPr txBox="1">
            <a:spLocks/>
          </p:cNvSpPr>
          <p:nvPr/>
        </p:nvSpPr>
        <p:spPr bwMode="auto">
          <a:xfrm>
            <a:off x="3276600" y="4419600"/>
            <a:ext cx="2819400" cy="1771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r>
              <a:rPr lang="en-US" sz="2000" dirty="0" smtClean="0">
                <a:latin typeface="Tahoma" charset="0"/>
                <a:ea typeface="ＭＳ Ｐゴシック" charset="0"/>
                <a:cs typeface="ＭＳ Ｐゴシック" charset="0"/>
              </a:rPr>
              <a:t>Conventional locking</a:t>
            </a:r>
          </a:p>
          <a:p>
            <a:r>
              <a:rPr lang="en-US" sz="2000" dirty="0" smtClean="0">
                <a:latin typeface="Tahoma" charset="0"/>
                <a:ea typeface="ＭＳ Ｐゴシック" charset="0"/>
                <a:cs typeface="ＭＳ Ｐゴシック" charset="0"/>
              </a:rPr>
              <a:t>Large core executes Amdahl’s serial part</a:t>
            </a:r>
          </a:p>
        </p:txBody>
      </p:sp>
      <p:sp>
        <p:nvSpPr>
          <p:cNvPr id="136" name="Content Placeholder 2"/>
          <p:cNvSpPr txBox="1">
            <a:spLocks/>
          </p:cNvSpPr>
          <p:nvPr/>
        </p:nvSpPr>
        <p:spPr bwMode="auto">
          <a:xfrm>
            <a:off x="6096000" y="4419600"/>
            <a:ext cx="2819400" cy="1771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r>
              <a:rPr lang="en-US" sz="2000" dirty="0" smtClean="0">
                <a:latin typeface="Tahoma" charset="0"/>
                <a:ea typeface="ＭＳ Ｐゴシック" charset="0"/>
                <a:cs typeface="ＭＳ Ｐゴシック" charset="0"/>
              </a:rPr>
              <a:t>Large core executes Amdahl’s serial part and critical sections</a:t>
            </a:r>
          </a:p>
        </p:txBody>
      </p:sp>
      <p:sp>
        <p:nvSpPr>
          <p:cNvPr id="137" name="Rectangle 24" descr="Wide downward diagonal"/>
          <p:cNvSpPr>
            <a:spLocks noChangeArrowheads="1"/>
          </p:cNvSpPr>
          <p:nvPr/>
        </p:nvSpPr>
        <p:spPr bwMode="auto">
          <a:xfrm>
            <a:off x="6324600" y="1676400"/>
            <a:ext cx="152400" cy="457200"/>
          </a:xfrm>
          <a:prstGeom prst="rect">
            <a:avLst/>
          </a:prstGeom>
          <a:solidFill>
            <a:srgbClr val="FF0000"/>
          </a:solidFill>
          <a:ln w="9525">
            <a:solidFill>
              <a:schemeClr val="tx1"/>
            </a:solidFill>
            <a:miter lim="800000"/>
            <a:headEnd/>
            <a:tailEnd/>
          </a:ln>
        </p:spPr>
        <p:txBody>
          <a:bodyPr wrap="none" anchor="ctr"/>
          <a:lstStyle/>
          <a:p>
            <a:endParaRPr lang="en-US" b="1"/>
          </a:p>
        </p:txBody>
      </p:sp>
    </p:spTree>
    <p:extLst>
      <p:ext uri="{BB962C8B-B14F-4D97-AF65-F5344CB8AC3E}">
        <p14:creationId xmlns:p14="http://schemas.microsoft.com/office/powerpoint/2010/main" val="29719108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228600" y="152400"/>
            <a:ext cx="8915400" cy="914400"/>
          </a:xfrm>
        </p:spPr>
        <p:txBody>
          <a:bodyPr/>
          <a:lstStyle/>
          <a:p>
            <a:pPr eaLnBrk="1" hangingPunct="1"/>
            <a:r>
              <a:rPr lang="en-US">
                <a:latin typeface="Garamond" charset="0"/>
                <a:ea typeface="ＭＳ Ｐゴシック" charset="0"/>
                <a:cs typeface="ＭＳ Ｐゴシック" charset="0"/>
              </a:rPr>
              <a:t>Accelerated Critical Sections: Methodology</a:t>
            </a:r>
          </a:p>
        </p:txBody>
      </p:sp>
      <p:sp>
        <p:nvSpPr>
          <p:cNvPr id="65538" name="Content Placeholder 2"/>
          <p:cNvSpPr>
            <a:spLocks noGrp="1"/>
          </p:cNvSpPr>
          <p:nvPr>
            <p:ph idx="1"/>
          </p:nvPr>
        </p:nvSpPr>
        <p:spPr>
          <a:xfrm>
            <a:off x="228600" y="1219200"/>
            <a:ext cx="8610600" cy="5029200"/>
          </a:xfrm>
        </p:spPr>
        <p:txBody>
          <a:bodyPr/>
          <a:lstStyle/>
          <a:p>
            <a:pPr eaLnBrk="1" hangingPunct="1"/>
            <a:r>
              <a:rPr lang="en-US" dirty="0">
                <a:latin typeface="Tahoma" charset="0"/>
                <a:ea typeface="ＭＳ Ｐゴシック" charset="0"/>
                <a:cs typeface="ＭＳ Ｐゴシック" charset="0"/>
              </a:rPr>
              <a:t>Workloads: </a:t>
            </a:r>
            <a:r>
              <a:rPr lang="en-US" dirty="0">
                <a:solidFill>
                  <a:srgbClr val="0000FF"/>
                </a:solidFill>
                <a:latin typeface="Tahoma" charset="0"/>
                <a:ea typeface="ＭＳ Ｐゴシック" charset="0"/>
                <a:cs typeface="ＭＳ Ｐゴシック" charset="0"/>
              </a:rPr>
              <a:t>12 critical section intensive applications</a:t>
            </a:r>
          </a:p>
          <a:p>
            <a:pPr lvl="1" eaLnBrk="1" hangingPunct="1"/>
            <a:r>
              <a:rPr lang="en-US" sz="2000" dirty="0">
                <a:latin typeface="Tahoma" charset="0"/>
                <a:ea typeface="ＭＳ Ｐゴシック" charset="0"/>
              </a:rPr>
              <a:t>Data mining kernels, sorting, database, web, networking</a:t>
            </a:r>
          </a:p>
          <a:p>
            <a:pPr marL="0" indent="0" eaLnBrk="1" hangingPunct="1">
              <a:buNone/>
            </a:pPr>
            <a:endParaRPr lang="en-US" sz="1200" dirty="0">
              <a:latin typeface="Tahoma" charset="0"/>
              <a:ea typeface="ＭＳ Ｐゴシック" charset="0"/>
              <a:cs typeface="ＭＳ Ｐゴシック" charset="0"/>
            </a:endParaRPr>
          </a:p>
          <a:p>
            <a:pPr eaLnBrk="1" hangingPunct="1"/>
            <a:r>
              <a:rPr lang="en-US" dirty="0">
                <a:latin typeface="Tahoma" charset="0"/>
                <a:ea typeface="ＭＳ Ｐゴシック" charset="0"/>
                <a:cs typeface="ＭＳ Ｐゴシック" charset="0"/>
              </a:rPr>
              <a:t>Multi-core x86 simulator</a:t>
            </a:r>
          </a:p>
          <a:p>
            <a:pPr lvl="1" eaLnBrk="1" hangingPunct="1"/>
            <a:r>
              <a:rPr lang="en-US" sz="2000" dirty="0">
                <a:solidFill>
                  <a:srgbClr val="0000FF"/>
                </a:solidFill>
                <a:latin typeface="Tahoma" charset="0"/>
                <a:ea typeface="ＭＳ Ｐゴシック" charset="0"/>
              </a:rPr>
              <a:t>1 large and 28 small cores </a:t>
            </a:r>
          </a:p>
          <a:p>
            <a:pPr lvl="1" eaLnBrk="1" hangingPunct="1"/>
            <a:r>
              <a:rPr lang="en-US" sz="2000" dirty="0">
                <a:latin typeface="Tahoma" charset="0"/>
                <a:ea typeface="ＭＳ Ｐゴシック" charset="0"/>
              </a:rPr>
              <a:t>Aggressive stream </a:t>
            </a:r>
            <a:r>
              <a:rPr lang="en-US" sz="2000" dirty="0" err="1">
                <a:latin typeface="Tahoma" charset="0"/>
                <a:ea typeface="ＭＳ Ｐゴシック" charset="0"/>
              </a:rPr>
              <a:t>prefetcher</a:t>
            </a:r>
            <a:r>
              <a:rPr lang="en-US" sz="2000" dirty="0">
                <a:latin typeface="Tahoma" charset="0"/>
                <a:ea typeface="ＭＳ Ｐゴシック" charset="0"/>
              </a:rPr>
              <a:t> employed at each core</a:t>
            </a:r>
          </a:p>
          <a:p>
            <a:pPr eaLnBrk="1" hangingPunct="1"/>
            <a:endParaRPr lang="en-US" sz="1200" dirty="0">
              <a:latin typeface="Tahoma" charset="0"/>
              <a:ea typeface="ＭＳ Ｐゴシック" charset="0"/>
              <a:cs typeface="ＭＳ Ｐゴシック" charset="0"/>
            </a:endParaRPr>
          </a:p>
          <a:p>
            <a:pPr eaLnBrk="1" hangingPunct="1"/>
            <a:r>
              <a:rPr lang="en-US" dirty="0">
                <a:latin typeface="Tahoma" charset="0"/>
                <a:ea typeface="ＭＳ Ｐゴシック" charset="0"/>
                <a:cs typeface="ＭＳ Ｐゴシック" charset="0"/>
              </a:rPr>
              <a:t>Details:</a:t>
            </a:r>
          </a:p>
          <a:p>
            <a:pPr lvl="1" eaLnBrk="1" hangingPunct="1"/>
            <a:r>
              <a:rPr lang="en-US" sz="2000" dirty="0">
                <a:latin typeface="Tahoma" charset="0"/>
                <a:ea typeface="ＭＳ Ｐゴシック" charset="0"/>
              </a:rPr>
              <a:t>Large core: 2GHz, out-of-order, 128-entry ROB, 4-wide, 12-stage</a:t>
            </a:r>
          </a:p>
          <a:p>
            <a:pPr lvl="1" eaLnBrk="1" hangingPunct="1"/>
            <a:r>
              <a:rPr lang="en-US" sz="2000" dirty="0">
                <a:latin typeface="Tahoma" charset="0"/>
                <a:ea typeface="ＭＳ Ｐゴシック" charset="0"/>
              </a:rPr>
              <a:t>Small core: 2GHz, in-order, 2-wide, 5-stage</a:t>
            </a:r>
          </a:p>
          <a:p>
            <a:pPr lvl="1" eaLnBrk="1" hangingPunct="1"/>
            <a:r>
              <a:rPr lang="en-US" sz="2000" dirty="0">
                <a:latin typeface="Tahoma" charset="0"/>
                <a:ea typeface="ＭＳ Ｐゴシック" charset="0"/>
              </a:rPr>
              <a:t>Private 32 KB L1, private 256KB L2, 8MB shared L3</a:t>
            </a:r>
          </a:p>
          <a:p>
            <a:pPr lvl="1" eaLnBrk="1" hangingPunct="1"/>
            <a:r>
              <a:rPr lang="en-US" sz="2000" dirty="0">
                <a:latin typeface="Tahoma" charset="0"/>
                <a:ea typeface="ＭＳ Ｐゴシック" charset="0"/>
              </a:rPr>
              <a:t>On-chip interconnect: Bi-directional ring, 5-cycle hop latency</a:t>
            </a:r>
          </a:p>
        </p:txBody>
      </p:sp>
      <p:sp>
        <p:nvSpPr>
          <p:cNvPr id="655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8C0415B-0940-9647-8270-264CF2D5B1E4}" type="slidenum">
              <a:rPr lang="en-US" sz="1600">
                <a:solidFill>
                  <a:srgbClr val="000000"/>
                </a:solidFill>
                <a:latin typeface="Garamond" charset="0"/>
              </a:rPr>
              <a:pPr eaLnBrk="1" hangingPunct="1"/>
              <a:t>51</a:t>
            </a:fld>
            <a:endParaRPr lang="en-US" sz="1600">
              <a:solidFill>
                <a:srgbClr val="000000"/>
              </a:solidFill>
              <a:latin typeface="Garamond" charset="0"/>
            </a:endParaRPr>
          </a:p>
        </p:txBody>
      </p:sp>
    </p:spTree>
    <p:extLst>
      <p:ext uri="{BB962C8B-B14F-4D97-AF65-F5344CB8AC3E}">
        <p14:creationId xmlns:p14="http://schemas.microsoft.com/office/powerpoint/2010/main" val="21686706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ACS Performance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52</a:t>
            </a:fld>
            <a:endParaRPr lang="en-US" altLang="en-US"/>
          </a:p>
        </p:txBody>
      </p:sp>
      <p:graphicFrame>
        <p:nvGraphicFramePr>
          <p:cNvPr id="5" name="Object 2"/>
          <p:cNvGraphicFramePr>
            <a:graphicFrameLocks noChangeAspect="1"/>
          </p:cNvGraphicFramePr>
          <p:nvPr>
            <p:extLst>
              <p:ext uri="{D42A27DB-BD31-4B8C-83A1-F6EECF244321}">
                <p14:modId xmlns:p14="http://schemas.microsoft.com/office/powerpoint/2010/main" val="3599819708"/>
              </p:ext>
            </p:extLst>
          </p:nvPr>
        </p:nvGraphicFramePr>
        <p:xfrm>
          <a:off x="457200" y="2081213"/>
          <a:ext cx="8489950" cy="3378200"/>
        </p:xfrm>
        <a:graphic>
          <a:graphicData uri="http://schemas.openxmlformats.org/presentationml/2006/ole">
            <mc:AlternateContent xmlns:mc="http://schemas.openxmlformats.org/markup-compatibility/2006">
              <mc:Choice xmlns:v="urn:schemas-microsoft-com:vml" Requires="v">
                <p:oleObj spid="_x0000_s115841" name="Chart" r:id="rId3" imgW="7486491" imgH="2972038" progId="Excel.Chart.8">
                  <p:embed/>
                </p:oleObj>
              </mc:Choice>
              <mc:Fallback>
                <p:oleObj name="Chart" r:id="rId3" imgW="7486491" imgH="2972038" progId="Excel.Chart.8">
                  <p:embed/>
                  <p:pic>
                    <p:nvPicPr>
                      <p:cNvPr id="0" name=""/>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081213"/>
                        <a:ext cx="8489950" cy="33782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 name="Line 2"/>
          <p:cNvSpPr>
            <a:spLocks noChangeShapeType="1"/>
          </p:cNvSpPr>
          <p:nvPr/>
        </p:nvSpPr>
        <p:spPr bwMode="auto">
          <a:xfrm>
            <a:off x="4708525" y="1960563"/>
            <a:ext cx="0" cy="1481137"/>
          </a:xfrm>
          <a:prstGeom prst="line">
            <a:avLst/>
          </a:prstGeom>
          <a:noFill/>
          <a:ln w="19050">
            <a:solidFill>
              <a:srgbClr val="96969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 name="Text Box 21"/>
          <p:cNvSpPr txBox="1">
            <a:spLocks noChangeArrowheads="1"/>
          </p:cNvSpPr>
          <p:nvPr/>
        </p:nvSpPr>
        <p:spPr bwMode="auto">
          <a:xfrm>
            <a:off x="4114800" y="996950"/>
            <a:ext cx="5029200" cy="83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b="0"/>
              <a:t>Equal-area comparison</a:t>
            </a:r>
            <a:br>
              <a:rPr lang="en-US" b="0"/>
            </a:br>
            <a:r>
              <a:rPr lang="en-US" b="0"/>
              <a:t>Number of threads = </a:t>
            </a:r>
            <a:r>
              <a:rPr lang="en-US" b="0" i="1"/>
              <a:t>Best threads</a:t>
            </a:r>
          </a:p>
        </p:txBody>
      </p:sp>
      <p:sp>
        <p:nvSpPr>
          <p:cNvPr id="8" name="Text Box 22"/>
          <p:cNvSpPr txBox="1">
            <a:spLocks noChangeArrowheads="1"/>
          </p:cNvSpPr>
          <p:nvPr/>
        </p:nvSpPr>
        <p:spPr bwMode="auto">
          <a:xfrm>
            <a:off x="0" y="990600"/>
            <a:ext cx="44958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a:t>Chip Area = 32 small cores</a:t>
            </a:r>
            <a:br>
              <a:rPr lang="en-US" sz="1800"/>
            </a:br>
            <a:r>
              <a:rPr lang="en-US" sz="1600" b="0"/>
              <a:t>SCMP = 32 small cores</a:t>
            </a:r>
            <a:br>
              <a:rPr lang="en-US" sz="1600" b="0"/>
            </a:br>
            <a:r>
              <a:rPr lang="en-US" sz="1600" b="0"/>
              <a:t>ACMP =  1 large and 28 small cores </a:t>
            </a:r>
          </a:p>
        </p:txBody>
      </p:sp>
      <p:sp>
        <p:nvSpPr>
          <p:cNvPr id="9" name="Line 7"/>
          <p:cNvSpPr>
            <a:spLocks noChangeShapeType="1"/>
          </p:cNvSpPr>
          <p:nvPr/>
        </p:nvSpPr>
        <p:spPr bwMode="auto">
          <a:xfrm>
            <a:off x="1263650" y="3057525"/>
            <a:ext cx="75326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Text Box 8"/>
          <p:cNvSpPr txBox="1">
            <a:spLocks noChangeArrowheads="1"/>
          </p:cNvSpPr>
          <p:nvPr/>
        </p:nvSpPr>
        <p:spPr bwMode="auto">
          <a:xfrm>
            <a:off x="1746250" y="2041525"/>
            <a:ext cx="45624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800"/>
              <a:t>      269    180      185</a:t>
            </a:r>
          </a:p>
        </p:txBody>
      </p:sp>
      <p:sp>
        <p:nvSpPr>
          <p:cNvPr id="11" name="Line 9"/>
          <p:cNvSpPr>
            <a:spLocks noChangeShapeType="1"/>
          </p:cNvSpPr>
          <p:nvPr/>
        </p:nvSpPr>
        <p:spPr bwMode="auto">
          <a:xfrm>
            <a:off x="4681538" y="5086350"/>
            <a:ext cx="9525" cy="731838"/>
          </a:xfrm>
          <a:prstGeom prst="line">
            <a:avLst/>
          </a:prstGeom>
          <a:noFill/>
          <a:ln w="19050">
            <a:solidFill>
              <a:srgbClr val="96969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10"/>
          <p:cNvSpPr txBox="1">
            <a:spLocks noChangeArrowheads="1"/>
          </p:cNvSpPr>
          <p:nvPr/>
        </p:nvSpPr>
        <p:spPr bwMode="auto">
          <a:xfrm>
            <a:off x="2378075" y="5759450"/>
            <a:ext cx="25050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800" b="0"/>
              <a:t>Coarse-grain locks</a:t>
            </a:r>
          </a:p>
        </p:txBody>
      </p:sp>
      <p:sp>
        <p:nvSpPr>
          <p:cNvPr id="13" name="Text Box 11"/>
          <p:cNvSpPr txBox="1">
            <a:spLocks noChangeArrowheads="1"/>
          </p:cNvSpPr>
          <p:nvPr/>
        </p:nvSpPr>
        <p:spPr bwMode="auto">
          <a:xfrm>
            <a:off x="5794375" y="5788025"/>
            <a:ext cx="18859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800" b="0"/>
              <a:t>Fine-grain locks</a:t>
            </a:r>
          </a:p>
        </p:txBody>
      </p:sp>
      <p:sp>
        <p:nvSpPr>
          <p:cNvPr id="14" name="Line 12"/>
          <p:cNvSpPr>
            <a:spLocks noChangeShapeType="1"/>
          </p:cNvSpPr>
          <p:nvPr/>
        </p:nvSpPr>
        <p:spPr bwMode="auto">
          <a:xfrm>
            <a:off x="8137525" y="2362200"/>
            <a:ext cx="28575" cy="2600325"/>
          </a:xfrm>
          <a:prstGeom prst="line">
            <a:avLst/>
          </a:prstGeom>
          <a:noFill/>
          <a:ln w="19050">
            <a:solidFill>
              <a:srgbClr val="96969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3"/>
          <p:cNvSpPr>
            <a:spLocks noChangeShapeType="1"/>
          </p:cNvSpPr>
          <p:nvPr/>
        </p:nvSpPr>
        <p:spPr bwMode="auto">
          <a:xfrm>
            <a:off x="8220075" y="5380038"/>
            <a:ext cx="9525" cy="868362"/>
          </a:xfrm>
          <a:prstGeom prst="line">
            <a:avLst/>
          </a:prstGeom>
          <a:noFill/>
          <a:ln w="19050">
            <a:solidFill>
              <a:srgbClr val="96969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Oval 20"/>
          <p:cNvSpPr>
            <a:spLocks noChangeArrowheads="1"/>
          </p:cNvSpPr>
          <p:nvPr/>
        </p:nvSpPr>
        <p:spPr bwMode="auto">
          <a:xfrm>
            <a:off x="914400" y="1754188"/>
            <a:ext cx="3968750" cy="3533775"/>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Oval 20"/>
          <p:cNvSpPr>
            <a:spLocks noChangeArrowheads="1"/>
          </p:cNvSpPr>
          <p:nvPr/>
        </p:nvSpPr>
        <p:spPr bwMode="auto">
          <a:xfrm>
            <a:off x="6711950" y="1630363"/>
            <a:ext cx="731838" cy="3533775"/>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Oval 20"/>
          <p:cNvSpPr>
            <a:spLocks noChangeArrowheads="1"/>
          </p:cNvSpPr>
          <p:nvPr/>
        </p:nvSpPr>
        <p:spPr bwMode="auto">
          <a:xfrm>
            <a:off x="8053388" y="1646238"/>
            <a:ext cx="731837" cy="3533775"/>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2117428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16" grpId="1" animBg="1"/>
      <p:bldP spid="17" grpId="0" animBg="1"/>
      <p:bldP spid="17" grpId="1" animBg="1"/>
      <p:bldP spid="1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a:latin typeface="Garamond" charset="0"/>
                <a:ea typeface="ＭＳ Ｐゴシック" charset="0"/>
                <a:cs typeface="ＭＳ Ｐゴシック" charset="0"/>
              </a:rPr>
              <a:t>Equal-Area Comparisons</a:t>
            </a:r>
          </a:p>
        </p:txBody>
      </p:sp>
      <p:sp>
        <p:nvSpPr>
          <p:cNvPr id="64514"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97A3B37A-B777-1F47-A40E-AA5DAC85B8DC}" type="slidenum">
              <a:rPr lang="en-US" sz="1200">
                <a:solidFill>
                  <a:srgbClr val="000000"/>
                </a:solidFill>
                <a:latin typeface="Garamond" charset="0"/>
                <a:cs typeface="Arial" charset="0"/>
              </a:rPr>
              <a:pPr algn="ctr" eaLnBrk="1" hangingPunct="1"/>
              <a:t>53</a:t>
            </a:fld>
            <a:endParaRPr lang="en-US" sz="1200">
              <a:solidFill>
                <a:srgbClr val="000000"/>
              </a:solidFill>
              <a:latin typeface="Garamond" charset="0"/>
              <a:cs typeface="Arial" charset="0"/>
            </a:endParaRPr>
          </a:p>
        </p:txBody>
      </p:sp>
      <p:graphicFrame>
        <p:nvGraphicFramePr>
          <p:cNvPr id="14" name="Chart 13"/>
          <p:cNvGraphicFramePr>
            <a:graphicFrameLocks/>
          </p:cNvGraphicFramePr>
          <p:nvPr/>
        </p:nvGraphicFramePr>
        <p:xfrm>
          <a:off x="238125" y="1524000"/>
          <a:ext cx="1362075" cy="19431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nvGraphicFramePr>
        <p:xfrm>
          <a:off x="1762125" y="1524000"/>
          <a:ext cx="1362075" cy="19431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nvGraphicFramePr>
        <p:xfrm>
          <a:off x="3209925" y="1524000"/>
          <a:ext cx="1362075" cy="19431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p:cNvGraphicFramePr>
            <a:graphicFrameLocks/>
          </p:cNvGraphicFramePr>
          <p:nvPr/>
        </p:nvGraphicFramePr>
        <p:xfrm>
          <a:off x="4724400" y="1524000"/>
          <a:ext cx="1362075" cy="19431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Chart 20"/>
          <p:cNvGraphicFramePr>
            <a:graphicFrameLocks/>
          </p:cNvGraphicFramePr>
          <p:nvPr/>
        </p:nvGraphicFramePr>
        <p:xfrm>
          <a:off x="6172200" y="1524000"/>
          <a:ext cx="1362075" cy="19431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2" name="Chart 21"/>
          <p:cNvGraphicFramePr>
            <a:graphicFrameLocks/>
          </p:cNvGraphicFramePr>
          <p:nvPr/>
        </p:nvGraphicFramePr>
        <p:xfrm>
          <a:off x="7620000" y="1524000"/>
          <a:ext cx="1362075" cy="19431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3" name="Chart 22"/>
          <p:cNvGraphicFramePr>
            <a:graphicFrameLocks/>
          </p:cNvGraphicFramePr>
          <p:nvPr/>
        </p:nvGraphicFramePr>
        <p:xfrm>
          <a:off x="390525" y="3810000"/>
          <a:ext cx="1362075" cy="19431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4" name="Chart 23"/>
          <p:cNvGraphicFramePr>
            <a:graphicFrameLocks/>
          </p:cNvGraphicFramePr>
          <p:nvPr/>
        </p:nvGraphicFramePr>
        <p:xfrm>
          <a:off x="1838325" y="3810000"/>
          <a:ext cx="1362075" cy="19431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5" name="Chart 24"/>
          <p:cNvGraphicFramePr>
            <a:graphicFrameLocks/>
          </p:cNvGraphicFramePr>
          <p:nvPr/>
        </p:nvGraphicFramePr>
        <p:xfrm>
          <a:off x="3209925" y="3810000"/>
          <a:ext cx="1362075" cy="19431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6" name="Chart 25"/>
          <p:cNvGraphicFramePr>
            <a:graphicFrameLocks/>
          </p:cNvGraphicFramePr>
          <p:nvPr/>
        </p:nvGraphicFramePr>
        <p:xfrm>
          <a:off x="4572000" y="3810000"/>
          <a:ext cx="1362075" cy="19431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7" name="Chart 26"/>
          <p:cNvGraphicFramePr>
            <a:graphicFrameLocks/>
          </p:cNvGraphicFramePr>
          <p:nvPr/>
        </p:nvGraphicFramePr>
        <p:xfrm>
          <a:off x="6172200" y="3810000"/>
          <a:ext cx="1362075" cy="19431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8" name="Chart 27"/>
          <p:cNvGraphicFramePr>
            <a:graphicFrameLocks/>
          </p:cNvGraphicFramePr>
          <p:nvPr/>
        </p:nvGraphicFramePr>
        <p:xfrm>
          <a:off x="7620000" y="3810000"/>
          <a:ext cx="1362075" cy="1943100"/>
        </p:xfrm>
        <a:graphic>
          <a:graphicData uri="http://schemas.openxmlformats.org/drawingml/2006/chart">
            <c:chart xmlns:c="http://schemas.openxmlformats.org/drawingml/2006/chart" xmlns:r="http://schemas.openxmlformats.org/officeDocument/2006/relationships" r:id="rId15"/>
          </a:graphicData>
        </a:graphic>
      </p:graphicFrame>
      <p:sp>
        <p:nvSpPr>
          <p:cNvPr id="64527" name="Rectangle 28"/>
          <p:cNvSpPr>
            <a:spLocks noChangeArrowheads="1"/>
          </p:cNvSpPr>
          <p:nvPr/>
        </p:nvSpPr>
        <p:spPr bwMode="auto">
          <a:xfrm rot="-5400000">
            <a:off x="-1562100" y="34671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t>Speedup over a small core</a:t>
            </a:r>
          </a:p>
        </p:txBody>
      </p:sp>
      <p:sp>
        <p:nvSpPr>
          <p:cNvPr id="64528" name="Rectangle 27"/>
          <p:cNvSpPr>
            <a:spLocks noChangeArrowheads="1"/>
          </p:cNvSpPr>
          <p:nvPr/>
        </p:nvSpPr>
        <p:spPr bwMode="auto">
          <a:xfrm>
            <a:off x="2887663" y="591185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t>Chip Area (small cores)</a:t>
            </a:r>
          </a:p>
        </p:txBody>
      </p:sp>
      <p:sp>
        <p:nvSpPr>
          <p:cNvPr id="64529" name="TextBox 17"/>
          <p:cNvSpPr txBox="1">
            <a:spLocks noChangeArrowheads="1"/>
          </p:cNvSpPr>
          <p:nvPr/>
        </p:nvSpPr>
        <p:spPr bwMode="auto">
          <a:xfrm>
            <a:off x="609600" y="3429000"/>
            <a:ext cx="8382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(a) ep</a:t>
            </a:r>
          </a:p>
        </p:txBody>
      </p:sp>
      <p:sp>
        <p:nvSpPr>
          <p:cNvPr id="64530" name="TextBox 18"/>
          <p:cNvSpPr txBox="1">
            <a:spLocks noChangeArrowheads="1"/>
          </p:cNvSpPr>
          <p:nvPr/>
        </p:nvSpPr>
        <p:spPr bwMode="auto">
          <a:xfrm>
            <a:off x="2133600" y="3429000"/>
            <a:ext cx="8382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(b) is</a:t>
            </a:r>
          </a:p>
        </p:txBody>
      </p:sp>
      <p:sp>
        <p:nvSpPr>
          <p:cNvPr id="64531" name="TextBox 19"/>
          <p:cNvSpPr txBox="1">
            <a:spLocks noChangeArrowheads="1"/>
          </p:cNvSpPr>
          <p:nvPr/>
        </p:nvSpPr>
        <p:spPr bwMode="auto">
          <a:xfrm>
            <a:off x="3048000" y="3429000"/>
            <a:ext cx="16764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(c) pagemine</a:t>
            </a:r>
          </a:p>
        </p:txBody>
      </p:sp>
      <p:sp>
        <p:nvSpPr>
          <p:cNvPr id="64532" name="TextBox 20"/>
          <p:cNvSpPr txBox="1">
            <a:spLocks noChangeArrowheads="1"/>
          </p:cNvSpPr>
          <p:nvPr/>
        </p:nvSpPr>
        <p:spPr bwMode="auto">
          <a:xfrm>
            <a:off x="4876800" y="3429000"/>
            <a:ext cx="11430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(d) puzzle</a:t>
            </a:r>
          </a:p>
        </p:txBody>
      </p:sp>
      <p:sp>
        <p:nvSpPr>
          <p:cNvPr id="64533" name="TextBox 23"/>
          <p:cNvSpPr txBox="1">
            <a:spLocks noChangeArrowheads="1"/>
          </p:cNvSpPr>
          <p:nvPr/>
        </p:nvSpPr>
        <p:spPr bwMode="auto">
          <a:xfrm>
            <a:off x="6248400" y="3429000"/>
            <a:ext cx="1447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(e) qsort</a:t>
            </a:r>
          </a:p>
        </p:txBody>
      </p:sp>
      <p:sp>
        <p:nvSpPr>
          <p:cNvPr id="64534" name="TextBox 24"/>
          <p:cNvSpPr txBox="1">
            <a:spLocks noChangeArrowheads="1"/>
          </p:cNvSpPr>
          <p:nvPr/>
        </p:nvSpPr>
        <p:spPr bwMode="auto">
          <a:xfrm>
            <a:off x="7620000" y="3429000"/>
            <a:ext cx="1447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(f) tsp</a:t>
            </a:r>
          </a:p>
        </p:txBody>
      </p:sp>
      <p:sp>
        <p:nvSpPr>
          <p:cNvPr id="64535" name="TextBox 21"/>
          <p:cNvSpPr txBox="1">
            <a:spLocks noChangeArrowheads="1"/>
          </p:cNvSpPr>
          <p:nvPr/>
        </p:nvSpPr>
        <p:spPr bwMode="auto">
          <a:xfrm>
            <a:off x="3352800" y="5711825"/>
            <a:ext cx="1066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cs typeface="Arial" charset="0"/>
              </a:rPr>
              <a:t>(i) oltp-1</a:t>
            </a:r>
          </a:p>
        </p:txBody>
      </p:sp>
      <p:sp>
        <p:nvSpPr>
          <p:cNvPr id="64536" name="TextBox 22"/>
          <p:cNvSpPr txBox="1">
            <a:spLocks noChangeArrowheads="1"/>
          </p:cNvSpPr>
          <p:nvPr/>
        </p:nvSpPr>
        <p:spPr bwMode="auto">
          <a:xfrm>
            <a:off x="4572000" y="5711825"/>
            <a:ext cx="1447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(i) oltp-2</a:t>
            </a:r>
          </a:p>
        </p:txBody>
      </p:sp>
      <p:sp>
        <p:nvSpPr>
          <p:cNvPr id="64537" name="TextBox 26"/>
          <p:cNvSpPr txBox="1">
            <a:spLocks noChangeArrowheads="1"/>
          </p:cNvSpPr>
          <p:nvPr/>
        </p:nvSpPr>
        <p:spPr bwMode="auto">
          <a:xfrm>
            <a:off x="1828800" y="5711825"/>
            <a:ext cx="1447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(h) iplookup</a:t>
            </a:r>
          </a:p>
        </p:txBody>
      </p:sp>
      <p:sp>
        <p:nvSpPr>
          <p:cNvPr id="64538" name="TextBox 27"/>
          <p:cNvSpPr txBox="1">
            <a:spLocks noChangeArrowheads="1"/>
          </p:cNvSpPr>
          <p:nvPr/>
        </p:nvSpPr>
        <p:spPr bwMode="auto">
          <a:xfrm>
            <a:off x="6248400" y="5711825"/>
            <a:ext cx="1447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(k) specjbb</a:t>
            </a:r>
          </a:p>
        </p:txBody>
      </p:sp>
      <p:sp>
        <p:nvSpPr>
          <p:cNvPr id="64539" name="TextBox 28"/>
          <p:cNvSpPr txBox="1">
            <a:spLocks noChangeArrowheads="1"/>
          </p:cNvSpPr>
          <p:nvPr/>
        </p:nvSpPr>
        <p:spPr bwMode="auto">
          <a:xfrm>
            <a:off x="7620000" y="5715000"/>
            <a:ext cx="1447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(l) webcache</a:t>
            </a:r>
          </a:p>
        </p:txBody>
      </p:sp>
      <p:sp>
        <p:nvSpPr>
          <p:cNvPr id="64540" name="TextBox 25"/>
          <p:cNvSpPr txBox="1">
            <a:spLocks noChangeArrowheads="1"/>
          </p:cNvSpPr>
          <p:nvPr/>
        </p:nvSpPr>
        <p:spPr bwMode="auto">
          <a:xfrm>
            <a:off x="381000" y="5711825"/>
            <a:ext cx="1447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(g) sqlite</a:t>
            </a:r>
          </a:p>
        </p:txBody>
      </p:sp>
      <p:sp>
        <p:nvSpPr>
          <p:cNvPr id="64541" name="Text Box 6"/>
          <p:cNvSpPr txBox="1">
            <a:spLocks noChangeArrowheads="1"/>
          </p:cNvSpPr>
          <p:nvPr/>
        </p:nvSpPr>
        <p:spPr bwMode="auto">
          <a:xfrm>
            <a:off x="5334000" y="1149350"/>
            <a:ext cx="38100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cs typeface="Arial" charset="0"/>
              </a:rPr>
              <a:t>Number of threads = </a:t>
            </a:r>
            <a:r>
              <a:rPr lang="en-US" sz="1800" i="1">
                <a:cs typeface="Arial" charset="0"/>
              </a:rPr>
              <a:t>No. of cores</a:t>
            </a:r>
          </a:p>
        </p:txBody>
      </p:sp>
      <p:sp>
        <p:nvSpPr>
          <p:cNvPr id="42" name="Oval 14"/>
          <p:cNvSpPr>
            <a:spLocks noChangeArrowheads="1"/>
          </p:cNvSpPr>
          <p:nvPr/>
        </p:nvSpPr>
        <p:spPr bwMode="auto">
          <a:xfrm>
            <a:off x="1820863" y="1371600"/>
            <a:ext cx="1455737"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43" name="Oval 7"/>
          <p:cNvSpPr>
            <a:spLocks noChangeArrowheads="1"/>
          </p:cNvSpPr>
          <p:nvPr/>
        </p:nvSpPr>
        <p:spPr bwMode="auto">
          <a:xfrm>
            <a:off x="4716463" y="1371600"/>
            <a:ext cx="1455737"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44" name="Oval 11"/>
          <p:cNvSpPr>
            <a:spLocks noChangeArrowheads="1"/>
          </p:cNvSpPr>
          <p:nvPr/>
        </p:nvSpPr>
        <p:spPr bwMode="auto">
          <a:xfrm>
            <a:off x="3200400" y="3581400"/>
            <a:ext cx="1455738"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45" name="Oval 19"/>
          <p:cNvSpPr>
            <a:spLocks noChangeArrowheads="1"/>
          </p:cNvSpPr>
          <p:nvPr/>
        </p:nvSpPr>
        <p:spPr bwMode="auto">
          <a:xfrm>
            <a:off x="4648200" y="3625850"/>
            <a:ext cx="1455738"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46" name="Oval 17"/>
          <p:cNvSpPr>
            <a:spLocks noChangeArrowheads="1"/>
          </p:cNvSpPr>
          <p:nvPr/>
        </p:nvSpPr>
        <p:spPr bwMode="auto">
          <a:xfrm>
            <a:off x="6164263" y="1371600"/>
            <a:ext cx="1455737"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47" name="Oval 18"/>
          <p:cNvSpPr>
            <a:spLocks noChangeArrowheads="1"/>
          </p:cNvSpPr>
          <p:nvPr/>
        </p:nvSpPr>
        <p:spPr bwMode="auto">
          <a:xfrm>
            <a:off x="7612063" y="1295400"/>
            <a:ext cx="1455737"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48" name="Oval 16"/>
          <p:cNvSpPr>
            <a:spLocks noChangeArrowheads="1"/>
          </p:cNvSpPr>
          <p:nvPr/>
        </p:nvSpPr>
        <p:spPr bwMode="auto">
          <a:xfrm>
            <a:off x="3268663" y="1339850"/>
            <a:ext cx="1455737"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49" name="Oval 13"/>
          <p:cNvSpPr>
            <a:spLocks noChangeArrowheads="1"/>
          </p:cNvSpPr>
          <p:nvPr/>
        </p:nvSpPr>
        <p:spPr bwMode="auto">
          <a:xfrm>
            <a:off x="3276600" y="1339850"/>
            <a:ext cx="1455738"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62" name="TextBox 61"/>
          <p:cNvSpPr txBox="1"/>
          <p:nvPr/>
        </p:nvSpPr>
        <p:spPr>
          <a:xfrm>
            <a:off x="6867525" y="0"/>
            <a:ext cx="2276475" cy="1200150"/>
          </a:xfrm>
          <a:prstGeom prst="rect">
            <a:avLst/>
          </a:prstGeom>
          <a:noFill/>
        </p:spPr>
        <p:txBody>
          <a:bodyPr>
            <a:spAutoFit/>
          </a:bodyPr>
          <a:lstStyle/>
          <a:p>
            <a:pPr>
              <a:defRPr/>
            </a:pPr>
            <a:r>
              <a:rPr lang="en-US" sz="2400" b="1" dirty="0">
                <a:solidFill>
                  <a:schemeClr val="accent2">
                    <a:lumMod val="50000"/>
                  </a:schemeClr>
                </a:solidFill>
                <a:ea typeface="Arial" pitchFamily="-105" charset="0"/>
                <a:cs typeface="Arial" pitchFamily="-105" charset="0"/>
              </a:rPr>
              <a:t>------ SCMP</a:t>
            </a:r>
          </a:p>
          <a:p>
            <a:pPr>
              <a:defRPr/>
            </a:pPr>
            <a:r>
              <a:rPr lang="en-US" sz="2400" b="1" dirty="0">
                <a:solidFill>
                  <a:srgbClr val="C00000"/>
                </a:solidFill>
                <a:ea typeface="Arial" pitchFamily="-105" charset="0"/>
                <a:cs typeface="Arial" pitchFamily="-105" charset="0"/>
              </a:rPr>
              <a:t>------ ACMP</a:t>
            </a:r>
          </a:p>
          <a:p>
            <a:pPr>
              <a:defRPr/>
            </a:pPr>
            <a:r>
              <a:rPr lang="en-US" sz="2400" b="1" dirty="0">
                <a:solidFill>
                  <a:schemeClr val="accent3">
                    <a:lumMod val="50000"/>
                  </a:schemeClr>
                </a:solidFill>
                <a:ea typeface="Arial" pitchFamily="-105" charset="0"/>
                <a:cs typeface="Arial" pitchFamily="-105" charset="0"/>
              </a:rPr>
              <a:t>------ ACS</a:t>
            </a:r>
          </a:p>
        </p:txBody>
      </p:sp>
    </p:spTree>
    <p:custDataLst>
      <p:tags r:id="rId1"/>
    </p:custDataLst>
    <p:extLst>
      <p:ext uri="{BB962C8B-B14F-4D97-AF65-F5344CB8AC3E}">
        <p14:creationId xmlns:p14="http://schemas.microsoft.com/office/powerpoint/2010/main" val="649993831"/>
      </p:ext>
    </p:extLst>
  </p:cSld>
  <p:clrMapOvr>
    <a:masterClrMapping/>
  </p:clrMapOvr>
  <p:transition xmlns:p14="http://schemas.microsoft.com/office/powerpoint/2010/main" advTm="7400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P spid="48" grpId="0" animBg="1"/>
      <p:bldP spid="49" grpId="0" animBg="1"/>
      <p:bldP spid="49"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atin typeface="Garamond" charset="0"/>
                <a:ea typeface="ＭＳ Ｐゴシック" charset="0"/>
                <a:cs typeface="ＭＳ Ｐゴシック" charset="0"/>
              </a:rPr>
              <a:t>ACS Summary</a:t>
            </a:r>
          </a:p>
        </p:txBody>
      </p:sp>
      <p:sp>
        <p:nvSpPr>
          <p:cNvPr id="73731" name="Content Placeholder 2"/>
          <p:cNvSpPr>
            <a:spLocks noGrp="1"/>
          </p:cNvSpPr>
          <p:nvPr>
            <p:ph idx="1"/>
          </p:nvPr>
        </p:nvSpPr>
        <p:spPr>
          <a:xfrm>
            <a:off x="228600" y="996950"/>
            <a:ext cx="8610600" cy="5194300"/>
          </a:xfrm>
        </p:spPr>
        <p:txBody>
          <a:bodyPr/>
          <a:lstStyle/>
          <a:p>
            <a:r>
              <a:rPr lang="en-US" dirty="0">
                <a:latin typeface="Tahoma" charset="0"/>
                <a:ea typeface="ＭＳ Ｐゴシック" charset="0"/>
                <a:cs typeface="ＭＳ Ｐゴシック" charset="0"/>
              </a:rPr>
              <a:t>Critical sections reduce performance and limit scalability</a:t>
            </a:r>
          </a:p>
          <a:p>
            <a:pPr lvl="2"/>
            <a:endParaRPr lang="en-US" dirty="0">
              <a:latin typeface="Tahoma" charset="0"/>
              <a:ea typeface="ＭＳ Ｐゴシック" charset="0"/>
            </a:endParaRPr>
          </a:p>
          <a:p>
            <a:r>
              <a:rPr lang="en-US" dirty="0">
                <a:latin typeface="Tahoma" charset="0"/>
                <a:ea typeface="ＭＳ Ｐゴシック" charset="0"/>
                <a:cs typeface="ＭＳ Ｐゴシック" charset="0"/>
              </a:rPr>
              <a:t>Accelerate critical sections by executing them on a powerful core</a:t>
            </a:r>
          </a:p>
          <a:p>
            <a:pPr lvl="2"/>
            <a:endParaRPr lang="en-US" dirty="0">
              <a:latin typeface="Tahoma" charset="0"/>
              <a:ea typeface="ＭＳ Ｐゴシック" charset="0"/>
            </a:endParaRPr>
          </a:p>
          <a:p>
            <a:r>
              <a:rPr lang="en-US" dirty="0">
                <a:latin typeface="Tahoma" charset="0"/>
                <a:ea typeface="ＭＳ Ｐゴシック" charset="0"/>
                <a:cs typeface="ＭＳ Ｐゴシック" charset="0"/>
              </a:rPr>
              <a:t>ACS reduces average execution time by:</a:t>
            </a:r>
          </a:p>
          <a:p>
            <a:pPr lvl="1"/>
            <a:r>
              <a:rPr lang="en-US" dirty="0">
                <a:latin typeface="Tahoma" charset="0"/>
                <a:ea typeface="ＭＳ Ｐゴシック" charset="0"/>
              </a:rPr>
              <a:t>34% compared to an equal-area SCMP</a:t>
            </a:r>
          </a:p>
          <a:p>
            <a:pPr lvl="1"/>
            <a:r>
              <a:rPr lang="en-US" dirty="0">
                <a:latin typeface="Tahoma" charset="0"/>
                <a:ea typeface="ＭＳ Ｐゴシック" charset="0"/>
              </a:rPr>
              <a:t>23% compared to an equal-area ACMP</a:t>
            </a:r>
          </a:p>
          <a:p>
            <a:pPr lvl="2"/>
            <a:endParaRPr lang="en-US" dirty="0">
              <a:latin typeface="Tahoma" charset="0"/>
              <a:ea typeface="ＭＳ Ｐゴシック" charset="0"/>
            </a:endParaRPr>
          </a:p>
          <a:p>
            <a:r>
              <a:rPr lang="en-US" dirty="0">
                <a:latin typeface="Tahoma" charset="0"/>
                <a:ea typeface="ＭＳ Ｐゴシック" charset="0"/>
                <a:cs typeface="ＭＳ Ｐゴシック" charset="0"/>
              </a:rPr>
              <a:t>ACS improves scalability of 7 of the 12 workloads</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Generalizing the idea: </a:t>
            </a:r>
            <a:r>
              <a:rPr lang="en-US" dirty="0">
                <a:solidFill>
                  <a:srgbClr val="0000FF"/>
                </a:solidFill>
                <a:latin typeface="Tahoma" charset="0"/>
                <a:ea typeface="ＭＳ Ｐゴシック" charset="0"/>
                <a:cs typeface="ＭＳ Ｐゴシック" charset="0"/>
              </a:rPr>
              <a:t>Accelerate </a:t>
            </a:r>
            <a:r>
              <a:rPr lang="en-US" dirty="0" smtClean="0">
                <a:solidFill>
                  <a:srgbClr val="0000FF"/>
                </a:solidFill>
                <a:latin typeface="Tahoma" charset="0"/>
                <a:ea typeface="ＭＳ Ｐゴシック" charset="0"/>
                <a:cs typeface="ＭＳ Ｐゴシック" charset="0"/>
              </a:rPr>
              <a:t>all bottlenecks (“</a:t>
            </a:r>
            <a:r>
              <a:rPr lang="en-US" altLang="ja-JP" dirty="0" smtClean="0">
                <a:solidFill>
                  <a:srgbClr val="0000FF"/>
                </a:solidFill>
                <a:latin typeface="Tahoma" charset="0"/>
                <a:ea typeface="ＭＳ Ｐゴシック" charset="0"/>
                <a:cs typeface="ＭＳ Ｐゴシック" charset="0"/>
              </a:rPr>
              <a:t>critical paths”) by </a:t>
            </a:r>
            <a:r>
              <a:rPr lang="en-US" altLang="ja-JP" dirty="0">
                <a:solidFill>
                  <a:srgbClr val="0000FF"/>
                </a:solidFill>
                <a:latin typeface="Tahoma" charset="0"/>
                <a:ea typeface="ＭＳ Ｐゴシック" charset="0"/>
                <a:cs typeface="ＭＳ Ｐゴシック" charset="0"/>
              </a:rPr>
              <a:t>executing them on a powerful core</a:t>
            </a:r>
          </a:p>
          <a:p>
            <a:endParaRPr lang="en-US" dirty="0">
              <a:latin typeface="Tahoma" charset="0"/>
              <a:ea typeface="ＭＳ Ｐゴシック" charset="0"/>
              <a:cs typeface="ＭＳ Ｐゴシック" charset="0"/>
            </a:endParaRPr>
          </a:p>
        </p:txBody>
      </p:sp>
      <p:sp>
        <p:nvSpPr>
          <p:cNvPr id="296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3C1F26-90F0-4044-8118-4360AB070E11}" type="slidenum">
              <a:rPr lang="en-US" sz="1600">
                <a:solidFill>
                  <a:srgbClr val="000000"/>
                </a:solidFill>
                <a:latin typeface="Garamond" charset="0"/>
                <a:cs typeface="Arial" charset="0"/>
              </a:rPr>
              <a:pPr eaLnBrk="1" hangingPunct="1"/>
              <a:t>54</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1998737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00"/>
                </a:solidFill>
              </a:rPr>
              <a:t>How Do We Get There: Examples</a:t>
            </a:r>
          </a:p>
          <a:p>
            <a:r>
              <a:rPr lang="en-US" dirty="0" smtClean="0"/>
              <a:t>Accelerated Critical Sections (ACS)</a:t>
            </a:r>
          </a:p>
          <a:p>
            <a:r>
              <a:rPr lang="en-US" dirty="0" smtClean="0">
                <a:solidFill>
                  <a:srgbClr val="0000FF"/>
                </a:solidFill>
              </a:rPr>
              <a:t>Bottleneck Identification and Scheduling (BIS)</a:t>
            </a:r>
            <a:endParaRPr lang="en-US" dirty="0">
              <a:solidFill>
                <a:srgbClr val="0000FF"/>
              </a:solidFill>
            </a:endParaRPr>
          </a:p>
          <a:p>
            <a:r>
              <a:rPr lang="en-US" dirty="0" smtClean="0"/>
              <a:t>Staged Execution and Data Marshaling</a:t>
            </a:r>
          </a:p>
          <a:p>
            <a:r>
              <a:rPr lang="en-US" dirty="0" smtClean="0"/>
              <a:t>Thread Cluster Memory Scheduling (if time permits)</a:t>
            </a:r>
          </a:p>
          <a:p>
            <a:r>
              <a:rPr lang="en-US" dirty="0" smtClean="0"/>
              <a:t>Ongoing/Future Work</a:t>
            </a:r>
          </a:p>
          <a:p>
            <a:r>
              <a:rPr lang="en-US" dirty="0" smtClean="0"/>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55</a:t>
            </a:fld>
            <a:endParaRPr lang="en-US" altLang="en-US"/>
          </a:p>
        </p:txBody>
      </p:sp>
    </p:spTree>
    <p:extLst>
      <p:ext uri="{BB962C8B-B14F-4D97-AF65-F5344CB8AC3E}">
        <p14:creationId xmlns:p14="http://schemas.microsoft.com/office/powerpoint/2010/main" val="24636879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BIS Summary</a:t>
            </a:r>
            <a:endParaRPr lang="en-US" dirty="0">
              <a:latin typeface="Garamond" charset="0"/>
              <a:ea typeface="ＭＳ Ｐゴシック" charset="0"/>
              <a:cs typeface="ＭＳ Ｐゴシック" charset="0"/>
            </a:endParaRPr>
          </a:p>
        </p:txBody>
      </p:sp>
      <p:sp>
        <p:nvSpPr>
          <p:cNvPr id="3" name="Content Placeholder 2"/>
          <p:cNvSpPr>
            <a:spLocks noGrp="1"/>
          </p:cNvSpPr>
          <p:nvPr>
            <p:ph idx="1"/>
          </p:nvPr>
        </p:nvSpPr>
        <p:spPr>
          <a:xfrm>
            <a:off x="41275" y="914400"/>
            <a:ext cx="8936038" cy="5257800"/>
          </a:xfrm>
        </p:spPr>
        <p:txBody>
          <a:bodyPr/>
          <a:lstStyle/>
          <a:p>
            <a:pPr eaLnBrk="1" hangingPunct="1"/>
            <a:r>
              <a:rPr lang="en-US" sz="2000">
                <a:solidFill>
                  <a:srgbClr val="FF0000"/>
                </a:solidFill>
                <a:latin typeface="Tahoma" charset="0"/>
                <a:ea typeface="ＭＳ Ｐゴシック" charset="0"/>
                <a:cs typeface="ＭＳ Ｐゴシック" charset="0"/>
              </a:rPr>
              <a:t>Problem:</a:t>
            </a:r>
            <a:r>
              <a:rPr lang="en-US" sz="2000">
                <a:latin typeface="Tahoma" charset="0"/>
                <a:ea typeface="ＭＳ Ｐゴシック" charset="0"/>
                <a:cs typeface="ＭＳ Ｐゴシック" charset="0"/>
              </a:rPr>
              <a:t> </a:t>
            </a:r>
            <a:r>
              <a:rPr lang="en-US" sz="2000">
                <a:solidFill>
                  <a:srgbClr val="0000FF"/>
                </a:solidFill>
                <a:latin typeface="Tahoma" charset="0"/>
                <a:ea typeface="ＭＳ Ｐゴシック" charset="0"/>
                <a:cs typeface="ＭＳ Ｐゴシック" charset="0"/>
              </a:rPr>
              <a:t>Performance and scalability of multithreaded applications </a:t>
            </a:r>
            <a:br>
              <a:rPr lang="en-US" sz="2000">
                <a:solidFill>
                  <a:srgbClr val="0000FF"/>
                </a:solidFill>
                <a:latin typeface="Tahoma" charset="0"/>
                <a:ea typeface="ＭＳ Ｐゴシック" charset="0"/>
                <a:cs typeface="ＭＳ Ｐゴシック" charset="0"/>
              </a:rPr>
            </a:br>
            <a:r>
              <a:rPr lang="en-US" sz="2000">
                <a:solidFill>
                  <a:srgbClr val="0000FF"/>
                </a:solidFill>
                <a:latin typeface="Tahoma" charset="0"/>
                <a:ea typeface="ＭＳ Ｐゴシック" charset="0"/>
                <a:cs typeface="ＭＳ Ｐゴシック" charset="0"/>
              </a:rPr>
              <a:t>are limited by serializing bottlenecks</a:t>
            </a:r>
          </a:p>
          <a:p>
            <a:pPr lvl="1" eaLnBrk="1" hangingPunct="1"/>
            <a:r>
              <a:rPr lang="en-US" sz="1800">
                <a:latin typeface="Tahoma" charset="0"/>
                <a:ea typeface="ＭＳ Ｐゴシック" charset="0"/>
              </a:rPr>
              <a:t>different types: critical sections, barriers, slow pipeline stages</a:t>
            </a:r>
          </a:p>
          <a:p>
            <a:pPr lvl="1" eaLnBrk="1" hangingPunct="1"/>
            <a:r>
              <a:rPr lang="en-US" sz="1800">
                <a:latin typeface="Tahoma" charset="0"/>
                <a:ea typeface="ＭＳ Ｐゴシック" charset="0"/>
              </a:rPr>
              <a:t>importance (criticality) of a bottleneck can change over time</a:t>
            </a:r>
          </a:p>
          <a:p>
            <a:pPr eaLnBrk="1" hangingPunct="1"/>
            <a:endParaRPr lang="en-US" sz="800">
              <a:latin typeface="Tahoma" charset="0"/>
              <a:ea typeface="ＭＳ Ｐゴシック" charset="0"/>
              <a:cs typeface="ＭＳ Ｐゴシック" charset="0"/>
            </a:endParaRPr>
          </a:p>
          <a:p>
            <a:pPr eaLnBrk="1" hangingPunct="1"/>
            <a:r>
              <a:rPr lang="en-US" sz="2000">
                <a:solidFill>
                  <a:srgbClr val="FF0000"/>
                </a:solidFill>
                <a:latin typeface="Tahoma" charset="0"/>
                <a:ea typeface="ＭＳ Ｐゴシック" charset="0"/>
                <a:cs typeface="ＭＳ Ｐゴシック" charset="0"/>
              </a:rPr>
              <a:t>Our Goal:</a:t>
            </a:r>
            <a:r>
              <a:rPr lang="en-US" sz="2000">
                <a:latin typeface="Tahoma" charset="0"/>
                <a:ea typeface="ＭＳ Ｐゴシック" charset="0"/>
                <a:cs typeface="ＭＳ Ｐゴシック" charset="0"/>
              </a:rPr>
              <a:t> </a:t>
            </a:r>
            <a:r>
              <a:rPr lang="en-US" sz="2000">
                <a:solidFill>
                  <a:srgbClr val="0000FF"/>
                </a:solidFill>
                <a:latin typeface="Tahoma" charset="0"/>
                <a:ea typeface="ＭＳ Ｐゴシック" charset="0"/>
                <a:cs typeface="ＭＳ Ｐゴシック" charset="0"/>
              </a:rPr>
              <a:t>Dynamically identify the most important bottlenecks and </a:t>
            </a:r>
            <a:br>
              <a:rPr lang="en-US" sz="2000">
                <a:solidFill>
                  <a:srgbClr val="0000FF"/>
                </a:solidFill>
                <a:latin typeface="Tahoma" charset="0"/>
                <a:ea typeface="ＭＳ Ｐゴシック" charset="0"/>
                <a:cs typeface="ＭＳ Ｐゴシック" charset="0"/>
              </a:rPr>
            </a:br>
            <a:r>
              <a:rPr lang="en-US" sz="2000">
                <a:solidFill>
                  <a:srgbClr val="0000FF"/>
                </a:solidFill>
                <a:latin typeface="Tahoma" charset="0"/>
                <a:ea typeface="ＭＳ Ｐゴシック" charset="0"/>
                <a:cs typeface="ＭＳ Ｐゴシック" charset="0"/>
              </a:rPr>
              <a:t>accelerate them</a:t>
            </a:r>
          </a:p>
          <a:p>
            <a:pPr lvl="1" eaLnBrk="1" hangingPunct="1"/>
            <a:r>
              <a:rPr lang="en-US" sz="1800">
                <a:latin typeface="Tahoma" charset="0"/>
                <a:ea typeface="ＭＳ Ｐゴシック" charset="0"/>
              </a:rPr>
              <a:t>How to identify the most critical bottlenecks</a:t>
            </a:r>
          </a:p>
          <a:p>
            <a:pPr lvl="1" eaLnBrk="1" hangingPunct="1"/>
            <a:r>
              <a:rPr lang="en-US" sz="1800">
                <a:latin typeface="Tahoma" charset="0"/>
                <a:ea typeface="ＭＳ Ｐゴシック" charset="0"/>
              </a:rPr>
              <a:t>How to efficiently accelerate them</a:t>
            </a:r>
          </a:p>
          <a:p>
            <a:pPr lvl="1" eaLnBrk="1" hangingPunct="1"/>
            <a:endParaRPr lang="en-US" sz="800">
              <a:latin typeface="Tahoma" charset="0"/>
              <a:ea typeface="ＭＳ Ｐゴシック" charset="0"/>
            </a:endParaRPr>
          </a:p>
          <a:p>
            <a:pPr eaLnBrk="1" hangingPunct="1"/>
            <a:r>
              <a:rPr lang="en-US" sz="2000">
                <a:solidFill>
                  <a:srgbClr val="FF0000"/>
                </a:solidFill>
                <a:latin typeface="Tahoma" charset="0"/>
                <a:ea typeface="ＭＳ Ｐゴシック" charset="0"/>
                <a:cs typeface="ＭＳ Ｐゴシック" charset="0"/>
              </a:rPr>
              <a:t>Solution: </a:t>
            </a:r>
            <a:r>
              <a:rPr lang="en-US" sz="2000">
                <a:solidFill>
                  <a:srgbClr val="0000FF"/>
                </a:solidFill>
                <a:latin typeface="Tahoma" charset="0"/>
                <a:ea typeface="ＭＳ Ｐゴシック" charset="0"/>
                <a:cs typeface="ＭＳ Ｐゴシック" charset="0"/>
              </a:rPr>
              <a:t>Bottleneck Identification and Scheduling (BIS)</a:t>
            </a:r>
            <a:endParaRPr lang="en-US" sz="2000">
              <a:solidFill>
                <a:srgbClr val="004D26"/>
              </a:solidFill>
              <a:latin typeface="Tahoma" charset="0"/>
              <a:ea typeface="ＭＳ Ｐゴシック" charset="0"/>
              <a:cs typeface="ＭＳ Ｐゴシック" charset="0"/>
            </a:endParaRPr>
          </a:p>
          <a:p>
            <a:pPr lvl="1" eaLnBrk="1" hangingPunct="1"/>
            <a:r>
              <a:rPr lang="en-US" sz="1800">
                <a:latin typeface="Tahoma" charset="0"/>
                <a:ea typeface="ＭＳ Ｐゴシック" charset="0"/>
              </a:rPr>
              <a:t>Software: annotate bottlenecks (BottleneckCall, BottleneckReturn) and implement waiting for bottlenecks with a special instruction (BottleneckWait)</a:t>
            </a:r>
          </a:p>
          <a:p>
            <a:pPr lvl="1" eaLnBrk="1" hangingPunct="1"/>
            <a:r>
              <a:rPr lang="en-US" sz="1800">
                <a:latin typeface="Tahoma" charset="0"/>
                <a:ea typeface="ＭＳ Ｐゴシック" charset="0"/>
              </a:rPr>
              <a:t>Hardware: identify bottlenecks that cause the most thread waiting and accelerate those bottlenecks on large cores of an asymmetric multi-core system</a:t>
            </a:r>
          </a:p>
          <a:p>
            <a:pPr lvl="1" eaLnBrk="1" hangingPunct="1"/>
            <a:endParaRPr lang="en-US" sz="800">
              <a:latin typeface="Tahoma" charset="0"/>
              <a:ea typeface="ＭＳ Ｐゴシック" charset="0"/>
            </a:endParaRPr>
          </a:p>
          <a:p>
            <a:pPr eaLnBrk="1" hangingPunct="1"/>
            <a:r>
              <a:rPr lang="en-US" sz="2000">
                <a:latin typeface="Tahoma" charset="0"/>
                <a:ea typeface="ＭＳ Ｐゴシック" charset="0"/>
                <a:cs typeface="ＭＳ Ｐゴシック" charset="0"/>
              </a:rPr>
              <a:t>Improves multithreaded application performance and scalability, outperforms previous work, and performance improves with more cores</a:t>
            </a:r>
          </a:p>
          <a:p>
            <a:pPr lvl="1" eaLnBrk="1" hangingPunct="1"/>
            <a:endParaRPr lang="en-US" sz="2000">
              <a:latin typeface="Tahoma" charset="0"/>
              <a:ea typeface="ＭＳ Ｐゴシック" charset="0"/>
            </a:endParaRPr>
          </a:p>
        </p:txBody>
      </p:sp>
      <p:sp>
        <p:nvSpPr>
          <p:cNvPr id="1536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F860F1A-D0C0-0A40-B21B-A30DF88E7DC1}" type="slidenum">
              <a:rPr lang="en-US">
                <a:latin typeface="Garamond" charset="0"/>
              </a:rPr>
              <a:pPr eaLnBrk="1" hangingPunct="1"/>
              <a:t>56</a:t>
            </a:fld>
            <a:endParaRPr lang="en-US">
              <a:latin typeface="Garamond" charset="0"/>
            </a:endParaRPr>
          </a:p>
        </p:txBody>
      </p:sp>
    </p:spTree>
    <p:extLst>
      <p:ext uri="{BB962C8B-B14F-4D97-AF65-F5344CB8AC3E}">
        <p14:creationId xmlns:p14="http://schemas.microsoft.com/office/powerpoint/2010/main" val="22237933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Bottlenecks in Multithreaded Applications</a:t>
            </a:r>
          </a:p>
        </p:txBody>
      </p:sp>
      <p:sp>
        <p:nvSpPr>
          <p:cNvPr id="3" name="Content Placeholder 2"/>
          <p:cNvSpPr>
            <a:spLocks noGrp="1"/>
          </p:cNvSpPr>
          <p:nvPr>
            <p:ph idx="1"/>
          </p:nvPr>
        </p:nvSpPr>
        <p:spPr>
          <a:xfrm>
            <a:off x="228600" y="990600"/>
            <a:ext cx="8915400" cy="5181600"/>
          </a:xfrm>
        </p:spPr>
        <p:txBody>
          <a:bodyPr/>
          <a:lstStyle/>
          <a:p>
            <a:pPr eaLnBrk="1" hangingPunct="1">
              <a:buFont typeface="Wingdings" charset="0"/>
              <a:buNone/>
            </a:pPr>
            <a:r>
              <a:rPr lang="en-US" sz="2200">
                <a:latin typeface="Tahoma" charset="0"/>
                <a:ea typeface="ＭＳ Ｐゴシック" charset="0"/>
                <a:cs typeface="ＭＳ Ｐゴシック" charset="0"/>
              </a:rPr>
              <a:t>Definition: any code segment for which threads contend (i.e. wait)</a:t>
            </a:r>
          </a:p>
          <a:p>
            <a:pPr eaLnBrk="1" hangingPunct="1">
              <a:buFont typeface="Wingdings" charset="0"/>
              <a:buNone/>
            </a:pPr>
            <a:endParaRPr lang="en-US" sz="800">
              <a:latin typeface="Tahoma" charset="0"/>
              <a:ea typeface="ＭＳ Ｐゴシック" charset="0"/>
              <a:cs typeface="ＭＳ Ｐゴシック" charset="0"/>
            </a:endParaRPr>
          </a:p>
          <a:p>
            <a:pPr eaLnBrk="1" hangingPunct="1">
              <a:buFont typeface="Wingdings" charset="0"/>
              <a:buNone/>
            </a:pPr>
            <a:r>
              <a:rPr lang="en-US" sz="2200">
                <a:latin typeface="Tahoma" charset="0"/>
                <a:ea typeface="ＭＳ Ｐゴシック" charset="0"/>
                <a:cs typeface="ＭＳ Ｐゴシック" charset="0"/>
              </a:rPr>
              <a:t>Examples:</a:t>
            </a:r>
          </a:p>
          <a:p>
            <a:pPr eaLnBrk="1" hangingPunct="1">
              <a:buFont typeface="Wingdings" charset="0"/>
              <a:buNone/>
            </a:pPr>
            <a:endParaRPr lang="en-US" sz="800">
              <a:latin typeface="Tahoma" charset="0"/>
              <a:ea typeface="ＭＳ Ｐゴシック" charset="0"/>
              <a:cs typeface="ＭＳ Ｐゴシック" charset="0"/>
            </a:endParaRPr>
          </a:p>
          <a:p>
            <a:pPr eaLnBrk="1" hangingPunct="1"/>
            <a:r>
              <a:rPr lang="en-US" sz="2200">
                <a:solidFill>
                  <a:srgbClr val="0000FF"/>
                </a:solidFill>
                <a:latin typeface="Tahoma" charset="0"/>
                <a:ea typeface="ＭＳ Ｐゴシック" charset="0"/>
                <a:cs typeface="ＭＳ Ｐゴシック" charset="0"/>
              </a:rPr>
              <a:t>Amdahl’s serial portions</a:t>
            </a:r>
          </a:p>
          <a:p>
            <a:pPr lvl="1" eaLnBrk="1" hangingPunct="1"/>
            <a:r>
              <a:rPr lang="en-US" sz="1800">
                <a:latin typeface="Tahoma" charset="0"/>
                <a:ea typeface="ＭＳ Ｐゴシック" charset="0"/>
              </a:rPr>
              <a:t>Only one thread exists </a:t>
            </a:r>
            <a:r>
              <a:rPr lang="en-US" sz="1800">
                <a:latin typeface="Tahoma" charset="0"/>
                <a:ea typeface="ＭＳ Ｐゴシック" charset="0"/>
                <a:sym typeface="Wingdings" charset="0"/>
              </a:rPr>
              <a:t></a:t>
            </a:r>
            <a:r>
              <a:rPr lang="en-US" sz="1800">
                <a:latin typeface="Tahoma" charset="0"/>
                <a:ea typeface="ＭＳ Ｐゴシック" charset="0"/>
              </a:rPr>
              <a:t> on the critical path</a:t>
            </a:r>
          </a:p>
          <a:p>
            <a:pPr lvl="1" eaLnBrk="1" hangingPunct="1"/>
            <a:endParaRPr lang="en-US" sz="1000">
              <a:latin typeface="Tahoma" charset="0"/>
              <a:ea typeface="ＭＳ Ｐゴシック" charset="0"/>
            </a:endParaRPr>
          </a:p>
          <a:p>
            <a:pPr eaLnBrk="1" hangingPunct="1"/>
            <a:r>
              <a:rPr lang="en-US" sz="2200">
                <a:solidFill>
                  <a:srgbClr val="0000FF"/>
                </a:solidFill>
                <a:latin typeface="Tahoma" charset="0"/>
                <a:ea typeface="ＭＳ Ｐゴシック" charset="0"/>
                <a:cs typeface="ＭＳ Ｐゴシック" charset="0"/>
              </a:rPr>
              <a:t>Critical sections</a:t>
            </a:r>
          </a:p>
          <a:p>
            <a:pPr lvl="1" eaLnBrk="1" hangingPunct="1"/>
            <a:r>
              <a:rPr lang="en-US" sz="1800">
                <a:latin typeface="Tahoma" charset="0"/>
                <a:ea typeface="ＭＳ Ｐゴシック" charset="0"/>
              </a:rPr>
              <a:t>Ensure mutual exclusion </a:t>
            </a:r>
            <a:r>
              <a:rPr lang="en-US" sz="1800">
                <a:latin typeface="Tahoma" charset="0"/>
                <a:ea typeface="ＭＳ Ｐゴシック" charset="0"/>
                <a:sym typeface="Wingdings" charset="0"/>
              </a:rPr>
              <a:t> </a:t>
            </a:r>
            <a:r>
              <a:rPr lang="en-US" sz="1800">
                <a:latin typeface="Tahoma" charset="0"/>
                <a:ea typeface="ＭＳ Ｐゴシック" charset="0"/>
              </a:rPr>
              <a:t>likely to be on the critical path if contended</a:t>
            </a:r>
          </a:p>
          <a:p>
            <a:pPr lvl="1" eaLnBrk="1" hangingPunct="1"/>
            <a:endParaRPr lang="en-US" sz="1000">
              <a:latin typeface="Tahoma" charset="0"/>
              <a:ea typeface="ＭＳ Ｐゴシック" charset="0"/>
            </a:endParaRPr>
          </a:p>
          <a:p>
            <a:pPr eaLnBrk="1" hangingPunct="1"/>
            <a:r>
              <a:rPr lang="en-US" sz="2200">
                <a:solidFill>
                  <a:srgbClr val="0000FF"/>
                </a:solidFill>
                <a:latin typeface="Tahoma" charset="0"/>
                <a:ea typeface="ＭＳ Ｐゴシック" charset="0"/>
                <a:cs typeface="ＭＳ Ｐゴシック" charset="0"/>
              </a:rPr>
              <a:t>Barriers</a:t>
            </a:r>
          </a:p>
          <a:p>
            <a:pPr lvl="1" eaLnBrk="1" hangingPunct="1"/>
            <a:r>
              <a:rPr lang="en-US" sz="1800">
                <a:latin typeface="Tahoma" charset="0"/>
                <a:ea typeface="ＭＳ Ｐゴシック" charset="0"/>
              </a:rPr>
              <a:t>Ensure all threads reach a point before continuing </a:t>
            </a:r>
            <a:r>
              <a:rPr lang="en-US" sz="1800">
                <a:latin typeface="Tahoma" charset="0"/>
                <a:ea typeface="ＭＳ Ｐゴシック" charset="0"/>
                <a:sym typeface="Wingdings" charset="0"/>
              </a:rPr>
              <a:t> </a:t>
            </a:r>
            <a:r>
              <a:rPr lang="en-US" sz="1800">
                <a:latin typeface="Tahoma" charset="0"/>
                <a:ea typeface="ＭＳ Ｐゴシック" charset="0"/>
              </a:rPr>
              <a:t>the latest thread arriving is on the critical path</a:t>
            </a:r>
          </a:p>
          <a:p>
            <a:pPr lvl="1" eaLnBrk="1" hangingPunct="1"/>
            <a:endParaRPr lang="en-US" sz="1000">
              <a:latin typeface="Tahoma" charset="0"/>
              <a:ea typeface="ＭＳ Ｐゴシック" charset="0"/>
            </a:endParaRPr>
          </a:p>
          <a:p>
            <a:pPr eaLnBrk="1" hangingPunct="1"/>
            <a:r>
              <a:rPr lang="en-US" sz="2200">
                <a:solidFill>
                  <a:srgbClr val="0000FF"/>
                </a:solidFill>
                <a:latin typeface="Tahoma" charset="0"/>
                <a:ea typeface="ＭＳ Ｐゴシック" charset="0"/>
                <a:cs typeface="ＭＳ Ｐゴシック" charset="0"/>
              </a:rPr>
              <a:t>Pipeline stages</a:t>
            </a:r>
          </a:p>
          <a:p>
            <a:pPr lvl="1" eaLnBrk="1" hangingPunct="1"/>
            <a:r>
              <a:rPr lang="en-US" sz="1800">
                <a:latin typeface="Tahoma" charset="0"/>
                <a:ea typeface="ＭＳ Ｐゴシック" charset="0"/>
              </a:rPr>
              <a:t>Different stages of a loop iteration may execute on different threads, </a:t>
            </a:r>
            <a:br>
              <a:rPr lang="en-US" sz="1800">
                <a:latin typeface="Tahoma" charset="0"/>
                <a:ea typeface="ＭＳ Ｐゴシック" charset="0"/>
              </a:rPr>
            </a:br>
            <a:r>
              <a:rPr lang="en-US" sz="1800">
                <a:latin typeface="Tahoma" charset="0"/>
                <a:ea typeface="ＭＳ Ｐゴシック" charset="0"/>
              </a:rPr>
              <a:t>slowest stage makes other stages wait </a:t>
            </a:r>
            <a:r>
              <a:rPr lang="en-US" sz="1800">
                <a:latin typeface="Tahoma" charset="0"/>
                <a:ea typeface="ＭＳ Ｐゴシック" charset="0"/>
                <a:sym typeface="Wingdings" charset="0"/>
              </a:rPr>
              <a:t> </a:t>
            </a:r>
            <a:r>
              <a:rPr lang="en-US" sz="1800">
                <a:latin typeface="Tahoma" charset="0"/>
                <a:ea typeface="ＭＳ Ｐゴシック" charset="0"/>
              </a:rPr>
              <a:t>on the critical path</a:t>
            </a:r>
          </a:p>
        </p:txBody>
      </p:sp>
      <p:sp>
        <p:nvSpPr>
          <p:cNvPr id="1741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5F961FF-8300-CC46-97BF-17494580693B}" type="slidenum">
              <a:rPr lang="en-US">
                <a:latin typeface="Garamond" charset="0"/>
              </a:rPr>
              <a:pPr eaLnBrk="1" hangingPunct="1"/>
              <a:t>57</a:t>
            </a:fld>
            <a:endParaRPr lang="en-US">
              <a:latin typeface="Garamond" charset="0"/>
            </a:endParaRPr>
          </a:p>
        </p:txBody>
      </p:sp>
    </p:spTree>
    <p:extLst>
      <p:ext uri="{BB962C8B-B14F-4D97-AF65-F5344CB8AC3E}">
        <p14:creationId xmlns:p14="http://schemas.microsoft.com/office/powerpoint/2010/main" val="1051999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0" y="152400"/>
            <a:ext cx="8915400" cy="1066800"/>
          </a:xfrm>
        </p:spPr>
        <p:txBody>
          <a:bodyPr/>
          <a:lstStyle/>
          <a:p>
            <a:r>
              <a:rPr lang="en-US" sz="3200">
                <a:latin typeface="Garamond" charset="0"/>
                <a:ea typeface="ＭＳ Ｐゴシック" charset="0"/>
                <a:cs typeface="ＭＳ Ｐゴシック" charset="0"/>
              </a:rPr>
              <a:t>Observation: Limiting Bottlenecks Change Over Time</a:t>
            </a:r>
          </a:p>
        </p:txBody>
      </p:sp>
      <p:sp>
        <p:nvSpPr>
          <p:cNvPr id="19459" name="Content Placeholder 2"/>
          <p:cNvSpPr>
            <a:spLocks noGrp="1"/>
          </p:cNvSpPr>
          <p:nvPr>
            <p:ph idx="1"/>
          </p:nvPr>
        </p:nvSpPr>
        <p:spPr>
          <a:xfrm>
            <a:off x="58738" y="1371600"/>
            <a:ext cx="4003675" cy="4876800"/>
          </a:xfrm>
        </p:spPr>
        <p:txBody>
          <a:bodyPr/>
          <a:lstStyle/>
          <a:p>
            <a:pPr>
              <a:buFont typeface="Wingdings" charset="0"/>
              <a:buNone/>
            </a:pPr>
            <a:r>
              <a:rPr lang="en-US" sz="1800">
                <a:latin typeface="Tahoma" charset="0"/>
                <a:ea typeface="ＭＳ Ｐゴシック" charset="0"/>
                <a:cs typeface="ＭＳ Ｐゴシック" charset="0"/>
              </a:rPr>
              <a:t>A=full linked list; B=empty linked list</a:t>
            </a:r>
          </a:p>
          <a:p>
            <a:pPr>
              <a:buFont typeface="Wingdings" charset="0"/>
              <a:buNone/>
            </a:pPr>
            <a:r>
              <a:rPr lang="en-US" sz="1800">
                <a:latin typeface="Tahoma" charset="0"/>
                <a:ea typeface="ＭＳ Ｐゴシック" charset="0"/>
                <a:cs typeface="ＭＳ Ｐゴシック" charset="0"/>
              </a:rPr>
              <a:t>repeat</a:t>
            </a:r>
          </a:p>
          <a:p>
            <a:pPr>
              <a:buFont typeface="Wingdings" charset="0"/>
              <a:buNone/>
            </a:pPr>
            <a:r>
              <a:rPr lang="en-US" sz="1800">
                <a:latin typeface="Tahoma" charset="0"/>
                <a:ea typeface="ＭＳ Ｐゴシック" charset="0"/>
                <a:cs typeface="ＭＳ Ｐゴシック" charset="0"/>
              </a:rPr>
              <a:t>	Lock A</a:t>
            </a:r>
          </a:p>
          <a:p>
            <a:pPr>
              <a:buFont typeface="Wingdings" charset="0"/>
              <a:buNone/>
            </a:pPr>
            <a:r>
              <a:rPr lang="en-US" sz="1800">
                <a:latin typeface="Tahoma" charset="0"/>
                <a:ea typeface="ＭＳ Ｐゴシック" charset="0"/>
                <a:cs typeface="ＭＳ Ｐゴシック" charset="0"/>
              </a:rPr>
              <a:t>		Traverse list A</a:t>
            </a:r>
          </a:p>
          <a:p>
            <a:pPr>
              <a:buFont typeface="Wingdings" charset="0"/>
              <a:buNone/>
            </a:pPr>
            <a:r>
              <a:rPr lang="en-US" sz="1800">
                <a:latin typeface="Tahoma" charset="0"/>
                <a:ea typeface="ＭＳ Ｐゴシック" charset="0"/>
                <a:cs typeface="ＭＳ Ｐゴシック" charset="0"/>
              </a:rPr>
              <a:t>		Remove X from A</a:t>
            </a:r>
          </a:p>
          <a:p>
            <a:pPr>
              <a:buFont typeface="Wingdings" charset="0"/>
              <a:buNone/>
            </a:pPr>
            <a:r>
              <a:rPr lang="en-US" sz="1800">
                <a:latin typeface="Tahoma" charset="0"/>
                <a:ea typeface="ＭＳ Ｐゴシック" charset="0"/>
                <a:cs typeface="ＭＳ Ｐゴシック" charset="0"/>
              </a:rPr>
              <a:t>	Unlock A</a:t>
            </a:r>
          </a:p>
          <a:p>
            <a:pPr>
              <a:buFont typeface="Wingdings" charset="0"/>
              <a:buNone/>
            </a:pPr>
            <a:r>
              <a:rPr lang="en-US" sz="1800">
                <a:latin typeface="Tahoma" charset="0"/>
                <a:ea typeface="ＭＳ Ｐゴシック" charset="0"/>
                <a:cs typeface="ＭＳ Ｐゴシック" charset="0"/>
              </a:rPr>
              <a:t>	Compute on X</a:t>
            </a:r>
          </a:p>
          <a:p>
            <a:pPr>
              <a:buFont typeface="Wingdings" charset="0"/>
              <a:buNone/>
            </a:pPr>
            <a:r>
              <a:rPr lang="en-US" sz="1800">
                <a:latin typeface="Tahoma" charset="0"/>
                <a:ea typeface="ＭＳ Ｐゴシック" charset="0"/>
                <a:cs typeface="ＭＳ Ｐゴシック" charset="0"/>
              </a:rPr>
              <a:t>	Lock B</a:t>
            </a:r>
          </a:p>
          <a:p>
            <a:pPr>
              <a:buFont typeface="Wingdings" charset="0"/>
              <a:buNone/>
            </a:pPr>
            <a:r>
              <a:rPr lang="en-US" sz="1800">
                <a:latin typeface="Tahoma" charset="0"/>
                <a:ea typeface="ＭＳ Ｐゴシック" charset="0"/>
                <a:cs typeface="ＭＳ Ｐゴシック" charset="0"/>
              </a:rPr>
              <a:t>		Traverse list B</a:t>
            </a:r>
          </a:p>
          <a:p>
            <a:pPr>
              <a:buFont typeface="Wingdings" charset="0"/>
              <a:buNone/>
            </a:pPr>
            <a:r>
              <a:rPr lang="en-US" sz="1800">
                <a:latin typeface="Tahoma" charset="0"/>
                <a:ea typeface="ＭＳ Ｐゴシック" charset="0"/>
                <a:cs typeface="ＭＳ Ｐゴシック" charset="0"/>
              </a:rPr>
              <a:t>		Insert X into B</a:t>
            </a:r>
          </a:p>
          <a:p>
            <a:pPr>
              <a:buFont typeface="Wingdings" charset="0"/>
              <a:buNone/>
            </a:pPr>
            <a:r>
              <a:rPr lang="en-US" sz="1800">
                <a:latin typeface="Tahoma" charset="0"/>
                <a:ea typeface="ＭＳ Ｐゴシック" charset="0"/>
                <a:cs typeface="ＭＳ Ｐゴシック" charset="0"/>
              </a:rPr>
              <a:t>	Unlock B</a:t>
            </a:r>
          </a:p>
          <a:p>
            <a:pPr>
              <a:buFont typeface="Wingdings" charset="0"/>
              <a:buNone/>
            </a:pPr>
            <a:r>
              <a:rPr lang="en-US" sz="1800">
                <a:latin typeface="Tahoma" charset="0"/>
                <a:ea typeface="ＭＳ Ｐゴシック" charset="0"/>
                <a:cs typeface="ＭＳ Ｐゴシック" charset="0"/>
              </a:rPr>
              <a:t>until A is empty</a:t>
            </a:r>
          </a:p>
        </p:txBody>
      </p:sp>
      <p:sp>
        <p:nvSpPr>
          <p:cNvPr id="184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A7EEA99-F9E7-E745-82F8-A580C791A048}" type="slidenum">
              <a:rPr lang="en-US">
                <a:latin typeface="Garamond" charset="0"/>
              </a:rPr>
              <a:pPr eaLnBrk="1" hangingPunct="1"/>
              <a:t>58</a:t>
            </a:fld>
            <a:endParaRPr lang="en-US">
              <a:latin typeface="Garamond" charset="0"/>
            </a:endParaRPr>
          </a:p>
        </p:txBody>
      </p:sp>
      <p:pic>
        <p:nvPicPr>
          <p:cNvPr id="5" name="Picture 4" descr="llist_move_cont32_bw.ep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8800" y="2224088"/>
            <a:ext cx="616585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p:cNvSpPr>
            <a:spLocks noChangeArrowheads="1"/>
          </p:cNvSpPr>
          <p:nvPr/>
        </p:nvSpPr>
        <p:spPr bwMode="auto">
          <a:xfrm>
            <a:off x="439738" y="2054225"/>
            <a:ext cx="2665412" cy="1306513"/>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3" name="Rounded Rectangle 12"/>
          <p:cNvSpPr>
            <a:spLocks noChangeArrowheads="1"/>
          </p:cNvSpPr>
          <p:nvPr/>
        </p:nvSpPr>
        <p:spPr bwMode="auto">
          <a:xfrm>
            <a:off x="433388" y="3705225"/>
            <a:ext cx="2665412" cy="1298575"/>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8" name="Oval 7"/>
          <p:cNvSpPr>
            <a:spLocks noChangeArrowheads="1"/>
          </p:cNvSpPr>
          <p:nvPr/>
        </p:nvSpPr>
        <p:spPr bwMode="auto">
          <a:xfrm>
            <a:off x="4597400" y="1806575"/>
            <a:ext cx="3082925" cy="3168650"/>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9" name="Oval 8"/>
          <p:cNvSpPr>
            <a:spLocks noChangeArrowheads="1"/>
          </p:cNvSpPr>
          <p:nvPr/>
        </p:nvSpPr>
        <p:spPr bwMode="auto">
          <a:xfrm>
            <a:off x="7575550" y="2867025"/>
            <a:ext cx="1436688" cy="1855788"/>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dirty="0">
              <a:solidFill>
                <a:srgbClr val="FF0000"/>
              </a:solidFill>
              <a:latin typeface="+mn-lt"/>
              <a:ea typeface="+mn-ea"/>
              <a:cs typeface="+mn-cs"/>
            </a:endParaRPr>
          </a:p>
        </p:txBody>
      </p:sp>
      <p:sp>
        <p:nvSpPr>
          <p:cNvPr id="10" name="TextBox 9"/>
          <p:cNvSpPr txBox="1">
            <a:spLocks noChangeArrowheads="1"/>
          </p:cNvSpPr>
          <p:nvPr/>
        </p:nvSpPr>
        <p:spPr bwMode="auto">
          <a:xfrm>
            <a:off x="5168900" y="5033963"/>
            <a:ext cx="1776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Lock A is limiter</a:t>
            </a:r>
          </a:p>
        </p:txBody>
      </p:sp>
      <p:sp>
        <p:nvSpPr>
          <p:cNvPr id="11" name="TextBox 10"/>
          <p:cNvSpPr txBox="1">
            <a:spLocks noChangeArrowheads="1"/>
          </p:cNvSpPr>
          <p:nvPr/>
        </p:nvSpPr>
        <p:spPr bwMode="auto">
          <a:xfrm>
            <a:off x="7369175" y="4778375"/>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Lock B is limiter</a:t>
            </a:r>
          </a:p>
        </p:txBody>
      </p:sp>
      <p:sp>
        <p:nvSpPr>
          <p:cNvPr id="14" name="TextBox 13"/>
          <p:cNvSpPr txBox="1">
            <a:spLocks noChangeArrowheads="1"/>
          </p:cNvSpPr>
          <p:nvPr/>
        </p:nvSpPr>
        <p:spPr bwMode="auto">
          <a:xfrm>
            <a:off x="3840163" y="1951038"/>
            <a:ext cx="1274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32 threads</a:t>
            </a:r>
          </a:p>
        </p:txBody>
      </p:sp>
    </p:spTree>
    <p:extLst>
      <p:ext uri="{BB962C8B-B14F-4D97-AF65-F5344CB8AC3E}">
        <p14:creationId xmlns:p14="http://schemas.microsoft.com/office/powerpoint/2010/main" val="36421145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5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45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5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459">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459">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459">
                                            <p:txEl>
                                              <p:pRg st="11" end="1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10"/>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8"/>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9"/>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12" grpId="0" animBg="1"/>
      <p:bldP spid="13" grpId="0" animBg="1"/>
      <p:bldP spid="8" grpId="0" animBg="1"/>
      <p:bldP spid="8" grpId="1" animBg="1"/>
      <p:bldP spid="9" grpId="0" animBg="1"/>
      <p:bldP spid="9" grpId="1" animBg="1"/>
      <p:bldP spid="10" grpId="0"/>
      <p:bldP spid="10" grpId="1"/>
      <p:bldP spid="11" grpId="0"/>
      <p:bldP spid="11" grpId="1"/>
      <p:bldP spid="1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152400"/>
            <a:ext cx="8915400" cy="1066800"/>
          </a:xfrm>
        </p:spPr>
        <p:txBody>
          <a:bodyPr/>
          <a:lstStyle/>
          <a:p>
            <a:r>
              <a:rPr lang="en-US" sz="3200">
                <a:latin typeface="Garamond" charset="0"/>
                <a:ea typeface="ＭＳ Ｐゴシック" charset="0"/>
                <a:cs typeface="ＭＳ Ｐゴシック" charset="0"/>
              </a:rPr>
              <a:t>Limiting Bottlenecks Do Change on Real Applications</a:t>
            </a:r>
          </a:p>
        </p:txBody>
      </p:sp>
      <p:pic>
        <p:nvPicPr>
          <p:cNvPr id="19459" name="Content Placeholder 4" descr="sbnontrx_contention16.ep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1138" y="1762125"/>
            <a:ext cx="8689975" cy="3724275"/>
          </a:xfrm>
        </p:spPr>
      </p:pic>
      <p:sp>
        <p:nvSpPr>
          <p:cNvPr id="194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843CDB6-FAE7-D949-A874-30441488AB99}" type="slidenum">
              <a:rPr lang="en-US">
                <a:latin typeface="Garamond" charset="0"/>
              </a:rPr>
              <a:pPr eaLnBrk="1" hangingPunct="1"/>
              <a:t>59</a:t>
            </a:fld>
            <a:endParaRPr lang="en-US">
              <a:latin typeface="Garamond" charset="0"/>
            </a:endParaRPr>
          </a:p>
        </p:txBody>
      </p:sp>
      <p:sp>
        <p:nvSpPr>
          <p:cNvPr id="19461" name="TextBox 5"/>
          <p:cNvSpPr txBox="1">
            <a:spLocks noChangeArrowheads="1"/>
          </p:cNvSpPr>
          <p:nvPr/>
        </p:nvSpPr>
        <p:spPr bwMode="auto">
          <a:xfrm>
            <a:off x="4037013" y="1201738"/>
            <a:ext cx="4957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MySQL running Sysbench queries, 16 threads</a:t>
            </a:r>
          </a:p>
        </p:txBody>
      </p:sp>
      <p:sp>
        <p:nvSpPr>
          <p:cNvPr id="8" name="Oval 7"/>
          <p:cNvSpPr>
            <a:spLocks noChangeArrowheads="1"/>
          </p:cNvSpPr>
          <p:nvPr/>
        </p:nvSpPr>
        <p:spPr bwMode="auto">
          <a:xfrm>
            <a:off x="5494338" y="3914775"/>
            <a:ext cx="258762" cy="1139825"/>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9" name="Oval 8"/>
          <p:cNvSpPr>
            <a:spLocks noChangeArrowheads="1"/>
          </p:cNvSpPr>
          <p:nvPr/>
        </p:nvSpPr>
        <p:spPr bwMode="auto">
          <a:xfrm>
            <a:off x="8186738" y="3941763"/>
            <a:ext cx="258762" cy="1139825"/>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0" name="Oval 9"/>
          <p:cNvSpPr>
            <a:spLocks noChangeArrowheads="1"/>
          </p:cNvSpPr>
          <p:nvPr/>
        </p:nvSpPr>
        <p:spPr bwMode="auto">
          <a:xfrm>
            <a:off x="1168400" y="2114550"/>
            <a:ext cx="363538" cy="2927350"/>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dirty="0">
              <a:solidFill>
                <a:srgbClr val="FF0000"/>
              </a:solidFill>
              <a:latin typeface="+mn-lt"/>
              <a:ea typeface="+mn-ea"/>
              <a:cs typeface="+mn-cs"/>
            </a:endParaRPr>
          </a:p>
        </p:txBody>
      </p:sp>
      <p:sp>
        <p:nvSpPr>
          <p:cNvPr id="11" name="Oval 10"/>
          <p:cNvSpPr>
            <a:spLocks noChangeArrowheads="1"/>
          </p:cNvSpPr>
          <p:nvPr/>
        </p:nvSpPr>
        <p:spPr bwMode="auto">
          <a:xfrm>
            <a:off x="4349750" y="3260725"/>
            <a:ext cx="365125" cy="1855788"/>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dirty="0">
              <a:solidFill>
                <a:srgbClr val="FF0000"/>
              </a:solidFill>
              <a:latin typeface="+mn-lt"/>
              <a:ea typeface="+mn-ea"/>
              <a:cs typeface="+mn-cs"/>
            </a:endParaRPr>
          </a:p>
        </p:txBody>
      </p:sp>
      <p:sp>
        <p:nvSpPr>
          <p:cNvPr id="12" name="Oval 11"/>
          <p:cNvSpPr>
            <a:spLocks noChangeArrowheads="1"/>
          </p:cNvSpPr>
          <p:nvPr/>
        </p:nvSpPr>
        <p:spPr bwMode="auto">
          <a:xfrm>
            <a:off x="6804025" y="3270250"/>
            <a:ext cx="365125" cy="1855788"/>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dirty="0">
              <a:solidFill>
                <a:srgbClr val="FF0000"/>
              </a:solidFill>
              <a:latin typeface="+mn-lt"/>
              <a:ea typeface="+mn-ea"/>
              <a:cs typeface="+mn-cs"/>
            </a:endParaRPr>
          </a:p>
        </p:txBody>
      </p:sp>
      <p:sp>
        <p:nvSpPr>
          <p:cNvPr id="13" name="Oval 12"/>
          <p:cNvSpPr>
            <a:spLocks noChangeArrowheads="1"/>
          </p:cNvSpPr>
          <p:nvPr/>
        </p:nvSpPr>
        <p:spPr bwMode="auto">
          <a:xfrm>
            <a:off x="2254250" y="1806575"/>
            <a:ext cx="2197100" cy="3168650"/>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918725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0" grpId="1" animBg="1"/>
      <p:bldP spid="11" grpId="0" animBg="1"/>
      <p:bldP spid="11" grpId="1" animBg="1"/>
      <p:bldP spid="12" grpId="0" animBg="1"/>
      <p:bldP spid="12" grpId="1"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4" y="1833568"/>
            <a:ext cx="8428037" cy="822325"/>
          </a:xfrm>
        </p:spPr>
        <p:txBody>
          <a:bodyPr/>
          <a:lstStyle/>
          <a:p>
            <a:pPr algn="ctr" eaLnBrk="1" hangingPunct="1"/>
            <a:r>
              <a:rPr lang="en-US" sz="4000" dirty="0">
                <a:latin typeface="Garamond" charset="0"/>
              </a:rPr>
              <a:t>Readings and Videos</a:t>
            </a:r>
          </a:p>
        </p:txBody>
      </p:sp>
      <p:sp>
        <p:nvSpPr>
          <p:cNvPr id="74754" name="Rectangle 5"/>
          <p:cNvSpPr>
            <a:spLocks noGrp="1" noChangeArrowheads="1"/>
          </p:cNvSpPr>
          <p:nvPr>
            <p:ph type="subTitle" idx="1"/>
          </p:nvPr>
        </p:nvSpPr>
        <p:spPr>
          <a:xfrm>
            <a:off x="685800" y="3581405"/>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697254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152400"/>
            <a:ext cx="8915400" cy="756320"/>
          </a:xfrm>
        </p:spPr>
        <p:txBody>
          <a:bodyPr/>
          <a:lstStyle/>
          <a:p>
            <a:r>
              <a:rPr lang="en-US" dirty="0">
                <a:latin typeface="Garamond" charset="0"/>
                <a:ea typeface="ＭＳ Ｐゴシック" charset="0"/>
                <a:cs typeface="ＭＳ Ｐゴシック" charset="0"/>
              </a:rPr>
              <a:t>Previous </a:t>
            </a:r>
            <a:r>
              <a:rPr lang="en-US" dirty="0" smtClean="0">
                <a:latin typeface="Garamond" charset="0"/>
                <a:ea typeface="ＭＳ Ｐゴシック" charset="0"/>
                <a:cs typeface="ＭＳ Ｐゴシック" charset="0"/>
              </a:rPr>
              <a:t>Work on Bottleneck Acceleration</a:t>
            </a:r>
            <a:endParaRPr lang="en-US" dirty="0">
              <a:latin typeface="Garamond" charset="0"/>
              <a:ea typeface="ＭＳ Ｐゴシック" charset="0"/>
              <a:cs typeface="ＭＳ Ｐゴシック" charset="0"/>
            </a:endParaRPr>
          </a:p>
        </p:txBody>
      </p:sp>
      <p:sp>
        <p:nvSpPr>
          <p:cNvPr id="3" name="Content Placeholder 2"/>
          <p:cNvSpPr>
            <a:spLocks noGrp="1"/>
          </p:cNvSpPr>
          <p:nvPr>
            <p:ph idx="1"/>
          </p:nvPr>
        </p:nvSpPr>
        <p:spPr>
          <a:xfrm>
            <a:off x="134938" y="976313"/>
            <a:ext cx="8905875" cy="5176837"/>
          </a:xfrm>
        </p:spPr>
        <p:txBody>
          <a:bodyPr/>
          <a:lstStyle/>
          <a:p>
            <a:r>
              <a:rPr lang="en-US" sz="2000">
                <a:latin typeface="Tahoma" charset="0"/>
                <a:ea typeface="ＭＳ Ｐゴシック" charset="0"/>
                <a:cs typeface="ＭＳ Ｐゴシック" charset="0"/>
              </a:rPr>
              <a:t>Asymmetric CMP (ACMP) proposals </a:t>
            </a:r>
            <a:r>
              <a:rPr lang="en-US" sz="1600">
                <a:solidFill>
                  <a:srgbClr val="28571F"/>
                </a:solidFill>
                <a:latin typeface="Tahoma" charset="0"/>
                <a:ea typeface="ＭＳ Ｐゴシック" charset="0"/>
                <a:cs typeface="ＭＳ Ｐゴシック" charset="0"/>
              </a:rPr>
              <a:t>[Annavaram+, ISCA’</a:t>
            </a:r>
            <a:r>
              <a:rPr lang="en-US" altLang="ja-JP" sz="1600">
                <a:solidFill>
                  <a:srgbClr val="28571F"/>
                </a:solidFill>
                <a:latin typeface="Tahoma" charset="0"/>
                <a:ea typeface="ＭＳ Ｐゴシック" charset="0"/>
                <a:cs typeface="ＭＳ Ｐゴシック" charset="0"/>
              </a:rPr>
              <a:t>05] </a:t>
            </a:r>
            <a:br>
              <a:rPr lang="en-US" altLang="ja-JP" sz="1600">
                <a:solidFill>
                  <a:srgbClr val="28571F"/>
                </a:solidFill>
                <a:latin typeface="Tahoma" charset="0"/>
                <a:ea typeface="ＭＳ Ｐゴシック" charset="0"/>
                <a:cs typeface="ＭＳ Ｐゴシック" charset="0"/>
              </a:rPr>
            </a:br>
            <a:r>
              <a:rPr lang="en-US" altLang="ja-JP" sz="1600">
                <a:solidFill>
                  <a:srgbClr val="28571F"/>
                </a:solidFill>
                <a:latin typeface="Tahoma" charset="0"/>
                <a:ea typeface="ＭＳ Ｐゴシック" charset="0"/>
                <a:cs typeface="ＭＳ Ｐゴシック" charset="0"/>
              </a:rPr>
              <a:t>[Morad+, Comp. Arch. Letters’06] [Suleman+, Tech. Report’07]</a:t>
            </a:r>
            <a:endParaRPr lang="en-US" altLang="ja-JP" sz="2000">
              <a:solidFill>
                <a:srgbClr val="28571F"/>
              </a:solidFill>
              <a:latin typeface="Tahoma" charset="0"/>
              <a:ea typeface="ＭＳ Ｐゴシック" charset="0"/>
              <a:cs typeface="ＭＳ Ｐゴシック" charset="0"/>
            </a:endParaRPr>
          </a:p>
          <a:p>
            <a:pPr lvl="1"/>
            <a:r>
              <a:rPr lang="en-US" sz="2000">
                <a:latin typeface="Tahoma" charset="0"/>
                <a:ea typeface="ＭＳ Ｐゴシック" charset="0"/>
              </a:rPr>
              <a:t>Accelerate </a:t>
            </a:r>
            <a:r>
              <a:rPr lang="en-US" sz="2000">
                <a:solidFill>
                  <a:srgbClr val="FF0000"/>
                </a:solidFill>
                <a:latin typeface="Tahoma" charset="0"/>
                <a:ea typeface="ＭＳ Ｐゴシック" charset="0"/>
              </a:rPr>
              <a:t>only the Amdahl</a:t>
            </a:r>
            <a:r>
              <a:rPr lang="ja-JP" altLang="en-US" sz="2000">
                <a:solidFill>
                  <a:srgbClr val="FF0000"/>
                </a:solidFill>
                <a:latin typeface="Tahoma" charset="0"/>
                <a:ea typeface="ＭＳ Ｐゴシック" charset="0"/>
              </a:rPr>
              <a:t>’</a:t>
            </a:r>
            <a:r>
              <a:rPr lang="en-US" altLang="ja-JP" sz="2000">
                <a:solidFill>
                  <a:srgbClr val="FF0000"/>
                </a:solidFill>
                <a:latin typeface="Tahoma" charset="0"/>
                <a:ea typeface="ＭＳ Ｐゴシック" charset="0"/>
              </a:rPr>
              <a:t>s bottleneck</a:t>
            </a:r>
          </a:p>
          <a:p>
            <a:pPr lvl="1"/>
            <a:endParaRPr lang="en-US" sz="700">
              <a:latin typeface="Tahoma" charset="0"/>
              <a:ea typeface="ＭＳ Ｐゴシック" charset="0"/>
            </a:endParaRPr>
          </a:p>
          <a:p>
            <a:r>
              <a:rPr lang="en-US" sz="2000">
                <a:latin typeface="Tahoma" charset="0"/>
                <a:ea typeface="ＭＳ Ｐゴシック" charset="0"/>
                <a:cs typeface="ＭＳ Ｐゴシック" charset="0"/>
              </a:rPr>
              <a:t>Accelerated Critical Sections (ACS) </a:t>
            </a:r>
            <a:r>
              <a:rPr lang="en-US" sz="1600">
                <a:solidFill>
                  <a:srgbClr val="28571F"/>
                </a:solidFill>
                <a:latin typeface="Tahoma" charset="0"/>
                <a:ea typeface="ＭＳ Ｐゴシック" charset="0"/>
                <a:cs typeface="ＭＳ Ｐゴシック" charset="0"/>
              </a:rPr>
              <a:t>[Suleman+, ASPLOS’</a:t>
            </a:r>
            <a:r>
              <a:rPr lang="en-US" altLang="ja-JP" sz="1600">
                <a:solidFill>
                  <a:srgbClr val="28571F"/>
                </a:solidFill>
                <a:latin typeface="Tahoma" charset="0"/>
                <a:ea typeface="ＭＳ Ｐゴシック" charset="0"/>
                <a:cs typeface="ＭＳ Ｐゴシック" charset="0"/>
              </a:rPr>
              <a:t>09]</a:t>
            </a:r>
            <a:endParaRPr lang="en-US" altLang="ja-JP" sz="2000">
              <a:solidFill>
                <a:srgbClr val="28571F"/>
              </a:solidFill>
              <a:latin typeface="Tahoma" charset="0"/>
              <a:ea typeface="ＭＳ Ｐゴシック" charset="0"/>
              <a:cs typeface="ＭＳ Ｐゴシック" charset="0"/>
            </a:endParaRPr>
          </a:p>
          <a:p>
            <a:pPr lvl="1"/>
            <a:r>
              <a:rPr lang="en-US" sz="2000">
                <a:latin typeface="Tahoma" charset="0"/>
                <a:ea typeface="ＭＳ Ｐゴシック" charset="0"/>
              </a:rPr>
              <a:t>Accelerate </a:t>
            </a:r>
            <a:r>
              <a:rPr lang="en-US" sz="2000">
                <a:solidFill>
                  <a:srgbClr val="FF0000"/>
                </a:solidFill>
                <a:latin typeface="Tahoma" charset="0"/>
                <a:ea typeface="ＭＳ Ｐゴシック" charset="0"/>
              </a:rPr>
              <a:t>only critical sections</a:t>
            </a:r>
          </a:p>
          <a:p>
            <a:pPr lvl="1"/>
            <a:r>
              <a:rPr lang="en-US" sz="2000">
                <a:solidFill>
                  <a:srgbClr val="FF0000"/>
                </a:solidFill>
                <a:latin typeface="Tahoma" charset="0"/>
                <a:ea typeface="ＭＳ Ｐゴシック" charset="0"/>
              </a:rPr>
              <a:t>Does not take into account importance</a:t>
            </a:r>
            <a:r>
              <a:rPr lang="en-US" sz="2000">
                <a:latin typeface="Tahoma" charset="0"/>
                <a:ea typeface="ＭＳ Ｐゴシック" charset="0"/>
              </a:rPr>
              <a:t> of critical sections</a:t>
            </a:r>
          </a:p>
          <a:p>
            <a:pPr lvl="1"/>
            <a:endParaRPr lang="en-US" sz="700">
              <a:latin typeface="Tahoma" charset="0"/>
              <a:ea typeface="ＭＳ Ｐゴシック" charset="0"/>
            </a:endParaRPr>
          </a:p>
          <a:p>
            <a:r>
              <a:rPr lang="en-US" sz="2000">
                <a:latin typeface="Tahoma" charset="0"/>
                <a:ea typeface="ＭＳ Ｐゴシック" charset="0"/>
                <a:cs typeface="ＭＳ Ｐゴシック" charset="0"/>
              </a:rPr>
              <a:t>Feedback-Directed Pipelining (FDP) </a:t>
            </a:r>
            <a:r>
              <a:rPr lang="en-US" sz="1600">
                <a:solidFill>
                  <a:srgbClr val="28571F"/>
                </a:solidFill>
                <a:latin typeface="Tahoma" charset="0"/>
                <a:ea typeface="ＭＳ Ｐゴシック" charset="0"/>
                <a:cs typeface="ＭＳ Ｐゴシック" charset="0"/>
              </a:rPr>
              <a:t>[Suleman+, PACT’</a:t>
            </a:r>
            <a:r>
              <a:rPr lang="en-US" altLang="ja-JP" sz="1600">
                <a:solidFill>
                  <a:srgbClr val="28571F"/>
                </a:solidFill>
                <a:latin typeface="Tahoma" charset="0"/>
                <a:ea typeface="ＭＳ Ｐゴシック" charset="0"/>
                <a:cs typeface="ＭＳ Ｐゴシック" charset="0"/>
              </a:rPr>
              <a:t>10 and PhD thesis’11]</a:t>
            </a:r>
            <a:endParaRPr lang="en-US" altLang="ja-JP" sz="2000">
              <a:solidFill>
                <a:srgbClr val="28571F"/>
              </a:solidFill>
              <a:latin typeface="Tahoma" charset="0"/>
              <a:ea typeface="ＭＳ Ｐゴシック" charset="0"/>
              <a:cs typeface="ＭＳ Ｐゴシック" charset="0"/>
            </a:endParaRPr>
          </a:p>
          <a:p>
            <a:pPr lvl="1"/>
            <a:r>
              <a:rPr lang="en-US" sz="2000">
                <a:latin typeface="Tahoma" charset="0"/>
                <a:ea typeface="ＭＳ Ｐゴシック" charset="0"/>
              </a:rPr>
              <a:t>Accelerate </a:t>
            </a:r>
            <a:r>
              <a:rPr lang="en-US" sz="2000">
                <a:solidFill>
                  <a:srgbClr val="FF0000"/>
                </a:solidFill>
                <a:latin typeface="Tahoma" charset="0"/>
                <a:ea typeface="ＭＳ Ｐゴシック" charset="0"/>
              </a:rPr>
              <a:t>only stages with lowest throughput</a:t>
            </a:r>
          </a:p>
          <a:p>
            <a:pPr lvl="1"/>
            <a:r>
              <a:rPr lang="en-US" sz="2000">
                <a:solidFill>
                  <a:srgbClr val="FF0000"/>
                </a:solidFill>
                <a:latin typeface="Tahoma" charset="0"/>
                <a:ea typeface="ＭＳ Ｐゴシック" charset="0"/>
              </a:rPr>
              <a:t>Slow to adapt </a:t>
            </a:r>
            <a:r>
              <a:rPr lang="en-US" sz="2000">
                <a:latin typeface="Tahoma" charset="0"/>
                <a:ea typeface="ＭＳ Ｐゴシック" charset="0"/>
              </a:rPr>
              <a:t>to phase changes (software based library)</a:t>
            </a:r>
          </a:p>
          <a:p>
            <a:pPr lvl="1"/>
            <a:endParaRPr lang="en-US" sz="1800">
              <a:latin typeface="Tahoma" charset="0"/>
              <a:ea typeface="ＭＳ Ｐゴシック" charset="0"/>
            </a:endParaRPr>
          </a:p>
          <a:p>
            <a:pPr>
              <a:buFont typeface="Wingdings" charset="0"/>
              <a:buNone/>
            </a:pPr>
            <a:r>
              <a:rPr lang="en-US" sz="2000">
                <a:latin typeface="Tahoma" charset="0"/>
                <a:ea typeface="ＭＳ Ｐゴシック" charset="0"/>
                <a:cs typeface="ＭＳ Ｐゴシック" charset="0"/>
              </a:rPr>
              <a:t>No previous work can accelerate all three types of bottlenecks or </a:t>
            </a:r>
            <a:br>
              <a:rPr lang="en-US" sz="2000">
                <a:latin typeface="Tahoma" charset="0"/>
                <a:ea typeface="ＭＳ Ｐゴシック" charset="0"/>
                <a:cs typeface="ＭＳ Ｐゴシック" charset="0"/>
              </a:rPr>
            </a:br>
            <a:r>
              <a:rPr lang="en-US" sz="2000">
                <a:latin typeface="Tahoma" charset="0"/>
                <a:ea typeface="ＭＳ Ｐゴシック" charset="0"/>
                <a:cs typeface="ＭＳ Ｐゴシック" charset="0"/>
              </a:rPr>
              <a:t>quickly adapts to fine-grain changes in the </a:t>
            </a:r>
            <a:r>
              <a:rPr lang="en-US" sz="2000" i="1">
                <a:latin typeface="Tahoma" charset="0"/>
                <a:ea typeface="ＭＳ Ｐゴシック" charset="0"/>
                <a:cs typeface="ＭＳ Ｐゴシック" charset="0"/>
              </a:rPr>
              <a:t>importance</a:t>
            </a:r>
            <a:r>
              <a:rPr lang="en-US" sz="2000">
                <a:latin typeface="Tahoma" charset="0"/>
                <a:ea typeface="ＭＳ Ｐゴシック" charset="0"/>
                <a:cs typeface="ＭＳ Ｐゴシック" charset="0"/>
              </a:rPr>
              <a:t> of bottlenecks</a:t>
            </a:r>
          </a:p>
          <a:p>
            <a:pPr>
              <a:buFont typeface="Wingdings" charset="0"/>
              <a:buNone/>
            </a:pPr>
            <a:endParaRPr lang="en-US" sz="700">
              <a:latin typeface="Tahoma" charset="0"/>
              <a:ea typeface="ＭＳ Ｐゴシック" charset="0"/>
              <a:cs typeface="ＭＳ Ｐゴシック" charset="0"/>
            </a:endParaRPr>
          </a:p>
          <a:p>
            <a:pPr>
              <a:buFont typeface="Wingdings" charset="0"/>
              <a:buNone/>
            </a:pPr>
            <a:r>
              <a:rPr lang="en-US" sz="2000" i="1">
                <a:latin typeface="Tahoma" charset="0"/>
                <a:ea typeface="ＭＳ Ｐゴシック" charset="0"/>
                <a:cs typeface="ＭＳ Ｐゴシック" charset="0"/>
              </a:rPr>
              <a:t>Our goal: </a:t>
            </a:r>
            <a:r>
              <a:rPr lang="en-US" sz="2000" i="1">
                <a:solidFill>
                  <a:srgbClr val="0000FF"/>
                </a:solidFill>
                <a:latin typeface="Tahoma" charset="0"/>
                <a:ea typeface="ＭＳ Ｐゴシック" charset="0"/>
                <a:cs typeface="ＭＳ Ｐゴシック" charset="0"/>
              </a:rPr>
              <a:t>general mechanism to identify performance-limiting bottlenecks of any type and accelerate them on an ACMP</a:t>
            </a:r>
          </a:p>
        </p:txBody>
      </p:sp>
      <p:sp>
        <p:nvSpPr>
          <p:cNvPr id="2150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C8C9BB3-22DC-3E4E-9313-34394B78110A}" type="slidenum">
              <a:rPr lang="en-US">
                <a:latin typeface="Garamond" charset="0"/>
              </a:rPr>
              <a:pPr eaLnBrk="1" hangingPunct="1"/>
              <a:t>60</a:t>
            </a:fld>
            <a:endParaRPr lang="en-US">
              <a:latin typeface="Garamond" charset="0"/>
            </a:endParaRPr>
          </a:p>
        </p:txBody>
      </p:sp>
    </p:spTree>
    <p:extLst>
      <p:ext uri="{BB962C8B-B14F-4D97-AF65-F5344CB8AC3E}">
        <p14:creationId xmlns:p14="http://schemas.microsoft.com/office/powerpoint/2010/main" val="27537536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6BB643F-53B3-BC46-B700-3AC146775BD2}" type="slidenum">
              <a:rPr lang="en-US">
                <a:latin typeface="Garamond" charset="0"/>
              </a:rPr>
              <a:pPr eaLnBrk="1" hangingPunct="1"/>
              <a:t>61</a:t>
            </a:fld>
            <a:endParaRPr lang="en-US">
              <a:latin typeface="Garamond" charset="0"/>
            </a:endParaRPr>
          </a:p>
        </p:txBody>
      </p:sp>
      <p:sp>
        <p:nvSpPr>
          <p:cNvPr id="23555" name="Title 1"/>
          <p:cNvSpPr>
            <a:spLocks noGrp="1"/>
          </p:cNvSpPr>
          <p:nvPr>
            <p:ph type="title"/>
          </p:nvPr>
        </p:nvSpPr>
        <p:spPr>
          <a:xfrm>
            <a:off x="0" y="152400"/>
            <a:ext cx="9144000" cy="1066800"/>
          </a:xfrm>
        </p:spPr>
        <p:txBody>
          <a:bodyPr/>
          <a:lstStyle/>
          <a:p>
            <a:r>
              <a:rPr lang="en-US" sz="3900">
                <a:latin typeface="Garamond" charset="0"/>
                <a:ea typeface="ＭＳ Ｐゴシック" charset="0"/>
                <a:cs typeface="ＭＳ Ｐゴシック" charset="0"/>
              </a:rPr>
              <a:t>Bottleneck Identification and Scheduling (BIS)</a:t>
            </a:r>
          </a:p>
        </p:txBody>
      </p:sp>
      <p:sp>
        <p:nvSpPr>
          <p:cNvPr id="16" name="Content Placeholder 2"/>
          <p:cNvSpPr txBox="1">
            <a:spLocks/>
          </p:cNvSpPr>
          <p:nvPr/>
        </p:nvSpPr>
        <p:spPr bwMode="auto">
          <a:xfrm>
            <a:off x="134938" y="1185863"/>
            <a:ext cx="8905875" cy="5176837"/>
          </a:xfrm>
          <a:prstGeom prst="rect">
            <a:avLst/>
          </a:prstGeom>
          <a:noFill/>
          <a:ln w="9525">
            <a:noFill/>
            <a:miter lim="800000"/>
            <a:headEnd/>
            <a:tailEnd/>
          </a:ln>
        </p:spPr>
        <p:txBody>
          <a:bodyPr/>
          <a:lstStyle/>
          <a:p>
            <a:pPr marL="342900" indent="-342900" eaLnBrk="0" hangingPunct="0">
              <a:spcBef>
                <a:spcPct val="20000"/>
              </a:spcBef>
              <a:buClr>
                <a:schemeClr val="accent1"/>
              </a:buClr>
              <a:buSzPct val="65000"/>
              <a:buFont typeface="Wingdings" charset="2"/>
              <a:buChar char="n"/>
              <a:defRPr/>
            </a:pPr>
            <a:r>
              <a:rPr lang="en-US" sz="2400" kern="0" dirty="0">
                <a:latin typeface="+mn-lt"/>
                <a:ea typeface="ＭＳ Ｐゴシック" charset="-128"/>
                <a:cs typeface="ＭＳ Ｐゴシック" pitchFamily="-106" charset="-128"/>
              </a:rPr>
              <a:t>Key insight:</a:t>
            </a:r>
          </a:p>
          <a:p>
            <a:pPr marL="669925" lvl="1" indent="-325438" eaLnBrk="0" hangingPunct="0">
              <a:spcBef>
                <a:spcPct val="20000"/>
              </a:spcBef>
              <a:buClr>
                <a:schemeClr val="accent2"/>
              </a:buClr>
              <a:buSzPct val="60000"/>
              <a:buFont typeface="Wingdings" charset="2"/>
              <a:buChar char="q"/>
              <a:defRPr/>
            </a:pPr>
            <a:r>
              <a:rPr lang="en-US" sz="2400" kern="0" dirty="0">
                <a:solidFill>
                  <a:srgbClr val="0000FF"/>
                </a:solidFill>
                <a:latin typeface="+mn-lt"/>
                <a:ea typeface="ＭＳ Ｐゴシック" charset="-128"/>
                <a:cs typeface="+mn-cs"/>
              </a:rPr>
              <a:t>Thread waiting </a:t>
            </a:r>
            <a:r>
              <a:rPr lang="en-US" sz="2400" kern="0" dirty="0">
                <a:latin typeface="+mn-lt"/>
                <a:ea typeface="ＭＳ Ｐゴシック" charset="-128"/>
                <a:cs typeface="+mn-cs"/>
              </a:rPr>
              <a:t>reduces parallelism and </a:t>
            </a:r>
            <a:br>
              <a:rPr lang="en-US" sz="2400" kern="0" dirty="0">
                <a:latin typeface="+mn-lt"/>
                <a:ea typeface="ＭＳ Ｐゴシック" charset="-128"/>
                <a:cs typeface="+mn-cs"/>
              </a:rPr>
            </a:br>
            <a:r>
              <a:rPr lang="en-US" sz="2400" kern="0" dirty="0">
                <a:latin typeface="+mn-lt"/>
                <a:ea typeface="ＭＳ Ｐゴシック" charset="-128"/>
                <a:cs typeface="+mn-cs"/>
              </a:rPr>
              <a:t>is likely to reduce performance</a:t>
            </a:r>
          </a:p>
          <a:p>
            <a:pPr marL="669925" lvl="1" indent="-325438" eaLnBrk="0" hangingPunct="0">
              <a:spcBef>
                <a:spcPct val="20000"/>
              </a:spcBef>
              <a:buClr>
                <a:schemeClr val="accent2"/>
              </a:buClr>
              <a:buSzPct val="60000"/>
              <a:buFont typeface="Wingdings" charset="2"/>
              <a:buChar char="q"/>
              <a:defRPr/>
            </a:pPr>
            <a:r>
              <a:rPr lang="en-US" sz="2400" kern="0" dirty="0">
                <a:latin typeface="+mn-lt"/>
                <a:ea typeface="ＭＳ Ｐゴシック" charset="-128"/>
                <a:cs typeface="+mn-cs"/>
              </a:rPr>
              <a:t>Code causing the most thread waiting                             </a:t>
            </a:r>
            <a:r>
              <a:rPr lang="en-US" sz="2400" kern="0" dirty="0">
                <a:latin typeface="+mn-lt"/>
                <a:ea typeface="ＭＳ Ｐゴシック" charset="-128"/>
                <a:cs typeface="+mn-cs"/>
                <a:sym typeface="Wingdings"/>
              </a:rPr>
              <a:t> likely critical path</a:t>
            </a:r>
            <a:endParaRPr lang="en-US" sz="2400" kern="0" dirty="0">
              <a:latin typeface="+mn-lt"/>
              <a:ea typeface="ＭＳ Ｐゴシック" charset="-128"/>
              <a:cs typeface="+mn-cs"/>
            </a:endParaRPr>
          </a:p>
          <a:p>
            <a:pPr marL="669925" lvl="1" indent="-325438" eaLnBrk="0" hangingPunct="0">
              <a:spcBef>
                <a:spcPct val="20000"/>
              </a:spcBef>
              <a:buClr>
                <a:schemeClr val="accent2"/>
              </a:buClr>
              <a:buSzPct val="60000"/>
              <a:buFont typeface="Wingdings" charset="2"/>
              <a:buChar char="q"/>
              <a:defRPr/>
            </a:pPr>
            <a:endParaRPr lang="en-US" sz="800" kern="0" dirty="0">
              <a:latin typeface="+mn-lt"/>
              <a:ea typeface="ＭＳ Ｐゴシック" charset="-128"/>
              <a:cs typeface="+mn-cs"/>
            </a:endParaRPr>
          </a:p>
          <a:p>
            <a:pPr marL="669925" lvl="1" indent="-325438" eaLnBrk="0" hangingPunct="0">
              <a:spcBef>
                <a:spcPct val="20000"/>
              </a:spcBef>
              <a:buClr>
                <a:schemeClr val="accent2"/>
              </a:buClr>
              <a:buSzPct val="60000"/>
              <a:buFont typeface="Wingdings" charset="2"/>
              <a:buChar char="q"/>
              <a:defRPr/>
            </a:pPr>
            <a:endParaRPr lang="en-US" sz="800" kern="0" dirty="0">
              <a:latin typeface="+mn-lt"/>
              <a:ea typeface="ＭＳ Ｐゴシック" charset="-128"/>
              <a:cs typeface="+mn-cs"/>
            </a:endParaRPr>
          </a:p>
          <a:p>
            <a:pPr marL="669925" lvl="1" indent="-325438" eaLnBrk="0" hangingPunct="0">
              <a:spcBef>
                <a:spcPct val="20000"/>
              </a:spcBef>
              <a:buClr>
                <a:schemeClr val="accent2"/>
              </a:buClr>
              <a:buSzPct val="60000"/>
              <a:buFont typeface="Wingdings" charset="2"/>
              <a:buChar char="q"/>
              <a:defRPr/>
            </a:pPr>
            <a:endParaRPr lang="en-US" sz="800" kern="0" dirty="0">
              <a:latin typeface="+mn-lt"/>
              <a:ea typeface="ＭＳ Ｐゴシック" charset="-128"/>
              <a:cs typeface="+mn-cs"/>
            </a:endParaRPr>
          </a:p>
          <a:p>
            <a:pPr marL="342900" indent="-342900" eaLnBrk="0" hangingPunct="0">
              <a:spcBef>
                <a:spcPct val="20000"/>
              </a:spcBef>
              <a:buClr>
                <a:schemeClr val="accent1"/>
              </a:buClr>
              <a:buSzPct val="65000"/>
              <a:buFont typeface="Wingdings" charset="2"/>
              <a:buChar char="n"/>
              <a:defRPr/>
            </a:pPr>
            <a:r>
              <a:rPr lang="en-US" sz="2400" kern="0" dirty="0">
                <a:latin typeface="+mn-lt"/>
                <a:ea typeface="ＭＳ Ｐゴシック" charset="-128"/>
                <a:cs typeface="ＭＳ Ｐゴシック" pitchFamily="-106" charset="-128"/>
              </a:rPr>
              <a:t>Key idea:</a:t>
            </a:r>
          </a:p>
          <a:p>
            <a:pPr marL="669925" lvl="1" indent="-325438" eaLnBrk="0" hangingPunct="0">
              <a:spcBef>
                <a:spcPct val="20000"/>
              </a:spcBef>
              <a:buClr>
                <a:schemeClr val="accent2"/>
              </a:buClr>
              <a:buSzPct val="60000"/>
              <a:buFont typeface="Wingdings" charset="2"/>
              <a:buChar char="q"/>
              <a:defRPr/>
            </a:pPr>
            <a:r>
              <a:rPr lang="en-US" sz="2400" kern="0" dirty="0">
                <a:solidFill>
                  <a:srgbClr val="0000FF"/>
                </a:solidFill>
                <a:latin typeface="+mn-lt"/>
                <a:ea typeface="ＭＳ Ｐゴシック" charset="-128"/>
                <a:cs typeface="+mn-cs"/>
              </a:rPr>
              <a:t>Dynamically identify bottlenecks that cause </a:t>
            </a:r>
            <a:br>
              <a:rPr lang="en-US" sz="2400" kern="0" dirty="0">
                <a:solidFill>
                  <a:srgbClr val="0000FF"/>
                </a:solidFill>
                <a:latin typeface="+mn-lt"/>
                <a:ea typeface="ＭＳ Ｐゴシック" charset="-128"/>
                <a:cs typeface="+mn-cs"/>
              </a:rPr>
            </a:br>
            <a:r>
              <a:rPr lang="en-US" sz="2400" kern="0" dirty="0">
                <a:solidFill>
                  <a:srgbClr val="0000FF"/>
                </a:solidFill>
                <a:latin typeface="+mn-lt"/>
                <a:ea typeface="ＭＳ Ｐゴシック" charset="-128"/>
                <a:cs typeface="+mn-cs"/>
              </a:rPr>
              <a:t>the most thread waiting</a:t>
            </a:r>
          </a:p>
          <a:p>
            <a:pPr marL="669925" lvl="1" indent="-325438" eaLnBrk="0" hangingPunct="0">
              <a:spcBef>
                <a:spcPct val="20000"/>
              </a:spcBef>
              <a:buClr>
                <a:schemeClr val="accent2"/>
              </a:buClr>
              <a:buSzPct val="60000"/>
              <a:buFont typeface="Wingdings" charset="2"/>
              <a:buChar char="q"/>
              <a:defRPr/>
            </a:pPr>
            <a:r>
              <a:rPr lang="en-US" sz="2400" kern="0" dirty="0">
                <a:latin typeface="+mn-lt"/>
                <a:ea typeface="ＭＳ Ｐゴシック" charset="-128"/>
                <a:cs typeface="+mn-cs"/>
              </a:rPr>
              <a:t>Accelerate them (using powerful cores in an ACMP)</a:t>
            </a:r>
            <a:endParaRPr lang="en-US" sz="2400" i="1" kern="0" dirty="0">
              <a:solidFill>
                <a:srgbClr val="0000FF"/>
              </a:solidFill>
              <a:latin typeface="+mn-lt"/>
              <a:ea typeface="ＭＳ Ｐゴシック" charset="-128"/>
              <a:cs typeface="ＭＳ Ｐゴシック" pitchFamily="-106" charset="-128"/>
            </a:endParaRPr>
          </a:p>
        </p:txBody>
      </p:sp>
    </p:spTree>
    <p:extLst>
      <p:ext uri="{BB962C8B-B14F-4D97-AF65-F5344CB8AC3E}">
        <p14:creationId xmlns:p14="http://schemas.microsoft.com/office/powerpoint/2010/main" val="13426509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AutoShape 3"/>
          <p:cNvSpPr>
            <a:spLocks noChangeArrowheads="1"/>
          </p:cNvSpPr>
          <p:nvPr/>
        </p:nvSpPr>
        <p:spPr bwMode="auto">
          <a:xfrm>
            <a:off x="280988" y="2871788"/>
            <a:ext cx="31178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ea typeface="ＭＳ Ｐゴシック" charset="-128"/>
                <a:cs typeface="+mn-cs"/>
              </a:rPr>
              <a:t>Annotate</a:t>
            </a:r>
            <a:br>
              <a:rPr lang="en-US" sz="2000" dirty="0">
                <a:solidFill>
                  <a:srgbClr val="000000"/>
                </a:solidFill>
                <a:ea typeface="ＭＳ Ｐゴシック" charset="-128"/>
                <a:cs typeface="+mn-cs"/>
              </a:rPr>
            </a:br>
            <a:r>
              <a:rPr lang="en-US" sz="2000" i="1" dirty="0">
                <a:solidFill>
                  <a:srgbClr val="000000"/>
                </a:solidFill>
                <a:ea typeface="ＭＳ Ｐゴシック" charset="-128"/>
                <a:cs typeface="+mn-cs"/>
              </a:rPr>
              <a:t>bottleneck </a:t>
            </a:r>
            <a:r>
              <a:rPr lang="en-US" sz="2000" dirty="0">
                <a:solidFill>
                  <a:srgbClr val="000000"/>
                </a:solidFill>
                <a:ea typeface="ＭＳ Ｐゴシック" charset="-128"/>
                <a:cs typeface="+mn-cs"/>
              </a:rPr>
              <a:t>code</a:t>
            </a:r>
          </a:p>
          <a:p>
            <a:pPr marL="342900" indent="-342900">
              <a:buFontTx/>
              <a:buAutoNum type="arabicPeriod"/>
              <a:defRPr/>
            </a:pPr>
            <a:r>
              <a:rPr lang="en-US" sz="2000" dirty="0">
                <a:solidFill>
                  <a:srgbClr val="000000"/>
                </a:solidFill>
                <a:ea typeface="ＭＳ Ｐゴシック" charset="-128"/>
                <a:cs typeface="+mn-cs"/>
              </a:rPr>
              <a:t>Implement </a:t>
            </a:r>
            <a:r>
              <a:rPr lang="en-US" sz="2000" i="1" dirty="0">
                <a:solidFill>
                  <a:srgbClr val="000000"/>
                </a:solidFill>
                <a:ea typeface="ＭＳ Ｐゴシック" charset="-128"/>
                <a:cs typeface="+mn-cs"/>
              </a:rPr>
              <a:t>waiting</a:t>
            </a:r>
            <a:endParaRPr lang="en-US" sz="2000" dirty="0">
              <a:solidFill>
                <a:srgbClr val="000000"/>
              </a:solidFill>
              <a:ea typeface="ＭＳ Ｐゴシック" charset="-128"/>
              <a:cs typeface="+mn-cs"/>
            </a:endParaRPr>
          </a:p>
          <a:p>
            <a:pPr>
              <a:defRPr/>
            </a:pPr>
            <a:r>
              <a:rPr lang="en-US" sz="2000" dirty="0">
                <a:solidFill>
                  <a:srgbClr val="000000"/>
                </a:solidFill>
                <a:ea typeface="ＭＳ Ｐゴシック" charset="-128"/>
                <a:cs typeface="+mn-cs"/>
              </a:rPr>
              <a:t>     for bottlenecks</a:t>
            </a:r>
          </a:p>
        </p:txBody>
      </p:sp>
      <p:sp>
        <p:nvSpPr>
          <p:cNvPr id="69637" name="AutoShape 4"/>
          <p:cNvSpPr>
            <a:spLocks noChangeArrowheads="1"/>
          </p:cNvSpPr>
          <p:nvPr/>
        </p:nvSpPr>
        <p:spPr bwMode="auto">
          <a:xfrm>
            <a:off x="5614988" y="2871788"/>
            <a:ext cx="32702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Measure </a:t>
            </a:r>
            <a:r>
              <a:rPr lang="en-US" sz="2000" i="1" dirty="0">
                <a:solidFill>
                  <a:srgbClr val="000000"/>
                </a:solidFill>
                <a:latin typeface="Arial" pitchFamily="-106" charset="0"/>
                <a:ea typeface="ＭＳ Ｐゴシック" pitchFamily="-106" charset="-128"/>
                <a:cs typeface="ＭＳ Ｐゴシック" pitchFamily="-106" charset="-128"/>
              </a:rPr>
              <a:t>thread </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i="1" dirty="0">
                <a:solidFill>
                  <a:srgbClr val="000000"/>
                </a:solidFill>
                <a:latin typeface="Arial" pitchFamily="-106" charset="0"/>
                <a:ea typeface="ＭＳ Ｐゴシック" pitchFamily="-106" charset="-128"/>
                <a:cs typeface="ＭＳ Ｐゴシック" pitchFamily="-106" charset="-128"/>
              </a:rPr>
              <a:t>waiting cycles (TWC)</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for each bottleneck</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Accelerate bottleneck(s)</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with the highest TWC</a:t>
            </a:r>
          </a:p>
        </p:txBody>
      </p:sp>
      <p:sp>
        <p:nvSpPr>
          <p:cNvPr id="72709" name="Line 5"/>
          <p:cNvSpPr>
            <a:spLocks noChangeShapeType="1"/>
          </p:cNvSpPr>
          <p:nvPr/>
        </p:nvSpPr>
        <p:spPr bwMode="auto">
          <a:xfrm flipV="1">
            <a:off x="3419475" y="3797300"/>
            <a:ext cx="22066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10" name="Text Box 6"/>
          <p:cNvSpPr txBox="1">
            <a:spLocks noChangeArrowheads="1"/>
          </p:cNvSpPr>
          <p:nvPr/>
        </p:nvSpPr>
        <p:spPr bwMode="auto">
          <a:xfrm>
            <a:off x="3203575" y="3074988"/>
            <a:ext cx="2574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solidFill>
                  <a:srgbClr val="000000"/>
                </a:solidFill>
              </a:rPr>
              <a:t>Binary containing </a:t>
            </a:r>
            <a:br>
              <a:rPr lang="en-US">
                <a:solidFill>
                  <a:srgbClr val="000000"/>
                </a:solidFill>
              </a:rPr>
            </a:br>
            <a:r>
              <a:rPr lang="en-US">
                <a:solidFill>
                  <a:srgbClr val="000000"/>
                </a:solidFill>
              </a:rPr>
              <a:t> </a:t>
            </a:r>
            <a:r>
              <a:rPr lang="en-US" b="1">
                <a:solidFill>
                  <a:srgbClr val="000000"/>
                </a:solidFill>
              </a:rPr>
              <a:t>BIS instructions</a:t>
            </a:r>
          </a:p>
        </p:txBody>
      </p:sp>
      <p:sp>
        <p:nvSpPr>
          <p:cNvPr id="72711" name="Text Box 7"/>
          <p:cNvSpPr txBox="1">
            <a:spLocks noChangeArrowheads="1"/>
          </p:cNvSpPr>
          <p:nvPr/>
        </p:nvSpPr>
        <p:spPr bwMode="auto">
          <a:xfrm>
            <a:off x="460375" y="2460625"/>
            <a:ext cx="3744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Compiler/Library/Programmer</a:t>
            </a:r>
          </a:p>
        </p:txBody>
      </p:sp>
      <p:sp>
        <p:nvSpPr>
          <p:cNvPr id="72712" name="Text Box 8"/>
          <p:cNvSpPr txBox="1">
            <a:spLocks noChangeArrowheads="1"/>
          </p:cNvSpPr>
          <p:nvPr/>
        </p:nvSpPr>
        <p:spPr bwMode="auto">
          <a:xfrm>
            <a:off x="5961063" y="2459038"/>
            <a:ext cx="1738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Hardware</a:t>
            </a:r>
          </a:p>
        </p:txBody>
      </p:sp>
      <p:sp>
        <p:nvSpPr>
          <p:cNvPr id="245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F9653AA-AB66-7146-98EB-56E69C8C55CA}" type="slidenum">
              <a:rPr lang="en-US">
                <a:latin typeface="Garamond" charset="0"/>
              </a:rPr>
              <a:pPr eaLnBrk="1" hangingPunct="1"/>
              <a:t>62</a:t>
            </a:fld>
            <a:endParaRPr lang="en-US">
              <a:latin typeface="Garamond" charset="0"/>
            </a:endParaRPr>
          </a:p>
        </p:txBody>
      </p:sp>
      <p:sp>
        <p:nvSpPr>
          <p:cNvPr id="24585" name="Title 1"/>
          <p:cNvSpPr>
            <a:spLocks noGrp="1"/>
          </p:cNvSpPr>
          <p:nvPr>
            <p:ph type="title"/>
          </p:nvPr>
        </p:nvSpPr>
        <p:spPr>
          <a:xfrm>
            <a:off x="0" y="152400"/>
            <a:ext cx="9144000" cy="1066800"/>
          </a:xfrm>
        </p:spPr>
        <p:txBody>
          <a:bodyPr/>
          <a:lstStyle/>
          <a:p>
            <a:r>
              <a:rPr lang="en-US" sz="3900">
                <a:latin typeface="Garamond" charset="0"/>
                <a:ea typeface="ＭＳ Ｐゴシック" charset="0"/>
                <a:cs typeface="ＭＳ Ｐゴシック" charset="0"/>
              </a:rPr>
              <a:t>Bottleneck Identification and Scheduling (BIS)</a:t>
            </a:r>
          </a:p>
        </p:txBody>
      </p:sp>
      <p:sp>
        <p:nvSpPr>
          <p:cNvPr id="15" name="Rectangle 14"/>
          <p:cNvSpPr>
            <a:spLocks noChangeArrowheads="1"/>
          </p:cNvSpPr>
          <p:nvPr/>
        </p:nvSpPr>
        <p:spPr bwMode="auto">
          <a:xfrm>
            <a:off x="100013" y="2346325"/>
            <a:ext cx="3578225" cy="2841625"/>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21474250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7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7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96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7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nimBg="1"/>
      <p:bldP spid="69637" grpId="0" animBg="1"/>
      <p:bldP spid="72709" grpId="0" animBg="1"/>
      <p:bldP spid="72710" grpId="0"/>
      <p:bldP spid="72711" grpId="0"/>
      <p:bldP spid="72712" grpId="0"/>
      <p:bldP spid="1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bwMode="auto">
          <a:xfrm>
            <a:off x="254000" y="1830388"/>
            <a:ext cx="8823325" cy="2235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20000"/>
              </a:spcBef>
              <a:buClr>
                <a:schemeClr val="accent1"/>
              </a:buClr>
              <a:buSzPct val="65000"/>
              <a:buFont typeface="Wingdings" charset="0"/>
              <a:buNone/>
            </a:pPr>
            <a:r>
              <a:rPr lang="en-US" sz="2400">
                <a:latin typeface="Tahoma" charset="0"/>
              </a:rPr>
              <a:t>			while cannot acquire lock</a:t>
            </a:r>
          </a:p>
          <a:p>
            <a:pPr>
              <a:spcBef>
                <a:spcPct val="20000"/>
              </a:spcBef>
              <a:buClr>
                <a:schemeClr val="accent1"/>
              </a:buClr>
              <a:buSzPct val="65000"/>
              <a:buFont typeface="Wingdings" charset="0"/>
              <a:buNone/>
            </a:pPr>
            <a:r>
              <a:rPr lang="en-US" sz="2400">
                <a:latin typeface="Tahoma" charset="0"/>
              </a:rPr>
              <a:t>				Wait loop for watch_addr</a:t>
            </a:r>
            <a:endParaRPr lang="en-US" sz="2400" i="1">
              <a:latin typeface="Tahoma" charset="0"/>
            </a:endParaRPr>
          </a:p>
          <a:p>
            <a:pPr>
              <a:spcBef>
                <a:spcPct val="20000"/>
              </a:spcBef>
              <a:buClr>
                <a:schemeClr val="accent1"/>
              </a:buClr>
              <a:buSzPct val="65000"/>
              <a:buFont typeface="Wingdings" charset="0"/>
              <a:buNone/>
            </a:pPr>
            <a:r>
              <a:rPr lang="en-US" sz="2400">
                <a:latin typeface="Tahoma" charset="0"/>
              </a:rPr>
              <a:t>			acquire lock</a:t>
            </a:r>
          </a:p>
          <a:p>
            <a:pPr>
              <a:spcBef>
                <a:spcPct val="20000"/>
              </a:spcBef>
              <a:buClr>
                <a:schemeClr val="accent1"/>
              </a:buClr>
              <a:buSzPct val="65000"/>
              <a:buFont typeface="Wingdings" charset="0"/>
              <a:buNone/>
            </a:pPr>
            <a:r>
              <a:rPr lang="en-US" sz="2400">
                <a:latin typeface="Tahoma" charset="0"/>
              </a:rPr>
              <a:t>			…</a:t>
            </a:r>
          </a:p>
          <a:p>
            <a:pPr>
              <a:spcBef>
                <a:spcPct val="20000"/>
              </a:spcBef>
              <a:buClr>
                <a:schemeClr val="accent1"/>
              </a:buClr>
              <a:buSzPct val="65000"/>
              <a:buFont typeface="Wingdings" charset="0"/>
              <a:buNone/>
            </a:pPr>
            <a:r>
              <a:rPr lang="en-US" sz="2400">
                <a:latin typeface="Tahoma" charset="0"/>
              </a:rPr>
              <a:t>			release lock</a:t>
            </a:r>
          </a:p>
          <a:p>
            <a:pPr>
              <a:spcBef>
                <a:spcPct val="20000"/>
              </a:spcBef>
              <a:buClr>
                <a:schemeClr val="accent1"/>
              </a:buClr>
              <a:buSzPct val="65000"/>
              <a:buFont typeface="Wingdings" charset="0"/>
              <a:buNone/>
            </a:pPr>
            <a:endParaRPr lang="en-US" sz="2400" i="1">
              <a:latin typeface="Tahoma" charset="0"/>
            </a:endParaRPr>
          </a:p>
        </p:txBody>
      </p:sp>
      <p:sp>
        <p:nvSpPr>
          <p:cNvPr id="25603" name="Title 1"/>
          <p:cNvSpPr>
            <a:spLocks noGrp="1"/>
          </p:cNvSpPr>
          <p:nvPr>
            <p:ph type="title"/>
          </p:nvPr>
        </p:nvSpPr>
        <p:spPr/>
        <p:txBody>
          <a:bodyPr/>
          <a:lstStyle/>
          <a:p>
            <a:r>
              <a:rPr lang="en-US">
                <a:latin typeface="Garamond" charset="0"/>
                <a:ea typeface="ＭＳ Ｐゴシック" charset="0"/>
                <a:cs typeface="ＭＳ Ｐゴシック" charset="0"/>
              </a:rPr>
              <a:t>Critical Sections: Code Modifications</a:t>
            </a:r>
          </a:p>
        </p:txBody>
      </p:sp>
      <p:sp>
        <p:nvSpPr>
          <p:cNvPr id="62466" name="Content Placeholder 2"/>
          <p:cNvSpPr>
            <a:spLocks noGrp="1"/>
          </p:cNvSpPr>
          <p:nvPr>
            <p:ph idx="1"/>
          </p:nvPr>
        </p:nvSpPr>
        <p:spPr>
          <a:xfrm>
            <a:off x="250825" y="1371600"/>
            <a:ext cx="8610600" cy="4876800"/>
          </a:xfrm>
        </p:spPr>
        <p:txBody>
          <a:bodyPr/>
          <a:lstStyle/>
          <a:p>
            <a:pPr>
              <a:buFont typeface="Wingdings" charset="0"/>
              <a:buNone/>
            </a:pPr>
            <a:r>
              <a:rPr lang="en-US">
                <a:latin typeface="Tahoma" charset="0"/>
                <a:ea typeface="ＭＳ Ｐゴシック" charset="0"/>
                <a:cs typeface="ＭＳ Ｐゴシック" charset="0"/>
              </a:rPr>
              <a:t>			…</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BottleneckCall</a:t>
            </a:r>
            <a:r>
              <a:rPr lang="en-US">
                <a:latin typeface="Tahoma" charset="0"/>
                <a:ea typeface="ＭＳ Ｐゴシック" charset="0"/>
                <a:cs typeface="ＭＳ Ｐゴシック" charset="0"/>
              </a:rPr>
              <a:t> </a:t>
            </a:r>
            <a:r>
              <a:rPr lang="en-US" i="1">
                <a:latin typeface="Tahoma" charset="0"/>
                <a:ea typeface="ＭＳ Ｐゴシック" charset="0"/>
                <a:cs typeface="ＭＳ Ｐゴシック" charset="0"/>
              </a:rPr>
              <a:t>bid</a:t>
            </a:r>
            <a:r>
              <a:rPr lang="en-US">
                <a:latin typeface="Tahoma" charset="0"/>
                <a:ea typeface="ＭＳ Ｐゴシック" charset="0"/>
                <a:cs typeface="ＭＳ Ｐゴシック" charset="0"/>
              </a:rPr>
              <a:t>, targetPC</a:t>
            </a:r>
          </a:p>
          <a:p>
            <a:pPr>
              <a:buFont typeface="Wingdings" charset="0"/>
              <a:buNone/>
            </a:pPr>
            <a:r>
              <a:rPr lang="en-US">
                <a:latin typeface="Tahoma" charset="0"/>
                <a:ea typeface="ＭＳ Ｐゴシック" charset="0"/>
                <a:cs typeface="ＭＳ Ｐゴシック" charset="0"/>
              </a:rPr>
              <a:t>			…</a:t>
            </a:r>
          </a:p>
          <a:p>
            <a:pPr>
              <a:buFont typeface="Wingdings" charset="0"/>
              <a:buNone/>
            </a:pPr>
            <a:r>
              <a:rPr lang="en-US">
                <a:latin typeface="Tahoma" charset="0"/>
                <a:ea typeface="ＭＳ Ｐゴシック" charset="0"/>
                <a:cs typeface="ＭＳ Ｐゴシック" charset="0"/>
              </a:rPr>
              <a:t>targetPC: 	while cannot acquire lock</a:t>
            </a:r>
          </a:p>
          <a:p>
            <a:pPr>
              <a:buFont typeface="Wingdings" charset="0"/>
              <a:buNone/>
            </a:pPr>
            <a:r>
              <a:rPr lang="en-US">
                <a:latin typeface="Tahoma" charset="0"/>
                <a:ea typeface="ＭＳ Ｐゴシック" charset="0"/>
                <a:cs typeface="ＭＳ Ｐゴシック" charset="0"/>
              </a:rPr>
              <a:t>				Wait loop for watch_addr</a:t>
            </a:r>
            <a:endParaRPr lang="en-US" i="1">
              <a:latin typeface="Tahoma" charset="0"/>
              <a:ea typeface="ＭＳ Ｐゴシック" charset="0"/>
              <a:cs typeface="ＭＳ Ｐゴシック" charset="0"/>
            </a:endParaRPr>
          </a:p>
          <a:p>
            <a:pPr>
              <a:buFont typeface="Wingdings" charset="0"/>
              <a:buNone/>
            </a:pPr>
            <a:r>
              <a:rPr lang="en-US">
                <a:latin typeface="Tahoma" charset="0"/>
                <a:ea typeface="ＭＳ Ｐゴシック" charset="0"/>
                <a:cs typeface="ＭＳ Ｐゴシック" charset="0"/>
              </a:rPr>
              <a:t>			acquire lock</a:t>
            </a:r>
          </a:p>
          <a:p>
            <a:pPr>
              <a:buFont typeface="Wingdings" charset="0"/>
              <a:buNone/>
            </a:pPr>
            <a:r>
              <a:rPr lang="en-US">
                <a:latin typeface="Tahoma" charset="0"/>
                <a:ea typeface="ＭＳ Ｐゴシック" charset="0"/>
                <a:cs typeface="ＭＳ Ｐゴシック" charset="0"/>
              </a:rPr>
              <a:t>			…</a:t>
            </a:r>
          </a:p>
          <a:p>
            <a:pPr>
              <a:buFont typeface="Wingdings" charset="0"/>
              <a:buNone/>
            </a:pPr>
            <a:r>
              <a:rPr lang="en-US">
                <a:latin typeface="Tahoma" charset="0"/>
                <a:ea typeface="ＭＳ Ｐゴシック" charset="0"/>
                <a:cs typeface="ＭＳ Ｐゴシック" charset="0"/>
              </a:rPr>
              <a:t>			release lock</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BottleneckReturn</a:t>
            </a:r>
            <a:r>
              <a:rPr lang="en-US">
                <a:latin typeface="Tahoma" charset="0"/>
                <a:ea typeface="ＭＳ Ｐゴシック" charset="0"/>
                <a:cs typeface="ＭＳ Ｐゴシック" charset="0"/>
              </a:rPr>
              <a:t> </a:t>
            </a:r>
            <a:r>
              <a:rPr lang="en-US" i="1">
                <a:latin typeface="Tahoma" charset="0"/>
                <a:ea typeface="ＭＳ Ｐゴシック" charset="0"/>
                <a:cs typeface="ＭＳ Ｐゴシック" charset="0"/>
              </a:rPr>
              <a:t>bid</a:t>
            </a:r>
            <a:endParaRPr lang="en-US">
              <a:latin typeface="Tahoma" charset="0"/>
              <a:ea typeface="ＭＳ Ｐゴシック" charset="0"/>
              <a:cs typeface="ＭＳ Ｐゴシック" charset="0"/>
            </a:endParaRPr>
          </a:p>
          <a:p>
            <a:pPr>
              <a:buFont typeface="Wingdings" charset="0"/>
              <a:buNone/>
            </a:pPr>
            <a:endParaRPr lang="en-US" i="1">
              <a:latin typeface="Tahoma" charset="0"/>
              <a:ea typeface="ＭＳ Ｐゴシック" charset="0"/>
              <a:cs typeface="ＭＳ Ｐゴシック" charset="0"/>
            </a:endParaRPr>
          </a:p>
        </p:txBody>
      </p:sp>
      <p:sp>
        <p:nvSpPr>
          <p:cNvPr id="2560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EBFB59E-E2C4-654B-8C1D-9CF02D10A7D6}" type="slidenum">
              <a:rPr lang="en-US">
                <a:latin typeface="Garamond" charset="0"/>
              </a:rPr>
              <a:pPr eaLnBrk="1" hangingPunct="1"/>
              <a:t>63</a:t>
            </a:fld>
            <a:endParaRPr lang="en-US">
              <a:latin typeface="Garamond" charset="0"/>
            </a:endParaRPr>
          </a:p>
        </p:txBody>
      </p:sp>
      <p:sp>
        <p:nvSpPr>
          <p:cNvPr id="5" name="Rounded Rectangle 4"/>
          <p:cNvSpPr>
            <a:spLocks noChangeArrowheads="1"/>
          </p:cNvSpPr>
          <p:nvPr/>
        </p:nvSpPr>
        <p:spPr bwMode="auto">
          <a:xfrm>
            <a:off x="1928813" y="2682875"/>
            <a:ext cx="5465762" cy="2763838"/>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6" name="Rounded Rectangle 5"/>
          <p:cNvSpPr>
            <a:spLocks noChangeArrowheads="1"/>
          </p:cNvSpPr>
          <p:nvPr/>
        </p:nvSpPr>
        <p:spPr bwMode="auto">
          <a:xfrm>
            <a:off x="1979613" y="1616075"/>
            <a:ext cx="4217987" cy="847725"/>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7" name="Rounded Rectangle 6"/>
          <p:cNvSpPr>
            <a:spLocks noChangeArrowheads="1"/>
          </p:cNvSpPr>
          <p:nvPr/>
        </p:nvSpPr>
        <p:spPr bwMode="auto">
          <a:xfrm>
            <a:off x="2944813" y="3062288"/>
            <a:ext cx="4700587" cy="584200"/>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8" name="Rounded Rectangle 7"/>
          <p:cNvSpPr>
            <a:spLocks noChangeArrowheads="1"/>
          </p:cNvSpPr>
          <p:nvPr/>
        </p:nvSpPr>
        <p:spPr bwMode="auto">
          <a:xfrm>
            <a:off x="1984375" y="4813300"/>
            <a:ext cx="4700588" cy="550863"/>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0" name="Content Placeholder 2"/>
          <p:cNvSpPr txBox="1">
            <a:spLocks/>
          </p:cNvSpPr>
          <p:nvPr/>
        </p:nvSpPr>
        <p:spPr bwMode="auto">
          <a:xfrm>
            <a:off x="2662238" y="3121025"/>
            <a:ext cx="5114925" cy="603250"/>
          </a:xfrm>
          <a:prstGeom prst="rect">
            <a:avLst/>
          </a:prstGeom>
          <a:noFill/>
          <a:ln w="9525">
            <a:noFill/>
            <a:miter lim="800000"/>
            <a:headEnd/>
            <a:tailEnd/>
          </a:ln>
        </p:spPr>
        <p:txBody>
          <a:bodyPr/>
          <a:lstStyle/>
          <a:p>
            <a:pPr marL="342900" indent="-342900" eaLnBrk="0" hangingPunct="0">
              <a:spcBef>
                <a:spcPct val="20000"/>
              </a:spcBef>
              <a:buClr>
                <a:schemeClr val="accent1"/>
              </a:buClr>
              <a:buSzPct val="65000"/>
              <a:buFont typeface="Wingdings" charset="2"/>
              <a:buNone/>
              <a:defRPr/>
            </a:pPr>
            <a:r>
              <a:rPr lang="en-US" sz="2400" kern="0" dirty="0">
                <a:latin typeface="+mn-lt"/>
                <a:ea typeface="ＭＳ Ｐゴシック" charset="-128"/>
                <a:cs typeface="ＭＳ Ｐゴシック" pitchFamily="-106" charset="-128"/>
              </a:rPr>
              <a:t>	</a:t>
            </a:r>
            <a:r>
              <a:rPr lang="en-US" sz="2400" kern="0" dirty="0" err="1">
                <a:solidFill>
                  <a:srgbClr val="0000FF"/>
                </a:solidFill>
                <a:latin typeface="+mn-lt"/>
                <a:ea typeface="ＭＳ Ｐゴシック" charset="-128"/>
                <a:cs typeface="ＭＳ Ｐゴシック" pitchFamily="-106" charset="-128"/>
              </a:rPr>
              <a:t>BottleneckWait</a:t>
            </a:r>
            <a:r>
              <a:rPr lang="en-US" sz="2400" kern="0" dirty="0">
                <a:latin typeface="+mn-lt"/>
                <a:ea typeface="ＭＳ Ｐゴシック" charset="-128"/>
                <a:cs typeface="ＭＳ Ｐゴシック" pitchFamily="-106" charset="-128"/>
              </a:rPr>
              <a:t> </a:t>
            </a:r>
            <a:r>
              <a:rPr lang="en-US" sz="2400" i="1" kern="0" dirty="0">
                <a:latin typeface="+mn-lt"/>
                <a:ea typeface="ＭＳ Ｐゴシック" charset="-128"/>
                <a:cs typeface="ＭＳ Ｐゴシック" pitchFamily="-106" charset="-128"/>
              </a:rPr>
              <a:t>bid</a:t>
            </a:r>
            <a:r>
              <a:rPr lang="en-US" sz="2400" kern="0" dirty="0">
                <a:latin typeface="+mn-lt"/>
                <a:ea typeface="ＭＳ Ｐゴシック" charset="-128"/>
                <a:cs typeface="ＭＳ Ｐゴシック" pitchFamily="-106" charset="-128"/>
              </a:rPr>
              <a:t>, </a:t>
            </a:r>
            <a:r>
              <a:rPr lang="en-US" sz="2400" kern="0" dirty="0" err="1">
                <a:latin typeface="+mn-lt"/>
                <a:ea typeface="ＭＳ Ｐゴシック" charset="-128"/>
                <a:cs typeface="ＭＳ Ｐゴシック" pitchFamily="-106" charset="-128"/>
              </a:rPr>
              <a:t>watch_addr</a:t>
            </a:r>
            <a:endParaRPr lang="en-US" sz="2400" i="1" kern="0" dirty="0">
              <a:latin typeface="+mn-lt"/>
              <a:ea typeface="ＭＳ Ｐゴシック" charset="-128"/>
              <a:cs typeface="ＭＳ Ｐゴシック" pitchFamily="-106" charset="-128"/>
            </a:endParaRPr>
          </a:p>
        </p:txBody>
      </p:sp>
      <p:sp>
        <p:nvSpPr>
          <p:cNvPr id="25611" name="Content Placeholder 2"/>
          <p:cNvSpPr txBox="1">
            <a:spLocks/>
          </p:cNvSpPr>
          <p:nvPr/>
        </p:nvSpPr>
        <p:spPr bwMode="auto">
          <a:xfrm>
            <a:off x="238125" y="1370013"/>
            <a:ext cx="8631238"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20000"/>
              </a:spcBef>
              <a:buClr>
                <a:schemeClr val="accent1"/>
              </a:buClr>
              <a:buSzPct val="65000"/>
              <a:buFont typeface="Wingdings" charset="0"/>
              <a:buNone/>
            </a:pPr>
            <a:r>
              <a:rPr lang="en-US" sz="2400">
                <a:latin typeface="Tahoma" charset="0"/>
              </a:rPr>
              <a:t>			…</a:t>
            </a:r>
          </a:p>
          <a:p>
            <a:pPr>
              <a:spcBef>
                <a:spcPct val="20000"/>
              </a:spcBef>
              <a:buClr>
                <a:schemeClr val="accent1"/>
              </a:buClr>
              <a:buSzPct val="65000"/>
              <a:buFont typeface="Wingdings" charset="0"/>
              <a:buNone/>
            </a:pPr>
            <a:endParaRPr lang="en-US" sz="2400">
              <a:latin typeface="Tahoma" charset="0"/>
            </a:endParaRPr>
          </a:p>
          <a:p>
            <a:pPr>
              <a:spcBef>
                <a:spcPct val="20000"/>
              </a:spcBef>
              <a:buClr>
                <a:schemeClr val="accent1"/>
              </a:buClr>
              <a:buSzPct val="65000"/>
              <a:buFont typeface="Wingdings" charset="0"/>
              <a:buNone/>
            </a:pPr>
            <a:endParaRPr lang="en-US" sz="2400">
              <a:latin typeface="Tahoma" charset="0"/>
            </a:endParaRPr>
          </a:p>
          <a:p>
            <a:pPr>
              <a:spcBef>
                <a:spcPct val="20000"/>
              </a:spcBef>
              <a:buClr>
                <a:schemeClr val="accent1"/>
              </a:buClr>
              <a:buSzPct val="65000"/>
              <a:buFont typeface="Wingdings" charset="0"/>
              <a:buNone/>
            </a:pPr>
            <a:endParaRPr lang="en-US" sz="2400">
              <a:latin typeface="Tahoma" charset="0"/>
            </a:endParaRPr>
          </a:p>
          <a:p>
            <a:pPr>
              <a:spcBef>
                <a:spcPct val="20000"/>
              </a:spcBef>
              <a:buClr>
                <a:schemeClr val="accent1"/>
              </a:buClr>
              <a:buSzPct val="65000"/>
              <a:buFont typeface="Wingdings" charset="0"/>
              <a:buNone/>
            </a:pPr>
            <a:endParaRPr lang="en-US" sz="2400">
              <a:latin typeface="Tahoma" charset="0"/>
            </a:endParaRPr>
          </a:p>
          <a:p>
            <a:pPr>
              <a:spcBef>
                <a:spcPct val="20000"/>
              </a:spcBef>
              <a:buClr>
                <a:schemeClr val="accent1"/>
              </a:buClr>
              <a:buSzPct val="65000"/>
              <a:buFont typeface="Wingdings" charset="0"/>
              <a:buNone/>
            </a:pPr>
            <a:endParaRPr lang="en-US" sz="2400">
              <a:latin typeface="Tahoma" charset="0"/>
            </a:endParaRPr>
          </a:p>
          <a:p>
            <a:pPr>
              <a:spcBef>
                <a:spcPct val="20000"/>
              </a:spcBef>
              <a:buClr>
                <a:schemeClr val="accent1"/>
              </a:buClr>
              <a:buSzPct val="65000"/>
              <a:buFont typeface="Wingdings" charset="0"/>
              <a:buNone/>
            </a:pPr>
            <a:r>
              <a:rPr lang="en-US" sz="2400">
                <a:latin typeface="Tahoma" charset="0"/>
              </a:rPr>
              <a:t>			…</a:t>
            </a:r>
          </a:p>
        </p:txBody>
      </p:sp>
      <p:sp>
        <p:nvSpPr>
          <p:cNvPr id="12" name="Oval 11"/>
          <p:cNvSpPr>
            <a:spLocks noChangeArrowheads="1"/>
          </p:cNvSpPr>
          <p:nvPr/>
        </p:nvSpPr>
        <p:spPr bwMode="auto">
          <a:xfrm>
            <a:off x="4105275" y="1784350"/>
            <a:ext cx="574675" cy="511175"/>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3" name="Line Callout 1 12"/>
          <p:cNvSpPr>
            <a:spLocks/>
          </p:cNvSpPr>
          <p:nvPr/>
        </p:nvSpPr>
        <p:spPr bwMode="auto">
          <a:xfrm>
            <a:off x="5083175" y="3694113"/>
            <a:ext cx="3881438" cy="1084262"/>
          </a:xfrm>
          <a:prstGeom prst="borderCallout1">
            <a:avLst>
              <a:gd name="adj1" fmla="val 50000"/>
              <a:gd name="adj2" fmla="val -19"/>
              <a:gd name="adj3" fmla="val -12449"/>
              <a:gd name="adj4" fmla="val -21472"/>
            </a:avLst>
          </a:prstGeom>
          <a:solidFill>
            <a:schemeClr val="bg1"/>
          </a:solidFill>
          <a:ln w="28575">
            <a:solidFill>
              <a:srgbClr val="FF0000"/>
            </a:solidFill>
            <a:miter lim="800000"/>
            <a:headEnd/>
            <a:tailEnd type="triangle" w="lg" len="lg"/>
          </a:ln>
          <a:effectLst>
            <a:outerShdw blurRad="63500" dist="23000" dir="5400000" rotWithShape="0">
              <a:srgbClr val="000000">
                <a:alpha val="34998"/>
              </a:srgbClr>
            </a:outerShdw>
          </a:effectLst>
        </p:spPr>
        <p:txBody>
          <a:bodyPr anchor="ctr"/>
          <a:lstStyle/>
          <a:p>
            <a:pPr algn="ctr">
              <a:defRPr/>
            </a:pPr>
            <a:r>
              <a:rPr lang="en-US" sz="2800" dirty="0">
                <a:solidFill>
                  <a:srgbClr val="FF0000"/>
                </a:solidFill>
                <a:latin typeface="+mn-lt"/>
                <a:ea typeface="+mn-ea"/>
                <a:cs typeface="+mn-cs"/>
              </a:rPr>
              <a:t>Used to keep track of waiting cycles</a:t>
            </a:r>
          </a:p>
        </p:txBody>
      </p:sp>
      <p:sp>
        <p:nvSpPr>
          <p:cNvPr id="14" name="Line Callout 1 13"/>
          <p:cNvSpPr>
            <a:spLocks/>
          </p:cNvSpPr>
          <p:nvPr/>
        </p:nvSpPr>
        <p:spPr bwMode="auto">
          <a:xfrm>
            <a:off x="5092700" y="3684588"/>
            <a:ext cx="3881438" cy="1084262"/>
          </a:xfrm>
          <a:prstGeom prst="borderCallout1">
            <a:avLst>
              <a:gd name="adj1" fmla="val 50000"/>
              <a:gd name="adj2" fmla="val -19"/>
              <a:gd name="adj3" fmla="val -124847"/>
              <a:gd name="adj4" fmla="val -44338"/>
            </a:avLst>
          </a:prstGeom>
          <a:solidFill>
            <a:schemeClr val="bg1"/>
          </a:solidFill>
          <a:ln w="28575">
            <a:solidFill>
              <a:srgbClr val="FF0000"/>
            </a:solidFill>
            <a:miter lim="800000"/>
            <a:headEnd/>
            <a:tailEnd type="triangle" w="lg" len="lg"/>
          </a:ln>
          <a:effectLst>
            <a:outerShdw blurRad="63500" dist="23000" dir="5400000" rotWithShape="0">
              <a:srgbClr val="000000">
                <a:alpha val="34998"/>
              </a:srgbClr>
            </a:outerShdw>
          </a:effectLst>
        </p:spPr>
        <p:txBody>
          <a:bodyPr anchor="ctr"/>
          <a:lstStyle/>
          <a:p>
            <a:pPr algn="ctr">
              <a:defRPr/>
            </a:pPr>
            <a:r>
              <a:rPr lang="en-US" sz="2800" dirty="0">
                <a:solidFill>
                  <a:srgbClr val="FF0000"/>
                </a:solidFill>
                <a:latin typeface="+mn-lt"/>
                <a:ea typeface="+mn-ea"/>
                <a:cs typeface="+mn-cs"/>
              </a:rPr>
              <a:t>Used to enable acceleration</a:t>
            </a:r>
          </a:p>
        </p:txBody>
      </p:sp>
      <p:cxnSp>
        <p:nvCxnSpPr>
          <p:cNvPr id="16" name="Straight Arrow Connector 15"/>
          <p:cNvCxnSpPr>
            <a:cxnSpLocks noChangeShapeType="1"/>
            <a:stCxn id="14" idx="2"/>
          </p:cNvCxnSpPr>
          <p:nvPr/>
        </p:nvCxnSpPr>
        <p:spPr bwMode="auto">
          <a:xfrm flipH="1">
            <a:off x="4025900" y="4227513"/>
            <a:ext cx="1066800" cy="631825"/>
          </a:xfrm>
          <a:prstGeom prst="straightConnector1">
            <a:avLst/>
          </a:prstGeom>
          <a:noFill/>
          <a:ln w="31750">
            <a:solidFill>
              <a:srgbClr val="FF0000"/>
            </a:solidFill>
            <a:round/>
            <a:headEnd/>
            <a:tailEnd type="triangle" w="lg"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8" name="Rounded Rectangle 17"/>
          <p:cNvSpPr>
            <a:spLocks noChangeArrowheads="1"/>
          </p:cNvSpPr>
          <p:nvPr/>
        </p:nvSpPr>
        <p:spPr bwMode="auto">
          <a:xfrm>
            <a:off x="1979613" y="1616075"/>
            <a:ext cx="4217987" cy="847725"/>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9" name="Rounded Rectangle 18"/>
          <p:cNvSpPr>
            <a:spLocks noChangeArrowheads="1"/>
          </p:cNvSpPr>
          <p:nvPr/>
        </p:nvSpPr>
        <p:spPr bwMode="auto">
          <a:xfrm>
            <a:off x="1984375" y="4813300"/>
            <a:ext cx="4700588" cy="550863"/>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10002150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05556E-6 -2.80361E-6 L -3.05556E-6 0.12931 " pathEditMode="relative" rAng="0" ptsTypes="AA">
                                      <p:cBhvr>
                                        <p:cTn id="6" dur="1000" fill="hold"/>
                                        <p:tgtEl>
                                          <p:spTgt spid="11">
                                            <p:bg/>
                                          </p:spTgt>
                                        </p:tgtEl>
                                        <p:attrNameLst>
                                          <p:attrName>ppt_x</p:attrName>
                                          <p:attrName>ppt_y</p:attrName>
                                        </p:attrNameLst>
                                      </p:cBhvr>
                                      <p:rCtr x="0" y="6454"/>
                                    </p:animMotion>
                                  </p:childTnLst>
                                </p:cTn>
                              </p:par>
                              <p:par>
                                <p:cTn id="7" presetID="42" presetClass="path" presetSubtype="0" accel="50000" decel="50000" fill="hold" grpId="0" nodeType="withEffect">
                                  <p:stCondLst>
                                    <p:cond delay="0"/>
                                  </p:stCondLst>
                                  <p:childTnLst>
                                    <p:animMotion origin="layout" path="M -3.05556E-6 -2.80361E-6 L -3.05556E-6 0.12931 " pathEditMode="relative" rAng="0" ptsTypes="AA">
                                      <p:cBhvr>
                                        <p:cTn id="8" dur="1000" fill="hold"/>
                                        <p:tgtEl>
                                          <p:spTgt spid="11">
                                            <p:txEl>
                                              <p:pRg st="0" end="0"/>
                                            </p:txEl>
                                          </p:spTgt>
                                        </p:tgtEl>
                                        <p:attrNameLst>
                                          <p:attrName>ppt_x</p:attrName>
                                          <p:attrName>ppt_y</p:attrName>
                                        </p:attrNameLst>
                                      </p:cBhvr>
                                      <p:rCtr x="0" y="6454"/>
                                    </p:animMotion>
                                  </p:childTnLst>
                                </p:cTn>
                              </p:par>
                              <p:par>
                                <p:cTn id="9" presetID="42" presetClass="path" presetSubtype="0" accel="50000" decel="50000" fill="hold" grpId="0" nodeType="withEffect">
                                  <p:stCondLst>
                                    <p:cond delay="0"/>
                                  </p:stCondLst>
                                  <p:childTnLst>
                                    <p:animMotion origin="layout" path="M -3.05556E-6 -2.80361E-6 L -3.05556E-6 0.12931 " pathEditMode="relative" rAng="0" ptsTypes="AA">
                                      <p:cBhvr>
                                        <p:cTn id="10" dur="1000" fill="hold"/>
                                        <p:tgtEl>
                                          <p:spTgt spid="11">
                                            <p:txEl>
                                              <p:pRg st="1" end="1"/>
                                            </p:txEl>
                                          </p:spTgt>
                                        </p:tgtEl>
                                        <p:attrNameLst>
                                          <p:attrName>ppt_x</p:attrName>
                                          <p:attrName>ppt_y</p:attrName>
                                        </p:attrNameLst>
                                      </p:cBhvr>
                                      <p:rCtr x="0" y="6454"/>
                                    </p:animMotion>
                                  </p:childTnLst>
                                </p:cTn>
                              </p:par>
                              <p:par>
                                <p:cTn id="11" presetID="42" presetClass="path" presetSubtype="0" accel="50000" decel="50000" fill="hold" grpId="0" nodeType="withEffect">
                                  <p:stCondLst>
                                    <p:cond delay="0"/>
                                  </p:stCondLst>
                                  <p:childTnLst>
                                    <p:animMotion origin="layout" path="M -3.05556E-6 -2.80361E-6 L -3.05556E-6 0.12931 " pathEditMode="relative" rAng="0" ptsTypes="AA">
                                      <p:cBhvr>
                                        <p:cTn id="12" dur="1000" fill="hold"/>
                                        <p:tgtEl>
                                          <p:spTgt spid="11">
                                            <p:txEl>
                                              <p:pRg st="2" end="2"/>
                                            </p:txEl>
                                          </p:spTgt>
                                        </p:tgtEl>
                                        <p:attrNameLst>
                                          <p:attrName>ppt_x</p:attrName>
                                          <p:attrName>ppt_y</p:attrName>
                                        </p:attrNameLst>
                                      </p:cBhvr>
                                      <p:rCtr x="0" y="6454"/>
                                    </p:animMotion>
                                  </p:childTnLst>
                                </p:cTn>
                              </p:par>
                              <p:par>
                                <p:cTn id="13" presetID="42" presetClass="path" presetSubtype="0" accel="50000" decel="50000" fill="hold" grpId="0" nodeType="withEffect">
                                  <p:stCondLst>
                                    <p:cond delay="0"/>
                                  </p:stCondLst>
                                  <p:childTnLst>
                                    <p:animMotion origin="layout" path="M -3.05556E-6 -2.80361E-6 L -3.05556E-6 0.12931 " pathEditMode="relative" rAng="0" ptsTypes="AA">
                                      <p:cBhvr>
                                        <p:cTn id="14" dur="1000" fill="hold"/>
                                        <p:tgtEl>
                                          <p:spTgt spid="11">
                                            <p:txEl>
                                              <p:pRg st="3" end="3"/>
                                            </p:txEl>
                                          </p:spTgt>
                                        </p:tgtEl>
                                        <p:attrNameLst>
                                          <p:attrName>ppt_x</p:attrName>
                                          <p:attrName>ppt_y</p:attrName>
                                        </p:attrNameLst>
                                      </p:cBhvr>
                                      <p:rCtr x="0" y="6454"/>
                                    </p:animMotion>
                                  </p:childTnLst>
                                </p:cTn>
                              </p:par>
                              <p:par>
                                <p:cTn id="15" presetID="42" presetClass="path" presetSubtype="0" accel="50000" decel="50000" fill="hold" grpId="0" nodeType="withEffect">
                                  <p:stCondLst>
                                    <p:cond delay="0"/>
                                  </p:stCondLst>
                                  <p:childTnLst>
                                    <p:animMotion origin="layout" path="M -3.05556E-6 -2.80361E-6 L -3.05556E-6 0.12931 " pathEditMode="relative" rAng="0" ptsTypes="AA">
                                      <p:cBhvr>
                                        <p:cTn id="16" dur="1000" fill="hold"/>
                                        <p:tgtEl>
                                          <p:spTgt spid="11">
                                            <p:txEl>
                                              <p:pRg st="4" end="4"/>
                                            </p:txEl>
                                          </p:spTgt>
                                        </p:tgtEl>
                                        <p:attrNameLst>
                                          <p:attrName>ppt_x</p:attrName>
                                          <p:attrName>ppt_y</p:attrName>
                                        </p:attrNameLst>
                                      </p:cBhvr>
                                      <p:rCtr x="0" y="6454"/>
                                    </p:animMotion>
                                  </p:childTnLst>
                                </p:cTn>
                              </p:par>
                            </p:childTnLst>
                          </p:cTn>
                        </p:par>
                        <p:par>
                          <p:cTn id="17" fill="hold" nodeType="afterGroup">
                            <p:stCondLst>
                              <p:cond delay="1000"/>
                            </p:stCondLst>
                            <p:childTnLst>
                              <p:par>
                                <p:cTn id="18" presetID="1" presetClass="exit" presetSubtype="0" fill="hold" grpId="1"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11">
                                            <p:txEl>
                                              <p:pRg st="1" end="1"/>
                                            </p:txEl>
                                          </p:spTgt>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1">
                                            <p:txEl>
                                              <p:pRg st="2" end="2"/>
                                            </p:txEl>
                                          </p:spTgt>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1">
                                            <p:txEl>
                                              <p:pRg st="3" end="3"/>
                                            </p:txEl>
                                          </p:spTgt>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11">
                                            <p:txEl>
                                              <p:pRg st="4" end="4"/>
                                            </p:txEl>
                                          </p:spTgt>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11">
                                            <p:bg/>
                                          </p:spTgt>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62466">
                                            <p:txEl>
                                              <p:pRg st="0" end="0"/>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2466">
                                            <p:txEl>
                                              <p:pRg st="1" end="1"/>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62466">
                                            <p:txEl>
                                              <p:pRg st="2" end="2"/>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2466">
                                            <p:txEl>
                                              <p:pRg st="3" end="3"/>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2466">
                                            <p:txEl>
                                              <p:pRg st="4" end="4"/>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2466">
                                            <p:txEl>
                                              <p:pRg st="5" end="5"/>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2466">
                                            <p:txEl>
                                              <p:pRg st="6" end="6"/>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2466">
                                            <p:txEl>
                                              <p:pRg st="7" end="7"/>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62466">
                                            <p:txEl>
                                              <p:pRg st="8" end="8"/>
                                            </p:txEl>
                                          </p:spTgt>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12"/>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5"/>
                                        </p:tgtEl>
                                        <p:attrNameLst>
                                          <p:attrName>style.visibility</p:attrName>
                                        </p:attrNameLst>
                                      </p:cBhvr>
                                      <p:to>
                                        <p:strVal val="hidden"/>
                                      </p:to>
                                    </p:set>
                                  </p:childTnLst>
                                </p:cTn>
                              </p:par>
                              <p:par>
                                <p:cTn id="64" presetID="1"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6"/>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8"/>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9" presetClass="exit" presetSubtype="0" fill="hold" nodeType="clickEffect">
                                  <p:stCondLst>
                                    <p:cond delay="0"/>
                                  </p:stCondLst>
                                  <p:childTnLst>
                                    <p:animEffect transition="out" filter="dissolve">
                                      <p:cBhvr>
                                        <p:cTn id="79" dur="500"/>
                                        <p:tgtEl>
                                          <p:spTgt spid="62466">
                                            <p:txEl>
                                              <p:pRg st="4" end="4"/>
                                            </p:txEl>
                                          </p:spTgt>
                                        </p:tgtEl>
                                      </p:cBhvr>
                                    </p:animEffect>
                                    <p:set>
                                      <p:cBhvr>
                                        <p:cTn id="80" dur="1" fill="hold">
                                          <p:stCondLst>
                                            <p:cond delay="499"/>
                                          </p:stCondLst>
                                        </p:cTn>
                                        <p:tgtEl>
                                          <p:spTgt spid="62466">
                                            <p:txEl>
                                              <p:pRg st="4" end="4"/>
                                            </p:txEl>
                                          </p:spTgt>
                                        </p:tgtEl>
                                        <p:attrNameLst>
                                          <p:attrName>style.visibility</p:attrName>
                                        </p:attrNameLst>
                                      </p:cBhvr>
                                      <p:to>
                                        <p:strVal val="hidden"/>
                                      </p:to>
                                    </p:set>
                                  </p:childTnLst>
                                </p:cTn>
                              </p:par>
                            </p:childTnLst>
                          </p:cTn>
                        </p:par>
                        <p:par>
                          <p:cTn id="81" fill="hold" nodeType="afterGroup">
                            <p:stCondLst>
                              <p:cond delay="500"/>
                            </p:stCondLst>
                            <p:childTnLst>
                              <p:par>
                                <p:cTn id="82" presetID="9" presetClass="entr" presetSubtype="0" fill="hold" grpId="0" nodeType="after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dissolve">
                                      <p:cBhvr>
                                        <p:cTn id="84" dur="500"/>
                                        <p:tgtEl>
                                          <p:spTgt spid="10"/>
                                        </p:tgtEl>
                                      </p:cBhvr>
                                    </p:animEffect>
                                  </p:childTnLst>
                                </p:cTn>
                              </p:par>
                              <p:par>
                                <p:cTn id="85" presetID="1" presetClass="entr" presetSubtype="0" fill="hold" grpId="0" nodeType="withEffect">
                                  <p:stCondLst>
                                    <p:cond delay="0"/>
                                  </p:stCondLst>
                                  <p:childTnLst>
                                    <p:set>
                                      <p:cBhvr>
                                        <p:cTn id="86" dur="1" fill="hold">
                                          <p:stCondLst>
                                            <p:cond delay="0"/>
                                          </p:stCondLst>
                                        </p:cTn>
                                        <p:tgtEl>
                                          <p:spTgt spid="7"/>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13"/>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7"/>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9"/>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14"/>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16"/>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18"/>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P spid="11" grpId="1" build="allAtOnce" animBg="1"/>
      <p:bldP spid="62466" grpId="0" build="p"/>
      <p:bldP spid="5" grpId="0" animBg="1"/>
      <p:bldP spid="5" grpId="1" animBg="1"/>
      <p:bldP spid="6" grpId="0" animBg="1"/>
      <p:bldP spid="6" grpId="1" animBg="1"/>
      <p:bldP spid="7" grpId="0" animBg="1"/>
      <p:bldP spid="7" grpId="1" animBg="1"/>
      <p:bldP spid="8" grpId="0" animBg="1"/>
      <p:bldP spid="8" grpId="1" animBg="1"/>
      <p:bldP spid="10" grpId="0"/>
      <p:bldP spid="12" grpId="0" animBg="1"/>
      <p:bldP spid="12" grpId="1" animBg="1"/>
      <p:bldP spid="13" grpId="0" animBg="1"/>
      <p:bldP spid="13" grpId="1" animBg="1"/>
      <p:bldP spid="14" grpId="0" animBg="1"/>
      <p:bldP spid="14" grpId="1" animBg="1"/>
      <p:bldP spid="18" grpId="0" animBg="1"/>
      <p:bldP spid="18" grpId="1" animBg="1"/>
      <p:bldP spid="19" grpId="0" animBg="1"/>
      <p:bldP spid="19"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8098477-6971-F842-A8A6-3170C07A0EA6}" type="slidenum">
              <a:rPr lang="en-US">
                <a:latin typeface="Garamond" charset="0"/>
              </a:rPr>
              <a:pPr eaLnBrk="1" hangingPunct="1"/>
              <a:t>64</a:t>
            </a:fld>
            <a:endParaRPr lang="en-US">
              <a:latin typeface="Garamond" charset="0"/>
            </a:endParaRPr>
          </a:p>
        </p:txBody>
      </p:sp>
      <p:sp>
        <p:nvSpPr>
          <p:cNvPr id="26627" name="Title 1"/>
          <p:cNvSpPr>
            <a:spLocks noGrp="1"/>
          </p:cNvSpPr>
          <p:nvPr>
            <p:ph type="title"/>
          </p:nvPr>
        </p:nvSpPr>
        <p:spPr/>
        <p:txBody>
          <a:bodyPr/>
          <a:lstStyle/>
          <a:p>
            <a:r>
              <a:rPr lang="en-US">
                <a:latin typeface="Garamond" charset="0"/>
                <a:ea typeface="ＭＳ Ｐゴシック" charset="0"/>
                <a:cs typeface="ＭＳ Ｐゴシック" charset="0"/>
              </a:rPr>
              <a:t>Barriers: Code Modifications</a:t>
            </a:r>
          </a:p>
        </p:txBody>
      </p:sp>
      <p:sp>
        <p:nvSpPr>
          <p:cNvPr id="26628" name="Content Placeholder 2"/>
          <p:cNvSpPr>
            <a:spLocks noGrp="1"/>
          </p:cNvSpPr>
          <p:nvPr>
            <p:ph idx="1"/>
          </p:nvPr>
        </p:nvSpPr>
        <p:spPr/>
        <p:txBody>
          <a:bodyPr/>
          <a:lstStyle/>
          <a:p>
            <a:pPr>
              <a:buFont typeface="Wingdings" charset="0"/>
              <a:buNone/>
            </a:pPr>
            <a:r>
              <a:rPr lang="en-US">
                <a:latin typeface="Tahoma" charset="0"/>
                <a:ea typeface="ＭＳ Ｐゴシック" charset="0"/>
                <a:cs typeface="ＭＳ Ｐゴシック" charset="0"/>
              </a:rPr>
              <a:t>			…</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BottleneckCall</a:t>
            </a:r>
            <a:r>
              <a:rPr lang="en-US">
                <a:latin typeface="Tahoma" charset="0"/>
                <a:ea typeface="ＭＳ Ｐゴシック" charset="0"/>
                <a:cs typeface="ＭＳ Ｐゴシック" charset="0"/>
              </a:rPr>
              <a:t> </a:t>
            </a:r>
            <a:r>
              <a:rPr lang="en-US" i="1">
                <a:latin typeface="Tahoma" charset="0"/>
                <a:ea typeface="ＭＳ Ｐゴシック" charset="0"/>
                <a:cs typeface="ＭＳ Ｐゴシック" charset="0"/>
              </a:rPr>
              <a:t>bid</a:t>
            </a:r>
            <a:r>
              <a:rPr lang="en-US">
                <a:latin typeface="Tahoma" charset="0"/>
                <a:ea typeface="ＭＳ Ｐゴシック" charset="0"/>
                <a:cs typeface="ＭＳ Ｐゴシック" charset="0"/>
              </a:rPr>
              <a:t>, targetPC</a:t>
            </a:r>
          </a:p>
          <a:p>
            <a:pPr>
              <a:buFont typeface="Wingdings" charset="0"/>
              <a:buNone/>
            </a:pPr>
            <a:r>
              <a:rPr lang="en-US">
                <a:latin typeface="Tahoma" charset="0"/>
                <a:ea typeface="ＭＳ Ｐゴシック" charset="0"/>
                <a:cs typeface="ＭＳ Ｐゴシック" charset="0"/>
              </a:rPr>
              <a:t>			enter barrier</a:t>
            </a:r>
          </a:p>
          <a:p>
            <a:pPr>
              <a:buFont typeface="Wingdings" charset="0"/>
              <a:buNone/>
            </a:pPr>
            <a:r>
              <a:rPr lang="en-US">
                <a:latin typeface="Tahoma" charset="0"/>
                <a:ea typeface="ＭＳ Ｐゴシック" charset="0"/>
                <a:cs typeface="ＭＳ Ｐゴシック" charset="0"/>
              </a:rPr>
              <a:t>			while not all threads in barrier</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BottleneckWait</a:t>
            </a:r>
            <a:r>
              <a:rPr lang="en-US">
                <a:latin typeface="Tahoma" charset="0"/>
                <a:ea typeface="ＭＳ Ｐゴシック" charset="0"/>
                <a:cs typeface="ＭＳ Ｐゴシック" charset="0"/>
              </a:rPr>
              <a:t> </a:t>
            </a:r>
            <a:r>
              <a:rPr lang="en-US" i="1">
                <a:latin typeface="Tahoma" charset="0"/>
                <a:ea typeface="ＭＳ Ｐゴシック" charset="0"/>
                <a:cs typeface="ＭＳ Ｐゴシック" charset="0"/>
              </a:rPr>
              <a:t>bid</a:t>
            </a:r>
            <a:r>
              <a:rPr lang="en-US">
                <a:latin typeface="Tahoma" charset="0"/>
                <a:ea typeface="ＭＳ Ｐゴシック" charset="0"/>
                <a:cs typeface="ＭＳ Ｐゴシック" charset="0"/>
              </a:rPr>
              <a:t>, watch_addr</a:t>
            </a:r>
          </a:p>
          <a:p>
            <a:pPr>
              <a:buFont typeface="Wingdings" charset="0"/>
              <a:buNone/>
            </a:pPr>
            <a:r>
              <a:rPr lang="en-US">
                <a:latin typeface="Tahoma" charset="0"/>
                <a:ea typeface="ＭＳ Ｐゴシック" charset="0"/>
                <a:cs typeface="ＭＳ Ｐゴシック" charset="0"/>
              </a:rPr>
              <a:t>			exit barrier</a:t>
            </a:r>
          </a:p>
          <a:p>
            <a:pPr>
              <a:buFont typeface="Wingdings" charset="0"/>
              <a:buNone/>
            </a:pPr>
            <a:r>
              <a:rPr lang="en-US">
                <a:latin typeface="Tahoma" charset="0"/>
                <a:ea typeface="ＭＳ Ｐゴシック" charset="0"/>
                <a:cs typeface="ＭＳ Ｐゴシック" charset="0"/>
              </a:rPr>
              <a:t>			…</a:t>
            </a:r>
          </a:p>
          <a:p>
            <a:pPr>
              <a:buFont typeface="Wingdings" charset="0"/>
              <a:buNone/>
            </a:pPr>
            <a:r>
              <a:rPr lang="en-US">
                <a:latin typeface="Tahoma" charset="0"/>
                <a:ea typeface="ＭＳ Ｐゴシック" charset="0"/>
                <a:cs typeface="ＭＳ Ｐゴシック" charset="0"/>
              </a:rPr>
              <a:t>targetPC: 	code running for the barrier</a:t>
            </a:r>
          </a:p>
          <a:p>
            <a:pPr>
              <a:buFont typeface="Wingdings" charset="0"/>
              <a:buNone/>
            </a:pPr>
            <a:r>
              <a:rPr lang="en-US">
                <a:latin typeface="Tahoma" charset="0"/>
                <a:ea typeface="ＭＳ Ｐゴシック" charset="0"/>
                <a:cs typeface="ＭＳ Ｐゴシック" charset="0"/>
              </a:rPr>
              <a:t>			…</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BottleneckReturn</a:t>
            </a:r>
            <a:r>
              <a:rPr lang="en-US">
                <a:latin typeface="Tahoma" charset="0"/>
                <a:ea typeface="ＭＳ Ｐゴシック" charset="0"/>
                <a:cs typeface="ＭＳ Ｐゴシック" charset="0"/>
              </a:rPr>
              <a:t> </a:t>
            </a:r>
            <a:r>
              <a:rPr lang="en-US" i="1">
                <a:latin typeface="Tahoma" charset="0"/>
                <a:ea typeface="ＭＳ Ｐゴシック" charset="0"/>
                <a:cs typeface="ＭＳ Ｐゴシック" charset="0"/>
              </a:rPr>
              <a:t>bid</a:t>
            </a:r>
            <a:endParaRPr lang="en-US">
              <a:latin typeface="Tahoma" charset="0"/>
              <a:ea typeface="ＭＳ Ｐゴシック" charset="0"/>
              <a:cs typeface="ＭＳ Ｐゴシック" charset="0"/>
            </a:endParaRPr>
          </a:p>
          <a:p>
            <a:pPr>
              <a:buFont typeface="Wingdings" charset="0"/>
              <a:buNone/>
            </a:pPr>
            <a:endParaRPr lang="en-US" i="1">
              <a:latin typeface="Tahoma" charset="0"/>
              <a:ea typeface="ＭＳ Ｐゴシック" charset="0"/>
              <a:cs typeface="ＭＳ Ｐゴシック" charset="0"/>
            </a:endParaRPr>
          </a:p>
        </p:txBody>
      </p:sp>
      <p:sp>
        <p:nvSpPr>
          <p:cNvPr id="5" name="Rounded Rectangle 4"/>
          <p:cNvSpPr>
            <a:spLocks noChangeArrowheads="1"/>
          </p:cNvSpPr>
          <p:nvPr/>
        </p:nvSpPr>
        <p:spPr bwMode="auto">
          <a:xfrm>
            <a:off x="1862138" y="4324350"/>
            <a:ext cx="5465762" cy="1570038"/>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11775938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6584CDA-C8F4-2846-A681-DEB8299166AD}" type="slidenum">
              <a:rPr lang="en-US">
                <a:latin typeface="Garamond" charset="0"/>
              </a:rPr>
              <a:pPr eaLnBrk="1" hangingPunct="1"/>
              <a:t>65</a:t>
            </a:fld>
            <a:endParaRPr lang="en-US">
              <a:latin typeface="Garamond" charset="0"/>
            </a:endParaRPr>
          </a:p>
        </p:txBody>
      </p:sp>
      <p:sp>
        <p:nvSpPr>
          <p:cNvPr id="27651" name="Title 1"/>
          <p:cNvSpPr>
            <a:spLocks noGrp="1"/>
          </p:cNvSpPr>
          <p:nvPr>
            <p:ph type="title"/>
          </p:nvPr>
        </p:nvSpPr>
        <p:spPr/>
        <p:txBody>
          <a:bodyPr/>
          <a:lstStyle/>
          <a:p>
            <a:r>
              <a:rPr lang="en-US">
                <a:latin typeface="Garamond" charset="0"/>
                <a:ea typeface="ＭＳ Ｐゴシック" charset="0"/>
                <a:cs typeface="ＭＳ Ｐゴシック" charset="0"/>
              </a:rPr>
              <a:t>Pipeline Stages: Code Modifications</a:t>
            </a:r>
          </a:p>
        </p:txBody>
      </p:sp>
      <p:sp>
        <p:nvSpPr>
          <p:cNvPr id="27652" name="Content Placeholder 2"/>
          <p:cNvSpPr>
            <a:spLocks noGrp="1"/>
          </p:cNvSpPr>
          <p:nvPr>
            <p:ph idx="1"/>
          </p:nvPr>
        </p:nvSpPr>
        <p:spPr>
          <a:xfrm>
            <a:off x="228600" y="1270000"/>
            <a:ext cx="8610600" cy="4876800"/>
          </a:xfrm>
        </p:spPr>
        <p:txBody>
          <a:bodyPr/>
          <a:lstStyle/>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BottleneckCall</a:t>
            </a:r>
            <a:r>
              <a:rPr lang="en-US">
                <a:latin typeface="Tahoma" charset="0"/>
                <a:ea typeface="ＭＳ Ｐゴシック" charset="0"/>
                <a:cs typeface="ＭＳ Ｐゴシック" charset="0"/>
              </a:rPr>
              <a:t> </a:t>
            </a:r>
            <a:r>
              <a:rPr lang="en-US" i="1">
                <a:latin typeface="Tahoma" charset="0"/>
                <a:ea typeface="ＭＳ Ｐゴシック" charset="0"/>
                <a:cs typeface="ＭＳ Ｐゴシック" charset="0"/>
              </a:rPr>
              <a:t>bid</a:t>
            </a:r>
            <a:r>
              <a:rPr lang="en-US">
                <a:latin typeface="Tahoma" charset="0"/>
                <a:ea typeface="ＭＳ Ｐゴシック" charset="0"/>
                <a:cs typeface="ＭＳ Ｐゴシック" charset="0"/>
              </a:rPr>
              <a:t>, targetPC</a:t>
            </a:r>
          </a:p>
          <a:p>
            <a:pPr>
              <a:buFont typeface="Wingdings" charset="0"/>
              <a:buNone/>
            </a:pPr>
            <a:r>
              <a:rPr lang="en-US">
                <a:latin typeface="Tahoma" charset="0"/>
                <a:ea typeface="ＭＳ Ｐゴシック" charset="0"/>
                <a:cs typeface="ＭＳ Ｐゴシック" charset="0"/>
              </a:rPr>
              <a:t>			…</a:t>
            </a:r>
          </a:p>
          <a:p>
            <a:pPr>
              <a:buFont typeface="Wingdings" charset="0"/>
              <a:buNone/>
            </a:pPr>
            <a:r>
              <a:rPr lang="en-US">
                <a:latin typeface="Tahoma" charset="0"/>
                <a:ea typeface="ＭＳ Ｐゴシック" charset="0"/>
                <a:cs typeface="ＭＳ Ｐゴシック" charset="0"/>
              </a:rPr>
              <a:t>targetPC:	while not done</a:t>
            </a:r>
          </a:p>
          <a:p>
            <a:pPr>
              <a:buFont typeface="Wingdings" charset="0"/>
              <a:buNone/>
            </a:pPr>
            <a:r>
              <a:rPr lang="en-US">
                <a:latin typeface="Tahoma" charset="0"/>
                <a:ea typeface="ＭＳ Ｐゴシック" charset="0"/>
                <a:cs typeface="ＭＳ Ｐゴシック" charset="0"/>
              </a:rPr>
              <a:t>				while empty queue</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BottleneckWait</a:t>
            </a:r>
            <a:r>
              <a:rPr lang="en-US">
                <a:latin typeface="Tahoma" charset="0"/>
                <a:ea typeface="ＭＳ Ｐゴシック" charset="0"/>
                <a:cs typeface="ＭＳ Ｐゴシック" charset="0"/>
              </a:rPr>
              <a:t> prev_bid</a:t>
            </a:r>
          </a:p>
          <a:p>
            <a:pPr>
              <a:buFont typeface="Wingdings" charset="0"/>
              <a:buNone/>
            </a:pPr>
            <a:r>
              <a:rPr lang="en-US">
                <a:latin typeface="Tahoma" charset="0"/>
                <a:ea typeface="ＭＳ Ｐゴシック" charset="0"/>
                <a:cs typeface="ＭＳ Ｐゴシック" charset="0"/>
              </a:rPr>
              <a:t>				dequeue work</a:t>
            </a:r>
          </a:p>
          <a:p>
            <a:pPr>
              <a:buFont typeface="Wingdings" charset="0"/>
              <a:buNone/>
            </a:pPr>
            <a:r>
              <a:rPr lang="en-US">
                <a:latin typeface="Tahoma" charset="0"/>
                <a:ea typeface="ＭＳ Ｐゴシック" charset="0"/>
                <a:cs typeface="ＭＳ Ｐゴシック" charset="0"/>
              </a:rPr>
              <a:t>				do the work …</a:t>
            </a:r>
          </a:p>
          <a:p>
            <a:pPr>
              <a:buFont typeface="Wingdings" charset="0"/>
              <a:buNone/>
            </a:pPr>
            <a:r>
              <a:rPr lang="en-US">
                <a:latin typeface="Tahoma" charset="0"/>
                <a:ea typeface="ＭＳ Ｐゴシック" charset="0"/>
                <a:cs typeface="ＭＳ Ｐゴシック" charset="0"/>
              </a:rPr>
              <a:t>				while full queue</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BottleneckWait</a:t>
            </a:r>
            <a:r>
              <a:rPr lang="en-US">
                <a:latin typeface="Tahoma" charset="0"/>
                <a:ea typeface="ＭＳ Ｐゴシック" charset="0"/>
                <a:cs typeface="ＭＳ Ｐゴシック" charset="0"/>
              </a:rPr>
              <a:t> next_bid</a:t>
            </a:r>
          </a:p>
          <a:p>
            <a:pPr>
              <a:buFont typeface="Wingdings" charset="0"/>
              <a:buNone/>
            </a:pPr>
            <a:r>
              <a:rPr lang="en-US">
                <a:latin typeface="Tahoma" charset="0"/>
                <a:ea typeface="ＭＳ Ｐゴシック" charset="0"/>
                <a:cs typeface="ＭＳ Ｐゴシック" charset="0"/>
              </a:rPr>
              <a:t>				enqueue next work</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BottleneckReturn</a:t>
            </a:r>
            <a:r>
              <a:rPr lang="en-US">
                <a:latin typeface="Tahoma" charset="0"/>
                <a:ea typeface="ＭＳ Ｐゴシック" charset="0"/>
                <a:cs typeface="ＭＳ Ｐゴシック" charset="0"/>
              </a:rPr>
              <a:t> </a:t>
            </a:r>
            <a:r>
              <a:rPr lang="en-US" i="1">
                <a:latin typeface="Tahoma" charset="0"/>
                <a:ea typeface="ＭＳ Ｐゴシック" charset="0"/>
                <a:cs typeface="ＭＳ Ｐゴシック" charset="0"/>
              </a:rPr>
              <a:t>bid</a:t>
            </a:r>
            <a:endParaRPr lang="en-US">
              <a:latin typeface="Tahoma" charset="0"/>
              <a:ea typeface="ＭＳ Ｐゴシック" charset="0"/>
              <a:cs typeface="ＭＳ Ｐゴシック" charset="0"/>
            </a:endParaRPr>
          </a:p>
          <a:p>
            <a:pPr>
              <a:buFont typeface="Wingdings" charset="0"/>
              <a:buNone/>
            </a:pPr>
            <a:endParaRPr lang="en-US" i="1">
              <a:latin typeface="Tahoma" charset="0"/>
              <a:ea typeface="ＭＳ Ｐゴシック" charset="0"/>
              <a:cs typeface="ＭＳ Ｐゴシック" charset="0"/>
            </a:endParaRPr>
          </a:p>
        </p:txBody>
      </p:sp>
      <p:sp>
        <p:nvSpPr>
          <p:cNvPr id="5" name="Rounded Rectangle 4"/>
          <p:cNvSpPr>
            <a:spLocks noChangeArrowheads="1"/>
          </p:cNvSpPr>
          <p:nvPr/>
        </p:nvSpPr>
        <p:spPr bwMode="auto">
          <a:xfrm>
            <a:off x="1928813" y="2181225"/>
            <a:ext cx="5465762" cy="3976688"/>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7449657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AutoShape 3"/>
          <p:cNvSpPr>
            <a:spLocks noChangeArrowheads="1"/>
          </p:cNvSpPr>
          <p:nvPr/>
        </p:nvSpPr>
        <p:spPr bwMode="auto">
          <a:xfrm>
            <a:off x="280988" y="2871788"/>
            <a:ext cx="31178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ea typeface="ＭＳ Ｐゴシック" charset="-128"/>
                <a:cs typeface="+mn-cs"/>
              </a:rPr>
              <a:t>Annotate</a:t>
            </a:r>
            <a:br>
              <a:rPr lang="en-US" sz="2000" dirty="0">
                <a:solidFill>
                  <a:srgbClr val="000000"/>
                </a:solidFill>
                <a:ea typeface="ＭＳ Ｐゴシック" charset="-128"/>
                <a:cs typeface="+mn-cs"/>
              </a:rPr>
            </a:br>
            <a:r>
              <a:rPr lang="en-US" sz="2000" i="1" dirty="0">
                <a:solidFill>
                  <a:srgbClr val="000000"/>
                </a:solidFill>
                <a:ea typeface="ＭＳ Ｐゴシック" charset="-128"/>
                <a:cs typeface="+mn-cs"/>
              </a:rPr>
              <a:t>bottleneck </a:t>
            </a:r>
            <a:r>
              <a:rPr lang="en-US" sz="2000" dirty="0">
                <a:solidFill>
                  <a:srgbClr val="000000"/>
                </a:solidFill>
                <a:ea typeface="ＭＳ Ｐゴシック" charset="-128"/>
                <a:cs typeface="+mn-cs"/>
              </a:rPr>
              <a:t>code</a:t>
            </a:r>
          </a:p>
          <a:p>
            <a:pPr marL="342900" indent="-342900">
              <a:buFontTx/>
              <a:buAutoNum type="arabicPeriod"/>
              <a:defRPr/>
            </a:pPr>
            <a:r>
              <a:rPr lang="en-US" sz="2000" dirty="0">
                <a:solidFill>
                  <a:srgbClr val="000000"/>
                </a:solidFill>
                <a:ea typeface="ＭＳ Ｐゴシック" charset="-128"/>
              </a:rPr>
              <a:t>Implements </a:t>
            </a:r>
            <a:r>
              <a:rPr lang="en-US" sz="2000" i="1" dirty="0">
                <a:solidFill>
                  <a:srgbClr val="000000"/>
                </a:solidFill>
                <a:ea typeface="ＭＳ Ｐゴシック" charset="-128"/>
              </a:rPr>
              <a:t>waiting</a:t>
            </a:r>
            <a:endParaRPr lang="en-US" sz="2000" dirty="0">
              <a:solidFill>
                <a:srgbClr val="000000"/>
              </a:solidFill>
              <a:ea typeface="ＭＳ Ｐゴシック" charset="-128"/>
            </a:endParaRPr>
          </a:p>
          <a:p>
            <a:pPr>
              <a:defRPr/>
            </a:pPr>
            <a:r>
              <a:rPr lang="en-US" sz="2000" dirty="0">
                <a:solidFill>
                  <a:srgbClr val="000000"/>
                </a:solidFill>
                <a:ea typeface="ＭＳ Ｐゴシック" charset="-128"/>
              </a:rPr>
              <a:t>     for bottlenecks</a:t>
            </a:r>
          </a:p>
        </p:txBody>
      </p:sp>
      <p:sp>
        <p:nvSpPr>
          <p:cNvPr id="69637" name="AutoShape 4"/>
          <p:cNvSpPr>
            <a:spLocks noChangeArrowheads="1"/>
          </p:cNvSpPr>
          <p:nvPr/>
        </p:nvSpPr>
        <p:spPr bwMode="auto">
          <a:xfrm>
            <a:off x="5614988" y="2871788"/>
            <a:ext cx="32702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Measure </a:t>
            </a:r>
            <a:r>
              <a:rPr lang="en-US" sz="2000" i="1" dirty="0">
                <a:solidFill>
                  <a:srgbClr val="000000"/>
                </a:solidFill>
                <a:latin typeface="Arial" pitchFamily="-106" charset="0"/>
                <a:ea typeface="ＭＳ Ｐゴシック" pitchFamily="-106" charset="-128"/>
                <a:cs typeface="ＭＳ Ｐゴシック" pitchFamily="-106" charset="-128"/>
              </a:rPr>
              <a:t>thread </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i="1" dirty="0">
                <a:solidFill>
                  <a:srgbClr val="000000"/>
                </a:solidFill>
                <a:latin typeface="Arial" pitchFamily="-106" charset="0"/>
                <a:ea typeface="ＭＳ Ｐゴシック" pitchFamily="-106" charset="-128"/>
                <a:cs typeface="ＭＳ Ｐゴシック" pitchFamily="-106" charset="-128"/>
              </a:rPr>
              <a:t>waiting cycles (TWC)</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for each bottleneck</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Accelerate bottleneck(s)</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with the highest TWC</a:t>
            </a:r>
          </a:p>
        </p:txBody>
      </p:sp>
      <p:sp>
        <p:nvSpPr>
          <p:cNvPr id="28676" name="Line 5"/>
          <p:cNvSpPr>
            <a:spLocks noChangeShapeType="1"/>
          </p:cNvSpPr>
          <p:nvPr/>
        </p:nvSpPr>
        <p:spPr bwMode="auto">
          <a:xfrm flipV="1">
            <a:off x="3419475" y="3797300"/>
            <a:ext cx="22066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77" name="Text Box 6"/>
          <p:cNvSpPr txBox="1">
            <a:spLocks noChangeArrowheads="1"/>
          </p:cNvSpPr>
          <p:nvPr/>
        </p:nvSpPr>
        <p:spPr bwMode="auto">
          <a:xfrm>
            <a:off x="3203575" y="3074988"/>
            <a:ext cx="2574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solidFill>
                  <a:srgbClr val="000000"/>
                </a:solidFill>
              </a:rPr>
              <a:t>Binary containing </a:t>
            </a:r>
            <a:br>
              <a:rPr lang="en-US">
                <a:solidFill>
                  <a:srgbClr val="000000"/>
                </a:solidFill>
              </a:rPr>
            </a:br>
            <a:r>
              <a:rPr lang="en-US">
                <a:solidFill>
                  <a:srgbClr val="000000"/>
                </a:solidFill>
              </a:rPr>
              <a:t> </a:t>
            </a:r>
            <a:r>
              <a:rPr lang="en-US" b="1">
                <a:solidFill>
                  <a:srgbClr val="000000"/>
                </a:solidFill>
              </a:rPr>
              <a:t>BIS instructions</a:t>
            </a:r>
          </a:p>
        </p:txBody>
      </p:sp>
      <p:sp>
        <p:nvSpPr>
          <p:cNvPr id="28678" name="Text Box 7"/>
          <p:cNvSpPr txBox="1">
            <a:spLocks noChangeArrowheads="1"/>
          </p:cNvSpPr>
          <p:nvPr/>
        </p:nvSpPr>
        <p:spPr bwMode="auto">
          <a:xfrm>
            <a:off x="477838" y="2460625"/>
            <a:ext cx="3830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Compiler/Library/Programmer</a:t>
            </a:r>
          </a:p>
        </p:txBody>
      </p:sp>
      <p:sp>
        <p:nvSpPr>
          <p:cNvPr id="28679" name="Text Box 8"/>
          <p:cNvSpPr txBox="1">
            <a:spLocks noChangeArrowheads="1"/>
          </p:cNvSpPr>
          <p:nvPr/>
        </p:nvSpPr>
        <p:spPr bwMode="auto">
          <a:xfrm>
            <a:off x="5961063" y="2459038"/>
            <a:ext cx="1738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Hardware</a:t>
            </a:r>
          </a:p>
        </p:txBody>
      </p:sp>
      <p:sp>
        <p:nvSpPr>
          <p:cNvPr id="2868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00049BF-19B1-D944-A824-CBC4EE0C0802}" type="slidenum">
              <a:rPr lang="en-US">
                <a:latin typeface="Garamond" charset="0"/>
              </a:rPr>
              <a:pPr eaLnBrk="1" hangingPunct="1"/>
              <a:t>66</a:t>
            </a:fld>
            <a:endParaRPr lang="en-US">
              <a:latin typeface="Garamond" charset="0"/>
            </a:endParaRPr>
          </a:p>
        </p:txBody>
      </p:sp>
      <p:sp>
        <p:nvSpPr>
          <p:cNvPr id="28681" name="Title 1"/>
          <p:cNvSpPr>
            <a:spLocks noGrp="1"/>
          </p:cNvSpPr>
          <p:nvPr>
            <p:ph type="title"/>
          </p:nvPr>
        </p:nvSpPr>
        <p:spPr>
          <a:xfrm>
            <a:off x="0" y="152400"/>
            <a:ext cx="9144000" cy="1066800"/>
          </a:xfrm>
        </p:spPr>
        <p:txBody>
          <a:bodyPr/>
          <a:lstStyle/>
          <a:p>
            <a:r>
              <a:rPr lang="en-US" sz="3900">
                <a:latin typeface="Garamond" charset="0"/>
                <a:ea typeface="ＭＳ Ｐゴシック" charset="0"/>
                <a:cs typeface="ＭＳ Ｐゴシック" charset="0"/>
              </a:rPr>
              <a:t>Bottleneck Identification and Scheduling (BIS)</a:t>
            </a:r>
          </a:p>
        </p:txBody>
      </p:sp>
      <p:sp>
        <p:nvSpPr>
          <p:cNvPr id="15" name="Rectangle 14"/>
          <p:cNvSpPr>
            <a:spLocks noChangeArrowheads="1"/>
          </p:cNvSpPr>
          <p:nvPr/>
        </p:nvSpPr>
        <p:spPr bwMode="auto">
          <a:xfrm>
            <a:off x="5489575" y="2346325"/>
            <a:ext cx="3578225" cy="2841625"/>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15925200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atin typeface="Garamond" charset="0"/>
                <a:ea typeface="ＭＳ Ｐゴシック" charset="0"/>
                <a:cs typeface="ＭＳ Ｐゴシック" charset="0"/>
              </a:rPr>
              <a:t>BIS: Hardware Overview</a:t>
            </a:r>
          </a:p>
        </p:txBody>
      </p:sp>
      <p:sp>
        <p:nvSpPr>
          <p:cNvPr id="3" name="Content Placeholder 2"/>
          <p:cNvSpPr>
            <a:spLocks noGrp="1"/>
          </p:cNvSpPr>
          <p:nvPr>
            <p:ph idx="1"/>
          </p:nvPr>
        </p:nvSpPr>
        <p:spPr>
          <a:xfrm>
            <a:off x="228600" y="1168400"/>
            <a:ext cx="8610600" cy="2565400"/>
          </a:xfrm>
        </p:spPr>
        <p:txBody>
          <a:bodyPr/>
          <a:lstStyle/>
          <a:p>
            <a:r>
              <a:rPr lang="en-US">
                <a:latin typeface="Tahoma" charset="0"/>
                <a:ea typeface="ＭＳ Ｐゴシック" charset="0"/>
                <a:cs typeface="ＭＳ Ｐゴシック" charset="0"/>
              </a:rPr>
              <a:t>Performance-limiting bottleneck </a:t>
            </a:r>
            <a:r>
              <a:rPr lang="en-US">
                <a:solidFill>
                  <a:srgbClr val="0000FF"/>
                </a:solidFill>
                <a:latin typeface="Tahoma" charset="0"/>
                <a:ea typeface="ＭＳ Ｐゴシック" charset="0"/>
                <a:cs typeface="ＭＳ Ｐゴシック" charset="0"/>
              </a:rPr>
              <a:t>identification and acceleration are independent tasks</a:t>
            </a:r>
          </a:p>
          <a:p>
            <a:r>
              <a:rPr lang="en-US">
                <a:latin typeface="Tahoma" charset="0"/>
                <a:ea typeface="ＭＳ Ｐゴシック" charset="0"/>
                <a:cs typeface="ＭＳ Ｐゴシック" charset="0"/>
              </a:rPr>
              <a:t>Acceleration can be accomplished in multiple ways</a:t>
            </a:r>
          </a:p>
          <a:p>
            <a:pPr lvl="1"/>
            <a:r>
              <a:rPr lang="en-US">
                <a:latin typeface="Tahoma" charset="0"/>
                <a:ea typeface="ＭＳ Ｐゴシック" charset="0"/>
              </a:rPr>
              <a:t>Increasing core frequency/voltage</a:t>
            </a:r>
          </a:p>
          <a:p>
            <a:pPr lvl="1"/>
            <a:r>
              <a:rPr lang="en-US">
                <a:latin typeface="Tahoma" charset="0"/>
                <a:ea typeface="ＭＳ Ｐゴシック" charset="0"/>
              </a:rPr>
              <a:t>Prioritization in shared resources </a:t>
            </a:r>
            <a:r>
              <a:rPr lang="en-US" sz="1800">
                <a:solidFill>
                  <a:srgbClr val="28571F"/>
                </a:solidFill>
                <a:latin typeface="Tahoma" charset="0"/>
                <a:ea typeface="ＭＳ Ｐゴシック" charset="0"/>
              </a:rPr>
              <a:t>[Ebrahimi+, MICRO’</a:t>
            </a:r>
            <a:r>
              <a:rPr lang="en-US" altLang="ja-JP" sz="1800">
                <a:solidFill>
                  <a:srgbClr val="28571F"/>
                </a:solidFill>
                <a:latin typeface="Tahoma" charset="0"/>
                <a:ea typeface="ＭＳ Ｐゴシック" charset="0"/>
              </a:rPr>
              <a:t>11]</a:t>
            </a:r>
            <a:endParaRPr lang="en-US" altLang="ja-JP">
              <a:solidFill>
                <a:srgbClr val="28571F"/>
              </a:solidFill>
              <a:latin typeface="Tahoma" charset="0"/>
              <a:ea typeface="ＭＳ Ｐゴシック" charset="0"/>
            </a:endParaRPr>
          </a:p>
          <a:p>
            <a:pPr lvl="1"/>
            <a:r>
              <a:rPr lang="en-US">
                <a:latin typeface="Tahoma" charset="0"/>
                <a:ea typeface="ＭＳ Ｐゴシック" charset="0"/>
              </a:rPr>
              <a:t>Migration to faster cores in an Asymmetric CMP</a:t>
            </a:r>
            <a:endParaRPr lang="en-US">
              <a:solidFill>
                <a:srgbClr val="FF0000"/>
              </a:solidFill>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297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695BEC6-5402-F448-8C83-99461D0E58A8}" type="slidenum">
              <a:rPr lang="en-US">
                <a:latin typeface="Garamond" charset="0"/>
              </a:rPr>
              <a:pPr eaLnBrk="1" hangingPunct="1"/>
              <a:t>67</a:t>
            </a:fld>
            <a:endParaRPr lang="en-US">
              <a:latin typeface="Garamond" charset="0"/>
            </a:endParaRPr>
          </a:p>
        </p:txBody>
      </p:sp>
      <p:grpSp>
        <p:nvGrpSpPr>
          <p:cNvPr id="2" name="Group 37"/>
          <p:cNvGrpSpPr>
            <a:grpSpLocks/>
          </p:cNvGrpSpPr>
          <p:nvPr/>
        </p:nvGrpSpPr>
        <p:grpSpPr bwMode="auto">
          <a:xfrm>
            <a:off x="3328988" y="3733800"/>
            <a:ext cx="2501900" cy="2409825"/>
            <a:chOff x="3638512" y="3733800"/>
            <a:chExt cx="2501974" cy="2409825"/>
          </a:xfrm>
        </p:grpSpPr>
        <p:sp>
          <p:nvSpPr>
            <p:cNvPr id="5" name="Rectangle 4"/>
            <p:cNvSpPr>
              <a:spLocks noChangeArrowheads="1"/>
            </p:cNvSpPr>
            <p:nvPr/>
          </p:nvSpPr>
          <p:spPr bwMode="auto">
            <a:xfrm>
              <a:off x="3641687" y="3733800"/>
              <a:ext cx="2454348" cy="2408238"/>
            </a:xfrm>
            <a:prstGeom prst="rect">
              <a:avLst/>
            </a:prstGeom>
            <a:noFill/>
            <a:ln w="12700">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cxnSp>
          <p:nvCxnSpPr>
            <p:cNvPr id="7" name="Straight Connector 6"/>
            <p:cNvCxnSpPr>
              <a:cxnSpLocks noChangeShapeType="1"/>
              <a:stCxn id="5" idx="0"/>
              <a:endCxn id="5" idx="2"/>
            </p:cNvCxnSpPr>
            <p:nvPr/>
          </p:nvCxnSpPr>
          <p:spPr bwMode="auto">
            <a:xfrm>
              <a:off x="4868860" y="3733800"/>
              <a:ext cx="0" cy="2408238"/>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 name="Straight Connector 8"/>
            <p:cNvCxnSpPr>
              <a:cxnSpLocks noChangeShapeType="1"/>
            </p:cNvCxnSpPr>
            <p:nvPr/>
          </p:nvCxnSpPr>
          <p:spPr bwMode="auto">
            <a:xfrm>
              <a:off x="4251305" y="3738563"/>
              <a:ext cx="23813" cy="2405062"/>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a:stCxn id="5" idx="1"/>
              <a:endCxn id="5" idx="3"/>
            </p:cNvCxnSpPr>
            <p:nvPr/>
          </p:nvCxnSpPr>
          <p:spPr bwMode="auto">
            <a:xfrm>
              <a:off x="3641687" y="4937125"/>
              <a:ext cx="2454348" cy="0"/>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 name="Straight Connector 12"/>
            <p:cNvCxnSpPr>
              <a:cxnSpLocks noChangeShapeType="1"/>
            </p:cNvCxnSpPr>
            <p:nvPr/>
          </p:nvCxnSpPr>
          <p:spPr bwMode="auto">
            <a:xfrm>
              <a:off x="3649624" y="5551488"/>
              <a:ext cx="2454348" cy="0"/>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 name="Straight Connector 17"/>
            <p:cNvCxnSpPr>
              <a:cxnSpLocks noChangeShapeType="1"/>
            </p:cNvCxnSpPr>
            <p:nvPr/>
          </p:nvCxnSpPr>
          <p:spPr bwMode="auto">
            <a:xfrm>
              <a:off x="3659150" y="4344988"/>
              <a:ext cx="1208124" cy="0"/>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0" name="Straight Connector 19"/>
            <p:cNvCxnSpPr>
              <a:cxnSpLocks noChangeShapeType="1"/>
            </p:cNvCxnSpPr>
            <p:nvPr/>
          </p:nvCxnSpPr>
          <p:spPr bwMode="auto">
            <a:xfrm flipH="1" flipV="1">
              <a:off x="5476891" y="4948238"/>
              <a:ext cx="4762" cy="1190625"/>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9710" name="TextBox 24"/>
            <p:cNvSpPr txBox="1">
              <a:spLocks noChangeArrowheads="1"/>
            </p:cNvSpPr>
            <p:nvPr/>
          </p:nvSpPr>
          <p:spPr bwMode="auto">
            <a:xfrm>
              <a:off x="4852954" y="4148138"/>
              <a:ext cx="12875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Large core</a:t>
              </a:r>
            </a:p>
          </p:txBody>
        </p:sp>
        <p:sp>
          <p:nvSpPr>
            <p:cNvPr id="29711" name="TextBox 25"/>
            <p:cNvSpPr txBox="1">
              <a:spLocks noChangeArrowheads="1"/>
            </p:cNvSpPr>
            <p:nvPr/>
          </p:nvSpPr>
          <p:spPr bwMode="auto">
            <a:xfrm>
              <a:off x="3643274" y="3771900"/>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2" name="TextBox 26"/>
            <p:cNvSpPr txBox="1">
              <a:spLocks noChangeArrowheads="1"/>
            </p:cNvSpPr>
            <p:nvPr/>
          </p:nvSpPr>
          <p:spPr bwMode="auto">
            <a:xfrm>
              <a:off x="4262398" y="3771897"/>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3" name="TextBox 27"/>
            <p:cNvSpPr txBox="1">
              <a:spLocks noChangeArrowheads="1"/>
            </p:cNvSpPr>
            <p:nvPr/>
          </p:nvSpPr>
          <p:spPr bwMode="auto">
            <a:xfrm>
              <a:off x="3643274" y="4381500"/>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4" name="TextBox 28"/>
            <p:cNvSpPr txBox="1">
              <a:spLocks noChangeArrowheads="1"/>
            </p:cNvSpPr>
            <p:nvPr/>
          </p:nvSpPr>
          <p:spPr bwMode="auto">
            <a:xfrm>
              <a:off x="4262398" y="4381497"/>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5" name="TextBox 29"/>
            <p:cNvSpPr txBox="1">
              <a:spLocks noChangeArrowheads="1"/>
            </p:cNvSpPr>
            <p:nvPr/>
          </p:nvSpPr>
          <p:spPr bwMode="auto">
            <a:xfrm>
              <a:off x="3638512" y="4986337"/>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6" name="TextBox 30"/>
            <p:cNvSpPr txBox="1">
              <a:spLocks noChangeArrowheads="1"/>
            </p:cNvSpPr>
            <p:nvPr/>
          </p:nvSpPr>
          <p:spPr bwMode="auto">
            <a:xfrm>
              <a:off x="4257636" y="4986334"/>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7" name="TextBox 31"/>
            <p:cNvSpPr txBox="1">
              <a:spLocks noChangeArrowheads="1"/>
            </p:cNvSpPr>
            <p:nvPr/>
          </p:nvSpPr>
          <p:spPr bwMode="auto">
            <a:xfrm>
              <a:off x="4857711" y="4986337"/>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8" name="TextBox 32"/>
            <p:cNvSpPr txBox="1">
              <a:spLocks noChangeArrowheads="1"/>
            </p:cNvSpPr>
            <p:nvPr/>
          </p:nvSpPr>
          <p:spPr bwMode="auto">
            <a:xfrm>
              <a:off x="5476835" y="4986334"/>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9" name="TextBox 33"/>
            <p:cNvSpPr txBox="1">
              <a:spLocks noChangeArrowheads="1"/>
            </p:cNvSpPr>
            <p:nvPr/>
          </p:nvSpPr>
          <p:spPr bwMode="auto">
            <a:xfrm>
              <a:off x="3643274" y="5586413"/>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20" name="TextBox 34"/>
            <p:cNvSpPr txBox="1">
              <a:spLocks noChangeArrowheads="1"/>
            </p:cNvSpPr>
            <p:nvPr/>
          </p:nvSpPr>
          <p:spPr bwMode="auto">
            <a:xfrm>
              <a:off x="4262398" y="5586410"/>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21" name="TextBox 35"/>
            <p:cNvSpPr txBox="1">
              <a:spLocks noChangeArrowheads="1"/>
            </p:cNvSpPr>
            <p:nvPr/>
          </p:nvSpPr>
          <p:spPr bwMode="auto">
            <a:xfrm>
              <a:off x="4862474" y="5595937"/>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22" name="TextBox 36"/>
            <p:cNvSpPr txBox="1">
              <a:spLocks noChangeArrowheads="1"/>
            </p:cNvSpPr>
            <p:nvPr/>
          </p:nvSpPr>
          <p:spPr bwMode="auto">
            <a:xfrm>
              <a:off x="5481598" y="5595934"/>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grpSp>
      <p:sp>
        <p:nvSpPr>
          <p:cNvPr id="26" name="Rectangle 25"/>
          <p:cNvSpPr>
            <a:spLocks noChangeArrowheads="1"/>
          </p:cNvSpPr>
          <p:nvPr/>
        </p:nvSpPr>
        <p:spPr bwMode="auto">
          <a:xfrm>
            <a:off x="944563" y="3243263"/>
            <a:ext cx="6126162" cy="395287"/>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13043332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AutoShape 3"/>
          <p:cNvSpPr>
            <a:spLocks noChangeArrowheads="1"/>
          </p:cNvSpPr>
          <p:nvPr/>
        </p:nvSpPr>
        <p:spPr bwMode="auto">
          <a:xfrm>
            <a:off x="280988" y="2871788"/>
            <a:ext cx="31178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ea typeface="ＭＳ Ｐゴシック" charset="-128"/>
                <a:cs typeface="+mn-cs"/>
              </a:rPr>
              <a:t>Annotate</a:t>
            </a:r>
            <a:br>
              <a:rPr lang="en-US" sz="2000" dirty="0">
                <a:solidFill>
                  <a:srgbClr val="000000"/>
                </a:solidFill>
                <a:ea typeface="ＭＳ Ｐゴシック" charset="-128"/>
                <a:cs typeface="+mn-cs"/>
              </a:rPr>
            </a:br>
            <a:r>
              <a:rPr lang="en-US" sz="2000" i="1" dirty="0">
                <a:solidFill>
                  <a:srgbClr val="000000"/>
                </a:solidFill>
                <a:ea typeface="ＭＳ Ｐゴシック" charset="-128"/>
                <a:cs typeface="+mn-cs"/>
              </a:rPr>
              <a:t>bottleneck </a:t>
            </a:r>
            <a:r>
              <a:rPr lang="en-US" sz="2000" dirty="0">
                <a:solidFill>
                  <a:srgbClr val="000000"/>
                </a:solidFill>
                <a:ea typeface="ＭＳ Ｐゴシック" charset="-128"/>
                <a:cs typeface="+mn-cs"/>
              </a:rPr>
              <a:t>code</a:t>
            </a:r>
          </a:p>
          <a:p>
            <a:pPr marL="342900" indent="-342900">
              <a:buFontTx/>
              <a:buAutoNum type="arabicPeriod"/>
              <a:defRPr/>
            </a:pPr>
            <a:r>
              <a:rPr lang="en-US" sz="2000" dirty="0">
                <a:solidFill>
                  <a:srgbClr val="000000"/>
                </a:solidFill>
                <a:ea typeface="ＭＳ Ｐゴシック" charset="-128"/>
              </a:rPr>
              <a:t>Implements </a:t>
            </a:r>
            <a:r>
              <a:rPr lang="en-US" sz="2000" i="1" dirty="0">
                <a:solidFill>
                  <a:srgbClr val="000000"/>
                </a:solidFill>
                <a:ea typeface="ＭＳ Ｐゴシック" charset="-128"/>
              </a:rPr>
              <a:t>waiting</a:t>
            </a:r>
            <a:endParaRPr lang="en-US" sz="2000" dirty="0">
              <a:solidFill>
                <a:srgbClr val="000000"/>
              </a:solidFill>
              <a:ea typeface="ＭＳ Ｐゴシック" charset="-128"/>
            </a:endParaRPr>
          </a:p>
          <a:p>
            <a:pPr>
              <a:defRPr/>
            </a:pPr>
            <a:r>
              <a:rPr lang="en-US" sz="2000" dirty="0">
                <a:solidFill>
                  <a:srgbClr val="000000"/>
                </a:solidFill>
                <a:ea typeface="ＭＳ Ｐゴシック" charset="-128"/>
              </a:rPr>
              <a:t>     for bottlenecks</a:t>
            </a:r>
          </a:p>
        </p:txBody>
      </p:sp>
      <p:sp>
        <p:nvSpPr>
          <p:cNvPr id="69637" name="AutoShape 4"/>
          <p:cNvSpPr>
            <a:spLocks noChangeArrowheads="1"/>
          </p:cNvSpPr>
          <p:nvPr/>
        </p:nvSpPr>
        <p:spPr bwMode="auto">
          <a:xfrm>
            <a:off x="5614988" y="2871788"/>
            <a:ext cx="32702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Measure </a:t>
            </a:r>
            <a:r>
              <a:rPr lang="en-US" sz="2000" i="1" dirty="0">
                <a:solidFill>
                  <a:srgbClr val="000000"/>
                </a:solidFill>
                <a:latin typeface="Arial" pitchFamily="-106" charset="0"/>
                <a:ea typeface="ＭＳ Ｐゴシック" pitchFamily="-106" charset="-128"/>
                <a:cs typeface="ＭＳ Ｐゴシック" pitchFamily="-106" charset="-128"/>
              </a:rPr>
              <a:t>thread </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i="1" dirty="0">
                <a:solidFill>
                  <a:srgbClr val="000000"/>
                </a:solidFill>
                <a:latin typeface="Arial" pitchFamily="-106" charset="0"/>
                <a:ea typeface="ＭＳ Ｐゴシック" pitchFamily="-106" charset="-128"/>
                <a:cs typeface="ＭＳ Ｐゴシック" pitchFamily="-106" charset="-128"/>
              </a:rPr>
              <a:t>waiting cycles (TWC)</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for each bottleneck</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Accelerate bottleneck(s)</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with the highest TWC</a:t>
            </a:r>
          </a:p>
        </p:txBody>
      </p:sp>
      <p:sp>
        <p:nvSpPr>
          <p:cNvPr id="30724" name="Line 5"/>
          <p:cNvSpPr>
            <a:spLocks noChangeShapeType="1"/>
          </p:cNvSpPr>
          <p:nvPr/>
        </p:nvSpPr>
        <p:spPr bwMode="auto">
          <a:xfrm flipV="1">
            <a:off x="3419475" y="3797300"/>
            <a:ext cx="22066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5" name="Text Box 6"/>
          <p:cNvSpPr txBox="1">
            <a:spLocks noChangeArrowheads="1"/>
          </p:cNvSpPr>
          <p:nvPr/>
        </p:nvSpPr>
        <p:spPr bwMode="auto">
          <a:xfrm>
            <a:off x="3203575" y="3074988"/>
            <a:ext cx="2574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solidFill>
                  <a:srgbClr val="000000"/>
                </a:solidFill>
              </a:rPr>
              <a:t>Binary containing </a:t>
            </a:r>
            <a:br>
              <a:rPr lang="en-US">
                <a:solidFill>
                  <a:srgbClr val="000000"/>
                </a:solidFill>
              </a:rPr>
            </a:br>
            <a:r>
              <a:rPr lang="en-US">
                <a:solidFill>
                  <a:srgbClr val="000000"/>
                </a:solidFill>
              </a:rPr>
              <a:t> </a:t>
            </a:r>
            <a:r>
              <a:rPr lang="en-US" b="1">
                <a:solidFill>
                  <a:srgbClr val="000000"/>
                </a:solidFill>
              </a:rPr>
              <a:t>BIS instructions</a:t>
            </a:r>
          </a:p>
        </p:txBody>
      </p:sp>
      <p:sp>
        <p:nvSpPr>
          <p:cNvPr id="30726" name="Text Box 7"/>
          <p:cNvSpPr txBox="1">
            <a:spLocks noChangeArrowheads="1"/>
          </p:cNvSpPr>
          <p:nvPr/>
        </p:nvSpPr>
        <p:spPr bwMode="auto">
          <a:xfrm>
            <a:off x="477838" y="2460625"/>
            <a:ext cx="4208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Compiler/Library/Programmer</a:t>
            </a:r>
          </a:p>
        </p:txBody>
      </p:sp>
      <p:sp>
        <p:nvSpPr>
          <p:cNvPr id="30727" name="Text Box 8"/>
          <p:cNvSpPr txBox="1">
            <a:spLocks noChangeArrowheads="1"/>
          </p:cNvSpPr>
          <p:nvPr/>
        </p:nvSpPr>
        <p:spPr bwMode="auto">
          <a:xfrm>
            <a:off x="5961063" y="2459038"/>
            <a:ext cx="1738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Hardware</a:t>
            </a:r>
          </a:p>
        </p:txBody>
      </p:sp>
      <p:sp>
        <p:nvSpPr>
          <p:cNvPr id="307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2DD210F-64C0-5249-9C2C-E9BFD113864F}" type="slidenum">
              <a:rPr lang="en-US">
                <a:latin typeface="Garamond" charset="0"/>
              </a:rPr>
              <a:pPr eaLnBrk="1" hangingPunct="1"/>
              <a:t>68</a:t>
            </a:fld>
            <a:endParaRPr lang="en-US">
              <a:latin typeface="Garamond" charset="0"/>
            </a:endParaRPr>
          </a:p>
        </p:txBody>
      </p:sp>
      <p:sp>
        <p:nvSpPr>
          <p:cNvPr id="30729" name="Title 1"/>
          <p:cNvSpPr>
            <a:spLocks noGrp="1"/>
          </p:cNvSpPr>
          <p:nvPr>
            <p:ph type="title"/>
          </p:nvPr>
        </p:nvSpPr>
        <p:spPr>
          <a:xfrm>
            <a:off x="0" y="152400"/>
            <a:ext cx="9144000" cy="1066800"/>
          </a:xfrm>
        </p:spPr>
        <p:txBody>
          <a:bodyPr/>
          <a:lstStyle/>
          <a:p>
            <a:r>
              <a:rPr lang="en-US" sz="3900">
                <a:latin typeface="Garamond" charset="0"/>
                <a:ea typeface="ＭＳ Ｐゴシック" charset="0"/>
                <a:cs typeface="ＭＳ Ｐゴシック" charset="0"/>
              </a:rPr>
              <a:t>Bottleneck Identification and Scheduling (BIS)</a:t>
            </a:r>
          </a:p>
        </p:txBody>
      </p:sp>
      <p:sp>
        <p:nvSpPr>
          <p:cNvPr id="15" name="Rectangle 14"/>
          <p:cNvSpPr>
            <a:spLocks noChangeArrowheads="1"/>
          </p:cNvSpPr>
          <p:nvPr/>
        </p:nvSpPr>
        <p:spPr bwMode="auto">
          <a:xfrm>
            <a:off x="5489575" y="2963863"/>
            <a:ext cx="3578225" cy="9906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31259964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28600" y="152400"/>
            <a:ext cx="8915400" cy="1066800"/>
          </a:xfrm>
        </p:spPr>
        <p:txBody>
          <a:bodyPr/>
          <a:lstStyle/>
          <a:p>
            <a:r>
              <a:rPr lang="en-US" sz="3100">
                <a:latin typeface="Garamond" charset="0"/>
                <a:ea typeface="ＭＳ Ｐゴシック" charset="0"/>
                <a:cs typeface="ＭＳ Ｐゴシック" charset="0"/>
              </a:rPr>
              <a:t>Determining Thread Waiting Cycles for Each Bottleneck</a:t>
            </a:r>
          </a:p>
        </p:txBody>
      </p:sp>
      <p:sp>
        <p:nvSpPr>
          <p:cNvPr id="317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DC5D523-E49C-B841-9F76-AC2A19C69450}" type="slidenum">
              <a:rPr lang="en-US">
                <a:latin typeface="Garamond" charset="0"/>
              </a:rPr>
              <a:pPr eaLnBrk="1" hangingPunct="1"/>
              <a:t>69</a:t>
            </a:fld>
            <a:endParaRPr lang="en-US">
              <a:latin typeface="Garamond" charset="0"/>
            </a:endParaRPr>
          </a:p>
        </p:txBody>
      </p:sp>
      <p:sp>
        <p:nvSpPr>
          <p:cNvPr id="5" name="Rectangle 4"/>
          <p:cNvSpPr/>
          <p:nvPr/>
        </p:nvSpPr>
        <p:spPr>
          <a:xfrm>
            <a:off x="327025" y="1192213"/>
            <a:ext cx="2405063" cy="1925637"/>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 name="Straight Arrow Connector 20"/>
          <p:cNvCxnSpPr/>
          <p:nvPr/>
        </p:nvCxnSpPr>
        <p:spPr>
          <a:xfrm>
            <a:off x="2732088" y="1895475"/>
            <a:ext cx="363537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750" name="TextBox 23"/>
          <p:cNvSpPr txBox="1">
            <a:spLocks noChangeArrowheads="1"/>
          </p:cNvSpPr>
          <p:nvPr/>
        </p:nvSpPr>
        <p:spPr bwMode="auto">
          <a:xfrm>
            <a:off x="1517650" y="1181100"/>
            <a:ext cx="1220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t>Small Core 1</a:t>
            </a:r>
          </a:p>
        </p:txBody>
      </p:sp>
      <p:sp>
        <p:nvSpPr>
          <p:cNvPr id="27" name="Rectangle 26"/>
          <p:cNvSpPr/>
          <p:nvPr/>
        </p:nvSpPr>
        <p:spPr>
          <a:xfrm>
            <a:off x="6356350" y="1209675"/>
            <a:ext cx="2468563" cy="3130550"/>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52" name="TextBox 40"/>
          <p:cNvSpPr txBox="1">
            <a:spLocks noChangeArrowheads="1"/>
          </p:cNvSpPr>
          <p:nvPr/>
        </p:nvSpPr>
        <p:spPr bwMode="auto">
          <a:xfrm>
            <a:off x="7534275" y="1198563"/>
            <a:ext cx="1228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t>Large Core 0</a:t>
            </a:r>
          </a:p>
        </p:txBody>
      </p:sp>
      <p:sp>
        <p:nvSpPr>
          <p:cNvPr id="58" name="Rectangle 57"/>
          <p:cNvSpPr/>
          <p:nvPr/>
        </p:nvSpPr>
        <p:spPr>
          <a:xfrm>
            <a:off x="336550" y="3624263"/>
            <a:ext cx="2406650" cy="1928812"/>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54" name="TextBox 71"/>
          <p:cNvSpPr txBox="1">
            <a:spLocks noChangeArrowheads="1"/>
          </p:cNvSpPr>
          <p:nvPr/>
        </p:nvSpPr>
        <p:spPr bwMode="auto">
          <a:xfrm>
            <a:off x="1519238" y="3613150"/>
            <a:ext cx="1220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t>Small Core 2</a:t>
            </a:r>
          </a:p>
        </p:txBody>
      </p:sp>
      <p:grpSp>
        <p:nvGrpSpPr>
          <p:cNvPr id="2" name="Group 62"/>
          <p:cNvGrpSpPr>
            <a:grpSpLocks/>
          </p:cNvGrpSpPr>
          <p:nvPr/>
        </p:nvGrpSpPr>
        <p:grpSpPr bwMode="auto">
          <a:xfrm>
            <a:off x="4862513" y="3198813"/>
            <a:ext cx="1304925" cy="685800"/>
            <a:chOff x="3038475" y="1752600"/>
            <a:chExt cx="1304925" cy="685801"/>
          </a:xfrm>
        </p:grpSpPr>
        <p:sp>
          <p:nvSpPr>
            <p:cNvPr id="77" name="Rectangle 76"/>
            <p:cNvSpPr/>
            <p:nvPr/>
          </p:nvSpPr>
          <p:spPr>
            <a:xfrm>
              <a:off x="3048000" y="1752600"/>
              <a:ext cx="1295400" cy="685801"/>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dirty="0"/>
            </a:p>
          </p:txBody>
        </p:sp>
        <p:cxnSp>
          <p:nvCxnSpPr>
            <p:cNvPr id="78" name="Straight Connector 77"/>
            <p:cNvCxnSpPr/>
            <p:nvPr/>
          </p:nvCxnSpPr>
          <p:spPr>
            <a:xfrm>
              <a:off x="3048000" y="18288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038475" y="19050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048000" y="19812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048000" y="20574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048000" y="21336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048000" y="22098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048000" y="22860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048000" y="23622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7" idx="0"/>
            </p:cNvCxnSpPr>
            <p:nvPr/>
          </p:nvCxnSpPr>
          <p:spPr>
            <a:xfrm rot="16200000" flipH="1">
              <a:off x="335280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367665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6200000" flipH="1">
              <a:off x="3019425"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2" name="Straight Arrow Connector 101"/>
          <p:cNvCxnSpPr>
            <a:endCxn id="77" idx="0"/>
          </p:cNvCxnSpPr>
          <p:nvPr/>
        </p:nvCxnSpPr>
        <p:spPr>
          <a:xfrm>
            <a:off x="5510213" y="1911350"/>
            <a:ext cx="9525" cy="1287463"/>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8691" name="TextBox 105"/>
          <p:cNvSpPr txBox="1">
            <a:spLocks noChangeArrowheads="1"/>
          </p:cNvSpPr>
          <p:nvPr/>
        </p:nvSpPr>
        <p:spPr bwMode="auto">
          <a:xfrm>
            <a:off x="4875213" y="3900488"/>
            <a:ext cx="1262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Bottleneck</a:t>
            </a:r>
          </a:p>
          <a:p>
            <a:pPr eaLnBrk="1" hangingPunct="1"/>
            <a:r>
              <a:rPr lang="en-US"/>
              <a:t>Table (BT)</a:t>
            </a:r>
          </a:p>
        </p:txBody>
      </p:sp>
      <p:cxnSp>
        <p:nvCxnSpPr>
          <p:cNvPr id="134" name="Straight Arrow Connector 133"/>
          <p:cNvCxnSpPr/>
          <p:nvPr/>
        </p:nvCxnSpPr>
        <p:spPr>
          <a:xfrm>
            <a:off x="3937000" y="1897063"/>
            <a:ext cx="26988" cy="372268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1759" name="TextBox 134"/>
          <p:cNvSpPr txBox="1">
            <a:spLocks noChangeArrowheads="1"/>
          </p:cNvSpPr>
          <p:nvPr/>
        </p:nvSpPr>
        <p:spPr bwMode="auto">
          <a:xfrm>
            <a:off x="3775075" y="546893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89" name="TextBox 88"/>
          <p:cNvSpPr txBox="1">
            <a:spLocks noChangeArrowheads="1"/>
          </p:cNvSpPr>
          <p:nvPr/>
        </p:nvSpPr>
        <p:spPr bwMode="auto">
          <a:xfrm>
            <a:off x="400050" y="1589088"/>
            <a:ext cx="2016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solidFill>
                  <a:srgbClr val="FF0000"/>
                </a:solidFill>
              </a:rPr>
              <a:t>BottleneckWait </a:t>
            </a:r>
            <a:r>
              <a:rPr lang="en-US" sz="1400" b="1" i="1">
                <a:solidFill>
                  <a:srgbClr val="FF0000"/>
                </a:solidFill>
              </a:rPr>
              <a:t>x4500</a:t>
            </a:r>
          </a:p>
        </p:txBody>
      </p:sp>
      <p:sp>
        <p:nvSpPr>
          <p:cNvPr id="100" name="Oval 99"/>
          <p:cNvSpPr>
            <a:spLocks noChangeArrowheads="1"/>
          </p:cNvSpPr>
          <p:nvPr/>
        </p:nvSpPr>
        <p:spPr bwMode="auto">
          <a:xfrm>
            <a:off x="1682750" y="18113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01" name="TextBox 100"/>
          <p:cNvSpPr txBox="1">
            <a:spLocks noChangeArrowheads="1"/>
          </p:cNvSpPr>
          <p:nvPr/>
        </p:nvSpPr>
        <p:spPr bwMode="auto">
          <a:xfrm>
            <a:off x="4252913" y="3406775"/>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0</a:t>
            </a:r>
          </a:p>
        </p:txBody>
      </p:sp>
      <p:sp>
        <p:nvSpPr>
          <p:cNvPr id="103" name="TextBox 102"/>
          <p:cNvSpPr txBox="1">
            <a:spLocks noChangeArrowheads="1"/>
          </p:cNvSpPr>
          <p:nvPr/>
        </p:nvSpPr>
        <p:spPr bwMode="auto">
          <a:xfrm>
            <a:off x="4259263" y="3413125"/>
            <a:ext cx="2555875"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1</a:t>
            </a:r>
          </a:p>
        </p:txBody>
      </p:sp>
      <p:sp>
        <p:nvSpPr>
          <p:cNvPr id="104" name="TextBox 103"/>
          <p:cNvSpPr txBox="1">
            <a:spLocks noChangeArrowheads="1"/>
          </p:cNvSpPr>
          <p:nvPr/>
        </p:nvSpPr>
        <p:spPr bwMode="auto">
          <a:xfrm>
            <a:off x="4256088" y="3419475"/>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2</a:t>
            </a:r>
          </a:p>
        </p:txBody>
      </p:sp>
      <p:sp>
        <p:nvSpPr>
          <p:cNvPr id="105" name="TextBox 104"/>
          <p:cNvSpPr txBox="1">
            <a:spLocks noChangeArrowheads="1"/>
          </p:cNvSpPr>
          <p:nvPr/>
        </p:nvSpPr>
        <p:spPr bwMode="auto">
          <a:xfrm>
            <a:off x="393700" y="4041775"/>
            <a:ext cx="2016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solidFill>
                  <a:srgbClr val="FF0000"/>
                </a:solidFill>
              </a:rPr>
              <a:t>BottleneckWait </a:t>
            </a:r>
            <a:r>
              <a:rPr lang="en-US" sz="1400" b="1" i="1">
                <a:solidFill>
                  <a:srgbClr val="FF0000"/>
                </a:solidFill>
              </a:rPr>
              <a:t>x4500</a:t>
            </a:r>
          </a:p>
        </p:txBody>
      </p:sp>
      <p:sp>
        <p:nvSpPr>
          <p:cNvPr id="110" name="Oval 109"/>
          <p:cNvSpPr>
            <a:spLocks noChangeArrowheads="1"/>
          </p:cNvSpPr>
          <p:nvPr/>
        </p:nvSpPr>
        <p:spPr bwMode="auto">
          <a:xfrm>
            <a:off x="1697038" y="4241800"/>
            <a:ext cx="153987"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11" name="TextBox 110"/>
          <p:cNvSpPr txBox="1">
            <a:spLocks noChangeArrowheads="1"/>
          </p:cNvSpPr>
          <p:nvPr/>
        </p:nvSpPr>
        <p:spPr bwMode="auto">
          <a:xfrm>
            <a:off x="4252913" y="3416300"/>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waiters=2, twc = 5</a:t>
            </a:r>
          </a:p>
        </p:txBody>
      </p:sp>
      <p:sp>
        <p:nvSpPr>
          <p:cNvPr id="112" name="TextBox 111"/>
          <p:cNvSpPr txBox="1">
            <a:spLocks noChangeArrowheads="1"/>
          </p:cNvSpPr>
          <p:nvPr/>
        </p:nvSpPr>
        <p:spPr bwMode="auto">
          <a:xfrm>
            <a:off x="4259263" y="3413125"/>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waiters=2, twc = 7</a:t>
            </a:r>
          </a:p>
        </p:txBody>
      </p:sp>
      <p:sp>
        <p:nvSpPr>
          <p:cNvPr id="113" name="TextBox 112"/>
          <p:cNvSpPr txBox="1">
            <a:spLocks noChangeArrowheads="1"/>
          </p:cNvSpPr>
          <p:nvPr/>
        </p:nvSpPr>
        <p:spPr bwMode="auto">
          <a:xfrm>
            <a:off x="4256088" y="3419475"/>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waiters=2, twc = 9</a:t>
            </a:r>
          </a:p>
        </p:txBody>
      </p:sp>
      <p:sp>
        <p:nvSpPr>
          <p:cNvPr id="115" name="Oval 114"/>
          <p:cNvSpPr>
            <a:spLocks noChangeArrowheads="1"/>
          </p:cNvSpPr>
          <p:nvPr/>
        </p:nvSpPr>
        <p:spPr bwMode="auto">
          <a:xfrm>
            <a:off x="1701800" y="4264025"/>
            <a:ext cx="155575"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16" name="TextBox 115"/>
          <p:cNvSpPr txBox="1">
            <a:spLocks noChangeArrowheads="1"/>
          </p:cNvSpPr>
          <p:nvPr/>
        </p:nvSpPr>
        <p:spPr bwMode="auto">
          <a:xfrm>
            <a:off x="4252913" y="3416300"/>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9</a:t>
            </a:r>
          </a:p>
        </p:txBody>
      </p:sp>
      <p:sp>
        <p:nvSpPr>
          <p:cNvPr id="117" name="TextBox 116"/>
          <p:cNvSpPr txBox="1">
            <a:spLocks noChangeArrowheads="1"/>
          </p:cNvSpPr>
          <p:nvPr/>
        </p:nvSpPr>
        <p:spPr bwMode="auto">
          <a:xfrm>
            <a:off x="4259263" y="3413125"/>
            <a:ext cx="2655887"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10</a:t>
            </a:r>
          </a:p>
        </p:txBody>
      </p:sp>
      <p:sp>
        <p:nvSpPr>
          <p:cNvPr id="118" name="TextBox 117"/>
          <p:cNvSpPr txBox="1">
            <a:spLocks noChangeArrowheads="1"/>
          </p:cNvSpPr>
          <p:nvPr/>
        </p:nvSpPr>
        <p:spPr bwMode="auto">
          <a:xfrm>
            <a:off x="4256088" y="3419475"/>
            <a:ext cx="2655887"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11</a:t>
            </a:r>
          </a:p>
        </p:txBody>
      </p:sp>
      <p:sp>
        <p:nvSpPr>
          <p:cNvPr id="139" name="TextBox 138"/>
          <p:cNvSpPr txBox="1">
            <a:spLocks noChangeArrowheads="1"/>
          </p:cNvSpPr>
          <p:nvPr/>
        </p:nvSpPr>
        <p:spPr bwMode="auto">
          <a:xfrm>
            <a:off x="4244975" y="3406775"/>
            <a:ext cx="2655888"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waiters=0, twc = 11</a:t>
            </a:r>
          </a:p>
        </p:txBody>
      </p:sp>
      <p:sp>
        <p:nvSpPr>
          <p:cNvPr id="146" name="Oval 145"/>
          <p:cNvSpPr>
            <a:spLocks noChangeArrowheads="1"/>
          </p:cNvSpPr>
          <p:nvPr/>
        </p:nvSpPr>
        <p:spPr bwMode="auto">
          <a:xfrm>
            <a:off x="1701800" y="1839913"/>
            <a:ext cx="155575"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cxnSp>
        <p:nvCxnSpPr>
          <p:cNvPr id="66" name="Straight Arrow Connector 65"/>
          <p:cNvCxnSpPr>
            <a:cxnSpLocks noChangeShapeType="1"/>
          </p:cNvCxnSpPr>
          <p:nvPr/>
        </p:nvCxnSpPr>
        <p:spPr bwMode="auto">
          <a:xfrm flipH="1">
            <a:off x="2744788" y="4351338"/>
            <a:ext cx="1203325" cy="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7" name="TextBox 66"/>
          <p:cNvSpPr txBox="1">
            <a:spLocks noChangeArrowheads="1"/>
          </p:cNvSpPr>
          <p:nvPr/>
        </p:nvSpPr>
        <p:spPr bwMode="auto">
          <a:xfrm>
            <a:off x="4243388" y="3417888"/>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3</a:t>
            </a:r>
          </a:p>
        </p:txBody>
      </p:sp>
      <p:sp>
        <p:nvSpPr>
          <p:cNvPr id="68" name="TextBox 67"/>
          <p:cNvSpPr txBox="1">
            <a:spLocks noChangeArrowheads="1"/>
          </p:cNvSpPr>
          <p:nvPr/>
        </p:nvSpPr>
        <p:spPr bwMode="auto">
          <a:xfrm>
            <a:off x="4243388" y="3417888"/>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4</a:t>
            </a:r>
          </a:p>
        </p:txBody>
      </p:sp>
      <p:sp>
        <p:nvSpPr>
          <p:cNvPr id="69" name="TextBox 68"/>
          <p:cNvSpPr txBox="1">
            <a:spLocks noChangeArrowheads="1"/>
          </p:cNvSpPr>
          <p:nvPr/>
        </p:nvSpPr>
        <p:spPr bwMode="auto">
          <a:xfrm>
            <a:off x="4243388" y="3417888"/>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5</a:t>
            </a:r>
          </a:p>
        </p:txBody>
      </p:sp>
    </p:spTree>
    <p:extLst>
      <p:ext uri="{BB962C8B-B14F-4D97-AF65-F5344CB8AC3E}">
        <p14:creationId xmlns:p14="http://schemas.microsoft.com/office/powerpoint/2010/main" val="10121817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500" fill="hold"/>
                                        <p:tgtEl>
                                          <p:spTgt spid="89"/>
                                        </p:tgtEl>
                                        <p:attrNameLst>
                                          <p:attrName>ppt_x</p:attrName>
                                        </p:attrNameLst>
                                      </p:cBhvr>
                                      <p:tavLst>
                                        <p:tav tm="0">
                                          <p:val>
                                            <p:strVal val="0-#ppt_w/2"/>
                                          </p:val>
                                        </p:tav>
                                        <p:tav tm="100000">
                                          <p:val>
                                            <p:strVal val="#ppt_x"/>
                                          </p:val>
                                        </p:tav>
                                      </p:tavLst>
                                    </p:anim>
                                    <p:anim calcmode="lin" valueType="num">
                                      <p:cBhvr additive="base">
                                        <p:cTn id="16" dur="500" fill="hold"/>
                                        <p:tgtEl>
                                          <p:spTgt spid="89"/>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1" presetClass="entr" presetSubtype="0" fill="hold" grpId="1" nodeType="afterEffect">
                                  <p:stCondLst>
                                    <p:cond delay="0"/>
                                  </p:stCondLst>
                                  <p:childTnLst>
                                    <p:set>
                                      <p:cBhvr>
                                        <p:cTn id="19" dur="1" fill="hold">
                                          <p:stCondLst>
                                            <p:cond delay="0"/>
                                          </p:stCondLst>
                                        </p:cTn>
                                        <p:tgtEl>
                                          <p:spTgt spid="100"/>
                                        </p:tgtEl>
                                        <p:attrNameLst>
                                          <p:attrName>style.visibility</p:attrName>
                                        </p:attrNameLst>
                                      </p:cBhvr>
                                      <p:to>
                                        <p:strVal val="visible"/>
                                      </p:to>
                                    </p:set>
                                  </p:childTnLst>
                                </p:cTn>
                              </p:par>
                            </p:childTnLst>
                          </p:cTn>
                        </p:par>
                        <p:par>
                          <p:cTn id="20" fill="hold" nodeType="afterGroup">
                            <p:stCondLst>
                              <p:cond delay="500"/>
                            </p:stCondLst>
                            <p:childTnLst>
                              <p:par>
                                <p:cTn id="21" presetID="50" presetClass="path" presetSubtype="0" accel="50000" decel="50000" fill="hold" grpId="0" nodeType="afterEffect">
                                  <p:stCondLst>
                                    <p:cond delay="0"/>
                                  </p:stCondLst>
                                  <p:childTnLst>
                                    <p:animMotion origin="layout" path="M 0.10851 -1.80199E-6 L 0.25903 -1.80199E-6 C 0.30261 0.00625 0.37153 0.00162 0.39653 0.00255 C 0.4217 0.00347 0.40695 -0.01018 0.40903 0.00509 C 0.41111 0.02036 0.40955 0.06362 0.40972 0.09415 L 0.40972 0.18876 " pathEditMode="relative" rAng="0" ptsTypes="FfaaFF">
                                      <p:cBhvr>
                                        <p:cTn id="22" dur="1000" fill="hold"/>
                                        <p:tgtEl>
                                          <p:spTgt spid="100"/>
                                        </p:tgtEl>
                                        <p:attrNameLst>
                                          <p:attrName>ppt_x</p:attrName>
                                          <p:attrName>ppt_y</p:attrName>
                                        </p:attrNameLst>
                                      </p:cBhvr>
                                      <p:rCtr x="15660" y="8929"/>
                                    </p:animMotion>
                                  </p:childTnLst>
                                </p:cTn>
                              </p:par>
                            </p:childTnLst>
                          </p:cTn>
                        </p:par>
                        <p:par>
                          <p:cTn id="23" fill="hold" nodeType="afterGroup">
                            <p:stCondLst>
                              <p:cond delay="1500"/>
                            </p:stCondLst>
                            <p:childTnLst>
                              <p:par>
                                <p:cTn id="24" presetID="55" presetClass="entr" presetSubtype="0" fill="hold" grpId="0" nodeType="afterEffect">
                                  <p:stCondLst>
                                    <p:cond delay="0"/>
                                  </p:stCondLst>
                                  <p:childTnLst>
                                    <p:set>
                                      <p:cBhvr>
                                        <p:cTn id="25" dur="1" fill="hold">
                                          <p:stCondLst>
                                            <p:cond delay="0"/>
                                          </p:stCondLst>
                                        </p:cTn>
                                        <p:tgtEl>
                                          <p:spTgt spid="101"/>
                                        </p:tgtEl>
                                        <p:attrNameLst>
                                          <p:attrName>style.visibility</p:attrName>
                                        </p:attrNameLst>
                                      </p:cBhvr>
                                      <p:to>
                                        <p:strVal val="visible"/>
                                      </p:to>
                                    </p:set>
                                    <p:anim calcmode="lin" valueType="num">
                                      <p:cBhvr>
                                        <p:cTn id="26" dur="1000" fill="hold"/>
                                        <p:tgtEl>
                                          <p:spTgt spid="101"/>
                                        </p:tgtEl>
                                        <p:attrNameLst>
                                          <p:attrName>ppt_w</p:attrName>
                                        </p:attrNameLst>
                                      </p:cBhvr>
                                      <p:tavLst>
                                        <p:tav tm="0">
                                          <p:val>
                                            <p:strVal val="#ppt_w*0.70"/>
                                          </p:val>
                                        </p:tav>
                                        <p:tav tm="100000">
                                          <p:val>
                                            <p:strVal val="#ppt_w"/>
                                          </p:val>
                                        </p:tav>
                                      </p:tavLst>
                                    </p:anim>
                                    <p:anim calcmode="lin" valueType="num">
                                      <p:cBhvr>
                                        <p:cTn id="27" dur="1000" fill="hold"/>
                                        <p:tgtEl>
                                          <p:spTgt spid="101"/>
                                        </p:tgtEl>
                                        <p:attrNameLst>
                                          <p:attrName>ppt_h</p:attrName>
                                        </p:attrNameLst>
                                      </p:cBhvr>
                                      <p:tavLst>
                                        <p:tav tm="0">
                                          <p:val>
                                            <p:strVal val="#ppt_h"/>
                                          </p:val>
                                        </p:tav>
                                        <p:tav tm="100000">
                                          <p:val>
                                            <p:strVal val="#ppt_h"/>
                                          </p:val>
                                        </p:tav>
                                      </p:tavLst>
                                    </p:anim>
                                    <p:animEffect transition="in" filter="fade">
                                      <p:cBhvr>
                                        <p:cTn id="28" dur="1000"/>
                                        <p:tgtEl>
                                          <p:spTgt spid="101"/>
                                        </p:tgtEl>
                                      </p:cBhvr>
                                    </p:animEffect>
                                  </p:childTnLst>
                                </p:cTn>
                              </p:par>
                            </p:childTnLst>
                          </p:cTn>
                        </p:par>
                        <p:par>
                          <p:cTn id="29" fill="hold" nodeType="afterGroup">
                            <p:stCondLst>
                              <p:cond delay="2500"/>
                            </p:stCondLst>
                            <p:childTnLst>
                              <p:par>
                                <p:cTn id="30" presetID="1" presetClass="exit" presetSubtype="0" fill="hold" grpId="2" nodeType="afterEffect">
                                  <p:stCondLst>
                                    <p:cond delay="0"/>
                                  </p:stCondLst>
                                  <p:childTnLst>
                                    <p:set>
                                      <p:cBhvr>
                                        <p:cTn id="31" dur="1" fill="hold">
                                          <p:stCondLst>
                                            <p:cond delay="0"/>
                                          </p:stCondLst>
                                        </p:cTn>
                                        <p:tgtEl>
                                          <p:spTgt spid="100"/>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01"/>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103"/>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03"/>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104"/>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04"/>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67"/>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67"/>
                                        </p:tgtEl>
                                        <p:attrNameLst>
                                          <p:attrName>style.visibility</p:attrName>
                                        </p:attrNameLst>
                                      </p:cBhvr>
                                      <p:to>
                                        <p:strVal val="hidden"/>
                                      </p:to>
                                    </p:set>
                                  </p:childTnLst>
                                </p:cTn>
                              </p:par>
                              <p:par>
                                <p:cTn id="54" presetID="1" presetClass="entr" presetSubtype="0" fill="hold" grpId="0" nodeType="withEffect">
                                  <p:stCondLst>
                                    <p:cond delay="0"/>
                                  </p:stCondLst>
                                  <p:childTnLst>
                                    <p:set>
                                      <p:cBhvr>
                                        <p:cTn id="55" dur="1" fill="hold">
                                          <p:stCondLst>
                                            <p:cond delay="0"/>
                                          </p:stCondLst>
                                        </p:cTn>
                                        <p:tgtEl>
                                          <p:spTgt spid="68"/>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68"/>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69"/>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105"/>
                                        </p:tgtEl>
                                        <p:attrNameLst>
                                          <p:attrName>style.visibility</p:attrName>
                                        </p:attrNameLst>
                                      </p:cBhvr>
                                      <p:to>
                                        <p:strVal val="visible"/>
                                      </p:to>
                                    </p:set>
                                    <p:anim calcmode="lin" valueType="num">
                                      <p:cBhvr additive="base">
                                        <p:cTn id="66" dur="500" fill="hold"/>
                                        <p:tgtEl>
                                          <p:spTgt spid="105"/>
                                        </p:tgtEl>
                                        <p:attrNameLst>
                                          <p:attrName>ppt_x</p:attrName>
                                        </p:attrNameLst>
                                      </p:cBhvr>
                                      <p:tavLst>
                                        <p:tav tm="0">
                                          <p:val>
                                            <p:strVal val="0-#ppt_w/2"/>
                                          </p:val>
                                        </p:tav>
                                        <p:tav tm="100000">
                                          <p:val>
                                            <p:strVal val="#ppt_x"/>
                                          </p:val>
                                        </p:tav>
                                      </p:tavLst>
                                    </p:anim>
                                    <p:anim calcmode="lin" valueType="num">
                                      <p:cBhvr additive="base">
                                        <p:cTn id="67" dur="500" fill="hold"/>
                                        <p:tgtEl>
                                          <p:spTgt spid="105"/>
                                        </p:tgtEl>
                                        <p:attrNameLst>
                                          <p:attrName>ppt_y</p:attrName>
                                        </p:attrNameLst>
                                      </p:cBhvr>
                                      <p:tavLst>
                                        <p:tav tm="0">
                                          <p:val>
                                            <p:strVal val="#ppt_y"/>
                                          </p:val>
                                        </p:tav>
                                        <p:tav tm="100000">
                                          <p:val>
                                            <p:strVal val="#ppt_y"/>
                                          </p:val>
                                        </p:tav>
                                      </p:tavLst>
                                    </p:anim>
                                  </p:childTnLst>
                                </p:cTn>
                              </p:par>
                            </p:childTnLst>
                          </p:cTn>
                        </p:par>
                        <p:par>
                          <p:cTn id="68" fill="hold" nodeType="afterGroup">
                            <p:stCondLst>
                              <p:cond delay="500"/>
                            </p:stCondLst>
                            <p:childTnLst>
                              <p:par>
                                <p:cTn id="69" presetID="1" presetClass="entr" presetSubtype="0" fill="hold" grpId="1" nodeType="afterEffect">
                                  <p:stCondLst>
                                    <p:cond delay="0"/>
                                  </p:stCondLst>
                                  <p:childTnLst>
                                    <p:set>
                                      <p:cBhvr>
                                        <p:cTn id="70" dur="1" fill="hold">
                                          <p:stCondLst>
                                            <p:cond delay="0"/>
                                          </p:stCondLst>
                                        </p:cTn>
                                        <p:tgtEl>
                                          <p:spTgt spid="110"/>
                                        </p:tgtEl>
                                        <p:attrNameLst>
                                          <p:attrName>style.visibility</p:attrName>
                                        </p:attrNameLst>
                                      </p:cBhvr>
                                      <p:to>
                                        <p:strVal val="visible"/>
                                      </p:to>
                                    </p:set>
                                  </p:childTnLst>
                                </p:cTn>
                              </p:par>
                            </p:childTnLst>
                          </p:cTn>
                        </p:par>
                        <p:par>
                          <p:cTn id="71" fill="hold" nodeType="afterGroup">
                            <p:stCondLst>
                              <p:cond delay="500"/>
                            </p:stCondLst>
                            <p:childTnLst>
                              <p:par>
                                <p:cTn id="72" presetID="50" presetClass="path" presetSubtype="0" accel="50000" decel="50000" fill="hold" grpId="0" nodeType="afterEffect">
                                  <p:stCondLst>
                                    <p:cond delay="0"/>
                                  </p:stCondLst>
                                  <p:childTnLst>
                                    <p:animMotion origin="layout" path="M 0.10486 0.00301 L 0.20278 -4.0111E-6 C 0.24184 -0.00023 0.22552 -0.00046 0.23716 -0.00092 C 0.24306 -0.04302 0.2382 -0.19824 0.2382 -0.2526 C 0.2382 -0.30696 0.23698 -0.31274 0.23716 -0.32801 C 0.23733 -0.34328 0.23889 -0.3405 0.23907 -0.3442 C 0.23924 -0.3479 0.23837 -0.34952 0.2382 -0.35068 C 0.23802 -0.35183 0.21927 -0.3516 0.2382 -0.35183 C 0.25712 -0.35207 0.32414 -0.35137 0.35139 -0.35183 C 0.37865 -0.3523 0.39202 -0.35415 0.40139 -0.35438 C 0.41077 -0.35461 0.40677 -0.35322 0.40799 -0.35322 C 0.40921 -0.35322 0.40834 -0.37797 0.40886 -0.35438 C 0.40938 -0.33078 0.41129 -0.24196 0.41077 -0.21096 C 0.41025 -0.17996 0.4066 -0.17511 0.40573 -0.1677 " pathEditMode="relative" rAng="0" ptsTypes="FfaaaaaaaaaaaF">
                                      <p:cBhvr>
                                        <p:cTn id="73" dur="1000" fill="hold"/>
                                        <p:tgtEl>
                                          <p:spTgt spid="110"/>
                                        </p:tgtEl>
                                        <p:attrNameLst>
                                          <p:attrName>ppt_x</p:attrName>
                                          <p:attrName>ppt_y</p:attrName>
                                        </p:attrNameLst>
                                      </p:cBhvr>
                                      <p:rCtr x="15313" y="-19061"/>
                                    </p:animMotion>
                                  </p:childTnLst>
                                </p:cTn>
                              </p:par>
                            </p:childTnLst>
                          </p:cTn>
                        </p:par>
                        <p:par>
                          <p:cTn id="74" fill="hold" nodeType="afterGroup">
                            <p:stCondLst>
                              <p:cond delay="1500"/>
                            </p:stCondLst>
                            <p:childTnLst>
                              <p:par>
                                <p:cTn id="75" presetID="1" presetClass="exit" presetSubtype="0" fill="hold" grpId="1" nodeType="afterEffect">
                                  <p:stCondLst>
                                    <p:cond delay="0"/>
                                  </p:stCondLst>
                                  <p:childTnLst>
                                    <p:set>
                                      <p:cBhvr>
                                        <p:cTn id="76" dur="1" fill="hold">
                                          <p:stCondLst>
                                            <p:cond delay="0"/>
                                          </p:stCondLst>
                                        </p:cTn>
                                        <p:tgtEl>
                                          <p:spTgt spid="69"/>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111"/>
                                        </p:tgtEl>
                                        <p:attrNameLst>
                                          <p:attrName>style.visibility</p:attrName>
                                        </p:attrNameLst>
                                      </p:cBhvr>
                                      <p:to>
                                        <p:strVal val="visible"/>
                                      </p:to>
                                    </p:set>
                                  </p:childTnLst>
                                </p:cTn>
                              </p:par>
                            </p:childTnLst>
                          </p:cTn>
                        </p:par>
                        <p:par>
                          <p:cTn id="79" fill="hold" nodeType="afterGroup">
                            <p:stCondLst>
                              <p:cond delay="1500"/>
                            </p:stCondLst>
                            <p:childTnLst>
                              <p:par>
                                <p:cTn id="80" presetID="1" presetClass="exit" presetSubtype="0" fill="hold" grpId="2" nodeType="afterEffect">
                                  <p:stCondLst>
                                    <p:cond delay="0"/>
                                  </p:stCondLst>
                                  <p:childTnLst>
                                    <p:set>
                                      <p:cBhvr>
                                        <p:cTn id="81" dur="1" fill="hold">
                                          <p:stCondLst>
                                            <p:cond delay="0"/>
                                          </p:stCondLst>
                                        </p:cTn>
                                        <p:tgtEl>
                                          <p:spTgt spid="110"/>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xit" presetSubtype="0" fill="hold" grpId="1" nodeType="clickEffect">
                                  <p:stCondLst>
                                    <p:cond delay="0"/>
                                  </p:stCondLst>
                                  <p:childTnLst>
                                    <p:set>
                                      <p:cBhvr>
                                        <p:cTn id="85" dur="1" fill="hold">
                                          <p:stCondLst>
                                            <p:cond delay="0"/>
                                          </p:stCondLst>
                                        </p:cTn>
                                        <p:tgtEl>
                                          <p:spTgt spid="111"/>
                                        </p:tgtEl>
                                        <p:attrNameLst>
                                          <p:attrName>style.visibility</p:attrName>
                                        </p:attrNameLst>
                                      </p:cBhvr>
                                      <p:to>
                                        <p:strVal val="hidden"/>
                                      </p:to>
                                    </p:set>
                                  </p:childTnLst>
                                </p:cTn>
                              </p:par>
                              <p:par>
                                <p:cTn id="86" presetID="1" presetClass="entr" presetSubtype="0" fill="hold" grpId="0" nodeType="withEffect">
                                  <p:stCondLst>
                                    <p:cond delay="0"/>
                                  </p:stCondLst>
                                  <p:childTnLst>
                                    <p:set>
                                      <p:cBhvr>
                                        <p:cTn id="87" dur="1" fill="hold">
                                          <p:stCondLst>
                                            <p:cond delay="0"/>
                                          </p:stCondLst>
                                        </p:cTn>
                                        <p:tgtEl>
                                          <p:spTgt spid="112"/>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112"/>
                                        </p:tgtEl>
                                        <p:attrNameLst>
                                          <p:attrName>style.visibility</p:attrName>
                                        </p:attrNameLst>
                                      </p:cBhvr>
                                      <p:to>
                                        <p:strVal val="hidden"/>
                                      </p:to>
                                    </p:set>
                                  </p:childTnLst>
                                </p:cTn>
                              </p:par>
                              <p:par>
                                <p:cTn id="92" presetID="1" presetClass="entr" presetSubtype="0" fill="hold" grpId="0" nodeType="withEffect">
                                  <p:stCondLst>
                                    <p:cond delay="0"/>
                                  </p:stCondLst>
                                  <p:childTnLst>
                                    <p:set>
                                      <p:cBhvr>
                                        <p:cTn id="93" dur="1" fill="hold">
                                          <p:stCondLst>
                                            <p:cond delay="0"/>
                                          </p:stCondLst>
                                        </p:cTn>
                                        <p:tgtEl>
                                          <p:spTgt spid="113"/>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xit" presetSubtype="8" fill="hold" grpId="1" nodeType="clickEffect">
                                  <p:stCondLst>
                                    <p:cond delay="0"/>
                                  </p:stCondLst>
                                  <p:childTnLst>
                                    <p:anim calcmode="lin" valueType="num">
                                      <p:cBhvr additive="base">
                                        <p:cTn id="97" dur="500"/>
                                        <p:tgtEl>
                                          <p:spTgt spid="105"/>
                                        </p:tgtEl>
                                        <p:attrNameLst>
                                          <p:attrName>ppt_x</p:attrName>
                                        </p:attrNameLst>
                                      </p:cBhvr>
                                      <p:tavLst>
                                        <p:tav tm="0">
                                          <p:val>
                                            <p:strVal val="ppt_x"/>
                                          </p:val>
                                        </p:tav>
                                        <p:tav tm="100000">
                                          <p:val>
                                            <p:strVal val="0-ppt_w/2"/>
                                          </p:val>
                                        </p:tav>
                                      </p:tavLst>
                                    </p:anim>
                                    <p:anim calcmode="lin" valueType="num">
                                      <p:cBhvr additive="base">
                                        <p:cTn id="98" dur="500"/>
                                        <p:tgtEl>
                                          <p:spTgt spid="105"/>
                                        </p:tgtEl>
                                        <p:attrNameLst>
                                          <p:attrName>ppt_y</p:attrName>
                                        </p:attrNameLst>
                                      </p:cBhvr>
                                      <p:tavLst>
                                        <p:tav tm="0">
                                          <p:val>
                                            <p:strVal val="ppt_y"/>
                                          </p:val>
                                        </p:tav>
                                        <p:tav tm="100000">
                                          <p:val>
                                            <p:strVal val="ppt_y"/>
                                          </p:val>
                                        </p:tav>
                                      </p:tavLst>
                                    </p:anim>
                                    <p:set>
                                      <p:cBhvr>
                                        <p:cTn id="99" dur="1" fill="hold">
                                          <p:stCondLst>
                                            <p:cond delay="499"/>
                                          </p:stCondLst>
                                        </p:cTn>
                                        <p:tgtEl>
                                          <p:spTgt spid="105"/>
                                        </p:tgtEl>
                                        <p:attrNameLst>
                                          <p:attrName>style.visibility</p:attrName>
                                        </p:attrNameLst>
                                      </p:cBhvr>
                                      <p:to>
                                        <p:strVal val="hidden"/>
                                      </p:to>
                                    </p:set>
                                  </p:childTnLst>
                                </p:cTn>
                              </p:par>
                              <p:par>
                                <p:cTn id="100" presetID="1" presetClass="entr" presetSubtype="0" fill="hold" grpId="1" nodeType="withEffect">
                                  <p:stCondLst>
                                    <p:cond delay="0"/>
                                  </p:stCondLst>
                                  <p:childTnLst>
                                    <p:set>
                                      <p:cBhvr>
                                        <p:cTn id="101" dur="1" fill="hold">
                                          <p:stCondLst>
                                            <p:cond delay="0"/>
                                          </p:stCondLst>
                                        </p:cTn>
                                        <p:tgtEl>
                                          <p:spTgt spid="115"/>
                                        </p:tgtEl>
                                        <p:attrNameLst>
                                          <p:attrName>style.visibility</p:attrName>
                                        </p:attrNameLst>
                                      </p:cBhvr>
                                      <p:to>
                                        <p:strVal val="visible"/>
                                      </p:to>
                                    </p:set>
                                  </p:childTnLst>
                                </p:cTn>
                              </p:par>
                            </p:childTnLst>
                          </p:cTn>
                        </p:par>
                        <p:par>
                          <p:cTn id="102" fill="hold" nodeType="afterGroup">
                            <p:stCondLst>
                              <p:cond delay="500"/>
                            </p:stCondLst>
                            <p:childTnLst>
                              <p:par>
                                <p:cTn id="103" presetID="50" presetClass="path" presetSubtype="0" accel="50000" decel="50000" fill="hold" grpId="0" nodeType="afterEffect">
                                  <p:stCondLst>
                                    <p:cond delay="0"/>
                                  </p:stCondLst>
                                  <p:childTnLst>
                                    <p:animMotion origin="layout" path="M 0.10538 -0.00023 L 0.20278 -2.50289E-6 C 0.24184 -0.00023 0.22552 -0.00046 0.23715 -0.00092 C 0.24305 -0.04302 0.23819 -0.19824 0.23819 -0.2526 C 0.23819 -0.30696 0.23698 -0.31274 0.23715 -0.32801 C 0.23732 -0.34328 0.23889 -0.3405 0.23906 -0.3442 C 0.23923 -0.3479 0.23837 -0.34952 0.23819 -0.35068 C 0.23802 -0.35184 0.21927 -0.35161 0.23819 -0.35184 C 0.25712 -0.35207 0.32413 -0.35137 0.35139 -0.35184 C 0.37864 -0.3523 0.39201 -0.35415 0.40139 -0.35438 C 0.41076 -0.35461 0.40677 -0.35322 0.40798 -0.35322 C 0.4092 -0.35322 0.40833 -0.37798 0.40885 -0.35438 C 0.40937 -0.33079 0.41128 -0.24196 0.41076 -0.21096 C 0.41024 -0.17997 0.4066 -0.17511 0.40573 -0.16771 " pathEditMode="relative" rAng="0" ptsTypes="FfaaaaaaaaaaaF">
                                      <p:cBhvr>
                                        <p:cTn id="104" dur="1000" fill="hold"/>
                                        <p:tgtEl>
                                          <p:spTgt spid="115"/>
                                        </p:tgtEl>
                                        <p:attrNameLst>
                                          <p:attrName>ppt_x</p:attrName>
                                          <p:attrName>ppt_y</p:attrName>
                                        </p:attrNameLst>
                                      </p:cBhvr>
                                      <p:rCtr x="15295" y="-18876"/>
                                    </p:animMotion>
                                  </p:childTnLst>
                                </p:cTn>
                              </p:par>
                            </p:childTnLst>
                          </p:cTn>
                        </p:par>
                        <p:par>
                          <p:cTn id="105" fill="hold" nodeType="afterGroup">
                            <p:stCondLst>
                              <p:cond delay="1500"/>
                            </p:stCondLst>
                            <p:childTnLst>
                              <p:par>
                                <p:cTn id="106" presetID="1" presetClass="exit" presetSubtype="0" fill="hold" grpId="2" nodeType="afterEffect">
                                  <p:stCondLst>
                                    <p:cond delay="0"/>
                                  </p:stCondLst>
                                  <p:childTnLst>
                                    <p:set>
                                      <p:cBhvr>
                                        <p:cTn id="107" dur="1" fill="hold">
                                          <p:stCondLst>
                                            <p:cond delay="0"/>
                                          </p:stCondLst>
                                        </p:cTn>
                                        <p:tgtEl>
                                          <p:spTgt spid="115"/>
                                        </p:tgtEl>
                                        <p:attrNameLst>
                                          <p:attrName>style.visibility</p:attrName>
                                        </p:attrNameLst>
                                      </p:cBhvr>
                                      <p:to>
                                        <p:strVal val="hidden"/>
                                      </p:to>
                                    </p:set>
                                  </p:childTnLst>
                                </p:cTn>
                              </p:par>
                            </p:childTnLst>
                          </p:cTn>
                        </p:par>
                        <p:par>
                          <p:cTn id="108" fill="hold" nodeType="afterGroup">
                            <p:stCondLst>
                              <p:cond delay="1500"/>
                            </p:stCondLst>
                            <p:childTnLst>
                              <p:par>
                                <p:cTn id="109" presetID="1" presetClass="exit" presetSubtype="0" fill="hold" grpId="1" nodeType="afterEffect">
                                  <p:stCondLst>
                                    <p:cond delay="0"/>
                                  </p:stCondLst>
                                  <p:childTnLst>
                                    <p:set>
                                      <p:cBhvr>
                                        <p:cTn id="110" dur="1" fill="hold">
                                          <p:stCondLst>
                                            <p:cond delay="0"/>
                                          </p:stCondLst>
                                        </p:cTn>
                                        <p:tgtEl>
                                          <p:spTgt spid="113"/>
                                        </p:tgtEl>
                                        <p:attrNameLst>
                                          <p:attrName>style.visibility</p:attrName>
                                        </p:attrNameLst>
                                      </p:cBhvr>
                                      <p:to>
                                        <p:strVal val="hidden"/>
                                      </p:to>
                                    </p:set>
                                  </p:childTnLst>
                                </p:cTn>
                              </p:par>
                            </p:childTnLst>
                          </p:cTn>
                        </p:par>
                        <p:par>
                          <p:cTn id="111" fill="hold" nodeType="afterGroup">
                            <p:stCondLst>
                              <p:cond delay="1500"/>
                            </p:stCondLst>
                            <p:childTnLst>
                              <p:par>
                                <p:cTn id="112" presetID="1" presetClass="entr" presetSubtype="0" fill="hold" grpId="0" nodeType="afterEffect">
                                  <p:stCondLst>
                                    <p:cond delay="0"/>
                                  </p:stCondLst>
                                  <p:childTnLst>
                                    <p:set>
                                      <p:cBhvr>
                                        <p:cTn id="113" dur="1" fill="hold">
                                          <p:stCondLst>
                                            <p:cond delay="0"/>
                                          </p:stCondLst>
                                        </p:cTn>
                                        <p:tgtEl>
                                          <p:spTgt spid="116"/>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xit" presetSubtype="0" fill="hold" grpId="1" nodeType="clickEffect">
                                  <p:stCondLst>
                                    <p:cond delay="0"/>
                                  </p:stCondLst>
                                  <p:childTnLst>
                                    <p:set>
                                      <p:cBhvr>
                                        <p:cTn id="117" dur="1" fill="hold">
                                          <p:stCondLst>
                                            <p:cond delay="0"/>
                                          </p:stCondLst>
                                        </p:cTn>
                                        <p:tgtEl>
                                          <p:spTgt spid="116"/>
                                        </p:tgtEl>
                                        <p:attrNameLst>
                                          <p:attrName>style.visibility</p:attrName>
                                        </p:attrNameLst>
                                      </p:cBhvr>
                                      <p:to>
                                        <p:strVal val="hidden"/>
                                      </p:to>
                                    </p:set>
                                  </p:childTnLst>
                                </p:cTn>
                              </p:par>
                            </p:childTnLst>
                          </p:cTn>
                        </p:par>
                        <p:par>
                          <p:cTn id="118" fill="hold" nodeType="afterGroup">
                            <p:stCondLst>
                              <p:cond delay="0"/>
                            </p:stCondLst>
                            <p:childTnLst>
                              <p:par>
                                <p:cTn id="119" presetID="1" presetClass="entr" presetSubtype="0" fill="hold" grpId="0" nodeType="afterEffect">
                                  <p:stCondLst>
                                    <p:cond delay="0"/>
                                  </p:stCondLst>
                                  <p:childTnLst>
                                    <p:set>
                                      <p:cBhvr>
                                        <p:cTn id="120" dur="1" fill="hold">
                                          <p:stCondLst>
                                            <p:cond delay="0"/>
                                          </p:stCondLst>
                                        </p:cTn>
                                        <p:tgtEl>
                                          <p:spTgt spid="117"/>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xit" presetSubtype="0" fill="hold" grpId="1" nodeType="clickEffect">
                                  <p:stCondLst>
                                    <p:cond delay="0"/>
                                  </p:stCondLst>
                                  <p:childTnLst>
                                    <p:set>
                                      <p:cBhvr>
                                        <p:cTn id="124" dur="1" fill="hold">
                                          <p:stCondLst>
                                            <p:cond delay="0"/>
                                          </p:stCondLst>
                                        </p:cTn>
                                        <p:tgtEl>
                                          <p:spTgt spid="117"/>
                                        </p:tgtEl>
                                        <p:attrNameLst>
                                          <p:attrName>style.visibility</p:attrName>
                                        </p:attrNameLst>
                                      </p:cBhvr>
                                      <p:to>
                                        <p:strVal val="hidden"/>
                                      </p:to>
                                    </p:set>
                                  </p:childTnLst>
                                </p:cTn>
                              </p:par>
                            </p:childTnLst>
                          </p:cTn>
                        </p:par>
                        <p:par>
                          <p:cTn id="125" fill="hold" nodeType="afterGroup">
                            <p:stCondLst>
                              <p:cond delay="0"/>
                            </p:stCondLst>
                            <p:childTnLst>
                              <p:par>
                                <p:cTn id="126" presetID="1" presetClass="entr" presetSubtype="0" fill="hold" grpId="0" nodeType="afterEffect">
                                  <p:stCondLst>
                                    <p:cond delay="0"/>
                                  </p:stCondLst>
                                  <p:childTnLst>
                                    <p:set>
                                      <p:cBhvr>
                                        <p:cTn id="127" dur="1" fill="hold">
                                          <p:stCondLst>
                                            <p:cond delay="0"/>
                                          </p:stCondLst>
                                        </p:cTn>
                                        <p:tgtEl>
                                          <p:spTgt spid="118"/>
                                        </p:tgtEl>
                                        <p:attrNameLst>
                                          <p:attrName>style.visibility</p:attrName>
                                        </p:attrNameLst>
                                      </p:cBhvr>
                                      <p:to>
                                        <p:strVal val="visible"/>
                                      </p:to>
                                    </p:se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 presetClass="exit" presetSubtype="8" fill="hold" grpId="1" nodeType="clickEffect">
                                  <p:stCondLst>
                                    <p:cond delay="0"/>
                                  </p:stCondLst>
                                  <p:childTnLst>
                                    <p:anim calcmode="lin" valueType="num">
                                      <p:cBhvr additive="base">
                                        <p:cTn id="131" dur="500"/>
                                        <p:tgtEl>
                                          <p:spTgt spid="89"/>
                                        </p:tgtEl>
                                        <p:attrNameLst>
                                          <p:attrName>ppt_x</p:attrName>
                                        </p:attrNameLst>
                                      </p:cBhvr>
                                      <p:tavLst>
                                        <p:tav tm="0">
                                          <p:val>
                                            <p:strVal val="ppt_x"/>
                                          </p:val>
                                        </p:tav>
                                        <p:tav tm="100000">
                                          <p:val>
                                            <p:strVal val="0-ppt_w/2"/>
                                          </p:val>
                                        </p:tav>
                                      </p:tavLst>
                                    </p:anim>
                                    <p:anim calcmode="lin" valueType="num">
                                      <p:cBhvr additive="base">
                                        <p:cTn id="132" dur="500"/>
                                        <p:tgtEl>
                                          <p:spTgt spid="89"/>
                                        </p:tgtEl>
                                        <p:attrNameLst>
                                          <p:attrName>ppt_y</p:attrName>
                                        </p:attrNameLst>
                                      </p:cBhvr>
                                      <p:tavLst>
                                        <p:tav tm="0">
                                          <p:val>
                                            <p:strVal val="ppt_y"/>
                                          </p:val>
                                        </p:tav>
                                        <p:tav tm="100000">
                                          <p:val>
                                            <p:strVal val="ppt_y"/>
                                          </p:val>
                                        </p:tav>
                                      </p:tavLst>
                                    </p:anim>
                                    <p:set>
                                      <p:cBhvr>
                                        <p:cTn id="133" dur="1" fill="hold">
                                          <p:stCondLst>
                                            <p:cond delay="499"/>
                                          </p:stCondLst>
                                        </p:cTn>
                                        <p:tgtEl>
                                          <p:spTgt spid="89"/>
                                        </p:tgtEl>
                                        <p:attrNameLst>
                                          <p:attrName>style.visibility</p:attrName>
                                        </p:attrNameLst>
                                      </p:cBhvr>
                                      <p:to>
                                        <p:strVal val="hidden"/>
                                      </p:to>
                                    </p:set>
                                  </p:childTnLst>
                                </p:cTn>
                              </p:par>
                            </p:childTnLst>
                          </p:cTn>
                        </p:par>
                        <p:par>
                          <p:cTn id="134" fill="hold" nodeType="afterGroup">
                            <p:stCondLst>
                              <p:cond delay="500"/>
                            </p:stCondLst>
                            <p:childTnLst>
                              <p:par>
                                <p:cTn id="135" presetID="1" presetClass="entr" presetSubtype="0" fill="hold" grpId="1" nodeType="afterEffect">
                                  <p:stCondLst>
                                    <p:cond delay="0"/>
                                  </p:stCondLst>
                                  <p:childTnLst>
                                    <p:set>
                                      <p:cBhvr>
                                        <p:cTn id="136" dur="1" fill="hold">
                                          <p:stCondLst>
                                            <p:cond delay="0"/>
                                          </p:stCondLst>
                                        </p:cTn>
                                        <p:tgtEl>
                                          <p:spTgt spid="146"/>
                                        </p:tgtEl>
                                        <p:attrNameLst>
                                          <p:attrName>style.visibility</p:attrName>
                                        </p:attrNameLst>
                                      </p:cBhvr>
                                      <p:to>
                                        <p:strVal val="visible"/>
                                      </p:to>
                                    </p:set>
                                  </p:childTnLst>
                                </p:cTn>
                              </p:par>
                            </p:childTnLst>
                          </p:cTn>
                        </p:par>
                        <p:par>
                          <p:cTn id="137" fill="hold" nodeType="afterGroup">
                            <p:stCondLst>
                              <p:cond delay="500"/>
                            </p:stCondLst>
                            <p:childTnLst>
                              <p:par>
                                <p:cTn id="138" presetID="50" presetClass="path" presetSubtype="0" accel="50000" decel="50000" fill="hold" grpId="0" nodeType="afterEffect">
                                  <p:stCondLst>
                                    <p:cond delay="0"/>
                                  </p:stCondLst>
                                  <p:childTnLst>
                                    <p:animMotion origin="layout" path="M 0.10486 4.42285E-6 L 0.25833 4.42285E-6 C 0.30278 0.00624 0.37309 0.00161 0.39861 0.00254 C 0.42413 0.00347 0.40903 -0.01018 0.41128 0.00508 C 0.41337 0.02035 0.4118 0.06361 0.4118 0.09414 L 0.4118 0.18875 " pathEditMode="relative" rAng="0" ptsTypes="FfaaFF">
                                      <p:cBhvr>
                                        <p:cTn id="139" dur="1000" fill="hold"/>
                                        <p:tgtEl>
                                          <p:spTgt spid="146"/>
                                        </p:tgtEl>
                                        <p:attrNameLst>
                                          <p:attrName>ppt_x</p:attrName>
                                          <p:attrName>ppt_y</p:attrName>
                                        </p:attrNameLst>
                                      </p:cBhvr>
                                      <p:rCtr x="15955" y="8929"/>
                                    </p:animMotion>
                                  </p:childTnLst>
                                </p:cTn>
                              </p:par>
                            </p:childTnLst>
                          </p:cTn>
                        </p:par>
                        <p:par>
                          <p:cTn id="140" fill="hold" nodeType="afterGroup">
                            <p:stCondLst>
                              <p:cond delay="1500"/>
                            </p:stCondLst>
                            <p:childTnLst>
                              <p:par>
                                <p:cTn id="141" presetID="1" presetClass="exit" presetSubtype="0" fill="hold" grpId="1" nodeType="afterEffect">
                                  <p:stCondLst>
                                    <p:cond delay="0"/>
                                  </p:stCondLst>
                                  <p:childTnLst>
                                    <p:set>
                                      <p:cBhvr>
                                        <p:cTn id="142" dur="1" fill="hold">
                                          <p:stCondLst>
                                            <p:cond delay="0"/>
                                          </p:stCondLst>
                                        </p:cTn>
                                        <p:tgtEl>
                                          <p:spTgt spid="118"/>
                                        </p:tgtEl>
                                        <p:attrNameLst>
                                          <p:attrName>style.visibility</p:attrName>
                                        </p:attrNameLst>
                                      </p:cBhvr>
                                      <p:to>
                                        <p:strVal val="hidden"/>
                                      </p:to>
                                    </p:set>
                                  </p:childTnLst>
                                </p:cTn>
                              </p:par>
                              <p:par>
                                <p:cTn id="143" presetID="1" presetClass="entr" presetSubtype="0" fill="hold" grpId="0" nodeType="withEffect">
                                  <p:stCondLst>
                                    <p:cond delay="0"/>
                                  </p:stCondLst>
                                  <p:childTnLst>
                                    <p:set>
                                      <p:cBhvr>
                                        <p:cTn id="144" dur="1" fill="hold">
                                          <p:stCondLst>
                                            <p:cond delay="0"/>
                                          </p:stCondLst>
                                        </p:cTn>
                                        <p:tgtEl>
                                          <p:spTgt spid="139"/>
                                        </p:tgtEl>
                                        <p:attrNameLst>
                                          <p:attrName>style.visibility</p:attrName>
                                        </p:attrNameLst>
                                      </p:cBhvr>
                                      <p:to>
                                        <p:strVal val="visible"/>
                                      </p:to>
                                    </p:set>
                                  </p:childTnLst>
                                </p:cTn>
                              </p:par>
                            </p:childTnLst>
                          </p:cTn>
                        </p:par>
                        <p:par>
                          <p:cTn id="145" fill="hold" nodeType="afterGroup">
                            <p:stCondLst>
                              <p:cond delay="1500"/>
                            </p:stCondLst>
                            <p:childTnLst>
                              <p:par>
                                <p:cTn id="146" presetID="1" presetClass="exit" presetSubtype="0" fill="hold" grpId="2" nodeType="afterEffect">
                                  <p:stCondLst>
                                    <p:cond delay="0"/>
                                  </p:stCondLst>
                                  <p:childTnLst>
                                    <p:set>
                                      <p:cBhvr>
                                        <p:cTn id="147" dur="1" fill="hold">
                                          <p:stCondLst>
                                            <p:cond delay="0"/>
                                          </p:stCondLst>
                                        </p:cTn>
                                        <p:tgtEl>
                                          <p:spTgt spid="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1" grpId="0"/>
      <p:bldP spid="89" grpId="0"/>
      <p:bldP spid="89" grpId="1"/>
      <p:bldP spid="100" grpId="0" animBg="1"/>
      <p:bldP spid="100" grpId="1" animBg="1"/>
      <p:bldP spid="100" grpId="2" animBg="1"/>
      <p:bldP spid="101" grpId="0" animBg="1"/>
      <p:bldP spid="101" grpId="1" animBg="1"/>
      <p:bldP spid="103" grpId="0" animBg="1"/>
      <p:bldP spid="103" grpId="1" animBg="1"/>
      <p:bldP spid="104" grpId="0" animBg="1"/>
      <p:bldP spid="104" grpId="1" animBg="1"/>
      <p:bldP spid="105" grpId="0"/>
      <p:bldP spid="105" grpId="1"/>
      <p:bldP spid="110" grpId="0" animBg="1"/>
      <p:bldP spid="110" grpId="1" animBg="1"/>
      <p:bldP spid="110" grpId="2" animBg="1"/>
      <p:bldP spid="111" grpId="0" animBg="1"/>
      <p:bldP spid="111" grpId="1" animBg="1"/>
      <p:bldP spid="112" grpId="0" animBg="1"/>
      <p:bldP spid="112" grpId="1" animBg="1"/>
      <p:bldP spid="113" grpId="0" animBg="1"/>
      <p:bldP spid="113" grpId="1" animBg="1"/>
      <p:bldP spid="115" grpId="0" animBg="1"/>
      <p:bldP spid="115" grpId="1" animBg="1"/>
      <p:bldP spid="115" grpId="2" animBg="1"/>
      <p:bldP spid="116" grpId="0" animBg="1"/>
      <p:bldP spid="116" grpId="1" animBg="1"/>
      <p:bldP spid="117" grpId="0" animBg="1"/>
      <p:bldP spid="117" grpId="1" animBg="1"/>
      <p:bldP spid="118" grpId="0" animBg="1"/>
      <p:bldP spid="118" grpId="1" animBg="1"/>
      <p:bldP spid="139" grpId="0" animBg="1"/>
      <p:bldP spid="146" grpId="0" animBg="1"/>
      <p:bldP spid="146" grpId="1" animBg="1"/>
      <p:bldP spid="146" grpId="2" animBg="1"/>
      <p:bldP spid="67" grpId="0" animBg="1"/>
      <p:bldP spid="67" grpId="1" animBg="1"/>
      <p:bldP spid="68" grpId="0" animBg="1"/>
      <p:bldP spid="68" grpId="1" animBg="1"/>
      <p:bldP spid="69" grpId="0" animBg="1"/>
      <p:bldP spid="6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 Course: Multi-Core Architectures</a:t>
            </a:r>
            <a:endParaRPr lang="en-US" dirty="0"/>
          </a:p>
        </p:txBody>
      </p:sp>
      <p:sp>
        <p:nvSpPr>
          <p:cNvPr id="3" name="Content Placeholder 2"/>
          <p:cNvSpPr>
            <a:spLocks noGrp="1"/>
          </p:cNvSpPr>
          <p:nvPr>
            <p:ph idx="1"/>
          </p:nvPr>
        </p:nvSpPr>
        <p:spPr>
          <a:xfrm>
            <a:off x="228600" y="1219200"/>
            <a:ext cx="8610600" cy="5029200"/>
          </a:xfrm>
        </p:spPr>
        <p:txBody>
          <a:bodyPr/>
          <a:lstStyle/>
          <a:p>
            <a:r>
              <a:rPr lang="en-US" dirty="0" smtClean="0"/>
              <a:t>Lecture 1.1: Multi-Core System Design</a:t>
            </a:r>
            <a:endParaRPr lang="en-US" dirty="0" smtClean="0">
              <a:hlinkClick r:id="rId2"/>
            </a:endParaRPr>
          </a:p>
          <a:p>
            <a:pPr lvl="1"/>
            <a:r>
              <a:rPr lang="en-US" u="sng" dirty="0" smtClean="0">
                <a:hlinkClick r:id="rId2"/>
              </a:rPr>
              <a:t>http</a:t>
            </a:r>
            <a:r>
              <a:rPr lang="en-US" u="sng" dirty="0">
                <a:hlinkClick r:id="rId2"/>
              </a:rPr>
              <a:t>://users.ece.cmu.edu/~omutlu/pub/onur-Bogazici-June-6-2013-lecture1-1-multicore-and-asymmetry-afterlecture.pptx</a:t>
            </a:r>
            <a:endParaRPr lang="en-US" dirty="0"/>
          </a:p>
          <a:p>
            <a:endParaRPr lang="en-US" u="sng" dirty="0" smtClean="0">
              <a:hlinkClick r:id="rId3"/>
            </a:endParaRPr>
          </a:p>
          <a:p>
            <a:r>
              <a:rPr lang="en-US" dirty="0"/>
              <a:t>Lecture </a:t>
            </a:r>
            <a:r>
              <a:rPr lang="en-US" dirty="0" smtClean="0"/>
              <a:t>1.2: Cache Design and Management</a:t>
            </a:r>
            <a:endParaRPr lang="en-US" dirty="0">
              <a:hlinkClick r:id="rId2"/>
            </a:endParaRPr>
          </a:p>
          <a:p>
            <a:pPr lvl="1"/>
            <a:r>
              <a:rPr lang="en-US" u="sng" dirty="0" smtClean="0">
                <a:hlinkClick r:id="rId4"/>
              </a:rPr>
              <a:t>http</a:t>
            </a:r>
            <a:r>
              <a:rPr lang="en-US" u="sng" dirty="0">
                <a:hlinkClick r:id="rId4"/>
              </a:rPr>
              <a:t>://users.ece.cmu.edu/~omutlu/pub/onur-Bogazici-June-7-2013-lecture1-2-cache-management-afterlecture.pptx</a:t>
            </a:r>
          </a:p>
          <a:p>
            <a:endParaRPr lang="en-US" u="sng" dirty="0" smtClean="0">
              <a:hlinkClick r:id="rId3"/>
            </a:endParaRPr>
          </a:p>
          <a:p>
            <a:r>
              <a:rPr lang="en-US" dirty="0"/>
              <a:t>Lecture </a:t>
            </a:r>
            <a:r>
              <a:rPr lang="en-US" dirty="0" smtClean="0"/>
              <a:t>1.3: Interconnect Design and Management</a:t>
            </a:r>
            <a:endParaRPr lang="en-US" dirty="0">
              <a:hlinkClick r:id="rId2"/>
            </a:endParaRPr>
          </a:p>
          <a:p>
            <a:pPr lvl="1"/>
            <a:r>
              <a:rPr lang="en-US" u="sng" dirty="0" smtClean="0">
                <a:hlinkClick r:id="rId3"/>
              </a:rPr>
              <a:t>http</a:t>
            </a:r>
            <a:r>
              <a:rPr lang="en-US" u="sng" dirty="0">
                <a:hlinkClick r:id="rId3"/>
              </a:rPr>
              <a:t>://users.ece.cmu.edu/~omutlu/pub/onur-Bogazici-June-10-2013-lecture1-3-interconnects-</a:t>
            </a:r>
            <a:r>
              <a:rPr lang="en-US" u="sng" dirty="0" smtClean="0">
                <a:hlinkClick r:id="rId3"/>
              </a:rPr>
              <a:t>afterlecture.pptx</a:t>
            </a:r>
            <a:endParaRPr lang="en-US" u="sng" dirty="0">
              <a:hlinkClick r:id="rId3"/>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a:t>
            </a:fld>
            <a:endParaRPr lang="en-US" altLang="en-US">
              <a:solidFill>
                <a:srgbClr val="000000"/>
              </a:solidFill>
            </a:endParaRPr>
          </a:p>
        </p:txBody>
      </p:sp>
    </p:spTree>
    <p:extLst>
      <p:ext uri="{BB962C8B-B14F-4D97-AF65-F5344CB8AC3E}">
        <p14:creationId xmlns:p14="http://schemas.microsoft.com/office/powerpoint/2010/main" val="526893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AutoShape 3"/>
          <p:cNvSpPr>
            <a:spLocks noChangeArrowheads="1"/>
          </p:cNvSpPr>
          <p:nvPr/>
        </p:nvSpPr>
        <p:spPr bwMode="auto">
          <a:xfrm>
            <a:off x="280988" y="2871788"/>
            <a:ext cx="31178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ea typeface="ＭＳ Ｐゴシック" charset="-128"/>
                <a:cs typeface="+mn-cs"/>
              </a:rPr>
              <a:t>Annotate</a:t>
            </a:r>
            <a:br>
              <a:rPr lang="en-US" sz="2000" dirty="0">
                <a:solidFill>
                  <a:srgbClr val="000000"/>
                </a:solidFill>
                <a:ea typeface="ＭＳ Ｐゴシック" charset="-128"/>
                <a:cs typeface="+mn-cs"/>
              </a:rPr>
            </a:br>
            <a:r>
              <a:rPr lang="en-US" sz="2000" i="1" dirty="0">
                <a:solidFill>
                  <a:srgbClr val="000000"/>
                </a:solidFill>
                <a:ea typeface="ＭＳ Ｐゴシック" charset="-128"/>
                <a:cs typeface="+mn-cs"/>
              </a:rPr>
              <a:t>bottleneck </a:t>
            </a:r>
            <a:r>
              <a:rPr lang="en-US" sz="2000" dirty="0">
                <a:solidFill>
                  <a:srgbClr val="000000"/>
                </a:solidFill>
                <a:ea typeface="ＭＳ Ｐゴシック" charset="-128"/>
                <a:cs typeface="+mn-cs"/>
              </a:rPr>
              <a:t>code</a:t>
            </a:r>
          </a:p>
          <a:p>
            <a:pPr marL="342900" indent="-342900">
              <a:buFontTx/>
              <a:buAutoNum type="arabicPeriod"/>
              <a:defRPr/>
            </a:pPr>
            <a:r>
              <a:rPr lang="en-US" sz="2000" dirty="0">
                <a:solidFill>
                  <a:srgbClr val="000000"/>
                </a:solidFill>
                <a:ea typeface="ＭＳ Ｐゴシック" charset="-128"/>
              </a:rPr>
              <a:t>Implements </a:t>
            </a:r>
            <a:r>
              <a:rPr lang="en-US" sz="2000" i="1" dirty="0">
                <a:solidFill>
                  <a:srgbClr val="000000"/>
                </a:solidFill>
                <a:ea typeface="ＭＳ Ｐゴシック" charset="-128"/>
              </a:rPr>
              <a:t>waiting</a:t>
            </a:r>
            <a:endParaRPr lang="en-US" sz="2000" dirty="0">
              <a:solidFill>
                <a:srgbClr val="000000"/>
              </a:solidFill>
              <a:ea typeface="ＭＳ Ｐゴシック" charset="-128"/>
            </a:endParaRPr>
          </a:p>
          <a:p>
            <a:pPr>
              <a:defRPr/>
            </a:pPr>
            <a:r>
              <a:rPr lang="en-US" sz="2000" dirty="0">
                <a:solidFill>
                  <a:srgbClr val="000000"/>
                </a:solidFill>
                <a:ea typeface="ＭＳ Ｐゴシック" charset="-128"/>
              </a:rPr>
              <a:t>     for bottlenecks</a:t>
            </a:r>
          </a:p>
        </p:txBody>
      </p:sp>
      <p:sp>
        <p:nvSpPr>
          <p:cNvPr id="69637" name="AutoShape 4"/>
          <p:cNvSpPr>
            <a:spLocks noChangeArrowheads="1"/>
          </p:cNvSpPr>
          <p:nvPr/>
        </p:nvSpPr>
        <p:spPr bwMode="auto">
          <a:xfrm>
            <a:off x="5614988" y="2871788"/>
            <a:ext cx="32702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Measure </a:t>
            </a:r>
            <a:r>
              <a:rPr lang="en-US" sz="2000" i="1" dirty="0">
                <a:solidFill>
                  <a:srgbClr val="000000"/>
                </a:solidFill>
                <a:latin typeface="Arial" pitchFamily="-106" charset="0"/>
                <a:ea typeface="ＭＳ Ｐゴシック" pitchFamily="-106" charset="-128"/>
                <a:cs typeface="ＭＳ Ｐゴシック" pitchFamily="-106" charset="-128"/>
              </a:rPr>
              <a:t>thread </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i="1" dirty="0">
                <a:solidFill>
                  <a:srgbClr val="000000"/>
                </a:solidFill>
                <a:latin typeface="Arial" pitchFamily="-106" charset="0"/>
                <a:ea typeface="ＭＳ Ｐゴシック" pitchFamily="-106" charset="-128"/>
                <a:cs typeface="ＭＳ Ｐゴシック" pitchFamily="-106" charset="-128"/>
              </a:rPr>
              <a:t>waiting cycles (TWC)</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for each bottleneck</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Accelerate bottleneck(s)</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with the highest TWC</a:t>
            </a:r>
          </a:p>
        </p:txBody>
      </p:sp>
      <p:sp>
        <p:nvSpPr>
          <p:cNvPr id="32772" name="Line 5"/>
          <p:cNvSpPr>
            <a:spLocks noChangeShapeType="1"/>
          </p:cNvSpPr>
          <p:nvPr/>
        </p:nvSpPr>
        <p:spPr bwMode="auto">
          <a:xfrm flipV="1">
            <a:off x="3419475" y="3797300"/>
            <a:ext cx="22066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73" name="Text Box 6"/>
          <p:cNvSpPr txBox="1">
            <a:spLocks noChangeArrowheads="1"/>
          </p:cNvSpPr>
          <p:nvPr/>
        </p:nvSpPr>
        <p:spPr bwMode="auto">
          <a:xfrm>
            <a:off x="3203575" y="3074988"/>
            <a:ext cx="2574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solidFill>
                  <a:srgbClr val="000000"/>
                </a:solidFill>
              </a:rPr>
              <a:t>Binary containing </a:t>
            </a:r>
            <a:br>
              <a:rPr lang="en-US">
                <a:solidFill>
                  <a:srgbClr val="000000"/>
                </a:solidFill>
              </a:rPr>
            </a:br>
            <a:r>
              <a:rPr lang="en-US">
                <a:solidFill>
                  <a:srgbClr val="000000"/>
                </a:solidFill>
              </a:rPr>
              <a:t> </a:t>
            </a:r>
            <a:r>
              <a:rPr lang="en-US" b="1">
                <a:solidFill>
                  <a:srgbClr val="000000"/>
                </a:solidFill>
              </a:rPr>
              <a:t>BIS instructions</a:t>
            </a:r>
          </a:p>
        </p:txBody>
      </p:sp>
      <p:sp>
        <p:nvSpPr>
          <p:cNvPr id="32774" name="Text Box 7"/>
          <p:cNvSpPr txBox="1">
            <a:spLocks noChangeArrowheads="1"/>
          </p:cNvSpPr>
          <p:nvPr/>
        </p:nvSpPr>
        <p:spPr bwMode="auto">
          <a:xfrm>
            <a:off x="477838" y="2460625"/>
            <a:ext cx="3949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Compiler/Library/Programmer</a:t>
            </a:r>
          </a:p>
        </p:txBody>
      </p:sp>
      <p:sp>
        <p:nvSpPr>
          <p:cNvPr id="32775" name="Text Box 8"/>
          <p:cNvSpPr txBox="1">
            <a:spLocks noChangeArrowheads="1"/>
          </p:cNvSpPr>
          <p:nvPr/>
        </p:nvSpPr>
        <p:spPr bwMode="auto">
          <a:xfrm>
            <a:off x="5961063" y="2459038"/>
            <a:ext cx="1738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Hardware</a:t>
            </a:r>
          </a:p>
        </p:txBody>
      </p:sp>
      <p:sp>
        <p:nvSpPr>
          <p:cNvPr id="327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7AA4F7-1BAB-0344-AA52-AFD2B73252B8}" type="slidenum">
              <a:rPr lang="en-US">
                <a:latin typeface="Garamond" charset="0"/>
              </a:rPr>
              <a:pPr eaLnBrk="1" hangingPunct="1"/>
              <a:t>70</a:t>
            </a:fld>
            <a:endParaRPr lang="en-US">
              <a:latin typeface="Garamond" charset="0"/>
            </a:endParaRPr>
          </a:p>
        </p:txBody>
      </p:sp>
      <p:sp>
        <p:nvSpPr>
          <p:cNvPr id="32777" name="Title 1"/>
          <p:cNvSpPr>
            <a:spLocks noGrp="1"/>
          </p:cNvSpPr>
          <p:nvPr>
            <p:ph type="title"/>
          </p:nvPr>
        </p:nvSpPr>
        <p:spPr>
          <a:xfrm>
            <a:off x="0" y="152400"/>
            <a:ext cx="9144000" cy="1066800"/>
          </a:xfrm>
        </p:spPr>
        <p:txBody>
          <a:bodyPr/>
          <a:lstStyle/>
          <a:p>
            <a:r>
              <a:rPr lang="en-US" sz="3900">
                <a:latin typeface="Garamond" charset="0"/>
                <a:ea typeface="ＭＳ Ｐゴシック" charset="0"/>
                <a:cs typeface="ＭＳ Ｐゴシック" charset="0"/>
              </a:rPr>
              <a:t>Bottleneck Identification and Scheduling (BIS)</a:t>
            </a:r>
          </a:p>
        </p:txBody>
      </p:sp>
      <p:sp>
        <p:nvSpPr>
          <p:cNvPr id="15" name="Rectangle 14"/>
          <p:cNvSpPr>
            <a:spLocks noChangeArrowheads="1"/>
          </p:cNvSpPr>
          <p:nvPr/>
        </p:nvSpPr>
        <p:spPr bwMode="auto">
          <a:xfrm>
            <a:off x="5565775" y="3932238"/>
            <a:ext cx="3578225" cy="71755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27138760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atin typeface="Garamond" charset="0"/>
                <a:ea typeface="ＭＳ Ｐゴシック" charset="0"/>
                <a:cs typeface="ＭＳ Ｐゴシック" charset="0"/>
              </a:rPr>
              <a:t>Bottleneck Acceleration</a:t>
            </a:r>
          </a:p>
        </p:txBody>
      </p:sp>
      <p:sp>
        <p:nvSpPr>
          <p:cNvPr id="337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0512BBF-EAD8-1F4D-A268-402E06265FE7}" type="slidenum">
              <a:rPr lang="en-US">
                <a:latin typeface="Garamond" charset="0"/>
              </a:rPr>
              <a:pPr eaLnBrk="1" hangingPunct="1"/>
              <a:t>71</a:t>
            </a:fld>
            <a:endParaRPr lang="en-US">
              <a:latin typeface="Garamond" charset="0"/>
            </a:endParaRPr>
          </a:p>
        </p:txBody>
      </p:sp>
      <p:sp>
        <p:nvSpPr>
          <p:cNvPr id="5" name="Rectangle 4"/>
          <p:cNvSpPr/>
          <p:nvPr/>
        </p:nvSpPr>
        <p:spPr>
          <a:xfrm>
            <a:off x="327025" y="1192213"/>
            <a:ext cx="2405063" cy="1925637"/>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 name="Straight Arrow Connector 20"/>
          <p:cNvCxnSpPr/>
          <p:nvPr/>
        </p:nvCxnSpPr>
        <p:spPr>
          <a:xfrm>
            <a:off x="2733675" y="1893888"/>
            <a:ext cx="362902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3798" name="TextBox 23"/>
          <p:cNvSpPr txBox="1">
            <a:spLocks noChangeArrowheads="1"/>
          </p:cNvSpPr>
          <p:nvPr/>
        </p:nvSpPr>
        <p:spPr bwMode="auto">
          <a:xfrm>
            <a:off x="1512888" y="1181100"/>
            <a:ext cx="1220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t>Small Core 1</a:t>
            </a:r>
          </a:p>
        </p:txBody>
      </p:sp>
      <p:sp>
        <p:nvSpPr>
          <p:cNvPr id="27" name="Rectangle 26"/>
          <p:cNvSpPr/>
          <p:nvPr/>
        </p:nvSpPr>
        <p:spPr>
          <a:xfrm>
            <a:off x="6356350" y="1209675"/>
            <a:ext cx="2468563" cy="3130550"/>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00" name="TextBox 40"/>
          <p:cNvSpPr txBox="1">
            <a:spLocks noChangeArrowheads="1"/>
          </p:cNvSpPr>
          <p:nvPr/>
        </p:nvSpPr>
        <p:spPr bwMode="auto">
          <a:xfrm>
            <a:off x="7534275" y="1198563"/>
            <a:ext cx="127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t>Large Core 0</a:t>
            </a:r>
          </a:p>
        </p:txBody>
      </p:sp>
      <p:sp>
        <p:nvSpPr>
          <p:cNvPr id="58" name="Rectangle 57"/>
          <p:cNvSpPr/>
          <p:nvPr/>
        </p:nvSpPr>
        <p:spPr>
          <a:xfrm>
            <a:off x="336550" y="3624263"/>
            <a:ext cx="2417763" cy="1917700"/>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02" name="TextBox 71"/>
          <p:cNvSpPr txBox="1">
            <a:spLocks noChangeArrowheads="1"/>
          </p:cNvSpPr>
          <p:nvPr/>
        </p:nvSpPr>
        <p:spPr bwMode="auto">
          <a:xfrm>
            <a:off x="1524000" y="3613150"/>
            <a:ext cx="1220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t>Small Core 2</a:t>
            </a:r>
          </a:p>
        </p:txBody>
      </p:sp>
      <p:grpSp>
        <p:nvGrpSpPr>
          <p:cNvPr id="33803" name="Group 62"/>
          <p:cNvGrpSpPr>
            <a:grpSpLocks/>
          </p:cNvGrpSpPr>
          <p:nvPr/>
        </p:nvGrpSpPr>
        <p:grpSpPr bwMode="auto">
          <a:xfrm>
            <a:off x="4862513" y="3198813"/>
            <a:ext cx="1304925" cy="685800"/>
            <a:chOff x="3038475" y="1752600"/>
            <a:chExt cx="1304925" cy="685801"/>
          </a:xfrm>
        </p:grpSpPr>
        <p:sp>
          <p:nvSpPr>
            <p:cNvPr id="77" name="Rectangle 76"/>
            <p:cNvSpPr/>
            <p:nvPr/>
          </p:nvSpPr>
          <p:spPr>
            <a:xfrm>
              <a:off x="3048000" y="1752600"/>
              <a:ext cx="1295400" cy="685801"/>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dirty="0"/>
            </a:p>
          </p:txBody>
        </p:sp>
        <p:cxnSp>
          <p:nvCxnSpPr>
            <p:cNvPr id="78" name="Straight Connector 77"/>
            <p:cNvCxnSpPr/>
            <p:nvPr/>
          </p:nvCxnSpPr>
          <p:spPr>
            <a:xfrm>
              <a:off x="3048000" y="18288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038475" y="19050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048000" y="19812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048000" y="20574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048000" y="21336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048000" y="22098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048000" y="22860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048000" y="23622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7" idx="0"/>
            </p:cNvCxnSpPr>
            <p:nvPr/>
          </p:nvCxnSpPr>
          <p:spPr>
            <a:xfrm rot="16200000" flipH="1">
              <a:off x="335280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367665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6200000" flipH="1">
              <a:off x="3019425"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2" name="Straight Arrow Connector 101"/>
          <p:cNvCxnSpPr>
            <a:endCxn id="77" idx="0"/>
          </p:cNvCxnSpPr>
          <p:nvPr/>
        </p:nvCxnSpPr>
        <p:spPr>
          <a:xfrm>
            <a:off x="5510213" y="1911350"/>
            <a:ext cx="9525" cy="1287463"/>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3805" name="TextBox 105"/>
          <p:cNvSpPr txBox="1">
            <a:spLocks noChangeArrowheads="1"/>
          </p:cNvSpPr>
          <p:nvPr/>
        </p:nvSpPr>
        <p:spPr bwMode="auto">
          <a:xfrm>
            <a:off x="4875213" y="3900488"/>
            <a:ext cx="1262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Bottleneck</a:t>
            </a:r>
          </a:p>
          <a:p>
            <a:pPr eaLnBrk="1" hangingPunct="1"/>
            <a:r>
              <a:rPr lang="en-US"/>
              <a:t>Table (BT)</a:t>
            </a:r>
          </a:p>
        </p:txBody>
      </p:sp>
      <p:cxnSp>
        <p:nvCxnSpPr>
          <p:cNvPr id="134" name="Straight Arrow Connector 133"/>
          <p:cNvCxnSpPr/>
          <p:nvPr/>
        </p:nvCxnSpPr>
        <p:spPr>
          <a:xfrm>
            <a:off x="3937000" y="1890713"/>
            <a:ext cx="26988" cy="372903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3807" name="TextBox 134"/>
          <p:cNvSpPr txBox="1">
            <a:spLocks noChangeArrowheads="1"/>
          </p:cNvSpPr>
          <p:nvPr/>
        </p:nvSpPr>
        <p:spPr bwMode="auto">
          <a:xfrm>
            <a:off x="3775075" y="546893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100" name="Oval 99"/>
          <p:cNvSpPr>
            <a:spLocks noChangeArrowheads="1"/>
          </p:cNvSpPr>
          <p:nvPr/>
        </p:nvSpPr>
        <p:spPr bwMode="auto">
          <a:xfrm>
            <a:off x="1682750" y="18113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sz="2000" dirty="0">
              <a:solidFill>
                <a:schemeClr val="lt1"/>
              </a:solidFill>
              <a:latin typeface="+mn-lt"/>
              <a:ea typeface="+mn-ea"/>
              <a:cs typeface="+mn-cs"/>
            </a:endParaRPr>
          </a:p>
        </p:txBody>
      </p:sp>
      <p:sp>
        <p:nvSpPr>
          <p:cNvPr id="48" name="TextBox 39"/>
          <p:cNvSpPr txBox="1">
            <a:spLocks noChangeArrowheads="1"/>
          </p:cNvSpPr>
          <p:nvPr/>
        </p:nvSpPr>
        <p:spPr bwMode="auto">
          <a:xfrm>
            <a:off x="6394450" y="2859088"/>
            <a:ext cx="2527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Scheduling Buffer (SB)</a:t>
            </a:r>
          </a:p>
        </p:txBody>
      </p:sp>
      <p:grpSp>
        <p:nvGrpSpPr>
          <p:cNvPr id="3" name="Group 62"/>
          <p:cNvGrpSpPr>
            <a:grpSpLocks/>
          </p:cNvGrpSpPr>
          <p:nvPr/>
        </p:nvGrpSpPr>
        <p:grpSpPr bwMode="auto">
          <a:xfrm>
            <a:off x="6702425" y="2162175"/>
            <a:ext cx="1304925" cy="685800"/>
            <a:chOff x="3038475" y="1752600"/>
            <a:chExt cx="1304925" cy="685801"/>
          </a:xfrm>
        </p:grpSpPr>
        <p:sp>
          <p:nvSpPr>
            <p:cNvPr id="50" name="Rectangle 49"/>
            <p:cNvSpPr/>
            <p:nvPr/>
          </p:nvSpPr>
          <p:spPr>
            <a:xfrm>
              <a:off x="3048000" y="1752600"/>
              <a:ext cx="1295400" cy="685801"/>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p>
          </p:txBody>
        </p:sp>
        <p:cxnSp>
          <p:nvCxnSpPr>
            <p:cNvPr id="51" name="Straight Connector 50"/>
            <p:cNvCxnSpPr/>
            <p:nvPr/>
          </p:nvCxnSpPr>
          <p:spPr>
            <a:xfrm>
              <a:off x="3048000" y="18288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038475" y="19050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048000" y="19812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48000" y="20574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048000" y="21336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048000" y="22098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048000" y="22860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048000" y="23622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0" idx="0"/>
            </p:cNvCxnSpPr>
            <p:nvPr/>
          </p:nvCxnSpPr>
          <p:spPr>
            <a:xfrm rot="16200000" flipH="1">
              <a:off x="335280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67665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3019425"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TextBox 63"/>
          <p:cNvSpPr txBox="1">
            <a:spLocks noChangeArrowheads="1"/>
          </p:cNvSpPr>
          <p:nvPr/>
        </p:nvSpPr>
        <p:spPr bwMode="auto">
          <a:xfrm>
            <a:off x="6573838" y="2601913"/>
            <a:ext cx="21383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bid=x4700</a:t>
            </a:r>
            <a:r>
              <a:rPr lang="en-US" sz="1400">
                <a:solidFill>
                  <a:srgbClr val="FF0000"/>
                </a:solidFill>
              </a:rPr>
              <a:t>, pc, sp, core1</a:t>
            </a:r>
          </a:p>
        </p:txBody>
      </p:sp>
      <p:sp>
        <p:nvSpPr>
          <p:cNvPr id="65" name="Oval 64"/>
          <p:cNvSpPr>
            <a:spLocks noChangeArrowheads="1"/>
          </p:cNvSpPr>
          <p:nvPr/>
        </p:nvSpPr>
        <p:spPr bwMode="auto">
          <a:xfrm>
            <a:off x="6619875" y="261778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grpSp>
        <p:nvGrpSpPr>
          <p:cNvPr id="4" name="Group 52"/>
          <p:cNvGrpSpPr>
            <a:grpSpLocks/>
          </p:cNvGrpSpPr>
          <p:nvPr/>
        </p:nvGrpSpPr>
        <p:grpSpPr bwMode="auto">
          <a:xfrm>
            <a:off x="2214563" y="2398713"/>
            <a:ext cx="390525" cy="685800"/>
            <a:chOff x="3038475" y="2895599"/>
            <a:chExt cx="1304925" cy="685800"/>
          </a:xfrm>
        </p:grpSpPr>
        <p:sp>
          <p:nvSpPr>
            <p:cNvPr id="70" name="Rectangle 69"/>
            <p:cNvSpPr/>
            <p:nvPr/>
          </p:nvSpPr>
          <p:spPr>
            <a:xfrm>
              <a:off x="3049084" y="2895599"/>
              <a:ext cx="1294316" cy="685800"/>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p>
          </p:txBody>
        </p:sp>
        <p:cxnSp>
          <p:nvCxnSpPr>
            <p:cNvPr id="71" name="Straight Connector 70"/>
            <p:cNvCxnSpPr/>
            <p:nvPr/>
          </p:nvCxnSpPr>
          <p:spPr>
            <a:xfrm>
              <a:off x="3049084" y="29717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038475" y="30479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049084" y="31241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049084" y="32003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049084" y="32765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049084" y="33527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049084" y="34289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049084" y="35051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4" name="TextBox 108"/>
          <p:cNvSpPr txBox="1">
            <a:spLocks noChangeArrowheads="1"/>
          </p:cNvSpPr>
          <p:nvPr/>
        </p:nvSpPr>
        <p:spPr bwMode="auto">
          <a:xfrm>
            <a:off x="298450" y="2284413"/>
            <a:ext cx="19383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t>Acceleration</a:t>
            </a:r>
          </a:p>
          <a:p>
            <a:pPr algn="r" eaLnBrk="1" hangingPunct="1"/>
            <a:r>
              <a:rPr lang="en-US"/>
              <a:t>Index Table (AIT)</a:t>
            </a:r>
          </a:p>
        </p:txBody>
      </p:sp>
      <p:sp>
        <p:nvSpPr>
          <p:cNvPr id="95" name="TextBox 94"/>
          <p:cNvSpPr txBox="1">
            <a:spLocks noChangeArrowheads="1"/>
          </p:cNvSpPr>
          <p:nvPr/>
        </p:nvSpPr>
        <p:spPr bwMode="auto">
          <a:xfrm>
            <a:off x="388938" y="1482725"/>
            <a:ext cx="1973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solidFill>
                  <a:srgbClr val="FF0000"/>
                </a:solidFill>
              </a:rPr>
              <a:t>BottleneckCall </a:t>
            </a:r>
            <a:r>
              <a:rPr lang="en-US" sz="1400" b="1" i="1">
                <a:solidFill>
                  <a:srgbClr val="FF0000"/>
                </a:solidFill>
              </a:rPr>
              <a:t>x4600</a:t>
            </a:r>
          </a:p>
        </p:txBody>
      </p:sp>
      <p:sp>
        <p:nvSpPr>
          <p:cNvPr id="96" name="Oval 95"/>
          <p:cNvSpPr>
            <a:spLocks noChangeArrowheads="1"/>
          </p:cNvSpPr>
          <p:nvPr/>
        </p:nvSpPr>
        <p:spPr bwMode="auto">
          <a:xfrm>
            <a:off x="1682750" y="18113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sz="2000" dirty="0">
              <a:solidFill>
                <a:schemeClr val="lt1"/>
              </a:solidFill>
              <a:latin typeface="+mn-lt"/>
              <a:ea typeface="+mn-ea"/>
              <a:cs typeface="+mn-cs"/>
            </a:endParaRPr>
          </a:p>
        </p:txBody>
      </p:sp>
      <p:sp>
        <p:nvSpPr>
          <p:cNvPr id="107" name="TextBox 106"/>
          <p:cNvSpPr txBox="1">
            <a:spLocks noChangeArrowheads="1"/>
          </p:cNvSpPr>
          <p:nvPr/>
        </p:nvSpPr>
        <p:spPr bwMode="auto">
          <a:xfrm>
            <a:off x="500063" y="1751013"/>
            <a:ext cx="1550987" cy="338137"/>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solidFill>
                  <a:srgbClr val="FF0000"/>
                </a:solidFill>
              </a:rPr>
              <a:t>Execute locally</a:t>
            </a:r>
          </a:p>
        </p:txBody>
      </p:sp>
      <p:sp>
        <p:nvSpPr>
          <p:cNvPr id="108" name="TextBox 107"/>
          <p:cNvSpPr txBox="1">
            <a:spLocks noChangeArrowheads="1"/>
          </p:cNvSpPr>
          <p:nvPr/>
        </p:nvSpPr>
        <p:spPr bwMode="auto">
          <a:xfrm>
            <a:off x="403225" y="1481138"/>
            <a:ext cx="1973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solidFill>
                  <a:srgbClr val="FF0000"/>
                </a:solidFill>
              </a:rPr>
              <a:t>BottleneckCall </a:t>
            </a:r>
            <a:r>
              <a:rPr lang="en-US" sz="1400" b="1" i="1">
                <a:solidFill>
                  <a:srgbClr val="FF0000"/>
                </a:solidFill>
              </a:rPr>
              <a:t>x4700</a:t>
            </a:r>
          </a:p>
        </p:txBody>
      </p:sp>
      <p:sp>
        <p:nvSpPr>
          <p:cNvPr id="114" name="TextBox 113"/>
          <p:cNvSpPr txBox="1">
            <a:spLocks noChangeArrowheads="1"/>
          </p:cNvSpPr>
          <p:nvPr/>
        </p:nvSpPr>
        <p:spPr bwMode="auto">
          <a:xfrm>
            <a:off x="1423988" y="2840038"/>
            <a:ext cx="2124075"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bid=x4700</a:t>
            </a:r>
            <a:r>
              <a:rPr lang="en-US" sz="1400">
                <a:solidFill>
                  <a:srgbClr val="FF0000"/>
                </a:solidFill>
              </a:rPr>
              <a:t> , large core 0</a:t>
            </a:r>
          </a:p>
        </p:txBody>
      </p:sp>
      <p:sp>
        <p:nvSpPr>
          <p:cNvPr id="120" name="TextBox 119"/>
          <p:cNvSpPr txBox="1">
            <a:spLocks noChangeArrowheads="1"/>
          </p:cNvSpPr>
          <p:nvPr/>
        </p:nvSpPr>
        <p:spPr bwMode="auto">
          <a:xfrm>
            <a:off x="506413" y="1755775"/>
            <a:ext cx="1770062" cy="338138"/>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solidFill>
                  <a:srgbClr val="FF0000"/>
                </a:solidFill>
              </a:rPr>
              <a:t>Execute remotely</a:t>
            </a:r>
          </a:p>
        </p:txBody>
      </p:sp>
      <p:grpSp>
        <p:nvGrpSpPr>
          <p:cNvPr id="6" name="Group 52"/>
          <p:cNvGrpSpPr>
            <a:grpSpLocks/>
          </p:cNvGrpSpPr>
          <p:nvPr/>
        </p:nvGrpSpPr>
        <p:grpSpPr bwMode="auto">
          <a:xfrm>
            <a:off x="2203450" y="4819650"/>
            <a:ext cx="390525" cy="685800"/>
            <a:chOff x="3038475" y="2895599"/>
            <a:chExt cx="1304925" cy="685800"/>
          </a:xfrm>
        </p:grpSpPr>
        <p:sp>
          <p:nvSpPr>
            <p:cNvPr id="123" name="Rectangle 122"/>
            <p:cNvSpPr/>
            <p:nvPr/>
          </p:nvSpPr>
          <p:spPr>
            <a:xfrm>
              <a:off x="3049084" y="2895599"/>
              <a:ext cx="1294316" cy="685800"/>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p>
          </p:txBody>
        </p:sp>
        <p:cxnSp>
          <p:nvCxnSpPr>
            <p:cNvPr id="124" name="Straight Connector 123"/>
            <p:cNvCxnSpPr/>
            <p:nvPr/>
          </p:nvCxnSpPr>
          <p:spPr>
            <a:xfrm>
              <a:off x="3049084" y="29717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038475" y="30479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3049084" y="31241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049084" y="32003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049084" y="32765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3049084" y="33527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3049084" y="34289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049084" y="35051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 name="TextBox 70"/>
          <p:cNvSpPr txBox="1">
            <a:spLocks noChangeArrowheads="1"/>
          </p:cNvSpPr>
          <p:nvPr/>
        </p:nvSpPr>
        <p:spPr bwMode="auto">
          <a:xfrm>
            <a:off x="1585913" y="4946650"/>
            <a:ext cx="542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AIT</a:t>
            </a:r>
          </a:p>
        </p:txBody>
      </p:sp>
      <p:sp>
        <p:nvSpPr>
          <p:cNvPr id="33823" name="TextBox 110"/>
          <p:cNvSpPr txBox="1">
            <a:spLocks noChangeArrowheads="1"/>
          </p:cNvSpPr>
          <p:nvPr/>
        </p:nvSpPr>
        <p:spPr bwMode="auto">
          <a:xfrm>
            <a:off x="4514850" y="3359150"/>
            <a:ext cx="1985963" cy="307975"/>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bid=x4600</a:t>
            </a:r>
            <a:r>
              <a:rPr lang="en-US" sz="1400">
                <a:solidFill>
                  <a:srgbClr val="FF0000"/>
                </a:solidFill>
              </a:rPr>
              <a:t>, twc=100</a:t>
            </a:r>
          </a:p>
        </p:txBody>
      </p:sp>
      <p:sp>
        <p:nvSpPr>
          <p:cNvPr id="112" name="Oval 111"/>
          <p:cNvSpPr>
            <a:spLocks noChangeArrowheads="1"/>
          </p:cNvSpPr>
          <p:nvPr/>
        </p:nvSpPr>
        <p:spPr bwMode="auto">
          <a:xfrm>
            <a:off x="1835150" y="19637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sz="2000" dirty="0">
              <a:solidFill>
                <a:schemeClr val="lt1"/>
              </a:solidFill>
              <a:latin typeface="+mn-lt"/>
              <a:ea typeface="+mn-ea"/>
              <a:cs typeface="+mn-cs"/>
            </a:endParaRPr>
          </a:p>
        </p:txBody>
      </p:sp>
      <p:sp>
        <p:nvSpPr>
          <p:cNvPr id="113" name="Oval 112"/>
          <p:cNvSpPr>
            <a:spLocks noChangeArrowheads="1"/>
          </p:cNvSpPr>
          <p:nvPr/>
        </p:nvSpPr>
        <p:spPr bwMode="auto">
          <a:xfrm>
            <a:off x="1987550" y="21161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16" name="Oval 115"/>
          <p:cNvSpPr>
            <a:spLocks noChangeArrowheads="1"/>
          </p:cNvSpPr>
          <p:nvPr/>
        </p:nvSpPr>
        <p:spPr bwMode="auto">
          <a:xfrm>
            <a:off x="2139950" y="22685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33827" name="TextBox 116"/>
          <p:cNvSpPr txBox="1">
            <a:spLocks noChangeArrowheads="1"/>
          </p:cNvSpPr>
          <p:nvPr/>
        </p:nvSpPr>
        <p:spPr bwMode="auto">
          <a:xfrm>
            <a:off x="4511675" y="3681413"/>
            <a:ext cx="1984375"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bid=x4700</a:t>
            </a:r>
            <a:r>
              <a:rPr lang="en-US" sz="1400">
                <a:solidFill>
                  <a:srgbClr val="FF0000"/>
                </a:solidFill>
              </a:rPr>
              <a:t>, twc=10000</a:t>
            </a:r>
          </a:p>
        </p:txBody>
      </p:sp>
      <p:sp>
        <p:nvSpPr>
          <p:cNvPr id="118" name="Oval 117"/>
          <p:cNvSpPr>
            <a:spLocks noChangeArrowheads="1"/>
          </p:cNvSpPr>
          <p:nvPr/>
        </p:nvSpPr>
        <p:spPr bwMode="auto">
          <a:xfrm>
            <a:off x="2292350" y="24209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22" name="TextBox 121"/>
          <p:cNvSpPr txBox="1">
            <a:spLocks noChangeArrowheads="1"/>
          </p:cNvSpPr>
          <p:nvPr/>
        </p:nvSpPr>
        <p:spPr bwMode="auto">
          <a:xfrm>
            <a:off x="6356350" y="1485900"/>
            <a:ext cx="22225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solidFill>
                  <a:srgbClr val="FF0000"/>
                </a:solidFill>
              </a:rPr>
              <a:t>BottleneckReturn </a:t>
            </a:r>
            <a:r>
              <a:rPr lang="en-US" sz="1400" b="1" i="1">
                <a:solidFill>
                  <a:srgbClr val="FF0000"/>
                </a:solidFill>
              </a:rPr>
              <a:t>x4700</a:t>
            </a:r>
          </a:p>
        </p:txBody>
      </p:sp>
      <p:sp>
        <p:nvSpPr>
          <p:cNvPr id="89" name="TextBox 88"/>
          <p:cNvSpPr txBox="1">
            <a:spLocks noChangeArrowheads="1"/>
          </p:cNvSpPr>
          <p:nvPr/>
        </p:nvSpPr>
        <p:spPr bwMode="auto">
          <a:xfrm>
            <a:off x="1433513" y="5251450"/>
            <a:ext cx="2124075"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bid=x4700</a:t>
            </a:r>
            <a:r>
              <a:rPr lang="en-US" sz="1400">
                <a:solidFill>
                  <a:srgbClr val="FF0000"/>
                </a:solidFill>
              </a:rPr>
              <a:t> , large core 0</a:t>
            </a:r>
          </a:p>
        </p:txBody>
      </p:sp>
      <p:sp>
        <p:nvSpPr>
          <p:cNvPr id="97" name="Oval 96"/>
          <p:cNvSpPr>
            <a:spLocks noChangeArrowheads="1"/>
          </p:cNvSpPr>
          <p:nvPr/>
        </p:nvSpPr>
        <p:spPr bwMode="auto">
          <a:xfrm>
            <a:off x="1701800" y="4264025"/>
            <a:ext cx="155575"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cxnSp>
        <p:nvCxnSpPr>
          <p:cNvPr id="110" name="Straight Arrow Connector 109"/>
          <p:cNvCxnSpPr>
            <a:cxnSpLocks noChangeShapeType="1"/>
          </p:cNvCxnSpPr>
          <p:nvPr/>
        </p:nvCxnSpPr>
        <p:spPr bwMode="auto">
          <a:xfrm flipH="1">
            <a:off x="2754313" y="4348163"/>
            <a:ext cx="1200150" cy="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19" name="TextBox 118"/>
          <p:cNvSpPr txBox="1">
            <a:spLocks noChangeArrowheads="1"/>
          </p:cNvSpPr>
          <p:nvPr/>
        </p:nvSpPr>
        <p:spPr bwMode="auto">
          <a:xfrm>
            <a:off x="1654175" y="1516063"/>
            <a:ext cx="2138363"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bid=x4700</a:t>
            </a:r>
            <a:r>
              <a:rPr lang="en-US" sz="1400">
                <a:solidFill>
                  <a:srgbClr val="FF0000"/>
                </a:solidFill>
              </a:rPr>
              <a:t>, pc, sp, core1</a:t>
            </a:r>
          </a:p>
        </p:txBody>
      </p:sp>
      <p:sp>
        <p:nvSpPr>
          <p:cNvPr id="135" name="TextBox 134"/>
          <p:cNvSpPr txBox="1">
            <a:spLocks noChangeArrowheads="1"/>
          </p:cNvSpPr>
          <p:nvPr/>
        </p:nvSpPr>
        <p:spPr bwMode="auto">
          <a:xfrm>
            <a:off x="6524625" y="3363913"/>
            <a:ext cx="170973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sym typeface="Wingdings" charset="0"/>
              </a:rPr>
              <a:t>  </a:t>
            </a:r>
            <a:r>
              <a:rPr lang="en-US" sz="1400">
                <a:solidFill>
                  <a:srgbClr val="0000FF"/>
                </a:solidFill>
              </a:rPr>
              <a:t>twc &lt; Threshold</a:t>
            </a:r>
          </a:p>
        </p:txBody>
      </p:sp>
      <p:sp>
        <p:nvSpPr>
          <p:cNvPr id="136" name="TextBox 135"/>
          <p:cNvSpPr txBox="1">
            <a:spLocks noChangeArrowheads="1"/>
          </p:cNvSpPr>
          <p:nvPr/>
        </p:nvSpPr>
        <p:spPr bwMode="auto">
          <a:xfrm>
            <a:off x="6524625" y="3697288"/>
            <a:ext cx="170973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sym typeface="Wingdings" charset="0"/>
              </a:rPr>
              <a:t>  </a:t>
            </a:r>
            <a:r>
              <a:rPr lang="en-US" sz="1400">
                <a:solidFill>
                  <a:srgbClr val="0000FF"/>
                </a:solidFill>
              </a:rPr>
              <a:t>twc &gt; Threshold</a:t>
            </a:r>
          </a:p>
        </p:txBody>
      </p:sp>
      <p:sp>
        <p:nvSpPr>
          <p:cNvPr id="99" name="TextBox 98"/>
          <p:cNvSpPr txBox="1">
            <a:spLocks noChangeArrowheads="1"/>
          </p:cNvSpPr>
          <p:nvPr/>
        </p:nvSpPr>
        <p:spPr bwMode="auto">
          <a:xfrm>
            <a:off x="4695825" y="2873375"/>
            <a:ext cx="1550988" cy="338138"/>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solidFill>
                  <a:srgbClr val="FF0000"/>
                </a:solidFill>
              </a:rPr>
              <a:t>Execute locally</a:t>
            </a:r>
          </a:p>
        </p:txBody>
      </p:sp>
      <p:sp>
        <p:nvSpPr>
          <p:cNvPr id="101" name="TextBox 100"/>
          <p:cNvSpPr txBox="1">
            <a:spLocks noChangeArrowheads="1"/>
          </p:cNvSpPr>
          <p:nvPr/>
        </p:nvSpPr>
        <p:spPr bwMode="auto">
          <a:xfrm>
            <a:off x="4572000" y="2860675"/>
            <a:ext cx="1816100" cy="338138"/>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solidFill>
                  <a:srgbClr val="FF0000"/>
                </a:solidFill>
              </a:rPr>
              <a:t>Execute remotely</a:t>
            </a:r>
          </a:p>
        </p:txBody>
      </p:sp>
    </p:spTree>
    <p:extLst>
      <p:ext uri="{BB962C8B-B14F-4D97-AF65-F5344CB8AC3E}">
        <p14:creationId xmlns:p14="http://schemas.microsoft.com/office/powerpoint/2010/main" val="22108907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fill="hold"/>
                                        <p:tgtEl>
                                          <p:spTgt spid="95"/>
                                        </p:tgtEl>
                                        <p:attrNameLst>
                                          <p:attrName>ppt_x</p:attrName>
                                        </p:attrNameLst>
                                      </p:cBhvr>
                                      <p:tavLst>
                                        <p:tav tm="0">
                                          <p:val>
                                            <p:strVal val="0-#ppt_w/2"/>
                                          </p:val>
                                        </p:tav>
                                        <p:tav tm="100000">
                                          <p:val>
                                            <p:strVal val="#ppt_x"/>
                                          </p:val>
                                        </p:tav>
                                      </p:tavLst>
                                    </p:anim>
                                    <p:anim calcmode="lin" valueType="num">
                                      <p:cBhvr additive="base">
                                        <p:cTn id="8" dur="5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childTnLst>
                          </p:cTn>
                        </p:par>
                        <p:par>
                          <p:cTn id="13" fill="hold" nodeType="afterGroup">
                            <p:stCondLst>
                              <p:cond delay="0"/>
                            </p:stCondLst>
                            <p:childTnLst>
                              <p:par>
                                <p:cTn id="14" presetID="50" presetClass="path" presetSubtype="0" accel="50000" decel="50000" fill="hold" grpId="0" nodeType="afterEffect">
                                  <p:stCondLst>
                                    <p:cond delay="0"/>
                                  </p:stCondLst>
                                  <p:childTnLst>
                                    <p:animMotion origin="layout" path="M 0.1066 -2.96296E-6 L 0.20521 -2.96296E-6 C 0.26458 0.00625 0.35851 0.00162 0.39254 0.00255 C 0.42656 0.00348 0.4066 -0.01018 0.40955 0.0051 C 0.4125 0.02037 0.41024 0.06366 0.41042 0.09422 L 0.41042 0.18889 " pathEditMode="relative" rAng="0" ptsTypes="FfaaFF">
                                      <p:cBhvr>
                                        <p:cTn id="15" dur="1000" fill="hold"/>
                                        <p:tgtEl>
                                          <p:spTgt spid="100"/>
                                        </p:tgtEl>
                                        <p:attrNameLst>
                                          <p:attrName>ppt_x</p:attrName>
                                          <p:attrName>ppt_y</p:attrName>
                                        </p:attrNameLst>
                                      </p:cBhvr>
                                      <p:rCtr x="15990" y="8935"/>
                                    </p:animMotion>
                                  </p:childTnLst>
                                </p:cTn>
                              </p:par>
                            </p:childTnLst>
                          </p:cTn>
                        </p:par>
                        <p:par>
                          <p:cTn id="16" fill="hold" nodeType="afterGroup">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13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99"/>
                                        </p:tgtEl>
                                        <p:attrNameLst>
                                          <p:attrName>style.visibility</p:attrName>
                                        </p:attrNameLst>
                                      </p:cBhvr>
                                      <p:to>
                                        <p:strVal val="visible"/>
                                      </p:to>
                                    </p:set>
                                    <p:anim calcmode="lin" valueType="num">
                                      <p:cBhvr>
                                        <p:cTn id="23" dur="1000" fill="hold"/>
                                        <p:tgtEl>
                                          <p:spTgt spid="99"/>
                                        </p:tgtEl>
                                        <p:attrNameLst>
                                          <p:attrName>ppt_w</p:attrName>
                                        </p:attrNameLst>
                                      </p:cBhvr>
                                      <p:tavLst>
                                        <p:tav tm="0">
                                          <p:val>
                                            <p:strVal val="#ppt_w*0.70"/>
                                          </p:val>
                                        </p:tav>
                                        <p:tav tm="100000">
                                          <p:val>
                                            <p:strVal val="#ppt_w"/>
                                          </p:val>
                                        </p:tav>
                                      </p:tavLst>
                                    </p:anim>
                                    <p:anim calcmode="lin" valueType="num">
                                      <p:cBhvr>
                                        <p:cTn id="24" dur="1000" fill="hold"/>
                                        <p:tgtEl>
                                          <p:spTgt spid="99"/>
                                        </p:tgtEl>
                                        <p:attrNameLst>
                                          <p:attrName>ppt_h</p:attrName>
                                        </p:attrNameLst>
                                      </p:cBhvr>
                                      <p:tavLst>
                                        <p:tav tm="0">
                                          <p:val>
                                            <p:strVal val="#ppt_h"/>
                                          </p:val>
                                        </p:tav>
                                        <p:tav tm="100000">
                                          <p:val>
                                            <p:strVal val="#ppt_h"/>
                                          </p:val>
                                        </p:tav>
                                      </p:tavLst>
                                    </p:anim>
                                    <p:animEffect transition="in" filter="fade">
                                      <p:cBhvr>
                                        <p:cTn id="25" dur="1000"/>
                                        <p:tgtEl>
                                          <p:spTgt spid="9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35"/>
                                        </p:tgtEl>
                                        <p:attrNameLst>
                                          <p:attrName>style.visibility</p:attrName>
                                        </p:attrNameLst>
                                      </p:cBhvr>
                                      <p:to>
                                        <p:strVal val="hidden"/>
                                      </p:to>
                                    </p:set>
                                  </p:childTnLst>
                                </p:cTn>
                              </p:par>
                              <p:par>
                                <p:cTn id="30" presetID="1" presetClass="exit" presetSubtype="0" fill="hold" grpId="2" nodeType="withEffect">
                                  <p:stCondLst>
                                    <p:cond delay="0"/>
                                  </p:stCondLst>
                                  <p:childTnLst>
                                    <p:set>
                                      <p:cBhvr>
                                        <p:cTn id="31" dur="1" fill="hold">
                                          <p:stCondLst>
                                            <p:cond delay="0"/>
                                          </p:stCondLst>
                                        </p:cTn>
                                        <p:tgtEl>
                                          <p:spTgt spid="100"/>
                                        </p:tgtEl>
                                        <p:attrNameLst>
                                          <p:attrName>style.visibility</p:attrName>
                                        </p:attrNameLst>
                                      </p:cBhvr>
                                      <p:to>
                                        <p:strVal val="hidden"/>
                                      </p:to>
                                    </p:set>
                                  </p:childTnLst>
                                </p:cTn>
                              </p:par>
                            </p:childTnLst>
                          </p:cTn>
                        </p:par>
                        <p:par>
                          <p:cTn id="32" fill="hold" nodeType="afterGroup">
                            <p:stCondLst>
                              <p:cond delay="0"/>
                            </p:stCondLst>
                            <p:childTnLst>
                              <p:par>
                                <p:cTn id="33" presetID="1" presetClass="entr" presetSubtype="0" fill="hold" grpId="1" nodeType="afterEffect">
                                  <p:stCondLst>
                                    <p:cond delay="0"/>
                                  </p:stCondLst>
                                  <p:childTnLst>
                                    <p:set>
                                      <p:cBhvr>
                                        <p:cTn id="34" dur="1" fill="hold">
                                          <p:stCondLst>
                                            <p:cond delay="0"/>
                                          </p:stCondLst>
                                        </p:cTn>
                                        <p:tgtEl>
                                          <p:spTgt spid="112"/>
                                        </p:tgtEl>
                                        <p:attrNameLst>
                                          <p:attrName>style.visibility</p:attrName>
                                        </p:attrNameLst>
                                      </p:cBhvr>
                                      <p:to>
                                        <p:strVal val="visible"/>
                                      </p:to>
                                    </p:set>
                                  </p:childTnLst>
                                </p:cTn>
                              </p:par>
                            </p:childTnLst>
                          </p:cTn>
                        </p:par>
                        <p:par>
                          <p:cTn id="35" fill="hold" nodeType="afterGroup">
                            <p:stCondLst>
                              <p:cond delay="0"/>
                            </p:stCondLst>
                            <p:childTnLst>
                              <p:par>
                                <p:cTn id="36" presetID="50" presetClass="path" presetSubtype="0" accel="50000" decel="50000" fill="hold" grpId="0" nodeType="afterEffect">
                                  <p:stCondLst>
                                    <p:cond delay="0"/>
                                  </p:stCondLst>
                                  <p:childTnLst>
                                    <p:animMotion origin="layout" path="M 0.08941 -0.02385 L 0.18767 -0.02362 C 0.24705 -0.01737 0.34097 -0.022 0.375 -0.02107 C 0.40903 -0.02014 0.38906 -0.0338 0.39201 -0.01852 C 0.39496 -0.00325 0.39271 0.04004 0.39288 0.0706 L 0.39288 0.16527 " pathEditMode="relative" rAng="0" ptsTypes="FfaaFF">
                                      <p:cBhvr>
                                        <p:cTn id="37" dur="1000" spd="-100000" fill="hold"/>
                                        <p:tgtEl>
                                          <p:spTgt spid="112"/>
                                        </p:tgtEl>
                                        <p:attrNameLst>
                                          <p:attrName>ppt_x</p:attrName>
                                          <p:attrName>ppt_y</p:attrName>
                                        </p:attrNameLst>
                                      </p:cBhvr>
                                      <p:rCtr x="15972" y="8958"/>
                                    </p:animMotion>
                                  </p:childTnLst>
                                </p:cTn>
                              </p:par>
                              <p:par>
                                <p:cTn id="38" presetID="57" presetClass="path" presetSubtype="0" accel="50000" decel="50000" fill="hold" grpId="2" nodeType="withEffect">
                                  <p:stCondLst>
                                    <p:cond delay="0"/>
                                  </p:stCondLst>
                                  <p:childTnLst>
                                    <p:animMotion origin="layout" path="M 0.00677 0.00625 L 0.00695 -0.0458 C 0.00695 -0.08698 -0.07482 -0.13717 -0.14114 -0.13717 L -0.28906 -0.13717 " pathEditMode="relative" rAng="0" ptsTypes="FfFF">
                                      <p:cBhvr>
                                        <p:cTn id="39" dur="1000" fill="hold"/>
                                        <p:tgtEl>
                                          <p:spTgt spid="99"/>
                                        </p:tgtEl>
                                        <p:attrNameLst>
                                          <p:attrName>ppt_x</p:attrName>
                                          <p:attrName>ppt_y</p:attrName>
                                        </p:attrNameLst>
                                      </p:cBhvr>
                                      <p:rCtr x="-14792" y="-7171"/>
                                    </p:animMotion>
                                  </p:childTnLst>
                                </p:cTn>
                              </p:par>
                            </p:childTnLst>
                          </p:cTn>
                        </p:par>
                        <p:par>
                          <p:cTn id="40" fill="hold" nodeType="afterGroup">
                            <p:stCondLst>
                              <p:cond delay="1000"/>
                            </p:stCondLst>
                            <p:childTnLst>
                              <p:par>
                                <p:cTn id="41" presetID="1" presetClass="exit" presetSubtype="0" fill="hold" grpId="2" nodeType="afterEffect">
                                  <p:stCondLst>
                                    <p:cond delay="0"/>
                                  </p:stCondLst>
                                  <p:childTnLst>
                                    <p:set>
                                      <p:cBhvr>
                                        <p:cTn id="42" dur="1" fill="hold">
                                          <p:stCondLst>
                                            <p:cond delay="0"/>
                                          </p:stCondLst>
                                        </p:cTn>
                                        <p:tgtEl>
                                          <p:spTgt spid="11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99"/>
                                        </p:tgtEl>
                                        <p:attrNameLst>
                                          <p:attrName>style.visibility</p:attrName>
                                        </p:attrNameLst>
                                      </p:cBhvr>
                                      <p:to>
                                        <p:strVal val="hidden"/>
                                      </p:to>
                                    </p:set>
                                  </p:childTnLst>
                                </p:cTn>
                              </p:par>
                            </p:childTnLst>
                          </p:cTn>
                        </p:par>
                        <p:par>
                          <p:cTn id="45" fill="hold" nodeType="afterGroup">
                            <p:stCondLst>
                              <p:cond delay="1000"/>
                            </p:stCondLst>
                            <p:childTnLst>
                              <p:par>
                                <p:cTn id="46" presetID="55" presetClass="entr" presetSubtype="0" fill="hold" grpId="0" nodeType="afterEffect">
                                  <p:stCondLst>
                                    <p:cond delay="0"/>
                                  </p:stCondLst>
                                  <p:childTnLst>
                                    <p:set>
                                      <p:cBhvr>
                                        <p:cTn id="47" dur="1" fill="hold">
                                          <p:stCondLst>
                                            <p:cond delay="0"/>
                                          </p:stCondLst>
                                        </p:cTn>
                                        <p:tgtEl>
                                          <p:spTgt spid="107"/>
                                        </p:tgtEl>
                                        <p:attrNameLst>
                                          <p:attrName>style.visibility</p:attrName>
                                        </p:attrNameLst>
                                      </p:cBhvr>
                                      <p:to>
                                        <p:strVal val="visible"/>
                                      </p:to>
                                    </p:set>
                                    <p:anim calcmode="lin" valueType="num">
                                      <p:cBhvr>
                                        <p:cTn id="48" dur="1000" fill="hold"/>
                                        <p:tgtEl>
                                          <p:spTgt spid="107"/>
                                        </p:tgtEl>
                                        <p:attrNameLst>
                                          <p:attrName>ppt_w</p:attrName>
                                        </p:attrNameLst>
                                      </p:cBhvr>
                                      <p:tavLst>
                                        <p:tav tm="0">
                                          <p:val>
                                            <p:strVal val="#ppt_w*0.70"/>
                                          </p:val>
                                        </p:tav>
                                        <p:tav tm="100000">
                                          <p:val>
                                            <p:strVal val="#ppt_w"/>
                                          </p:val>
                                        </p:tav>
                                      </p:tavLst>
                                    </p:anim>
                                    <p:anim calcmode="lin" valueType="num">
                                      <p:cBhvr>
                                        <p:cTn id="49" dur="1000" fill="hold"/>
                                        <p:tgtEl>
                                          <p:spTgt spid="107"/>
                                        </p:tgtEl>
                                        <p:attrNameLst>
                                          <p:attrName>ppt_h</p:attrName>
                                        </p:attrNameLst>
                                      </p:cBhvr>
                                      <p:tavLst>
                                        <p:tav tm="0">
                                          <p:val>
                                            <p:strVal val="#ppt_h"/>
                                          </p:val>
                                        </p:tav>
                                        <p:tav tm="100000">
                                          <p:val>
                                            <p:strVal val="#ppt_h"/>
                                          </p:val>
                                        </p:tav>
                                      </p:tavLst>
                                    </p:anim>
                                    <p:animEffect transition="in" filter="fade">
                                      <p:cBhvr>
                                        <p:cTn id="50" dur="1000"/>
                                        <p:tgtEl>
                                          <p:spTgt spid="10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xit" presetSubtype="8" fill="hold" grpId="1" nodeType="clickEffect">
                                  <p:stCondLst>
                                    <p:cond delay="0"/>
                                  </p:stCondLst>
                                  <p:childTnLst>
                                    <p:anim calcmode="lin" valueType="num">
                                      <p:cBhvr additive="base">
                                        <p:cTn id="54" dur="500"/>
                                        <p:tgtEl>
                                          <p:spTgt spid="95"/>
                                        </p:tgtEl>
                                        <p:attrNameLst>
                                          <p:attrName>ppt_x</p:attrName>
                                        </p:attrNameLst>
                                      </p:cBhvr>
                                      <p:tavLst>
                                        <p:tav tm="0">
                                          <p:val>
                                            <p:strVal val="ppt_x"/>
                                          </p:val>
                                        </p:tav>
                                        <p:tav tm="100000">
                                          <p:val>
                                            <p:strVal val="0-ppt_w/2"/>
                                          </p:val>
                                        </p:tav>
                                      </p:tavLst>
                                    </p:anim>
                                    <p:anim calcmode="lin" valueType="num">
                                      <p:cBhvr additive="base">
                                        <p:cTn id="55" dur="500"/>
                                        <p:tgtEl>
                                          <p:spTgt spid="95"/>
                                        </p:tgtEl>
                                        <p:attrNameLst>
                                          <p:attrName>ppt_y</p:attrName>
                                        </p:attrNameLst>
                                      </p:cBhvr>
                                      <p:tavLst>
                                        <p:tav tm="0">
                                          <p:val>
                                            <p:strVal val="ppt_y"/>
                                          </p:val>
                                        </p:tav>
                                        <p:tav tm="100000">
                                          <p:val>
                                            <p:strVal val="ppt_y"/>
                                          </p:val>
                                        </p:tav>
                                      </p:tavLst>
                                    </p:anim>
                                    <p:set>
                                      <p:cBhvr>
                                        <p:cTn id="56" dur="1" fill="hold">
                                          <p:stCondLst>
                                            <p:cond delay="499"/>
                                          </p:stCondLst>
                                        </p:cTn>
                                        <p:tgtEl>
                                          <p:spTgt spid="95"/>
                                        </p:tgtEl>
                                        <p:attrNameLst>
                                          <p:attrName>style.visibility</p:attrName>
                                        </p:attrNameLst>
                                      </p:cBhvr>
                                      <p:to>
                                        <p:strVal val="hidden"/>
                                      </p:to>
                                    </p:set>
                                  </p:childTnLst>
                                </p:cTn>
                              </p:par>
                            </p:childTnLst>
                          </p:cTn>
                        </p:par>
                        <p:par>
                          <p:cTn id="57" fill="hold" nodeType="afterGroup">
                            <p:stCondLst>
                              <p:cond delay="500"/>
                            </p:stCondLst>
                            <p:childTnLst>
                              <p:par>
                                <p:cTn id="58" presetID="1" presetClass="exit" presetSubtype="0" fill="hold" grpId="1" nodeType="afterEffect">
                                  <p:stCondLst>
                                    <p:cond delay="0"/>
                                  </p:stCondLst>
                                  <p:childTnLst>
                                    <p:set>
                                      <p:cBhvr>
                                        <p:cTn id="59" dur="1" fill="hold">
                                          <p:stCondLst>
                                            <p:cond delay="0"/>
                                          </p:stCondLst>
                                        </p:cTn>
                                        <p:tgtEl>
                                          <p:spTgt spid="107"/>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108"/>
                                        </p:tgtEl>
                                        <p:attrNameLst>
                                          <p:attrName>style.visibility</p:attrName>
                                        </p:attrNameLst>
                                      </p:cBhvr>
                                      <p:to>
                                        <p:strVal val="visible"/>
                                      </p:to>
                                    </p:set>
                                    <p:anim calcmode="lin" valueType="num">
                                      <p:cBhvr additive="base">
                                        <p:cTn id="64" dur="500" fill="hold"/>
                                        <p:tgtEl>
                                          <p:spTgt spid="108"/>
                                        </p:tgtEl>
                                        <p:attrNameLst>
                                          <p:attrName>ppt_x</p:attrName>
                                        </p:attrNameLst>
                                      </p:cBhvr>
                                      <p:tavLst>
                                        <p:tav tm="0">
                                          <p:val>
                                            <p:strVal val="0-#ppt_w/2"/>
                                          </p:val>
                                        </p:tav>
                                        <p:tav tm="100000">
                                          <p:val>
                                            <p:strVal val="#ppt_x"/>
                                          </p:val>
                                        </p:tav>
                                      </p:tavLst>
                                    </p:anim>
                                    <p:anim calcmode="lin" valueType="num">
                                      <p:cBhvr additive="base">
                                        <p:cTn id="65" dur="500" fill="hold"/>
                                        <p:tgtEl>
                                          <p:spTgt spid="108"/>
                                        </p:tgtEl>
                                        <p:attrNameLst>
                                          <p:attrName>ppt_y</p:attrName>
                                        </p:attrNameLst>
                                      </p:cBhvr>
                                      <p:tavLst>
                                        <p:tav tm="0">
                                          <p:val>
                                            <p:strVal val="#ppt_y"/>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1" nodeType="clickEffect">
                                  <p:stCondLst>
                                    <p:cond delay="0"/>
                                  </p:stCondLst>
                                  <p:childTnLst>
                                    <p:set>
                                      <p:cBhvr>
                                        <p:cTn id="69" dur="1" fill="hold">
                                          <p:stCondLst>
                                            <p:cond delay="0"/>
                                          </p:stCondLst>
                                        </p:cTn>
                                        <p:tgtEl>
                                          <p:spTgt spid="113"/>
                                        </p:tgtEl>
                                        <p:attrNameLst>
                                          <p:attrName>style.visibility</p:attrName>
                                        </p:attrNameLst>
                                      </p:cBhvr>
                                      <p:to>
                                        <p:strVal val="visible"/>
                                      </p:to>
                                    </p:set>
                                  </p:childTnLst>
                                </p:cTn>
                              </p:par>
                            </p:childTnLst>
                          </p:cTn>
                        </p:par>
                        <p:par>
                          <p:cTn id="70" fill="hold" nodeType="afterGroup">
                            <p:stCondLst>
                              <p:cond delay="0"/>
                            </p:stCondLst>
                            <p:childTnLst>
                              <p:par>
                                <p:cTn id="71" presetID="50" presetClass="path" presetSubtype="0" accel="50000" decel="50000" fill="hold" grpId="0" nodeType="afterEffect">
                                  <p:stCondLst>
                                    <p:cond delay="0"/>
                                  </p:stCondLst>
                                  <p:childTnLst>
                                    <p:animMotion origin="layout" path="M 0.07327 -0.04236 L 0.17344 -0.04236 C 0.23282 -0.03611 0.32674 -0.04074 0.36077 -0.03982 C 0.3948 -0.03889 0.37483 -0.05255 0.37778 -0.03727 C 0.38073 -0.02199 0.37848 0.02129 0.37865 0.05185 L 0.37865 0.14653 " pathEditMode="relative" rAng="0" ptsTypes="FfaaFF">
                                      <p:cBhvr>
                                        <p:cTn id="72" dur="1000" fill="hold"/>
                                        <p:tgtEl>
                                          <p:spTgt spid="113"/>
                                        </p:tgtEl>
                                        <p:attrNameLst>
                                          <p:attrName>ppt_x</p:attrName>
                                          <p:attrName>ppt_y</p:attrName>
                                        </p:attrNameLst>
                                      </p:cBhvr>
                                      <p:rCtr x="16076" y="8935"/>
                                    </p:animMotion>
                                  </p:childTnLst>
                                </p:cTn>
                              </p:par>
                            </p:childTnLst>
                          </p:cTn>
                        </p:par>
                        <p:par>
                          <p:cTn id="73" fill="hold" nodeType="afterGroup">
                            <p:stCondLst>
                              <p:cond delay="1000"/>
                            </p:stCondLst>
                            <p:childTnLst>
                              <p:par>
                                <p:cTn id="74" presetID="1" presetClass="entr" presetSubtype="0" fill="hold" grpId="0" nodeType="afterEffect">
                                  <p:stCondLst>
                                    <p:cond delay="0"/>
                                  </p:stCondLst>
                                  <p:childTnLst>
                                    <p:set>
                                      <p:cBhvr>
                                        <p:cTn id="75" dur="1" fill="hold">
                                          <p:stCondLst>
                                            <p:cond delay="0"/>
                                          </p:stCondLst>
                                        </p:cTn>
                                        <p:tgtEl>
                                          <p:spTgt spid="136"/>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101"/>
                                        </p:tgtEl>
                                        <p:attrNameLst>
                                          <p:attrName>style.visibility</p:attrName>
                                        </p:attrNameLst>
                                      </p:cBhvr>
                                      <p:to>
                                        <p:strVal val="visible"/>
                                      </p:to>
                                    </p:set>
                                    <p:anim calcmode="lin" valueType="num">
                                      <p:cBhvr>
                                        <p:cTn id="80" dur="1000" fill="hold"/>
                                        <p:tgtEl>
                                          <p:spTgt spid="101"/>
                                        </p:tgtEl>
                                        <p:attrNameLst>
                                          <p:attrName>ppt_w</p:attrName>
                                        </p:attrNameLst>
                                      </p:cBhvr>
                                      <p:tavLst>
                                        <p:tav tm="0">
                                          <p:val>
                                            <p:strVal val="#ppt_w*0.70"/>
                                          </p:val>
                                        </p:tav>
                                        <p:tav tm="100000">
                                          <p:val>
                                            <p:strVal val="#ppt_w"/>
                                          </p:val>
                                        </p:tav>
                                      </p:tavLst>
                                    </p:anim>
                                    <p:anim calcmode="lin" valueType="num">
                                      <p:cBhvr>
                                        <p:cTn id="81" dur="1000" fill="hold"/>
                                        <p:tgtEl>
                                          <p:spTgt spid="101"/>
                                        </p:tgtEl>
                                        <p:attrNameLst>
                                          <p:attrName>ppt_h</p:attrName>
                                        </p:attrNameLst>
                                      </p:cBhvr>
                                      <p:tavLst>
                                        <p:tav tm="0">
                                          <p:val>
                                            <p:strVal val="#ppt_h"/>
                                          </p:val>
                                        </p:tav>
                                        <p:tav tm="100000">
                                          <p:val>
                                            <p:strVal val="#ppt_h"/>
                                          </p:val>
                                        </p:tav>
                                      </p:tavLst>
                                    </p:anim>
                                    <p:animEffect transition="in" filter="fade">
                                      <p:cBhvr>
                                        <p:cTn id="82" dur="1000"/>
                                        <p:tgtEl>
                                          <p:spTgt spid="10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136"/>
                                        </p:tgtEl>
                                        <p:attrNameLst>
                                          <p:attrName>style.visibility</p:attrName>
                                        </p:attrNameLst>
                                      </p:cBhvr>
                                      <p:to>
                                        <p:strVal val="hidden"/>
                                      </p:to>
                                    </p:set>
                                  </p:childTnLst>
                                </p:cTn>
                              </p:par>
                              <p:par>
                                <p:cTn id="87" presetID="1" presetClass="exit" presetSubtype="0" fill="hold" grpId="2" nodeType="withEffect">
                                  <p:stCondLst>
                                    <p:cond delay="0"/>
                                  </p:stCondLst>
                                  <p:childTnLst>
                                    <p:set>
                                      <p:cBhvr>
                                        <p:cTn id="88" dur="1" fill="hold">
                                          <p:stCondLst>
                                            <p:cond delay="0"/>
                                          </p:stCondLst>
                                        </p:cTn>
                                        <p:tgtEl>
                                          <p:spTgt spid="113"/>
                                        </p:tgtEl>
                                        <p:attrNameLst>
                                          <p:attrName>style.visibility</p:attrName>
                                        </p:attrNameLst>
                                      </p:cBhvr>
                                      <p:to>
                                        <p:strVal val="hidden"/>
                                      </p:to>
                                    </p:set>
                                  </p:childTnLst>
                                </p:cTn>
                              </p:par>
                            </p:childTnLst>
                          </p:cTn>
                        </p:par>
                        <p:par>
                          <p:cTn id="89" fill="hold" nodeType="afterGroup">
                            <p:stCondLst>
                              <p:cond delay="0"/>
                            </p:stCondLst>
                            <p:childTnLst>
                              <p:par>
                                <p:cTn id="90" presetID="1" presetClass="entr" presetSubtype="0" fill="hold" grpId="1" nodeType="afterEffect">
                                  <p:stCondLst>
                                    <p:cond delay="0"/>
                                  </p:stCondLst>
                                  <p:childTnLst>
                                    <p:set>
                                      <p:cBhvr>
                                        <p:cTn id="91" dur="1" fill="hold">
                                          <p:stCondLst>
                                            <p:cond delay="0"/>
                                          </p:stCondLst>
                                        </p:cTn>
                                        <p:tgtEl>
                                          <p:spTgt spid="116"/>
                                        </p:tgtEl>
                                        <p:attrNameLst>
                                          <p:attrName>style.visibility</p:attrName>
                                        </p:attrNameLst>
                                      </p:cBhvr>
                                      <p:to>
                                        <p:strVal val="visible"/>
                                      </p:to>
                                    </p:set>
                                  </p:childTnLst>
                                </p:cTn>
                              </p:par>
                            </p:childTnLst>
                          </p:cTn>
                        </p:par>
                        <p:par>
                          <p:cTn id="92" fill="hold" nodeType="afterGroup">
                            <p:stCondLst>
                              <p:cond delay="0"/>
                            </p:stCondLst>
                            <p:childTnLst>
                              <p:par>
                                <p:cTn id="93" presetID="50" presetClass="path" presetSubtype="0" accel="50000" decel="50000" fill="hold" grpId="0" nodeType="afterEffect">
                                  <p:stCondLst>
                                    <p:cond delay="0"/>
                                  </p:stCondLst>
                                  <p:childTnLst>
                                    <p:animMotion origin="layout" path="M 0.05712 -0.06644 L 0.15399 -0.06713 C 0.21389 -0.06435 0.30781 -0.06852 0.34202 -0.06829 C 0.37622 -0.06806 0.35608 -0.08102 0.35903 -0.06574 C 0.36198 -0.05046 0.35972 -0.00718 0.3599 0.02338 L 0.3599 0.11806 " pathEditMode="relative" rAng="0" ptsTypes="FfaaFF">
                                      <p:cBhvr>
                                        <p:cTn id="94" dur="1000" spd="-100000" fill="hold"/>
                                        <p:tgtEl>
                                          <p:spTgt spid="116"/>
                                        </p:tgtEl>
                                        <p:attrNameLst>
                                          <p:attrName>ppt_x</p:attrName>
                                          <p:attrName>ppt_y</p:attrName>
                                        </p:attrNameLst>
                                      </p:cBhvr>
                                      <p:rCtr x="15955" y="8495"/>
                                    </p:animMotion>
                                  </p:childTnLst>
                                </p:cTn>
                              </p:par>
                              <p:par>
                                <p:cTn id="95" presetID="57" presetClass="path" presetSubtype="0" accel="50000" decel="50000" fill="hold" grpId="2" nodeType="withEffect">
                                  <p:stCondLst>
                                    <p:cond delay="0"/>
                                  </p:stCondLst>
                                  <p:childTnLst>
                                    <p:animMotion origin="layout" path="M 5.55556E-7 2.09577E-6 L 5.55556E-7 -0.07148 C 5.55556E-7 -0.1034 -0.08125 -0.14203 -0.14688 -0.14203 L -0.29358 -0.14203 " pathEditMode="relative" rAng="0" ptsTypes="FfFF">
                                      <p:cBhvr>
                                        <p:cTn id="96" dur="1000" fill="hold"/>
                                        <p:tgtEl>
                                          <p:spTgt spid="101"/>
                                        </p:tgtEl>
                                        <p:attrNameLst>
                                          <p:attrName>ppt_x</p:attrName>
                                          <p:attrName>ppt_y</p:attrName>
                                        </p:attrNameLst>
                                      </p:cBhvr>
                                      <p:rCtr x="-14687" y="-7102"/>
                                    </p:animMotion>
                                  </p:childTnLst>
                                </p:cTn>
                              </p:par>
                            </p:childTnLst>
                          </p:cTn>
                        </p:par>
                        <p:par>
                          <p:cTn id="97" fill="hold" nodeType="afterGroup">
                            <p:stCondLst>
                              <p:cond delay="1000"/>
                            </p:stCondLst>
                            <p:childTnLst>
                              <p:par>
                                <p:cTn id="98" presetID="1" presetClass="exit" presetSubtype="0" fill="hold" grpId="2" nodeType="afterEffect">
                                  <p:stCondLst>
                                    <p:cond delay="0"/>
                                  </p:stCondLst>
                                  <p:childTnLst>
                                    <p:set>
                                      <p:cBhvr>
                                        <p:cTn id="99" dur="1" fill="hold">
                                          <p:stCondLst>
                                            <p:cond delay="0"/>
                                          </p:stCondLst>
                                        </p:cTn>
                                        <p:tgtEl>
                                          <p:spTgt spid="116"/>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101"/>
                                        </p:tgtEl>
                                        <p:attrNameLst>
                                          <p:attrName>style.visibility</p:attrName>
                                        </p:attrNameLst>
                                      </p:cBhvr>
                                      <p:to>
                                        <p:strVal val="hidden"/>
                                      </p:to>
                                    </p:set>
                                  </p:childTnLst>
                                </p:cTn>
                              </p:par>
                            </p:childTnLst>
                          </p:cTn>
                        </p:par>
                        <p:par>
                          <p:cTn id="102" fill="hold" nodeType="afterGroup">
                            <p:stCondLst>
                              <p:cond delay="1000"/>
                            </p:stCondLst>
                            <p:childTnLst>
                              <p:par>
                                <p:cTn id="103" presetID="55" presetClass="entr" presetSubtype="0" fill="hold" grpId="0" nodeType="afterEffect">
                                  <p:stCondLst>
                                    <p:cond delay="0"/>
                                  </p:stCondLst>
                                  <p:childTnLst>
                                    <p:set>
                                      <p:cBhvr>
                                        <p:cTn id="104" dur="1" fill="hold">
                                          <p:stCondLst>
                                            <p:cond delay="0"/>
                                          </p:stCondLst>
                                        </p:cTn>
                                        <p:tgtEl>
                                          <p:spTgt spid="120"/>
                                        </p:tgtEl>
                                        <p:attrNameLst>
                                          <p:attrName>style.visibility</p:attrName>
                                        </p:attrNameLst>
                                      </p:cBhvr>
                                      <p:to>
                                        <p:strVal val="visible"/>
                                      </p:to>
                                    </p:set>
                                    <p:anim calcmode="lin" valueType="num">
                                      <p:cBhvr>
                                        <p:cTn id="105" dur="1000" fill="hold"/>
                                        <p:tgtEl>
                                          <p:spTgt spid="120"/>
                                        </p:tgtEl>
                                        <p:attrNameLst>
                                          <p:attrName>ppt_w</p:attrName>
                                        </p:attrNameLst>
                                      </p:cBhvr>
                                      <p:tavLst>
                                        <p:tav tm="0">
                                          <p:val>
                                            <p:strVal val="#ppt_w*0.70"/>
                                          </p:val>
                                        </p:tav>
                                        <p:tav tm="100000">
                                          <p:val>
                                            <p:strVal val="#ppt_w"/>
                                          </p:val>
                                        </p:tav>
                                      </p:tavLst>
                                    </p:anim>
                                    <p:anim calcmode="lin" valueType="num">
                                      <p:cBhvr>
                                        <p:cTn id="106" dur="1000" fill="hold"/>
                                        <p:tgtEl>
                                          <p:spTgt spid="120"/>
                                        </p:tgtEl>
                                        <p:attrNameLst>
                                          <p:attrName>ppt_h</p:attrName>
                                        </p:attrNameLst>
                                      </p:cBhvr>
                                      <p:tavLst>
                                        <p:tav tm="0">
                                          <p:val>
                                            <p:strVal val="#ppt_h"/>
                                          </p:val>
                                        </p:tav>
                                        <p:tav tm="100000">
                                          <p:val>
                                            <p:strVal val="#ppt_h"/>
                                          </p:val>
                                        </p:tav>
                                      </p:tavLst>
                                    </p:anim>
                                    <p:animEffect transition="in" filter="fade">
                                      <p:cBhvr>
                                        <p:cTn id="107" dur="1000"/>
                                        <p:tgtEl>
                                          <p:spTgt spid="120"/>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nodeType="clickEffect">
                                  <p:stCondLst>
                                    <p:cond delay="0"/>
                                  </p:stCondLst>
                                  <p:childTnLst>
                                    <p:set>
                                      <p:cBhvr>
                                        <p:cTn id="111" dur="1" fill="hold">
                                          <p:stCondLst>
                                            <p:cond delay="0"/>
                                          </p:stCondLst>
                                        </p:cTn>
                                        <p:tgtEl>
                                          <p:spTgt spid="3"/>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48"/>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96"/>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19"/>
                                        </p:tgtEl>
                                        <p:attrNameLst>
                                          <p:attrName>style.visibility</p:attrName>
                                        </p:attrNameLst>
                                      </p:cBhvr>
                                      <p:to>
                                        <p:strVal val="visible"/>
                                      </p:to>
                                    </p:set>
                                  </p:childTnLst>
                                </p:cTn>
                              </p:par>
                            </p:childTnLst>
                          </p:cTn>
                        </p:par>
                        <p:par>
                          <p:cTn id="120" fill="hold" nodeType="afterGroup">
                            <p:stCondLst>
                              <p:cond delay="0"/>
                            </p:stCondLst>
                            <p:childTnLst>
                              <p:par>
                                <p:cTn id="121" presetID="63" presetClass="path" presetSubtype="0" accel="50000" decel="50000" fill="hold" grpId="2" nodeType="afterEffect">
                                  <p:stCondLst>
                                    <p:cond delay="0"/>
                                  </p:stCondLst>
                                  <p:childTnLst>
                                    <p:animMotion origin="layout" path="M 0.1066 -4.44444E-6 L 0.50347 -4.44444E-6 " pathEditMode="relative" rAng="0" ptsTypes="AA">
                                      <p:cBhvr>
                                        <p:cTn id="122" dur="2000" fill="hold"/>
                                        <p:tgtEl>
                                          <p:spTgt spid="96"/>
                                        </p:tgtEl>
                                        <p:attrNameLst>
                                          <p:attrName>ppt_x</p:attrName>
                                          <p:attrName>ppt_y</p:attrName>
                                        </p:attrNameLst>
                                      </p:cBhvr>
                                      <p:rCtr x="19844" y="0"/>
                                    </p:animMotion>
                                  </p:childTnLst>
                                </p:cTn>
                              </p:par>
                              <p:par>
                                <p:cTn id="123" presetID="56" presetClass="path" presetSubtype="0" accel="50000" decel="50000" fill="hold" grpId="2" nodeType="withEffect">
                                  <p:stCondLst>
                                    <p:cond delay="0"/>
                                  </p:stCondLst>
                                  <p:childTnLst>
                                    <p:animMotion origin="layout" path="M -3.05556E-6 1.48148E-6 L 0.39601 0.00023 " pathEditMode="relative" rAng="0" ptsTypes="AA">
                                      <p:cBhvr>
                                        <p:cTn id="124" dur="2000" fill="hold"/>
                                        <p:tgtEl>
                                          <p:spTgt spid="119"/>
                                        </p:tgtEl>
                                        <p:attrNameLst>
                                          <p:attrName>ppt_x</p:attrName>
                                          <p:attrName>ppt_y</p:attrName>
                                        </p:attrNameLst>
                                      </p:cBhvr>
                                      <p:rCtr x="19792" y="0"/>
                                    </p:animMotion>
                                  </p:childTnLst>
                                </p:cTn>
                              </p:par>
                            </p:childTnLst>
                          </p:cTn>
                        </p:par>
                        <p:par>
                          <p:cTn id="125" fill="hold" nodeType="afterGroup">
                            <p:stCondLst>
                              <p:cond delay="2000"/>
                            </p:stCondLst>
                            <p:childTnLst>
                              <p:par>
                                <p:cTn id="126" presetID="1" presetClass="exit" presetSubtype="0" fill="hold" grpId="1" nodeType="afterEffect">
                                  <p:stCondLst>
                                    <p:cond delay="0"/>
                                  </p:stCondLst>
                                  <p:childTnLst>
                                    <p:set>
                                      <p:cBhvr>
                                        <p:cTn id="127" dur="1" fill="hold">
                                          <p:stCondLst>
                                            <p:cond delay="0"/>
                                          </p:stCondLst>
                                        </p:cTn>
                                        <p:tgtEl>
                                          <p:spTgt spid="96"/>
                                        </p:tgtEl>
                                        <p:attrNameLst>
                                          <p:attrName>style.visibility</p:attrName>
                                        </p:attrNameLst>
                                      </p:cBhvr>
                                      <p:to>
                                        <p:strVal val="hidden"/>
                                      </p:to>
                                    </p:set>
                                  </p:childTnLst>
                                </p:cTn>
                              </p:par>
                              <p:par>
                                <p:cTn id="128" presetID="1" presetClass="exit" presetSubtype="0" fill="hold" grpId="1" nodeType="withEffect">
                                  <p:stCondLst>
                                    <p:cond delay="0"/>
                                  </p:stCondLst>
                                  <p:childTnLst>
                                    <p:set>
                                      <p:cBhvr>
                                        <p:cTn id="129" dur="1" fill="hold">
                                          <p:stCondLst>
                                            <p:cond delay="0"/>
                                          </p:stCondLst>
                                        </p:cTn>
                                        <p:tgtEl>
                                          <p:spTgt spid="119"/>
                                        </p:tgtEl>
                                        <p:attrNameLst>
                                          <p:attrName>style.visibility</p:attrName>
                                        </p:attrNameLst>
                                      </p:cBhvr>
                                      <p:to>
                                        <p:strVal val="hidden"/>
                                      </p:to>
                                    </p:set>
                                  </p:childTnLst>
                                </p:cTn>
                              </p:par>
                            </p:childTnLst>
                          </p:cTn>
                        </p:par>
                        <p:par>
                          <p:cTn id="130" fill="hold" nodeType="afterGroup">
                            <p:stCondLst>
                              <p:cond delay="2000"/>
                            </p:stCondLst>
                            <p:childTnLst>
                              <p:par>
                                <p:cTn id="131" presetID="1" presetClass="entr" presetSubtype="0" fill="hold" grpId="0" nodeType="afterEffect">
                                  <p:stCondLst>
                                    <p:cond delay="0"/>
                                  </p:stCondLst>
                                  <p:childTnLst>
                                    <p:set>
                                      <p:cBhvr>
                                        <p:cTn id="132" dur="1" fill="hold">
                                          <p:stCondLst>
                                            <p:cond delay="0"/>
                                          </p:stCondLst>
                                        </p:cTn>
                                        <p:tgtEl>
                                          <p:spTgt spid="64"/>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56" presetClass="path" presetSubtype="0" accel="50000" decel="50000" fill="hold" grpId="2" nodeType="clickEffect">
                                  <p:stCondLst>
                                    <p:cond delay="0"/>
                                  </p:stCondLst>
                                  <p:childTnLst>
                                    <p:animMotion origin="layout" path="M -3.61111E-6 -4.81481E-6 L 0.08039 -0.07962 " pathEditMode="relative" rAng="0" ptsTypes="AA">
                                      <p:cBhvr>
                                        <p:cTn id="136" dur="2000" fill="hold"/>
                                        <p:tgtEl>
                                          <p:spTgt spid="64"/>
                                        </p:tgtEl>
                                        <p:attrNameLst>
                                          <p:attrName>ppt_x</p:attrName>
                                          <p:attrName>ppt_y</p:attrName>
                                        </p:attrNameLst>
                                      </p:cBhvr>
                                      <p:rCtr x="4010" y="-3981"/>
                                    </p:animMotion>
                                  </p:childTnLst>
                                </p:cTn>
                              </p:par>
                            </p:childTnLst>
                          </p:cTn>
                        </p:par>
                        <p:par>
                          <p:cTn id="137" fill="hold" nodeType="afterGroup">
                            <p:stCondLst>
                              <p:cond delay="2000"/>
                            </p:stCondLst>
                            <p:childTnLst>
                              <p:par>
                                <p:cTn id="138" presetID="9" presetClass="exit" presetSubtype="0" fill="hold" grpId="1" nodeType="afterEffect">
                                  <p:stCondLst>
                                    <p:cond delay="0"/>
                                  </p:stCondLst>
                                  <p:childTnLst>
                                    <p:animEffect transition="out" filter="dissolve">
                                      <p:cBhvr>
                                        <p:cTn id="139" dur="500"/>
                                        <p:tgtEl>
                                          <p:spTgt spid="64"/>
                                        </p:tgtEl>
                                      </p:cBhvr>
                                    </p:animEffect>
                                    <p:set>
                                      <p:cBhvr>
                                        <p:cTn id="140" dur="1" fill="hold">
                                          <p:stCondLst>
                                            <p:cond delay="499"/>
                                          </p:stCondLst>
                                        </p:cTn>
                                        <p:tgtEl>
                                          <p:spTgt spid="64"/>
                                        </p:tgtEl>
                                        <p:attrNameLst>
                                          <p:attrName>style.visibility</p:attrName>
                                        </p:attrNameLst>
                                      </p:cBhvr>
                                      <p:to>
                                        <p:strVal val="hidden"/>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2" fill="hold" grpId="0" nodeType="clickEffect">
                                  <p:stCondLst>
                                    <p:cond delay="0"/>
                                  </p:stCondLst>
                                  <p:childTnLst>
                                    <p:set>
                                      <p:cBhvr>
                                        <p:cTn id="144" dur="1" fill="hold">
                                          <p:stCondLst>
                                            <p:cond delay="0"/>
                                          </p:stCondLst>
                                        </p:cTn>
                                        <p:tgtEl>
                                          <p:spTgt spid="122"/>
                                        </p:tgtEl>
                                        <p:attrNameLst>
                                          <p:attrName>style.visibility</p:attrName>
                                        </p:attrNameLst>
                                      </p:cBhvr>
                                      <p:to>
                                        <p:strVal val="visible"/>
                                      </p:to>
                                    </p:set>
                                    <p:anim calcmode="lin" valueType="num">
                                      <p:cBhvr additive="base">
                                        <p:cTn id="145" dur="500" fill="hold"/>
                                        <p:tgtEl>
                                          <p:spTgt spid="122"/>
                                        </p:tgtEl>
                                        <p:attrNameLst>
                                          <p:attrName>ppt_x</p:attrName>
                                        </p:attrNameLst>
                                      </p:cBhvr>
                                      <p:tavLst>
                                        <p:tav tm="0">
                                          <p:val>
                                            <p:strVal val="1+#ppt_w/2"/>
                                          </p:val>
                                        </p:tav>
                                        <p:tav tm="100000">
                                          <p:val>
                                            <p:strVal val="#ppt_x"/>
                                          </p:val>
                                        </p:tav>
                                      </p:tavLst>
                                    </p:anim>
                                    <p:anim calcmode="lin" valueType="num">
                                      <p:cBhvr additive="base">
                                        <p:cTn id="146" dur="500" fill="hold"/>
                                        <p:tgtEl>
                                          <p:spTgt spid="122"/>
                                        </p:tgtEl>
                                        <p:attrNameLst>
                                          <p:attrName>ppt_y</p:attrName>
                                        </p:attrNameLst>
                                      </p:cBhvr>
                                      <p:tavLst>
                                        <p:tav tm="0">
                                          <p:val>
                                            <p:strVal val="#ppt_y"/>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65"/>
                                        </p:tgtEl>
                                        <p:attrNameLst>
                                          <p:attrName>style.visibility</p:attrName>
                                        </p:attrNameLst>
                                      </p:cBhvr>
                                      <p:to>
                                        <p:strVal val="visible"/>
                                      </p:to>
                                    </p:set>
                                  </p:childTnLst>
                                </p:cTn>
                              </p:par>
                            </p:childTnLst>
                          </p:cTn>
                        </p:par>
                        <p:par>
                          <p:cTn id="151" fill="hold" nodeType="afterGroup">
                            <p:stCondLst>
                              <p:cond delay="0"/>
                            </p:stCondLst>
                            <p:childTnLst>
                              <p:par>
                                <p:cTn id="152" presetID="63" presetClass="path" presetSubtype="0" accel="50000" decel="50000" fill="hold" grpId="2" nodeType="afterEffect">
                                  <p:stCondLst>
                                    <p:cond delay="0"/>
                                  </p:stCondLst>
                                  <p:childTnLst>
                                    <p:animMotion origin="layout" path="M -0.03542 -0.11783 L -0.43281 -0.11898 " pathEditMode="relative" rAng="0" ptsTypes="AA">
                                      <p:cBhvr>
                                        <p:cTn id="153" dur="2000" fill="hold"/>
                                        <p:tgtEl>
                                          <p:spTgt spid="65"/>
                                        </p:tgtEl>
                                        <p:attrNameLst>
                                          <p:attrName>ppt_x</p:attrName>
                                          <p:attrName>ppt_y</p:attrName>
                                        </p:attrNameLst>
                                      </p:cBhvr>
                                      <p:rCtr x="-19878" y="-69"/>
                                    </p:animMotion>
                                  </p:childTnLst>
                                </p:cTn>
                              </p:par>
                            </p:childTnLst>
                          </p:cTn>
                        </p:par>
                        <p:par>
                          <p:cTn id="154" fill="hold" nodeType="afterGroup">
                            <p:stCondLst>
                              <p:cond delay="2000"/>
                            </p:stCondLst>
                            <p:childTnLst>
                              <p:par>
                                <p:cTn id="155" presetID="2" presetClass="exit" presetSubtype="2" fill="hold" grpId="1" nodeType="afterEffect">
                                  <p:stCondLst>
                                    <p:cond delay="0"/>
                                  </p:stCondLst>
                                  <p:childTnLst>
                                    <p:anim calcmode="lin" valueType="num">
                                      <p:cBhvr additive="base">
                                        <p:cTn id="156" dur="500"/>
                                        <p:tgtEl>
                                          <p:spTgt spid="122"/>
                                        </p:tgtEl>
                                        <p:attrNameLst>
                                          <p:attrName>ppt_x</p:attrName>
                                        </p:attrNameLst>
                                      </p:cBhvr>
                                      <p:tavLst>
                                        <p:tav tm="0">
                                          <p:val>
                                            <p:strVal val="ppt_x"/>
                                          </p:val>
                                        </p:tav>
                                        <p:tav tm="100000">
                                          <p:val>
                                            <p:strVal val="1+ppt_w/2"/>
                                          </p:val>
                                        </p:tav>
                                      </p:tavLst>
                                    </p:anim>
                                    <p:anim calcmode="lin" valueType="num">
                                      <p:cBhvr additive="base">
                                        <p:cTn id="157" dur="500"/>
                                        <p:tgtEl>
                                          <p:spTgt spid="122"/>
                                        </p:tgtEl>
                                        <p:attrNameLst>
                                          <p:attrName>ppt_y</p:attrName>
                                        </p:attrNameLst>
                                      </p:cBhvr>
                                      <p:tavLst>
                                        <p:tav tm="0">
                                          <p:val>
                                            <p:strVal val="ppt_y"/>
                                          </p:val>
                                        </p:tav>
                                        <p:tav tm="100000">
                                          <p:val>
                                            <p:strVal val="ppt_y"/>
                                          </p:val>
                                        </p:tav>
                                      </p:tavLst>
                                    </p:anim>
                                    <p:set>
                                      <p:cBhvr>
                                        <p:cTn id="158" dur="1" fill="hold">
                                          <p:stCondLst>
                                            <p:cond delay="499"/>
                                          </p:stCondLst>
                                        </p:cTn>
                                        <p:tgtEl>
                                          <p:spTgt spid="122"/>
                                        </p:tgtEl>
                                        <p:attrNameLst>
                                          <p:attrName>style.visibility</p:attrName>
                                        </p:attrNameLst>
                                      </p:cBhvr>
                                      <p:to>
                                        <p:strVal val="hidden"/>
                                      </p:to>
                                    </p:set>
                                  </p:childTnLst>
                                </p:cTn>
                              </p:par>
                            </p:childTnLst>
                          </p:cTn>
                        </p:par>
                        <p:par>
                          <p:cTn id="159" fill="hold" nodeType="afterGroup">
                            <p:stCondLst>
                              <p:cond delay="2500"/>
                            </p:stCondLst>
                            <p:childTnLst>
                              <p:par>
                                <p:cTn id="160" presetID="1" presetClass="exit" presetSubtype="0" fill="hold" grpId="1" nodeType="afterEffect">
                                  <p:stCondLst>
                                    <p:cond delay="0"/>
                                  </p:stCondLst>
                                  <p:childTnLst>
                                    <p:set>
                                      <p:cBhvr>
                                        <p:cTn id="161" dur="1" fill="hold">
                                          <p:stCondLst>
                                            <p:cond delay="0"/>
                                          </p:stCondLst>
                                        </p:cTn>
                                        <p:tgtEl>
                                          <p:spTgt spid="65"/>
                                        </p:tgtEl>
                                        <p:attrNameLst>
                                          <p:attrName>style.visibility</p:attrName>
                                        </p:attrNameLst>
                                      </p:cBhvr>
                                      <p:to>
                                        <p:strVal val="hidden"/>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1" presetClass="exit" presetSubtype="0" fill="hold" grpId="1" nodeType="clickEffect">
                                  <p:stCondLst>
                                    <p:cond delay="0"/>
                                  </p:stCondLst>
                                  <p:childTnLst>
                                    <p:set>
                                      <p:cBhvr>
                                        <p:cTn id="165" dur="1" fill="hold">
                                          <p:stCondLst>
                                            <p:cond delay="0"/>
                                          </p:stCondLst>
                                        </p:cTn>
                                        <p:tgtEl>
                                          <p:spTgt spid="120"/>
                                        </p:tgtEl>
                                        <p:attrNameLst>
                                          <p:attrName>style.visibility</p:attrName>
                                        </p:attrNameLst>
                                      </p:cBhvr>
                                      <p:to>
                                        <p:strVal val="hidden"/>
                                      </p:to>
                                    </p:set>
                                  </p:childTnLst>
                                </p:cTn>
                              </p:par>
                            </p:childTnLst>
                          </p:cTn>
                        </p:par>
                        <p:par>
                          <p:cTn id="166" fill="hold" nodeType="afterGroup">
                            <p:stCondLst>
                              <p:cond delay="0"/>
                            </p:stCondLst>
                            <p:childTnLst>
                              <p:par>
                                <p:cTn id="167" presetID="2" presetClass="exit" presetSubtype="8" fill="hold" grpId="1" nodeType="afterEffect">
                                  <p:stCondLst>
                                    <p:cond delay="0"/>
                                  </p:stCondLst>
                                  <p:childTnLst>
                                    <p:anim calcmode="lin" valueType="num">
                                      <p:cBhvr additive="base">
                                        <p:cTn id="168" dur="500"/>
                                        <p:tgtEl>
                                          <p:spTgt spid="108"/>
                                        </p:tgtEl>
                                        <p:attrNameLst>
                                          <p:attrName>ppt_x</p:attrName>
                                        </p:attrNameLst>
                                      </p:cBhvr>
                                      <p:tavLst>
                                        <p:tav tm="0">
                                          <p:val>
                                            <p:strVal val="ppt_x"/>
                                          </p:val>
                                        </p:tav>
                                        <p:tav tm="100000">
                                          <p:val>
                                            <p:strVal val="0-ppt_w/2"/>
                                          </p:val>
                                        </p:tav>
                                      </p:tavLst>
                                    </p:anim>
                                    <p:anim calcmode="lin" valueType="num">
                                      <p:cBhvr additive="base">
                                        <p:cTn id="169" dur="500"/>
                                        <p:tgtEl>
                                          <p:spTgt spid="108"/>
                                        </p:tgtEl>
                                        <p:attrNameLst>
                                          <p:attrName>ppt_y</p:attrName>
                                        </p:attrNameLst>
                                      </p:cBhvr>
                                      <p:tavLst>
                                        <p:tav tm="0">
                                          <p:val>
                                            <p:strVal val="ppt_y"/>
                                          </p:val>
                                        </p:tav>
                                        <p:tav tm="100000">
                                          <p:val>
                                            <p:strVal val="ppt_y"/>
                                          </p:val>
                                        </p:tav>
                                      </p:tavLst>
                                    </p:anim>
                                    <p:set>
                                      <p:cBhvr>
                                        <p:cTn id="170" dur="1" fill="hold">
                                          <p:stCondLst>
                                            <p:cond delay="499"/>
                                          </p:stCondLst>
                                        </p:cTn>
                                        <p:tgtEl>
                                          <p:spTgt spid="108"/>
                                        </p:tgtEl>
                                        <p:attrNameLst>
                                          <p:attrName>style.visibility</p:attrName>
                                        </p:attrNameLst>
                                      </p:cBhvr>
                                      <p:to>
                                        <p:strVal val="hidden"/>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ntr" presetSubtype="0" fill="hold" nodeType="clickEffect">
                                  <p:stCondLst>
                                    <p:cond delay="0"/>
                                  </p:stCondLst>
                                  <p:childTnLst>
                                    <p:set>
                                      <p:cBhvr>
                                        <p:cTn id="174" dur="1" fill="hold">
                                          <p:stCondLst>
                                            <p:cond delay="0"/>
                                          </p:stCondLst>
                                        </p:cTn>
                                        <p:tgtEl>
                                          <p:spTgt spid="4"/>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94"/>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6"/>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33"/>
                                        </p:tgtEl>
                                        <p:attrNameLst>
                                          <p:attrName>style.visibility</p:attrName>
                                        </p:attrNameLst>
                                      </p:cBhvr>
                                      <p:to>
                                        <p:strVal val="visible"/>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 presetClass="entr" presetSubtype="0" fill="hold" grpId="1" nodeType="clickEffect">
                                  <p:stCondLst>
                                    <p:cond delay="0"/>
                                  </p:stCondLst>
                                  <p:childTnLst>
                                    <p:set>
                                      <p:cBhvr>
                                        <p:cTn id="184" dur="1" fill="hold">
                                          <p:stCondLst>
                                            <p:cond delay="0"/>
                                          </p:stCondLst>
                                        </p:cTn>
                                        <p:tgtEl>
                                          <p:spTgt spid="118"/>
                                        </p:tgtEl>
                                        <p:attrNameLst>
                                          <p:attrName>style.visibility</p:attrName>
                                        </p:attrNameLst>
                                      </p:cBhvr>
                                      <p:to>
                                        <p:strVal val="visible"/>
                                      </p:to>
                                    </p:set>
                                  </p:childTnLst>
                                </p:cTn>
                              </p:par>
                              <p:par>
                                <p:cTn id="185" presetID="1" presetClass="entr" presetSubtype="0" fill="hold" grpId="1" nodeType="withEffect">
                                  <p:stCondLst>
                                    <p:cond delay="0"/>
                                  </p:stCondLst>
                                  <p:childTnLst>
                                    <p:set>
                                      <p:cBhvr>
                                        <p:cTn id="186" dur="1" fill="hold">
                                          <p:stCondLst>
                                            <p:cond delay="0"/>
                                          </p:stCondLst>
                                        </p:cTn>
                                        <p:tgtEl>
                                          <p:spTgt spid="97"/>
                                        </p:tgtEl>
                                        <p:attrNameLst>
                                          <p:attrName>style.visibility</p:attrName>
                                        </p:attrNameLst>
                                      </p:cBhvr>
                                      <p:to>
                                        <p:strVal val="visible"/>
                                      </p:to>
                                    </p:set>
                                  </p:childTnLst>
                                </p:cTn>
                              </p:par>
                            </p:childTnLst>
                          </p:cTn>
                        </p:par>
                        <p:par>
                          <p:cTn id="187" fill="hold" nodeType="afterGroup">
                            <p:stCondLst>
                              <p:cond delay="0"/>
                            </p:stCondLst>
                            <p:childTnLst>
                              <p:par>
                                <p:cTn id="188" presetID="50" presetClass="path" presetSubtype="0" accel="50000" decel="50000" fill="hold" grpId="0" nodeType="afterEffect">
                                  <p:stCondLst>
                                    <p:cond delay="0"/>
                                  </p:stCondLst>
                                  <p:childTnLst>
                                    <p:animMotion origin="layout" path="M 0.10642 -0.00023 L 0.20278 -1.85185E-6 C 0.24184 -0.00023 0.22552 -0.00046 0.23715 -0.00092 C 0.24305 -0.04305 0.23819 -0.19815 0.23819 -0.25254 C 0.23819 -0.30694 0.23698 -0.31273 0.23715 -0.32801 C 0.23732 -0.34329 0.23889 -0.34051 0.23906 -0.34421 C 0.23923 -0.34791 0.23837 -0.34954 0.23819 -0.35069 C 0.23802 -0.35185 0.21927 -0.35162 0.23819 -0.35185 C 0.25712 -0.35208 0.32413 -0.35139 0.35139 -0.35185 C 0.37864 -0.35231 0.39201 -0.35416 0.40139 -0.3544 C 0.41076 -0.35463 0.40677 -0.35324 0.40798 -0.35324 C 0.4092 -0.35324 0.40833 -0.37801 0.40885 -0.3544 C 0.40937 -0.33079 0.41128 -0.2419 0.41076 -0.21088 C 0.41024 -0.17986 0.4066 -0.175 0.40573 -0.16782 " pathEditMode="relative" rAng="0" ptsTypes="FfaaaaaaaaaaaF">
                                      <p:cBhvr>
                                        <p:cTn id="189" dur="1000" spd="-100000" fill="hold"/>
                                        <p:tgtEl>
                                          <p:spTgt spid="97"/>
                                        </p:tgtEl>
                                        <p:attrNameLst>
                                          <p:attrName>ppt_x</p:attrName>
                                          <p:attrName>ppt_y</p:attrName>
                                        </p:attrNameLst>
                                      </p:cBhvr>
                                      <p:rCtr x="15243" y="-18889"/>
                                    </p:animMotion>
                                  </p:childTnLst>
                                </p:cTn>
                              </p:par>
                              <p:par>
                                <p:cTn id="190" presetID="50" presetClass="path" presetSubtype="0" accel="50000" decel="50000" fill="hold" grpId="0" nodeType="withEffect">
                                  <p:stCondLst>
                                    <p:cond delay="0"/>
                                  </p:stCondLst>
                                  <p:childTnLst>
                                    <p:animMotion origin="layout" path="M 0.03993 -0.08889 L 0.13854 -0.08889 C 0.19791 -0.08264 0.29184 -0.08727 0.32587 -0.08634 C 0.35989 -0.08541 0.33993 -0.09907 0.34288 -0.08379 C 0.34583 -0.06852 0.34357 -0.02523 0.34375 0.00533 L 0.34375 0.1 " pathEditMode="relative" rAng="0" ptsTypes="FfaaFF">
                                      <p:cBhvr>
                                        <p:cTn id="191" dur="1000" spd="-100000" fill="hold"/>
                                        <p:tgtEl>
                                          <p:spTgt spid="118"/>
                                        </p:tgtEl>
                                        <p:attrNameLst>
                                          <p:attrName>ppt_x</p:attrName>
                                          <p:attrName>ppt_y</p:attrName>
                                        </p:attrNameLst>
                                      </p:cBhvr>
                                      <p:rCtr x="15990" y="8935"/>
                                    </p:animMotion>
                                  </p:childTnLst>
                                </p:cTn>
                              </p:par>
                            </p:childTnLst>
                          </p:cTn>
                        </p:par>
                        <p:par>
                          <p:cTn id="192" fill="hold" nodeType="afterGroup">
                            <p:stCondLst>
                              <p:cond delay="1000"/>
                            </p:stCondLst>
                            <p:childTnLst>
                              <p:par>
                                <p:cTn id="193" presetID="1" presetClass="exit" presetSubtype="0" fill="hold" grpId="2" nodeType="afterEffect">
                                  <p:stCondLst>
                                    <p:cond delay="0"/>
                                  </p:stCondLst>
                                  <p:childTnLst>
                                    <p:set>
                                      <p:cBhvr>
                                        <p:cTn id="194" dur="1" fill="hold">
                                          <p:stCondLst>
                                            <p:cond delay="0"/>
                                          </p:stCondLst>
                                        </p:cTn>
                                        <p:tgtEl>
                                          <p:spTgt spid="97"/>
                                        </p:tgtEl>
                                        <p:attrNameLst>
                                          <p:attrName>style.visibility</p:attrName>
                                        </p:attrNameLst>
                                      </p:cBhvr>
                                      <p:to>
                                        <p:strVal val="hidden"/>
                                      </p:to>
                                    </p:set>
                                  </p:childTnLst>
                                </p:cTn>
                              </p:par>
                              <p:par>
                                <p:cTn id="195" presetID="1" presetClass="exit" presetSubtype="0" fill="hold" grpId="2" nodeType="withEffect">
                                  <p:stCondLst>
                                    <p:cond delay="0"/>
                                  </p:stCondLst>
                                  <p:childTnLst>
                                    <p:set>
                                      <p:cBhvr>
                                        <p:cTn id="196" dur="1" fill="hold">
                                          <p:stCondLst>
                                            <p:cond delay="0"/>
                                          </p:stCondLst>
                                        </p:cTn>
                                        <p:tgtEl>
                                          <p:spTgt spid="118"/>
                                        </p:tgtEl>
                                        <p:attrNameLst>
                                          <p:attrName>style.visibility</p:attrName>
                                        </p:attrNameLst>
                                      </p:cBhvr>
                                      <p:to>
                                        <p:strVal val="hidden"/>
                                      </p:to>
                                    </p:set>
                                  </p:childTnLst>
                                </p:cTn>
                              </p:par>
                            </p:childTnLst>
                          </p:cTn>
                        </p:par>
                        <p:par>
                          <p:cTn id="197" fill="hold" nodeType="afterGroup">
                            <p:stCondLst>
                              <p:cond delay="1000"/>
                            </p:stCondLst>
                            <p:childTnLst>
                              <p:par>
                                <p:cTn id="198" presetID="55" presetClass="entr" presetSubtype="0" fill="hold" grpId="0" nodeType="afterEffect">
                                  <p:stCondLst>
                                    <p:cond delay="0"/>
                                  </p:stCondLst>
                                  <p:childTnLst>
                                    <p:set>
                                      <p:cBhvr>
                                        <p:cTn id="199" dur="1" fill="hold">
                                          <p:stCondLst>
                                            <p:cond delay="0"/>
                                          </p:stCondLst>
                                        </p:cTn>
                                        <p:tgtEl>
                                          <p:spTgt spid="114"/>
                                        </p:tgtEl>
                                        <p:attrNameLst>
                                          <p:attrName>style.visibility</p:attrName>
                                        </p:attrNameLst>
                                      </p:cBhvr>
                                      <p:to>
                                        <p:strVal val="visible"/>
                                      </p:to>
                                    </p:set>
                                    <p:anim calcmode="lin" valueType="num">
                                      <p:cBhvr>
                                        <p:cTn id="200" dur="1000" fill="hold"/>
                                        <p:tgtEl>
                                          <p:spTgt spid="114"/>
                                        </p:tgtEl>
                                        <p:attrNameLst>
                                          <p:attrName>ppt_w</p:attrName>
                                        </p:attrNameLst>
                                      </p:cBhvr>
                                      <p:tavLst>
                                        <p:tav tm="0">
                                          <p:val>
                                            <p:strVal val="#ppt_w*0.70"/>
                                          </p:val>
                                        </p:tav>
                                        <p:tav tm="100000">
                                          <p:val>
                                            <p:strVal val="#ppt_w"/>
                                          </p:val>
                                        </p:tav>
                                      </p:tavLst>
                                    </p:anim>
                                    <p:anim calcmode="lin" valueType="num">
                                      <p:cBhvr>
                                        <p:cTn id="201" dur="1000" fill="hold"/>
                                        <p:tgtEl>
                                          <p:spTgt spid="114"/>
                                        </p:tgtEl>
                                        <p:attrNameLst>
                                          <p:attrName>ppt_h</p:attrName>
                                        </p:attrNameLst>
                                      </p:cBhvr>
                                      <p:tavLst>
                                        <p:tav tm="0">
                                          <p:val>
                                            <p:strVal val="#ppt_h"/>
                                          </p:val>
                                        </p:tav>
                                        <p:tav tm="100000">
                                          <p:val>
                                            <p:strVal val="#ppt_h"/>
                                          </p:val>
                                        </p:tav>
                                      </p:tavLst>
                                    </p:anim>
                                    <p:animEffect transition="in" filter="fade">
                                      <p:cBhvr>
                                        <p:cTn id="202" dur="1000"/>
                                        <p:tgtEl>
                                          <p:spTgt spid="114"/>
                                        </p:tgtEl>
                                      </p:cBhvr>
                                    </p:animEffect>
                                  </p:childTnLst>
                                </p:cTn>
                              </p:par>
                              <p:par>
                                <p:cTn id="203" presetID="55" presetClass="entr" presetSubtype="0" fill="hold" grpId="0" nodeType="withEffect">
                                  <p:stCondLst>
                                    <p:cond delay="0"/>
                                  </p:stCondLst>
                                  <p:childTnLst>
                                    <p:set>
                                      <p:cBhvr>
                                        <p:cTn id="204" dur="1" fill="hold">
                                          <p:stCondLst>
                                            <p:cond delay="0"/>
                                          </p:stCondLst>
                                        </p:cTn>
                                        <p:tgtEl>
                                          <p:spTgt spid="89"/>
                                        </p:tgtEl>
                                        <p:attrNameLst>
                                          <p:attrName>style.visibility</p:attrName>
                                        </p:attrNameLst>
                                      </p:cBhvr>
                                      <p:to>
                                        <p:strVal val="visible"/>
                                      </p:to>
                                    </p:set>
                                    <p:anim calcmode="lin" valueType="num">
                                      <p:cBhvr>
                                        <p:cTn id="205" dur="1000" fill="hold"/>
                                        <p:tgtEl>
                                          <p:spTgt spid="89"/>
                                        </p:tgtEl>
                                        <p:attrNameLst>
                                          <p:attrName>ppt_w</p:attrName>
                                        </p:attrNameLst>
                                      </p:cBhvr>
                                      <p:tavLst>
                                        <p:tav tm="0">
                                          <p:val>
                                            <p:strVal val="#ppt_w*0.70"/>
                                          </p:val>
                                        </p:tav>
                                        <p:tav tm="100000">
                                          <p:val>
                                            <p:strVal val="#ppt_w"/>
                                          </p:val>
                                        </p:tav>
                                      </p:tavLst>
                                    </p:anim>
                                    <p:anim calcmode="lin" valueType="num">
                                      <p:cBhvr>
                                        <p:cTn id="206" dur="1000" fill="hold"/>
                                        <p:tgtEl>
                                          <p:spTgt spid="89"/>
                                        </p:tgtEl>
                                        <p:attrNameLst>
                                          <p:attrName>ppt_h</p:attrName>
                                        </p:attrNameLst>
                                      </p:cBhvr>
                                      <p:tavLst>
                                        <p:tav tm="0">
                                          <p:val>
                                            <p:strVal val="#ppt_h"/>
                                          </p:val>
                                        </p:tav>
                                        <p:tav tm="100000">
                                          <p:val>
                                            <p:strVal val="#ppt_h"/>
                                          </p:val>
                                        </p:tav>
                                      </p:tavLst>
                                    </p:anim>
                                    <p:animEffect transition="in" filter="fade">
                                      <p:cBhvr>
                                        <p:cTn id="207"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0" grpId="1" animBg="1"/>
      <p:bldP spid="100" grpId="2" animBg="1"/>
      <p:bldP spid="48" grpId="0"/>
      <p:bldP spid="64" grpId="0" animBg="1"/>
      <p:bldP spid="64" grpId="1" animBg="1"/>
      <p:bldP spid="64" grpId="2" animBg="1"/>
      <p:bldP spid="65" grpId="0" animBg="1"/>
      <p:bldP spid="65" grpId="1" animBg="1"/>
      <p:bldP spid="65" grpId="2" animBg="1"/>
      <p:bldP spid="94" grpId="0"/>
      <p:bldP spid="95" grpId="0"/>
      <p:bldP spid="95" grpId="1"/>
      <p:bldP spid="96" grpId="0" animBg="1"/>
      <p:bldP spid="96" grpId="1" animBg="1"/>
      <p:bldP spid="96" grpId="2" animBg="1"/>
      <p:bldP spid="107" grpId="0" animBg="1"/>
      <p:bldP spid="107" grpId="1" animBg="1"/>
      <p:bldP spid="108" grpId="0"/>
      <p:bldP spid="108" grpId="1"/>
      <p:bldP spid="114" grpId="0" animBg="1"/>
      <p:bldP spid="120" grpId="0" animBg="1"/>
      <p:bldP spid="120" grpId="1" animBg="1"/>
      <p:bldP spid="133" grpId="0"/>
      <p:bldP spid="112" grpId="0" animBg="1"/>
      <p:bldP spid="112" grpId="1" animBg="1"/>
      <p:bldP spid="112" grpId="2" animBg="1"/>
      <p:bldP spid="113" grpId="0" animBg="1"/>
      <p:bldP spid="113" grpId="1" animBg="1"/>
      <p:bldP spid="113" grpId="2" animBg="1"/>
      <p:bldP spid="116" grpId="0" animBg="1"/>
      <p:bldP spid="116" grpId="1" animBg="1"/>
      <p:bldP spid="116" grpId="2" animBg="1"/>
      <p:bldP spid="118" grpId="0" animBg="1"/>
      <p:bldP spid="118" grpId="1" animBg="1"/>
      <p:bldP spid="118" grpId="2" animBg="1"/>
      <p:bldP spid="122" grpId="0" animBg="1"/>
      <p:bldP spid="122" grpId="1" animBg="1"/>
      <p:bldP spid="89" grpId="0" animBg="1"/>
      <p:bldP spid="97" grpId="0" animBg="1"/>
      <p:bldP spid="97" grpId="1" animBg="1"/>
      <p:bldP spid="97" grpId="2" animBg="1"/>
      <p:bldP spid="119" grpId="0" animBg="1"/>
      <p:bldP spid="119" grpId="1" animBg="1"/>
      <p:bldP spid="119" grpId="2" animBg="1"/>
      <p:bldP spid="135" grpId="0" animBg="1"/>
      <p:bldP spid="135" grpId="1" animBg="1"/>
      <p:bldP spid="136" grpId="0" animBg="1"/>
      <p:bldP spid="136" grpId="1" animBg="1"/>
      <p:bldP spid="99" grpId="0" animBg="1"/>
      <p:bldP spid="99" grpId="1" animBg="1"/>
      <p:bldP spid="99" grpId="2" animBg="1"/>
      <p:bldP spid="101" grpId="0" animBg="1"/>
      <p:bldP spid="101" grpId="1" animBg="1"/>
      <p:bldP spid="101" grpId="2"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atin typeface="Garamond" charset="0"/>
                <a:ea typeface="ＭＳ Ｐゴシック" charset="0"/>
                <a:cs typeface="ＭＳ Ｐゴシック" charset="0"/>
              </a:rPr>
              <a:t>BIS Mechanisms</a:t>
            </a:r>
          </a:p>
        </p:txBody>
      </p:sp>
      <p:sp>
        <p:nvSpPr>
          <p:cNvPr id="3" name="Content Placeholder 2"/>
          <p:cNvSpPr>
            <a:spLocks noGrp="1"/>
          </p:cNvSpPr>
          <p:nvPr>
            <p:ph idx="1"/>
          </p:nvPr>
        </p:nvSpPr>
        <p:spPr/>
        <p:txBody>
          <a:bodyPr/>
          <a:lstStyle/>
          <a:p>
            <a:r>
              <a:rPr lang="en-US">
                <a:latin typeface="Tahoma" charset="0"/>
                <a:ea typeface="ＭＳ Ｐゴシック" charset="0"/>
                <a:cs typeface="ＭＳ Ｐゴシック" charset="0"/>
              </a:rPr>
              <a:t>Basic mechanisms for BIS:</a:t>
            </a:r>
          </a:p>
          <a:p>
            <a:pPr lvl="1"/>
            <a:r>
              <a:rPr lang="en-US">
                <a:latin typeface="Tahoma" charset="0"/>
                <a:ea typeface="ＭＳ Ｐゴシック" charset="0"/>
              </a:rPr>
              <a:t>Determining Thread Waiting Cycles  </a:t>
            </a:r>
            <a:r>
              <a:rPr lang="en-US">
                <a:solidFill>
                  <a:srgbClr val="0000FF"/>
                </a:solidFill>
                <a:latin typeface="Tahoma" charset="0"/>
                <a:ea typeface="ＭＳ Ｐゴシック" charset="0"/>
                <a:sym typeface="Wingdings" charset="0"/>
              </a:rPr>
              <a:t></a:t>
            </a:r>
            <a:endParaRPr lang="en-US">
              <a:solidFill>
                <a:srgbClr val="0000FF"/>
              </a:solidFill>
              <a:latin typeface="Tahoma" charset="0"/>
              <a:ea typeface="ＭＳ Ｐゴシック" charset="0"/>
            </a:endParaRPr>
          </a:p>
          <a:p>
            <a:pPr lvl="1"/>
            <a:r>
              <a:rPr lang="en-US">
                <a:latin typeface="Tahoma" charset="0"/>
                <a:ea typeface="ＭＳ Ｐゴシック" charset="0"/>
              </a:rPr>
              <a:t>Accelerating Bottlenecks  </a:t>
            </a:r>
            <a:r>
              <a:rPr lang="en-US">
                <a:solidFill>
                  <a:srgbClr val="0000FF"/>
                </a:solidFill>
                <a:latin typeface="Tahoma" charset="0"/>
                <a:ea typeface="ＭＳ Ｐゴシック" charset="0"/>
                <a:sym typeface="Wingdings" charset="0"/>
              </a:rPr>
              <a:t></a:t>
            </a:r>
            <a:endParaRPr lang="en-US">
              <a:latin typeface="Tahoma" charset="0"/>
              <a:ea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Mechanisms to improve performance and generality of BIS:</a:t>
            </a:r>
          </a:p>
          <a:p>
            <a:pPr lvl="1"/>
            <a:r>
              <a:rPr lang="en-US">
                <a:latin typeface="Tahoma" charset="0"/>
                <a:ea typeface="ＭＳ Ｐゴシック" charset="0"/>
              </a:rPr>
              <a:t>Dealing with false serialization</a:t>
            </a:r>
          </a:p>
          <a:p>
            <a:pPr lvl="1"/>
            <a:r>
              <a:rPr lang="en-US">
                <a:latin typeface="Tahoma" charset="0"/>
                <a:ea typeface="ＭＳ Ｐゴシック" charset="0"/>
              </a:rPr>
              <a:t>Preemptive acceleration</a:t>
            </a:r>
          </a:p>
          <a:p>
            <a:pPr lvl="1"/>
            <a:r>
              <a:rPr lang="en-US">
                <a:latin typeface="Tahoma" charset="0"/>
                <a:ea typeface="ＭＳ Ｐゴシック" charset="0"/>
              </a:rPr>
              <a:t>Support for multiple large cores</a:t>
            </a:r>
          </a:p>
        </p:txBody>
      </p:sp>
      <p:sp>
        <p:nvSpPr>
          <p:cNvPr id="3482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3A8E237-7F7B-2A4F-82CE-FB5B8D44ECBE}" type="slidenum">
              <a:rPr lang="en-US">
                <a:latin typeface="Garamond" charset="0"/>
              </a:rPr>
              <a:pPr eaLnBrk="1" hangingPunct="1"/>
              <a:t>72</a:t>
            </a:fld>
            <a:endParaRPr lang="en-US">
              <a:latin typeface="Garamond" charset="0"/>
            </a:endParaRPr>
          </a:p>
        </p:txBody>
      </p:sp>
    </p:spTree>
    <p:extLst>
      <p:ext uri="{BB962C8B-B14F-4D97-AF65-F5344CB8AC3E}">
        <p14:creationId xmlns:p14="http://schemas.microsoft.com/office/powerpoint/2010/main" val="17715319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atin typeface="Garamond" charset="0"/>
                <a:ea typeface="ＭＳ Ｐゴシック" charset="0"/>
                <a:cs typeface="ＭＳ Ｐゴシック" charset="0"/>
              </a:rPr>
              <a:t>False Serialization and Starvation</a:t>
            </a:r>
          </a:p>
        </p:txBody>
      </p:sp>
      <p:sp>
        <p:nvSpPr>
          <p:cNvPr id="27651" name="Content Placeholder 2"/>
          <p:cNvSpPr>
            <a:spLocks noGrp="1"/>
          </p:cNvSpPr>
          <p:nvPr>
            <p:ph idx="1"/>
          </p:nvPr>
        </p:nvSpPr>
        <p:spPr>
          <a:xfrm>
            <a:off x="228600" y="1244600"/>
            <a:ext cx="8743950" cy="4876800"/>
          </a:xfrm>
        </p:spPr>
        <p:txBody>
          <a:bodyPr/>
          <a:lstStyle/>
          <a:p>
            <a:r>
              <a:rPr lang="en-US">
                <a:solidFill>
                  <a:srgbClr val="FF0000"/>
                </a:solidFill>
                <a:latin typeface="Tahoma" charset="0"/>
                <a:ea typeface="ＭＳ Ｐゴシック" charset="0"/>
                <a:cs typeface="ＭＳ Ｐゴシック" charset="0"/>
              </a:rPr>
              <a:t>Observation: </a:t>
            </a:r>
            <a:r>
              <a:rPr lang="en-US">
                <a:latin typeface="Tahoma" charset="0"/>
                <a:ea typeface="ＭＳ Ｐゴシック" charset="0"/>
                <a:cs typeface="ＭＳ Ｐゴシック" charset="0"/>
              </a:rPr>
              <a:t>Bottlenecks are picked from Scheduling Buffer in Thread Waiting Cycles order</a:t>
            </a:r>
          </a:p>
          <a:p>
            <a:endParaRPr lang="en-US">
              <a:latin typeface="Tahoma" charset="0"/>
              <a:ea typeface="ＭＳ Ｐゴシック" charset="0"/>
              <a:cs typeface="ＭＳ Ｐゴシック" charset="0"/>
            </a:endParaRPr>
          </a:p>
          <a:p>
            <a:r>
              <a:rPr lang="en-US">
                <a:solidFill>
                  <a:srgbClr val="FF0000"/>
                </a:solidFill>
                <a:latin typeface="Tahoma" charset="0"/>
                <a:ea typeface="ＭＳ Ｐゴシック" charset="0"/>
                <a:cs typeface="ＭＳ Ｐゴシック" charset="0"/>
              </a:rPr>
              <a:t>Problem: </a:t>
            </a:r>
            <a:r>
              <a:rPr lang="en-US">
                <a:latin typeface="Tahoma" charset="0"/>
                <a:ea typeface="ＭＳ Ｐゴシック" charset="0"/>
                <a:cs typeface="ＭＳ Ｐゴシック" charset="0"/>
              </a:rPr>
              <a:t>An independent bottleneck that is ready to execute </a:t>
            </a:r>
            <a:br>
              <a:rPr lang="en-US">
                <a:latin typeface="Tahoma" charset="0"/>
                <a:ea typeface="ＭＳ Ｐゴシック" charset="0"/>
                <a:cs typeface="ＭＳ Ｐゴシック" charset="0"/>
              </a:rPr>
            </a:br>
            <a:r>
              <a:rPr lang="en-US">
                <a:latin typeface="Tahoma" charset="0"/>
                <a:ea typeface="ＭＳ Ｐゴシック" charset="0"/>
                <a:cs typeface="ＭＳ Ｐゴシック" charset="0"/>
              </a:rPr>
              <a:t>has to wait for another bottleneck that has higher thread waiting cycles </a:t>
            </a:r>
            <a:r>
              <a:rPr lang="en-US">
                <a:latin typeface="Tahoma" charset="0"/>
                <a:ea typeface="ＭＳ Ｐゴシック" charset="0"/>
                <a:cs typeface="ＭＳ Ｐゴシック" charset="0"/>
                <a:sym typeface="Wingdings" charset="0"/>
              </a:rPr>
              <a:t> </a:t>
            </a:r>
            <a:r>
              <a:rPr lang="en-US">
                <a:solidFill>
                  <a:srgbClr val="0000FF"/>
                </a:solidFill>
                <a:latin typeface="Tahoma" charset="0"/>
                <a:ea typeface="ＭＳ Ｐゴシック" charset="0"/>
                <a:cs typeface="ＭＳ Ｐゴシック" charset="0"/>
              </a:rPr>
              <a:t>False serialization</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Starvation: Extreme false serialization</a:t>
            </a:r>
          </a:p>
          <a:p>
            <a:endParaRPr lang="en-US">
              <a:latin typeface="Tahoma" charset="0"/>
              <a:ea typeface="ＭＳ Ｐゴシック" charset="0"/>
              <a:cs typeface="ＭＳ Ｐゴシック" charset="0"/>
            </a:endParaRPr>
          </a:p>
          <a:p>
            <a:r>
              <a:rPr lang="en-US">
                <a:solidFill>
                  <a:srgbClr val="FF0000"/>
                </a:solidFill>
                <a:latin typeface="Tahoma" charset="0"/>
                <a:ea typeface="ＭＳ Ｐゴシック" charset="0"/>
                <a:cs typeface="ＭＳ Ｐゴシック" charset="0"/>
              </a:rPr>
              <a:t>Solution:</a:t>
            </a: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Large core detects when a bottleneck is ready to execute in the Scheduling Buffer but it cannot </a:t>
            </a:r>
            <a:r>
              <a:rPr lang="en-US">
                <a:solidFill>
                  <a:srgbClr val="0000FF"/>
                </a:solidFill>
                <a:latin typeface="Tahoma" charset="0"/>
                <a:ea typeface="ＭＳ Ｐゴシック" charset="0"/>
                <a:cs typeface="ＭＳ Ｐゴシック" charset="0"/>
                <a:sym typeface="Wingdings" charset="0"/>
              </a:rPr>
              <a:t> </a:t>
            </a:r>
            <a:r>
              <a:rPr lang="en-US">
                <a:solidFill>
                  <a:srgbClr val="0000FF"/>
                </a:solidFill>
                <a:latin typeface="Tahoma" charset="0"/>
                <a:ea typeface="ＭＳ Ｐゴシック" charset="0"/>
                <a:cs typeface="ＭＳ Ｐゴシック" charset="0"/>
              </a:rPr>
              <a:t>sends the bottleneck back to the small core</a:t>
            </a:r>
          </a:p>
        </p:txBody>
      </p:sp>
      <p:sp>
        <p:nvSpPr>
          <p:cNvPr id="3584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0044B5C-9DDB-A34C-B5C7-0157F3E1EA40}" type="slidenum">
              <a:rPr lang="en-US">
                <a:latin typeface="Garamond" charset="0"/>
              </a:rPr>
              <a:pPr eaLnBrk="1" hangingPunct="1"/>
              <a:t>73</a:t>
            </a:fld>
            <a:endParaRPr lang="en-US">
              <a:latin typeface="Garamond" charset="0"/>
            </a:endParaRPr>
          </a:p>
        </p:txBody>
      </p:sp>
    </p:spTree>
    <p:extLst>
      <p:ext uri="{BB962C8B-B14F-4D97-AF65-F5344CB8AC3E}">
        <p14:creationId xmlns:p14="http://schemas.microsoft.com/office/powerpoint/2010/main" val="21818692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atin typeface="Garamond" charset="0"/>
                <a:ea typeface="ＭＳ Ｐゴシック" charset="0"/>
                <a:cs typeface="ＭＳ Ｐゴシック" charset="0"/>
              </a:rPr>
              <a:t>Preemptive Acceleration</a:t>
            </a:r>
          </a:p>
        </p:txBody>
      </p:sp>
      <p:sp>
        <p:nvSpPr>
          <p:cNvPr id="32771" name="Content Placeholder 2"/>
          <p:cNvSpPr>
            <a:spLocks noGrp="1"/>
          </p:cNvSpPr>
          <p:nvPr>
            <p:ph idx="1"/>
          </p:nvPr>
        </p:nvSpPr>
        <p:spPr>
          <a:xfrm>
            <a:off x="142875" y="1196975"/>
            <a:ext cx="9001125" cy="4876800"/>
          </a:xfrm>
        </p:spPr>
        <p:txBody>
          <a:bodyPr/>
          <a:lstStyle/>
          <a:p>
            <a:r>
              <a:rPr lang="en-US">
                <a:solidFill>
                  <a:srgbClr val="FF0000"/>
                </a:solidFill>
                <a:latin typeface="Tahoma" charset="0"/>
                <a:ea typeface="ＭＳ Ｐゴシック" charset="0"/>
                <a:cs typeface="ＭＳ Ｐゴシック" charset="0"/>
              </a:rPr>
              <a:t>Observation:</a:t>
            </a:r>
            <a:r>
              <a:rPr lang="en-US">
                <a:latin typeface="Tahoma" charset="0"/>
                <a:ea typeface="ＭＳ Ｐゴシック" charset="0"/>
                <a:cs typeface="ＭＳ Ｐゴシック" charset="0"/>
              </a:rPr>
              <a:t> A bottleneck executing on a small core can become the bottleneck with the highest thread waiting cycles</a:t>
            </a:r>
          </a:p>
          <a:p>
            <a:endParaRPr lang="en-US">
              <a:latin typeface="Tahoma" charset="0"/>
              <a:ea typeface="ＭＳ Ｐゴシック" charset="0"/>
              <a:cs typeface="ＭＳ Ｐゴシック" charset="0"/>
            </a:endParaRPr>
          </a:p>
          <a:p>
            <a:endParaRPr lang="en-US" sz="900">
              <a:solidFill>
                <a:srgbClr val="0000FF"/>
              </a:solidFill>
              <a:latin typeface="Tahoma" charset="0"/>
              <a:ea typeface="ＭＳ Ｐゴシック" charset="0"/>
              <a:cs typeface="ＭＳ Ｐゴシック" charset="0"/>
            </a:endParaRPr>
          </a:p>
          <a:p>
            <a:r>
              <a:rPr lang="en-US">
                <a:solidFill>
                  <a:srgbClr val="FF0000"/>
                </a:solidFill>
                <a:latin typeface="Tahoma" charset="0"/>
                <a:ea typeface="ＭＳ Ｐゴシック" charset="0"/>
                <a:cs typeface="ＭＳ Ｐゴシック" charset="0"/>
              </a:rPr>
              <a:t>Problem:</a:t>
            </a:r>
            <a:r>
              <a:rPr lang="en-US">
                <a:solidFill>
                  <a:srgbClr val="0000FF"/>
                </a:solidFill>
                <a:latin typeface="Tahoma" charset="0"/>
                <a:ea typeface="ＭＳ Ｐゴシック" charset="0"/>
                <a:cs typeface="ＭＳ Ｐゴシック" charset="0"/>
              </a:rPr>
              <a:t> </a:t>
            </a:r>
            <a:r>
              <a:rPr lang="en-US">
                <a:latin typeface="Tahoma" charset="0"/>
                <a:ea typeface="ＭＳ Ｐゴシック" charset="0"/>
                <a:cs typeface="ＭＳ Ｐゴシック" charset="0"/>
              </a:rPr>
              <a:t>This bottleneck should really be accelerated (i.e., executed on the large core)</a:t>
            </a:r>
          </a:p>
          <a:p>
            <a:endParaRPr lang="en-US">
              <a:latin typeface="Tahoma" charset="0"/>
              <a:ea typeface="ＭＳ Ｐゴシック" charset="0"/>
              <a:cs typeface="ＭＳ Ｐゴシック" charset="0"/>
            </a:endParaRPr>
          </a:p>
          <a:p>
            <a:endParaRPr lang="en-US" sz="1000">
              <a:latin typeface="Tahoma" charset="0"/>
              <a:ea typeface="ＭＳ Ｐゴシック" charset="0"/>
              <a:cs typeface="ＭＳ Ｐゴシック" charset="0"/>
            </a:endParaRPr>
          </a:p>
          <a:p>
            <a:r>
              <a:rPr lang="en-US">
                <a:solidFill>
                  <a:srgbClr val="FF0000"/>
                </a:solidFill>
                <a:latin typeface="Tahoma" charset="0"/>
                <a:ea typeface="ＭＳ Ｐゴシック" charset="0"/>
                <a:cs typeface="ＭＳ Ｐゴシック" charset="0"/>
              </a:rPr>
              <a:t>Solution:</a:t>
            </a: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The Bottleneck Table detects the situation and </a:t>
            </a:r>
            <a:br>
              <a:rPr lang="en-US">
                <a:solidFill>
                  <a:srgbClr val="0000FF"/>
                </a:solidFill>
                <a:latin typeface="Tahoma" charset="0"/>
                <a:ea typeface="ＭＳ Ｐゴシック" charset="0"/>
                <a:cs typeface="ＭＳ Ｐゴシック" charset="0"/>
              </a:rPr>
            </a:br>
            <a:r>
              <a:rPr lang="en-US">
                <a:solidFill>
                  <a:srgbClr val="0000FF"/>
                </a:solidFill>
                <a:latin typeface="Tahoma" charset="0"/>
                <a:ea typeface="ＭＳ Ｐゴシック" charset="0"/>
                <a:cs typeface="ＭＳ Ｐゴシック" charset="0"/>
              </a:rPr>
              <a:t>sends a preemption signal to the small core. Small core:</a:t>
            </a:r>
          </a:p>
          <a:p>
            <a:pPr lvl="1"/>
            <a:r>
              <a:rPr lang="en-US" sz="2000">
                <a:latin typeface="Tahoma" charset="0"/>
                <a:ea typeface="ＭＳ Ｐゴシック" charset="0"/>
              </a:rPr>
              <a:t>saves register state on stack, ships the bottleneck to the large core</a:t>
            </a:r>
          </a:p>
          <a:p>
            <a:endParaRPr lang="en-US" sz="1000">
              <a:latin typeface="Tahoma" charset="0"/>
              <a:ea typeface="ＭＳ Ｐゴシック" charset="0"/>
              <a:cs typeface="ＭＳ Ｐゴシック" charset="0"/>
            </a:endParaRPr>
          </a:p>
          <a:p>
            <a:endParaRPr lang="en-US" sz="1000">
              <a:latin typeface="Tahoma" charset="0"/>
              <a:ea typeface="ＭＳ Ｐゴシック" charset="0"/>
              <a:cs typeface="ＭＳ Ｐゴシック" charset="0"/>
            </a:endParaRPr>
          </a:p>
          <a:p>
            <a:endParaRPr lang="en-US" sz="1000">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Main acceleration mechanism for barriers and pipeline stages</a:t>
            </a:r>
          </a:p>
        </p:txBody>
      </p:sp>
      <p:sp>
        <p:nvSpPr>
          <p:cNvPr id="3686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5CB3BF9-5BCC-AE47-8EAB-41E429FFA685}" type="slidenum">
              <a:rPr lang="en-US">
                <a:latin typeface="Garamond" charset="0"/>
              </a:rPr>
              <a:pPr eaLnBrk="1" hangingPunct="1"/>
              <a:t>74</a:t>
            </a:fld>
            <a:endParaRPr lang="en-US">
              <a:latin typeface="Garamond" charset="0"/>
            </a:endParaRPr>
          </a:p>
        </p:txBody>
      </p:sp>
    </p:spTree>
    <p:extLst>
      <p:ext uri="{BB962C8B-B14F-4D97-AF65-F5344CB8AC3E}">
        <p14:creationId xmlns:p14="http://schemas.microsoft.com/office/powerpoint/2010/main" val="37472632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771">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7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atin typeface="Garamond" charset="0"/>
                <a:ea typeface="ＭＳ Ｐゴシック" charset="0"/>
                <a:cs typeface="ＭＳ Ｐゴシック" charset="0"/>
              </a:rPr>
              <a:t>Support for Multiple Large Cores</a:t>
            </a:r>
          </a:p>
        </p:txBody>
      </p:sp>
      <p:sp>
        <p:nvSpPr>
          <p:cNvPr id="29699" name="Content Placeholder 2"/>
          <p:cNvSpPr>
            <a:spLocks noGrp="1"/>
          </p:cNvSpPr>
          <p:nvPr>
            <p:ph idx="1"/>
          </p:nvPr>
        </p:nvSpPr>
        <p:spPr>
          <a:xfrm>
            <a:off x="228600" y="1162050"/>
            <a:ext cx="8610600" cy="4876800"/>
          </a:xfrm>
        </p:spPr>
        <p:txBody>
          <a:bodyPr/>
          <a:lstStyle/>
          <a:p>
            <a:r>
              <a:rPr lang="en-US">
                <a:solidFill>
                  <a:srgbClr val="FF0000"/>
                </a:solidFill>
                <a:latin typeface="Tahoma" charset="0"/>
                <a:ea typeface="ＭＳ Ｐゴシック" charset="0"/>
                <a:cs typeface="ＭＳ Ｐゴシック" charset="0"/>
              </a:rPr>
              <a:t>Objective:</a:t>
            </a: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to accelerate independent bottlenecks</a:t>
            </a:r>
          </a:p>
          <a:p>
            <a:pPr>
              <a:buFont typeface="Wingdings" charset="0"/>
              <a:buNone/>
            </a:pPr>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Each large core has its own Scheduling Buffer </a:t>
            </a:r>
            <a:br>
              <a:rPr lang="en-US">
                <a:latin typeface="Tahoma" charset="0"/>
                <a:ea typeface="ＭＳ Ｐゴシック" charset="0"/>
                <a:cs typeface="ＭＳ Ｐゴシック" charset="0"/>
              </a:rPr>
            </a:br>
            <a:r>
              <a:rPr lang="en-US">
                <a:latin typeface="Tahoma" charset="0"/>
                <a:ea typeface="ＭＳ Ｐゴシック" charset="0"/>
                <a:cs typeface="ＭＳ Ｐゴシック" charset="0"/>
              </a:rPr>
              <a:t>(shared by all of its SMT threads)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Bottleneck Table assigns each bottleneck to </a:t>
            </a:r>
            <a:br>
              <a:rPr lang="en-US">
                <a:latin typeface="Tahoma" charset="0"/>
                <a:ea typeface="ＭＳ Ｐゴシック" charset="0"/>
                <a:cs typeface="ＭＳ Ｐゴシック" charset="0"/>
              </a:rPr>
            </a:br>
            <a:r>
              <a:rPr lang="en-US">
                <a:latin typeface="Tahoma" charset="0"/>
                <a:ea typeface="ＭＳ Ｐゴシック" charset="0"/>
                <a:cs typeface="ＭＳ Ｐゴシック" charset="0"/>
              </a:rPr>
              <a:t>a fixed large core context to</a:t>
            </a:r>
          </a:p>
          <a:p>
            <a:pPr lvl="1"/>
            <a:r>
              <a:rPr lang="en-US">
                <a:latin typeface="Tahoma" charset="0"/>
                <a:ea typeface="ＭＳ Ｐゴシック" charset="0"/>
              </a:rPr>
              <a:t>preserve cache locality</a:t>
            </a:r>
          </a:p>
          <a:p>
            <a:pPr lvl="1"/>
            <a:r>
              <a:rPr lang="en-US">
                <a:latin typeface="Tahoma" charset="0"/>
                <a:ea typeface="ＭＳ Ｐゴシック" charset="0"/>
              </a:rPr>
              <a:t>avoid busy waiting</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Preemptive acceleration extended to send multiple instances of a bottleneck to different large core contexts</a:t>
            </a:r>
          </a:p>
        </p:txBody>
      </p:sp>
      <p:sp>
        <p:nvSpPr>
          <p:cNvPr id="3789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5E829CB-6A97-E046-BFB1-DE2FB7BBC108}" type="slidenum">
              <a:rPr lang="en-US">
                <a:latin typeface="Garamond" charset="0"/>
              </a:rPr>
              <a:pPr eaLnBrk="1" hangingPunct="1"/>
              <a:t>75</a:t>
            </a:fld>
            <a:endParaRPr lang="en-US">
              <a:latin typeface="Garamond" charset="0"/>
            </a:endParaRPr>
          </a:p>
        </p:txBody>
      </p:sp>
    </p:spTree>
    <p:extLst>
      <p:ext uri="{BB962C8B-B14F-4D97-AF65-F5344CB8AC3E}">
        <p14:creationId xmlns:p14="http://schemas.microsoft.com/office/powerpoint/2010/main" val="39701907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69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atin typeface="Garamond" charset="0"/>
                <a:ea typeface="ＭＳ Ｐゴシック" charset="0"/>
                <a:cs typeface="ＭＳ Ｐゴシック" charset="0"/>
              </a:rPr>
              <a:t>Hardware Cost</a:t>
            </a:r>
          </a:p>
        </p:txBody>
      </p:sp>
      <p:sp>
        <p:nvSpPr>
          <p:cNvPr id="35843" name="Content Placeholder 2"/>
          <p:cNvSpPr>
            <a:spLocks noGrp="1"/>
          </p:cNvSpPr>
          <p:nvPr>
            <p:ph idx="1"/>
          </p:nvPr>
        </p:nvSpPr>
        <p:spPr>
          <a:xfrm>
            <a:off x="228600" y="1084263"/>
            <a:ext cx="8721725" cy="5119687"/>
          </a:xfrm>
        </p:spPr>
        <p:txBody>
          <a:bodyPr/>
          <a:lstStyle/>
          <a:p>
            <a:r>
              <a:rPr lang="en-US">
                <a:latin typeface="Tahoma" charset="0"/>
                <a:ea typeface="ＭＳ Ｐゴシック" charset="0"/>
                <a:cs typeface="ＭＳ Ｐゴシック" charset="0"/>
              </a:rPr>
              <a:t>Main structures:</a:t>
            </a:r>
          </a:p>
          <a:p>
            <a:endParaRPr lang="en-US" sz="800">
              <a:latin typeface="Tahoma" charset="0"/>
              <a:ea typeface="ＭＳ Ｐゴシック" charset="0"/>
              <a:cs typeface="ＭＳ Ｐゴシック" charset="0"/>
            </a:endParaRPr>
          </a:p>
          <a:p>
            <a:pPr lvl="1"/>
            <a:r>
              <a:rPr lang="en-US">
                <a:latin typeface="Tahoma" charset="0"/>
                <a:ea typeface="ＭＳ Ｐゴシック" charset="0"/>
              </a:rPr>
              <a:t>Bottleneck Table (BT): global 32-entry associative cache, minimum-Thread-Waiting-Cycle replacement</a:t>
            </a:r>
          </a:p>
          <a:p>
            <a:endParaRPr lang="en-US" sz="800">
              <a:latin typeface="Tahoma" charset="0"/>
              <a:ea typeface="ＭＳ Ｐゴシック" charset="0"/>
              <a:cs typeface="ＭＳ Ｐゴシック" charset="0"/>
            </a:endParaRPr>
          </a:p>
          <a:p>
            <a:pPr lvl="1"/>
            <a:r>
              <a:rPr lang="en-US">
                <a:latin typeface="Tahoma" charset="0"/>
                <a:ea typeface="ＭＳ Ｐゴシック" charset="0"/>
              </a:rPr>
              <a:t>Scheduling Buffers (SB): one table per large core, </a:t>
            </a:r>
            <a:br>
              <a:rPr lang="en-US">
                <a:latin typeface="Tahoma" charset="0"/>
                <a:ea typeface="ＭＳ Ｐゴシック" charset="0"/>
              </a:rPr>
            </a:br>
            <a:r>
              <a:rPr lang="en-US">
                <a:latin typeface="Tahoma" charset="0"/>
                <a:ea typeface="ＭＳ Ｐゴシック" charset="0"/>
              </a:rPr>
              <a:t>as many entries as small cores</a:t>
            </a:r>
          </a:p>
          <a:p>
            <a:pPr lvl="1"/>
            <a:endParaRPr lang="en-US" sz="800">
              <a:latin typeface="Tahoma" charset="0"/>
              <a:ea typeface="ＭＳ Ｐゴシック" charset="0"/>
            </a:endParaRPr>
          </a:p>
          <a:p>
            <a:pPr lvl="1"/>
            <a:r>
              <a:rPr lang="en-US">
                <a:latin typeface="Tahoma" charset="0"/>
                <a:ea typeface="ＭＳ Ｐゴシック" charset="0"/>
              </a:rPr>
              <a:t>Acceleration Index Tables (AIT): one 32-entry table</a:t>
            </a:r>
            <a:br>
              <a:rPr lang="en-US">
                <a:latin typeface="Tahoma" charset="0"/>
                <a:ea typeface="ＭＳ Ｐゴシック" charset="0"/>
              </a:rPr>
            </a:br>
            <a:r>
              <a:rPr lang="en-US">
                <a:latin typeface="Tahoma" charset="0"/>
                <a:ea typeface="ＭＳ Ｐゴシック" charset="0"/>
              </a:rPr>
              <a:t>per small core</a:t>
            </a:r>
          </a:p>
          <a:p>
            <a:pPr lvl="1"/>
            <a:endParaRPr lang="en-US" sz="800">
              <a:latin typeface="Tahoma" charset="0"/>
              <a:ea typeface="ＭＳ Ｐゴシック" charset="0"/>
            </a:endParaRPr>
          </a:p>
          <a:p>
            <a:pPr lvl="1"/>
            <a:endParaRPr lang="en-US" sz="800">
              <a:latin typeface="Tahoma" charset="0"/>
              <a:ea typeface="ＭＳ Ｐゴシック" charset="0"/>
              <a:sym typeface="Wingdings" charset="0"/>
            </a:endParaRPr>
          </a:p>
          <a:p>
            <a:pPr lvl="1"/>
            <a:endParaRPr lang="en-US" sz="800">
              <a:latin typeface="Tahoma" charset="0"/>
              <a:ea typeface="ＭＳ Ｐゴシック" charset="0"/>
              <a:sym typeface="Wingdings" charset="0"/>
            </a:endParaRPr>
          </a:p>
          <a:p>
            <a:pPr lvl="1"/>
            <a:endParaRPr lang="en-US" sz="800">
              <a:latin typeface="Tahoma" charset="0"/>
              <a:ea typeface="ＭＳ Ｐゴシック" charset="0"/>
              <a:sym typeface="Wingdings" charset="0"/>
            </a:endParaRPr>
          </a:p>
          <a:p>
            <a:r>
              <a:rPr lang="en-US">
                <a:solidFill>
                  <a:srgbClr val="0000FF"/>
                </a:solidFill>
                <a:latin typeface="Tahoma" charset="0"/>
                <a:ea typeface="ＭＳ Ｐゴシック" charset="0"/>
                <a:cs typeface="ＭＳ Ｐゴシック" charset="0"/>
                <a:sym typeface="Wingdings" charset="0"/>
              </a:rPr>
              <a:t>Off the critical path</a:t>
            </a:r>
          </a:p>
          <a:p>
            <a:endParaRPr lang="en-US">
              <a:solidFill>
                <a:srgbClr val="0000FF"/>
              </a:solidFill>
              <a:latin typeface="Tahoma" charset="0"/>
              <a:ea typeface="ＭＳ Ｐゴシック" charset="0"/>
              <a:cs typeface="ＭＳ Ｐゴシック" charset="0"/>
              <a:sym typeface="Wingdings" charset="0"/>
            </a:endParaRPr>
          </a:p>
          <a:p>
            <a:r>
              <a:rPr lang="en-US">
                <a:solidFill>
                  <a:srgbClr val="0000FF"/>
                </a:solidFill>
                <a:latin typeface="Tahoma" charset="0"/>
                <a:ea typeface="ＭＳ Ｐゴシック" charset="0"/>
                <a:cs typeface="ＭＳ Ｐゴシック" charset="0"/>
                <a:sym typeface="Wingdings" charset="0"/>
              </a:rPr>
              <a:t>Total storage cost for 56-small-cores, 2-large-cores &lt; 19 KB</a:t>
            </a:r>
            <a:endParaRPr lang="en-US">
              <a:solidFill>
                <a:srgbClr val="0000FF"/>
              </a:solidFill>
              <a:latin typeface="Tahoma" charset="0"/>
              <a:ea typeface="ＭＳ Ｐゴシック" charset="0"/>
              <a:cs typeface="ＭＳ Ｐゴシック" charset="0"/>
            </a:endParaRPr>
          </a:p>
        </p:txBody>
      </p:sp>
      <p:sp>
        <p:nvSpPr>
          <p:cNvPr id="3891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B8D8DFC-F7AE-3E44-9AF9-F7F08A5091BA}" type="slidenum">
              <a:rPr lang="en-US">
                <a:latin typeface="Garamond" charset="0"/>
              </a:rPr>
              <a:pPr eaLnBrk="1" hangingPunct="1"/>
              <a:t>76</a:t>
            </a:fld>
            <a:endParaRPr lang="en-US">
              <a:latin typeface="Garamond" charset="0"/>
            </a:endParaRPr>
          </a:p>
        </p:txBody>
      </p:sp>
    </p:spTree>
    <p:extLst>
      <p:ext uri="{BB962C8B-B14F-4D97-AF65-F5344CB8AC3E}">
        <p14:creationId xmlns:p14="http://schemas.microsoft.com/office/powerpoint/2010/main" val="39719273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84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843">
                                            <p:txEl>
                                              <p:pRg st="11" end="1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84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a:latin typeface="Garamond" charset="0"/>
                <a:ea typeface="ＭＳ Ｐゴシック" charset="0"/>
                <a:cs typeface="ＭＳ Ｐゴシック" charset="0"/>
              </a:rPr>
              <a:t>BIS Performance Trade-offs</a:t>
            </a:r>
          </a:p>
        </p:txBody>
      </p:sp>
      <p:sp>
        <p:nvSpPr>
          <p:cNvPr id="3" name="Content Placeholder 2"/>
          <p:cNvSpPr>
            <a:spLocks noGrp="1"/>
          </p:cNvSpPr>
          <p:nvPr>
            <p:ph idx="1"/>
          </p:nvPr>
        </p:nvSpPr>
        <p:spPr>
          <a:xfrm>
            <a:off x="209550" y="946150"/>
            <a:ext cx="8736013" cy="5278438"/>
          </a:xfrm>
        </p:spPr>
        <p:txBody>
          <a:bodyPr/>
          <a:lstStyle/>
          <a:p>
            <a:r>
              <a:rPr lang="en-US" b="1" dirty="0" smtClean="0">
                <a:solidFill>
                  <a:schemeClr val="tx2"/>
                </a:solidFill>
                <a:latin typeface="Tahoma" charset="0"/>
                <a:ea typeface="ＭＳ Ｐゴシック" charset="0"/>
              </a:rPr>
              <a:t>Faster </a:t>
            </a:r>
            <a:r>
              <a:rPr lang="en-US" b="1" dirty="0">
                <a:solidFill>
                  <a:schemeClr val="tx2"/>
                </a:solidFill>
                <a:latin typeface="Tahoma" charset="0"/>
                <a:ea typeface="ＭＳ Ｐゴシック" charset="0"/>
              </a:rPr>
              <a:t>bottleneck execution</a:t>
            </a:r>
            <a:r>
              <a:rPr lang="en-US" dirty="0">
                <a:solidFill>
                  <a:schemeClr val="tx2"/>
                </a:solidFill>
                <a:latin typeface="Tahoma" charset="0"/>
                <a:ea typeface="ＭＳ Ｐゴシック" charset="0"/>
              </a:rPr>
              <a:t> </a:t>
            </a:r>
            <a:r>
              <a:rPr lang="en-US" dirty="0">
                <a:latin typeface="Tahoma" charset="0"/>
                <a:ea typeface="ＭＳ Ｐゴシック" charset="0"/>
              </a:rPr>
              <a:t>vs. </a:t>
            </a:r>
            <a:r>
              <a:rPr lang="en-US" dirty="0">
                <a:solidFill>
                  <a:srgbClr val="FF0000"/>
                </a:solidFill>
                <a:latin typeface="Tahoma" charset="0"/>
                <a:ea typeface="ＭＳ Ｐゴシック" charset="0"/>
              </a:rPr>
              <a:t>fewer parallel threads</a:t>
            </a:r>
          </a:p>
          <a:p>
            <a:pPr lvl="1"/>
            <a:r>
              <a:rPr lang="en-US" sz="1800" dirty="0">
                <a:latin typeface="Tahoma" charset="0"/>
                <a:ea typeface="ＭＳ Ｐゴシック" charset="0"/>
              </a:rPr>
              <a:t>Acceleration offsets loss of parallel throughput with large core counts</a:t>
            </a:r>
          </a:p>
          <a:p>
            <a:pPr lvl="1">
              <a:buFont typeface="Wingdings" charset="0"/>
              <a:buNone/>
            </a:pPr>
            <a:endParaRPr lang="en-US" sz="1000" dirty="0" smtClean="0">
              <a:latin typeface="Tahoma" charset="0"/>
              <a:ea typeface="ＭＳ Ｐゴシック" charset="0"/>
            </a:endParaRPr>
          </a:p>
          <a:p>
            <a:pPr lvl="1">
              <a:buFont typeface="Wingdings" charset="0"/>
              <a:buNone/>
            </a:pPr>
            <a:endParaRPr lang="en-US" sz="1000" dirty="0" smtClean="0">
              <a:latin typeface="Tahoma" charset="0"/>
              <a:ea typeface="ＭＳ Ｐゴシック" charset="0"/>
            </a:endParaRPr>
          </a:p>
          <a:p>
            <a:pPr lvl="1">
              <a:buFont typeface="Wingdings" charset="0"/>
              <a:buNone/>
            </a:pPr>
            <a:endParaRPr lang="en-US" sz="1000" dirty="0">
              <a:latin typeface="Tahoma" charset="0"/>
              <a:ea typeface="ＭＳ Ｐゴシック" charset="0"/>
            </a:endParaRPr>
          </a:p>
          <a:p>
            <a:r>
              <a:rPr lang="en-US" b="1" dirty="0">
                <a:solidFill>
                  <a:srgbClr val="006633"/>
                </a:solidFill>
                <a:latin typeface="Tahoma" charset="0"/>
                <a:ea typeface="ＭＳ Ｐゴシック" charset="0"/>
              </a:rPr>
              <a:t>Better shared data locality </a:t>
            </a:r>
            <a:r>
              <a:rPr lang="en-US" dirty="0">
                <a:latin typeface="Tahoma" charset="0"/>
                <a:ea typeface="ＭＳ Ｐゴシック" charset="0"/>
              </a:rPr>
              <a:t>vs. </a:t>
            </a:r>
            <a:r>
              <a:rPr lang="en-US" dirty="0">
                <a:solidFill>
                  <a:srgbClr val="FF0000"/>
                </a:solidFill>
                <a:latin typeface="Tahoma" charset="0"/>
                <a:ea typeface="ＭＳ Ｐゴシック" charset="0"/>
              </a:rPr>
              <a:t>worse private data locality</a:t>
            </a:r>
          </a:p>
          <a:p>
            <a:pPr lvl="1"/>
            <a:r>
              <a:rPr lang="en-US" sz="1800" dirty="0">
                <a:latin typeface="Tahoma" charset="0"/>
                <a:ea typeface="ＭＳ Ｐゴシック" charset="0"/>
              </a:rPr>
              <a:t>Shared data stays on large core (good)</a:t>
            </a:r>
          </a:p>
          <a:p>
            <a:pPr lvl="1"/>
            <a:r>
              <a:rPr lang="en-US" sz="1800" dirty="0">
                <a:latin typeface="Tahoma" charset="0"/>
                <a:ea typeface="ＭＳ Ｐゴシック" charset="0"/>
              </a:rPr>
              <a:t>Private data migrates to large core (bad, but</a:t>
            </a:r>
            <a:r>
              <a:rPr lang="en-US" sz="1800" dirty="0">
                <a:latin typeface="Tahoma" charset="0"/>
                <a:ea typeface="ＭＳ Ｐゴシック" charset="0"/>
                <a:sym typeface="Wingdings" charset="0"/>
              </a:rPr>
              <a:t> latency hidden with </a:t>
            </a:r>
            <a:r>
              <a:rPr lang="en-US" sz="1800" dirty="0" smtClean="0">
                <a:latin typeface="Tahoma" charset="0"/>
                <a:ea typeface="ＭＳ Ｐゴシック" charset="0"/>
                <a:sym typeface="Wingdings" charset="0"/>
              </a:rPr>
              <a:t>Data </a:t>
            </a:r>
            <a:r>
              <a:rPr lang="en-US" sz="1800" dirty="0">
                <a:latin typeface="Tahoma" charset="0"/>
                <a:ea typeface="ＭＳ Ｐゴシック" charset="0"/>
                <a:sym typeface="Wingdings" charset="0"/>
              </a:rPr>
              <a:t>Marshaling </a:t>
            </a:r>
            <a:r>
              <a:rPr lang="en-US" sz="1800" dirty="0">
                <a:solidFill>
                  <a:srgbClr val="28571F"/>
                </a:solidFill>
                <a:latin typeface="Tahoma" charset="0"/>
                <a:ea typeface="ＭＳ Ｐゴシック" charset="0"/>
                <a:sym typeface="Wingdings" charset="0"/>
              </a:rPr>
              <a:t>[</a:t>
            </a:r>
            <a:r>
              <a:rPr lang="en-US" sz="1800" dirty="0" err="1">
                <a:solidFill>
                  <a:srgbClr val="28571F"/>
                </a:solidFill>
                <a:latin typeface="Tahoma" charset="0"/>
                <a:ea typeface="ＭＳ Ｐゴシック" charset="0"/>
                <a:sym typeface="Wingdings" charset="0"/>
              </a:rPr>
              <a:t>Suleman</a:t>
            </a:r>
            <a:r>
              <a:rPr lang="en-US" sz="1800" dirty="0">
                <a:solidFill>
                  <a:srgbClr val="28571F"/>
                </a:solidFill>
                <a:latin typeface="Tahoma" charset="0"/>
                <a:ea typeface="ＭＳ Ｐゴシック" charset="0"/>
                <a:sym typeface="Wingdings" charset="0"/>
              </a:rPr>
              <a:t>+, ISCA</a:t>
            </a:r>
            <a:r>
              <a:rPr lang="ja-JP" altLang="en-US" sz="1800" dirty="0">
                <a:solidFill>
                  <a:srgbClr val="28571F"/>
                </a:solidFill>
                <a:latin typeface="Tahoma" charset="0"/>
                <a:ea typeface="ＭＳ Ｐゴシック" charset="0"/>
                <a:sym typeface="Wingdings" charset="0"/>
              </a:rPr>
              <a:t>’</a:t>
            </a:r>
            <a:r>
              <a:rPr lang="en-US" altLang="ja-JP" sz="1800" dirty="0">
                <a:solidFill>
                  <a:srgbClr val="28571F"/>
                </a:solidFill>
                <a:latin typeface="Tahoma" charset="0"/>
                <a:ea typeface="ＭＳ Ｐゴシック" charset="0"/>
                <a:sym typeface="Wingdings" charset="0"/>
              </a:rPr>
              <a:t>10]</a:t>
            </a:r>
            <a:r>
              <a:rPr lang="en-US" altLang="ja-JP" sz="1800" dirty="0">
                <a:latin typeface="Tahoma" charset="0"/>
                <a:ea typeface="ＭＳ Ｐゴシック" charset="0"/>
                <a:sym typeface="Wingdings" charset="0"/>
              </a:rPr>
              <a:t>)</a:t>
            </a:r>
          </a:p>
          <a:p>
            <a:pPr lvl="1"/>
            <a:endParaRPr lang="en-US" sz="1000" dirty="0" smtClean="0">
              <a:latin typeface="Tahoma" charset="0"/>
              <a:ea typeface="ＭＳ Ｐゴシック" charset="0"/>
              <a:sym typeface="Wingdings" charset="0"/>
            </a:endParaRPr>
          </a:p>
          <a:p>
            <a:pPr lvl="1"/>
            <a:endParaRPr lang="en-US" sz="1000" dirty="0" smtClean="0">
              <a:latin typeface="Tahoma" charset="0"/>
              <a:ea typeface="ＭＳ Ｐゴシック" charset="0"/>
              <a:sym typeface="Wingdings" charset="0"/>
            </a:endParaRPr>
          </a:p>
          <a:p>
            <a:pPr lvl="1"/>
            <a:endParaRPr lang="en-US" sz="1000" dirty="0">
              <a:latin typeface="Tahoma" charset="0"/>
              <a:ea typeface="ＭＳ Ｐゴシック" charset="0"/>
              <a:sym typeface="Wingdings" charset="0"/>
            </a:endParaRPr>
          </a:p>
          <a:p>
            <a:r>
              <a:rPr lang="en-US" b="1" dirty="0">
                <a:solidFill>
                  <a:srgbClr val="006633"/>
                </a:solidFill>
                <a:latin typeface="Tahoma" charset="0"/>
                <a:ea typeface="ＭＳ Ｐゴシック" charset="0"/>
                <a:sym typeface="Wingdings" charset="0"/>
              </a:rPr>
              <a:t>Benefit of acceleration </a:t>
            </a:r>
            <a:r>
              <a:rPr lang="en-US" dirty="0">
                <a:latin typeface="Tahoma" charset="0"/>
                <a:ea typeface="ＭＳ Ｐゴシック" charset="0"/>
                <a:sym typeface="Wingdings" charset="0"/>
              </a:rPr>
              <a:t>vs. </a:t>
            </a:r>
            <a:r>
              <a:rPr lang="en-US" dirty="0">
                <a:solidFill>
                  <a:srgbClr val="FF0000"/>
                </a:solidFill>
                <a:latin typeface="Tahoma" charset="0"/>
                <a:ea typeface="ＭＳ Ｐゴシック" charset="0"/>
                <a:sym typeface="Wingdings" charset="0"/>
              </a:rPr>
              <a:t>migration latency</a:t>
            </a:r>
          </a:p>
          <a:p>
            <a:pPr lvl="1"/>
            <a:r>
              <a:rPr lang="en-US" sz="1800" dirty="0">
                <a:latin typeface="Tahoma" charset="0"/>
                <a:ea typeface="ＭＳ Ｐゴシック" charset="0"/>
                <a:sym typeface="Wingdings" charset="0"/>
              </a:rPr>
              <a:t>Migration latency usually hidden by waiting (good)</a:t>
            </a:r>
          </a:p>
          <a:p>
            <a:pPr lvl="1"/>
            <a:r>
              <a:rPr lang="en-US" sz="1800" dirty="0">
                <a:latin typeface="Tahoma" charset="0"/>
                <a:ea typeface="ＭＳ Ｐゴシック" charset="0"/>
                <a:sym typeface="Wingdings" charset="0"/>
              </a:rPr>
              <a:t>Unless bottleneck not contended (bad, but likely </a:t>
            </a:r>
            <a:r>
              <a:rPr lang="en-US" sz="1800" dirty="0" smtClean="0">
                <a:latin typeface="Tahoma" charset="0"/>
                <a:ea typeface="ＭＳ Ｐゴシック" charset="0"/>
                <a:sym typeface="Wingdings" charset="0"/>
              </a:rPr>
              <a:t>not on </a:t>
            </a:r>
            <a:r>
              <a:rPr lang="en-US" sz="1800" dirty="0">
                <a:latin typeface="Tahoma" charset="0"/>
                <a:ea typeface="ＭＳ Ｐゴシック" charset="0"/>
                <a:sym typeface="Wingdings" charset="0"/>
              </a:rPr>
              <a:t>critical path)</a:t>
            </a:r>
          </a:p>
          <a:p>
            <a:endParaRPr lang="en-US" sz="900" dirty="0">
              <a:latin typeface="Tahoma" charset="0"/>
              <a:ea typeface="ＭＳ Ｐゴシック" charset="0"/>
              <a:sym typeface="Wingdings" charset="0"/>
            </a:endParaRPr>
          </a:p>
        </p:txBody>
      </p:sp>
      <p:sp>
        <p:nvSpPr>
          <p:cNvPr id="3994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33F20D9-C95E-F546-87CF-5243FEA66C7B}" type="slidenum">
              <a:rPr lang="en-US">
                <a:solidFill>
                  <a:srgbClr val="000000"/>
                </a:solidFill>
                <a:latin typeface="Garamond" charset="0"/>
              </a:rPr>
              <a:pPr eaLnBrk="1" hangingPunct="1"/>
              <a:t>77</a:t>
            </a:fld>
            <a:r>
              <a:rPr lang="en-US">
                <a:solidFill>
                  <a:srgbClr val="000000"/>
                </a:solidFill>
                <a:latin typeface="Garamond" charset="0"/>
              </a:rPr>
              <a:t> </a:t>
            </a:r>
          </a:p>
        </p:txBody>
      </p:sp>
    </p:spTree>
    <p:extLst>
      <p:ext uri="{BB962C8B-B14F-4D97-AF65-F5344CB8AC3E}">
        <p14:creationId xmlns:p14="http://schemas.microsoft.com/office/powerpoint/2010/main" val="17390474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28600" y="152400"/>
            <a:ext cx="8915400" cy="914400"/>
          </a:xfrm>
        </p:spPr>
        <p:txBody>
          <a:bodyPr/>
          <a:lstStyle/>
          <a:p>
            <a:pPr eaLnBrk="1" hangingPunct="1"/>
            <a:r>
              <a:rPr lang="en-US">
                <a:latin typeface="Garamond" charset="0"/>
                <a:ea typeface="ＭＳ Ｐゴシック" charset="0"/>
                <a:cs typeface="ＭＳ Ｐゴシック" charset="0"/>
              </a:rPr>
              <a:t>Methodology</a:t>
            </a:r>
          </a:p>
        </p:txBody>
      </p:sp>
      <p:sp>
        <p:nvSpPr>
          <p:cNvPr id="41987" name="Content Placeholder 2"/>
          <p:cNvSpPr>
            <a:spLocks noGrp="1"/>
          </p:cNvSpPr>
          <p:nvPr>
            <p:ph idx="1"/>
          </p:nvPr>
        </p:nvSpPr>
        <p:spPr>
          <a:xfrm>
            <a:off x="228600" y="1219200"/>
            <a:ext cx="8610600" cy="5029200"/>
          </a:xfrm>
        </p:spPr>
        <p:txBody>
          <a:bodyPr/>
          <a:lstStyle/>
          <a:p>
            <a:pPr eaLnBrk="1" hangingPunct="1"/>
            <a:r>
              <a:rPr lang="en-US">
                <a:latin typeface="Tahoma" charset="0"/>
                <a:ea typeface="ＭＳ Ｐゴシック" charset="0"/>
                <a:cs typeface="ＭＳ Ｐゴシック" charset="0"/>
              </a:rPr>
              <a:t>Workloads: </a:t>
            </a:r>
            <a:r>
              <a:rPr lang="en-US">
                <a:solidFill>
                  <a:srgbClr val="0000FF"/>
                </a:solidFill>
                <a:latin typeface="Tahoma" charset="0"/>
                <a:ea typeface="ＭＳ Ｐゴシック" charset="0"/>
                <a:cs typeface="ＭＳ Ｐゴシック" charset="0"/>
              </a:rPr>
              <a:t>8 critical section intensive, 2 barrier intensive and 2 pipeline-parallel applications</a:t>
            </a:r>
          </a:p>
          <a:p>
            <a:pPr lvl="1" eaLnBrk="1" hangingPunct="1"/>
            <a:r>
              <a:rPr lang="en-US" sz="2000">
                <a:latin typeface="Tahoma" charset="0"/>
                <a:ea typeface="ＭＳ Ｐゴシック" charset="0"/>
              </a:rPr>
              <a:t>Data mining kernels, scientific, database, web, networking, specjbb</a:t>
            </a:r>
          </a:p>
          <a:p>
            <a:pPr eaLnBrk="1" hangingPunct="1"/>
            <a:endParaRPr lang="en-US" sz="1200">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Cycle-level multi-core x86 simulator</a:t>
            </a:r>
          </a:p>
          <a:p>
            <a:pPr lvl="1" eaLnBrk="1" hangingPunct="1"/>
            <a:r>
              <a:rPr lang="en-US" sz="2000">
                <a:solidFill>
                  <a:srgbClr val="0000FF"/>
                </a:solidFill>
                <a:latin typeface="Tahoma" charset="0"/>
                <a:ea typeface="ＭＳ Ｐゴシック" charset="0"/>
              </a:rPr>
              <a:t>8 to 64 small-core-equivalent area, 0 to 3 large cores, SMT</a:t>
            </a:r>
          </a:p>
          <a:p>
            <a:pPr lvl="1" eaLnBrk="1" hangingPunct="1"/>
            <a:r>
              <a:rPr lang="en-US" sz="2000">
                <a:solidFill>
                  <a:srgbClr val="0000FF"/>
                </a:solidFill>
                <a:latin typeface="Tahoma" charset="0"/>
                <a:ea typeface="ＭＳ Ｐゴシック" charset="0"/>
              </a:rPr>
              <a:t>1 large core is area-equivalent to 4 small cores</a:t>
            </a:r>
          </a:p>
          <a:p>
            <a:pPr eaLnBrk="1" hangingPunct="1"/>
            <a:endParaRPr lang="en-US" sz="1200">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Details:</a:t>
            </a:r>
          </a:p>
          <a:p>
            <a:pPr lvl="1" eaLnBrk="1" hangingPunct="1"/>
            <a:r>
              <a:rPr lang="en-US" sz="2000">
                <a:latin typeface="Tahoma" charset="0"/>
                <a:ea typeface="ＭＳ Ｐゴシック" charset="0"/>
              </a:rPr>
              <a:t>Large core: 4GHz, out-of-order, 128-entry ROB, 4-wide, 12-stage</a:t>
            </a:r>
          </a:p>
          <a:p>
            <a:pPr lvl="1" eaLnBrk="1" hangingPunct="1"/>
            <a:r>
              <a:rPr lang="en-US" sz="2000">
                <a:latin typeface="Tahoma" charset="0"/>
                <a:ea typeface="ＭＳ Ｐゴシック" charset="0"/>
              </a:rPr>
              <a:t>Small core: 4GHz, in-order, 2-wide, 5-stage</a:t>
            </a:r>
          </a:p>
          <a:p>
            <a:pPr lvl="1" eaLnBrk="1" hangingPunct="1"/>
            <a:r>
              <a:rPr lang="en-US" sz="2000">
                <a:latin typeface="Tahoma" charset="0"/>
                <a:ea typeface="ＭＳ Ｐゴシック" charset="0"/>
              </a:rPr>
              <a:t>Private 32KB L1, private 256KB L2, shared 8MB L3</a:t>
            </a:r>
          </a:p>
          <a:p>
            <a:pPr lvl="1" eaLnBrk="1" hangingPunct="1"/>
            <a:r>
              <a:rPr lang="en-US" sz="2000">
                <a:latin typeface="Tahoma" charset="0"/>
                <a:ea typeface="ＭＳ Ｐゴシック" charset="0"/>
              </a:rPr>
              <a:t>On-chip interconnect: Bi-directional ring, 2-cycle hop latency</a:t>
            </a:r>
          </a:p>
        </p:txBody>
      </p:sp>
      <p:sp>
        <p:nvSpPr>
          <p:cNvPr id="4198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1861303-4983-384D-B9A2-385366D028C8}" type="slidenum">
              <a:rPr lang="en-US">
                <a:latin typeface="Garamond" charset="0"/>
              </a:rPr>
              <a:pPr eaLnBrk="1" hangingPunct="1"/>
              <a:t>78</a:t>
            </a:fld>
            <a:endParaRPr lang="en-US">
              <a:latin typeface="Garamond" charset="0"/>
            </a:endParaRPr>
          </a:p>
        </p:txBody>
      </p:sp>
    </p:spTree>
    <p:extLst>
      <p:ext uri="{BB962C8B-B14F-4D97-AF65-F5344CB8AC3E}">
        <p14:creationId xmlns:p14="http://schemas.microsoft.com/office/powerpoint/2010/main" val="34097464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smtClean="0">
                <a:latin typeface="Garamond" charset="0"/>
                <a:ea typeface="ＭＳ Ｐゴシック" charset="0"/>
                <a:cs typeface="ＭＳ Ｐゴシック" charset="0"/>
              </a:rPr>
              <a:t>BIS Comparison </a:t>
            </a:r>
            <a:r>
              <a:rPr lang="en-US" dirty="0">
                <a:latin typeface="Garamond" charset="0"/>
                <a:ea typeface="ＭＳ Ｐゴシック" charset="0"/>
                <a:cs typeface="ＭＳ Ｐゴシック" charset="0"/>
              </a:rPr>
              <a:t>Points (Area-Equivalent)</a:t>
            </a:r>
          </a:p>
        </p:txBody>
      </p:sp>
      <p:sp>
        <p:nvSpPr>
          <p:cNvPr id="41987" name="Content Placeholder 2"/>
          <p:cNvSpPr>
            <a:spLocks noGrp="1"/>
          </p:cNvSpPr>
          <p:nvPr>
            <p:ph idx="1"/>
          </p:nvPr>
        </p:nvSpPr>
        <p:spPr>
          <a:xfrm>
            <a:off x="228600" y="1074738"/>
            <a:ext cx="8610600" cy="5072062"/>
          </a:xfrm>
        </p:spPr>
        <p:txBody>
          <a:bodyPr/>
          <a:lstStyle/>
          <a:p>
            <a:r>
              <a:rPr lang="en-US" sz="2000">
                <a:latin typeface="Tahoma" charset="0"/>
                <a:ea typeface="ＭＳ Ｐゴシック" charset="0"/>
                <a:cs typeface="ＭＳ Ｐゴシック" charset="0"/>
              </a:rPr>
              <a:t>SCMP (Symmetric CMP)</a:t>
            </a:r>
          </a:p>
          <a:p>
            <a:pPr lvl="1"/>
            <a:r>
              <a:rPr lang="en-US" sz="2000">
                <a:latin typeface="Tahoma" charset="0"/>
                <a:ea typeface="ＭＳ Ｐゴシック" charset="0"/>
              </a:rPr>
              <a:t>All small cores</a:t>
            </a:r>
          </a:p>
          <a:p>
            <a:pPr lvl="1"/>
            <a:r>
              <a:rPr lang="en-US" sz="2000">
                <a:latin typeface="Tahoma" charset="0"/>
                <a:ea typeface="ＭＳ Ｐゴシック" charset="0"/>
              </a:rPr>
              <a:t>Results in the paper</a:t>
            </a:r>
          </a:p>
          <a:p>
            <a:endParaRPr lang="en-US" sz="800">
              <a:latin typeface="Tahoma" charset="0"/>
              <a:ea typeface="ＭＳ Ｐゴシック" charset="0"/>
              <a:cs typeface="ＭＳ Ｐゴシック" charset="0"/>
            </a:endParaRPr>
          </a:p>
          <a:p>
            <a:r>
              <a:rPr lang="en-US" sz="2000">
                <a:solidFill>
                  <a:srgbClr val="0000FF"/>
                </a:solidFill>
                <a:latin typeface="Tahoma" charset="0"/>
                <a:ea typeface="ＭＳ Ｐゴシック" charset="0"/>
                <a:cs typeface="ＭＳ Ｐゴシック" charset="0"/>
              </a:rPr>
              <a:t>ACMP</a:t>
            </a:r>
            <a:r>
              <a:rPr lang="en-US" sz="2000">
                <a:latin typeface="Tahoma" charset="0"/>
                <a:ea typeface="ＭＳ Ｐゴシック" charset="0"/>
                <a:cs typeface="ＭＳ Ｐゴシック" charset="0"/>
              </a:rPr>
              <a:t> (Asymmetric CMP)</a:t>
            </a:r>
            <a:endParaRPr lang="en-US" sz="2000">
              <a:latin typeface="Tahoma" charset="0"/>
              <a:ea typeface="ＭＳ Ｐゴシック" charset="0"/>
              <a:cs typeface="ＭＳ Ｐゴシック" charset="0"/>
              <a:sym typeface="Wingdings" charset="0"/>
            </a:endParaRPr>
          </a:p>
          <a:p>
            <a:pPr lvl="1"/>
            <a:r>
              <a:rPr lang="en-US" sz="2000">
                <a:latin typeface="Tahoma" charset="0"/>
                <a:ea typeface="ＭＳ Ｐゴシック" charset="0"/>
                <a:sym typeface="Wingdings" charset="0"/>
              </a:rPr>
              <a:t>Accelerates only Amdahl</a:t>
            </a:r>
            <a:r>
              <a:rPr lang="ja-JP" altLang="en-US" sz="2000">
                <a:latin typeface="Tahoma" charset="0"/>
                <a:ea typeface="ＭＳ Ｐゴシック" charset="0"/>
                <a:sym typeface="Wingdings" charset="0"/>
              </a:rPr>
              <a:t>’</a:t>
            </a:r>
            <a:r>
              <a:rPr lang="en-US" altLang="ja-JP" sz="2000">
                <a:latin typeface="Tahoma" charset="0"/>
                <a:ea typeface="ＭＳ Ｐゴシック" charset="0"/>
                <a:sym typeface="Wingdings" charset="0"/>
              </a:rPr>
              <a:t>s serial portions</a:t>
            </a:r>
          </a:p>
          <a:p>
            <a:pPr lvl="1"/>
            <a:r>
              <a:rPr lang="en-US" sz="2000">
                <a:solidFill>
                  <a:srgbClr val="0000FF"/>
                </a:solidFill>
                <a:latin typeface="Tahoma" charset="0"/>
                <a:ea typeface="ＭＳ Ｐゴシック" charset="0"/>
                <a:sym typeface="Wingdings" charset="0"/>
              </a:rPr>
              <a:t>Our baseline</a:t>
            </a:r>
          </a:p>
          <a:p>
            <a:pPr lvl="1"/>
            <a:endParaRPr lang="en-US" sz="800">
              <a:latin typeface="Tahoma" charset="0"/>
              <a:ea typeface="ＭＳ Ｐゴシック" charset="0"/>
            </a:endParaRPr>
          </a:p>
          <a:p>
            <a:r>
              <a:rPr lang="en-US" sz="2000">
                <a:solidFill>
                  <a:srgbClr val="0000FF"/>
                </a:solidFill>
                <a:latin typeface="Tahoma" charset="0"/>
                <a:ea typeface="ＭＳ Ｐゴシック" charset="0"/>
                <a:cs typeface="ＭＳ Ｐゴシック" charset="0"/>
              </a:rPr>
              <a:t>ACS</a:t>
            </a:r>
            <a:r>
              <a:rPr lang="en-US" sz="2000">
                <a:latin typeface="Tahoma" charset="0"/>
                <a:ea typeface="ＭＳ Ｐゴシック" charset="0"/>
                <a:cs typeface="ＭＳ Ｐゴシック" charset="0"/>
              </a:rPr>
              <a:t> (Accelerated Critical Sections)</a:t>
            </a:r>
          </a:p>
          <a:p>
            <a:pPr lvl="1"/>
            <a:r>
              <a:rPr lang="en-US" sz="2000">
                <a:latin typeface="Tahoma" charset="0"/>
                <a:ea typeface="ＭＳ Ｐゴシック" charset="0"/>
              </a:rPr>
              <a:t>Accelerates only critical sections and </a:t>
            </a:r>
            <a:r>
              <a:rPr lang="en-US" sz="2000">
                <a:latin typeface="Tahoma" charset="0"/>
                <a:ea typeface="ＭＳ Ｐゴシック" charset="0"/>
                <a:sym typeface="Wingdings" charset="0"/>
              </a:rPr>
              <a:t>Amdahl</a:t>
            </a:r>
            <a:r>
              <a:rPr lang="ja-JP" altLang="en-US" sz="2000">
                <a:latin typeface="Tahoma" charset="0"/>
                <a:ea typeface="ＭＳ Ｐゴシック" charset="0"/>
                <a:sym typeface="Wingdings" charset="0"/>
              </a:rPr>
              <a:t>’</a:t>
            </a:r>
            <a:r>
              <a:rPr lang="en-US" altLang="ja-JP" sz="2000">
                <a:latin typeface="Tahoma" charset="0"/>
                <a:ea typeface="ＭＳ Ｐゴシック" charset="0"/>
                <a:sym typeface="Wingdings" charset="0"/>
              </a:rPr>
              <a:t>s serial portions</a:t>
            </a:r>
            <a:endParaRPr lang="en-US" altLang="ja-JP" sz="2000">
              <a:latin typeface="Tahoma" charset="0"/>
              <a:ea typeface="ＭＳ Ｐゴシック" charset="0"/>
            </a:endParaRPr>
          </a:p>
          <a:p>
            <a:pPr lvl="1"/>
            <a:r>
              <a:rPr lang="en-US" sz="2000">
                <a:latin typeface="Tahoma" charset="0"/>
                <a:ea typeface="ＭＳ Ｐゴシック" charset="0"/>
              </a:rPr>
              <a:t>Applicable to multithreaded workloads </a:t>
            </a:r>
            <a:br>
              <a:rPr lang="en-US" sz="2000">
                <a:latin typeface="Tahoma" charset="0"/>
                <a:ea typeface="ＭＳ Ｐゴシック" charset="0"/>
              </a:rPr>
            </a:br>
            <a:r>
              <a:rPr lang="en-US" sz="2000">
                <a:latin typeface="Tahoma" charset="0"/>
                <a:ea typeface="ＭＳ Ｐゴシック" charset="0"/>
              </a:rPr>
              <a:t>(</a:t>
            </a:r>
            <a:r>
              <a:rPr lang="en-US" sz="2000">
                <a:solidFill>
                  <a:srgbClr val="0000FF"/>
                </a:solidFill>
                <a:latin typeface="Tahoma" charset="0"/>
                <a:ea typeface="ＭＳ Ｐゴシック" charset="0"/>
              </a:rPr>
              <a:t>iplookup, mysql, specjbb, sqlite, tsp, webcache, mg, ft</a:t>
            </a:r>
            <a:r>
              <a:rPr lang="en-US" sz="2000">
                <a:latin typeface="Tahoma" charset="0"/>
                <a:ea typeface="ＭＳ Ｐゴシック" charset="0"/>
              </a:rPr>
              <a:t>)</a:t>
            </a:r>
          </a:p>
          <a:p>
            <a:pPr lvl="1"/>
            <a:endParaRPr lang="en-US" sz="800">
              <a:latin typeface="Tahoma" charset="0"/>
              <a:ea typeface="ＭＳ Ｐゴシック" charset="0"/>
            </a:endParaRPr>
          </a:p>
          <a:p>
            <a:r>
              <a:rPr lang="en-US" sz="2000">
                <a:solidFill>
                  <a:srgbClr val="0000FF"/>
                </a:solidFill>
                <a:latin typeface="Tahoma" charset="0"/>
                <a:ea typeface="ＭＳ Ｐゴシック" charset="0"/>
                <a:cs typeface="ＭＳ Ｐゴシック" charset="0"/>
              </a:rPr>
              <a:t>FDP</a:t>
            </a:r>
            <a:r>
              <a:rPr lang="en-US" sz="2000">
                <a:latin typeface="Tahoma" charset="0"/>
                <a:ea typeface="ＭＳ Ｐゴシック" charset="0"/>
                <a:cs typeface="ＭＳ Ｐゴシック" charset="0"/>
              </a:rPr>
              <a:t> (Feedback-Directed Pipelining)</a:t>
            </a:r>
          </a:p>
          <a:p>
            <a:pPr lvl="1"/>
            <a:r>
              <a:rPr lang="en-US" sz="2000">
                <a:latin typeface="Tahoma" charset="0"/>
                <a:ea typeface="ＭＳ Ｐゴシック" charset="0"/>
              </a:rPr>
              <a:t>Accelerates only slowest pipeline stages</a:t>
            </a:r>
          </a:p>
          <a:p>
            <a:pPr lvl="1"/>
            <a:r>
              <a:rPr lang="en-US" sz="2000">
                <a:latin typeface="Tahoma" charset="0"/>
                <a:ea typeface="ＭＳ Ｐゴシック" charset="0"/>
              </a:rPr>
              <a:t>Applicable to pipeline-parallel workloads (</a:t>
            </a:r>
            <a:r>
              <a:rPr lang="en-US" sz="2000">
                <a:solidFill>
                  <a:srgbClr val="0000FF"/>
                </a:solidFill>
                <a:latin typeface="Tahoma" charset="0"/>
                <a:ea typeface="ＭＳ Ｐゴシック" charset="0"/>
              </a:rPr>
              <a:t>rank, pagemine</a:t>
            </a:r>
            <a:r>
              <a:rPr lang="en-US" sz="2000">
                <a:latin typeface="Tahoma" charset="0"/>
                <a:ea typeface="ＭＳ Ｐゴシック" charset="0"/>
              </a:rPr>
              <a:t>)</a:t>
            </a:r>
          </a:p>
        </p:txBody>
      </p:sp>
      <p:sp>
        <p:nvSpPr>
          <p:cNvPr id="4301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4F005D4-64AB-4D48-A5AB-B67D76A4C301}" type="slidenum">
              <a:rPr lang="en-US">
                <a:latin typeface="Garamond" charset="0"/>
              </a:rPr>
              <a:pPr eaLnBrk="1" hangingPunct="1"/>
              <a:t>79</a:t>
            </a:fld>
            <a:endParaRPr lang="en-US">
              <a:latin typeface="Garamond" charset="0"/>
            </a:endParaRPr>
          </a:p>
        </p:txBody>
      </p:sp>
    </p:spTree>
    <p:extLst>
      <p:ext uri="{BB962C8B-B14F-4D97-AF65-F5344CB8AC3E}">
        <p14:creationId xmlns:p14="http://schemas.microsoft.com/office/powerpoint/2010/main" val="1260910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987">
                                            <p:txEl>
                                              <p:pRg st="10" end="1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987">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987">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98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 Course: Memory Systems</a:t>
            </a:r>
            <a:endParaRPr lang="en-US" dirty="0"/>
          </a:p>
        </p:txBody>
      </p:sp>
      <p:sp>
        <p:nvSpPr>
          <p:cNvPr id="3" name="Content Placeholder 2"/>
          <p:cNvSpPr>
            <a:spLocks noGrp="1"/>
          </p:cNvSpPr>
          <p:nvPr>
            <p:ph idx="1"/>
          </p:nvPr>
        </p:nvSpPr>
        <p:spPr>
          <a:xfrm>
            <a:off x="228600" y="1295400"/>
            <a:ext cx="8610600" cy="4953000"/>
          </a:xfrm>
        </p:spPr>
        <p:txBody>
          <a:bodyPr/>
          <a:lstStyle/>
          <a:p>
            <a:r>
              <a:rPr lang="en-US" dirty="0"/>
              <a:t>Lecture </a:t>
            </a:r>
            <a:r>
              <a:rPr lang="en-US" dirty="0" smtClean="0"/>
              <a:t>2.1: DRAM </a:t>
            </a:r>
            <a:r>
              <a:rPr lang="en-US" dirty="0"/>
              <a:t>Basics and DRAM </a:t>
            </a:r>
            <a:r>
              <a:rPr lang="en-US" dirty="0" smtClean="0"/>
              <a:t>Scaling</a:t>
            </a:r>
            <a:endParaRPr lang="en-US" dirty="0"/>
          </a:p>
          <a:p>
            <a:pPr lvl="1"/>
            <a:r>
              <a:rPr lang="en-US" u="sng" dirty="0">
                <a:hlinkClick r:id="rId2"/>
              </a:rPr>
              <a:t>http://users.ece.cmu.edu/~omutlu/pub/onur-Bogazici-June-13-2013-lecture2-1-dram-basics-and-scaling-</a:t>
            </a:r>
            <a:r>
              <a:rPr lang="en-US" u="sng" dirty="0" smtClean="0">
                <a:hlinkClick r:id="rId2"/>
              </a:rPr>
              <a:t>afterlecture.pptx</a:t>
            </a:r>
            <a:endParaRPr lang="en-US" u="sng" dirty="0" smtClean="0"/>
          </a:p>
          <a:p>
            <a:pPr lvl="1"/>
            <a:endParaRPr lang="en-US" u="sng" dirty="0"/>
          </a:p>
          <a:p>
            <a:r>
              <a:rPr lang="en-US" dirty="0"/>
              <a:t>Lecture </a:t>
            </a:r>
            <a:r>
              <a:rPr lang="en-US" dirty="0" smtClean="0"/>
              <a:t>2.2: Emerging </a:t>
            </a:r>
            <a:r>
              <a:rPr lang="en-US" dirty="0"/>
              <a:t>Technologies and Hybrid </a:t>
            </a:r>
            <a:r>
              <a:rPr lang="en-US" dirty="0" smtClean="0"/>
              <a:t>Memories</a:t>
            </a:r>
            <a:endParaRPr lang="en-US" dirty="0"/>
          </a:p>
          <a:p>
            <a:pPr lvl="1"/>
            <a:r>
              <a:rPr lang="en-US" u="sng" dirty="0">
                <a:hlinkClick r:id="rId3"/>
              </a:rPr>
              <a:t>http://users.ece.cmu.edu/~omutlu/pub/onur-Bogazici-June-14-2013-lecture2-2-emerging-memory-</a:t>
            </a:r>
            <a:r>
              <a:rPr lang="en-US" u="sng" dirty="0" smtClean="0">
                <a:hlinkClick r:id="rId3"/>
              </a:rPr>
              <a:t>afterlecture.pptx</a:t>
            </a:r>
            <a:endParaRPr lang="en-US" u="sng" dirty="0" smtClean="0"/>
          </a:p>
          <a:p>
            <a:endParaRPr lang="en-US" u="sng" dirty="0"/>
          </a:p>
          <a:p>
            <a:r>
              <a:rPr lang="en-US" dirty="0"/>
              <a:t>Lecture </a:t>
            </a:r>
            <a:r>
              <a:rPr lang="en-US" dirty="0" smtClean="0"/>
              <a:t>2.3: Memory QoS</a:t>
            </a:r>
            <a:r>
              <a:rPr lang="en-US" dirty="0"/>
              <a:t> </a:t>
            </a:r>
            <a:r>
              <a:rPr lang="en-US" dirty="0" smtClean="0"/>
              <a:t>and Predictable Performance </a:t>
            </a:r>
            <a:endParaRPr lang="en-US" dirty="0"/>
          </a:p>
          <a:p>
            <a:pPr lvl="1"/>
            <a:r>
              <a:rPr lang="en-US" u="sng" dirty="0">
                <a:hlinkClick r:id="rId4"/>
              </a:rPr>
              <a:t>http://users.ece.cmu.edu/~omutlu/pub/onur-Bogazici-June-17-2013-lecture2-3-memory-qos-afterlecture.pptx</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8</a:t>
            </a:fld>
            <a:endParaRPr lang="en-US" altLang="en-US">
              <a:solidFill>
                <a:srgbClr val="000000"/>
              </a:solidFill>
            </a:endParaRPr>
          </a:p>
        </p:txBody>
      </p:sp>
    </p:spTree>
    <p:extLst>
      <p:ext uri="{BB962C8B-B14F-4D97-AF65-F5344CB8AC3E}">
        <p14:creationId xmlns:p14="http://schemas.microsoft.com/office/powerpoint/2010/main" val="38128817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atin typeface="Garamond" charset="0"/>
                <a:ea typeface="ＭＳ Ｐゴシック" charset="0"/>
                <a:cs typeface="ＭＳ Ｐゴシック" charset="0"/>
              </a:rPr>
              <a:t>BIS Performance Improvement</a:t>
            </a:r>
          </a:p>
        </p:txBody>
      </p:sp>
      <p:sp>
        <p:nvSpPr>
          <p:cNvPr id="440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43AB96C-E60F-CA41-BB57-DE9531051055}" type="slidenum">
              <a:rPr lang="en-US">
                <a:latin typeface="Garamond" charset="0"/>
              </a:rPr>
              <a:pPr eaLnBrk="1" hangingPunct="1"/>
              <a:t>80</a:t>
            </a:fld>
            <a:endParaRPr lang="en-US">
              <a:latin typeface="Garamond" charset="0"/>
            </a:endParaRPr>
          </a:p>
        </p:txBody>
      </p:sp>
      <p:pic>
        <p:nvPicPr>
          <p:cNvPr id="44036" name="Picture 5" descr="bestT-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150" y="1292225"/>
            <a:ext cx="75438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a:spLocks noChangeArrowheads="1"/>
          </p:cNvSpPr>
          <p:nvPr/>
        </p:nvSpPr>
        <p:spPr bwMode="auto">
          <a:xfrm>
            <a:off x="7626350" y="1581150"/>
            <a:ext cx="536575" cy="3638550"/>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8" name="Oval 7"/>
          <p:cNvSpPr>
            <a:spLocks noChangeArrowheads="1"/>
          </p:cNvSpPr>
          <p:nvPr/>
        </p:nvSpPr>
        <p:spPr bwMode="auto">
          <a:xfrm>
            <a:off x="1843088" y="1589088"/>
            <a:ext cx="536575" cy="3636962"/>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9" name="Oval 8"/>
          <p:cNvSpPr>
            <a:spLocks noChangeArrowheads="1"/>
          </p:cNvSpPr>
          <p:nvPr/>
        </p:nvSpPr>
        <p:spPr bwMode="auto">
          <a:xfrm>
            <a:off x="2349500" y="1600200"/>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0" name="Oval 9"/>
          <p:cNvSpPr>
            <a:spLocks noChangeArrowheads="1"/>
          </p:cNvSpPr>
          <p:nvPr/>
        </p:nvSpPr>
        <p:spPr bwMode="auto">
          <a:xfrm>
            <a:off x="2844800" y="1577975"/>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1" name="Oval 10"/>
          <p:cNvSpPr>
            <a:spLocks noChangeArrowheads="1"/>
          </p:cNvSpPr>
          <p:nvPr/>
        </p:nvSpPr>
        <p:spPr bwMode="auto">
          <a:xfrm>
            <a:off x="3297238" y="1577975"/>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2" name="Oval 11"/>
          <p:cNvSpPr>
            <a:spLocks noChangeArrowheads="1"/>
          </p:cNvSpPr>
          <p:nvPr/>
        </p:nvSpPr>
        <p:spPr bwMode="auto">
          <a:xfrm>
            <a:off x="6711950" y="1600200"/>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3" name="Oval 12"/>
          <p:cNvSpPr>
            <a:spLocks noChangeArrowheads="1"/>
          </p:cNvSpPr>
          <p:nvPr/>
        </p:nvSpPr>
        <p:spPr bwMode="auto">
          <a:xfrm>
            <a:off x="5191125" y="1577975"/>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4" name="Oval 13"/>
          <p:cNvSpPr>
            <a:spLocks noChangeArrowheads="1"/>
          </p:cNvSpPr>
          <p:nvPr/>
        </p:nvSpPr>
        <p:spPr bwMode="auto">
          <a:xfrm>
            <a:off x="5718175" y="1598613"/>
            <a:ext cx="536575" cy="3636962"/>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5" name="Oval 14"/>
          <p:cNvSpPr>
            <a:spLocks noChangeArrowheads="1"/>
          </p:cNvSpPr>
          <p:nvPr/>
        </p:nvSpPr>
        <p:spPr bwMode="auto">
          <a:xfrm>
            <a:off x="6192838" y="1598613"/>
            <a:ext cx="536575" cy="3636962"/>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44046" name="TextBox 5"/>
          <p:cNvSpPr txBox="1">
            <a:spLocks noChangeArrowheads="1"/>
          </p:cNvSpPr>
          <p:nvPr/>
        </p:nvSpPr>
        <p:spPr bwMode="auto">
          <a:xfrm>
            <a:off x="714375" y="936625"/>
            <a:ext cx="5878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Optimal number of threads, 28 small cores, 1 large core</a:t>
            </a:r>
          </a:p>
        </p:txBody>
      </p:sp>
      <p:sp>
        <p:nvSpPr>
          <p:cNvPr id="20" name="Content Placeholder 2"/>
          <p:cNvSpPr>
            <a:spLocks noGrp="1"/>
          </p:cNvSpPr>
          <p:nvPr>
            <p:ph idx="1"/>
          </p:nvPr>
        </p:nvSpPr>
        <p:spPr>
          <a:xfrm>
            <a:off x="250825" y="5295900"/>
            <a:ext cx="8610600" cy="928688"/>
          </a:xfrm>
          <a:solidFill>
            <a:schemeClr val="bg1"/>
          </a:solidFill>
        </p:spPr>
        <p:txBody>
          <a:bodyPr/>
          <a:lstStyle/>
          <a:p>
            <a:pPr eaLnBrk="1" hangingPunct="1"/>
            <a:r>
              <a:rPr lang="en-US">
                <a:latin typeface="Tahoma" charset="0"/>
                <a:ea typeface="ＭＳ Ｐゴシック" charset="0"/>
                <a:cs typeface="ＭＳ Ｐゴシック" charset="0"/>
              </a:rPr>
              <a:t>BIS outperforms ACS/FDP by 15% and ACMP by 32%</a:t>
            </a:r>
          </a:p>
          <a:p>
            <a:pPr eaLnBrk="1" hangingPunct="1"/>
            <a:r>
              <a:rPr lang="en-US">
                <a:latin typeface="Tahoma" charset="0"/>
                <a:ea typeface="ＭＳ Ｐゴシック" charset="0"/>
                <a:cs typeface="ＭＳ Ｐゴシック" charset="0"/>
              </a:rPr>
              <a:t>BIS improves scalability on 4 of the benchmarks</a:t>
            </a:r>
          </a:p>
          <a:p>
            <a:pPr eaLnBrk="1" hangingPunct="1"/>
            <a:endParaRPr lang="en-US" sz="2000">
              <a:latin typeface="Tahoma" charset="0"/>
              <a:ea typeface="ＭＳ Ｐゴシック" charset="0"/>
              <a:cs typeface="ＭＳ Ｐゴシック" charset="0"/>
            </a:endParaRPr>
          </a:p>
        </p:txBody>
      </p:sp>
      <p:sp>
        <p:nvSpPr>
          <p:cNvPr id="25" name="TextBox 24"/>
          <p:cNvSpPr txBox="1">
            <a:spLocks noChangeArrowheads="1"/>
          </p:cNvSpPr>
          <p:nvPr/>
        </p:nvSpPr>
        <p:spPr bwMode="auto">
          <a:xfrm>
            <a:off x="5254625" y="5243513"/>
            <a:ext cx="2274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barriers, which ACS </a:t>
            </a:r>
            <a:br>
              <a:rPr lang="en-US"/>
            </a:br>
            <a:r>
              <a:rPr lang="en-US"/>
              <a:t>cannot accelerate</a:t>
            </a:r>
          </a:p>
        </p:txBody>
      </p:sp>
      <p:sp>
        <p:nvSpPr>
          <p:cNvPr id="26" name="TextBox 25"/>
          <p:cNvSpPr txBox="1">
            <a:spLocks noChangeArrowheads="1"/>
          </p:cNvSpPr>
          <p:nvPr/>
        </p:nvSpPr>
        <p:spPr bwMode="auto">
          <a:xfrm>
            <a:off x="1963738" y="5260975"/>
            <a:ext cx="3970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limiting bottlenecks change over time</a:t>
            </a:r>
          </a:p>
        </p:txBody>
      </p:sp>
      <p:grpSp>
        <p:nvGrpSpPr>
          <p:cNvPr id="2" name="Group 29"/>
          <p:cNvGrpSpPr>
            <a:grpSpLocks/>
          </p:cNvGrpSpPr>
          <p:nvPr/>
        </p:nvGrpSpPr>
        <p:grpSpPr bwMode="auto">
          <a:xfrm>
            <a:off x="1657350" y="5156200"/>
            <a:ext cx="4897438" cy="627063"/>
            <a:chOff x="1801259" y="253380"/>
            <a:chExt cx="4897000" cy="626803"/>
          </a:xfrm>
        </p:grpSpPr>
        <p:sp>
          <p:nvSpPr>
            <p:cNvPr id="28" name="Right Brace 27"/>
            <p:cNvSpPr>
              <a:spLocks/>
            </p:cNvSpPr>
            <p:nvPr/>
          </p:nvSpPr>
          <p:spPr bwMode="auto">
            <a:xfrm rot="5400000">
              <a:off x="4092661" y="-2038022"/>
              <a:ext cx="314195" cy="4897000"/>
            </a:xfrm>
            <a:prstGeom prst="rightBrace">
              <a:avLst>
                <a:gd name="adj1" fmla="val 8298"/>
                <a:gd name="adj2" fmla="val 50000"/>
              </a:avLst>
            </a:prstGeom>
            <a:noFill/>
            <a:ln w="25400">
              <a:solidFill>
                <a:srgbClr val="0000FF"/>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atin typeface="+mn-lt"/>
                <a:ea typeface="+mn-ea"/>
                <a:cs typeface="+mn-cs"/>
              </a:endParaRPr>
            </a:p>
          </p:txBody>
        </p:sp>
        <p:sp>
          <p:nvSpPr>
            <p:cNvPr id="44056" name="TextBox 28"/>
            <p:cNvSpPr txBox="1">
              <a:spLocks noChangeArrowheads="1"/>
            </p:cNvSpPr>
            <p:nvPr/>
          </p:nvSpPr>
          <p:spPr bwMode="auto">
            <a:xfrm>
              <a:off x="3912487" y="510851"/>
              <a:ext cx="659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ACS</a:t>
              </a:r>
            </a:p>
          </p:txBody>
        </p:sp>
      </p:grpSp>
      <p:grpSp>
        <p:nvGrpSpPr>
          <p:cNvPr id="3" name="Group 33"/>
          <p:cNvGrpSpPr>
            <a:grpSpLocks/>
          </p:cNvGrpSpPr>
          <p:nvPr/>
        </p:nvGrpSpPr>
        <p:grpSpPr bwMode="auto">
          <a:xfrm>
            <a:off x="6588125" y="5154613"/>
            <a:ext cx="947738" cy="627062"/>
            <a:chOff x="6731287" y="251544"/>
            <a:chExt cx="947451" cy="626803"/>
          </a:xfrm>
        </p:grpSpPr>
        <p:sp>
          <p:nvSpPr>
            <p:cNvPr id="32" name="Right Brace 31"/>
            <p:cNvSpPr>
              <a:spLocks/>
            </p:cNvSpPr>
            <p:nvPr/>
          </p:nvSpPr>
          <p:spPr bwMode="auto">
            <a:xfrm rot="5400000">
              <a:off x="7047914" y="-65083"/>
              <a:ext cx="314195" cy="947451"/>
            </a:xfrm>
            <a:prstGeom prst="rightBrace">
              <a:avLst>
                <a:gd name="adj1" fmla="val 8321"/>
                <a:gd name="adj2" fmla="val 50000"/>
              </a:avLst>
            </a:prstGeom>
            <a:noFill/>
            <a:ln w="25400">
              <a:solidFill>
                <a:srgbClr val="0000FF"/>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atin typeface="+mn-lt"/>
                <a:ea typeface="+mn-ea"/>
                <a:cs typeface="+mn-cs"/>
              </a:endParaRPr>
            </a:p>
          </p:txBody>
        </p:sp>
        <p:sp>
          <p:nvSpPr>
            <p:cNvPr id="44054" name="TextBox 32"/>
            <p:cNvSpPr txBox="1">
              <a:spLocks noChangeArrowheads="1"/>
            </p:cNvSpPr>
            <p:nvPr/>
          </p:nvSpPr>
          <p:spPr bwMode="auto">
            <a:xfrm>
              <a:off x="6904167" y="509015"/>
              <a:ext cx="6864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FDP</a:t>
              </a:r>
            </a:p>
          </p:txBody>
        </p:sp>
      </p:grpSp>
      <p:cxnSp>
        <p:nvCxnSpPr>
          <p:cNvPr id="27" name="Straight Connector 26"/>
          <p:cNvCxnSpPr/>
          <p:nvPr/>
        </p:nvCxnSpPr>
        <p:spPr>
          <a:xfrm>
            <a:off x="1855788" y="2689225"/>
            <a:ext cx="6284912"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00726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2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5"/>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4"/>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20" grpId="0" build="p"/>
      <p:bldP spid="25" grpId="0"/>
      <p:bldP spid="25" grpId="1"/>
      <p:bldP spid="26" grpId="0"/>
      <p:bldP spid="26" grpId="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atin typeface="Garamond" charset="0"/>
                <a:ea typeface="ＭＳ Ｐゴシック" charset="0"/>
                <a:cs typeface="ＭＳ Ｐゴシック" charset="0"/>
              </a:rPr>
              <a:t>Why Does BIS Work?</a:t>
            </a:r>
          </a:p>
        </p:txBody>
      </p:sp>
      <p:sp>
        <p:nvSpPr>
          <p:cNvPr id="450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5580419-BC55-F047-8339-8D5A8125CDD3}" type="slidenum">
              <a:rPr lang="en-US">
                <a:latin typeface="Garamond" charset="0"/>
              </a:rPr>
              <a:pPr eaLnBrk="1" hangingPunct="1"/>
              <a:t>81</a:t>
            </a:fld>
            <a:endParaRPr lang="en-US">
              <a:latin typeface="Garamond" charset="0"/>
            </a:endParaRPr>
          </a:p>
        </p:txBody>
      </p:sp>
      <p:pic>
        <p:nvPicPr>
          <p:cNvPr id="45060" name="Picture 5" descr="bestT-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9300" y="930275"/>
            <a:ext cx="7448550"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p-32 (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0888" y="933450"/>
            <a:ext cx="7450137"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a:cxnSpLocks noChangeShapeType="1"/>
          </p:cNvCxnSpPr>
          <p:nvPr/>
        </p:nvCxnSpPr>
        <p:spPr bwMode="auto">
          <a:xfrm flipV="1">
            <a:off x="7724775" y="2487613"/>
            <a:ext cx="119063" cy="576262"/>
          </a:xfrm>
          <a:prstGeom prst="straightConnector1">
            <a:avLst/>
          </a:prstGeom>
          <a:noFill/>
          <a:ln w="5715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 name="Content Placeholder 2"/>
          <p:cNvSpPr>
            <a:spLocks noGrp="1"/>
          </p:cNvSpPr>
          <p:nvPr>
            <p:ph idx="1"/>
          </p:nvPr>
        </p:nvSpPr>
        <p:spPr>
          <a:xfrm>
            <a:off x="85725" y="4943475"/>
            <a:ext cx="8937625" cy="1258888"/>
          </a:xfrm>
          <a:solidFill>
            <a:schemeClr val="bg1"/>
          </a:solidFill>
        </p:spPr>
        <p:txBody>
          <a:bodyPr/>
          <a:lstStyle/>
          <a:p>
            <a:r>
              <a:rPr lang="en-US" sz="1800">
                <a:latin typeface="Tahoma" charset="0"/>
                <a:ea typeface="ＭＳ Ｐゴシック" charset="0"/>
                <a:cs typeface="ＭＳ Ｐゴシック" charset="0"/>
              </a:rPr>
              <a:t>Coverage: </a:t>
            </a:r>
            <a:r>
              <a:rPr lang="en-US" sz="1800">
                <a:latin typeface="Arial" charset="0"/>
                <a:ea typeface="ＭＳ Ｐゴシック" charset="0"/>
                <a:cs typeface="ＭＳ Ｐゴシック" charset="0"/>
              </a:rPr>
              <a:t>fraction of program critical path that is actually identified as bottlenecks</a:t>
            </a:r>
            <a:endParaRPr lang="en-US" sz="1800">
              <a:latin typeface="Tahoma" charset="0"/>
              <a:ea typeface="ＭＳ Ｐゴシック" charset="0"/>
              <a:cs typeface="ＭＳ Ｐゴシック" charset="0"/>
            </a:endParaRPr>
          </a:p>
          <a:p>
            <a:pPr lvl="1"/>
            <a:r>
              <a:rPr lang="en-US" sz="1800">
                <a:latin typeface="Tahoma" charset="0"/>
                <a:ea typeface="ＭＳ Ｐゴシック" charset="0"/>
              </a:rPr>
              <a:t>39% (ACS/FDP) to 59% (BIS)</a:t>
            </a:r>
          </a:p>
          <a:p>
            <a:r>
              <a:rPr lang="en-US" sz="1800">
                <a:latin typeface="Tahoma" charset="0"/>
                <a:ea typeface="ＭＳ Ｐゴシック" charset="0"/>
                <a:cs typeface="ＭＳ Ｐゴシック" charset="0"/>
              </a:rPr>
              <a:t>Accuracy: </a:t>
            </a:r>
            <a:r>
              <a:rPr lang="en-US" sz="1800">
                <a:latin typeface="Arial" charset="0"/>
                <a:ea typeface="ＭＳ Ｐゴシック" charset="0"/>
                <a:cs typeface="ＭＳ Ｐゴシック" charset="0"/>
              </a:rPr>
              <a:t>identified bottlenecks on the critical path over total identified bottlenecks</a:t>
            </a:r>
            <a:endParaRPr lang="en-US" sz="1800">
              <a:latin typeface="Tahoma" charset="0"/>
              <a:ea typeface="ＭＳ Ｐゴシック" charset="0"/>
              <a:cs typeface="ＭＳ Ｐゴシック" charset="0"/>
            </a:endParaRPr>
          </a:p>
          <a:p>
            <a:pPr lvl="1"/>
            <a:r>
              <a:rPr lang="en-US" sz="1800">
                <a:latin typeface="Tahoma" charset="0"/>
                <a:ea typeface="ＭＳ Ｐゴシック" charset="0"/>
              </a:rPr>
              <a:t>72% (ACS/FDP) to 73.5% (BIS)</a:t>
            </a:r>
          </a:p>
          <a:p>
            <a:endParaRPr lang="en-US" sz="1800">
              <a:latin typeface="Tahoma" charset="0"/>
              <a:ea typeface="ＭＳ Ｐゴシック" charset="0"/>
              <a:cs typeface="ＭＳ Ｐゴシック" charset="0"/>
            </a:endParaRPr>
          </a:p>
        </p:txBody>
      </p:sp>
      <p:sp>
        <p:nvSpPr>
          <p:cNvPr id="45064" name="TextBox 5"/>
          <p:cNvSpPr txBox="1">
            <a:spLocks noChangeArrowheads="1"/>
          </p:cNvSpPr>
          <p:nvPr/>
        </p:nvSpPr>
        <p:spPr bwMode="auto">
          <a:xfrm>
            <a:off x="714375" y="860425"/>
            <a:ext cx="706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Fraction of execution time spent on predicted-important bottlenecks</a:t>
            </a:r>
          </a:p>
        </p:txBody>
      </p:sp>
      <p:sp>
        <p:nvSpPr>
          <p:cNvPr id="9" name="TextBox 5"/>
          <p:cNvSpPr txBox="1">
            <a:spLocks noChangeArrowheads="1"/>
          </p:cNvSpPr>
          <p:nvPr/>
        </p:nvSpPr>
        <p:spPr bwMode="auto">
          <a:xfrm>
            <a:off x="41275" y="3800475"/>
            <a:ext cx="1711325" cy="369888"/>
          </a:xfrm>
          <a:prstGeom prst="rect">
            <a:avLst/>
          </a:prstGeom>
          <a:solidFill>
            <a:schemeClr val="tx2">
              <a:lumMod val="75000"/>
            </a:schemeClr>
          </a:solidFill>
          <a:ln w="9525">
            <a:solidFill>
              <a:schemeClr val="tx2">
                <a:lumMod val="75000"/>
              </a:schemeClr>
            </a:solidFill>
            <a:miter lim="800000"/>
            <a:headEnd/>
            <a:tailEnd/>
          </a:ln>
        </p:spPr>
        <p:txBody>
          <a:bodyPr wrap="none">
            <a:spAutoFit/>
          </a:bodyPr>
          <a:lstStyle/>
          <a:p>
            <a:pPr>
              <a:defRPr/>
            </a:pPr>
            <a:r>
              <a:rPr lang="en-US" dirty="0">
                <a:solidFill>
                  <a:schemeClr val="bg1"/>
                </a:solidFill>
                <a:ea typeface="ＭＳ Ｐゴシック" charset="-128"/>
                <a:cs typeface="+mn-cs"/>
              </a:rPr>
              <a:t>Actually critical</a:t>
            </a:r>
          </a:p>
        </p:txBody>
      </p:sp>
    </p:spTree>
    <p:extLst>
      <p:ext uri="{BB962C8B-B14F-4D97-AF65-F5344CB8AC3E}">
        <p14:creationId xmlns:p14="http://schemas.microsoft.com/office/powerpoint/2010/main" val="576342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smtClean="0">
                <a:latin typeface="Garamond" charset="0"/>
                <a:ea typeface="ＭＳ Ｐゴシック" charset="0"/>
                <a:cs typeface="ＭＳ Ｐゴシック" charset="0"/>
              </a:rPr>
              <a:t>BIS Scaling </a:t>
            </a:r>
            <a:r>
              <a:rPr lang="en-US" dirty="0">
                <a:latin typeface="Garamond" charset="0"/>
                <a:ea typeface="ＭＳ Ｐゴシック" charset="0"/>
                <a:cs typeface="ＭＳ Ｐゴシック" charset="0"/>
              </a:rPr>
              <a:t>Results</a:t>
            </a:r>
          </a:p>
        </p:txBody>
      </p:sp>
      <p:sp>
        <p:nvSpPr>
          <p:cNvPr id="460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6D42EA0-64B5-AA4D-ACCA-604B7161E0ED}" type="slidenum">
              <a:rPr lang="en-US">
                <a:latin typeface="Garamond" charset="0"/>
              </a:rPr>
              <a:pPr eaLnBrk="1" hangingPunct="1"/>
              <a:t>82</a:t>
            </a:fld>
            <a:endParaRPr lang="en-US">
              <a:latin typeface="Garamond" charset="0"/>
            </a:endParaRPr>
          </a:p>
        </p:txBody>
      </p:sp>
      <p:pic>
        <p:nvPicPr>
          <p:cNvPr id="46084" name="Picture 5" descr="scale1L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9638"/>
            <a:ext cx="4557713"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4543425" y="1020763"/>
            <a:ext cx="4600575" cy="4876800"/>
          </a:xfrm>
          <a:prstGeom prst="rect">
            <a:avLst/>
          </a:prstGeom>
          <a:noFill/>
          <a:ln w="9525">
            <a:noFill/>
            <a:miter lim="800000"/>
            <a:headEnd/>
            <a:tailEnd/>
          </a:ln>
        </p:spPr>
        <p:txBody>
          <a:bodyPr/>
          <a:lstStyle/>
          <a:p>
            <a:pPr marL="342900" indent="-342900">
              <a:spcBef>
                <a:spcPct val="20000"/>
              </a:spcBef>
              <a:buClr>
                <a:schemeClr val="accent1"/>
              </a:buClr>
              <a:buSzPct val="65000"/>
              <a:defRPr/>
            </a:pPr>
            <a:r>
              <a:rPr lang="en-US" sz="2000" kern="0" dirty="0">
                <a:latin typeface="+mn-lt"/>
                <a:ea typeface="ＭＳ Ｐゴシック" charset="-128"/>
                <a:cs typeface="ＭＳ Ｐゴシック" pitchFamily="-106" charset="-128"/>
              </a:rPr>
              <a:t>Performance increases with:</a:t>
            </a:r>
          </a:p>
          <a:p>
            <a:pPr marL="342900" indent="-342900">
              <a:spcBef>
                <a:spcPct val="20000"/>
              </a:spcBef>
              <a:buClr>
                <a:schemeClr val="accent1"/>
              </a:buClr>
              <a:buSzPct val="65000"/>
              <a:defRPr/>
            </a:pPr>
            <a:endParaRPr lang="en-US" sz="2000" kern="0" dirty="0">
              <a:latin typeface="+mn-lt"/>
              <a:ea typeface="ＭＳ Ｐゴシック" charset="-128"/>
              <a:cs typeface="ＭＳ Ｐゴシック" pitchFamily="-106" charset="-128"/>
            </a:endParaRPr>
          </a:p>
          <a:p>
            <a:pPr marL="342900" indent="-342900">
              <a:spcBef>
                <a:spcPct val="20000"/>
              </a:spcBef>
              <a:buClr>
                <a:schemeClr val="accent1"/>
              </a:buClr>
              <a:buSzPct val="65000"/>
              <a:defRPr/>
            </a:pPr>
            <a:r>
              <a:rPr lang="en-US" sz="2000" kern="0" dirty="0">
                <a:latin typeface="+mn-lt"/>
                <a:ea typeface="ＭＳ Ｐゴシック" charset="-128"/>
                <a:cs typeface="ＭＳ Ｐゴシック" pitchFamily="-106" charset="-128"/>
              </a:rPr>
              <a:t>1) More small cores</a:t>
            </a:r>
          </a:p>
          <a:p>
            <a:pPr marL="800100" lvl="1" indent="-342900">
              <a:spcBef>
                <a:spcPct val="20000"/>
              </a:spcBef>
              <a:buClr>
                <a:schemeClr val="accent1"/>
              </a:buClr>
              <a:buSzPct val="65000"/>
              <a:buFont typeface="Wingdings" charset="2"/>
              <a:buChar char="n"/>
              <a:defRPr/>
            </a:pPr>
            <a:r>
              <a:rPr lang="en-US" sz="2000" kern="0" dirty="0">
                <a:latin typeface="+mn-lt"/>
                <a:ea typeface="ＭＳ Ｐゴシック" charset="-128"/>
                <a:cs typeface="ＭＳ Ｐゴシック" pitchFamily="-106" charset="-128"/>
                <a:sym typeface="Wingdings"/>
              </a:rPr>
              <a:t>Contention </a:t>
            </a:r>
            <a:r>
              <a:rPr lang="en-US" sz="2000" kern="0" dirty="0">
                <a:latin typeface="+mn-lt"/>
                <a:ea typeface="ＭＳ Ｐゴシック" charset="-128"/>
                <a:cs typeface="ＭＳ Ｐゴシック" pitchFamily="-106" charset="-128"/>
              </a:rPr>
              <a:t>due to bottlenecks increases</a:t>
            </a:r>
          </a:p>
          <a:p>
            <a:pPr marL="800100" lvl="1" indent="-342900">
              <a:spcBef>
                <a:spcPct val="20000"/>
              </a:spcBef>
              <a:buClr>
                <a:schemeClr val="accent1"/>
              </a:buClr>
              <a:buSzPct val="65000"/>
              <a:buFont typeface="Wingdings" charset="2"/>
              <a:buChar char="n"/>
              <a:defRPr/>
            </a:pPr>
            <a:r>
              <a:rPr lang="en-US" sz="2000" kern="0" dirty="0">
                <a:latin typeface="+mn-lt"/>
                <a:ea typeface="ＭＳ Ｐゴシック" charset="-128"/>
                <a:cs typeface="ＭＳ Ｐゴシック" pitchFamily="-106" charset="-128"/>
              </a:rPr>
              <a:t>Loss of parallel throughput due to large core reduces</a:t>
            </a:r>
          </a:p>
          <a:p>
            <a:pPr lvl="1">
              <a:spcBef>
                <a:spcPct val="20000"/>
              </a:spcBef>
              <a:buClr>
                <a:schemeClr val="accent1"/>
              </a:buClr>
              <a:buSzPct val="65000"/>
              <a:defRPr/>
            </a:pPr>
            <a:endParaRPr lang="en-US" sz="2000" kern="0" dirty="0">
              <a:latin typeface="+mn-lt"/>
              <a:ea typeface="ＭＳ Ｐゴシック" charset="-128"/>
              <a:cs typeface="ＭＳ Ｐゴシック" pitchFamily="-106" charset="-128"/>
            </a:endParaRPr>
          </a:p>
          <a:p>
            <a:pPr marL="800100" lvl="1" indent="-342900">
              <a:spcBef>
                <a:spcPct val="20000"/>
              </a:spcBef>
              <a:buClr>
                <a:schemeClr val="accent1"/>
              </a:buClr>
              <a:buSzPct val="65000"/>
              <a:buFont typeface="Wingdings" charset="2"/>
              <a:buChar char="n"/>
              <a:defRPr/>
            </a:pPr>
            <a:endParaRPr lang="en-US" sz="2000" kern="0" dirty="0">
              <a:latin typeface="+mn-lt"/>
              <a:ea typeface="ＭＳ Ｐゴシック" charset="-128"/>
              <a:cs typeface="ＭＳ Ｐゴシック" pitchFamily="-106" charset="-128"/>
            </a:endParaRPr>
          </a:p>
          <a:p>
            <a:pPr marL="342900" indent="-342900">
              <a:spcBef>
                <a:spcPct val="20000"/>
              </a:spcBef>
              <a:buClr>
                <a:schemeClr val="accent1"/>
              </a:buClr>
              <a:buSzPct val="65000"/>
              <a:defRPr/>
            </a:pPr>
            <a:r>
              <a:rPr lang="en-US" sz="2000" kern="0" dirty="0">
                <a:latin typeface="+mn-lt"/>
                <a:ea typeface="ＭＳ Ｐゴシック" charset="-128"/>
                <a:cs typeface="ＭＳ Ｐゴシック" pitchFamily="-106" charset="-128"/>
              </a:rPr>
              <a:t>2) More large cores</a:t>
            </a:r>
          </a:p>
          <a:p>
            <a:pPr marL="800100" lvl="1" indent="-342900">
              <a:spcBef>
                <a:spcPct val="20000"/>
              </a:spcBef>
              <a:buClr>
                <a:schemeClr val="accent1"/>
              </a:buClr>
              <a:buSzPct val="65000"/>
              <a:buFont typeface="Wingdings" charset="2"/>
              <a:buChar char="n"/>
              <a:defRPr/>
            </a:pPr>
            <a:r>
              <a:rPr lang="en-US" sz="2000" kern="0" dirty="0">
                <a:latin typeface="+mn-lt"/>
                <a:ea typeface="ＭＳ Ｐゴシック" charset="-128"/>
                <a:cs typeface="ＭＳ Ｐゴシック" pitchFamily="-106" charset="-128"/>
              </a:rPr>
              <a:t>Can accelerate </a:t>
            </a:r>
            <a:br>
              <a:rPr lang="en-US" sz="2000" kern="0" dirty="0">
                <a:latin typeface="+mn-lt"/>
                <a:ea typeface="ＭＳ Ｐゴシック" charset="-128"/>
                <a:cs typeface="ＭＳ Ｐゴシック" pitchFamily="-106" charset="-128"/>
              </a:rPr>
            </a:br>
            <a:r>
              <a:rPr lang="en-US" sz="2000" kern="0" dirty="0">
                <a:latin typeface="+mn-lt"/>
                <a:ea typeface="ＭＳ Ｐゴシック" charset="-128"/>
                <a:cs typeface="ＭＳ Ｐゴシック" pitchFamily="-106" charset="-128"/>
              </a:rPr>
              <a:t>independent bottlenecks</a:t>
            </a:r>
          </a:p>
          <a:p>
            <a:pPr marL="800100" lvl="1" indent="-342900">
              <a:spcBef>
                <a:spcPct val="20000"/>
              </a:spcBef>
              <a:buClr>
                <a:schemeClr val="accent1"/>
              </a:buClr>
              <a:buSzPct val="65000"/>
              <a:buFont typeface="Wingdings" charset="2"/>
              <a:buChar char="n"/>
              <a:defRPr/>
            </a:pPr>
            <a:r>
              <a:rPr lang="en-US" sz="2000" i="1" kern="0" dirty="0">
                <a:latin typeface="+mn-lt"/>
                <a:ea typeface="ＭＳ Ｐゴシック" charset="-128"/>
                <a:cs typeface="ＭＳ Ｐゴシック" pitchFamily="-106" charset="-128"/>
              </a:rPr>
              <a:t>Without reducing parallel throughput (enough cores)</a:t>
            </a:r>
          </a:p>
        </p:txBody>
      </p:sp>
      <p:pic>
        <p:nvPicPr>
          <p:cNvPr id="5" name="Content Placeholder 4" descr="scaleNLC.pn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0" y="3470275"/>
            <a:ext cx="4557713" cy="2771775"/>
          </a:xfrm>
        </p:spPr>
      </p:pic>
      <p:cxnSp>
        <p:nvCxnSpPr>
          <p:cNvPr id="9" name="Straight Arrow Connector 8"/>
          <p:cNvCxnSpPr>
            <a:cxnSpLocks noChangeShapeType="1"/>
          </p:cNvCxnSpPr>
          <p:nvPr/>
        </p:nvCxnSpPr>
        <p:spPr bwMode="auto">
          <a:xfrm flipV="1">
            <a:off x="1017588" y="2862263"/>
            <a:ext cx="0" cy="539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 name="Straight Arrow Connector 9"/>
          <p:cNvCxnSpPr>
            <a:cxnSpLocks noChangeShapeType="1"/>
          </p:cNvCxnSpPr>
          <p:nvPr/>
        </p:nvCxnSpPr>
        <p:spPr bwMode="auto">
          <a:xfrm flipV="1">
            <a:off x="1954213" y="2447925"/>
            <a:ext cx="0" cy="2667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 name="Straight Arrow Connector 12"/>
          <p:cNvCxnSpPr>
            <a:cxnSpLocks noChangeShapeType="1"/>
          </p:cNvCxnSpPr>
          <p:nvPr/>
        </p:nvCxnSpPr>
        <p:spPr bwMode="auto">
          <a:xfrm flipV="1">
            <a:off x="2914650" y="1519238"/>
            <a:ext cx="0" cy="7651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 name="Straight Arrow Connector 14"/>
          <p:cNvCxnSpPr>
            <a:cxnSpLocks noChangeShapeType="1"/>
          </p:cNvCxnSpPr>
          <p:nvPr/>
        </p:nvCxnSpPr>
        <p:spPr bwMode="auto">
          <a:xfrm flipV="1">
            <a:off x="3846513" y="1439863"/>
            <a:ext cx="0" cy="87788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7" name="TextBox 16"/>
          <p:cNvSpPr txBox="1">
            <a:spLocks noChangeArrowheads="1"/>
          </p:cNvSpPr>
          <p:nvPr/>
        </p:nvSpPr>
        <p:spPr bwMode="auto">
          <a:xfrm>
            <a:off x="755650" y="2590800"/>
            <a:ext cx="592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2.4%</a:t>
            </a:r>
          </a:p>
        </p:txBody>
      </p:sp>
      <p:sp>
        <p:nvSpPr>
          <p:cNvPr id="18" name="TextBox 17"/>
          <p:cNvSpPr txBox="1">
            <a:spLocks noChangeArrowheads="1"/>
          </p:cNvSpPr>
          <p:nvPr/>
        </p:nvSpPr>
        <p:spPr bwMode="auto">
          <a:xfrm>
            <a:off x="1384300" y="2427288"/>
            <a:ext cx="5921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6.2%</a:t>
            </a:r>
          </a:p>
        </p:txBody>
      </p:sp>
      <p:sp>
        <p:nvSpPr>
          <p:cNvPr id="19" name="TextBox 18"/>
          <p:cNvSpPr txBox="1">
            <a:spLocks noChangeArrowheads="1"/>
          </p:cNvSpPr>
          <p:nvPr/>
        </p:nvSpPr>
        <p:spPr bwMode="auto">
          <a:xfrm>
            <a:off x="2408238" y="1760538"/>
            <a:ext cx="5429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15%</a:t>
            </a:r>
          </a:p>
        </p:txBody>
      </p:sp>
      <p:sp>
        <p:nvSpPr>
          <p:cNvPr id="20" name="TextBox 19"/>
          <p:cNvSpPr txBox="1">
            <a:spLocks noChangeArrowheads="1"/>
          </p:cNvSpPr>
          <p:nvPr/>
        </p:nvSpPr>
        <p:spPr bwMode="auto">
          <a:xfrm>
            <a:off x="3352800" y="1757363"/>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19%</a:t>
            </a:r>
          </a:p>
        </p:txBody>
      </p:sp>
    </p:spTree>
    <p:extLst>
      <p:ext uri="{BB962C8B-B14F-4D97-AF65-F5344CB8AC3E}">
        <p14:creationId xmlns:p14="http://schemas.microsoft.com/office/powerpoint/2010/main" val="25663784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latin typeface="Garamond" charset="0"/>
                <a:ea typeface="ＭＳ Ｐゴシック" charset="0"/>
                <a:cs typeface="ＭＳ Ｐゴシック" charset="0"/>
              </a:rPr>
              <a:t>BIS Summary</a:t>
            </a:r>
            <a:endParaRPr lang="en-US" dirty="0">
              <a:latin typeface="Garamond" charset="0"/>
              <a:ea typeface="ＭＳ Ｐゴシック" charset="0"/>
              <a:cs typeface="ＭＳ Ｐゴシック" charset="0"/>
            </a:endParaRPr>
          </a:p>
        </p:txBody>
      </p:sp>
      <p:sp>
        <p:nvSpPr>
          <p:cNvPr id="45059" name="Content Placeholder 2"/>
          <p:cNvSpPr>
            <a:spLocks noGrp="1"/>
          </p:cNvSpPr>
          <p:nvPr>
            <p:ph idx="1"/>
          </p:nvPr>
        </p:nvSpPr>
        <p:spPr>
          <a:xfrm>
            <a:off x="134938" y="993775"/>
            <a:ext cx="8874125" cy="4876800"/>
          </a:xfrm>
        </p:spPr>
        <p:txBody>
          <a:bodyPr/>
          <a:lstStyle/>
          <a:p>
            <a:r>
              <a:rPr lang="en-US" dirty="0">
                <a:solidFill>
                  <a:srgbClr val="FF0000"/>
                </a:solidFill>
                <a:latin typeface="Tahoma" charset="0"/>
                <a:ea typeface="ＭＳ Ｐゴシック" charset="0"/>
                <a:cs typeface="ＭＳ Ｐゴシック" charset="0"/>
              </a:rPr>
              <a:t>Serializing bottlenecks of different types </a:t>
            </a:r>
            <a:r>
              <a:rPr lang="en-US" dirty="0">
                <a:latin typeface="Tahoma" charset="0"/>
                <a:ea typeface="ＭＳ Ｐゴシック" charset="0"/>
                <a:cs typeface="ＭＳ Ｐゴシック" charset="0"/>
              </a:rPr>
              <a:t>limit performance of multithreaded applications: </a:t>
            </a:r>
            <a:r>
              <a:rPr lang="en-US" dirty="0">
                <a:solidFill>
                  <a:srgbClr val="FF0000"/>
                </a:solidFill>
                <a:latin typeface="Tahoma" charset="0"/>
                <a:ea typeface="ＭＳ Ｐゴシック" charset="0"/>
                <a:cs typeface="ＭＳ Ｐゴシック" charset="0"/>
              </a:rPr>
              <a:t>Importance changes over time</a:t>
            </a:r>
          </a:p>
          <a:p>
            <a:endParaRPr lang="en-US" sz="12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BIS is a hardware/software cooperative solution: </a:t>
            </a:r>
          </a:p>
          <a:p>
            <a:pPr lvl="1"/>
            <a:r>
              <a:rPr lang="en-US" sz="2000" dirty="0">
                <a:solidFill>
                  <a:srgbClr val="0000FF"/>
                </a:solidFill>
                <a:latin typeface="Tahoma" charset="0"/>
                <a:ea typeface="ＭＳ Ｐゴシック" charset="0"/>
              </a:rPr>
              <a:t>Dynamically identifies</a:t>
            </a:r>
            <a:r>
              <a:rPr lang="en-US" sz="2000" dirty="0">
                <a:latin typeface="Tahoma" charset="0"/>
                <a:ea typeface="ＭＳ Ｐゴシック" charset="0"/>
              </a:rPr>
              <a:t> </a:t>
            </a:r>
            <a:r>
              <a:rPr lang="en-US" sz="2000" dirty="0">
                <a:solidFill>
                  <a:srgbClr val="0000FF"/>
                </a:solidFill>
                <a:latin typeface="Tahoma" charset="0"/>
                <a:ea typeface="ＭＳ Ｐゴシック" charset="0"/>
              </a:rPr>
              <a:t>bottlenecks</a:t>
            </a:r>
            <a:r>
              <a:rPr lang="en-US" sz="2000" dirty="0">
                <a:latin typeface="Tahoma" charset="0"/>
                <a:ea typeface="ＭＳ Ｐゴシック" charset="0"/>
              </a:rPr>
              <a:t> that cause the </a:t>
            </a:r>
            <a:r>
              <a:rPr lang="en-US" sz="2000" dirty="0">
                <a:solidFill>
                  <a:srgbClr val="FF0000"/>
                </a:solidFill>
                <a:latin typeface="Tahoma" charset="0"/>
                <a:ea typeface="ＭＳ Ｐゴシック" charset="0"/>
              </a:rPr>
              <a:t>most thread waiting </a:t>
            </a:r>
            <a:r>
              <a:rPr lang="en-US" sz="2000" dirty="0">
                <a:latin typeface="Tahoma" charset="0"/>
                <a:ea typeface="ＭＳ Ｐゴシック" charset="0"/>
              </a:rPr>
              <a:t>and </a:t>
            </a:r>
            <a:r>
              <a:rPr lang="en-US" sz="2000" dirty="0">
                <a:solidFill>
                  <a:srgbClr val="0000FF"/>
                </a:solidFill>
                <a:latin typeface="Tahoma" charset="0"/>
                <a:ea typeface="ＭＳ Ｐゴシック" charset="0"/>
              </a:rPr>
              <a:t>accelerates</a:t>
            </a:r>
            <a:r>
              <a:rPr lang="en-US" sz="2000" dirty="0">
                <a:latin typeface="Tahoma" charset="0"/>
                <a:ea typeface="ＭＳ Ｐゴシック" charset="0"/>
              </a:rPr>
              <a:t> them on large cores of an ACMP</a:t>
            </a:r>
          </a:p>
          <a:p>
            <a:pPr lvl="1"/>
            <a:r>
              <a:rPr lang="en-US" sz="2000" dirty="0">
                <a:latin typeface="Tahoma" charset="0"/>
                <a:ea typeface="ＭＳ Ｐゴシック" charset="0"/>
              </a:rPr>
              <a:t>Applicable to critical sections, barriers, pipeline stages</a:t>
            </a:r>
          </a:p>
          <a:p>
            <a:endParaRPr lang="en-US" sz="12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BIS improves application performance and scalability:</a:t>
            </a:r>
          </a:p>
          <a:p>
            <a:pPr lvl="1"/>
            <a:r>
              <a:rPr lang="en-US" sz="2000" dirty="0">
                <a:latin typeface="Tahoma" charset="0"/>
                <a:ea typeface="ＭＳ Ｐゴシック" charset="0"/>
              </a:rPr>
              <a:t>15% speedup over ACS/FDP</a:t>
            </a:r>
          </a:p>
          <a:p>
            <a:pPr lvl="1"/>
            <a:r>
              <a:rPr lang="en-US" sz="2000" dirty="0">
                <a:solidFill>
                  <a:srgbClr val="000000"/>
                </a:solidFill>
                <a:latin typeface="Tahoma" charset="0"/>
                <a:ea typeface="ＭＳ Ｐゴシック" charset="0"/>
              </a:rPr>
              <a:t>Can accelerate multiple independent critical bottlenecks</a:t>
            </a:r>
          </a:p>
          <a:p>
            <a:pPr lvl="1"/>
            <a:r>
              <a:rPr lang="en-US" sz="2000" dirty="0">
                <a:latin typeface="Tahoma" charset="0"/>
                <a:ea typeface="ＭＳ Ｐゴシック" charset="0"/>
              </a:rPr>
              <a:t>Performance benefits increase with more cores</a:t>
            </a:r>
          </a:p>
          <a:p>
            <a:endParaRPr lang="en-US" sz="12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Provides </a:t>
            </a:r>
            <a:r>
              <a:rPr lang="en-US" dirty="0">
                <a:solidFill>
                  <a:srgbClr val="0000FF"/>
                </a:solidFill>
                <a:latin typeface="Tahoma" charset="0"/>
                <a:ea typeface="ＭＳ Ｐゴシック" charset="0"/>
                <a:cs typeface="ＭＳ Ｐゴシック" charset="0"/>
              </a:rPr>
              <a:t>comprehensive fine-grained bottleneck acceleration for future ACMPs </a:t>
            </a:r>
            <a:r>
              <a:rPr lang="en-US" dirty="0" smtClean="0">
                <a:latin typeface="Tahoma" charset="0"/>
                <a:ea typeface="ＭＳ Ｐゴシック" charset="0"/>
                <a:cs typeface="ＭＳ Ｐゴシック" charset="0"/>
              </a:rPr>
              <a:t>with little or no </a:t>
            </a:r>
            <a:r>
              <a:rPr lang="en-US" dirty="0">
                <a:latin typeface="Tahoma" charset="0"/>
                <a:ea typeface="ＭＳ Ｐゴシック" charset="0"/>
                <a:cs typeface="ＭＳ Ｐゴシック" charset="0"/>
              </a:rPr>
              <a:t>programmer effort</a:t>
            </a:r>
          </a:p>
        </p:txBody>
      </p:sp>
      <p:sp>
        <p:nvSpPr>
          <p:cNvPr id="4813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A1945B6-D7F9-8940-826D-FE840165C2FF}" type="slidenum">
              <a:rPr lang="en-US">
                <a:latin typeface="Garamond" charset="0"/>
              </a:rPr>
              <a:pPr eaLnBrk="1" hangingPunct="1"/>
              <a:t>83</a:t>
            </a:fld>
            <a:endParaRPr lang="en-US">
              <a:latin typeface="Garamond" charset="0"/>
            </a:endParaRPr>
          </a:p>
        </p:txBody>
      </p:sp>
    </p:spTree>
    <p:extLst>
      <p:ext uri="{BB962C8B-B14F-4D97-AF65-F5344CB8AC3E}">
        <p14:creationId xmlns:p14="http://schemas.microsoft.com/office/powerpoint/2010/main" val="4342720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0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05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05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059">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0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00"/>
                </a:solidFill>
              </a:rPr>
              <a:t>How Do We Get There: Examples</a:t>
            </a:r>
          </a:p>
          <a:p>
            <a:r>
              <a:rPr lang="en-US" dirty="0" smtClean="0"/>
              <a:t>Accelerated Critical Sections (ACS)</a:t>
            </a:r>
          </a:p>
          <a:p>
            <a:r>
              <a:rPr lang="en-US" dirty="0" smtClean="0">
                <a:solidFill>
                  <a:srgbClr val="000000"/>
                </a:solidFill>
              </a:rPr>
              <a:t>Bottleneck Identification and Scheduling (BIS)</a:t>
            </a:r>
            <a:endParaRPr lang="en-US" dirty="0">
              <a:solidFill>
                <a:srgbClr val="000000"/>
              </a:solidFill>
            </a:endParaRPr>
          </a:p>
          <a:p>
            <a:r>
              <a:rPr lang="en-US" dirty="0" smtClean="0">
                <a:solidFill>
                  <a:srgbClr val="0000FF"/>
                </a:solidFill>
              </a:rPr>
              <a:t>Staged Execution </a:t>
            </a:r>
            <a:r>
              <a:rPr lang="en-US" dirty="0" smtClean="0"/>
              <a:t>and Data Marshaling</a:t>
            </a:r>
          </a:p>
          <a:p>
            <a:r>
              <a:rPr lang="en-US" dirty="0" smtClean="0"/>
              <a:t>Thread Cluster Memory Scheduling (if time permits)</a:t>
            </a:r>
          </a:p>
          <a:p>
            <a:r>
              <a:rPr lang="en-US" dirty="0" smtClean="0"/>
              <a:t>Ongoing/Future Work</a:t>
            </a:r>
          </a:p>
          <a:p>
            <a:r>
              <a:rPr lang="en-US" dirty="0" smtClean="0"/>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84</a:t>
            </a:fld>
            <a:endParaRPr lang="en-US" altLang="en-US"/>
          </a:p>
        </p:txBody>
      </p:sp>
    </p:spTree>
    <p:extLst>
      <p:ext uri="{BB962C8B-B14F-4D97-AF65-F5344CB8AC3E}">
        <p14:creationId xmlns:p14="http://schemas.microsoft.com/office/powerpoint/2010/main" val="33297462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Staged Execution Model (I)</a:t>
            </a:r>
          </a:p>
        </p:txBody>
      </p:sp>
      <p:sp>
        <p:nvSpPr>
          <p:cNvPr id="3" name="Content Placeholder 2"/>
          <p:cNvSpPr>
            <a:spLocks noGrp="1"/>
          </p:cNvSpPr>
          <p:nvPr>
            <p:ph idx="1"/>
          </p:nvPr>
        </p:nvSpPr>
        <p:spPr>
          <a:xfrm>
            <a:off x="228600" y="990600"/>
            <a:ext cx="8915400" cy="5181600"/>
          </a:xfrm>
        </p:spPr>
        <p:txBody>
          <a:bodyPr/>
          <a:lstStyle/>
          <a:p>
            <a:pPr eaLnBrk="1" hangingPunct="1"/>
            <a:r>
              <a:rPr lang="en-US" sz="2200" dirty="0">
                <a:latin typeface="Tahoma" charset="0"/>
                <a:ea typeface="ＭＳ Ｐゴシック" charset="0"/>
                <a:cs typeface="ＭＳ Ｐゴシック" charset="0"/>
              </a:rPr>
              <a:t>Goal: speed up a program by dividing it up into pieces</a:t>
            </a:r>
          </a:p>
          <a:p>
            <a:pPr eaLnBrk="1" hangingPunct="1"/>
            <a:r>
              <a:rPr lang="en-US" sz="2200" dirty="0">
                <a:latin typeface="Tahoma" charset="0"/>
                <a:ea typeface="ＭＳ Ｐゴシック" charset="0"/>
                <a:cs typeface="ＭＳ Ｐゴシック" charset="0"/>
              </a:rPr>
              <a:t>Idea</a:t>
            </a:r>
          </a:p>
          <a:p>
            <a:pPr lvl="1" eaLnBrk="1" hangingPunct="1"/>
            <a:r>
              <a:rPr lang="en-US" sz="1800" dirty="0">
                <a:solidFill>
                  <a:srgbClr val="0000FF"/>
                </a:solidFill>
                <a:latin typeface="Tahoma" charset="0"/>
                <a:ea typeface="ＭＳ Ｐゴシック" charset="0"/>
              </a:rPr>
              <a:t>Split program code into </a:t>
            </a:r>
            <a:r>
              <a:rPr lang="en-US" sz="1800" b="1" i="1" dirty="0">
                <a:solidFill>
                  <a:srgbClr val="0000FF"/>
                </a:solidFill>
                <a:latin typeface="Tahoma" charset="0"/>
                <a:ea typeface="ＭＳ Ｐゴシック" charset="0"/>
              </a:rPr>
              <a:t>segments</a:t>
            </a:r>
          </a:p>
          <a:p>
            <a:pPr lvl="1" eaLnBrk="1" hangingPunct="1"/>
            <a:r>
              <a:rPr lang="en-US" sz="1800" dirty="0">
                <a:solidFill>
                  <a:srgbClr val="0000FF"/>
                </a:solidFill>
                <a:latin typeface="Tahoma" charset="0"/>
                <a:ea typeface="ＭＳ Ｐゴシック" charset="0"/>
              </a:rPr>
              <a:t>Run each segment on the core best-suited to run it</a:t>
            </a:r>
          </a:p>
          <a:p>
            <a:pPr lvl="1" eaLnBrk="1" hangingPunct="1"/>
            <a:r>
              <a:rPr lang="en-US" sz="1800" dirty="0">
                <a:latin typeface="Tahoma" charset="0"/>
                <a:ea typeface="ＭＳ Ｐゴシック" charset="0"/>
              </a:rPr>
              <a:t>Each core assigned a work-queue, storing segments to be run</a:t>
            </a:r>
          </a:p>
          <a:p>
            <a:pPr lvl="1" eaLnBrk="1" hangingPunct="1"/>
            <a:endParaRPr lang="en-US" sz="1000" dirty="0">
              <a:latin typeface="Tahoma" charset="0"/>
              <a:ea typeface="ＭＳ Ｐゴシック" charset="0"/>
            </a:endParaRPr>
          </a:p>
          <a:p>
            <a:pPr eaLnBrk="1" hangingPunct="1"/>
            <a:r>
              <a:rPr lang="en-US" sz="2200" dirty="0">
                <a:latin typeface="Tahoma" charset="0"/>
                <a:ea typeface="ＭＳ Ｐゴシック" charset="0"/>
                <a:cs typeface="ＭＳ Ｐゴシック" charset="0"/>
              </a:rPr>
              <a:t>Benefits</a:t>
            </a:r>
          </a:p>
          <a:p>
            <a:pPr lvl="1" eaLnBrk="1" hangingPunct="1"/>
            <a:r>
              <a:rPr lang="en-US" sz="1800" dirty="0">
                <a:latin typeface="Tahoma" charset="0"/>
                <a:ea typeface="ＭＳ Ｐゴシック" charset="0"/>
              </a:rPr>
              <a:t>Accelerates segments/critical-paths using specialized/heterogeneous cores</a:t>
            </a:r>
          </a:p>
          <a:p>
            <a:pPr lvl="1" eaLnBrk="1" hangingPunct="1"/>
            <a:r>
              <a:rPr lang="en-US" sz="1800" dirty="0">
                <a:latin typeface="Tahoma" charset="0"/>
                <a:ea typeface="ＭＳ Ｐゴシック" charset="0"/>
              </a:rPr>
              <a:t>Exploits inter-segment parallelism</a:t>
            </a:r>
          </a:p>
          <a:p>
            <a:pPr lvl="1" eaLnBrk="1" hangingPunct="1"/>
            <a:r>
              <a:rPr lang="en-US" sz="1800" dirty="0">
                <a:latin typeface="Tahoma" charset="0"/>
                <a:ea typeface="ＭＳ Ｐゴシック" charset="0"/>
              </a:rPr>
              <a:t>Improves locality of within-segment data</a:t>
            </a:r>
          </a:p>
          <a:p>
            <a:pPr eaLnBrk="1" hangingPunct="1"/>
            <a:endParaRPr lang="en-US" sz="1000" dirty="0">
              <a:latin typeface="Tahoma" charset="0"/>
              <a:ea typeface="ＭＳ Ｐゴシック" charset="0"/>
              <a:cs typeface="ＭＳ Ｐゴシック" charset="0"/>
            </a:endParaRPr>
          </a:p>
          <a:p>
            <a:pPr eaLnBrk="1" hangingPunct="1"/>
            <a:r>
              <a:rPr lang="en-US" sz="2200" dirty="0">
                <a:latin typeface="Tahoma" charset="0"/>
                <a:ea typeface="ＭＳ Ｐゴシック" charset="0"/>
                <a:cs typeface="ＭＳ Ｐゴシック" charset="0"/>
              </a:rPr>
              <a:t>Examples</a:t>
            </a:r>
          </a:p>
          <a:p>
            <a:pPr lvl="1" eaLnBrk="1" hangingPunct="1"/>
            <a:r>
              <a:rPr lang="en-US" sz="1800" dirty="0">
                <a:latin typeface="Tahoma" charset="0"/>
                <a:ea typeface="ＭＳ Ｐゴシック" charset="0"/>
              </a:rPr>
              <a:t>Accelerated critical </a:t>
            </a:r>
            <a:r>
              <a:rPr lang="en-US" sz="1800" dirty="0" smtClean="0">
                <a:latin typeface="Tahoma" charset="0"/>
                <a:ea typeface="ＭＳ Ｐゴシック" charset="0"/>
              </a:rPr>
              <a:t>sections, Bottleneck identification and scheduling</a:t>
            </a:r>
          </a:p>
          <a:p>
            <a:pPr lvl="1" eaLnBrk="1" hangingPunct="1"/>
            <a:r>
              <a:rPr lang="en-US" sz="1800" dirty="0" smtClean="0">
                <a:latin typeface="Tahoma" charset="0"/>
                <a:ea typeface="ＭＳ Ｐゴシック" charset="0"/>
              </a:rPr>
              <a:t>Producer</a:t>
            </a:r>
            <a:r>
              <a:rPr lang="en-US" sz="1800" dirty="0">
                <a:latin typeface="Tahoma" charset="0"/>
                <a:ea typeface="ＭＳ Ｐゴシック" charset="0"/>
              </a:rPr>
              <a:t>-consumer pipeline parallelism</a:t>
            </a:r>
          </a:p>
          <a:p>
            <a:pPr lvl="1" eaLnBrk="1" hangingPunct="1"/>
            <a:r>
              <a:rPr lang="en-US" sz="1800" dirty="0">
                <a:latin typeface="Tahoma" charset="0"/>
                <a:ea typeface="ＭＳ Ｐゴシック" charset="0"/>
              </a:rPr>
              <a:t>Task parallelism (</a:t>
            </a:r>
            <a:r>
              <a:rPr lang="en-US" sz="1800" dirty="0" err="1">
                <a:latin typeface="Tahoma" charset="0"/>
                <a:ea typeface="ＭＳ Ｐゴシック" charset="0"/>
              </a:rPr>
              <a:t>Cilk</a:t>
            </a:r>
            <a:r>
              <a:rPr lang="en-US" sz="1800" dirty="0">
                <a:latin typeface="Tahoma" charset="0"/>
                <a:ea typeface="ＭＳ Ｐゴシック" charset="0"/>
              </a:rPr>
              <a:t>, Intel TBB, Apple Grand Central Dispatch)</a:t>
            </a:r>
          </a:p>
          <a:p>
            <a:pPr lvl="1" eaLnBrk="1" hangingPunct="1"/>
            <a:r>
              <a:rPr lang="en-US" sz="1800" dirty="0">
                <a:latin typeface="Tahoma" charset="0"/>
                <a:ea typeface="ＭＳ Ｐゴシック" charset="0"/>
              </a:rPr>
              <a:t>Special-purpose cores and functional units</a:t>
            </a:r>
            <a:endParaRPr lang="en-US" dirty="0">
              <a:latin typeface="Tahoma" charset="0"/>
              <a:ea typeface="ＭＳ Ｐゴシック" charset="0"/>
            </a:endParaRPr>
          </a:p>
        </p:txBody>
      </p:sp>
      <p:sp>
        <p:nvSpPr>
          <p:cNvPr id="5325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A2F0553-5230-3B41-9976-670E9A15BF30}" type="slidenum">
              <a:rPr lang="en-US" sz="1600">
                <a:latin typeface="Garamond" charset="0"/>
              </a:rPr>
              <a:pPr eaLnBrk="1" hangingPunct="1"/>
              <a:t>85</a:t>
            </a:fld>
            <a:endParaRPr lang="en-US" sz="1600">
              <a:latin typeface="Garamond" charset="0"/>
            </a:endParaRPr>
          </a:p>
        </p:txBody>
      </p:sp>
    </p:spTree>
    <p:extLst>
      <p:ext uri="{BB962C8B-B14F-4D97-AF65-F5344CB8AC3E}">
        <p14:creationId xmlns:p14="http://schemas.microsoft.com/office/powerpoint/2010/main" val="37158962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BCA8C9-D0BE-6149-812A-D7142956562F}" type="slidenum">
              <a:rPr lang="en-US" sz="1600">
                <a:latin typeface="Garamond" charset="0"/>
              </a:rPr>
              <a:pPr eaLnBrk="1" hangingPunct="1"/>
              <a:t>86</a:t>
            </a:fld>
            <a:endParaRPr lang="en-US" sz="1600">
              <a:latin typeface="Garamond" charset="0"/>
            </a:endParaRPr>
          </a:p>
        </p:txBody>
      </p:sp>
      <p:sp>
        <p:nvSpPr>
          <p:cNvPr id="55299"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Staged Execution Model (II)</a:t>
            </a:r>
          </a:p>
        </p:txBody>
      </p:sp>
      <p:sp>
        <p:nvSpPr>
          <p:cNvPr id="29699" name="AutoShape 3"/>
          <p:cNvSpPr>
            <a:spLocks noChangeArrowheads="1"/>
          </p:cNvSpPr>
          <p:nvPr/>
        </p:nvSpPr>
        <p:spPr bwMode="auto">
          <a:xfrm>
            <a:off x="3276600" y="1828800"/>
            <a:ext cx="2133600" cy="3717925"/>
          </a:xfrm>
          <a:prstGeom prst="roundRect">
            <a:avLst>
              <a:gd name="adj" fmla="val 16667"/>
            </a:avLst>
          </a:prstGeom>
          <a:solidFill>
            <a:srgbClr val="99CC00"/>
          </a:solidFill>
          <a:ln w="9525">
            <a:solidFill>
              <a:schemeClr val="tx1"/>
            </a:solidFill>
            <a:round/>
            <a:headEnd/>
            <a:tailEnd/>
          </a:ln>
        </p:spPr>
        <p:txBody>
          <a:bodyPr wrap="none" anchor="ctr"/>
          <a:lstStyle/>
          <a:p>
            <a:pPr algn="ctr"/>
            <a:r>
              <a:rPr lang="en-US"/>
              <a:t>LOAD X</a:t>
            </a:r>
          </a:p>
          <a:p>
            <a:pPr algn="ctr"/>
            <a:r>
              <a:rPr lang="en-US"/>
              <a:t>STORE Y</a:t>
            </a:r>
          </a:p>
          <a:p>
            <a:pPr algn="ctr"/>
            <a:r>
              <a:rPr lang="en-US"/>
              <a:t>STORE Y</a:t>
            </a:r>
          </a:p>
          <a:p>
            <a:pPr algn="ctr"/>
            <a:endParaRPr lang="en-US"/>
          </a:p>
          <a:p>
            <a:pPr algn="ctr"/>
            <a:r>
              <a:rPr lang="en-US"/>
              <a:t>LOAD Y</a:t>
            </a:r>
          </a:p>
          <a:p>
            <a:pPr algn="ctr"/>
            <a:r>
              <a:rPr lang="en-US"/>
              <a:t>….</a:t>
            </a:r>
          </a:p>
          <a:p>
            <a:pPr algn="ctr"/>
            <a:r>
              <a:rPr lang="en-US"/>
              <a:t>STORE Z</a:t>
            </a:r>
          </a:p>
          <a:p>
            <a:pPr algn="ctr"/>
            <a:endParaRPr lang="en-US"/>
          </a:p>
          <a:p>
            <a:pPr algn="ctr"/>
            <a:r>
              <a:rPr lang="en-US"/>
              <a:t>LOAD Z</a:t>
            </a:r>
          </a:p>
          <a:p>
            <a:pPr algn="ctr"/>
            <a:r>
              <a:rPr lang="en-US"/>
              <a:t>….</a:t>
            </a:r>
          </a:p>
          <a:p>
            <a:pPr algn="ctr"/>
            <a:endParaRPr lang="en-US"/>
          </a:p>
        </p:txBody>
      </p:sp>
      <p:sp>
        <p:nvSpPr>
          <p:cNvPr id="55301" name="Comment 12"/>
          <p:cNvSpPr>
            <a:spLocks noRot="1" noChangeAspect="1" noEditPoints="1" noChangeArrowheads="1" noChangeShapeType="1" noTextEdit="1"/>
          </p:cNvSpPr>
          <p:nvPr/>
        </p:nvSpPr>
        <p:spPr bwMode="auto">
          <a:xfrm>
            <a:off x="8215313" y="2882900"/>
            <a:ext cx="22225" cy="6350"/>
          </a:xfrm>
          <a:custGeom>
            <a:avLst/>
            <a:gdLst>
              <a:gd name="T0" fmla="*/ 2147483647 w 59"/>
              <a:gd name="T1" fmla="*/ 0 h 15"/>
              <a:gd name="T2" fmla="*/ 0 w 59"/>
              <a:gd name="T3" fmla="*/ 2147483647 h 15"/>
              <a:gd name="T4" fmla="*/ 0 60000 65536"/>
              <a:gd name="T5" fmla="*/ 0 60000 65536"/>
              <a:gd name="T6" fmla="*/ 0 w 59"/>
              <a:gd name="T7" fmla="*/ 0 h 15"/>
              <a:gd name="T8" fmla="*/ 59 w 59"/>
              <a:gd name="T9" fmla="*/ 15 h 15"/>
            </a:gdLst>
            <a:ahLst/>
            <a:cxnLst>
              <a:cxn ang="T4">
                <a:pos x="T0" y="T1"/>
              </a:cxn>
              <a:cxn ang="T5">
                <a:pos x="T2" y="T3"/>
              </a:cxn>
            </a:cxnLst>
            <a:rect l="T6" t="T7" r="T8" b="T9"/>
            <a:pathLst>
              <a:path w="59" h="15" extrusionOk="0">
                <a:moveTo>
                  <a:pt x="58" y="0"/>
                </a:moveTo>
                <a:cubicBezTo>
                  <a:pt x="32" y="15"/>
                  <a:pt x="22" y="20"/>
                  <a:pt x="0" y="14"/>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864773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2192E65-169D-8940-8E32-8383295FF29E}" type="slidenum">
              <a:rPr lang="en-US" sz="1600">
                <a:latin typeface="Garamond" charset="0"/>
              </a:rPr>
              <a:pPr eaLnBrk="1" hangingPunct="1"/>
              <a:t>87</a:t>
            </a:fld>
            <a:endParaRPr lang="en-US" sz="1600">
              <a:latin typeface="Garamond" charset="0"/>
            </a:endParaRPr>
          </a:p>
        </p:txBody>
      </p:sp>
      <p:sp>
        <p:nvSpPr>
          <p:cNvPr id="57347"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Staged Execution Model (III)</a:t>
            </a:r>
          </a:p>
        </p:txBody>
      </p:sp>
      <p:sp>
        <p:nvSpPr>
          <p:cNvPr id="12291" name="AutoShape 3"/>
          <p:cNvSpPr>
            <a:spLocks noChangeArrowheads="1"/>
          </p:cNvSpPr>
          <p:nvPr/>
        </p:nvSpPr>
        <p:spPr bwMode="auto">
          <a:xfrm>
            <a:off x="3521075" y="19050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r>
              <a:rPr lang="en-US"/>
              <a:t>LOAD X</a:t>
            </a:r>
          </a:p>
          <a:p>
            <a:pPr algn="ctr"/>
            <a:r>
              <a:rPr lang="en-US"/>
              <a:t>STORE Y</a:t>
            </a:r>
          </a:p>
          <a:p>
            <a:pPr algn="ctr"/>
            <a:r>
              <a:rPr lang="en-US"/>
              <a:t>STORE Y</a:t>
            </a:r>
          </a:p>
        </p:txBody>
      </p:sp>
      <p:sp>
        <p:nvSpPr>
          <p:cNvPr id="12292" name="AutoShape 4"/>
          <p:cNvSpPr>
            <a:spLocks noChangeArrowheads="1"/>
          </p:cNvSpPr>
          <p:nvPr/>
        </p:nvSpPr>
        <p:spPr bwMode="auto">
          <a:xfrm>
            <a:off x="3521075" y="34290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r>
              <a:rPr lang="en-US"/>
              <a:t>LOAD Y</a:t>
            </a:r>
          </a:p>
          <a:p>
            <a:pPr algn="ctr"/>
            <a:r>
              <a:rPr lang="en-US"/>
              <a:t>….</a:t>
            </a:r>
          </a:p>
          <a:p>
            <a:pPr algn="ctr"/>
            <a:r>
              <a:rPr lang="en-US"/>
              <a:t>STORE Z</a:t>
            </a:r>
          </a:p>
        </p:txBody>
      </p:sp>
      <p:sp>
        <p:nvSpPr>
          <p:cNvPr id="12293" name="AutoShape 5"/>
          <p:cNvSpPr>
            <a:spLocks noChangeArrowheads="1"/>
          </p:cNvSpPr>
          <p:nvPr/>
        </p:nvSpPr>
        <p:spPr bwMode="auto">
          <a:xfrm>
            <a:off x="3521075" y="49530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r>
              <a:rPr lang="en-US"/>
              <a:t>LOAD Z</a:t>
            </a:r>
          </a:p>
          <a:p>
            <a:pPr algn="ctr"/>
            <a:r>
              <a:rPr lang="en-US"/>
              <a:t>….</a:t>
            </a:r>
          </a:p>
        </p:txBody>
      </p:sp>
      <p:sp>
        <p:nvSpPr>
          <p:cNvPr id="12294" name="Text Box 6"/>
          <p:cNvSpPr txBox="1">
            <a:spLocks noChangeArrowheads="1"/>
          </p:cNvSpPr>
          <p:nvPr/>
        </p:nvSpPr>
        <p:spPr bwMode="auto">
          <a:xfrm>
            <a:off x="1463675" y="1905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Segment S0</a:t>
            </a:r>
          </a:p>
        </p:txBody>
      </p:sp>
      <p:sp>
        <p:nvSpPr>
          <p:cNvPr id="12295" name="Text Box 7"/>
          <p:cNvSpPr txBox="1">
            <a:spLocks noChangeArrowheads="1"/>
          </p:cNvSpPr>
          <p:nvPr/>
        </p:nvSpPr>
        <p:spPr bwMode="auto">
          <a:xfrm>
            <a:off x="1463675" y="3429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Segment S1</a:t>
            </a:r>
          </a:p>
        </p:txBody>
      </p:sp>
      <p:sp>
        <p:nvSpPr>
          <p:cNvPr id="12296" name="Text Box 8"/>
          <p:cNvSpPr txBox="1">
            <a:spLocks noChangeArrowheads="1"/>
          </p:cNvSpPr>
          <p:nvPr/>
        </p:nvSpPr>
        <p:spPr bwMode="auto">
          <a:xfrm>
            <a:off x="1463675" y="48768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Segment S2</a:t>
            </a:r>
          </a:p>
        </p:txBody>
      </p:sp>
      <p:sp>
        <p:nvSpPr>
          <p:cNvPr id="12297" name="Line 9"/>
          <p:cNvSpPr>
            <a:spLocks noChangeShapeType="1"/>
          </p:cNvSpPr>
          <p:nvPr/>
        </p:nvSpPr>
        <p:spPr bwMode="auto">
          <a:xfrm>
            <a:off x="4587875" y="2971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8" name="Line 10"/>
          <p:cNvSpPr>
            <a:spLocks noChangeShapeType="1"/>
          </p:cNvSpPr>
          <p:nvPr/>
        </p:nvSpPr>
        <p:spPr bwMode="auto">
          <a:xfrm>
            <a:off x="4587875" y="4495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6" name="Text Box 11"/>
          <p:cNvSpPr txBox="1">
            <a:spLocks noChangeArrowheads="1"/>
          </p:cNvSpPr>
          <p:nvPr/>
        </p:nvSpPr>
        <p:spPr bwMode="auto">
          <a:xfrm>
            <a:off x="1189038" y="1279525"/>
            <a:ext cx="7405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i="1"/>
              <a:t>Split code into segments</a:t>
            </a:r>
          </a:p>
        </p:txBody>
      </p:sp>
      <p:sp>
        <p:nvSpPr>
          <p:cNvPr id="57357" name="Comment 14"/>
          <p:cNvSpPr>
            <a:spLocks noRot="1" noChangeAspect="1" noEditPoints="1" noChangeArrowheads="1" noChangeShapeType="1" noTextEdit="1"/>
          </p:cNvSpPr>
          <p:nvPr/>
        </p:nvSpPr>
        <p:spPr bwMode="auto">
          <a:xfrm>
            <a:off x="8215313" y="2882900"/>
            <a:ext cx="22225" cy="6350"/>
          </a:xfrm>
          <a:custGeom>
            <a:avLst/>
            <a:gdLst>
              <a:gd name="T0" fmla="*/ 2147483647 w 59"/>
              <a:gd name="T1" fmla="*/ 0 h 15"/>
              <a:gd name="T2" fmla="*/ 0 w 59"/>
              <a:gd name="T3" fmla="*/ 2147483647 h 15"/>
              <a:gd name="T4" fmla="*/ 0 60000 65536"/>
              <a:gd name="T5" fmla="*/ 0 60000 65536"/>
              <a:gd name="T6" fmla="*/ 0 w 59"/>
              <a:gd name="T7" fmla="*/ 0 h 15"/>
              <a:gd name="T8" fmla="*/ 59 w 59"/>
              <a:gd name="T9" fmla="*/ 15 h 15"/>
            </a:gdLst>
            <a:ahLst/>
            <a:cxnLst>
              <a:cxn ang="T4">
                <a:pos x="T0" y="T1"/>
              </a:cxn>
              <a:cxn ang="T5">
                <a:pos x="T2" y="T3"/>
              </a:cxn>
            </a:cxnLst>
            <a:rect l="T6" t="T7" r="T8" b="T9"/>
            <a:pathLst>
              <a:path w="59" h="15" extrusionOk="0">
                <a:moveTo>
                  <a:pt x="58" y="0"/>
                </a:moveTo>
                <a:cubicBezTo>
                  <a:pt x="32" y="15"/>
                  <a:pt x="22" y="20"/>
                  <a:pt x="0" y="14"/>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5033277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12292" grpId="0" animBg="1"/>
      <p:bldP spid="12293" grpId="0" animBg="1"/>
      <p:bldP spid="12294" grpId="0"/>
      <p:bldP spid="12295" grpId="0"/>
      <p:bldP spid="12296" grpId="0"/>
      <p:bldP spid="12297" grpId="0" animBg="1"/>
      <p:bldP spid="1229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B1BE026-3E4B-5C4F-A2B6-F7845281C507}" type="slidenum">
              <a:rPr lang="en-US" sz="1600">
                <a:latin typeface="Garamond" charset="0"/>
              </a:rPr>
              <a:pPr eaLnBrk="1" hangingPunct="1"/>
              <a:t>88</a:t>
            </a:fld>
            <a:endParaRPr lang="en-US" sz="1600">
              <a:latin typeface="Garamond" charset="0"/>
            </a:endParaRPr>
          </a:p>
        </p:txBody>
      </p:sp>
      <p:sp>
        <p:nvSpPr>
          <p:cNvPr id="59395"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Staged Execution Model (IV)</a:t>
            </a:r>
          </a:p>
        </p:txBody>
      </p:sp>
      <p:sp>
        <p:nvSpPr>
          <p:cNvPr id="59396" name="AutoShape 4"/>
          <p:cNvSpPr>
            <a:spLocks noChangeArrowheads="1"/>
          </p:cNvSpPr>
          <p:nvPr/>
        </p:nvSpPr>
        <p:spPr bwMode="auto">
          <a:xfrm>
            <a:off x="2286000" y="2057400"/>
            <a:ext cx="914400" cy="914400"/>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a:t>Core 0</a:t>
            </a:r>
          </a:p>
        </p:txBody>
      </p:sp>
      <p:sp>
        <p:nvSpPr>
          <p:cNvPr id="59397" name="AutoShape 5"/>
          <p:cNvSpPr>
            <a:spLocks noChangeArrowheads="1"/>
          </p:cNvSpPr>
          <p:nvPr/>
        </p:nvSpPr>
        <p:spPr bwMode="auto">
          <a:xfrm>
            <a:off x="4114800" y="2057400"/>
            <a:ext cx="914400" cy="914400"/>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a:t>Core 1</a:t>
            </a:r>
          </a:p>
        </p:txBody>
      </p:sp>
      <p:sp>
        <p:nvSpPr>
          <p:cNvPr id="59398" name="AutoShape 6"/>
          <p:cNvSpPr>
            <a:spLocks noChangeArrowheads="1"/>
          </p:cNvSpPr>
          <p:nvPr/>
        </p:nvSpPr>
        <p:spPr bwMode="auto">
          <a:xfrm>
            <a:off x="5943600" y="2057400"/>
            <a:ext cx="914400" cy="914400"/>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a:t>Core 2</a:t>
            </a:r>
          </a:p>
        </p:txBody>
      </p:sp>
      <p:sp>
        <p:nvSpPr>
          <p:cNvPr id="59399" name="Rectangle 8"/>
          <p:cNvSpPr>
            <a:spLocks noChangeArrowheads="1"/>
          </p:cNvSpPr>
          <p:nvPr/>
        </p:nvSpPr>
        <p:spPr bwMode="auto">
          <a:xfrm>
            <a:off x="2438400" y="3429000"/>
            <a:ext cx="6096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9400" name="Rectangle 9"/>
          <p:cNvSpPr>
            <a:spLocks noChangeArrowheads="1"/>
          </p:cNvSpPr>
          <p:nvPr/>
        </p:nvSpPr>
        <p:spPr bwMode="auto">
          <a:xfrm>
            <a:off x="2438400" y="3505200"/>
            <a:ext cx="6096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9401" name="Rectangle 10"/>
          <p:cNvSpPr>
            <a:spLocks noChangeArrowheads="1"/>
          </p:cNvSpPr>
          <p:nvPr/>
        </p:nvSpPr>
        <p:spPr bwMode="auto">
          <a:xfrm>
            <a:off x="2438400" y="3581400"/>
            <a:ext cx="6096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9402" name="Rectangle 11"/>
          <p:cNvSpPr>
            <a:spLocks noChangeArrowheads="1"/>
          </p:cNvSpPr>
          <p:nvPr/>
        </p:nvSpPr>
        <p:spPr bwMode="auto">
          <a:xfrm>
            <a:off x="2438400" y="36576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03" name="Rectangle 12"/>
          <p:cNvSpPr>
            <a:spLocks noChangeArrowheads="1"/>
          </p:cNvSpPr>
          <p:nvPr/>
        </p:nvSpPr>
        <p:spPr bwMode="auto">
          <a:xfrm>
            <a:off x="2438400" y="37338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04" name="Line 13"/>
          <p:cNvSpPr>
            <a:spLocks noChangeShapeType="1"/>
          </p:cNvSpPr>
          <p:nvPr/>
        </p:nvSpPr>
        <p:spPr bwMode="auto">
          <a:xfrm>
            <a:off x="2438400" y="34290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5" name="Line 14"/>
          <p:cNvSpPr>
            <a:spLocks noChangeShapeType="1"/>
          </p:cNvSpPr>
          <p:nvPr/>
        </p:nvSpPr>
        <p:spPr bwMode="auto">
          <a:xfrm>
            <a:off x="3048000" y="34290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6" name="Rectangle 15"/>
          <p:cNvSpPr>
            <a:spLocks noChangeArrowheads="1"/>
          </p:cNvSpPr>
          <p:nvPr/>
        </p:nvSpPr>
        <p:spPr bwMode="auto">
          <a:xfrm>
            <a:off x="4267200" y="3429000"/>
            <a:ext cx="609600" cy="762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59407" name="Rectangle 16"/>
          <p:cNvSpPr>
            <a:spLocks noChangeArrowheads="1"/>
          </p:cNvSpPr>
          <p:nvPr/>
        </p:nvSpPr>
        <p:spPr bwMode="auto">
          <a:xfrm>
            <a:off x="4267200" y="3505200"/>
            <a:ext cx="609600" cy="762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59408" name="Rectangle 17"/>
          <p:cNvSpPr>
            <a:spLocks noChangeArrowheads="1"/>
          </p:cNvSpPr>
          <p:nvPr/>
        </p:nvSpPr>
        <p:spPr bwMode="auto">
          <a:xfrm>
            <a:off x="4267200" y="35814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09" name="Rectangle 18"/>
          <p:cNvSpPr>
            <a:spLocks noChangeArrowheads="1"/>
          </p:cNvSpPr>
          <p:nvPr/>
        </p:nvSpPr>
        <p:spPr bwMode="auto">
          <a:xfrm>
            <a:off x="4267200" y="36576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10" name="Rectangle 19"/>
          <p:cNvSpPr>
            <a:spLocks noChangeArrowheads="1"/>
          </p:cNvSpPr>
          <p:nvPr/>
        </p:nvSpPr>
        <p:spPr bwMode="auto">
          <a:xfrm>
            <a:off x="4267200" y="37338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11" name="Line 20"/>
          <p:cNvSpPr>
            <a:spLocks noChangeShapeType="1"/>
          </p:cNvSpPr>
          <p:nvPr/>
        </p:nvSpPr>
        <p:spPr bwMode="auto">
          <a:xfrm>
            <a:off x="4267200" y="34290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2" name="Line 21"/>
          <p:cNvSpPr>
            <a:spLocks noChangeShapeType="1"/>
          </p:cNvSpPr>
          <p:nvPr/>
        </p:nvSpPr>
        <p:spPr bwMode="auto">
          <a:xfrm>
            <a:off x="4876800" y="34290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3" name="Rectangle 22"/>
          <p:cNvSpPr>
            <a:spLocks noChangeArrowheads="1"/>
          </p:cNvSpPr>
          <p:nvPr/>
        </p:nvSpPr>
        <p:spPr bwMode="auto">
          <a:xfrm>
            <a:off x="6096000" y="3429000"/>
            <a:ext cx="609600" cy="76200"/>
          </a:xfrm>
          <a:prstGeom prst="rect">
            <a:avLst/>
          </a:prstGeom>
          <a:solidFill>
            <a:srgbClr val="00FFFF"/>
          </a:solidFill>
          <a:ln w="9525">
            <a:solidFill>
              <a:schemeClr val="tx1"/>
            </a:solidFill>
            <a:miter lim="800000"/>
            <a:headEnd/>
            <a:tailEnd/>
          </a:ln>
        </p:spPr>
        <p:txBody>
          <a:bodyPr wrap="none" anchor="ctr"/>
          <a:lstStyle/>
          <a:p>
            <a:endParaRPr lang="en-US"/>
          </a:p>
        </p:txBody>
      </p:sp>
      <p:sp>
        <p:nvSpPr>
          <p:cNvPr id="59414" name="Rectangle 23"/>
          <p:cNvSpPr>
            <a:spLocks noChangeArrowheads="1"/>
          </p:cNvSpPr>
          <p:nvPr/>
        </p:nvSpPr>
        <p:spPr bwMode="auto">
          <a:xfrm>
            <a:off x="6096000" y="3505200"/>
            <a:ext cx="609600" cy="76200"/>
          </a:xfrm>
          <a:prstGeom prst="rect">
            <a:avLst/>
          </a:prstGeom>
          <a:solidFill>
            <a:srgbClr val="00FFFF"/>
          </a:solidFill>
          <a:ln w="9525">
            <a:solidFill>
              <a:schemeClr val="tx1"/>
            </a:solidFill>
            <a:miter lim="800000"/>
            <a:headEnd/>
            <a:tailEnd/>
          </a:ln>
        </p:spPr>
        <p:txBody>
          <a:bodyPr wrap="none" anchor="ctr"/>
          <a:lstStyle/>
          <a:p>
            <a:endParaRPr lang="en-US"/>
          </a:p>
        </p:txBody>
      </p:sp>
      <p:sp>
        <p:nvSpPr>
          <p:cNvPr id="59415" name="Rectangle 24"/>
          <p:cNvSpPr>
            <a:spLocks noChangeArrowheads="1"/>
          </p:cNvSpPr>
          <p:nvPr/>
        </p:nvSpPr>
        <p:spPr bwMode="auto">
          <a:xfrm>
            <a:off x="6096000" y="3581400"/>
            <a:ext cx="609600" cy="76200"/>
          </a:xfrm>
          <a:prstGeom prst="rect">
            <a:avLst/>
          </a:prstGeom>
          <a:solidFill>
            <a:srgbClr val="00FFFF"/>
          </a:solidFill>
          <a:ln w="9525">
            <a:solidFill>
              <a:schemeClr val="tx1"/>
            </a:solidFill>
            <a:miter lim="800000"/>
            <a:headEnd/>
            <a:tailEnd/>
          </a:ln>
        </p:spPr>
        <p:txBody>
          <a:bodyPr wrap="none" anchor="ctr"/>
          <a:lstStyle/>
          <a:p>
            <a:endParaRPr lang="en-US"/>
          </a:p>
        </p:txBody>
      </p:sp>
      <p:sp>
        <p:nvSpPr>
          <p:cNvPr id="59416" name="Rectangle 25"/>
          <p:cNvSpPr>
            <a:spLocks noChangeArrowheads="1"/>
          </p:cNvSpPr>
          <p:nvPr/>
        </p:nvSpPr>
        <p:spPr bwMode="auto">
          <a:xfrm>
            <a:off x="6096000" y="36576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17" name="Rectangle 26"/>
          <p:cNvSpPr>
            <a:spLocks noChangeArrowheads="1"/>
          </p:cNvSpPr>
          <p:nvPr/>
        </p:nvSpPr>
        <p:spPr bwMode="auto">
          <a:xfrm>
            <a:off x="6096000" y="37338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18" name="Line 27"/>
          <p:cNvSpPr>
            <a:spLocks noChangeShapeType="1"/>
          </p:cNvSpPr>
          <p:nvPr/>
        </p:nvSpPr>
        <p:spPr bwMode="auto">
          <a:xfrm>
            <a:off x="6096000" y="34290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9" name="Line 28"/>
          <p:cNvSpPr>
            <a:spLocks noChangeShapeType="1"/>
          </p:cNvSpPr>
          <p:nvPr/>
        </p:nvSpPr>
        <p:spPr bwMode="auto">
          <a:xfrm>
            <a:off x="6705600" y="34290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0" name="Line 36"/>
          <p:cNvSpPr>
            <a:spLocks noChangeShapeType="1"/>
          </p:cNvSpPr>
          <p:nvPr/>
        </p:nvSpPr>
        <p:spPr bwMode="auto">
          <a:xfrm flipV="1">
            <a:off x="2743200" y="4267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1" name="Text Box 37"/>
          <p:cNvSpPr txBox="1">
            <a:spLocks noChangeArrowheads="1"/>
          </p:cNvSpPr>
          <p:nvPr/>
        </p:nvSpPr>
        <p:spPr bwMode="auto">
          <a:xfrm>
            <a:off x="609600" y="3519488"/>
            <a:ext cx="1752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t>Work-queues</a:t>
            </a:r>
          </a:p>
        </p:txBody>
      </p:sp>
      <p:sp>
        <p:nvSpPr>
          <p:cNvPr id="59422" name="Line 39"/>
          <p:cNvSpPr>
            <a:spLocks noChangeShapeType="1"/>
          </p:cNvSpPr>
          <p:nvPr/>
        </p:nvSpPr>
        <p:spPr bwMode="auto">
          <a:xfrm flipV="1">
            <a:off x="4572000" y="4267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3" name="Line 40"/>
          <p:cNvSpPr>
            <a:spLocks noChangeShapeType="1"/>
          </p:cNvSpPr>
          <p:nvPr/>
        </p:nvSpPr>
        <p:spPr bwMode="auto">
          <a:xfrm flipV="1">
            <a:off x="6400800" y="4267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4" name="Line 43"/>
          <p:cNvSpPr>
            <a:spLocks noChangeShapeType="1"/>
          </p:cNvSpPr>
          <p:nvPr/>
        </p:nvSpPr>
        <p:spPr bwMode="auto">
          <a:xfrm flipV="1">
            <a:off x="6400800" y="2971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5" name="Line 44"/>
          <p:cNvSpPr>
            <a:spLocks noChangeShapeType="1"/>
          </p:cNvSpPr>
          <p:nvPr/>
        </p:nvSpPr>
        <p:spPr bwMode="auto">
          <a:xfrm flipV="1">
            <a:off x="4572000" y="2971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6" name="Line 45"/>
          <p:cNvSpPr>
            <a:spLocks noChangeShapeType="1"/>
          </p:cNvSpPr>
          <p:nvPr/>
        </p:nvSpPr>
        <p:spPr bwMode="auto">
          <a:xfrm flipV="1">
            <a:off x="2743200" y="2971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7" name="Text Box 46"/>
          <p:cNvSpPr txBox="1">
            <a:spLocks noChangeArrowheads="1"/>
          </p:cNvSpPr>
          <p:nvPr/>
        </p:nvSpPr>
        <p:spPr bwMode="auto">
          <a:xfrm>
            <a:off x="2133600" y="47244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t>Instances</a:t>
            </a:r>
            <a:br>
              <a:rPr lang="en-US" sz="1800"/>
            </a:br>
            <a:r>
              <a:rPr lang="en-US" sz="1800"/>
              <a:t> of S0</a:t>
            </a:r>
          </a:p>
        </p:txBody>
      </p:sp>
      <p:sp>
        <p:nvSpPr>
          <p:cNvPr id="59428" name="Text Box 47"/>
          <p:cNvSpPr txBox="1">
            <a:spLocks noChangeArrowheads="1"/>
          </p:cNvSpPr>
          <p:nvPr/>
        </p:nvSpPr>
        <p:spPr bwMode="auto">
          <a:xfrm>
            <a:off x="3962400" y="47244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t>Instances</a:t>
            </a:r>
            <a:br>
              <a:rPr lang="en-US" sz="1800"/>
            </a:br>
            <a:r>
              <a:rPr lang="en-US" sz="1800"/>
              <a:t> of S1</a:t>
            </a:r>
          </a:p>
        </p:txBody>
      </p:sp>
      <p:sp>
        <p:nvSpPr>
          <p:cNvPr id="59429" name="Text Box 48"/>
          <p:cNvSpPr txBox="1">
            <a:spLocks noChangeArrowheads="1"/>
          </p:cNvSpPr>
          <p:nvPr/>
        </p:nvSpPr>
        <p:spPr bwMode="auto">
          <a:xfrm>
            <a:off x="5791200" y="47244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t>Instances</a:t>
            </a:r>
            <a:br>
              <a:rPr lang="en-US" sz="1800"/>
            </a:br>
            <a:r>
              <a:rPr lang="en-US" sz="1800"/>
              <a:t> of S2</a:t>
            </a:r>
          </a:p>
        </p:txBody>
      </p:sp>
    </p:spTree>
    <p:extLst>
      <p:ext uri="{BB962C8B-B14F-4D97-AF65-F5344CB8AC3E}">
        <p14:creationId xmlns:p14="http://schemas.microsoft.com/office/powerpoint/2010/main" val="2169666146"/>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EEA0ED-6F25-2547-A6A2-984BA74E1607}" type="slidenum">
              <a:rPr lang="en-US" sz="1600">
                <a:latin typeface="Garamond" charset="0"/>
              </a:rPr>
              <a:pPr eaLnBrk="1" hangingPunct="1"/>
              <a:t>89</a:t>
            </a:fld>
            <a:endParaRPr lang="en-US" sz="1600">
              <a:latin typeface="Garamond" charset="0"/>
            </a:endParaRPr>
          </a:p>
        </p:txBody>
      </p:sp>
      <p:sp>
        <p:nvSpPr>
          <p:cNvPr id="61443" name="AutoShape 3"/>
          <p:cNvSpPr>
            <a:spLocks noChangeArrowheads="1"/>
          </p:cNvSpPr>
          <p:nvPr/>
        </p:nvSpPr>
        <p:spPr bwMode="auto">
          <a:xfrm>
            <a:off x="639763" y="1905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X</a:t>
            </a:r>
          </a:p>
          <a:p>
            <a:pPr algn="ctr"/>
            <a:r>
              <a:rPr lang="en-US"/>
              <a:t>STORE Y</a:t>
            </a:r>
          </a:p>
          <a:p>
            <a:pPr algn="ctr"/>
            <a:r>
              <a:rPr lang="en-US"/>
              <a:t>STORE Y</a:t>
            </a:r>
          </a:p>
        </p:txBody>
      </p:sp>
      <p:sp>
        <p:nvSpPr>
          <p:cNvPr id="31748" name="AutoShape 4"/>
          <p:cNvSpPr>
            <a:spLocks noChangeArrowheads="1"/>
          </p:cNvSpPr>
          <p:nvPr/>
        </p:nvSpPr>
        <p:spPr bwMode="auto">
          <a:xfrm>
            <a:off x="3475038" y="3429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Y</a:t>
            </a:r>
          </a:p>
          <a:p>
            <a:pPr algn="ctr"/>
            <a:r>
              <a:rPr lang="en-US"/>
              <a:t>….</a:t>
            </a:r>
          </a:p>
          <a:p>
            <a:pPr algn="ctr"/>
            <a:r>
              <a:rPr lang="en-US"/>
              <a:t>STORE Z</a:t>
            </a:r>
          </a:p>
        </p:txBody>
      </p:sp>
      <p:sp>
        <p:nvSpPr>
          <p:cNvPr id="31749" name="AutoShape 5"/>
          <p:cNvSpPr>
            <a:spLocks noChangeArrowheads="1"/>
          </p:cNvSpPr>
          <p:nvPr/>
        </p:nvSpPr>
        <p:spPr bwMode="auto">
          <a:xfrm>
            <a:off x="6400800" y="4953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Z</a:t>
            </a:r>
          </a:p>
          <a:p>
            <a:pPr algn="ctr"/>
            <a:r>
              <a:rPr lang="en-US"/>
              <a:t>….</a:t>
            </a:r>
          </a:p>
        </p:txBody>
      </p:sp>
      <p:sp>
        <p:nvSpPr>
          <p:cNvPr id="61446" name="Text Box 6"/>
          <p:cNvSpPr txBox="1">
            <a:spLocks noChangeArrowheads="1"/>
          </p:cNvSpPr>
          <p:nvPr/>
        </p:nvSpPr>
        <p:spPr bwMode="auto">
          <a:xfrm>
            <a:off x="1143000" y="11430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0</a:t>
            </a:r>
          </a:p>
        </p:txBody>
      </p:sp>
      <p:sp>
        <p:nvSpPr>
          <p:cNvPr id="61447" name="Text Box 7"/>
          <p:cNvSpPr txBox="1">
            <a:spLocks noChangeArrowheads="1"/>
          </p:cNvSpPr>
          <p:nvPr/>
        </p:nvSpPr>
        <p:spPr bwMode="auto">
          <a:xfrm>
            <a:off x="3886200" y="1143000"/>
            <a:ext cx="1203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1</a:t>
            </a:r>
          </a:p>
        </p:txBody>
      </p:sp>
      <p:sp>
        <p:nvSpPr>
          <p:cNvPr id="61448" name="Text Box 8"/>
          <p:cNvSpPr txBox="1">
            <a:spLocks noChangeArrowheads="1"/>
          </p:cNvSpPr>
          <p:nvPr/>
        </p:nvSpPr>
        <p:spPr bwMode="auto">
          <a:xfrm>
            <a:off x="6781800" y="114300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2</a:t>
            </a:r>
          </a:p>
        </p:txBody>
      </p:sp>
      <p:sp>
        <p:nvSpPr>
          <p:cNvPr id="31753" name="Freeform 9"/>
          <p:cNvSpPr>
            <a:spLocks/>
          </p:cNvSpPr>
          <p:nvPr/>
        </p:nvSpPr>
        <p:spPr bwMode="auto">
          <a:xfrm>
            <a:off x="1752600" y="2971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54" name="Freeform 10"/>
          <p:cNvSpPr>
            <a:spLocks/>
          </p:cNvSpPr>
          <p:nvPr/>
        </p:nvSpPr>
        <p:spPr bwMode="auto">
          <a:xfrm>
            <a:off x="4572000" y="4495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51" name="Text Box 13"/>
          <p:cNvSpPr txBox="1">
            <a:spLocks noChangeArrowheads="1"/>
          </p:cNvSpPr>
          <p:nvPr/>
        </p:nvSpPr>
        <p:spPr bwMode="auto">
          <a:xfrm>
            <a:off x="76200" y="2209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S0</a:t>
            </a:r>
          </a:p>
        </p:txBody>
      </p:sp>
      <p:sp>
        <p:nvSpPr>
          <p:cNvPr id="31758" name="Text Box 14"/>
          <p:cNvSpPr txBox="1">
            <a:spLocks noChangeArrowheads="1"/>
          </p:cNvSpPr>
          <p:nvPr/>
        </p:nvSpPr>
        <p:spPr bwMode="auto">
          <a:xfrm>
            <a:off x="2590800" y="3810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S1</a:t>
            </a:r>
          </a:p>
        </p:txBody>
      </p:sp>
      <p:sp>
        <p:nvSpPr>
          <p:cNvPr id="31759" name="Text Box 15"/>
          <p:cNvSpPr txBox="1">
            <a:spLocks noChangeArrowheads="1"/>
          </p:cNvSpPr>
          <p:nvPr/>
        </p:nvSpPr>
        <p:spPr bwMode="auto">
          <a:xfrm>
            <a:off x="5791200" y="5257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S2</a:t>
            </a:r>
          </a:p>
        </p:txBody>
      </p:sp>
      <p:sp>
        <p:nvSpPr>
          <p:cNvPr id="61454" name="Rectangle 2"/>
          <p:cNvSpPr txBox="1">
            <a:spLocks noChangeArrowheads="1"/>
          </p:cNvSpPr>
          <p:nvPr/>
        </p:nvSpPr>
        <p:spPr bwMode="auto">
          <a:xfrm>
            <a:off x="228600" y="152400"/>
            <a:ext cx="891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800">
                <a:solidFill>
                  <a:schemeClr val="tx2"/>
                </a:solidFill>
                <a:latin typeface="Garamond" charset="0"/>
              </a:rPr>
              <a:t>Staged Execution Model: Segment Spawning</a:t>
            </a:r>
          </a:p>
        </p:txBody>
      </p:sp>
    </p:spTree>
    <p:extLst>
      <p:ext uri="{BB962C8B-B14F-4D97-AF65-F5344CB8AC3E}">
        <p14:creationId xmlns:p14="http://schemas.microsoft.com/office/powerpoint/2010/main" val="1546032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31749" grpId="0" animBg="1"/>
      <p:bldP spid="31753" grpId="0" animBg="1"/>
      <p:bldP spid="31754" grpId="0" animBg="1"/>
      <p:bldP spid="31758" grpId="0"/>
      <p:bldP spid="317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dirty="0">
                <a:latin typeface="Garamond" charset="0"/>
                <a:ea typeface="ＭＳ Ｐゴシック" charset="0"/>
                <a:cs typeface="ＭＳ Ｐゴシック" charset="0"/>
              </a:rPr>
              <a:t>Readings for </a:t>
            </a:r>
            <a:r>
              <a:rPr lang="en-US" dirty="0" smtClean="0">
                <a:latin typeface="Garamond" charset="0"/>
                <a:ea typeface="ＭＳ Ｐゴシック" charset="0"/>
                <a:cs typeface="ＭＳ Ｐゴシック" charset="0"/>
              </a:rPr>
              <a:t>Today</a:t>
            </a:r>
            <a:endParaRPr lang="en-US" dirty="0">
              <a:latin typeface="Garamond" charset="0"/>
              <a:ea typeface="ＭＳ Ｐゴシック" charset="0"/>
              <a:cs typeface="ＭＳ Ｐゴシック" charset="0"/>
            </a:endParaRPr>
          </a:p>
        </p:txBody>
      </p:sp>
      <p:sp>
        <p:nvSpPr>
          <p:cNvPr id="43010" name="Content Placeholder 2"/>
          <p:cNvSpPr>
            <a:spLocks noGrp="1"/>
          </p:cNvSpPr>
          <p:nvPr>
            <p:ph idx="1"/>
          </p:nvPr>
        </p:nvSpPr>
        <p:spPr>
          <a:xfrm>
            <a:off x="152400" y="838200"/>
            <a:ext cx="8915400" cy="5194300"/>
          </a:xfrm>
        </p:spPr>
        <p:txBody>
          <a:bodyPr/>
          <a:lstStyle/>
          <a:p>
            <a:r>
              <a:rPr lang="en-US" sz="2200" dirty="0" smtClean="0">
                <a:latin typeface="Tahoma" charset="0"/>
                <a:ea typeface="ＭＳ Ｐゴシック" charset="0"/>
                <a:cs typeface="ＭＳ Ｐゴシック" charset="0"/>
              </a:rPr>
              <a:t>Required – Symmetric and Asymmetric Multi-Core Systems</a:t>
            </a:r>
          </a:p>
          <a:p>
            <a:pPr lvl="1"/>
            <a:r>
              <a:rPr lang="en-US" sz="1900" dirty="0" err="1" smtClean="0">
                <a:latin typeface="Tahoma" charset="0"/>
                <a:ea typeface="ＭＳ Ｐゴシック" charset="0"/>
              </a:rPr>
              <a:t>Suleman</a:t>
            </a:r>
            <a:r>
              <a:rPr lang="en-US" sz="1900" dirty="0" smtClean="0">
                <a:latin typeface="Tahoma" charset="0"/>
                <a:ea typeface="ＭＳ Ｐゴシック" charset="0"/>
              </a:rPr>
              <a:t> </a:t>
            </a:r>
            <a:r>
              <a:rPr lang="en-US" sz="1900" dirty="0">
                <a:latin typeface="Tahoma" charset="0"/>
                <a:ea typeface="ＭＳ Ｐゴシック" charset="0"/>
              </a:rPr>
              <a:t>et al., </a:t>
            </a:r>
            <a:r>
              <a:rPr lang="ja-JP" altLang="en-US" sz="1900" dirty="0">
                <a:latin typeface="Tahoma" charset="0"/>
                <a:ea typeface="ＭＳ Ｐゴシック" charset="0"/>
              </a:rPr>
              <a:t>“</a:t>
            </a:r>
            <a:r>
              <a:rPr lang="en-US" altLang="ja-JP" sz="1900" dirty="0">
                <a:solidFill>
                  <a:srgbClr val="0000FF"/>
                </a:solidFill>
                <a:latin typeface="Tahoma" charset="0"/>
                <a:ea typeface="ＭＳ Ｐゴシック" charset="0"/>
              </a:rPr>
              <a:t>Accelerating Critical Section Execution with Asymmetric Multi-Core Architectures</a:t>
            </a:r>
            <a:r>
              <a:rPr lang="en-US" altLang="ja-JP" sz="1900" dirty="0">
                <a:latin typeface="Tahoma" charset="0"/>
                <a:ea typeface="ＭＳ Ｐゴシック" charset="0"/>
              </a:rPr>
              <a:t>,</a:t>
            </a:r>
            <a:r>
              <a:rPr lang="ja-JP" altLang="en-US" sz="1900" dirty="0">
                <a:latin typeface="Tahoma" charset="0"/>
                <a:ea typeface="ＭＳ Ｐゴシック" charset="0"/>
              </a:rPr>
              <a:t>”</a:t>
            </a:r>
            <a:r>
              <a:rPr lang="en-US" altLang="ja-JP" sz="1900" dirty="0">
                <a:latin typeface="Tahoma" charset="0"/>
                <a:ea typeface="ＭＳ Ｐゴシック" charset="0"/>
              </a:rPr>
              <a:t> ASPLOS </a:t>
            </a:r>
            <a:r>
              <a:rPr lang="en-US" altLang="ja-JP" sz="1900" dirty="0" smtClean="0">
                <a:latin typeface="Tahoma" charset="0"/>
                <a:ea typeface="ＭＳ Ｐゴシック" charset="0"/>
              </a:rPr>
              <a:t>2009, IEEE Micro 2010. </a:t>
            </a:r>
            <a:endParaRPr lang="en-US" altLang="ja-JP" sz="1900" dirty="0">
              <a:latin typeface="Tahoma" charset="0"/>
              <a:ea typeface="ＭＳ Ｐゴシック" charset="0"/>
            </a:endParaRPr>
          </a:p>
          <a:p>
            <a:pPr lvl="1"/>
            <a:r>
              <a:rPr lang="en-US" sz="1900" dirty="0" err="1">
                <a:latin typeface="Tahoma" charset="0"/>
                <a:ea typeface="ＭＳ Ｐゴシック" charset="0"/>
              </a:rPr>
              <a:t>Suleman</a:t>
            </a:r>
            <a:r>
              <a:rPr lang="en-US" sz="1900" dirty="0">
                <a:latin typeface="Tahoma" charset="0"/>
                <a:ea typeface="ＭＳ Ｐゴシック" charset="0"/>
              </a:rPr>
              <a:t> et al., </a:t>
            </a:r>
            <a:r>
              <a:rPr lang="ja-JP" altLang="en-US" sz="1900" dirty="0">
                <a:latin typeface="Tahoma" charset="0"/>
                <a:ea typeface="ＭＳ Ｐゴシック" charset="0"/>
              </a:rPr>
              <a:t>“</a:t>
            </a:r>
            <a:r>
              <a:rPr lang="en-US" altLang="ja-JP" sz="1900" dirty="0">
                <a:solidFill>
                  <a:srgbClr val="0000FF"/>
                </a:solidFill>
                <a:latin typeface="Tahoma" charset="0"/>
                <a:ea typeface="ＭＳ Ｐゴシック" charset="0"/>
              </a:rPr>
              <a:t>Data Marshaling for Multi-Core Architectures</a:t>
            </a:r>
            <a:r>
              <a:rPr lang="en-US" altLang="ja-JP" sz="1900" dirty="0">
                <a:latin typeface="Tahoma" charset="0"/>
                <a:ea typeface="ＭＳ Ｐゴシック" charset="0"/>
              </a:rPr>
              <a:t>,</a:t>
            </a:r>
            <a:r>
              <a:rPr lang="ja-JP" altLang="en-US" sz="1900" dirty="0">
                <a:latin typeface="Tahoma" charset="0"/>
                <a:ea typeface="ＭＳ Ｐゴシック" charset="0"/>
              </a:rPr>
              <a:t>”</a:t>
            </a:r>
            <a:r>
              <a:rPr lang="en-US" altLang="ja-JP" sz="1900" dirty="0">
                <a:latin typeface="Tahoma" charset="0"/>
                <a:ea typeface="ＭＳ Ｐゴシック" charset="0"/>
              </a:rPr>
              <a:t> ISCA </a:t>
            </a:r>
            <a:r>
              <a:rPr lang="en-US" altLang="ja-JP" sz="1900" dirty="0" smtClean="0">
                <a:latin typeface="Tahoma" charset="0"/>
                <a:ea typeface="ＭＳ Ｐゴシック" charset="0"/>
              </a:rPr>
              <a:t>2010, IEEE Micro 2011.</a:t>
            </a:r>
          </a:p>
          <a:p>
            <a:pPr lvl="1"/>
            <a:r>
              <a:rPr lang="en-US" altLang="ja-JP" sz="1900" dirty="0" smtClean="0">
                <a:latin typeface="Tahoma" charset="0"/>
                <a:ea typeface="ＭＳ Ｐゴシック" charset="0"/>
              </a:rPr>
              <a:t>Joao et al., “</a:t>
            </a:r>
            <a:r>
              <a:rPr lang="en-US" altLang="ja-JP" sz="1900" dirty="0" smtClean="0">
                <a:solidFill>
                  <a:srgbClr val="0000FF"/>
                </a:solidFill>
                <a:latin typeface="Tahoma" charset="0"/>
                <a:ea typeface="ＭＳ Ｐゴシック" charset="0"/>
              </a:rPr>
              <a:t>Bottleneck Identification and Scheduling for Multithreaded Applications</a:t>
            </a:r>
            <a:r>
              <a:rPr lang="en-US" altLang="ja-JP" sz="1900" dirty="0" smtClean="0">
                <a:latin typeface="Tahoma" charset="0"/>
                <a:ea typeface="ＭＳ Ｐゴシック" charset="0"/>
              </a:rPr>
              <a:t>,” ASPLOS 2012.</a:t>
            </a:r>
          </a:p>
          <a:p>
            <a:pPr lvl="1"/>
            <a:r>
              <a:rPr lang="en-US" altLang="ja-JP" sz="1900" dirty="0" smtClean="0">
                <a:latin typeface="Tahoma" charset="0"/>
                <a:ea typeface="ＭＳ Ｐゴシック" charset="0"/>
              </a:rPr>
              <a:t>Joao et al., “</a:t>
            </a:r>
            <a:r>
              <a:rPr lang="en-US" sz="2000" dirty="0" smtClean="0">
                <a:solidFill>
                  <a:srgbClr val="0000FF"/>
                </a:solidFill>
              </a:rPr>
              <a:t>Utility-Based Acceleration of Multithreaded Applications on Asymmetric CMPs</a:t>
            </a:r>
            <a:r>
              <a:rPr lang="en-US" altLang="ja-JP" sz="1900" dirty="0" smtClean="0">
                <a:latin typeface="Tahoma" charset="0"/>
                <a:ea typeface="ＭＳ Ｐゴシック" charset="0"/>
              </a:rPr>
              <a:t>,” ISCA 2013.</a:t>
            </a:r>
            <a:endParaRPr lang="en-US" altLang="ja-JP" sz="1900" dirty="0">
              <a:latin typeface="Tahoma" charset="0"/>
              <a:ea typeface="ＭＳ Ｐゴシック" charset="0"/>
            </a:endParaRPr>
          </a:p>
          <a:p>
            <a:pPr>
              <a:buFont typeface="Wingdings" charset="0"/>
              <a:buNone/>
            </a:pPr>
            <a:endParaRPr lang="en-US" sz="700" dirty="0">
              <a:latin typeface="Tahoma" charset="0"/>
              <a:ea typeface="ＭＳ Ｐゴシック" charset="0"/>
              <a:cs typeface="ＭＳ Ｐゴシック" charset="0"/>
            </a:endParaRPr>
          </a:p>
          <a:p>
            <a:r>
              <a:rPr lang="en-US" sz="2200" dirty="0">
                <a:latin typeface="Tahoma" charset="0"/>
                <a:ea typeface="ＭＳ Ｐゴシック" charset="0"/>
                <a:cs typeface="ＭＳ Ｐゴシック" charset="0"/>
              </a:rPr>
              <a:t>Recommended</a:t>
            </a:r>
          </a:p>
          <a:p>
            <a:pPr lvl="1"/>
            <a:r>
              <a:rPr lang="en-US" sz="1800" dirty="0" smtClean="0">
                <a:latin typeface="Tahoma" charset="0"/>
                <a:ea typeface="ＭＳ Ｐゴシック" charset="0"/>
              </a:rPr>
              <a:t>Amdahl</a:t>
            </a:r>
            <a:r>
              <a:rPr lang="en-US" sz="1800" dirty="0">
                <a:latin typeface="Tahoma" charset="0"/>
                <a:ea typeface="ＭＳ Ｐゴシック" charset="0"/>
              </a:rPr>
              <a:t>, </a:t>
            </a:r>
            <a:r>
              <a:rPr lang="ja-JP" altLang="en-US" sz="1800" dirty="0">
                <a:latin typeface="Tahoma" charset="0"/>
                <a:ea typeface="ＭＳ Ｐゴシック" charset="0"/>
              </a:rPr>
              <a:t>“</a:t>
            </a:r>
            <a:r>
              <a:rPr lang="en-US" altLang="ja-JP" sz="1800" dirty="0">
                <a:solidFill>
                  <a:srgbClr val="0000FF"/>
                </a:solidFill>
                <a:latin typeface="Tahoma" charset="0"/>
                <a:ea typeface="ＭＳ Ｐゴシック" charset="0"/>
              </a:rPr>
              <a:t>Validity of the single processor approach to achieving large scale computing capabilities</a:t>
            </a:r>
            <a:r>
              <a:rPr lang="en-US" altLang="ja-JP" sz="1800" dirty="0">
                <a:latin typeface="Tahoma" charset="0"/>
                <a:ea typeface="ＭＳ Ｐゴシック" charset="0"/>
              </a:rPr>
              <a:t>,</a:t>
            </a:r>
            <a:r>
              <a:rPr lang="ja-JP" altLang="en-US" sz="1800" dirty="0">
                <a:latin typeface="Tahoma" charset="0"/>
                <a:ea typeface="ＭＳ Ｐゴシック" charset="0"/>
              </a:rPr>
              <a:t>”</a:t>
            </a:r>
            <a:r>
              <a:rPr lang="en-US" altLang="ja-JP" sz="1800" dirty="0">
                <a:latin typeface="Tahoma" charset="0"/>
                <a:ea typeface="ＭＳ Ｐゴシック" charset="0"/>
              </a:rPr>
              <a:t> AFIPS 1967. </a:t>
            </a:r>
          </a:p>
          <a:p>
            <a:pPr lvl="1"/>
            <a:r>
              <a:rPr lang="en-US" sz="1800" dirty="0" err="1">
                <a:latin typeface="Tahoma" charset="0"/>
                <a:ea typeface="ＭＳ Ｐゴシック" charset="0"/>
              </a:rPr>
              <a:t>Olukotun</a:t>
            </a:r>
            <a:r>
              <a:rPr lang="en-US" sz="1800" dirty="0">
                <a:latin typeface="Tahoma" charset="0"/>
                <a:ea typeface="ＭＳ Ｐゴシック" charset="0"/>
              </a:rPr>
              <a:t> et al., </a:t>
            </a:r>
            <a:r>
              <a:rPr lang="ja-JP" altLang="en-US" sz="1800" dirty="0">
                <a:latin typeface="Tahoma" charset="0"/>
                <a:ea typeface="ＭＳ Ｐゴシック" charset="0"/>
              </a:rPr>
              <a:t>“</a:t>
            </a:r>
            <a:r>
              <a:rPr lang="en-US" altLang="ja-JP" sz="1800" dirty="0">
                <a:solidFill>
                  <a:srgbClr val="0000FF"/>
                </a:solidFill>
                <a:latin typeface="Tahoma" charset="0"/>
                <a:ea typeface="ＭＳ Ｐゴシック" charset="0"/>
              </a:rPr>
              <a:t>The Case for a Single-Chip Multiprocessor</a:t>
            </a:r>
            <a:r>
              <a:rPr lang="en-US" altLang="ja-JP" sz="1800" dirty="0">
                <a:latin typeface="Tahoma" charset="0"/>
                <a:ea typeface="ＭＳ Ｐゴシック" charset="0"/>
              </a:rPr>
              <a:t>,</a:t>
            </a:r>
            <a:r>
              <a:rPr lang="ja-JP" altLang="en-US" sz="1800" dirty="0">
                <a:latin typeface="Tahoma" charset="0"/>
                <a:ea typeface="ＭＳ Ｐゴシック" charset="0"/>
              </a:rPr>
              <a:t>”</a:t>
            </a:r>
            <a:r>
              <a:rPr lang="en-US" altLang="ja-JP" sz="1800" dirty="0">
                <a:latin typeface="Tahoma" charset="0"/>
                <a:ea typeface="ＭＳ Ｐゴシック" charset="0"/>
              </a:rPr>
              <a:t> ASPLOS 1996.</a:t>
            </a:r>
          </a:p>
          <a:p>
            <a:pPr lvl="1"/>
            <a:r>
              <a:rPr lang="en-US" sz="1800" dirty="0" smtClean="0">
                <a:latin typeface="Tahoma" charset="0"/>
                <a:ea typeface="ＭＳ Ｐゴシック" charset="0"/>
                <a:cs typeface="ＭＳ Ｐゴシック" charset="0"/>
              </a:rPr>
              <a:t>Mutlu </a:t>
            </a:r>
            <a:r>
              <a:rPr lang="en-US" sz="1800" dirty="0">
                <a:latin typeface="Tahoma" charset="0"/>
                <a:ea typeface="ＭＳ Ｐゴシック" charset="0"/>
                <a:cs typeface="ＭＳ Ｐゴシック" charset="0"/>
              </a:rPr>
              <a:t>et al., </a:t>
            </a:r>
            <a:r>
              <a:rPr lang="ja-JP" altLang="en-US" sz="1800" dirty="0">
                <a:latin typeface="Tahoma" charset="0"/>
                <a:ea typeface="ＭＳ Ｐゴシック" charset="0"/>
                <a:cs typeface="ＭＳ Ｐゴシック" charset="0"/>
              </a:rPr>
              <a:t>“</a:t>
            </a:r>
            <a:r>
              <a:rPr lang="en-US" altLang="ja-JP" sz="1800" dirty="0">
                <a:solidFill>
                  <a:srgbClr val="0000FF"/>
                </a:solidFill>
                <a:latin typeface="Tahoma" charset="0"/>
                <a:ea typeface="ＭＳ Ｐゴシック" charset="0"/>
                <a:cs typeface="ＭＳ Ｐゴシック" charset="0"/>
              </a:rPr>
              <a:t>Runahead Execution: An Alternative to Very Large Instruction Windows for Out-of-order Processors</a:t>
            </a:r>
            <a:r>
              <a:rPr lang="en-US" altLang="ja-JP" sz="1800" dirty="0">
                <a:latin typeface="Tahoma" charset="0"/>
                <a:ea typeface="ＭＳ Ｐゴシック" charset="0"/>
                <a:cs typeface="ＭＳ Ｐゴシック" charset="0"/>
              </a:rPr>
              <a:t>,</a:t>
            </a:r>
            <a:r>
              <a:rPr lang="ja-JP" altLang="en-US" sz="1800" dirty="0">
                <a:latin typeface="Tahoma" charset="0"/>
                <a:ea typeface="ＭＳ Ｐゴシック" charset="0"/>
                <a:cs typeface="ＭＳ Ｐゴシック" charset="0"/>
              </a:rPr>
              <a:t>”</a:t>
            </a:r>
            <a:r>
              <a:rPr lang="en-US" altLang="ja-JP" sz="1800" dirty="0">
                <a:latin typeface="Tahoma" charset="0"/>
                <a:ea typeface="ＭＳ Ｐゴシック" charset="0"/>
                <a:cs typeface="ＭＳ Ｐゴシック" charset="0"/>
              </a:rPr>
              <a:t> HPCA 2003, IEEE Micro 2003</a:t>
            </a:r>
            <a:r>
              <a:rPr lang="en-US" altLang="ja-JP" sz="1800" dirty="0" smtClean="0">
                <a:latin typeface="Tahoma" charset="0"/>
                <a:ea typeface="ＭＳ Ｐゴシック" charset="0"/>
                <a:cs typeface="ＭＳ Ｐゴシック" charset="0"/>
              </a:rPr>
              <a:t>.</a:t>
            </a:r>
          </a:p>
          <a:p>
            <a:pPr lvl="1"/>
            <a:r>
              <a:rPr lang="en-US" sz="1800" dirty="0">
                <a:latin typeface="Tahoma" charset="0"/>
                <a:ea typeface="ＭＳ Ｐゴシック" charset="0"/>
              </a:rPr>
              <a:t>Mutlu et al., “</a:t>
            </a:r>
            <a:r>
              <a:rPr lang="en-US" sz="1800" dirty="0">
                <a:solidFill>
                  <a:srgbClr val="0000FF"/>
                </a:solidFill>
                <a:latin typeface="Tahoma" charset="0"/>
                <a:ea typeface="ＭＳ Ｐゴシック" charset="0"/>
              </a:rPr>
              <a:t>Techniques for Efficient Processing in Runahead Execution Engines</a:t>
            </a:r>
            <a:r>
              <a:rPr lang="en-US" sz="1800" dirty="0">
                <a:latin typeface="Tahoma" charset="0"/>
                <a:ea typeface="ＭＳ Ｐゴシック" charset="0"/>
              </a:rPr>
              <a:t>,” ISCA 2005, IEEE Micro 2006.</a:t>
            </a:r>
          </a:p>
          <a:p>
            <a:pPr lvl="1"/>
            <a:endParaRPr lang="en-US" sz="1800" dirty="0">
              <a:latin typeface="Tahoma" charset="0"/>
              <a:ea typeface="ＭＳ Ｐゴシック" charset="0"/>
              <a:cs typeface="ＭＳ Ｐゴシック" charset="0"/>
            </a:endParaRPr>
          </a:p>
          <a:p>
            <a:pPr lvl="1"/>
            <a:endParaRPr lang="en-US" sz="1800" dirty="0">
              <a:latin typeface="Tahoma" charset="0"/>
              <a:ea typeface="ＭＳ Ｐゴシック" charset="0"/>
            </a:endParaRPr>
          </a:p>
          <a:p>
            <a:pPr lvl="1"/>
            <a:endParaRPr lang="en-US" sz="1800" dirty="0">
              <a:latin typeface="Tahoma" charset="0"/>
              <a:ea typeface="ＭＳ Ｐゴシック" charset="0"/>
            </a:endParaRPr>
          </a:p>
          <a:p>
            <a:pPr lvl="1"/>
            <a:endParaRPr lang="en-US" dirty="0">
              <a:latin typeface="Tahoma" charset="0"/>
              <a:ea typeface="ＭＳ Ｐゴシック" charset="0"/>
            </a:endParaRPr>
          </a:p>
        </p:txBody>
      </p:sp>
      <p:sp>
        <p:nvSpPr>
          <p:cNvPr id="430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8BA235-1224-7245-BD2C-162D618C44A5}" type="slidenum">
              <a:rPr lang="en-US" sz="1600">
                <a:solidFill>
                  <a:srgbClr val="000000"/>
                </a:solidFill>
                <a:latin typeface="Garamond" charset="0"/>
              </a:rPr>
              <a:pPr eaLnBrk="1" hangingPunct="1"/>
              <a:t>9</a:t>
            </a:fld>
            <a:endParaRPr lang="en-US" sz="1600">
              <a:solidFill>
                <a:srgbClr val="000000"/>
              </a:solidFill>
              <a:latin typeface="Garamond" charset="0"/>
            </a:endParaRPr>
          </a:p>
        </p:txBody>
      </p:sp>
    </p:spTree>
    <p:extLst>
      <p:ext uri="{BB962C8B-B14F-4D97-AF65-F5344CB8AC3E}">
        <p14:creationId xmlns:p14="http://schemas.microsoft.com/office/powerpoint/2010/main" val="907742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Staged Execution Model: Two Examples</a:t>
            </a:r>
          </a:p>
        </p:txBody>
      </p:sp>
      <p:sp>
        <p:nvSpPr>
          <p:cNvPr id="3" name="Content Placeholder 2"/>
          <p:cNvSpPr>
            <a:spLocks noGrp="1"/>
          </p:cNvSpPr>
          <p:nvPr>
            <p:ph idx="1"/>
          </p:nvPr>
        </p:nvSpPr>
        <p:spPr>
          <a:xfrm>
            <a:off x="0" y="1143000"/>
            <a:ext cx="9144000" cy="5105400"/>
          </a:xfrm>
        </p:spPr>
        <p:txBody>
          <a:bodyPr/>
          <a:lstStyle/>
          <a:p>
            <a:pPr eaLnBrk="1" hangingPunct="1"/>
            <a:r>
              <a:rPr lang="en-US">
                <a:solidFill>
                  <a:srgbClr val="FF0000"/>
                </a:solidFill>
                <a:latin typeface="Tahoma" charset="0"/>
                <a:ea typeface="ＭＳ Ｐゴシック" charset="0"/>
                <a:cs typeface="ＭＳ Ｐゴシック" charset="0"/>
              </a:rPr>
              <a:t>Accelerated Critical Sections </a:t>
            </a:r>
            <a:r>
              <a:rPr lang="en-US">
                <a:latin typeface="Tahoma" charset="0"/>
                <a:ea typeface="ＭＳ Ｐゴシック" charset="0"/>
                <a:cs typeface="ＭＳ Ｐゴシック" charset="0"/>
              </a:rPr>
              <a:t>[Suleman et al., ASPLOS 2009]</a:t>
            </a:r>
          </a:p>
          <a:p>
            <a:pPr lvl="1" eaLnBrk="1" hangingPunct="1"/>
            <a:r>
              <a:rPr lang="en-US">
                <a:latin typeface="Tahoma" charset="0"/>
                <a:ea typeface="ＭＳ Ｐゴシック" charset="0"/>
              </a:rPr>
              <a:t>Idea: </a:t>
            </a:r>
            <a:r>
              <a:rPr lang="en-US">
                <a:solidFill>
                  <a:srgbClr val="0000FF"/>
                </a:solidFill>
                <a:latin typeface="Tahoma" charset="0"/>
                <a:ea typeface="ＭＳ Ｐゴシック" charset="0"/>
              </a:rPr>
              <a:t>Ship critical sections to a large core in an asymmetric CMP</a:t>
            </a:r>
          </a:p>
          <a:p>
            <a:pPr lvl="2" eaLnBrk="1" hangingPunct="1"/>
            <a:r>
              <a:rPr lang="en-US">
                <a:solidFill>
                  <a:srgbClr val="000000"/>
                </a:solidFill>
                <a:latin typeface="Tahoma" charset="0"/>
                <a:ea typeface="ＭＳ Ｐゴシック" charset="0"/>
              </a:rPr>
              <a:t>Segment 0: Non-critical section</a:t>
            </a:r>
          </a:p>
          <a:p>
            <a:pPr lvl="2" eaLnBrk="1" hangingPunct="1"/>
            <a:r>
              <a:rPr lang="en-US">
                <a:solidFill>
                  <a:srgbClr val="000000"/>
                </a:solidFill>
                <a:latin typeface="Tahoma" charset="0"/>
                <a:ea typeface="ＭＳ Ｐゴシック" charset="0"/>
              </a:rPr>
              <a:t>Segment 1: Critical section</a:t>
            </a:r>
          </a:p>
          <a:p>
            <a:pPr lvl="1" eaLnBrk="1" hangingPunct="1"/>
            <a:r>
              <a:rPr lang="en-US">
                <a:solidFill>
                  <a:srgbClr val="000000"/>
                </a:solidFill>
                <a:latin typeface="Tahoma" charset="0"/>
                <a:ea typeface="ＭＳ Ｐゴシック" charset="0"/>
              </a:rPr>
              <a:t>Be</a:t>
            </a:r>
            <a:r>
              <a:rPr lang="en-US">
                <a:latin typeface="Tahoma" charset="0"/>
                <a:ea typeface="ＭＳ Ｐゴシック" charset="0"/>
              </a:rPr>
              <a:t>nefit: Faster execution of critical section, reduced serialization, improved lock and shared data locality</a:t>
            </a:r>
          </a:p>
          <a:p>
            <a:pPr lvl="1" eaLnBrk="1" hangingPunct="1"/>
            <a:endParaRPr lang="en-US">
              <a:solidFill>
                <a:srgbClr val="0000FF"/>
              </a:solidFill>
              <a:latin typeface="Tahoma" charset="0"/>
              <a:ea typeface="ＭＳ Ｐゴシック" charset="0"/>
            </a:endParaRPr>
          </a:p>
          <a:p>
            <a:pPr eaLnBrk="1" hangingPunct="1"/>
            <a:r>
              <a:rPr lang="en-US">
                <a:solidFill>
                  <a:srgbClr val="FF0000"/>
                </a:solidFill>
                <a:latin typeface="Tahoma" charset="0"/>
                <a:ea typeface="ＭＳ Ｐゴシック" charset="0"/>
                <a:cs typeface="ＭＳ Ｐゴシック" charset="0"/>
              </a:rPr>
              <a:t>Producer-Consumer Pipeline Parallelism</a:t>
            </a:r>
          </a:p>
          <a:p>
            <a:pPr lvl="1" eaLnBrk="1" hangingPunct="1"/>
            <a:r>
              <a:rPr lang="en-US">
                <a:solidFill>
                  <a:srgbClr val="000000"/>
                </a:solidFill>
                <a:latin typeface="Tahoma" charset="0"/>
                <a:ea typeface="ＭＳ Ｐゴシック" charset="0"/>
              </a:rPr>
              <a:t>Idea: </a:t>
            </a:r>
            <a:r>
              <a:rPr lang="en-US">
                <a:solidFill>
                  <a:srgbClr val="0000FF"/>
                </a:solidFill>
                <a:latin typeface="Tahoma" charset="0"/>
                <a:ea typeface="ＭＳ Ｐゴシック" charset="0"/>
              </a:rPr>
              <a:t>Split a loop iteration into multiple </a:t>
            </a:r>
            <a:r>
              <a:rPr lang="ja-JP" altLang="en-US">
                <a:solidFill>
                  <a:srgbClr val="0000FF"/>
                </a:solidFill>
                <a:latin typeface="Tahoma" charset="0"/>
                <a:ea typeface="ＭＳ Ｐゴシック" charset="0"/>
              </a:rPr>
              <a:t>“</a:t>
            </a:r>
            <a:r>
              <a:rPr lang="en-US">
                <a:solidFill>
                  <a:srgbClr val="0000FF"/>
                </a:solidFill>
                <a:latin typeface="Tahoma" charset="0"/>
                <a:ea typeface="ＭＳ Ｐゴシック" charset="0"/>
              </a:rPr>
              <a:t>pipeline stages</a:t>
            </a:r>
            <a:r>
              <a:rPr lang="ja-JP" altLang="en-US">
                <a:solidFill>
                  <a:srgbClr val="0000FF"/>
                </a:solidFill>
                <a:latin typeface="Tahoma" charset="0"/>
                <a:ea typeface="ＭＳ Ｐゴシック" charset="0"/>
              </a:rPr>
              <a:t>”</a:t>
            </a:r>
            <a:r>
              <a:rPr lang="en-US">
                <a:solidFill>
                  <a:srgbClr val="0000FF"/>
                </a:solidFill>
                <a:latin typeface="Tahoma" charset="0"/>
                <a:ea typeface="ＭＳ Ｐゴシック" charset="0"/>
              </a:rPr>
              <a:t> where one stage consumes data produced by the next stage </a:t>
            </a:r>
            <a:r>
              <a:rPr lang="en-US">
                <a:solidFill>
                  <a:srgbClr val="0000FF"/>
                </a:solidFill>
                <a:latin typeface="Tahoma" charset="0"/>
                <a:ea typeface="ＭＳ Ｐゴシック" charset="0"/>
                <a:sym typeface="Wingdings" charset="0"/>
              </a:rPr>
              <a:t> each stage runs on a different core</a:t>
            </a:r>
          </a:p>
          <a:p>
            <a:pPr lvl="2" eaLnBrk="1" hangingPunct="1"/>
            <a:r>
              <a:rPr lang="en-US">
                <a:latin typeface="Tahoma" charset="0"/>
                <a:ea typeface="ＭＳ Ｐゴシック" charset="0"/>
                <a:sym typeface="Wingdings" charset="0"/>
              </a:rPr>
              <a:t>Segment N: Stage N</a:t>
            </a:r>
          </a:p>
          <a:p>
            <a:pPr lvl="1" eaLnBrk="1" hangingPunct="1"/>
            <a:r>
              <a:rPr lang="en-US">
                <a:latin typeface="Tahoma" charset="0"/>
                <a:ea typeface="ＭＳ Ｐゴシック" charset="0"/>
                <a:sym typeface="Wingdings" charset="0"/>
              </a:rPr>
              <a:t>Benefit: Stage-level parallelism, better locality  faster execution</a:t>
            </a:r>
            <a:endParaRPr lang="en-US">
              <a:latin typeface="Tahoma" charset="0"/>
              <a:ea typeface="ＭＳ Ｐゴシック" charset="0"/>
            </a:endParaRPr>
          </a:p>
        </p:txBody>
      </p:sp>
      <p:sp>
        <p:nvSpPr>
          <p:cNvPr id="6349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8659CB5-F4A8-6E4C-85BB-98D6E0DACED4}" type="slidenum">
              <a:rPr lang="en-US" sz="1600">
                <a:latin typeface="Garamond" charset="0"/>
              </a:rPr>
              <a:pPr eaLnBrk="1" hangingPunct="1"/>
              <a:t>90</a:t>
            </a:fld>
            <a:endParaRPr lang="en-US" sz="1600">
              <a:latin typeface="Garamond" charset="0"/>
            </a:endParaRPr>
          </a:p>
        </p:txBody>
      </p:sp>
    </p:spTree>
    <p:extLst>
      <p:ext uri="{BB962C8B-B14F-4D97-AF65-F5344CB8AC3E}">
        <p14:creationId xmlns:p14="http://schemas.microsoft.com/office/powerpoint/2010/main" val="20953745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FEC800-367E-254F-B3FC-25D6A96DFF93}" type="slidenum">
              <a:rPr lang="en-US" sz="1600">
                <a:latin typeface="Garamond" charset="0"/>
              </a:rPr>
              <a:pPr eaLnBrk="1" hangingPunct="1"/>
              <a:t>91</a:t>
            </a:fld>
            <a:endParaRPr lang="en-US" sz="1600">
              <a:latin typeface="Garamond" charset="0"/>
            </a:endParaRPr>
          </a:p>
        </p:txBody>
      </p:sp>
      <p:sp>
        <p:nvSpPr>
          <p:cNvPr id="66563" name="Rectangle 2"/>
          <p:cNvSpPr>
            <a:spLocks noGrp="1" noChangeArrowheads="1"/>
          </p:cNvSpPr>
          <p:nvPr>
            <p:ph type="title"/>
          </p:nvPr>
        </p:nvSpPr>
        <p:spPr>
          <a:xfrm>
            <a:off x="228600" y="152400"/>
            <a:ext cx="8686800" cy="1139825"/>
          </a:xfrm>
        </p:spPr>
        <p:txBody>
          <a:bodyPr/>
          <a:lstStyle/>
          <a:p>
            <a:pPr eaLnBrk="1" hangingPunct="1"/>
            <a:r>
              <a:rPr lang="en-US">
                <a:latin typeface="Garamond" charset="0"/>
                <a:ea typeface="ＭＳ Ｐゴシック" charset="0"/>
                <a:cs typeface="ＭＳ Ｐゴシック" charset="0"/>
              </a:rPr>
              <a:t>Problem: Locality of Inter-segment Data</a:t>
            </a:r>
          </a:p>
        </p:txBody>
      </p:sp>
      <p:sp>
        <p:nvSpPr>
          <p:cNvPr id="66564" name="AutoShape 3"/>
          <p:cNvSpPr>
            <a:spLocks noChangeArrowheads="1"/>
          </p:cNvSpPr>
          <p:nvPr/>
        </p:nvSpPr>
        <p:spPr bwMode="auto">
          <a:xfrm>
            <a:off x="639763" y="1905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X</a:t>
            </a:r>
          </a:p>
          <a:p>
            <a:pPr algn="ctr"/>
            <a:r>
              <a:rPr lang="en-US"/>
              <a:t>STORE Y</a:t>
            </a:r>
          </a:p>
          <a:p>
            <a:pPr algn="ctr"/>
            <a:r>
              <a:rPr lang="en-US"/>
              <a:t>STORE Y</a:t>
            </a:r>
          </a:p>
        </p:txBody>
      </p:sp>
      <p:sp>
        <p:nvSpPr>
          <p:cNvPr id="14340" name="AutoShape 4"/>
          <p:cNvSpPr>
            <a:spLocks noChangeArrowheads="1"/>
          </p:cNvSpPr>
          <p:nvPr/>
        </p:nvSpPr>
        <p:spPr bwMode="auto">
          <a:xfrm>
            <a:off x="3475038" y="3429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Y</a:t>
            </a:r>
          </a:p>
          <a:p>
            <a:pPr algn="ctr"/>
            <a:r>
              <a:rPr lang="en-US"/>
              <a:t>….</a:t>
            </a:r>
          </a:p>
          <a:p>
            <a:pPr algn="ctr"/>
            <a:r>
              <a:rPr lang="en-US"/>
              <a:t>STORE Z</a:t>
            </a:r>
          </a:p>
        </p:txBody>
      </p:sp>
      <p:sp>
        <p:nvSpPr>
          <p:cNvPr id="66566" name="AutoShape 5"/>
          <p:cNvSpPr>
            <a:spLocks noChangeArrowheads="1"/>
          </p:cNvSpPr>
          <p:nvPr/>
        </p:nvSpPr>
        <p:spPr bwMode="auto">
          <a:xfrm>
            <a:off x="6400800" y="4953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Z</a:t>
            </a:r>
          </a:p>
          <a:p>
            <a:pPr algn="ctr"/>
            <a:r>
              <a:rPr lang="en-US"/>
              <a:t>….</a:t>
            </a:r>
          </a:p>
        </p:txBody>
      </p:sp>
      <p:sp>
        <p:nvSpPr>
          <p:cNvPr id="14345" name="Freeform 9"/>
          <p:cNvSpPr>
            <a:spLocks/>
          </p:cNvSpPr>
          <p:nvPr/>
        </p:nvSpPr>
        <p:spPr bwMode="auto">
          <a:xfrm>
            <a:off x="1752600" y="2971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6" name="Freeform 10"/>
          <p:cNvSpPr>
            <a:spLocks/>
          </p:cNvSpPr>
          <p:nvPr/>
        </p:nvSpPr>
        <p:spPr bwMode="auto">
          <a:xfrm>
            <a:off x="4572000" y="4495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7" name="Text Box 11"/>
          <p:cNvSpPr txBox="1">
            <a:spLocks noChangeArrowheads="1"/>
          </p:cNvSpPr>
          <p:nvPr/>
        </p:nvSpPr>
        <p:spPr bwMode="auto">
          <a:xfrm>
            <a:off x="3276600" y="2681288"/>
            <a:ext cx="1676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FF0000"/>
                </a:solidFill>
              </a:rPr>
              <a:t>Transfer Y</a:t>
            </a:r>
          </a:p>
        </p:txBody>
      </p:sp>
      <p:sp>
        <p:nvSpPr>
          <p:cNvPr id="14348" name="Text Box 12"/>
          <p:cNvSpPr txBox="1">
            <a:spLocks noChangeArrowheads="1"/>
          </p:cNvSpPr>
          <p:nvPr/>
        </p:nvSpPr>
        <p:spPr bwMode="auto">
          <a:xfrm>
            <a:off x="5867400" y="4205288"/>
            <a:ext cx="1676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FF0000"/>
                </a:solidFill>
              </a:rPr>
              <a:t>Transfer Z</a:t>
            </a:r>
          </a:p>
        </p:txBody>
      </p:sp>
      <p:sp>
        <p:nvSpPr>
          <p:cNvPr id="66571" name="Text Box 13"/>
          <p:cNvSpPr txBox="1">
            <a:spLocks noChangeArrowheads="1"/>
          </p:cNvSpPr>
          <p:nvPr/>
        </p:nvSpPr>
        <p:spPr bwMode="auto">
          <a:xfrm>
            <a:off x="76200" y="2209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S0</a:t>
            </a:r>
          </a:p>
        </p:txBody>
      </p:sp>
      <p:sp>
        <p:nvSpPr>
          <p:cNvPr id="14350" name="Text Box 14"/>
          <p:cNvSpPr txBox="1">
            <a:spLocks noChangeArrowheads="1"/>
          </p:cNvSpPr>
          <p:nvPr/>
        </p:nvSpPr>
        <p:spPr bwMode="auto">
          <a:xfrm>
            <a:off x="2895600" y="3810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S1</a:t>
            </a:r>
          </a:p>
        </p:txBody>
      </p:sp>
      <p:sp>
        <p:nvSpPr>
          <p:cNvPr id="66573" name="Text Box 15"/>
          <p:cNvSpPr txBox="1">
            <a:spLocks noChangeArrowheads="1"/>
          </p:cNvSpPr>
          <p:nvPr/>
        </p:nvSpPr>
        <p:spPr bwMode="auto">
          <a:xfrm>
            <a:off x="5791200" y="5257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S2</a:t>
            </a:r>
          </a:p>
        </p:txBody>
      </p:sp>
      <p:sp>
        <p:nvSpPr>
          <p:cNvPr id="66574" name="Text Box 6"/>
          <p:cNvSpPr txBox="1">
            <a:spLocks noChangeArrowheads="1"/>
          </p:cNvSpPr>
          <p:nvPr/>
        </p:nvSpPr>
        <p:spPr bwMode="auto">
          <a:xfrm>
            <a:off x="1143000" y="11430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0</a:t>
            </a:r>
          </a:p>
        </p:txBody>
      </p:sp>
      <p:sp>
        <p:nvSpPr>
          <p:cNvPr id="66575" name="Text Box 7"/>
          <p:cNvSpPr txBox="1">
            <a:spLocks noChangeArrowheads="1"/>
          </p:cNvSpPr>
          <p:nvPr/>
        </p:nvSpPr>
        <p:spPr bwMode="auto">
          <a:xfrm>
            <a:off x="3886200" y="1143000"/>
            <a:ext cx="1203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1</a:t>
            </a:r>
          </a:p>
        </p:txBody>
      </p:sp>
      <p:sp>
        <p:nvSpPr>
          <p:cNvPr id="66576" name="Text Box 8"/>
          <p:cNvSpPr txBox="1">
            <a:spLocks noChangeArrowheads="1"/>
          </p:cNvSpPr>
          <p:nvPr/>
        </p:nvSpPr>
        <p:spPr bwMode="auto">
          <a:xfrm>
            <a:off x="6781800" y="114300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2</a:t>
            </a:r>
          </a:p>
        </p:txBody>
      </p:sp>
      <p:sp>
        <p:nvSpPr>
          <p:cNvPr id="20" name="Oval 24"/>
          <p:cNvSpPr>
            <a:spLocks noChangeArrowheads="1"/>
          </p:cNvSpPr>
          <p:nvPr/>
        </p:nvSpPr>
        <p:spPr bwMode="auto">
          <a:xfrm>
            <a:off x="3733800" y="3454400"/>
            <a:ext cx="15240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Text Box 11"/>
          <p:cNvSpPr txBox="1">
            <a:spLocks noChangeArrowheads="1"/>
          </p:cNvSpPr>
          <p:nvPr/>
        </p:nvSpPr>
        <p:spPr bwMode="auto">
          <a:xfrm>
            <a:off x="4724400" y="30480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FF0000"/>
                </a:solidFill>
              </a:rPr>
              <a:t>Cache Miss</a:t>
            </a:r>
          </a:p>
        </p:txBody>
      </p:sp>
      <p:sp>
        <p:nvSpPr>
          <p:cNvPr id="22" name="Text Box 11"/>
          <p:cNvSpPr txBox="1">
            <a:spLocks noChangeArrowheads="1"/>
          </p:cNvSpPr>
          <p:nvPr/>
        </p:nvSpPr>
        <p:spPr bwMode="auto">
          <a:xfrm>
            <a:off x="7543800" y="45720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FF0000"/>
                </a:solidFill>
              </a:rPr>
              <a:t>Cache Miss</a:t>
            </a:r>
          </a:p>
        </p:txBody>
      </p:sp>
      <p:sp>
        <p:nvSpPr>
          <p:cNvPr id="23" name="Oval 24"/>
          <p:cNvSpPr>
            <a:spLocks noChangeArrowheads="1"/>
          </p:cNvSpPr>
          <p:nvPr/>
        </p:nvSpPr>
        <p:spPr bwMode="auto">
          <a:xfrm>
            <a:off x="6705600" y="5105400"/>
            <a:ext cx="15240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 name="Oval 24"/>
          <p:cNvSpPr>
            <a:spLocks noChangeArrowheads="1"/>
          </p:cNvSpPr>
          <p:nvPr/>
        </p:nvSpPr>
        <p:spPr bwMode="auto">
          <a:xfrm>
            <a:off x="914400" y="2514600"/>
            <a:ext cx="1524000" cy="457200"/>
          </a:xfrm>
          <a:prstGeom prst="ellipse">
            <a:avLst/>
          </a:prstGeom>
          <a:noFill/>
          <a:ln w="25400">
            <a:solidFill>
              <a:srgbClr val="00009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Oval 24"/>
          <p:cNvSpPr>
            <a:spLocks noChangeArrowheads="1"/>
          </p:cNvSpPr>
          <p:nvPr/>
        </p:nvSpPr>
        <p:spPr bwMode="auto">
          <a:xfrm>
            <a:off x="3746500" y="3987800"/>
            <a:ext cx="1524000" cy="457200"/>
          </a:xfrm>
          <a:prstGeom prst="ellipse">
            <a:avLst/>
          </a:prstGeom>
          <a:noFill/>
          <a:ln w="25400">
            <a:solidFill>
              <a:srgbClr val="00009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19087321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4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4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5" grpId="0" animBg="1"/>
      <p:bldP spid="14346" grpId="0" animBg="1"/>
      <p:bldP spid="14347" grpId="0"/>
      <p:bldP spid="14348" grpId="0"/>
      <p:bldP spid="14350" grpId="0"/>
      <p:bldP spid="20" grpId="0" animBg="1"/>
      <p:bldP spid="21" grpId="0"/>
      <p:bldP spid="22" grpId="0"/>
      <p:bldP spid="23" grpId="0" animBg="1"/>
      <p:bldP spid="24" grpId="0" animBg="1"/>
      <p:bldP spid="2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Problem: Locality of Inter-segment Data</a:t>
            </a:r>
          </a:p>
        </p:txBody>
      </p:sp>
      <p:sp>
        <p:nvSpPr>
          <p:cNvPr id="3" name="Content Placeholder 2"/>
          <p:cNvSpPr>
            <a:spLocks noGrp="1"/>
          </p:cNvSpPr>
          <p:nvPr>
            <p:ph idx="1"/>
          </p:nvPr>
        </p:nvSpPr>
        <p:spPr>
          <a:xfrm>
            <a:off x="0" y="990600"/>
            <a:ext cx="9144000" cy="5257800"/>
          </a:xfrm>
        </p:spPr>
        <p:txBody>
          <a:bodyPr/>
          <a:lstStyle/>
          <a:p>
            <a:pPr eaLnBrk="1" hangingPunct="1"/>
            <a:r>
              <a:rPr lang="en-US">
                <a:solidFill>
                  <a:srgbClr val="000000"/>
                </a:solidFill>
                <a:latin typeface="Tahoma" charset="0"/>
                <a:ea typeface="ＭＳ Ｐゴシック" charset="0"/>
                <a:cs typeface="ＭＳ Ｐゴシック" charset="0"/>
              </a:rPr>
              <a:t>Accelerated Critical Sections [Suleman et al., ASPLOS 2010]</a:t>
            </a:r>
          </a:p>
          <a:p>
            <a:pPr lvl="1" eaLnBrk="1" hangingPunct="1"/>
            <a:r>
              <a:rPr lang="en-US">
                <a:solidFill>
                  <a:srgbClr val="7F7F7F"/>
                </a:solidFill>
                <a:latin typeface="Tahoma" charset="0"/>
                <a:ea typeface="ＭＳ Ｐゴシック" charset="0"/>
              </a:rPr>
              <a:t>Idea: Ship critical sections to a large core in an ACMP</a:t>
            </a:r>
          </a:p>
          <a:p>
            <a:pPr lvl="1" eaLnBrk="1" hangingPunct="1"/>
            <a:r>
              <a:rPr lang="en-US">
                <a:solidFill>
                  <a:srgbClr val="000000"/>
                </a:solidFill>
                <a:latin typeface="Tahoma" charset="0"/>
                <a:ea typeface="ＭＳ Ｐゴシック" charset="0"/>
              </a:rPr>
              <a:t>Problem: </a:t>
            </a:r>
            <a:r>
              <a:rPr lang="en-US">
                <a:solidFill>
                  <a:srgbClr val="FF0000"/>
                </a:solidFill>
                <a:latin typeface="Tahoma" charset="0"/>
                <a:ea typeface="ＭＳ Ｐゴシック" charset="0"/>
              </a:rPr>
              <a:t>Critical section incurs a cache miss when it touches data produced in the non-critical section (i.e., thread private data)</a:t>
            </a:r>
          </a:p>
          <a:p>
            <a:pPr lvl="1" eaLnBrk="1" hangingPunct="1"/>
            <a:endParaRPr lang="en-US" sz="1600">
              <a:solidFill>
                <a:srgbClr val="0000FF"/>
              </a:solidFill>
              <a:latin typeface="Tahoma" charset="0"/>
              <a:ea typeface="ＭＳ Ｐゴシック" charset="0"/>
            </a:endParaRPr>
          </a:p>
          <a:p>
            <a:pPr eaLnBrk="1" hangingPunct="1"/>
            <a:r>
              <a:rPr lang="en-US">
                <a:solidFill>
                  <a:srgbClr val="000000"/>
                </a:solidFill>
                <a:latin typeface="Tahoma" charset="0"/>
                <a:ea typeface="ＭＳ Ｐゴシック" charset="0"/>
                <a:cs typeface="ＭＳ Ｐゴシック" charset="0"/>
              </a:rPr>
              <a:t>Producer-Consumer Pipeline Parallelism</a:t>
            </a:r>
          </a:p>
          <a:p>
            <a:pPr lvl="1" eaLnBrk="1" hangingPunct="1"/>
            <a:r>
              <a:rPr lang="en-US">
                <a:solidFill>
                  <a:srgbClr val="7F7F7F"/>
                </a:solidFill>
                <a:latin typeface="Tahoma" charset="0"/>
                <a:ea typeface="ＭＳ Ｐゴシック" charset="0"/>
              </a:rPr>
              <a:t>Idea: Split a loop iteration into multiple </a:t>
            </a:r>
            <a:r>
              <a:rPr lang="ja-JP" altLang="en-US">
                <a:solidFill>
                  <a:srgbClr val="7F7F7F"/>
                </a:solidFill>
                <a:latin typeface="Tahoma" charset="0"/>
                <a:ea typeface="ＭＳ Ｐゴシック" charset="0"/>
              </a:rPr>
              <a:t>“</a:t>
            </a:r>
            <a:r>
              <a:rPr lang="en-US">
                <a:solidFill>
                  <a:srgbClr val="7F7F7F"/>
                </a:solidFill>
                <a:latin typeface="Tahoma" charset="0"/>
                <a:ea typeface="ＭＳ Ｐゴシック" charset="0"/>
              </a:rPr>
              <a:t>pipeline stages</a:t>
            </a:r>
            <a:r>
              <a:rPr lang="ja-JP" altLang="en-US">
                <a:solidFill>
                  <a:srgbClr val="7F7F7F"/>
                </a:solidFill>
                <a:latin typeface="Tahoma" charset="0"/>
                <a:ea typeface="ＭＳ Ｐゴシック" charset="0"/>
              </a:rPr>
              <a:t>”</a:t>
            </a:r>
            <a:r>
              <a:rPr lang="en-US">
                <a:solidFill>
                  <a:srgbClr val="7F7F7F"/>
                </a:solidFill>
                <a:latin typeface="Tahoma" charset="0"/>
                <a:ea typeface="ＭＳ Ｐゴシック" charset="0"/>
              </a:rPr>
              <a:t> </a:t>
            </a:r>
            <a:r>
              <a:rPr lang="en-US">
                <a:solidFill>
                  <a:srgbClr val="7F7F7F"/>
                </a:solidFill>
                <a:latin typeface="Tahoma" charset="0"/>
                <a:ea typeface="ＭＳ Ｐゴシック" charset="0"/>
                <a:sym typeface="Wingdings" charset="0"/>
              </a:rPr>
              <a:t> each stage runs on a different core</a:t>
            </a:r>
          </a:p>
          <a:p>
            <a:pPr lvl="1" eaLnBrk="1" hangingPunct="1"/>
            <a:r>
              <a:rPr lang="en-US">
                <a:latin typeface="Tahoma" charset="0"/>
                <a:ea typeface="ＭＳ Ｐゴシック" charset="0"/>
                <a:sym typeface="Wingdings" charset="0"/>
              </a:rPr>
              <a:t>Problem: </a:t>
            </a:r>
            <a:r>
              <a:rPr lang="en-US">
                <a:solidFill>
                  <a:srgbClr val="FF0000"/>
                </a:solidFill>
                <a:latin typeface="Tahoma" charset="0"/>
                <a:ea typeface="ＭＳ Ｐゴシック" charset="0"/>
                <a:sym typeface="Wingdings" charset="0"/>
              </a:rPr>
              <a:t>A stage incurs a cache miss when it touches data produced by the previous stage</a:t>
            </a:r>
          </a:p>
          <a:p>
            <a:pPr lvl="1" eaLnBrk="1" hangingPunct="1"/>
            <a:endParaRPr lang="en-US" sz="1600">
              <a:solidFill>
                <a:srgbClr val="FF0000"/>
              </a:solidFill>
              <a:latin typeface="Tahoma" charset="0"/>
              <a:ea typeface="ＭＳ Ｐゴシック" charset="0"/>
              <a:sym typeface="Wingdings" charset="0"/>
            </a:endParaRPr>
          </a:p>
          <a:p>
            <a:pPr eaLnBrk="1" hangingPunct="1"/>
            <a:r>
              <a:rPr lang="en-US">
                <a:solidFill>
                  <a:srgbClr val="0000FF"/>
                </a:solidFill>
                <a:latin typeface="Tahoma" charset="0"/>
                <a:ea typeface="ＭＳ Ｐゴシック" charset="0"/>
                <a:cs typeface="ＭＳ Ｐゴシック" charset="0"/>
                <a:sym typeface="Wingdings" charset="0"/>
              </a:rPr>
              <a:t>Performance of Staged Execution limited by inter-segment cache misses</a:t>
            </a:r>
            <a:endParaRPr lang="en-US">
              <a:solidFill>
                <a:srgbClr val="0000FF"/>
              </a:solidFill>
              <a:latin typeface="Tahoma" charset="0"/>
              <a:ea typeface="ＭＳ Ｐゴシック" charset="0"/>
              <a:cs typeface="ＭＳ Ｐゴシック" charset="0"/>
            </a:endParaRPr>
          </a:p>
        </p:txBody>
      </p:sp>
      <p:sp>
        <p:nvSpPr>
          <p:cNvPr id="6861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C49E9B-848E-C844-8E43-56EFCA28506D}" type="slidenum">
              <a:rPr lang="en-US" sz="1600">
                <a:latin typeface="Garamond" charset="0"/>
              </a:rPr>
              <a:pPr eaLnBrk="1" hangingPunct="1"/>
              <a:t>92</a:t>
            </a:fld>
            <a:endParaRPr lang="en-US" sz="1600">
              <a:latin typeface="Garamond" charset="0"/>
            </a:endParaRPr>
          </a:p>
        </p:txBody>
      </p:sp>
    </p:spTree>
    <p:extLst>
      <p:ext uri="{BB962C8B-B14F-4D97-AF65-F5344CB8AC3E}">
        <p14:creationId xmlns:p14="http://schemas.microsoft.com/office/powerpoint/2010/main" val="32990017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E46907-2F18-C44A-80D8-CC1EBD8FD7F5}" type="slidenum">
              <a:rPr lang="en-US" sz="1600">
                <a:latin typeface="Garamond" charset="0"/>
              </a:rPr>
              <a:pPr eaLnBrk="1" hangingPunct="1"/>
              <a:t>93</a:t>
            </a:fld>
            <a:endParaRPr lang="en-US" sz="1600">
              <a:latin typeface="Garamond" charset="0"/>
            </a:endParaRPr>
          </a:p>
        </p:txBody>
      </p:sp>
      <p:sp>
        <p:nvSpPr>
          <p:cNvPr id="65540" name="Rectangle 2"/>
          <p:cNvSpPr>
            <a:spLocks noGrp="1" noChangeArrowheads="1"/>
          </p:cNvSpPr>
          <p:nvPr>
            <p:ph type="title"/>
          </p:nvPr>
        </p:nvSpPr>
        <p:spPr/>
        <p:txBody>
          <a:bodyPr/>
          <a:lstStyle/>
          <a:p>
            <a:pPr eaLnBrk="1" hangingPunct="1"/>
            <a:r>
              <a:rPr lang="en-US" sz="3400">
                <a:latin typeface="Garamond" charset="0"/>
                <a:ea typeface="ＭＳ Ｐゴシック" charset="0"/>
                <a:cs typeface="ＭＳ Ｐゴシック" charset="0"/>
              </a:rPr>
              <a:t>What if We Eliminated All Inter-segment Misses?</a:t>
            </a:r>
          </a:p>
        </p:txBody>
      </p:sp>
      <p:graphicFrame>
        <p:nvGraphicFramePr>
          <p:cNvPr id="65538" name="Object 2"/>
          <p:cNvGraphicFramePr>
            <a:graphicFrameLocks noGrp="1" noChangeAspect="1"/>
          </p:cNvGraphicFramePr>
          <p:nvPr>
            <p:ph idx="1"/>
          </p:nvPr>
        </p:nvGraphicFramePr>
        <p:xfrm>
          <a:off x="865188" y="1600200"/>
          <a:ext cx="7337425" cy="4006850"/>
        </p:xfrm>
        <a:graphic>
          <a:graphicData uri="http://schemas.openxmlformats.org/presentationml/2006/ole">
            <mc:AlternateContent xmlns:mc="http://schemas.openxmlformats.org/markup-compatibility/2006">
              <mc:Choice xmlns:v="urn:schemas-microsoft-com:vml" Requires="v">
                <p:oleObj spid="_x0000_s183354" name="Chart" r:id="rId4" imgW="14744700" imgH="8051800" progId="Excel.Chart.8">
                  <p:embed/>
                </p:oleObj>
              </mc:Choice>
              <mc:Fallback>
                <p:oleObj name="Chart" r:id="rId4" imgW="14744700" imgH="80518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188" y="1600200"/>
                        <a:ext cx="7337425"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5541" name="Line 7"/>
          <p:cNvSpPr>
            <a:spLocks noChangeShapeType="1"/>
          </p:cNvSpPr>
          <p:nvPr/>
        </p:nvSpPr>
        <p:spPr bwMode="auto">
          <a:xfrm>
            <a:off x="1597025" y="3714750"/>
            <a:ext cx="65500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441135975"/>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00"/>
                </a:solidFill>
              </a:rPr>
              <a:t>How Do We Get There: Examples</a:t>
            </a:r>
          </a:p>
          <a:p>
            <a:r>
              <a:rPr lang="en-US" dirty="0" smtClean="0"/>
              <a:t>Accelerated Critical Sections (ACS)</a:t>
            </a:r>
          </a:p>
          <a:p>
            <a:r>
              <a:rPr lang="en-US" dirty="0" smtClean="0"/>
              <a:t>Bottleneck Identification and Scheduling (BIS)</a:t>
            </a:r>
            <a:endParaRPr lang="en-US" dirty="0"/>
          </a:p>
          <a:p>
            <a:r>
              <a:rPr lang="en-US" dirty="0" smtClean="0"/>
              <a:t>Staged Execution and </a:t>
            </a:r>
            <a:r>
              <a:rPr lang="en-US" dirty="0" smtClean="0">
                <a:solidFill>
                  <a:srgbClr val="0000FF"/>
                </a:solidFill>
              </a:rPr>
              <a:t>Data Marshaling</a:t>
            </a:r>
          </a:p>
          <a:p>
            <a:r>
              <a:rPr lang="en-US" dirty="0" smtClean="0"/>
              <a:t>Thread Cluster Memory Scheduling (if time permits)</a:t>
            </a:r>
          </a:p>
          <a:p>
            <a:r>
              <a:rPr lang="en-US" dirty="0" smtClean="0"/>
              <a:t>Ongoing/Future Work</a:t>
            </a:r>
          </a:p>
          <a:p>
            <a:r>
              <a:rPr lang="en-US" dirty="0" smtClean="0"/>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94</a:t>
            </a:fld>
            <a:endParaRPr lang="en-US" altLang="en-US"/>
          </a:p>
        </p:txBody>
      </p:sp>
    </p:spTree>
    <p:extLst>
      <p:ext uri="{BB962C8B-B14F-4D97-AF65-F5344CB8AC3E}">
        <p14:creationId xmlns:p14="http://schemas.microsoft.com/office/powerpoint/2010/main" val="33297462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DD30C2-6CCE-F346-863C-C4B6DA497148}" type="slidenum">
              <a:rPr lang="en-US" sz="1600">
                <a:latin typeface="Garamond" charset="0"/>
              </a:rPr>
              <a:pPr eaLnBrk="1" hangingPunct="1"/>
              <a:t>95</a:t>
            </a:fld>
            <a:endParaRPr lang="en-US" sz="1600">
              <a:latin typeface="Garamond" charset="0"/>
            </a:endParaRPr>
          </a:p>
        </p:txBody>
      </p:sp>
      <p:sp>
        <p:nvSpPr>
          <p:cNvPr id="73731"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Terminology</a:t>
            </a:r>
          </a:p>
        </p:txBody>
      </p:sp>
      <p:sp>
        <p:nvSpPr>
          <p:cNvPr id="16387" name="AutoShape 3"/>
          <p:cNvSpPr>
            <a:spLocks noChangeArrowheads="1"/>
          </p:cNvSpPr>
          <p:nvPr/>
        </p:nvSpPr>
        <p:spPr bwMode="auto">
          <a:xfrm>
            <a:off x="639763" y="1905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X</a:t>
            </a:r>
          </a:p>
          <a:p>
            <a:pPr algn="ctr"/>
            <a:r>
              <a:rPr lang="en-US"/>
              <a:t>STORE Y</a:t>
            </a:r>
          </a:p>
          <a:p>
            <a:pPr algn="ctr"/>
            <a:r>
              <a:rPr lang="en-US"/>
              <a:t>STORE Y</a:t>
            </a:r>
          </a:p>
        </p:txBody>
      </p:sp>
      <p:sp>
        <p:nvSpPr>
          <p:cNvPr id="16388" name="AutoShape 4"/>
          <p:cNvSpPr>
            <a:spLocks noChangeArrowheads="1"/>
          </p:cNvSpPr>
          <p:nvPr/>
        </p:nvSpPr>
        <p:spPr bwMode="auto">
          <a:xfrm>
            <a:off x="3475038" y="3429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Y</a:t>
            </a:r>
          </a:p>
          <a:p>
            <a:pPr algn="ctr"/>
            <a:r>
              <a:rPr lang="en-US"/>
              <a:t>….</a:t>
            </a:r>
          </a:p>
          <a:p>
            <a:pPr algn="ctr"/>
            <a:r>
              <a:rPr lang="en-US"/>
              <a:t>STORE Z</a:t>
            </a:r>
          </a:p>
        </p:txBody>
      </p:sp>
      <p:sp>
        <p:nvSpPr>
          <p:cNvPr id="16389" name="AutoShape 5"/>
          <p:cNvSpPr>
            <a:spLocks noChangeArrowheads="1"/>
          </p:cNvSpPr>
          <p:nvPr/>
        </p:nvSpPr>
        <p:spPr bwMode="auto">
          <a:xfrm>
            <a:off x="6400800" y="4953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Z</a:t>
            </a:r>
          </a:p>
          <a:p>
            <a:pPr algn="ctr"/>
            <a:r>
              <a:rPr lang="en-US"/>
              <a:t>….</a:t>
            </a:r>
          </a:p>
        </p:txBody>
      </p:sp>
      <p:sp>
        <p:nvSpPr>
          <p:cNvPr id="16393" name="Freeform 9"/>
          <p:cNvSpPr>
            <a:spLocks/>
          </p:cNvSpPr>
          <p:nvPr/>
        </p:nvSpPr>
        <p:spPr bwMode="auto">
          <a:xfrm>
            <a:off x="1752600" y="2971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4" name="Freeform 10"/>
          <p:cNvSpPr>
            <a:spLocks/>
          </p:cNvSpPr>
          <p:nvPr/>
        </p:nvSpPr>
        <p:spPr bwMode="auto">
          <a:xfrm>
            <a:off x="4572000" y="4495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5" name="Text Box 11"/>
          <p:cNvSpPr txBox="1">
            <a:spLocks noChangeArrowheads="1"/>
          </p:cNvSpPr>
          <p:nvPr/>
        </p:nvSpPr>
        <p:spPr bwMode="auto">
          <a:xfrm>
            <a:off x="3276600" y="2681288"/>
            <a:ext cx="1676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t>Transfer Y</a:t>
            </a:r>
          </a:p>
        </p:txBody>
      </p:sp>
      <p:sp>
        <p:nvSpPr>
          <p:cNvPr id="16396" name="Text Box 12"/>
          <p:cNvSpPr txBox="1">
            <a:spLocks noChangeArrowheads="1"/>
          </p:cNvSpPr>
          <p:nvPr/>
        </p:nvSpPr>
        <p:spPr bwMode="auto">
          <a:xfrm>
            <a:off x="5867400" y="4205288"/>
            <a:ext cx="1676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t>Transfer Z</a:t>
            </a:r>
          </a:p>
        </p:txBody>
      </p:sp>
      <p:sp>
        <p:nvSpPr>
          <p:cNvPr id="16397" name="Text Box 13"/>
          <p:cNvSpPr txBox="1">
            <a:spLocks noChangeArrowheads="1"/>
          </p:cNvSpPr>
          <p:nvPr/>
        </p:nvSpPr>
        <p:spPr bwMode="auto">
          <a:xfrm>
            <a:off x="76200" y="2209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S0</a:t>
            </a:r>
          </a:p>
        </p:txBody>
      </p:sp>
      <p:sp>
        <p:nvSpPr>
          <p:cNvPr id="16398" name="Text Box 14"/>
          <p:cNvSpPr txBox="1">
            <a:spLocks noChangeArrowheads="1"/>
          </p:cNvSpPr>
          <p:nvPr/>
        </p:nvSpPr>
        <p:spPr bwMode="auto">
          <a:xfrm>
            <a:off x="2590800" y="3810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S1</a:t>
            </a:r>
          </a:p>
        </p:txBody>
      </p:sp>
      <p:sp>
        <p:nvSpPr>
          <p:cNvPr id="16399" name="Text Box 15"/>
          <p:cNvSpPr txBox="1">
            <a:spLocks noChangeArrowheads="1"/>
          </p:cNvSpPr>
          <p:nvPr/>
        </p:nvSpPr>
        <p:spPr bwMode="auto">
          <a:xfrm>
            <a:off x="5791200" y="5257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S2</a:t>
            </a:r>
          </a:p>
        </p:txBody>
      </p:sp>
      <p:sp>
        <p:nvSpPr>
          <p:cNvPr id="16400" name="Text Box 16"/>
          <p:cNvSpPr txBox="1">
            <a:spLocks noChangeArrowheads="1"/>
          </p:cNvSpPr>
          <p:nvPr/>
        </p:nvSpPr>
        <p:spPr bwMode="auto">
          <a:xfrm>
            <a:off x="5761038" y="2149475"/>
            <a:ext cx="31702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FF0000"/>
                </a:solidFill>
              </a:rPr>
              <a:t>Inter-segment data:</a:t>
            </a:r>
            <a:r>
              <a:rPr lang="en-US" sz="1800" i="1">
                <a:solidFill>
                  <a:srgbClr val="FF0000"/>
                </a:solidFill>
              </a:rPr>
              <a:t> Cache block written by one segment and consumed by the next segment</a:t>
            </a:r>
          </a:p>
        </p:txBody>
      </p:sp>
      <p:sp>
        <p:nvSpPr>
          <p:cNvPr id="16403" name="Text Box 19"/>
          <p:cNvSpPr txBox="1">
            <a:spLocks noChangeArrowheads="1"/>
          </p:cNvSpPr>
          <p:nvPr/>
        </p:nvSpPr>
        <p:spPr bwMode="auto">
          <a:xfrm>
            <a:off x="212725" y="5165725"/>
            <a:ext cx="48926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i="1">
                <a:solidFill>
                  <a:srgbClr val="FF0000"/>
                </a:solidFill>
              </a:rPr>
              <a:t>Generator instruction:</a:t>
            </a:r>
            <a:br>
              <a:rPr lang="en-US" sz="2000" b="1" i="1">
                <a:solidFill>
                  <a:srgbClr val="FF0000"/>
                </a:solidFill>
              </a:rPr>
            </a:br>
            <a:r>
              <a:rPr lang="en-US" sz="2000" i="1">
                <a:solidFill>
                  <a:srgbClr val="FF0000"/>
                </a:solidFill>
              </a:rPr>
              <a:t>The last instruction to write to an       inter-segment cache block in a segment</a:t>
            </a:r>
          </a:p>
        </p:txBody>
      </p:sp>
      <p:sp>
        <p:nvSpPr>
          <p:cNvPr id="16406" name="Oval 22"/>
          <p:cNvSpPr>
            <a:spLocks noChangeArrowheads="1"/>
          </p:cNvSpPr>
          <p:nvPr/>
        </p:nvSpPr>
        <p:spPr bwMode="auto">
          <a:xfrm>
            <a:off x="4191000" y="2667000"/>
            <a:ext cx="4572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07" name="Oval 23"/>
          <p:cNvSpPr>
            <a:spLocks noChangeArrowheads="1"/>
          </p:cNvSpPr>
          <p:nvPr/>
        </p:nvSpPr>
        <p:spPr bwMode="auto">
          <a:xfrm>
            <a:off x="6781800" y="4191000"/>
            <a:ext cx="4572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08" name="Oval 24"/>
          <p:cNvSpPr>
            <a:spLocks noChangeArrowheads="1"/>
          </p:cNvSpPr>
          <p:nvPr/>
        </p:nvSpPr>
        <p:spPr bwMode="auto">
          <a:xfrm>
            <a:off x="914400" y="2514600"/>
            <a:ext cx="15240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09" name="Oval 25"/>
          <p:cNvSpPr>
            <a:spLocks noChangeArrowheads="1"/>
          </p:cNvSpPr>
          <p:nvPr/>
        </p:nvSpPr>
        <p:spPr bwMode="auto">
          <a:xfrm>
            <a:off x="3810000" y="4038600"/>
            <a:ext cx="15240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3748" name="Text Box 6"/>
          <p:cNvSpPr txBox="1">
            <a:spLocks noChangeArrowheads="1"/>
          </p:cNvSpPr>
          <p:nvPr/>
        </p:nvSpPr>
        <p:spPr bwMode="auto">
          <a:xfrm>
            <a:off x="1143000" y="11430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0</a:t>
            </a:r>
          </a:p>
        </p:txBody>
      </p:sp>
      <p:sp>
        <p:nvSpPr>
          <p:cNvPr id="73749" name="Text Box 7"/>
          <p:cNvSpPr txBox="1">
            <a:spLocks noChangeArrowheads="1"/>
          </p:cNvSpPr>
          <p:nvPr/>
        </p:nvSpPr>
        <p:spPr bwMode="auto">
          <a:xfrm>
            <a:off x="3886200" y="1143000"/>
            <a:ext cx="1203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1</a:t>
            </a:r>
          </a:p>
        </p:txBody>
      </p:sp>
      <p:sp>
        <p:nvSpPr>
          <p:cNvPr id="73750" name="Text Box 8"/>
          <p:cNvSpPr txBox="1">
            <a:spLocks noChangeArrowheads="1"/>
          </p:cNvSpPr>
          <p:nvPr/>
        </p:nvSpPr>
        <p:spPr bwMode="auto">
          <a:xfrm>
            <a:off x="6781800" y="114300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2</a:t>
            </a:r>
          </a:p>
        </p:txBody>
      </p:sp>
    </p:spTree>
    <p:extLst>
      <p:ext uri="{BB962C8B-B14F-4D97-AF65-F5344CB8AC3E}">
        <p14:creationId xmlns:p14="http://schemas.microsoft.com/office/powerpoint/2010/main" val="2475237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3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39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40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40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40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640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640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400"/>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40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40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88" grpId="0" animBg="1"/>
      <p:bldP spid="16389" grpId="0" animBg="1"/>
      <p:bldP spid="16393" grpId="0" animBg="1"/>
      <p:bldP spid="16394" grpId="0" animBg="1"/>
      <p:bldP spid="16395" grpId="0"/>
      <p:bldP spid="16396" grpId="0"/>
      <p:bldP spid="16397" grpId="0"/>
      <p:bldP spid="16398" grpId="0"/>
      <p:bldP spid="16399" grpId="0"/>
      <p:bldP spid="16400" grpId="0"/>
      <p:bldP spid="16400" grpId="1"/>
      <p:bldP spid="16403" grpId="0"/>
      <p:bldP spid="16406" grpId="0" animBg="1"/>
      <p:bldP spid="16406" grpId="1" animBg="1"/>
      <p:bldP spid="16407" grpId="0" animBg="1"/>
      <p:bldP spid="16407" grpId="1" animBg="1"/>
      <p:bldP spid="16408" grpId="0" animBg="1"/>
      <p:bldP spid="16409"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Key Observation and Idea</a:t>
            </a:r>
          </a:p>
        </p:txBody>
      </p:sp>
      <p:sp>
        <p:nvSpPr>
          <p:cNvPr id="3" name="Content Placeholder 2"/>
          <p:cNvSpPr>
            <a:spLocks noGrp="1"/>
          </p:cNvSpPr>
          <p:nvPr>
            <p:ph idx="1"/>
          </p:nvPr>
        </p:nvSpPr>
        <p:spPr/>
        <p:txBody>
          <a:bodyPr/>
          <a:lstStyle/>
          <a:p>
            <a:pPr eaLnBrk="1" hangingPunct="1"/>
            <a:r>
              <a:rPr lang="en-US" dirty="0">
                <a:latin typeface="Tahoma" charset="0"/>
                <a:ea typeface="ＭＳ Ｐゴシック" charset="0"/>
                <a:cs typeface="ＭＳ Ｐゴシック" charset="0"/>
              </a:rPr>
              <a:t>Observation: </a:t>
            </a:r>
            <a:r>
              <a:rPr lang="en-US" dirty="0">
                <a:solidFill>
                  <a:srgbClr val="0000FF"/>
                </a:solidFill>
                <a:latin typeface="Tahoma" charset="0"/>
                <a:ea typeface="ＭＳ Ｐゴシック" charset="0"/>
                <a:cs typeface="ＭＳ Ｐゴシック" charset="0"/>
              </a:rPr>
              <a:t>Set of generator instructions is stable over execution time and across input sets</a:t>
            </a:r>
          </a:p>
          <a:p>
            <a:pPr eaLnBrk="1" hangingPunct="1"/>
            <a:endParaRPr lang="en-US" dirty="0">
              <a:latin typeface="Tahoma" charset="0"/>
              <a:ea typeface="ＭＳ Ｐゴシック" charset="0"/>
              <a:cs typeface="ＭＳ Ｐゴシック" charset="0"/>
            </a:endParaRPr>
          </a:p>
          <a:p>
            <a:pPr eaLnBrk="1" hangingPunct="1"/>
            <a:r>
              <a:rPr lang="en-US" dirty="0">
                <a:latin typeface="Tahoma" charset="0"/>
                <a:ea typeface="ＭＳ Ｐゴシック" charset="0"/>
                <a:cs typeface="ＭＳ Ｐゴシック" charset="0"/>
              </a:rPr>
              <a:t>Idea: </a:t>
            </a:r>
          </a:p>
          <a:p>
            <a:pPr lvl="1" eaLnBrk="1" hangingPunct="1"/>
            <a:r>
              <a:rPr lang="en-US" dirty="0">
                <a:latin typeface="Tahoma" charset="0"/>
                <a:ea typeface="ＭＳ Ｐゴシック" charset="0"/>
              </a:rPr>
              <a:t>Identify the generator instructions </a:t>
            </a:r>
          </a:p>
          <a:p>
            <a:pPr lvl="1" eaLnBrk="1" hangingPunct="1"/>
            <a:r>
              <a:rPr lang="en-US" dirty="0">
                <a:latin typeface="Tahoma" charset="0"/>
                <a:ea typeface="ＭＳ Ｐゴシック" charset="0"/>
              </a:rPr>
              <a:t>Record cache blocks produced by generator instructions</a:t>
            </a:r>
          </a:p>
          <a:p>
            <a:pPr lvl="1" eaLnBrk="1" hangingPunct="1"/>
            <a:r>
              <a:rPr lang="en-US" dirty="0">
                <a:latin typeface="Tahoma" charset="0"/>
                <a:ea typeface="ＭＳ Ｐゴシック" charset="0"/>
              </a:rPr>
              <a:t>Proactively send such cache blocks to the next segment</a:t>
            </a:r>
            <a:r>
              <a:rPr lang="ja-JP" altLang="en-US" dirty="0">
                <a:latin typeface="Tahoma" charset="0"/>
                <a:ea typeface="ＭＳ Ｐゴシック" charset="0"/>
              </a:rPr>
              <a:t>’</a:t>
            </a:r>
            <a:r>
              <a:rPr lang="en-US" dirty="0">
                <a:latin typeface="Tahoma" charset="0"/>
                <a:ea typeface="ＭＳ Ｐゴシック" charset="0"/>
              </a:rPr>
              <a:t>s core before initiating the next </a:t>
            </a:r>
            <a:r>
              <a:rPr lang="en-US" dirty="0" smtClean="0">
                <a:latin typeface="Tahoma" charset="0"/>
                <a:ea typeface="ＭＳ Ｐゴシック" charset="0"/>
              </a:rPr>
              <a:t>segment</a:t>
            </a:r>
          </a:p>
          <a:p>
            <a:pPr lvl="1" eaLnBrk="1" hangingPunct="1"/>
            <a:endParaRPr lang="en-US" dirty="0" smtClean="0">
              <a:latin typeface="Tahoma" charset="0"/>
              <a:ea typeface="ＭＳ Ｐゴシック" charset="0"/>
            </a:endParaRPr>
          </a:p>
          <a:p>
            <a:pPr lvl="1" eaLnBrk="1" hangingPunct="1"/>
            <a:endParaRPr lang="en-US" dirty="0">
              <a:latin typeface="Tahoma" charset="0"/>
              <a:ea typeface="ＭＳ Ｐゴシック" charset="0"/>
            </a:endParaRPr>
          </a:p>
          <a:p>
            <a:pPr lvl="0" eaLnBrk="1" hangingPunct="1">
              <a:buClr>
                <a:srgbClr val="CC9900"/>
              </a:buClr>
              <a:buFont typeface="Wingdings" charset="0"/>
              <a:buChar char="n"/>
            </a:pPr>
            <a:r>
              <a:rPr lang="en-US" dirty="0" err="1">
                <a:solidFill>
                  <a:srgbClr val="000000"/>
                </a:solidFill>
                <a:latin typeface="Tahoma" charset="0"/>
                <a:ea typeface="ＭＳ Ｐゴシック" charset="0"/>
                <a:cs typeface="ＭＳ Ｐゴシック" charset="0"/>
              </a:rPr>
              <a:t>Suleman</a:t>
            </a:r>
            <a:r>
              <a:rPr lang="en-US" dirty="0">
                <a:solidFill>
                  <a:srgbClr val="000000"/>
                </a:solidFill>
                <a:latin typeface="Tahoma" charset="0"/>
                <a:ea typeface="ＭＳ Ｐゴシック" charset="0"/>
                <a:cs typeface="ＭＳ Ｐゴシック" charset="0"/>
              </a:rPr>
              <a:t> et al., </a:t>
            </a:r>
            <a:r>
              <a:rPr lang="ja-JP" altLang="en-US" dirty="0">
                <a:solidFill>
                  <a:srgbClr val="000000"/>
                </a:solidFill>
                <a:latin typeface="Tahoma" charset="0"/>
                <a:ea typeface="ＭＳ Ｐゴシック" charset="0"/>
                <a:cs typeface="ＭＳ Ｐゴシック" charset="0"/>
              </a:rPr>
              <a:t>“</a:t>
            </a:r>
            <a:r>
              <a:rPr lang="en-US" altLang="ja-JP" dirty="0">
                <a:solidFill>
                  <a:srgbClr val="0000FF"/>
                </a:solidFill>
                <a:latin typeface="Tahoma" charset="0"/>
                <a:ea typeface="ＭＳ Ｐゴシック" charset="0"/>
                <a:cs typeface="ＭＳ Ｐゴシック" charset="0"/>
              </a:rPr>
              <a:t>Data Marshaling for Multi-Core Architectures</a:t>
            </a:r>
            <a:r>
              <a:rPr lang="en-US" altLang="ja-JP" dirty="0">
                <a:solidFill>
                  <a:srgbClr val="000000"/>
                </a:solidFill>
                <a:latin typeface="Tahoma" charset="0"/>
                <a:ea typeface="ＭＳ Ｐゴシック" charset="0"/>
                <a:cs typeface="ＭＳ Ｐゴシック" charset="0"/>
              </a:rPr>
              <a:t>,</a:t>
            </a:r>
            <a:r>
              <a:rPr lang="ja-JP" altLang="en-US" dirty="0">
                <a:solidFill>
                  <a:srgbClr val="000000"/>
                </a:solidFill>
                <a:latin typeface="Tahoma" charset="0"/>
                <a:ea typeface="ＭＳ Ｐゴシック" charset="0"/>
                <a:cs typeface="ＭＳ Ｐゴシック" charset="0"/>
              </a:rPr>
              <a:t>”</a:t>
            </a:r>
            <a:r>
              <a:rPr lang="en-US" altLang="ja-JP" dirty="0">
                <a:solidFill>
                  <a:srgbClr val="000000"/>
                </a:solidFill>
                <a:latin typeface="Tahoma" charset="0"/>
                <a:ea typeface="ＭＳ Ｐゴシック" charset="0"/>
                <a:cs typeface="ＭＳ Ｐゴシック" charset="0"/>
              </a:rPr>
              <a:t> ISCA </a:t>
            </a:r>
            <a:r>
              <a:rPr lang="en-US" altLang="ja-JP" dirty="0" smtClean="0">
                <a:solidFill>
                  <a:srgbClr val="000000"/>
                </a:solidFill>
                <a:latin typeface="Tahoma" charset="0"/>
                <a:ea typeface="ＭＳ Ｐゴシック" charset="0"/>
                <a:cs typeface="ＭＳ Ｐゴシック" charset="0"/>
              </a:rPr>
              <a:t>2010, IEEE Micro Top Picks 2011.</a:t>
            </a:r>
            <a:endParaRPr lang="en-US" dirty="0">
              <a:solidFill>
                <a:srgbClr val="000000"/>
              </a:solidFill>
              <a:latin typeface="Tahoma" charset="0"/>
              <a:ea typeface="ＭＳ Ｐゴシック" charset="0"/>
              <a:cs typeface="ＭＳ Ｐゴシック" charset="0"/>
            </a:endParaRPr>
          </a:p>
          <a:p>
            <a:pPr lvl="1" eaLnBrk="1" hangingPunct="1"/>
            <a:endParaRPr lang="en-US" dirty="0">
              <a:latin typeface="Tahoma" charset="0"/>
              <a:ea typeface="ＭＳ Ｐゴシック" charset="0"/>
            </a:endParaRPr>
          </a:p>
        </p:txBody>
      </p:sp>
      <p:sp>
        <p:nvSpPr>
          <p:cNvPr id="7578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CAC061-70BB-5743-946E-D96EB9468694}" type="slidenum">
              <a:rPr lang="en-US" sz="1600">
                <a:latin typeface="Garamond" charset="0"/>
              </a:rPr>
              <a:pPr eaLnBrk="1" hangingPunct="1"/>
              <a:t>96</a:t>
            </a:fld>
            <a:endParaRPr lang="en-US" sz="1600">
              <a:latin typeface="Garamond" charset="0"/>
            </a:endParaRPr>
          </a:p>
        </p:txBody>
      </p:sp>
    </p:spTree>
    <p:extLst>
      <p:ext uri="{BB962C8B-B14F-4D97-AF65-F5344CB8AC3E}">
        <p14:creationId xmlns:p14="http://schemas.microsoft.com/office/powerpoint/2010/main" val="14477924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atin typeface="Garamond" charset="0"/>
                <a:ea typeface="ＭＳ Ｐゴシック" charset="0"/>
                <a:cs typeface="ＭＳ Ｐゴシック" charset="0"/>
              </a:rPr>
              <a:t>Data Marshaling</a:t>
            </a:r>
          </a:p>
        </p:txBody>
      </p:sp>
      <p:sp>
        <p:nvSpPr>
          <p:cNvPr id="69636" name="AutoShape 3"/>
          <p:cNvSpPr>
            <a:spLocks noChangeArrowheads="1"/>
          </p:cNvSpPr>
          <p:nvPr/>
        </p:nvSpPr>
        <p:spPr bwMode="auto">
          <a:xfrm>
            <a:off x="381000" y="2514600"/>
            <a:ext cx="2682875"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Identify </a:t>
            </a:r>
            <a:r>
              <a:rPr lang="en-US" sz="2000" i="1" dirty="0">
                <a:solidFill>
                  <a:srgbClr val="000000"/>
                </a:solidFill>
                <a:latin typeface="Arial" pitchFamily="-106" charset="0"/>
                <a:ea typeface="ＭＳ Ｐゴシック" pitchFamily="-106" charset="-128"/>
                <a:cs typeface="ＭＳ Ｐゴシック" pitchFamily="-106" charset="-128"/>
              </a:rPr>
              <a:t>generator</a:t>
            </a:r>
            <a:r>
              <a:rPr lang="en-US" sz="2000" dirty="0">
                <a:solidFill>
                  <a:srgbClr val="000000"/>
                </a:solidFill>
                <a:latin typeface="Arial" pitchFamily="-106" charset="0"/>
                <a:ea typeface="ＭＳ Ｐゴシック" pitchFamily="-106" charset="-128"/>
                <a:cs typeface="ＭＳ Ｐゴシック" pitchFamily="-106" charset="-128"/>
              </a:rPr>
              <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instructions</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Insert </a:t>
            </a:r>
            <a:r>
              <a:rPr lang="en-US" sz="2000" i="1" dirty="0">
                <a:solidFill>
                  <a:srgbClr val="000000"/>
                </a:solidFill>
                <a:latin typeface="Arial" pitchFamily="-106" charset="0"/>
                <a:ea typeface="ＭＳ Ｐゴシック" pitchFamily="-106" charset="-128"/>
                <a:cs typeface="ＭＳ Ｐゴシック" pitchFamily="-106" charset="-128"/>
              </a:rPr>
              <a:t>marshal</a:t>
            </a:r>
            <a:r>
              <a:rPr lang="en-US" sz="2000" dirty="0">
                <a:solidFill>
                  <a:srgbClr val="000000"/>
                </a:solidFill>
                <a:latin typeface="Arial" pitchFamily="-106" charset="0"/>
                <a:ea typeface="ＭＳ Ｐゴシック" pitchFamily="-106" charset="-128"/>
                <a:cs typeface="ＭＳ Ｐゴシック" pitchFamily="-106" charset="-128"/>
              </a:rPr>
              <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instructions</a:t>
            </a:r>
          </a:p>
        </p:txBody>
      </p:sp>
      <p:sp>
        <p:nvSpPr>
          <p:cNvPr id="69637" name="AutoShape 4"/>
          <p:cNvSpPr>
            <a:spLocks noChangeArrowheads="1"/>
          </p:cNvSpPr>
          <p:nvPr/>
        </p:nvSpPr>
        <p:spPr bwMode="auto">
          <a:xfrm>
            <a:off x="5715000" y="2514600"/>
            <a:ext cx="297180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Record </a:t>
            </a:r>
            <a:r>
              <a:rPr lang="en-US" sz="2000" i="1" dirty="0">
                <a:solidFill>
                  <a:srgbClr val="000000"/>
                </a:solidFill>
                <a:latin typeface="Arial" pitchFamily="-106" charset="0"/>
                <a:ea typeface="ＭＳ Ｐゴシック" pitchFamily="-106" charset="-128"/>
                <a:cs typeface="ＭＳ Ｐゴシック" pitchFamily="-106" charset="-128"/>
              </a:rPr>
              <a:t>generator</a:t>
            </a:r>
            <a:r>
              <a:rPr lang="en-US" sz="2000" dirty="0">
                <a:solidFill>
                  <a:srgbClr val="000000"/>
                </a:solidFill>
                <a:latin typeface="Arial" pitchFamily="-106" charset="0"/>
                <a:ea typeface="ＭＳ Ｐゴシック" pitchFamily="-106" charset="-128"/>
                <a:cs typeface="ＭＳ Ｐゴシック" pitchFamily="-106" charset="-128"/>
              </a:rPr>
              <a:t>-                    </a:t>
            </a:r>
          </a:p>
          <a:p>
            <a:pPr marL="342900" indent="-342900">
              <a:defRPr/>
            </a:pPr>
            <a:r>
              <a:rPr lang="en-US" sz="2000" dirty="0">
                <a:solidFill>
                  <a:srgbClr val="000000"/>
                </a:solidFill>
                <a:latin typeface="Arial" pitchFamily="-106" charset="0"/>
                <a:ea typeface="ＭＳ Ｐゴシック" pitchFamily="-106" charset="-128"/>
                <a:cs typeface="ＭＳ Ｐゴシック" pitchFamily="-106" charset="-128"/>
              </a:rPr>
              <a:t>     produced addresses</a:t>
            </a:r>
          </a:p>
          <a:p>
            <a:pPr marL="342900" indent="-342900">
              <a:buFontTx/>
              <a:buAutoNum type="arabicPeriod" startAt="2"/>
              <a:defRPr/>
            </a:pPr>
            <a:r>
              <a:rPr lang="en-US" sz="2000" i="1" dirty="0">
                <a:solidFill>
                  <a:srgbClr val="000000"/>
                </a:solidFill>
                <a:latin typeface="Arial" pitchFamily="-106" charset="0"/>
                <a:ea typeface="ＭＳ Ｐゴシック" pitchFamily="-106" charset="-128"/>
                <a:cs typeface="ＭＳ Ｐゴシック" pitchFamily="-106" charset="-128"/>
              </a:rPr>
              <a:t> Marshal </a:t>
            </a:r>
            <a:r>
              <a:rPr lang="en-US" sz="2000" dirty="0">
                <a:solidFill>
                  <a:srgbClr val="000000"/>
                </a:solidFill>
                <a:latin typeface="Arial" pitchFamily="-106" charset="0"/>
                <a:ea typeface="ＭＳ Ｐゴシック" pitchFamily="-106" charset="-128"/>
                <a:cs typeface="ＭＳ Ｐゴシック" pitchFamily="-106" charset="-128"/>
              </a:rPr>
              <a:t>recorded </a:t>
            </a:r>
          </a:p>
          <a:p>
            <a:pPr marL="342900" indent="-342900">
              <a:defRPr/>
            </a:pPr>
            <a:r>
              <a:rPr lang="en-US" sz="2000" dirty="0">
                <a:solidFill>
                  <a:srgbClr val="000000"/>
                </a:solidFill>
                <a:latin typeface="Arial" pitchFamily="-106" charset="0"/>
                <a:ea typeface="ＭＳ Ｐゴシック" pitchFamily="-106" charset="-128"/>
                <a:cs typeface="ＭＳ Ｐゴシック" pitchFamily="-106" charset="-128"/>
              </a:rPr>
              <a:t>     blocks to next core</a:t>
            </a:r>
          </a:p>
        </p:txBody>
      </p:sp>
      <p:sp>
        <p:nvSpPr>
          <p:cNvPr id="77829" name="Line 5"/>
          <p:cNvSpPr>
            <a:spLocks noChangeShapeType="1"/>
          </p:cNvSpPr>
          <p:nvPr/>
        </p:nvSpPr>
        <p:spPr bwMode="auto">
          <a:xfrm>
            <a:off x="3063875" y="3429000"/>
            <a:ext cx="26511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7830" name="Text Box 6"/>
          <p:cNvSpPr txBox="1">
            <a:spLocks noChangeArrowheads="1"/>
          </p:cNvSpPr>
          <p:nvPr/>
        </p:nvSpPr>
        <p:spPr bwMode="auto">
          <a:xfrm>
            <a:off x="3063875" y="3611563"/>
            <a:ext cx="25749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Binary containing </a:t>
            </a:r>
            <a:br>
              <a:rPr lang="en-US" sz="1800">
                <a:solidFill>
                  <a:srgbClr val="000000"/>
                </a:solidFill>
              </a:rPr>
            </a:br>
            <a:r>
              <a:rPr lang="en-US" sz="1800" b="1" i="1">
                <a:solidFill>
                  <a:srgbClr val="000000"/>
                </a:solidFill>
              </a:rPr>
              <a:t>generator </a:t>
            </a:r>
            <a:r>
              <a:rPr lang="en-US" sz="1800" b="1">
                <a:solidFill>
                  <a:srgbClr val="000000"/>
                </a:solidFill>
              </a:rPr>
              <a:t>prefixes</a:t>
            </a:r>
            <a:r>
              <a:rPr lang="en-US" sz="1800">
                <a:solidFill>
                  <a:srgbClr val="000000"/>
                </a:solidFill>
              </a:rPr>
              <a:t> &amp; </a:t>
            </a:r>
            <a:r>
              <a:rPr lang="en-US" sz="1800" b="1" i="1">
                <a:solidFill>
                  <a:srgbClr val="000000"/>
                </a:solidFill>
              </a:rPr>
              <a:t>marshal</a:t>
            </a:r>
            <a:r>
              <a:rPr lang="en-US" sz="1800" b="1">
                <a:solidFill>
                  <a:srgbClr val="000000"/>
                </a:solidFill>
              </a:rPr>
              <a:t> Instructions</a:t>
            </a:r>
          </a:p>
        </p:txBody>
      </p:sp>
      <p:sp>
        <p:nvSpPr>
          <p:cNvPr id="77831" name="Text Box 7"/>
          <p:cNvSpPr txBox="1">
            <a:spLocks noChangeArrowheads="1"/>
          </p:cNvSpPr>
          <p:nvPr/>
        </p:nvSpPr>
        <p:spPr bwMode="auto">
          <a:xfrm>
            <a:off x="762000" y="2103438"/>
            <a:ext cx="2073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Compiler/Profiler</a:t>
            </a:r>
          </a:p>
        </p:txBody>
      </p:sp>
      <p:sp>
        <p:nvSpPr>
          <p:cNvPr id="77832" name="Text Box 8"/>
          <p:cNvSpPr txBox="1">
            <a:spLocks noChangeArrowheads="1"/>
          </p:cNvSpPr>
          <p:nvPr/>
        </p:nvSpPr>
        <p:spPr bwMode="auto">
          <a:xfrm>
            <a:off x="6080125" y="2101850"/>
            <a:ext cx="1738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Hardware</a:t>
            </a:r>
          </a:p>
        </p:txBody>
      </p:sp>
      <p:sp>
        <p:nvSpPr>
          <p:cNvPr id="7783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92F8FA-B8D2-0146-86B3-55C6E9071EA1}" type="slidenum">
              <a:rPr lang="en-US" sz="1600">
                <a:latin typeface="Garamond" charset="0"/>
              </a:rPr>
              <a:pPr eaLnBrk="1" hangingPunct="1"/>
              <a:t>97</a:t>
            </a:fld>
            <a:endParaRPr lang="en-US" sz="1600">
              <a:latin typeface="Garamond" charset="0"/>
            </a:endParaRPr>
          </a:p>
        </p:txBody>
      </p:sp>
    </p:spTree>
    <p:extLst>
      <p:ext uri="{BB962C8B-B14F-4D97-AF65-F5344CB8AC3E}">
        <p14:creationId xmlns:p14="http://schemas.microsoft.com/office/powerpoint/2010/main" val="39264075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atin typeface="Garamond" charset="0"/>
                <a:ea typeface="ＭＳ Ｐゴシック" charset="0"/>
                <a:cs typeface="ＭＳ Ｐゴシック" charset="0"/>
              </a:rPr>
              <a:t>Data Marshaling</a:t>
            </a:r>
          </a:p>
        </p:txBody>
      </p:sp>
      <p:sp>
        <p:nvSpPr>
          <p:cNvPr id="70660" name="AutoShape 3"/>
          <p:cNvSpPr>
            <a:spLocks noChangeArrowheads="1"/>
          </p:cNvSpPr>
          <p:nvPr/>
        </p:nvSpPr>
        <p:spPr bwMode="auto">
          <a:xfrm>
            <a:off x="381000" y="2514600"/>
            <a:ext cx="2682875"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Identify </a:t>
            </a:r>
            <a:r>
              <a:rPr lang="en-US" sz="2000" i="1" dirty="0">
                <a:solidFill>
                  <a:srgbClr val="000000"/>
                </a:solidFill>
                <a:latin typeface="Arial" pitchFamily="-106" charset="0"/>
                <a:ea typeface="ＭＳ Ｐゴシック" pitchFamily="-106" charset="-128"/>
                <a:cs typeface="ＭＳ Ｐゴシック" pitchFamily="-106" charset="-128"/>
              </a:rPr>
              <a:t>generator</a:t>
            </a:r>
            <a:r>
              <a:rPr lang="en-US" sz="2000" dirty="0">
                <a:solidFill>
                  <a:srgbClr val="000000"/>
                </a:solidFill>
                <a:latin typeface="Arial" pitchFamily="-106" charset="0"/>
                <a:ea typeface="ＭＳ Ｐゴシック" pitchFamily="-106" charset="-128"/>
                <a:cs typeface="ＭＳ Ｐゴシック" pitchFamily="-106" charset="-128"/>
              </a:rPr>
              <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instructions</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Insert </a:t>
            </a:r>
            <a:r>
              <a:rPr lang="en-US" sz="2000" i="1" dirty="0">
                <a:solidFill>
                  <a:srgbClr val="000000"/>
                </a:solidFill>
                <a:latin typeface="Arial" pitchFamily="-106" charset="0"/>
                <a:ea typeface="ＭＳ Ｐゴシック" pitchFamily="-106" charset="-128"/>
                <a:cs typeface="ＭＳ Ｐゴシック" pitchFamily="-106" charset="-128"/>
              </a:rPr>
              <a:t>marshal</a:t>
            </a:r>
            <a:r>
              <a:rPr lang="en-US" sz="2000" dirty="0">
                <a:solidFill>
                  <a:srgbClr val="000000"/>
                </a:solidFill>
                <a:latin typeface="Arial" pitchFamily="-106" charset="0"/>
                <a:ea typeface="ＭＳ Ｐゴシック" pitchFamily="-106" charset="-128"/>
                <a:cs typeface="ＭＳ Ｐゴシック" pitchFamily="-106" charset="-128"/>
              </a:rPr>
              <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instructions</a:t>
            </a:r>
          </a:p>
        </p:txBody>
      </p:sp>
      <p:sp>
        <p:nvSpPr>
          <p:cNvPr id="70661" name="AutoShape 4"/>
          <p:cNvSpPr>
            <a:spLocks noChangeArrowheads="1"/>
          </p:cNvSpPr>
          <p:nvPr/>
        </p:nvSpPr>
        <p:spPr bwMode="auto">
          <a:xfrm>
            <a:off x="5715000" y="2514600"/>
            <a:ext cx="297180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Record </a:t>
            </a:r>
            <a:r>
              <a:rPr lang="en-US" sz="2000" i="1" dirty="0">
                <a:solidFill>
                  <a:srgbClr val="000000"/>
                </a:solidFill>
                <a:latin typeface="Arial" pitchFamily="-106" charset="0"/>
                <a:ea typeface="ＭＳ Ｐゴシック" pitchFamily="-106" charset="-128"/>
                <a:cs typeface="ＭＳ Ｐゴシック" pitchFamily="-106" charset="-128"/>
              </a:rPr>
              <a:t>generator</a:t>
            </a:r>
            <a:r>
              <a:rPr lang="en-US" sz="2000" dirty="0">
                <a:solidFill>
                  <a:srgbClr val="000000"/>
                </a:solidFill>
                <a:latin typeface="Arial" pitchFamily="-106" charset="0"/>
                <a:ea typeface="ＭＳ Ｐゴシック" pitchFamily="-106" charset="-128"/>
                <a:cs typeface="ＭＳ Ｐゴシック" pitchFamily="-106" charset="-128"/>
              </a:rPr>
              <a:t>-                    </a:t>
            </a:r>
          </a:p>
          <a:p>
            <a:pPr marL="342900" indent="-342900">
              <a:defRPr/>
            </a:pPr>
            <a:r>
              <a:rPr lang="en-US" sz="2000" dirty="0">
                <a:solidFill>
                  <a:srgbClr val="000000"/>
                </a:solidFill>
                <a:latin typeface="Arial" pitchFamily="-106" charset="0"/>
                <a:ea typeface="ＭＳ Ｐゴシック" pitchFamily="-106" charset="-128"/>
                <a:cs typeface="ＭＳ Ｐゴシック" pitchFamily="-106" charset="-128"/>
              </a:rPr>
              <a:t>     produced addresses</a:t>
            </a:r>
          </a:p>
          <a:p>
            <a:pPr marL="342900" indent="-342900">
              <a:buFontTx/>
              <a:buAutoNum type="arabicPeriod" startAt="2"/>
              <a:defRPr/>
            </a:pPr>
            <a:r>
              <a:rPr lang="en-US" sz="2000" i="1" dirty="0">
                <a:solidFill>
                  <a:srgbClr val="000000"/>
                </a:solidFill>
                <a:latin typeface="Arial" pitchFamily="-106" charset="0"/>
                <a:ea typeface="ＭＳ Ｐゴシック" pitchFamily="-106" charset="-128"/>
                <a:cs typeface="ＭＳ Ｐゴシック" pitchFamily="-106" charset="-128"/>
              </a:rPr>
              <a:t> Marshal </a:t>
            </a:r>
            <a:r>
              <a:rPr lang="en-US" sz="2000" dirty="0">
                <a:solidFill>
                  <a:srgbClr val="000000"/>
                </a:solidFill>
                <a:latin typeface="Arial" pitchFamily="-106" charset="0"/>
                <a:ea typeface="ＭＳ Ｐゴシック" pitchFamily="-106" charset="-128"/>
                <a:cs typeface="ＭＳ Ｐゴシック" pitchFamily="-106" charset="-128"/>
              </a:rPr>
              <a:t>recorded </a:t>
            </a:r>
          </a:p>
          <a:p>
            <a:pPr marL="342900" indent="-342900">
              <a:defRPr/>
            </a:pPr>
            <a:r>
              <a:rPr lang="en-US" sz="2000" dirty="0">
                <a:solidFill>
                  <a:srgbClr val="000000"/>
                </a:solidFill>
                <a:latin typeface="Arial" pitchFamily="-106" charset="0"/>
                <a:ea typeface="ＭＳ Ｐゴシック" pitchFamily="-106" charset="-128"/>
                <a:cs typeface="ＭＳ Ｐゴシック" pitchFamily="-106" charset="-128"/>
              </a:rPr>
              <a:t>     blocks to next core</a:t>
            </a:r>
          </a:p>
        </p:txBody>
      </p:sp>
      <p:sp>
        <p:nvSpPr>
          <p:cNvPr id="79877" name="Line 5"/>
          <p:cNvSpPr>
            <a:spLocks noChangeShapeType="1"/>
          </p:cNvSpPr>
          <p:nvPr/>
        </p:nvSpPr>
        <p:spPr bwMode="auto">
          <a:xfrm>
            <a:off x="3063875" y="3429000"/>
            <a:ext cx="26511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878" name="Text Box 6"/>
          <p:cNvSpPr txBox="1">
            <a:spLocks noChangeArrowheads="1"/>
          </p:cNvSpPr>
          <p:nvPr/>
        </p:nvSpPr>
        <p:spPr bwMode="auto">
          <a:xfrm>
            <a:off x="3063875" y="3611563"/>
            <a:ext cx="25749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Binary containing </a:t>
            </a:r>
            <a:br>
              <a:rPr lang="en-US" sz="1800">
                <a:solidFill>
                  <a:srgbClr val="000000"/>
                </a:solidFill>
              </a:rPr>
            </a:br>
            <a:r>
              <a:rPr lang="en-US" sz="1800" b="1" i="1">
                <a:solidFill>
                  <a:srgbClr val="000000"/>
                </a:solidFill>
              </a:rPr>
              <a:t>generator </a:t>
            </a:r>
            <a:r>
              <a:rPr lang="en-US" sz="1800" b="1">
                <a:solidFill>
                  <a:srgbClr val="000000"/>
                </a:solidFill>
              </a:rPr>
              <a:t>prefixes</a:t>
            </a:r>
            <a:r>
              <a:rPr lang="en-US" sz="1800">
                <a:solidFill>
                  <a:srgbClr val="000000"/>
                </a:solidFill>
              </a:rPr>
              <a:t> &amp; </a:t>
            </a:r>
            <a:r>
              <a:rPr lang="en-US" sz="1800" b="1" i="1">
                <a:solidFill>
                  <a:srgbClr val="000000"/>
                </a:solidFill>
              </a:rPr>
              <a:t>marshal</a:t>
            </a:r>
            <a:r>
              <a:rPr lang="en-US" sz="1800" b="1">
                <a:solidFill>
                  <a:srgbClr val="000000"/>
                </a:solidFill>
              </a:rPr>
              <a:t> Instructions</a:t>
            </a:r>
          </a:p>
        </p:txBody>
      </p:sp>
      <p:sp>
        <p:nvSpPr>
          <p:cNvPr id="79879" name="Text Box 8"/>
          <p:cNvSpPr txBox="1">
            <a:spLocks noChangeArrowheads="1"/>
          </p:cNvSpPr>
          <p:nvPr/>
        </p:nvSpPr>
        <p:spPr bwMode="auto">
          <a:xfrm>
            <a:off x="6080125" y="2101850"/>
            <a:ext cx="1738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Hardware</a:t>
            </a:r>
          </a:p>
        </p:txBody>
      </p:sp>
      <p:sp>
        <p:nvSpPr>
          <p:cNvPr id="79880" name="Rectangle 9"/>
          <p:cNvSpPr>
            <a:spLocks noChangeArrowheads="1"/>
          </p:cNvSpPr>
          <p:nvPr/>
        </p:nvSpPr>
        <p:spPr bwMode="auto">
          <a:xfrm>
            <a:off x="227013" y="2438400"/>
            <a:ext cx="2971800" cy="20574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988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C578D9-5F7E-6E4D-B1B1-5F1E58D9CF24}" type="slidenum">
              <a:rPr lang="en-US" sz="1600">
                <a:latin typeface="Garamond" charset="0"/>
              </a:rPr>
              <a:pPr eaLnBrk="1" hangingPunct="1"/>
              <a:t>98</a:t>
            </a:fld>
            <a:endParaRPr lang="en-US" sz="1600">
              <a:latin typeface="Garamond" charset="0"/>
            </a:endParaRPr>
          </a:p>
        </p:txBody>
      </p:sp>
      <p:sp>
        <p:nvSpPr>
          <p:cNvPr id="79882" name="Text Box 7"/>
          <p:cNvSpPr txBox="1">
            <a:spLocks noChangeArrowheads="1"/>
          </p:cNvSpPr>
          <p:nvPr/>
        </p:nvSpPr>
        <p:spPr bwMode="auto">
          <a:xfrm>
            <a:off x="762000" y="2103438"/>
            <a:ext cx="2073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Compiler/Profiler</a:t>
            </a:r>
          </a:p>
        </p:txBody>
      </p:sp>
    </p:spTree>
    <p:extLst>
      <p:ext uri="{BB962C8B-B14F-4D97-AF65-F5344CB8AC3E}">
        <p14:creationId xmlns:p14="http://schemas.microsoft.com/office/powerpoint/2010/main" val="1281683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78D3F7-6773-E242-84E8-EFD5B1E8803C}" type="slidenum">
              <a:rPr lang="en-US" sz="1600">
                <a:latin typeface="Garamond" charset="0"/>
              </a:rPr>
              <a:pPr eaLnBrk="1" hangingPunct="1"/>
              <a:t>99</a:t>
            </a:fld>
            <a:endParaRPr lang="en-US" sz="1600">
              <a:latin typeface="Garamond" charset="0"/>
            </a:endParaRPr>
          </a:p>
        </p:txBody>
      </p:sp>
      <p:sp>
        <p:nvSpPr>
          <p:cNvPr id="81923"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Profiling Algorithm</a:t>
            </a:r>
          </a:p>
        </p:txBody>
      </p:sp>
      <p:sp>
        <p:nvSpPr>
          <p:cNvPr id="81924" name="AutoShape 3"/>
          <p:cNvSpPr>
            <a:spLocks noChangeArrowheads="1"/>
          </p:cNvSpPr>
          <p:nvPr/>
        </p:nvSpPr>
        <p:spPr bwMode="auto">
          <a:xfrm>
            <a:off x="3505200" y="1539875"/>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r>
              <a:rPr lang="en-US"/>
              <a:t>LOAD X</a:t>
            </a:r>
          </a:p>
          <a:p>
            <a:pPr algn="ctr"/>
            <a:r>
              <a:rPr lang="en-US"/>
              <a:t>STORE Y</a:t>
            </a:r>
          </a:p>
          <a:p>
            <a:pPr algn="ctr"/>
            <a:r>
              <a:rPr lang="en-US"/>
              <a:t>STORE Y</a:t>
            </a:r>
          </a:p>
        </p:txBody>
      </p:sp>
      <p:sp>
        <p:nvSpPr>
          <p:cNvPr id="81925" name="AutoShape 4"/>
          <p:cNvSpPr>
            <a:spLocks noChangeArrowheads="1"/>
          </p:cNvSpPr>
          <p:nvPr/>
        </p:nvSpPr>
        <p:spPr bwMode="auto">
          <a:xfrm>
            <a:off x="3505200" y="3063875"/>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r>
              <a:rPr lang="en-US"/>
              <a:t>LOAD Y</a:t>
            </a:r>
          </a:p>
          <a:p>
            <a:pPr algn="ctr"/>
            <a:r>
              <a:rPr lang="en-US"/>
              <a:t>             ….</a:t>
            </a:r>
          </a:p>
          <a:p>
            <a:pPr algn="ctr"/>
            <a:r>
              <a:rPr lang="en-US"/>
              <a:t>STORE Z</a:t>
            </a:r>
          </a:p>
        </p:txBody>
      </p:sp>
      <p:sp>
        <p:nvSpPr>
          <p:cNvPr id="81926" name="AutoShape 5"/>
          <p:cNvSpPr>
            <a:spLocks noChangeArrowheads="1"/>
          </p:cNvSpPr>
          <p:nvPr/>
        </p:nvSpPr>
        <p:spPr bwMode="auto">
          <a:xfrm>
            <a:off x="3505200" y="4587875"/>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r>
              <a:rPr lang="en-US"/>
              <a:t>LOAD Z</a:t>
            </a:r>
          </a:p>
          <a:p>
            <a:pPr algn="ctr"/>
            <a:r>
              <a:rPr lang="en-US"/>
              <a:t>            ….</a:t>
            </a:r>
          </a:p>
        </p:txBody>
      </p:sp>
      <p:sp>
        <p:nvSpPr>
          <p:cNvPr id="81927" name="Line 6"/>
          <p:cNvSpPr>
            <a:spLocks noChangeShapeType="1"/>
          </p:cNvSpPr>
          <p:nvPr/>
        </p:nvSpPr>
        <p:spPr bwMode="auto">
          <a:xfrm>
            <a:off x="4572000" y="2606675"/>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28" name="Line 7"/>
          <p:cNvSpPr>
            <a:spLocks noChangeShapeType="1"/>
          </p:cNvSpPr>
          <p:nvPr/>
        </p:nvSpPr>
        <p:spPr bwMode="auto">
          <a:xfrm>
            <a:off x="4572000" y="4130675"/>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4" name="Line 8"/>
          <p:cNvSpPr>
            <a:spLocks noChangeShapeType="1"/>
          </p:cNvSpPr>
          <p:nvPr/>
        </p:nvSpPr>
        <p:spPr bwMode="auto">
          <a:xfrm flipH="1">
            <a:off x="5287963" y="1814513"/>
            <a:ext cx="1004887"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4585" name="Line 9"/>
          <p:cNvSpPr>
            <a:spLocks noChangeShapeType="1"/>
          </p:cNvSpPr>
          <p:nvPr/>
        </p:nvSpPr>
        <p:spPr bwMode="auto">
          <a:xfrm flipH="1">
            <a:off x="5286375" y="2087563"/>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4586" name="Line 10"/>
          <p:cNvSpPr>
            <a:spLocks noChangeShapeType="1"/>
          </p:cNvSpPr>
          <p:nvPr/>
        </p:nvSpPr>
        <p:spPr bwMode="auto">
          <a:xfrm flipH="1">
            <a:off x="5286375" y="23622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4587" name="Line 11"/>
          <p:cNvSpPr>
            <a:spLocks noChangeShapeType="1"/>
          </p:cNvSpPr>
          <p:nvPr/>
        </p:nvSpPr>
        <p:spPr bwMode="auto">
          <a:xfrm flipH="1">
            <a:off x="5286375" y="3278188"/>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4609" name="Oval 33"/>
          <p:cNvSpPr>
            <a:spLocks noChangeArrowheads="1"/>
          </p:cNvSpPr>
          <p:nvPr/>
        </p:nvSpPr>
        <p:spPr bwMode="auto">
          <a:xfrm>
            <a:off x="3733800" y="2209800"/>
            <a:ext cx="17526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10" name="Text Box 34"/>
          <p:cNvSpPr txBox="1">
            <a:spLocks noChangeArrowheads="1"/>
          </p:cNvSpPr>
          <p:nvPr/>
        </p:nvSpPr>
        <p:spPr bwMode="auto">
          <a:xfrm>
            <a:off x="1066800" y="2057400"/>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i="1"/>
              <a:t>Mark as Generator Instruction</a:t>
            </a:r>
          </a:p>
        </p:txBody>
      </p:sp>
      <p:sp>
        <p:nvSpPr>
          <p:cNvPr id="24611" name="Oval 35"/>
          <p:cNvSpPr>
            <a:spLocks noChangeArrowheads="1"/>
          </p:cNvSpPr>
          <p:nvPr/>
        </p:nvSpPr>
        <p:spPr bwMode="auto">
          <a:xfrm>
            <a:off x="4724400" y="2133600"/>
            <a:ext cx="5334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12" name="Oval 36"/>
          <p:cNvSpPr>
            <a:spLocks noChangeArrowheads="1"/>
          </p:cNvSpPr>
          <p:nvPr/>
        </p:nvSpPr>
        <p:spPr bwMode="auto">
          <a:xfrm>
            <a:off x="4648200" y="3124200"/>
            <a:ext cx="5334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13" name="Text Box 37"/>
          <p:cNvSpPr txBox="1">
            <a:spLocks noChangeArrowheads="1"/>
          </p:cNvSpPr>
          <p:nvPr/>
        </p:nvSpPr>
        <p:spPr bwMode="auto">
          <a:xfrm>
            <a:off x="1066800" y="12954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t>Inter-segment data</a:t>
            </a:r>
          </a:p>
        </p:txBody>
      </p:sp>
    </p:spTree>
    <p:extLst>
      <p:ext uri="{BB962C8B-B14F-4D97-AF65-F5344CB8AC3E}">
        <p14:creationId xmlns:p14="http://schemas.microsoft.com/office/powerpoint/2010/main" val="8432141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path" presetSubtype="0" accel="50000" decel="50000" fill="hold" grpId="1" nodeType="clickEffect">
                                  <p:stCondLst>
                                    <p:cond delay="0"/>
                                  </p:stCondLst>
                                  <p:childTnLst>
                                    <p:animMotion origin="layout" path="M 5.55112E-17 -9.89824E-7 L 5.55112E-17 0.03978 " pathEditMode="relative" rAng="0" ptsTypes="AA">
                                      <p:cBhvr>
                                        <p:cTn id="10" dur="500" fill="hold"/>
                                        <p:tgtEl>
                                          <p:spTgt spid="24584"/>
                                        </p:tgtEl>
                                        <p:attrNameLst>
                                          <p:attrName>ppt_x</p:attrName>
                                          <p:attrName>ppt_y</p:attrName>
                                        </p:attrNameLst>
                                      </p:cBhvr>
                                      <p:rCtr x="0" y="1989"/>
                                    </p:animMotion>
                                  </p:childTnLst>
                                </p:cTn>
                              </p:par>
                            </p:childTnLst>
                          </p:cTn>
                        </p:par>
                        <p:par>
                          <p:cTn id="11" fill="hold" nodeType="afterGroup">
                            <p:stCondLst>
                              <p:cond delay="500"/>
                            </p:stCondLst>
                            <p:childTnLst>
                              <p:par>
                                <p:cTn id="12" presetID="1" presetClass="exit" presetSubtype="0" fill="hold" grpId="2" nodeType="afterEffect">
                                  <p:stCondLst>
                                    <p:cond delay="0"/>
                                  </p:stCondLst>
                                  <p:childTnLst>
                                    <p:set>
                                      <p:cBhvr>
                                        <p:cTn id="13" dur="1" fill="hold">
                                          <p:stCondLst>
                                            <p:cond delay="0"/>
                                          </p:stCondLst>
                                        </p:cTn>
                                        <p:tgtEl>
                                          <p:spTgt spid="24584"/>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2458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path" presetSubtype="0" accel="50000" decel="50000" fill="hold" grpId="1" nodeType="clickEffect">
                                  <p:stCondLst>
                                    <p:cond delay="0"/>
                                  </p:stCondLst>
                                  <p:childTnLst>
                                    <p:animMotion origin="layout" path="M 5.55112E-17 -9.89824E-7 L 5.55112E-17 0.03978 " pathEditMode="relative" rAng="0" ptsTypes="AA">
                                      <p:cBhvr>
                                        <p:cTn id="19" dur="500" fill="hold"/>
                                        <p:tgtEl>
                                          <p:spTgt spid="24585"/>
                                        </p:tgtEl>
                                        <p:attrNameLst>
                                          <p:attrName>ppt_x</p:attrName>
                                          <p:attrName>ppt_y</p:attrName>
                                        </p:attrNameLst>
                                      </p:cBhvr>
                                      <p:rCtr x="0" y="1989"/>
                                    </p:animMotion>
                                  </p:childTnLst>
                                </p:cTn>
                              </p:par>
                            </p:childTnLst>
                          </p:cTn>
                        </p:par>
                        <p:par>
                          <p:cTn id="20" fill="hold" nodeType="afterGroup">
                            <p:stCondLst>
                              <p:cond delay="500"/>
                            </p:stCondLst>
                            <p:childTnLst>
                              <p:par>
                                <p:cTn id="21" presetID="1" presetClass="exit" presetSubtype="0" fill="hold" grpId="2" nodeType="afterEffect">
                                  <p:stCondLst>
                                    <p:cond delay="0"/>
                                  </p:stCondLst>
                                  <p:childTnLst>
                                    <p:set>
                                      <p:cBhvr>
                                        <p:cTn id="22" dur="1" fill="hold">
                                          <p:stCondLst>
                                            <p:cond delay="0"/>
                                          </p:stCondLst>
                                        </p:cTn>
                                        <p:tgtEl>
                                          <p:spTgt spid="2458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458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path" presetSubtype="0" accel="50000" decel="50000" fill="hold" grpId="1" nodeType="clickEffect">
                                  <p:stCondLst>
                                    <p:cond delay="0"/>
                                  </p:stCondLst>
                                  <p:childTnLst>
                                    <p:animMotion origin="layout" path="M -3.61111E-6 3.79278E-6 L -0.00017 0.13321 " pathEditMode="relative" rAng="0" ptsTypes="AA">
                                      <p:cBhvr>
                                        <p:cTn id="28" dur="2000" fill="hold"/>
                                        <p:tgtEl>
                                          <p:spTgt spid="24586"/>
                                        </p:tgtEl>
                                        <p:attrNameLst>
                                          <p:attrName>ppt_x</p:attrName>
                                          <p:attrName>ppt_y</p:attrName>
                                        </p:attrNameLst>
                                      </p:cBhvr>
                                      <p:rCtr x="-17" y="6660"/>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6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6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61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461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461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4613"/>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2458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6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animBg="1"/>
      <p:bldP spid="24584" grpId="1" animBg="1"/>
      <p:bldP spid="24584" grpId="2" animBg="1"/>
      <p:bldP spid="24585" grpId="0" animBg="1"/>
      <p:bldP spid="24585" grpId="1" animBg="1"/>
      <p:bldP spid="24585" grpId="2" animBg="1"/>
      <p:bldP spid="24586" grpId="0" animBg="1"/>
      <p:bldP spid="24586" grpId="1" animBg="1"/>
      <p:bldP spid="24587" grpId="0" animBg="1"/>
      <p:bldP spid="24609" grpId="0" animBg="1"/>
      <p:bldP spid="24610" grpId="0"/>
      <p:bldP spid="24611" grpId="0" animBg="1"/>
      <p:bldP spid="24611" grpId="1" animBg="1"/>
      <p:bldP spid="24612" grpId="0" animBg="1"/>
      <p:bldP spid="24612" grpId="1" animBg="1"/>
      <p:bldP spid="24613" grpId="0"/>
      <p:bldP spid="24613"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2.6|23.1|12.6"/>
</p:tagLst>
</file>

<file path=ppt/tags/tag2.xml><?xml version="1.0" encoding="utf-8"?>
<p:tagLst xmlns:a="http://schemas.openxmlformats.org/drawingml/2006/main" xmlns:r="http://schemas.openxmlformats.org/officeDocument/2006/relationships" xmlns:p="http://schemas.openxmlformats.org/presentationml/2006/main">
  <p:tag name="TIMING" val="|12.1|0.5|0.6|0.6|0.5|0.5|0.2|0.7|0.5|0.6|0.6|0.4|0.7|0.4|0.7|0.4|0.7|0.3|0.3|0.2|0.2|0.2|0.5|0.5|0.3|0.5|0.4|0.3|0.7|0.7"/>
</p:tagLst>
</file>

<file path=ppt/tags/tag3.xml><?xml version="1.0" encoding="utf-8"?>
<p:tagLst xmlns:a="http://schemas.openxmlformats.org/drawingml/2006/main" xmlns:r="http://schemas.openxmlformats.org/officeDocument/2006/relationships" xmlns:p="http://schemas.openxmlformats.org/presentationml/2006/main">
  <p:tag name="TIMING" val="|19|8.6|8.8"/>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3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17264</Words>
  <Application>Microsoft Macintosh PowerPoint</Application>
  <PresentationFormat>On-screen Show (4:3)</PresentationFormat>
  <Paragraphs>3169</Paragraphs>
  <Slides>202</Slides>
  <Notes>93</Notes>
  <HiddenSlides>0</HiddenSlides>
  <MMClips>0</MMClips>
  <ScaleCrop>false</ScaleCrop>
  <HeadingPairs>
    <vt:vector size="6" baseType="variant">
      <vt:variant>
        <vt:lpstr>Theme</vt:lpstr>
      </vt:variant>
      <vt:variant>
        <vt:i4>29</vt:i4>
      </vt:variant>
      <vt:variant>
        <vt:lpstr>Embedded OLE Servers</vt:lpstr>
      </vt:variant>
      <vt:variant>
        <vt:i4>2</vt:i4>
      </vt:variant>
      <vt:variant>
        <vt:lpstr>Slide Titles</vt:lpstr>
      </vt:variant>
      <vt:variant>
        <vt:i4>202</vt:i4>
      </vt:variant>
    </vt:vector>
  </HeadingPairs>
  <TitlesOfParts>
    <vt:vector size="233" baseType="lpstr">
      <vt:lpstr>Edge</vt:lpstr>
      <vt:lpstr>1_Edge</vt:lpstr>
      <vt:lpstr>2_Edge</vt:lpstr>
      <vt:lpstr>Office Theme</vt:lpstr>
      <vt:lpstr>1_Office Theme</vt:lpstr>
      <vt:lpstr>2_Office Theme</vt:lpstr>
      <vt:lpstr>3_Edge</vt:lpstr>
      <vt:lpstr>4_Edge</vt:lpstr>
      <vt:lpstr>5_Edge</vt:lpstr>
      <vt:lpstr>7_Office Theme</vt:lpstr>
      <vt:lpstr>21_Edge</vt:lpstr>
      <vt:lpstr>23_Edge</vt:lpstr>
      <vt:lpstr>6_Edge</vt:lpstr>
      <vt:lpstr>20_Edge</vt:lpstr>
      <vt:lpstr>13_Edge</vt:lpstr>
      <vt:lpstr>7_Edge</vt:lpstr>
      <vt:lpstr>5_Office Theme</vt:lpstr>
      <vt:lpstr>8_Edge</vt:lpstr>
      <vt:lpstr>9_Edge</vt:lpstr>
      <vt:lpstr>10_Edge</vt:lpstr>
      <vt:lpstr>11_Edge</vt:lpstr>
      <vt:lpstr>12_Edge</vt:lpstr>
      <vt:lpstr>14_Edge</vt:lpstr>
      <vt:lpstr>15_Edge</vt:lpstr>
      <vt:lpstr>3_Office Theme</vt:lpstr>
      <vt:lpstr>16_Edge</vt:lpstr>
      <vt:lpstr>17_Edge</vt:lpstr>
      <vt:lpstr>18_Edge</vt:lpstr>
      <vt:lpstr>19_Edge</vt:lpstr>
      <vt:lpstr>Chart</vt:lpstr>
      <vt:lpstr>Worksheet</vt:lpstr>
      <vt:lpstr>Architecting and Exploiting Asymmetry in Multi-Core Architectures  </vt:lpstr>
      <vt:lpstr>Course Info: Who Am I?</vt:lpstr>
      <vt:lpstr>Overview of My Group’s Research</vt:lpstr>
      <vt:lpstr>Our Goals</vt:lpstr>
      <vt:lpstr>Three Key Problems in Future Systems</vt:lpstr>
      <vt:lpstr>Readings and Videos</vt:lpstr>
      <vt:lpstr>Mini Course: Multi-Core Architectures</vt:lpstr>
      <vt:lpstr>Mini Course: Memory Systems</vt:lpstr>
      <vt:lpstr>Readings for Today</vt:lpstr>
      <vt:lpstr>Videos for Today</vt:lpstr>
      <vt:lpstr>Online Lectures and More Information</vt:lpstr>
      <vt:lpstr>Architecting and Exploiting Asymmetry in Multi-Core Architectures </vt:lpstr>
      <vt:lpstr>Warning</vt:lpstr>
      <vt:lpstr>The Setting</vt:lpstr>
      <vt:lpstr>Shield the Programmer from Shared Resources</vt:lpstr>
      <vt:lpstr>Shared Resource Management: Goals</vt:lpstr>
      <vt:lpstr>Asymmetry Enables Customization</vt:lpstr>
      <vt:lpstr>Thought Experiment: Asymmetry Everywhere</vt:lpstr>
      <vt:lpstr>Thought Experiment: Asymmetry Everywhere</vt:lpstr>
      <vt:lpstr>Thought Experiment: Asymmetry Everywhere</vt:lpstr>
      <vt:lpstr>Many Research and Design Questions</vt:lpstr>
      <vt:lpstr>Talk Outline</vt:lpstr>
      <vt:lpstr>Exploiting Asymmetry: Simple Examples</vt:lpstr>
      <vt:lpstr>Exploiting Asymmetry: Simple Examples</vt:lpstr>
      <vt:lpstr>Exploiting Asymmetry: Simple Examples</vt:lpstr>
      <vt:lpstr>Exploiting Asymmetry: Simple Examples</vt:lpstr>
      <vt:lpstr>Exploiting Asymmetry: Simple Examples</vt:lpstr>
      <vt:lpstr>Talk Outline</vt:lpstr>
      <vt:lpstr>Serialized Code Sections in Parallel Applications</vt:lpstr>
      <vt:lpstr>Causes of Serialized Code Sections</vt:lpstr>
      <vt:lpstr>Bottlenecks in Multithreaded Applications</vt:lpstr>
      <vt:lpstr>Critical Sections</vt:lpstr>
      <vt:lpstr>Example from MySQL</vt:lpstr>
      <vt:lpstr>Contention for Critical Sections</vt:lpstr>
      <vt:lpstr>Contention for Critical Sections</vt:lpstr>
      <vt:lpstr>Impact of Critical Sections on Scalability</vt:lpstr>
      <vt:lpstr>Impact of Critical Sections on Scalability</vt:lpstr>
      <vt:lpstr>A Case for Asymmetry</vt:lpstr>
      <vt:lpstr>ACMP</vt:lpstr>
      <vt:lpstr>Conventional ACMP</vt:lpstr>
      <vt:lpstr>Accelerated Critical Sections (ACS)</vt:lpstr>
      <vt:lpstr>Accelerated Critical Sections (ACS)</vt:lpstr>
      <vt:lpstr>ACS Architecture Overview</vt:lpstr>
      <vt:lpstr>Accelerated Critical Sections (ACS)</vt:lpstr>
      <vt:lpstr>False Serialization</vt:lpstr>
      <vt:lpstr>ACS Performance Tradeoffs</vt:lpstr>
      <vt:lpstr>ACS Performance Tradeoffs</vt:lpstr>
      <vt:lpstr>Cache Misses for Private Data</vt:lpstr>
      <vt:lpstr>ACS Performance Tradeoffs</vt:lpstr>
      <vt:lpstr>ACS Comparison Points</vt:lpstr>
      <vt:lpstr>Accelerated Critical Sections: Methodology</vt:lpstr>
      <vt:lpstr>ACS Performance</vt:lpstr>
      <vt:lpstr>Equal-Area Comparisons</vt:lpstr>
      <vt:lpstr>ACS Summary</vt:lpstr>
      <vt:lpstr>Talk Outline</vt:lpstr>
      <vt:lpstr>BIS Summary</vt:lpstr>
      <vt:lpstr>Bottlenecks in Multithreaded Applications</vt:lpstr>
      <vt:lpstr>Observation: Limiting Bottlenecks Change Over Time</vt:lpstr>
      <vt:lpstr>Limiting Bottlenecks Do Change on Real Applications</vt:lpstr>
      <vt:lpstr>Previous Work on Bottleneck Acceleration</vt:lpstr>
      <vt:lpstr>Bottleneck Identification and Scheduling (BIS)</vt:lpstr>
      <vt:lpstr>Bottleneck Identification and Scheduling (BIS)</vt:lpstr>
      <vt:lpstr>Critical Sections: Code Modifications</vt:lpstr>
      <vt:lpstr>Barriers: Code Modifications</vt:lpstr>
      <vt:lpstr>Pipeline Stages: Code Modifications</vt:lpstr>
      <vt:lpstr>Bottleneck Identification and Scheduling (BIS)</vt:lpstr>
      <vt:lpstr>BIS: Hardware Overview</vt:lpstr>
      <vt:lpstr>Bottleneck Identification and Scheduling (BIS)</vt:lpstr>
      <vt:lpstr>Determining Thread Waiting Cycles for Each Bottleneck</vt:lpstr>
      <vt:lpstr>Bottleneck Identification and Scheduling (BIS)</vt:lpstr>
      <vt:lpstr>Bottleneck Acceleration</vt:lpstr>
      <vt:lpstr>BIS Mechanisms</vt:lpstr>
      <vt:lpstr>False Serialization and Starvation</vt:lpstr>
      <vt:lpstr>Preemptive Acceleration</vt:lpstr>
      <vt:lpstr>Support for Multiple Large Cores</vt:lpstr>
      <vt:lpstr>Hardware Cost</vt:lpstr>
      <vt:lpstr>BIS Performance Trade-offs</vt:lpstr>
      <vt:lpstr>Methodology</vt:lpstr>
      <vt:lpstr>BIS Comparison Points (Area-Equivalent)</vt:lpstr>
      <vt:lpstr>BIS Performance Improvement</vt:lpstr>
      <vt:lpstr>Why Does BIS Work?</vt:lpstr>
      <vt:lpstr>BIS Scaling Results</vt:lpstr>
      <vt:lpstr>BIS Summary</vt:lpstr>
      <vt:lpstr>Talk Outline</vt:lpstr>
      <vt:lpstr>Staged Execution Model (I)</vt:lpstr>
      <vt:lpstr>Staged Execution Model (II)</vt:lpstr>
      <vt:lpstr>Staged Execution Model (III)</vt:lpstr>
      <vt:lpstr>Staged Execution Model (IV)</vt:lpstr>
      <vt:lpstr>PowerPoint Presentation</vt:lpstr>
      <vt:lpstr>Staged Execution Model: Two Examples</vt:lpstr>
      <vt:lpstr>Problem: Locality of Inter-segment Data</vt:lpstr>
      <vt:lpstr>Problem: Locality of Inter-segment Data</vt:lpstr>
      <vt:lpstr>What if We Eliminated All Inter-segment Misses?</vt:lpstr>
      <vt:lpstr>Talk Outline</vt:lpstr>
      <vt:lpstr>Terminology</vt:lpstr>
      <vt:lpstr>Key Observation and Idea</vt:lpstr>
      <vt:lpstr>Data Marshaling</vt:lpstr>
      <vt:lpstr>Data Marshaling</vt:lpstr>
      <vt:lpstr>Profiling Algorithm</vt:lpstr>
      <vt:lpstr>Marshal Instructions</vt:lpstr>
      <vt:lpstr>DM Support/Cost</vt:lpstr>
      <vt:lpstr>DM: Advantages, Disadvantages</vt:lpstr>
      <vt:lpstr>Accelerated Critical Sections with DM</vt:lpstr>
      <vt:lpstr>Accelerated Critical Sections: Methodology</vt:lpstr>
      <vt:lpstr>DM on Accelerated Critical Sections: Results</vt:lpstr>
      <vt:lpstr>Pipeline Parallelism</vt:lpstr>
      <vt:lpstr>Pipeline Parallelism: Methodology</vt:lpstr>
      <vt:lpstr>DM on Pipeline Parallelism: Results</vt:lpstr>
      <vt:lpstr>DM Coverage, Accuracy, Timeliness</vt:lpstr>
      <vt:lpstr>Scaling Results</vt:lpstr>
      <vt:lpstr>Other Applications of Data Marshaling</vt:lpstr>
      <vt:lpstr>Data Marshaling Summary</vt:lpstr>
      <vt:lpstr>Talk Outline</vt:lpstr>
      <vt:lpstr>Motivation</vt:lpstr>
      <vt:lpstr>Previous Scheduling Algorithms are Biased</vt:lpstr>
      <vt:lpstr>Why do Previous Algorithms Fail?</vt:lpstr>
      <vt:lpstr>Insight: Achieving Best of Both Worlds</vt:lpstr>
      <vt:lpstr>Overview: Thread Cluster Memory Scheduling</vt:lpstr>
      <vt:lpstr>Non-Intensive Cluster</vt:lpstr>
      <vt:lpstr>Intensive Cluster</vt:lpstr>
      <vt:lpstr>Results: Fairness vs. Throughput</vt:lpstr>
      <vt:lpstr>Results: Fairness-Throughput Tradeoff</vt:lpstr>
      <vt:lpstr>TCM Summary</vt:lpstr>
      <vt:lpstr>More Details on TCM</vt:lpstr>
      <vt:lpstr>Memory Control in CPU-GPU Systems</vt:lpstr>
      <vt:lpstr>Asymmetric Memory QoS in a Parallel Application</vt:lpstr>
      <vt:lpstr>Talk Outline</vt:lpstr>
      <vt:lpstr>Related Ongoing/Future Work</vt:lpstr>
      <vt:lpstr>Talk Outline</vt:lpstr>
      <vt:lpstr>Summary</vt:lpstr>
      <vt:lpstr>Thank You</vt:lpstr>
      <vt:lpstr>Architecting and Exploiting Asymmetry in Multi-Core Architectures  </vt:lpstr>
      <vt:lpstr>Vector Machine Organization (CRAY-1)</vt:lpstr>
      <vt:lpstr>Identifying and Accelerating Resource Contention Bottlenecks</vt:lpstr>
      <vt:lpstr>Thread Serialization</vt:lpstr>
      <vt:lpstr>Memory Contention as a Bottleneck</vt:lpstr>
      <vt:lpstr>Evaluation</vt:lpstr>
      <vt:lpstr>Caching Results</vt:lpstr>
      <vt:lpstr>Heterogeneous Main Memory</vt:lpstr>
      <vt:lpstr>Heterogeneous Memory Systems</vt:lpstr>
      <vt:lpstr>One Option: DRAM as a Cache for PCM</vt:lpstr>
      <vt:lpstr>DRAM vs. PCM: An Observation</vt:lpstr>
      <vt:lpstr>Row-Locality-Aware Data Placement</vt:lpstr>
      <vt:lpstr>The Problem with Large DRAM Caches</vt:lpstr>
      <vt:lpstr>Idea 1: Tags in Memory</vt:lpstr>
      <vt:lpstr>Idea 2: Cache Tags in SRAM</vt:lpstr>
      <vt:lpstr>Idea 3: Dynamic Data Transfer Granularity</vt:lpstr>
      <vt:lpstr>Methodology</vt:lpstr>
      <vt:lpstr>PowerPoint Presentation</vt:lpstr>
      <vt:lpstr>PowerPoint Presentation</vt:lpstr>
      <vt:lpstr>Summary</vt:lpstr>
      <vt:lpstr>Overview of Research in  the CMU SAFARI Research Group</vt:lpstr>
      <vt:lpstr>A Bit About Me and My Research</vt:lpstr>
      <vt:lpstr>Goal: Scalable and Energy-Efficient Memory</vt:lpstr>
      <vt:lpstr>Goal: QoS-Aware, Predictable (Memory) Systems</vt:lpstr>
      <vt:lpstr>Tiered Latency DRAM (TL-DRAM)</vt:lpstr>
      <vt:lpstr>My Research Group: SAFARI</vt:lpstr>
      <vt:lpstr>This Set of Slides …</vt:lpstr>
      <vt:lpstr>Research Topics (I): Memory, Caches, Prefetching</vt:lpstr>
      <vt:lpstr>QoS-Aware, Predictable Memory Systems</vt:lpstr>
      <vt:lpstr>More on QoS-aware Memory Systems</vt:lpstr>
      <vt:lpstr>Research Topics (II): Acceleration</vt:lpstr>
      <vt:lpstr>Research Topics (III): Interconnects</vt:lpstr>
      <vt:lpstr>Goal: Low Energy, High Performance Systems</vt:lpstr>
      <vt:lpstr>Research Topics (IV): Fault Tolerance</vt:lpstr>
      <vt:lpstr>Research Topics (V): Main Memory Scaling</vt:lpstr>
      <vt:lpstr>Research Topics (VI): Core Design</vt:lpstr>
      <vt:lpstr>Research Topics (VII): Bioinformatics</vt:lpstr>
      <vt:lpstr>Memory QoS</vt:lpstr>
      <vt:lpstr>Trend: Many Cores on Chip</vt:lpstr>
      <vt:lpstr>Many Cores on Chip</vt:lpstr>
      <vt:lpstr>(Un)expected Slowdowns</vt:lpstr>
      <vt:lpstr>Why? Uncontrolled Memory Interference</vt:lpstr>
      <vt:lpstr>A Memory Performance Hog</vt:lpstr>
      <vt:lpstr>What Does the Memory Hog Do?</vt:lpstr>
      <vt:lpstr>Effect of the Memory Performance Hog</vt:lpstr>
      <vt:lpstr>Greater Problem with More Cores</vt:lpstr>
      <vt:lpstr>Distributed DoS in Networked Multi-Core Systems</vt:lpstr>
      <vt:lpstr>Solution: QoS-Aware, Predictable Memory</vt:lpstr>
      <vt:lpstr>Designing QoS-Aware Memory Systems: Approaches</vt:lpstr>
      <vt:lpstr>A Mechanism to Reduce Memory Interference</vt:lpstr>
      <vt:lpstr>Designing QoS-Aware Memory Systems: Approaches</vt:lpstr>
      <vt:lpstr>QoS-Aware Memory Scheduling</vt:lpstr>
      <vt:lpstr>QoS-Aware Memory Scheduling: Evolution</vt:lpstr>
      <vt:lpstr>Throughput vs. Fairness</vt:lpstr>
      <vt:lpstr>Achieving the Best of Both Worlds</vt:lpstr>
      <vt:lpstr>Thread Cluster Memory Scheduling [Kim+ MICRO’10]</vt:lpstr>
      <vt:lpstr>TCM: Throughput and Fairness</vt:lpstr>
      <vt:lpstr>TCM: Fairness-Throughput Tradeoff</vt:lpstr>
      <vt:lpstr>Memory Control in CPU-GPU Systems</vt:lpstr>
      <vt:lpstr>Memory QoS in a Parallel Application</vt:lpstr>
      <vt:lpstr>Some Related Past Work</vt:lpstr>
      <vt:lpstr>Summary: Memory QoS Approaches and Techniques</vt:lpstr>
      <vt:lpstr>Partial List of Referenced/Related Papers</vt:lpstr>
      <vt:lpstr>Heterogeneous Cores</vt:lpstr>
      <vt:lpstr>QoS-Aware Memory Systems (I)</vt:lpstr>
      <vt:lpstr>QoS-Aware Memory Systems (II)</vt:lpstr>
      <vt:lpstr>QoS-Aware Memory Systems (III)</vt:lpstr>
      <vt:lpstr>Heterogeneous Memory</vt:lpstr>
      <vt:lpstr>Flash Memory</vt:lpstr>
      <vt:lpstr>Latency Tolerance</vt:lpstr>
      <vt:lpstr>Scaling DRAM: Refresh and Parallelism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created xsi:type="dcterms:W3CDTF">2010-11-14T20:49:44Z</dcterms:created>
  <dcterms:modified xsi:type="dcterms:W3CDTF">2013-06-19T13:35:13Z</dcterms:modified>
</cp:coreProperties>
</file>