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56" r:id="rId2"/>
    <p:sldId id="257" r:id="rId3"/>
    <p:sldId id="258" r:id="rId4"/>
    <p:sldId id="259" r:id="rId5"/>
    <p:sldId id="260" r:id="rId6"/>
    <p:sldId id="261" r:id="rId7"/>
    <p:sldId id="262" r:id="rId8"/>
    <p:sldId id="295" r:id="rId9"/>
    <p:sldId id="263" r:id="rId10"/>
    <p:sldId id="264" r:id="rId11"/>
    <p:sldId id="265" r:id="rId12"/>
    <p:sldId id="266" r:id="rId13"/>
    <p:sldId id="267" r:id="rId14"/>
    <p:sldId id="296" r:id="rId15"/>
    <p:sldId id="302" r:id="rId16"/>
    <p:sldId id="268" r:id="rId17"/>
    <p:sldId id="269" r:id="rId18"/>
    <p:sldId id="270" r:id="rId19"/>
    <p:sldId id="273" r:id="rId20"/>
    <p:sldId id="297" r:id="rId21"/>
    <p:sldId id="274" r:id="rId22"/>
    <p:sldId id="275" r:id="rId23"/>
    <p:sldId id="276" r:id="rId24"/>
    <p:sldId id="277" r:id="rId25"/>
    <p:sldId id="278" r:id="rId26"/>
    <p:sldId id="280" r:id="rId27"/>
    <p:sldId id="279" r:id="rId28"/>
    <p:sldId id="298" r:id="rId29"/>
    <p:sldId id="282" r:id="rId30"/>
    <p:sldId id="281" r:id="rId31"/>
    <p:sldId id="284" r:id="rId32"/>
    <p:sldId id="283" r:id="rId33"/>
    <p:sldId id="299" r:id="rId34"/>
    <p:sldId id="285" r:id="rId35"/>
    <p:sldId id="286" r:id="rId36"/>
    <p:sldId id="287" r:id="rId37"/>
    <p:sldId id="288" r:id="rId38"/>
    <p:sldId id="289" r:id="rId39"/>
    <p:sldId id="292" r:id="rId40"/>
    <p:sldId id="290" r:id="rId41"/>
    <p:sldId id="291" r:id="rId42"/>
    <p:sldId id="300" r:id="rId43"/>
    <p:sldId id="303" r:id="rId44"/>
    <p:sldId id="301" r:id="rId45"/>
    <p:sldId id="29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0000"/>
    <a:srgbClr val="FFC600"/>
    <a:srgbClr val="003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66" autoAdjust="0"/>
    <p:restoredTop sz="94689" autoAdjust="0"/>
  </p:normalViewPr>
  <p:slideViewPr>
    <p:cSldViewPr snapToGrid="0" snapToObjects="1">
      <p:cViewPr varScale="1">
        <p:scale>
          <a:sx n="108" d="100"/>
          <a:sy n="108" d="100"/>
        </p:scale>
        <p:origin x="133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04553A-0ECC-7644-BE22-C23E94DEB81D}" type="datetimeFigureOut">
              <a:rPr lang="en-US" smtClean="0"/>
              <a:t>10/14/19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34696B-49F8-B74A-A9B3-F834841FA5FD}" type="slidenum">
              <a:rPr lang="en-US" smtClean="0"/>
              <a:t>‹#›</a:t>
            </a:fld>
            <a:endParaRPr lang="en-US"/>
          </a:p>
        </p:txBody>
      </p:sp>
    </p:spTree>
    <p:extLst>
      <p:ext uri="{BB962C8B-B14F-4D97-AF65-F5344CB8AC3E}">
        <p14:creationId xmlns:p14="http://schemas.microsoft.com/office/powerpoint/2010/main" val="364904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55DE7D-6706-9A45-A011-597C6AD9F944}" type="datetimeFigureOut">
              <a:rPr lang="en-US" smtClean="0"/>
              <a:t>10/14/19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6FF824-4DA0-1341-A881-F01117550948}" type="slidenum">
              <a:rPr lang="en-US" smtClean="0"/>
              <a:t>‹#›</a:t>
            </a:fld>
            <a:endParaRPr lang="en-US"/>
          </a:p>
        </p:txBody>
      </p:sp>
    </p:spTree>
    <p:extLst>
      <p:ext uri="{BB962C8B-B14F-4D97-AF65-F5344CB8AC3E}">
        <p14:creationId xmlns:p14="http://schemas.microsoft.com/office/powerpoint/2010/main" val="37898732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FF824-4DA0-1341-A881-F01117550948}" type="slidenum">
              <a:rPr lang="en-US" smtClean="0"/>
              <a:t>34</a:t>
            </a:fld>
            <a:endParaRPr lang="en-US"/>
          </a:p>
        </p:txBody>
      </p:sp>
    </p:spTree>
    <p:extLst>
      <p:ext uri="{BB962C8B-B14F-4D97-AF65-F5344CB8AC3E}">
        <p14:creationId xmlns:p14="http://schemas.microsoft.com/office/powerpoint/2010/main" val="591966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000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835082" y="6186024"/>
            <a:ext cx="2851718" cy="525484"/>
          </a:xfrm>
        </p:spPr>
        <p:txBody>
          <a:bodyPr/>
          <a:lstStyle>
            <a:lvl1pPr>
              <a:defRPr sz="2400"/>
            </a:lvl1pPr>
          </a:lstStyle>
          <a:p>
            <a:fld id="{97D94EF6-00CB-A74C-BD32-7BC8A847BB36}" type="slidenum">
              <a:rPr lang="en-US" smtClean="0"/>
              <a:pPr/>
              <a:t>‹#›</a:t>
            </a:fld>
            <a:endParaRPr lang="en-US" dirty="0"/>
          </a:p>
        </p:txBody>
      </p:sp>
      <p:sp>
        <p:nvSpPr>
          <p:cNvPr id="20" name="Title 19"/>
          <p:cNvSpPr>
            <a:spLocks noGrp="1"/>
          </p:cNvSpPr>
          <p:nvPr>
            <p:ph type="title" hasCustomPrompt="1"/>
          </p:nvPr>
        </p:nvSpPr>
        <p:spPr>
          <a:xfrm>
            <a:off x="0" y="1829355"/>
            <a:ext cx="9144000" cy="787387"/>
          </a:xfrm>
          <a:prstGeom prst="rect">
            <a:avLst/>
          </a:prstGeom>
        </p:spPr>
        <p:txBody>
          <a:bodyPr vert="horz"/>
          <a:lstStyle>
            <a:lvl1pPr>
              <a:defRPr sz="3600" b="1" baseline="0">
                <a:solidFill>
                  <a:schemeClr val="bg1"/>
                </a:solidFill>
                <a:latin typeface="Arial"/>
                <a:cs typeface="Arial"/>
              </a:defRPr>
            </a:lvl1pPr>
          </a:lstStyle>
          <a:p>
            <a:r>
              <a:rPr lang="en-US" dirty="0"/>
              <a:t>PRESENTATION TITLE</a:t>
            </a:r>
            <a:br>
              <a:rPr lang="en-US" dirty="0"/>
            </a:br>
            <a:endParaRPr lang="en-US" dirty="0"/>
          </a:p>
        </p:txBody>
      </p:sp>
      <p:sp>
        <p:nvSpPr>
          <p:cNvPr id="22" name="Content Placeholder 21"/>
          <p:cNvSpPr>
            <a:spLocks noGrp="1"/>
          </p:cNvSpPr>
          <p:nvPr>
            <p:ph sz="quarter" idx="13" hasCustomPrompt="1"/>
          </p:nvPr>
        </p:nvSpPr>
        <p:spPr>
          <a:xfrm>
            <a:off x="0" y="2857500"/>
            <a:ext cx="9144000" cy="744627"/>
          </a:xfrm>
          <a:prstGeom prst="rect">
            <a:avLst/>
          </a:prstGeom>
        </p:spPr>
        <p:txBody>
          <a:bodyPr vert="horz"/>
          <a:lstStyle>
            <a:lvl1pPr marL="0" indent="0" algn="ctr">
              <a:buNone/>
              <a:defRPr>
                <a:solidFill>
                  <a:srgbClr val="FFFFFF"/>
                </a:solidFill>
                <a:latin typeface="Arial"/>
                <a:cs typeface="Arial"/>
              </a:defRPr>
            </a:lvl1pPr>
          </a:lstStyle>
          <a:p>
            <a:pPr lvl="0"/>
            <a:r>
              <a:rPr lang="en-US" dirty="0"/>
              <a:t>Presenter Name</a:t>
            </a:r>
          </a:p>
        </p:txBody>
      </p:sp>
      <p:sp>
        <p:nvSpPr>
          <p:cNvPr id="23" name="Content Placeholder 21"/>
          <p:cNvSpPr>
            <a:spLocks noGrp="1"/>
          </p:cNvSpPr>
          <p:nvPr>
            <p:ph sz="quarter" idx="14" hasCustomPrompt="1"/>
          </p:nvPr>
        </p:nvSpPr>
        <p:spPr>
          <a:xfrm>
            <a:off x="0" y="3602127"/>
            <a:ext cx="9144000" cy="744627"/>
          </a:xfrm>
          <a:prstGeom prst="rect">
            <a:avLst/>
          </a:prstGeom>
        </p:spPr>
        <p:txBody>
          <a:bodyPr vert="horz"/>
          <a:lstStyle>
            <a:lvl1pPr marL="0" indent="0" algn="ctr">
              <a:buNone/>
              <a:defRPr sz="2800" i="1">
                <a:solidFill>
                  <a:srgbClr val="FFC600"/>
                </a:solidFill>
                <a:latin typeface="Arial"/>
                <a:cs typeface="Arial"/>
              </a:defRPr>
            </a:lvl1pPr>
          </a:lstStyle>
          <a:p>
            <a:pPr lvl="0"/>
            <a:r>
              <a:rPr lang="en-US" dirty="0"/>
              <a:t>Presenter Affiliation</a:t>
            </a:r>
          </a:p>
        </p:txBody>
      </p:sp>
      <p:sp>
        <p:nvSpPr>
          <p:cNvPr id="24" name="Content Placeholder 21"/>
          <p:cNvSpPr>
            <a:spLocks noGrp="1"/>
          </p:cNvSpPr>
          <p:nvPr>
            <p:ph sz="quarter" idx="15" hasCustomPrompt="1"/>
          </p:nvPr>
        </p:nvSpPr>
        <p:spPr>
          <a:xfrm>
            <a:off x="0" y="5080203"/>
            <a:ext cx="9144000" cy="744627"/>
          </a:xfrm>
          <a:prstGeom prst="rect">
            <a:avLst/>
          </a:prstGeom>
        </p:spPr>
        <p:txBody>
          <a:bodyPr vert="horz"/>
          <a:lstStyle>
            <a:lvl1pPr marL="0" indent="0" algn="ctr">
              <a:buNone/>
              <a:defRPr sz="2400" i="0">
                <a:solidFill>
                  <a:schemeClr val="bg1"/>
                </a:solidFill>
                <a:latin typeface="Arial"/>
                <a:cs typeface="Arial"/>
              </a:defRPr>
            </a:lvl1pPr>
          </a:lstStyle>
          <a:p>
            <a:pPr lvl="0"/>
            <a:r>
              <a:rPr lang="en-US" dirty="0"/>
              <a:t>Date and Location</a:t>
            </a:r>
          </a:p>
        </p:txBody>
      </p:sp>
    </p:spTree>
    <p:extLst>
      <p:ext uri="{BB962C8B-B14F-4D97-AF65-F5344CB8AC3E}">
        <p14:creationId xmlns:p14="http://schemas.microsoft.com/office/powerpoint/2010/main" val="326003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13"/>
          <p:cNvSpPr>
            <a:spLocks noGrp="1"/>
          </p:cNvSpPr>
          <p:nvPr>
            <p:ph sz="quarter" idx="13" hasCustomPrompt="1"/>
          </p:nvPr>
        </p:nvSpPr>
        <p:spPr>
          <a:xfrm>
            <a:off x="208005" y="1029178"/>
            <a:ext cx="8727990" cy="4894075"/>
          </a:xfrm>
          <a:prstGeom prst="rect">
            <a:avLst/>
          </a:prstGeom>
        </p:spPr>
        <p:txBody>
          <a:bodyPr vert="horz"/>
          <a:lstStyle>
            <a:lvl1pPr>
              <a:defRPr sz="2400" b="1">
                <a:solidFill>
                  <a:srgbClr val="000000"/>
                </a:solidFill>
                <a:latin typeface="Arial"/>
                <a:cs typeface="Arial"/>
              </a:defRPr>
            </a:lvl1pPr>
            <a:lvl2pPr>
              <a:defRPr sz="2000">
                <a:solidFill>
                  <a:srgbClr val="000000"/>
                </a:solidFill>
                <a:latin typeface="Arial"/>
                <a:cs typeface="Arial"/>
              </a:defRPr>
            </a:lvl2pPr>
            <a:lvl3pPr>
              <a:defRPr sz="1400">
                <a:solidFill>
                  <a:srgbClr val="000000"/>
                </a:solidFill>
                <a:latin typeface="Arial"/>
                <a:cs typeface="Arial"/>
              </a:defRPr>
            </a:lvl3pPr>
            <a:lvl4pPr>
              <a:defRPr sz="1400">
                <a:solidFill>
                  <a:srgbClr val="000000"/>
                </a:solidFill>
                <a:latin typeface="Arial"/>
                <a:cs typeface="Arial"/>
              </a:defRPr>
            </a:lvl4pPr>
            <a:lvl5pPr>
              <a:defRPr sz="1200">
                <a:solidFill>
                  <a:srgbClr val="000000"/>
                </a:solidFill>
                <a:latin typeface="Arial"/>
                <a:cs typeface="Arial"/>
              </a:defRPr>
            </a:lvl5pPr>
          </a:lstStyle>
          <a:p>
            <a:pPr lvl="0"/>
            <a:r>
              <a:rPr lang="en-US" dirty="0"/>
              <a:t>Bullet 1</a:t>
            </a:r>
          </a:p>
          <a:p>
            <a:pPr lvl="1"/>
            <a:r>
              <a:rPr lang="en-US" dirty="0"/>
              <a:t>Sub Bullet 1</a:t>
            </a:r>
          </a:p>
          <a:p>
            <a:pPr lvl="2"/>
            <a:r>
              <a:rPr lang="en-US" dirty="0"/>
              <a:t>Sub Bullet 2</a:t>
            </a:r>
          </a:p>
          <a:p>
            <a:pPr lvl="3"/>
            <a:r>
              <a:rPr lang="en-US" dirty="0"/>
              <a:t>Sub Bullet 3</a:t>
            </a:r>
          </a:p>
          <a:p>
            <a:pPr lvl="4"/>
            <a:r>
              <a:rPr lang="en-US" dirty="0"/>
              <a:t>Sub Bullet 4</a:t>
            </a:r>
          </a:p>
          <a:p>
            <a:pPr lvl="0"/>
            <a:endParaRPr lang="en-US" dirty="0"/>
          </a:p>
          <a:p>
            <a:pPr lvl="4"/>
            <a:endParaRPr lang="en-US" dirty="0"/>
          </a:p>
        </p:txBody>
      </p:sp>
      <p:sp>
        <p:nvSpPr>
          <p:cNvPr id="11" name="Content Placeholder 13"/>
          <p:cNvSpPr>
            <a:spLocks noGrp="1"/>
          </p:cNvSpPr>
          <p:nvPr>
            <p:ph sz="quarter" idx="14" hasCustomPrompt="1"/>
          </p:nvPr>
        </p:nvSpPr>
        <p:spPr>
          <a:xfrm>
            <a:off x="208005" y="174625"/>
            <a:ext cx="8727990" cy="854554"/>
          </a:xfrm>
          <a:prstGeom prst="rect">
            <a:avLst/>
          </a:prstGeom>
        </p:spPr>
        <p:txBody>
          <a:bodyPr vert="horz"/>
          <a:lstStyle>
            <a:lvl1pPr marL="0" indent="0" algn="ctr">
              <a:buNone/>
              <a:defRPr sz="3600" b="1">
                <a:solidFill>
                  <a:srgbClr val="000000"/>
                </a:solidFill>
                <a:latin typeface="Arial"/>
                <a:cs typeface="Arial"/>
              </a:defRPr>
            </a:lvl1pPr>
            <a:lvl2pPr>
              <a:defRPr>
                <a:solidFill>
                  <a:schemeClr val="tx1"/>
                </a:solidFill>
                <a:latin typeface="Arial"/>
                <a:cs typeface="Arial"/>
              </a:defRPr>
            </a:lvl2pPr>
            <a:lvl3pPr>
              <a:defRPr>
                <a:solidFill>
                  <a:schemeClr val="tx1"/>
                </a:solidFill>
                <a:latin typeface="Arial"/>
                <a:cs typeface="Arial"/>
              </a:defRPr>
            </a:lvl3pPr>
            <a:lvl4pPr>
              <a:defRPr>
                <a:solidFill>
                  <a:schemeClr val="tx1"/>
                </a:solidFill>
                <a:latin typeface="Arial"/>
                <a:cs typeface="Arial"/>
              </a:defRPr>
            </a:lvl4pPr>
            <a:lvl5pPr>
              <a:defRPr>
                <a:solidFill>
                  <a:schemeClr val="tx1"/>
                </a:solidFill>
                <a:latin typeface="Arial"/>
                <a:cs typeface="Arial"/>
              </a:defRPr>
            </a:lvl5pPr>
          </a:lstStyle>
          <a:p>
            <a:pPr lvl="0"/>
            <a:r>
              <a:rPr lang="en-US" dirty="0"/>
              <a:t>Heading</a:t>
            </a:r>
          </a:p>
        </p:txBody>
      </p:sp>
      <p:sp>
        <p:nvSpPr>
          <p:cNvPr id="14" name="Slide Number Placeholder 5"/>
          <p:cNvSpPr>
            <a:spLocks noGrp="1"/>
          </p:cNvSpPr>
          <p:nvPr>
            <p:ph type="sldNum" sz="quarter" idx="12"/>
          </p:nvPr>
        </p:nvSpPr>
        <p:spPr>
          <a:xfrm>
            <a:off x="5835082" y="6186024"/>
            <a:ext cx="2851718" cy="525484"/>
          </a:xfrm>
        </p:spPr>
        <p:txBody>
          <a:bodyPr/>
          <a:lstStyle>
            <a:lvl1pPr>
              <a:defRPr sz="2400"/>
            </a:lvl1pPr>
          </a:lstStyle>
          <a:p>
            <a:fld id="{97D94EF6-00CB-A74C-BD32-7BC8A847BB36}" type="slidenum">
              <a:rPr lang="en-US" smtClean="0"/>
              <a:pPr/>
              <a:t>‹#›</a:t>
            </a:fld>
            <a:endParaRPr lang="en-US" dirty="0"/>
          </a:p>
        </p:txBody>
      </p:sp>
    </p:spTree>
    <p:extLst>
      <p:ext uri="{BB962C8B-B14F-4D97-AF65-F5344CB8AC3E}">
        <p14:creationId xmlns:p14="http://schemas.microsoft.com/office/powerpoint/2010/main" val="25387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13"/>
          <p:cNvSpPr>
            <a:spLocks noGrp="1"/>
          </p:cNvSpPr>
          <p:nvPr>
            <p:ph sz="quarter" idx="13" hasCustomPrompt="1"/>
          </p:nvPr>
        </p:nvSpPr>
        <p:spPr>
          <a:xfrm>
            <a:off x="208005" y="1335189"/>
            <a:ext cx="4368100" cy="4051300"/>
          </a:xfrm>
          <a:prstGeom prst="rect">
            <a:avLst/>
          </a:prstGeom>
        </p:spPr>
        <p:txBody>
          <a:bodyPr vert="horz"/>
          <a:lstStyle>
            <a:lvl1pPr>
              <a:defRPr sz="2800" b="1">
                <a:solidFill>
                  <a:srgbClr val="000000"/>
                </a:solidFill>
                <a:latin typeface="Arial"/>
                <a:cs typeface="Arial"/>
              </a:defRPr>
            </a:lvl1pPr>
            <a:lvl2pPr>
              <a:defRPr sz="2400">
                <a:solidFill>
                  <a:srgbClr val="000000"/>
                </a:solidFill>
                <a:latin typeface="Arial"/>
                <a:cs typeface="Arial"/>
              </a:defRPr>
            </a:lvl2pPr>
            <a:lvl3pPr>
              <a:defRPr sz="2000">
                <a:solidFill>
                  <a:srgbClr val="000000"/>
                </a:solidFill>
                <a:latin typeface="Arial"/>
                <a:cs typeface="Arial"/>
              </a:defRPr>
            </a:lvl3pPr>
            <a:lvl4pPr>
              <a:defRPr sz="1800">
                <a:solidFill>
                  <a:srgbClr val="000000"/>
                </a:solidFill>
                <a:latin typeface="Arial"/>
                <a:cs typeface="Arial"/>
              </a:defRPr>
            </a:lvl4pPr>
            <a:lvl5pPr>
              <a:defRPr sz="1800">
                <a:solidFill>
                  <a:srgbClr val="000000"/>
                </a:solidFill>
                <a:latin typeface="Arial"/>
                <a:cs typeface="Arial"/>
              </a:defRPr>
            </a:lvl5pPr>
          </a:lstStyle>
          <a:p>
            <a:pPr lvl="0"/>
            <a:r>
              <a:rPr lang="en-US" dirty="0"/>
              <a:t>Bullet 1</a:t>
            </a:r>
          </a:p>
          <a:p>
            <a:pPr lvl="1"/>
            <a:r>
              <a:rPr lang="en-US" dirty="0"/>
              <a:t>Sub Bullet 1</a:t>
            </a:r>
          </a:p>
          <a:p>
            <a:pPr lvl="2"/>
            <a:r>
              <a:rPr lang="en-US" dirty="0"/>
              <a:t>Sub Bullet 2</a:t>
            </a:r>
          </a:p>
          <a:p>
            <a:pPr lvl="3"/>
            <a:r>
              <a:rPr lang="en-US" dirty="0"/>
              <a:t>Sub Bullet 3</a:t>
            </a:r>
          </a:p>
          <a:p>
            <a:pPr lvl="4"/>
            <a:r>
              <a:rPr lang="en-US" dirty="0"/>
              <a:t>Sub Bullet 4</a:t>
            </a:r>
          </a:p>
        </p:txBody>
      </p:sp>
      <p:sp>
        <p:nvSpPr>
          <p:cNvPr id="11" name="Content Placeholder 13"/>
          <p:cNvSpPr>
            <a:spLocks noGrp="1"/>
          </p:cNvSpPr>
          <p:nvPr>
            <p:ph sz="quarter" idx="14" hasCustomPrompt="1"/>
          </p:nvPr>
        </p:nvSpPr>
        <p:spPr>
          <a:xfrm>
            <a:off x="208005" y="174625"/>
            <a:ext cx="8727990" cy="854554"/>
          </a:xfrm>
          <a:prstGeom prst="rect">
            <a:avLst/>
          </a:prstGeom>
        </p:spPr>
        <p:txBody>
          <a:bodyPr vert="horz"/>
          <a:lstStyle>
            <a:lvl1pPr marL="0" indent="0" algn="ctr">
              <a:buNone/>
              <a:defRPr sz="3600" b="1">
                <a:solidFill>
                  <a:srgbClr val="000000"/>
                </a:solidFill>
                <a:latin typeface="Arial"/>
                <a:cs typeface="Arial"/>
              </a:defRPr>
            </a:lvl1pPr>
            <a:lvl2pPr>
              <a:defRPr>
                <a:solidFill>
                  <a:schemeClr val="tx1"/>
                </a:solidFill>
                <a:latin typeface="Arial"/>
                <a:cs typeface="Arial"/>
              </a:defRPr>
            </a:lvl2pPr>
            <a:lvl3pPr>
              <a:defRPr>
                <a:solidFill>
                  <a:schemeClr val="tx1"/>
                </a:solidFill>
                <a:latin typeface="Arial"/>
                <a:cs typeface="Arial"/>
              </a:defRPr>
            </a:lvl3pPr>
            <a:lvl4pPr>
              <a:defRPr>
                <a:solidFill>
                  <a:schemeClr val="tx1"/>
                </a:solidFill>
                <a:latin typeface="Arial"/>
                <a:cs typeface="Arial"/>
              </a:defRPr>
            </a:lvl4pPr>
            <a:lvl5pPr>
              <a:defRPr>
                <a:solidFill>
                  <a:schemeClr val="tx1"/>
                </a:solidFill>
                <a:latin typeface="Arial"/>
                <a:cs typeface="Arial"/>
              </a:defRPr>
            </a:lvl5pPr>
          </a:lstStyle>
          <a:p>
            <a:pPr lvl="0"/>
            <a:r>
              <a:rPr lang="en-US" dirty="0"/>
              <a:t>Heading</a:t>
            </a:r>
          </a:p>
        </p:txBody>
      </p:sp>
      <p:sp>
        <p:nvSpPr>
          <p:cNvPr id="3" name="Content Placeholder 2"/>
          <p:cNvSpPr>
            <a:spLocks noGrp="1"/>
          </p:cNvSpPr>
          <p:nvPr>
            <p:ph sz="quarter" idx="15" hasCustomPrompt="1"/>
          </p:nvPr>
        </p:nvSpPr>
        <p:spPr>
          <a:xfrm>
            <a:off x="4652963" y="1335088"/>
            <a:ext cx="4283075" cy="4051300"/>
          </a:xfrm>
          <a:prstGeom prst="rect">
            <a:avLst/>
          </a:prstGeom>
        </p:spPr>
        <p:txBody>
          <a:bodyPr vert="horz" anchor="ctr"/>
          <a:lstStyle>
            <a:lvl1pPr marL="0" indent="0" algn="ctr">
              <a:buNone/>
              <a:defRPr>
                <a:solidFill>
                  <a:schemeClr val="bg1">
                    <a:lumMod val="50000"/>
                  </a:schemeClr>
                </a:solidFill>
                <a:latin typeface="Arial"/>
                <a:cs typeface="Arial"/>
              </a:defRPr>
            </a:lvl1pPr>
          </a:lstStyle>
          <a:p>
            <a:pPr lvl="0"/>
            <a:r>
              <a:rPr lang="en-US" dirty="0"/>
              <a:t>Insert Image Here</a:t>
            </a:r>
          </a:p>
        </p:txBody>
      </p:sp>
      <p:sp>
        <p:nvSpPr>
          <p:cNvPr id="7" name="Slide Number Placeholder 5"/>
          <p:cNvSpPr>
            <a:spLocks noGrp="1"/>
          </p:cNvSpPr>
          <p:nvPr>
            <p:ph type="sldNum" sz="quarter" idx="12"/>
          </p:nvPr>
        </p:nvSpPr>
        <p:spPr>
          <a:xfrm>
            <a:off x="5835082" y="6186024"/>
            <a:ext cx="2851718" cy="525484"/>
          </a:xfrm>
        </p:spPr>
        <p:txBody>
          <a:bodyPr/>
          <a:lstStyle>
            <a:lvl1pPr>
              <a:defRPr sz="2400"/>
            </a:lvl1pPr>
          </a:lstStyle>
          <a:p>
            <a:fld id="{97D94EF6-00CB-A74C-BD32-7BC8A847BB36}" type="slidenum">
              <a:rPr lang="en-US" smtClean="0"/>
              <a:pPr/>
              <a:t>‹#›</a:t>
            </a:fld>
            <a:endParaRPr lang="en-US" dirty="0"/>
          </a:p>
        </p:txBody>
      </p:sp>
    </p:spTree>
    <p:extLst>
      <p:ext uri="{BB962C8B-B14F-4D97-AF65-F5344CB8AC3E}">
        <p14:creationId xmlns:p14="http://schemas.microsoft.com/office/powerpoint/2010/main" val="14588550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127751"/>
            <a:ext cx="9144000" cy="731837"/>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4236729" y="6356350"/>
            <a:ext cx="2284144" cy="365125"/>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6553200" y="6346382"/>
            <a:ext cx="2133600" cy="365125"/>
          </a:xfrm>
          <a:prstGeom prst="rect">
            <a:avLst/>
          </a:prstGeom>
        </p:spPr>
        <p:txBody>
          <a:bodyPr vert="horz" lIns="91440" tIns="45720" rIns="91440" bIns="45720" rtlCol="0" anchor="ctr"/>
          <a:lstStyle>
            <a:lvl1pPr algn="r">
              <a:defRPr sz="2400">
                <a:solidFill>
                  <a:schemeClr val="bg1"/>
                </a:solidFill>
                <a:latin typeface="Arial"/>
                <a:cs typeface="Arial"/>
              </a:defRPr>
            </a:lvl1pPr>
          </a:lstStyle>
          <a:p>
            <a:fld id="{97D94EF6-00CB-A74C-BD32-7BC8A847BB36}" type="slidenum">
              <a:rPr lang="en-US" smtClean="0"/>
              <a:pPr/>
              <a:t>‹#›</a:t>
            </a:fld>
            <a:endParaRPr lang="en-US" dirty="0"/>
          </a:p>
        </p:txBody>
      </p:sp>
      <p:cxnSp>
        <p:nvCxnSpPr>
          <p:cNvPr id="17" name="Straight Connector 16"/>
          <p:cNvCxnSpPr/>
          <p:nvPr userDrawn="1"/>
        </p:nvCxnSpPr>
        <p:spPr>
          <a:xfrm>
            <a:off x="0" y="6127751"/>
            <a:ext cx="9144000" cy="0"/>
          </a:xfrm>
          <a:prstGeom prst="line">
            <a:avLst/>
          </a:prstGeom>
          <a:ln w="38100" cmpd="sng"/>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AF04C92-0D73-2F47-B20C-691F436ECC15}"/>
              </a:ext>
            </a:extLst>
          </p:cNvPr>
          <p:cNvPicPr>
            <a:picLocks noChangeAspect="1"/>
          </p:cNvPicPr>
          <p:nvPr userDrawn="1"/>
        </p:nvPicPr>
        <p:blipFill>
          <a:blip r:embed="rId5"/>
          <a:stretch>
            <a:fillRect/>
          </a:stretch>
        </p:blipFill>
        <p:spPr>
          <a:xfrm>
            <a:off x="108252" y="6222889"/>
            <a:ext cx="2594447" cy="612109"/>
          </a:xfrm>
          <a:prstGeom prst="rect">
            <a:avLst/>
          </a:prstGeom>
        </p:spPr>
      </p:pic>
    </p:spTree>
    <p:extLst>
      <p:ext uri="{BB962C8B-B14F-4D97-AF65-F5344CB8AC3E}">
        <p14:creationId xmlns:p14="http://schemas.microsoft.com/office/powerpoint/2010/main" val="4042371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defTabSz="457200" rtl="0" eaLnBrk="1" latinLnBrk="0" hangingPunct="1">
        <a:spcBef>
          <a:spcPct val="0"/>
        </a:spcBef>
        <a:buNone/>
        <a:defRPr sz="4400" kern="1200">
          <a:solidFill>
            <a:srgbClr val="003478"/>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shihao.song@drexel.edu" TargetMode="External"/><Relationship Id="rId2" Type="http://schemas.openxmlformats.org/officeDocument/2006/relationships/hyperlink" Target="https://github.com/drexel-DISCO/PALP"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883"/>
            <a:ext cx="9144000" cy="1617533"/>
          </a:xfrm>
        </p:spPr>
        <p:txBody>
          <a:bodyPr/>
          <a:lstStyle/>
          <a:p>
            <a:r>
              <a:rPr lang="en-US" dirty="0"/>
              <a:t>Enabling and Exploiting </a:t>
            </a:r>
            <a:br>
              <a:rPr lang="en-US" dirty="0"/>
            </a:br>
            <a:r>
              <a:rPr lang="en-US" dirty="0"/>
              <a:t>Partition-Level Parallelism (PALP) </a:t>
            </a:r>
            <a:br>
              <a:rPr lang="en-US" dirty="0"/>
            </a:br>
            <a:r>
              <a:rPr lang="en-US" dirty="0"/>
              <a:t>in Phase Change Memories</a:t>
            </a:r>
          </a:p>
        </p:txBody>
      </p:sp>
      <p:sp>
        <p:nvSpPr>
          <p:cNvPr id="3" name="Content Placeholder 2"/>
          <p:cNvSpPr>
            <a:spLocks noGrp="1"/>
          </p:cNvSpPr>
          <p:nvPr>
            <p:ph sz="quarter" idx="13"/>
          </p:nvPr>
        </p:nvSpPr>
        <p:spPr/>
        <p:txBody>
          <a:bodyPr/>
          <a:lstStyle/>
          <a:p>
            <a:r>
              <a:rPr lang="en-US" dirty="0"/>
              <a:t>Presenter: Dr. Anup K. Das</a:t>
            </a:r>
          </a:p>
        </p:txBody>
      </p:sp>
      <p:sp>
        <p:nvSpPr>
          <p:cNvPr id="4" name="Content Placeholder 3"/>
          <p:cNvSpPr>
            <a:spLocks noGrp="1"/>
          </p:cNvSpPr>
          <p:nvPr>
            <p:ph sz="quarter" idx="14"/>
          </p:nvPr>
        </p:nvSpPr>
        <p:spPr>
          <a:xfrm>
            <a:off x="1840675" y="3602127"/>
            <a:ext cx="5973290" cy="1116882"/>
          </a:xfrm>
        </p:spPr>
        <p:txBody>
          <a:bodyPr/>
          <a:lstStyle/>
          <a:p>
            <a:pPr algn="l"/>
            <a:r>
              <a:rPr lang="en-US" sz="2000" dirty="0" err="1"/>
              <a:t>Shihao</a:t>
            </a:r>
            <a:r>
              <a:rPr lang="en-US" sz="2000" dirty="0"/>
              <a:t> Song, Anup Das, Drexel University</a:t>
            </a:r>
          </a:p>
          <a:p>
            <a:pPr algn="l"/>
            <a:r>
              <a:rPr lang="en-US" sz="2000" dirty="0" err="1"/>
              <a:t>Onur</a:t>
            </a:r>
            <a:r>
              <a:rPr lang="en-US" sz="2000" dirty="0"/>
              <a:t> </a:t>
            </a:r>
            <a:r>
              <a:rPr lang="en-US" sz="2000" dirty="0" err="1"/>
              <a:t>Mutlu</a:t>
            </a:r>
            <a:r>
              <a:rPr lang="en-US" sz="2000" dirty="0"/>
              <a:t>, ETH Zurich</a:t>
            </a:r>
          </a:p>
          <a:p>
            <a:pPr algn="l"/>
            <a:r>
              <a:rPr lang="en-US" sz="2000" dirty="0"/>
              <a:t>Nagarajan Kandasamy, Drexel University</a:t>
            </a:r>
          </a:p>
        </p:txBody>
      </p:sp>
      <p:sp>
        <p:nvSpPr>
          <p:cNvPr id="6" name="Slide Number Placeholder 5">
            <a:extLst>
              <a:ext uri="{FF2B5EF4-FFF2-40B4-BE49-F238E27FC236}">
                <a16:creationId xmlns:a16="http://schemas.microsoft.com/office/drawing/2014/main" id="{856C3CE9-5E77-E54B-BEEE-A5E00DB9247B}"/>
              </a:ext>
            </a:extLst>
          </p:cNvPr>
          <p:cNvSpPr>
            <a:spLocks noGrp="1"/>
          </p:cNvSpPr>
          <p:nvPr>
            <p:ph type="sldNum" sz="quarter" idx="12"/>
          </p:nvPr>
        </p:nvSpPr>
        <p:spPr/>
        <p:txBody>
          <a:bodyPr/>
          <a:lstStyle/>
          <a:p>
            <a:fld id="{97D94EF6-00CB-A74C-BD32-7BC8A847BB36}" type="slidenum">
              <a:rPr lang="en-US" smtClean="0"/>
              <a:pPr/>
              <a:t>1</a:t>
            </a:fld>
            <a:endParaRPr lang="en-US" dirty="0"/>
          </a:p>
        </p:txBody>
      </p:sp>
      <p:sp>
        <p:nvSpPr>
          <p:cNvPr id="8" name="Content Placeholder 7">
            <a:extLst>
              <a:ext uri="{FF2B5EF4-FFF2-40B4-BE49-F238E27FC236}">
                <a16:creationId xmlns:a16="http://schemas.microsoft.com/office/drawing/2014/main" id="{814B2315-7E46-6D42-9371-4CFB9E4F1BB9}"/>
              </a:ext>
            </a:extLst>
          </p:cNvPr>
          <p:cNvSpPr>
            <a:spLocks noGrp="1"/>
          </p:cNvSpPr>
          <p:nvPr>
            <p:ph sz="quarter" idx="15"/>
          </p:nvPr>
        </p:nvSpPr>
        <p:spPr/>
        <p:txBody>
          <a:bodyPr/>
          <a:lstStyle/>
          <a:p>
            <a:r>
              <a:rPr lang="en-US" dirty="0"/>
              <a:t>CASES 2019, New York</a:t>
            </a:r>
          </a:p>
        </p:txBody>
      </p:sp>
    </p:spTree>
    <p:extLst>
      <p:ext uri="{BB962C8B-B14F-4D97-AF65-F5344CB8AC3E}">
        <p14:creationId xmlns:p14="http://schemas.microsoft.com/office/powerpoint/2010/main" val="3815257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B3834D-721E-2E4D-AE54-75E17206624F}"/>
              </a:ext>
            </a:extLst>
          </p:cNvPr>
          <p:cNvSpPr>
            <a:spLocks noGrp="1"/>
          </p:cNvSpPr>
          <p:nvPr>
            <p:ph sz="quarter" idx="13"/>
          </p:nvPr>
        </p:nvSpPr>
        <p:spPr/>
        <p:txBody>
          <a:bodyPr/>
          <a:lstStyle/>
          <a:p>
            <a:pPr marL="457200" lvl="0" indent="-457200">
              <a:buFont typeface="Arial" panose="020B0604020202020204" pitchFamily="34" charset="0"/>
              <a:buChar char="•"/>
            </a:pPr>
            <a:r>
              <a:rPr lang="en-US" u="sng" dirty="0">
                <a:solidFill>
                  <a:srgbClr val="0432FF"/>
                </a:solidFill>
              </a:rPr>
              <a:t>ACTIVATE(A)</a:t>
            </a:r>
            <a:r>
              <a:rPr lang="en-US" dirty="0"/>
              <a:t>: activate the </a:t>
            </a:r>
            <a:r>
              <a:rPr lang="en-US" dirty="0" err="1"/>
              <a:t>wordline</a:t>
            </a:r>
            <a:r>
              <a:rPr lang="en-US" dirty="0"/>
              <a:t> and enable the access device for the PCM cells to be accessed</a:t>
            </a:r>
          </a:p>
          <a:p>
            <a:pPr marL="457200" lvl="0" indent="-457200">
              <a:buFont typeface="Arial" panose="020B0604020202020204" pitchFamily="34" charset="0"/>
              <a:buChar char="•"/>
            </a:pPr>
            <a:endParaRPr lang="en-US" dirty="0"/>
          </a:p>
          <a:p>
            <a:pPr marL="457200" lvl="0" indent="-457200">
              <a:buFont typeface="Arial" panose="020B0604020202020204" pitchFamily="34" charset="0"/>
              <a:buChar char="•"/>
            </a:pPr>
            <a:r>
              <a:rPr lang="en-US" dirty="0"/>
              <a:t> </a:t>
            </a:r>
            <a:r>
              <a:rPr lang="en-US" u="sng" dirty="0">
                <a:solidFill>
                  <a:srgbClr val="0432FF"/>
                </a:solidFill>
              </a:rPr>
              <a:t>READ(R)</a:t>
            </a:r>
            <a:r>
              <a:rPr lang="en-US" dirty="0">
                <a:solidFill>
                  <a:srgbClr val="0432FF"/>
                </a:solidFill>
              </a:rPr>
              <a:t>/</a:t>
            </a:r>
            <a:r>
              <a:rPr lang="en-US" u="sng" dirty="0">
                <a:solidFill>
                  <a:srgbClr val="0432FF"/>
                </a:solidFill>
              </a:rPr>
              <a:t>WRITE(W)</a:t>
            </a:r>
            <a:r>
              <a:rPr lang="en-US" dirty="0"/>
              <a:t>: drive read or write current through the PCM cell. After this command executes, the data stored in the PCM cell is available at the output terminal of the sense amplifier, or the write data is programmed to the PCM cell</a:t>
            </a:r>
          </a:p>
          <a:p>
            <a:pPr marL="457200" lvl="0" indent="-457200">
              <a:buFont typeface="Arial" panose="020B0604020202020204" pitchFamily="34" charset="0"/>
              <a:buChar char="•"/>
            </a:pPr>
            <a:endParaRPr lang="en-US" dirty="0"/>
          </a:p>
          <a:p>
            <a:pPr marL="457200" lvl="0" indent="-457200">
              <a:buFont typeface="Arial" panose="020B0604020202020204" pitchFamily="34" charset="0"/>
              <a:buChar char="•"/>
            </a:pPr>
            <a:r>
              <a:rPr lang="en-US" dirty="0"/>
              <a:t> </a:t>
            </a:r>
            <a:r>
              <a:rPr lang="en-US" u="sng" dirty="0">
                <a:solidFill>
                  <a:srgbClr val="0432FF"/>
                </a:solidFill>
              </a:rPr>
              <a:t>PRECHARGE(P)</a:t>
            </a:r>
            <a:r>
              <a:rPr lang="en-US" dirty="0"/>
              <a:t>: deactivate the </a:t>
            </a:r>
            <a:r>
              <a:rPr lang="en-US" dirty="0" err="1"/>
              <a:t>wordline</a:t>
            </a:r>
            <a:r>
              <a:rPr lang="en-US" dirty="0"/>
              <a:t> and </a:t>
            </a:r>
            <a:r>
              <a:rPr lang="en-US" dirty="0" err="1"/>
              <a:t>bitline</a:t>
            </a:r>
            <a:r>
              <a:rPr lang="en-US" dirty="0"/>
              <a:t>, and prepare the bank for the next access</a:t>
            </a:r>
          </a:p>
          <a:p>
            <a:endParaRPr lang="en-US" dirty="0"/>
          </a:p>
        </p:txBody>
      </p:sp>
      <p:sp>
        <p:nvSpPr>
          <p:cNvPr id="3" name="Content Placeholder 2">
            <a:extLst>
              <a:ext uri="{FF2B5EF4-FFF2-40B4-BE49-F238E27FC236}">
                <a16:creationId xmlns:a16="http://schemas.microsoft.com/office/drawing/2014/main" id="{519ED139-8FE8-9446-8F07-CEC52429597D}"/>
              </a:ext>
            </a:extLst>
          </p:cNvPr>
          <p:cNvSpPr>
            <a:spLocks noGrp="1"/>
          </p:cNvSpPr>
          <p:nvPr>
            <p:ph sz="quarter" idx="14"/>
          </p:nvPr>
        </p:nvSpPr>
        <p:spPr/>
        <p:txBody>
          <a:bodyPr/>
          <a:lstStyle/>
          <a:p>
            <a:r>
              <a:rPr lang="en-US" dirty="0"/>
              <a:t>Baseline PCM Commands</a:t>
            </a:r>
          </a:p>
        </p:txBody>
      </p:sp>
      <p:sp>
        <p:nvSpPr>
          <p:cNvPr id="4" name="Slide Number Placeholder 3">
            <a:extLst>
              <a:ext uri="{FF2B5EF4-FFF2-40B4-BE49-F238E27FC236}">
                <a16:creationId xmlns:a16="http://schemas.microsoft.com/office/drawing/2014/main" id="{A8C2AB8B-003D-4045-8045-2953D3C6A1D4}"/>
              </a:ext>
            </a:extLst>
          </p:cNvPr>
          <p:cNvSpPr>
            <a:spLocks noGrp="1"/>
          </p:cNvSpPr>
          <p:nvPr>
            <p:ph type="sldNum" sz="quarter" idx="12"/>
          </p:nvPr>
        </p:nvSpPr>
        <p:spPr/>
        <p:txBody>
          <a:bodyPr/>
          <a:lstStyle/>
          <a:p>
            <a:fld id="{97D94EF6-00CB-A74C-BD32-7BC8A847BB36}" type="slidenum">
              <a:rPr lang="en-US" smtClean="0"/>
              <a:pPr/>
              <a:t>10</a:t>
            </a:fld>
            <a:endParaRPr lang="en-US" dirty="0"/>
          </a:p>
        </p:txBody>
      </p:sp>
    </p:spTree>
    <p:extLst>
      <p:ext uri="{BB962C8B-B14F-4D97-AF65-F5344CB8AC3E}">
        <p14:creationId xmlns:p14="http://schemas.microsoft.com/office/powerpoint/2010/main" val="4258966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5FE29-3092-1F46-B996-26475553A205}"/>
              </a:ext>
            </a:extLst>
          </p:cNvPr>
          <p:cNvSpPr>
            <a:spLocks noGrp="1"/>
          </p:cNvSpPr>
          <p:nvPr>
            <p:ph sz="quarter" idx="14"/>
          </p:nvPr>
        </p:nvSpPr>
        <p:spPr/>
        <p:txBody>
          <a:bodyPr/>
          <a:lstStyle/>
          <a:p>
            <a:r>
              <a:rPr lang="en-US" dirty="0"/>
              <a:t>Internal Architecture of PCM Banks</a:t>
            </a:r>
          </a:p>
        </p:txBody>
      </p:sp>
      <p:sp>
        <p:nvSpPr>
          <p:cNvPr id="4" name="Slide Number Placeholder 3">
            <a:extLst>
              <a:ext uri="{FF2B5EF4-FFF2-40B4-BE49-F238E27FC236}">
                <a16:creationId xmlns:a16="http://schemas.microsoft.com/office/drawing/2014/main" id="{CF01A388-54C1-AC40-A0DC-16254103EEA3}"/>
              </a:ext>
            </a:extLst>
          </p:cNvPr>
          <p:cNvSpPr>
            <a:spLocks noGrp="1"/>
          </p:cNvSpPr>
          <p:nvPr>
            <p:ph type="sldNum" sz="quarter" idx="12"/>
          </p:nvPr>
        </p:nvSpPr>
        <p:spPr/>
        <p:txBody>
          <a:bodyPr/>
          <a:lstStyle/>
          <a:p>
            <a:fld id="{97D94EF6-00CB-A74C-BD32-7BC8A847BB36}" type="slidenum">
              <a:rPr lang="en-US" smtClean="0"/>
              <a:pPr/>
              <a:t>11</a:t>
            </a:fld>
            <a:endParaRPr lang="en-US" dirty="0"/>
          </a:p>
        </p:txBody>
      </p:sp>
      <p:pic>
        <p:nvPicPr>
          <p:cNvPr id="6" name="Picture 5">
            <a:extLst>
              <a:ext uri="{FF2B5EF4-FFF2-40B4-BE49-F238E27FC236}">
                <a16:creationId xmlns:a16="http://schemas.microsoft.com/office/drawing/2014/main" id="{6E9DC14A-ADE9-BB4E-82D2-8BE720BF79D4}"/>
              </a:ext>
            </a:extLst>
          </p:cNvPr>
          <p:cNvPicPr>
            <a:picLocks noChangeAspect="1"/>
          </p:cNvPicPr>
          <p:nvPr/>
        </p:nvPicPr>
        <p:blipFill rotWithShape="1">
          <a:blip r:embed="rId2"/>
          <a:srcRect t="4179" b="9106"/>
          <a:stretch/>
        </p:blipFill>
        <p:spPr>
          <a:xfrm>
            <a:off x="1347469" y="926592"/>
            <a:ext cx="6733299" cy="5071872"/>
          </a:xfrm>
          <a:prstGeom prst="rect">
            <a:avLst/>
          </a:prstGeom>
        </p:spPr>
      </p:pic>
    </p:spTree>
    <p:extLst>
      <p:ext uri="{BB962C8B-B14F-4D97-AF65-F5344CB8AC3E}">
        <p14:creationId xmlns:p14="http://schemas.microsoft.com/office/powerpoint/2010/main" val="29906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FB3DC-10E9-8D4C-B9A1-F88A5374CD88}"/>
              </a:ext>
            </a:extLst>
          </p:cNvPr>
          <p:cNvSpPr>
            <a:spLocks noGrp="1"/>
          </p:cNvSpPr>
          <p:nvPr>
            <p:ph sz="quarter" idx="14"/>
          </p:nvPr>
        </p:nvSpPr>
        <p:spPr/>
        <p:txBody>
          <a:bodyPr/>
          <a:lstStyle/>
          <a:p>
            <a:r>
              <a:rPr lang="en-US" sz="3200" dirty="0"/>
              <a:t>Transistor Configuration for Read/Write</a:t>
            </a:r>
          </a:p>
        </p:txBody>
      </p:sp>
      <p:sp>
        <p:nvSpPr>
          <p:cNvPr id="4" name="Slide Number Placeholder 3">
            <a:extLst>
              <a:ext uri="{FF2B5EF4-FFF2-40B4-BE49-F238E27FC236}">
                <a16:creationId xmlns:a16="http://schemas.microsoft.com/office/drawing/2014/main" id="{3BA2E1BC-45E3-6C4D-BE96-EA53EE55F2BD}"/>
              </a:ext>
            </a:extLst>
          </p:cNvPr>
          <p:cNvSpPr>
            <a:spLocks noGrp="1"/>
          </p:cNvSpPr>
          <p:nvPr>
            <p:ph type="sldNum" sz="quarter" idx="12"/>
          </p:nvPr>
        </p:nvSpPr>
        <p:spPr/>
        <p:txBody>
          <a:bodyPr/>
          <a:lstStyle/>
          <a:p>
            <a:fld id="{97D94EF6-00CB-A74C-BD32-7BC8A847BB36}" type="slidenum">
              <a:rPr lang="en-US" smtClean="0"/>
              <a:pPr/>
              <a:t>12</a:t>
            </a:fld>
            <a:endParaRPr lang="en-US" dirty="0"/>
          </a:p>
        </p:txBody>
      </p:sp>
      <p:pic>
        <p:nvPicPr>
          <p:cNvPr id="5" name="Picture 4">
            <a:extLst>
              <a:ext uri="{FF2B5EF4-FFF2-40B4-BE49-F238E27FC236}">
                <a16:creationId xmlns:a16="http://schemas.microsoft.com/office/drawing/2014/main" id="{FC721E51-8051-9845-946D-1314AE0CA12D}"/>
              </a:ext>
            </a:extLst>
          </p:cNvPr>
          <p:cNvPicPr>
            <a:picLocks noChangeAspect="1"/>
          </p:cNvPicPr>
          <p:nvPr/>
        </p:nvPicPr>
        <p:blipFill>
          <a:blip r:embed="rId2"/>
          <a:stretch>
            <a:fillRect/>
          </a:stretch>
        </p:blipFill>
        <p:spPr>
          <a:xfrm>
            <a:off x="1473200" y="2306320"/>
            <a:ext cx="6197600" cy="1879600"/>
          </a:xfrm>
          <a:prstGeom prst="rect">
            <a:avLst/>
          </a:prstGeom>
        </p:spPr>
      </p:pic>
    </p:spTree>
    <p:extLst>
      <p:ext uri="{BB962C8B-B14F-4D97-AF65-F5344CB8AC3E}">
        <p14:creationId xmlns:p14="http://schemas.microsoft.com/office/powerpoint/2010/main" val="79881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FB3DC-10E9-8D4C-B9A1-F88A5374CD88}"/>
              </a:ext>
            </a:extLst>
          </p:cNvPr>
          <p:cNvSpPr>
            <a:spLocks noGrp="1"/>
          </p:cNvSpPr>
          <p:nvPr>
            <p:ph sz="quarter" idx="14"/>
          </p:nvPr>
        </p:nvSpPr>
        <p:spPr/>
        <p:txBody>
          <a:bodyPr/>
          <a:lstStyle/>
          <a:p>
            <a:r>
              <a:rPr lang="en-US" sz="3200" dirty="0"/>
              <a:t>Transistor Configuration for Read/Write</a:t>
            </a:r>
          </a:p>
        </p:txBody>
      </p:sp>
      <p:sp>
        <p:nvSpPr>
          <p:cNvPr id="4" name="Slide Number Placeholder 3">
            <a:extLst>
              <a:ext uri="{FF2B5EF4-FFF2-40B4-BE49-F238E27FC236}">
                <a16:creationId xmlns:a16="http://schemas.microsoft.com/office/drawing/2014/main" id="{3BA2E1BC-45E3-6C4D-BE96-EA53EE55F2BD}"/>
              </a:ext>
            </a:extLst>
          </p:cNvPr>
          <p:cNvSpPr>
            <a:spLocks noGrp="1"/>
          </p:cNvSpPr>
          <p:nvPr>
            <p:ph type="sldNum" sz="quarter" idx="12"/>
          </p:nvPr>
        </p:nvSpPr>
        <p:spPr/>
        <p:txBody>
          <a:bodyPr/>
          <a:lstStyle/>
          <a:p>
            <a:fld id="{97D94EF6-00CB-A74C-BD32-7BC8A847BB36}" type="slidenum">
              <a:rPr lang="en-US" smtClean="0"/>
              <a:pPr/>
              <a:t>13</a:t>
            </a:fld>
            <a:endParaRPr lang="en-US" dirty="0"/>
          </a:p>
        </p:txBody>
      </p:sp>
      <p:pic>
        <p:nvPicPr>
          <p:cNvPr id="5" name="Picture 4">
            <a:extLst>
              <a:ext uri="{FF2B5EF4-FFF2-40B4-BE49-F238E27FC236}">
                <a16:creationId xmlns:a16="http://schemas.microsoft.com/office/drawing/2014/main" id="{FC721E51-8051-9845-946D-1314AE0CA12D}"/>
              </a:ext>
            </a:extLst>
          </p:cNvPr>
          <p:cNvPicPr>
            <a:picLocks noChangeAspect="1"/>
          </p:cNvPicPr>
          <p:nvPr/>
        </p:nvPicPr>
        <p:blipFill>
          <a:blip r:embed="rId2">
            <a:alphaModFix amt="50000"/>
          </a:blip>
          <a:stretch>
            <a:fillRect/>
          </a:stretch>
        </p:blipFill>
        <p:spPr>
          <a:xfrm>
            <a:off x="1473200" y="2306320"/>
            <a:ext cx="6197600" cy="1879600"/>
          </a:xfrm>
          <a:prstGeom prst="rect">
            <a:avLst/>
          </a:prstGeom>
        </p:spPr>
      </p:pic>
      <p:sp>
        <p:nvSpPr>
          <p:cNvPr id="6" name="Idea: Lower refresh timing parameters to truncate refresh…">
            <a:extLst>
              <a:ext uri="{FF2B5EF4-FFF2-40B4-BE49-F238E27FC236}">
                <a16:creationId xmlns:a16="http://schemas.microsoft.com/office/drawing/2014/main" id="{06432E4B-1958-4F44-BB37-E535897A8AEB}"/>
              </a:ext>
            </a:extLst>
          </p:cNvPr>
          <p:cNvSpPr/>
          <p:nvPr/>
        </p:nvSpPr>
        <p:spPr>
          <a:xfrm>
            <a:off x="0" y="4486656"/>
            <a:ext cx="9144000" cy="1389888"/>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solidFill>
                  <a:srgbClr val="0432FF"/>
                </a:solidFill>
              </a:rPr>
              <a:t>Observation</a:t>
            </a:r>
            <a:r>
              <a:rPr sz="2800" dirty="0">
                <a:solidFill>
                  <a:srgbClr val="0432FF"/>
                </a:solidFill>
              </a:rPr>
              <a:t>:</a:t>
            </a:r>
            <a:r>
              <a:rPr sz="2800" dirty="0"/>
              <a:t> </a:t>
            </a:r>
            <a:r>
              <a:rPr lang="en-US" sz="2800" dirty="0"/>
              <a:t>Only one transistor </a:t>
            </a:r>
            <a:r>
              <a:rPr lang="en-US" sz="2800" dirty="0">
                <a:solidFill>
                  <a:srgbClr val="0432FF"/>
                </a:solidFill>
              </a:rPr>
              <a:t>ON</a:t>
            </a:r>
            <a:r>
              <a:rPr lang="en-US" sz="2800" dirty="0"/>
              <a:t> at once for any given operation </a:t>
            </a:r>
          </a:p>
          <a:p>
            <a:pPr>
              <a:defRPr sz="3600" b="0">
                <a:latin typeface="+mn-lt"/>
                <a:ea typeface="+mn-ea"/>
                <a:cs typeface="+mn-cs"/>
                <a:sym typeface="Helvetica Neue Medium"/>
              </a:defRPr>
            </a:pPr>
            <a:r>
              <a:rPr lang="en-US" sz="2800" dirty="0">
                <a:solidFill>
                  <a:srgbClr val="0432FF"/>
                </a:solidFill>
              </a:rPr>
              <a:t>Idea:</a:t>
            </a:r>
            <a:r>
              <a:rPr lang="en-US" sz="2800" dirty="0"/>
              <a:t> Make two transistors </a:t>
            </a:r>
            <a:r>
              <a:rPr lang="en-US" sz="2800" dirty="0">
                <a:solidFill>
                  <a:srgbClr val="0432FF"/>
                </a:solidFill>
              </a:rPr>
              <a:t>ON</a:t>
            </a:r>
            <a:r>
              <a:rPr lang="en-US" sz="2800" dirty="0"/>
              <a:t> to do parallel operations</a:t>
            </a:r>
            <a:endParaRPr sz="2800" dirty="0"/>
          </a:p>
        </p:txBody>
      </p:sp>
    </p:spTree>
    <p:extLst>
      <p:ext uri="{BB962C8B-B14F-4D97-AF65-F5344CB8AC3E}">
        <p14:creationId xmlns:p14="http://schemas.microsoft.com/office/powerpoint/2010/main" val="2561970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solidFill>
                  <a:schemeClr val="bg1">
                    <a:lumMod val="85000"/>
                  </a:schemeClr>
                </a:solidFill>
              </a:rPr>
              <a:t>Background on PCM</a:t>
            </a:r>
          </a:p>
          <a:p>
            <a:r>
              <a:rPr lang="en-US" dirty="0"/>
              <a:t>Contribution 1: Enabling read-write parallelism</a:t>
            </a:r>
          </a:p>
          <a:p>
            <a:r>
              <a:rPr lang="en-US" dirty="0"/>
              <a:t>Contribution 2: Enabling read-read parallelism</a:t>
            </a:r>
          </a:p>
          <a:p>
            <a:r>
              <a:rPr lang="en-US" dirty="0"/>
              <a:t>Contribution 3: Exploiting parallelism</a:t>
            </a:r>
          </a:p>
          <a:p>
            <a:r>
              <a:rPr lang="en-US" dirty="0"/>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14</a:t>
            </a:fld>
            <a:endParaRPr lang="en-US" dirty="0"/>
          </a:p>
        </p:txBody>
      </p:sp>
    </p:spTree>
    <p:extLst>
      <p:ext uri="{BB962C8B-B14F-4D97-AF65-F5344CB8AC3E}">
        <p14:creationId xmlns:p14="http://schemas.microsoft.com/office/powerpoint/2010/main" val="223251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45FE29-3092-1F46-B996-26475553A205}"/>
              </a:ext>
            </a:extLst>
          </p:cNvPr>
          <p:cNvSpPr>
            <a:spLocks noGrp="1"/>
          </p:cNvSpPr>
          <p:nvPr>
            <p:ph sz="quarter" idx="14"/>
          </p:nvPr>
        </p:nvSpPr>
        <p:spPr/>
        <p:txBody>
          <a:bodyPr/>
          <a:lstStyle/>
          <a:p>
            <a:r>
              <a:rPr lang="en-US" dirty="0"/>
              <a:t>Internal Architecture of PCM Banks</a:t>
            </a:r>
          </a:p>
        </p:txBody>
      </p:sp>
      <p:sp>
        <p:nvSpPr>
          <p:cNvPr id="4" name="Slide Number Placeholder 3">
            <a:extLst>
              <a:ext uri="{FF2B5EF4-FFF2-40B4-BE49-F238E27FC236}">
                <a16:creationId xmlns:a16="http://schemas.microsoft.com/office/drawing/2014/main" id="{CF01A388-54C1-AC40-A0DC-16254103EEA3}"/>
              </a:ext>
            </a:extLst>
          </p:cNvPr>
          <p:cNvSpPr>
            <a:spLocks noGrp="1"/>
          </p:cNvSpPr>
          <p:nvPr>
            <p:ph type="sldNum" sz="quarter" idx="12"/>
          </p:nvPr>
        </p:nvSpPr>
        <p:spPr/>
        <p:txBody>
          <a:bodyPr/>
          <a:lstStyle/>
          <a:p>
            <a:fld id="{97D94EF6-00CB-A74C-BD32-7BC8A847BB36}" type="slidenum">
              <a:rPr lang="en-US" smtClean="0"/>
              <a:pPr/>
              <a:t>15</a:t>
            </a:fld>
            <a:endParaRPr lang="en-US" dirty="0"/>
          </a:p>
        </p:txBody>
      </p:sp>
      <p:pic>
        <p:nvPicPr>
          <p:cNvPr id="6" name="Picture 5">
            <a:extLst>
              <a:ext uri="{FF2B5EF4-FFF2-40B4-BE49-F238E27FC236}">
                <a16:creationId xmlns:a16="http://schemas.microsoft.com/office/drawing/2014/main" id="{6E9DC14A-ADE9-BB4E-82D2-8BE720BF79D4}"/>
              </a:ext>
            </a:extLst>
          </p:cNvPr>
          <p:cNvPicPr>
            <a:picLocks noChangeAspect="1"/>
          </p:cNvPicPr>
          <p:nvPr/>
        </p:nvPicPr>
        <p:blipFill rotWithShape="1">
          <a:blip r:embed="rId2"/>
          <a:srcRect t="4179" b="9106"/>
          <a:stretch/>
        </p:blipFill>
        <p:spPr>
          <a:xfrm>
            <a:off x="1347469" y="926592"/>
            <a:ext cx="6733299" cy="5071872"/>
          </a:xfrm>
          <a:prstGeom prst="rect">
            <a:avLst/>
          </a:prstGeom>
        </p:spPr>
      </p:pic>
    </p:spTree>
    <p:extLst>
      <p:ext uri="{BB962C8B-B14F-4D97-AF65-F5344CB8AC3E}">
        <p14:creationId xmlns:p14="http://schemas.microsoft.com/office/powerpoint/2010/main" val="3872552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B524A-DDC7-234F-8C89-D83E73D49308}"/>
              </a:ext>
            </a:extLst>
          </p:cNvPr>
          <p:cNvSpPr>
            <a:spLocks noGrp="1"/>
          </p:cNvSpPr>
          <p:nvPr>
            <p:ph sz="quarter" idx="14"/>
          </p:nvPr>
        </p:nvSpPr>
        <p:spPr/>
        <p:txBody>
          <a:bodyPr/>
          <a:lstStyle/>
          <a:p>
            <a:r>
              <a:rPr lang="en-US" dirty="0"/>
              <a:t>New Transistor Configuration</a:t>
            </a:r>
          </a:p>
        </p:txBody>
      </p:sp>
      <p:sp>
        <p:nvSpPr>
          <p:cNvPr id="4" name="Slide Number Placeholder 3">
            <a:extLst>
              <a:ext uri="{FF2B5EF4-FFF2-40B4-BE49-F238E27FC236}">
                <a16:creationId xmlns:a16="http://schemas.microsoft.com/office/drawing/2014/main" id="{F3E71C21-0946-4D47-BE3E-458579751D5E}"/>
              </a:ext>
            </a:extLst>
          </p:cNvPr>
          <p:cNvSpPr>
            <a:spLocks noGrp="1"/>
          </p:cNvSpPr>
          <p:nvPr>
            <p:ph type="sldNum" sz="quarter" idx="12"/>
          </p:nvPr>
        </p:nvSpPr>
        <p:spPr/>
        <p:txBody>
          <a:bodyPr/>
          <a:lstStyle/>
          <a:p>
            <a:fld id="{97D94EF6-00CB-A74C-BD32-7BC8A847BB36}" type="slidenum">
              <a:rPr lang="en-US" smtClean="0"/>
              <a:pPr/>
              <a:t>16</a:t>
            </a:fld>
            <a:endParaRPr lang="en-US" dirty="0"/>
          </a:p>
        </p:txBody>
      </p:sp>
      <p:pic>
        <p:nvPicPr>
          <p:cNvPr id="5" name="Picture 4">
            <a:extLst>
              <a:ext uri="{FF2B5EF4-FFF2-40B4-BE49-F238E27FC236}">
                <a16:creationId xmlns:a16="http://schemas.microsoft.com/office/drawing/2014/main" id="{3C6D8746-001D-F34D-B0E2-83A1002E8DB4}"/>
              </a:ext>
            </a:extLst>
          </p:cNvPr>
          <p:cNvPicPr>
            <a:picLocks noChangeAspect="1"/>
          </p:cNvPicPr>
          <p:nvPr/>
        </p:nvPicPr>
        <p:blipFill>
          <a:blip r:embed="rId2"/>
          <a:stretch>
            <a:fillRect/>
          </a:stretch>
        </p:blipFill>
        <p:spPr>
          <a:xfrm>
            <a:off x="0" y="2177651"/>
            <a:ext cx="9144000" cy="2502697"/>
          </a:xfrm>
          <a:prstGeom prst="rect">
            <a:avLst/>
          </a:prstGeom>
        </p:spPr>
      </p:pic>
      <p:sp>
        <p:nvSpPr>
          <p:cNvPr id="6" name="Idea: Lower refresh timing parameters to truncate refresh…">
            <a:extLst>
              <a:ext uri="{FF2B5EF4-FFF2-40B4-BE49-F238E27FC236}">
                <a16:creationId xmlns:a16="http://schemas.microsoft.com/office/drawing/2014/main" id="{F3A0D2EC-B076-3043-B1C3-E936A82C36F3}"/>
              </a:ext>
            </a:extLst>
          </p:cNvPr>
          <p:cNvSpPr/>
          <p:nvPr/>
        </p:nvSpPr>
        <p:spPr>
          <a:xfrm>
            <a:off x="0" y="4962144"/>
            <a:ext cx="9144000" cy="914400"/>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t>Potential to resolve read-write bank conflicts </a:t>
            </a:r>
            <a:r>
              <a:rPr lang="en-US" sz="2800" dirty="0">
                <a:solidFill>
                  <a:srgbClr val="0432FF"/>
                </a:solidFill>
              </a:rPr>
              <a:t>without</a:t>
            </a:r>
            <a:r>
              <a:rPr lang="en-US" sz="2800" dirty="0"/>
              <a:t> additional hardware</a:t>
            </a:r>
            <a:endParaRPr sz="2800" dirty="0"/>
          </a:p>
        </p:txBody>
      </p:sp>
    </p:spTree>
    <p:extLst>
      <p:ext uri="{BB962C8B-B14F-4D97-AF65-F5344CB8AC3E}">
        <p14:creationId xmlns:p14="http://schemas.microsoft.com/office/powerpoint/2010/main" val="1837651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7C26DA-F43D-CF42-9722-E4AB70BDD0AB}"/>
              </a:ext>
            </a:extLst>
          </p:cNvPr>
          <p:cNvSpPr>
            <a:spLocks noGrp="1"/>
          </p:cNvSpPr>
          <p:nvPr>
            <p:ph sz="quarter" idx="13"/>
          </p:nvPr>
        </p:nvSpPr>
        <p:spPr/>
        <p:txBody>
          <a:bodyPr/>
          <a:lstStyle/>
          <a:p>
            <a:r>
              <a:rPr lang="en-US" dirty="0"/>
              <a:t>New PCM command </a:t>
            </a:r>
          </a:p>
          <a:p>
            <a:pPr marL="0" indent="0">
              <a:buNone/>
            </a:pPr>
            <a:r>
              <a:rPr lang="en-US" u="sng" dirty="0">
                <a:solidFill>
                  <a:srgbClr val="0432FF"/>
                </a:solidFill>
              </a:rPr>
              <a:t>READ-WITH-WRITE (RWW)</a:t>
            </a:r>
            <a:r>
              <a:rPr lang="en-US" dirty="0"/>
              <a:t>: connect the PCM bank’s sense amplifiers and write drivers to the two decoded partitions</a:t>
            </a:r>
          </a:p>
          <a:p>
            <a:endParaRPr lang="en-US" dirty="0"/>
          </a:p>
        </p:txBody>
      </p:sp>
      <p:sp>
        <p:nvSpPr>
          <p:cNvPr id="3" name="Content Placeholder 2">
            <a:extLst>
              <a:ext uri="{FF2B5EF4-FFF2-40B4-BE49-F238E27FC236}">
                <a16:creationId xmlns:a16="http://schemas.microsoft.com/office/drawing/2014/main" id="{6706E0E2-EB59-3B49-A323-3A69AEFB0A96}"/>
              </a:ext>
            </a:extLst>
          </p:cNvPr>
          <p:cNvSpPr>
            <a:spLocks noGrp="1"/>
          </p:cNvSpPr>
          <p:nvPr>
            <p:ph sz="quarter" idx="14"/>
          </p:nvPr>
        </p:nvSpPr>
        <p:spPr/>
        <p:txBody>
          <a:bodyPr/>
          <a:lstStyle/>
          <a:p>
            <a:r>
              <a:rPr lang="en-US" dirty="0"/>
              <a:t>PCM Interface Changes</a:t>
            </a:r>
          </a:p>
        </p:txBody>
      </p:sp>
      <p:sp>
        <p:nvSpPr>
          <p:cNvPr id="4" name="Slide Number Placeholder 3">
            <a:extLst>
              <a:ext uri="{FF2B5EF4-FFF2-40B4-BE49-F238E27FC236}">
                <a16:creationId xmlns:a16="http://schemas.microsoft.com/office/drawing/2014/main" id="{B09DF1B5-F66D-8A4D-AB51-0EE42E2B0B03}"/>
              </a:ext>
            </a:extLst>
          </p:cNvPr>
          <p:cNvSpPr>
            <a:spLocks noGrp="1"/>
          </p:cNvSpPr>
          <p:nvPr>
            <p:ph type="sldNum" sz="quarter" idx="12"/>
          </p:nvPr>
        </p:nvSpPr>
        <p:spPr/>
        <p:txBody>
          <a:bodyPr/>
          <a:lstStyle/>
          <a:p>
            <a:fld id="{97D94EF6-00CB-A74C-BD32-7BC8A847BB36}" type="slidenum">
              <a:rPr lang="en-US" smtClean="0"/>
              <a:pPr/>
              <a:t>17</a:t>
            </a:fld>
            <a:endParaRPr lang="en-US" dirty="0"/>
          </a:p>
        </p:txBody>
      </p:sp>
      <p:pic>
        <p:nvPicPr>
          <p:cNvPr id="5" name="Picture 4">
            <a:extLst>
              <a:ext uri="{FF2B5EF4-FFF2-40B4-BE49-F238E27FC236}">
                <a16:creationId xmlns:a16="http://schemas.microsoft.com/office/drawing/2014/main" id="{820EE5F7-1E1D-C248-8CE2-6C7DA17898DC}"/>
              </a:ext>
            </a:extLst>
          </p:cNvPr>
          <p:cNvPicPr>
            <a:picLocks noChangeAspect="1"/>
          </p:cNvPicPr>
          <p:nvPr/>
        </p:nvPicPr>
        <p:blipFill>
          <a:blip r:embed="rId2"/>
          <a:stretch>
            <a:fillRect/>
          </a:stretch>
        </p:blipFill>
        <p:spPr>
          <a:xfrm>
            <a:off x="1804416" y="2421981"/>
            <a:ext cx="5864352" cy="3157170"/>
          </a:xfrm>
          <a:prstGeom prst="rect">
            <a:avLst/>
          </a:prstGeom>
        </p:spPr>
      </p:pic>
    </p:spTree>
    <p:extLst>
      <p:ext uri="{BB962C8B-B14F-4D97-AF65-F5344CB8AC3E}">
        <p14:creationId xmlns:p14="http://schemas.microsoft.com/office/powerpoint/2010/main" val="1251734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7C26DA-F43D-CF42-9722-E4AB70BDD0AB}"/>
              </a:ext>
            </a:extLst>
          </p:cNvPr>
          <p:cNvSpPr>
            <a:spLocks noGrp="1"/>
          </p:cNvSpPr>
          <p:nvPr>
            <p:ph sz="quarter" idx="13"/>
          </p:nvPr>
        </p:nvSpPr>
        <p:spPr/>
        <p:txBody>
          <a:bodyPr/>
          <a:lstStyle/>
          <a:p>
            <a:r>
              <a:rPr lang="en-US" dirty="0"/>
              <a:t>New PCM command </a:t>
            </a:r>
          </a:p>
          <a:p>
            <a:pPr marL="0" indent="0">
              <a:buNone/>
            </a:pPr>
            <a:r>
              <a:rPr lang="en-US" u="sng" dirty="0">
                <a:solidFill>
                  <a:srgbClr val="0432FF"/>
                </a:solidFill>
              </a:rPr>
              <a:t>READ-WITH-WRITE (RWW)</a:t>
            </a:r>
            <a:r>
              <a:rPr lang="en-US" dirty="0"/>
              <a:t>: connect the PCM bank’s sense amplifiers and write drivers to the two decoded partitions</a:t>
            </a:r>
          </a:p>
          <a:p>
            <a:endParaRPr lang="en-US" dirty="0"/>
          </a:p>
        </p:txBody>
      </p:sp>
      <p:sp>
        <p:nvSpPr>
          <p:cNvPr id="3" name="Content Placeholder 2">
            <a:extLst>
              <a:ext uri="{FF2B5EF4-FFF2-40B4-BE49-F238E27FC236}">
                <a16:creationId xmlns:a16="http://schemas.microsoft.com/office/drawing/2014/main" id="{6706E0E2-EB59-3B49-A323-3A69AEFB0A96}"/>
              </a:ext>
            </a:extLst>
          </p:cNvPr>
          <p:cNvSpPr>
            <a:spLocks noGrp="1"/>
          </p:cNvSpPr>
          <p:nvPr>
            <p:ph sz="quarter" idx="14"/>
          </p:nvPr>
        </p:nvSpPr>
        <p:spPr/>
        <p:txBody>
          <a:bodyPr/>
          <a:lstStyle/>
          <a:p>
            <a:r>
              <a:rPr lang="en-US" dirty="0"/>
              <a:t>PCM Interface Changes</a:t>
            </a:r>
          </a:p>
        </p:txBody>
      </p:sp>
      <p:sp>
        <p:nvSpPr>
          <p:cNvPr id="4" name="Slide Number Placeholder 3">
            <a:extLst>
              <a:ext uri="{FF2B5EF4-FFF2-40B4-BE49-F238E27FC236}">
                <a16:creationId xmlns:a16="http://schemas.microsoft.com/office/drawing/2014/main" id="{B09DF1B5-F66D-8A4D-AB51-0EE42E2B0B03}"/>
              </a:ext>
            </a:extLst>
          </p:cNvPr>
          <p:cNvSpPr>
            <a:spLocks noGrp="1"/>
          </p:cNvSpPr>
          <p:nvPr>
            <p:ph type="sldNum" sz="quarter" idx="12"/>
          </p:nvPr>
        </p:nvSpPr>
        <p:spPr/>
        <p:txBody>
          <a:bodyPr/>
          <a:lstStyle/>
          <a:p>
            <a:fld id="{97D94EF6-00CB-A74C-BD32-7BC8A847BB36}" type="slidenum">
              <a:rPr lang="en-US" smtClean="0"/>
              <a:pPr/>
              <a:t>18</a:t>
            </a:fld>
            <a:endParaRPr lang="en-US" dirty="0"/>
          </a:p>
        </p:txBody>
      </p:sp>
      <p:sp>
        <p:nvSpPr>
          <p:cNvPr id="6" name="Rectangle 5">
            <a:extLst>
              <a:ext uri="{FF2B5EF4-FFF2-40B4-BE49-F238E27FC236}">
                <a16:creationId xmlns:a16="http://schemas.microsoft.com/office/drawing/2014/main" id="{C9AF6E66-22C3-BF4B-A73C-61E13AF76316}"/>
              </a:ext>
            </a:extLst>
          </p:cNvPr>
          <p:cNvSpPr/>
          <p:nvPr/>
        </p:nvSpPr>
        <p:spPr>
          <a:xfrm>
            <a:off x="0" y="5695194"/>
            <a:ext cx="9144000" cy="400110"/>
          </a:xfrm>
          <a:prstGeom prst="rect">
            <a:avLst/>
          </a:prstGeom>
          <a:solidFill>
            <a:srgbClr val="777777">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effectLst/>
                <a:uLnTx/>
                <a:uFillTx/>
              </a:rPr>
              <a:t>Performance improvement</a:t>
            </a:r>
            <a:r>
              <a:rPr kumimoji="0" lang="en-US" sz="2000" b="1" i="0" u="none" strike="noStrike" kern="0" cap="none" spc="0" normalizeH="0" baseline="0" noProof="0" dirty="0">
                <a:ln>
                  <a:noFill/>
                </a:ln>
                <a:effectLst/>
                <a:uLnTx/>
                <a:uFillTx/>
              </a:rPr>
              <a:t> </a:t>
            </a:r>
            <a:r>
              <a:rPr kumimoji="0" lang="en-US" sz="2000" b="1" i="0" u="none" strike="noStrike" kern="0" cap="none" spc="0" normalizeH="0" baseline="0" noProof="0" dirty="0">
                <a:ln>
                  <a:noFill/>
                </a:ln>
                <a:solidFill>
                  <a:srgbClr val="0000FF"/>
                </a:solidFill>
                <a:effectLst/>
                <a:uLnTx/>
                <a:uFillTx/>
              </a:rPr>
              <a:t>27%</a:t>
            </a:r>
          </a:p>
        </p:txBody>
      </p:sp>
      <p:pic>
        <p:nvPicPr>
          <p:cNvPr id="7" name="Picture 6">
            <a:extLst>
              <a:ext uri="{FF2B5EF4-FFF2-40B4-BE49-F238E27FC236}">
                <a16:creationId xmlns:a16="http://schemas.microsoft.com/office/drawing/2014/main" id="{BF4342A9-7379-6C4B-B0D6-A17BC33A1D44}"/>
              </a:ext>
            </a:extLst>
          </p:cNvPr>
          <p:cNvPicPr>
            <a:picLocks noChangeAspect="1"/>
          </p:cNvPicPr>
          <p:nvPr/>
        </p:nvPicPr>
        <p:blipFill>
          <a:blip r:embed="rId2"/>
          <a:stretch>
            <a:fillRect/>
          </a:stretch>
        </p:blipFill>
        <p:spPr>
          <a:xfrm>
            <a:off x="1804416" y="2421981"/>
            <a:ext cx="5864352" cy="3157170"/>
          </a:xfrm>
          <a:prstGeom prst="rect">
            <a:avLst/>
          </a:prstGeom>
        </p:spPr>
      </p:pic>
    </p:spTree>
    <p:extLst>
      <p:ext uri="{BB962C8B-B14F-4D97-AF65-F5344CB8AC3E}">
        <p14:creationId xmlns:p14="http://schemas.microsoft.com/office/powerpoint/2010/main" val="2611945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2AB138-2592-D848-92C4-1ACD1509B6C2}"/>
              </a:ext>
            </a:extLst>
          </p:cNvPr>
          <p:cNvSpPr>
            <a:spLocks noGrp="1"/>
          </p:cNvSpPr>
          <p:nvPr>
            <p:ph sz="quarter" idx="13"/>
          </p:nvPr>
        </p:nvSpPr>
        <p:spPr/>
        <p:txBody>
          <a:bodyPr/>
          <a:lstStyle/>
          <a:p>
            <a:r>
              <a:rPr lang="en-US" dirty="0"/>
              <a:t>To serve a write and a read request from </a:t>
            </a:r>
            <a:r>
              <a:rPr lang="en-US" dirty="0">
                <a:solidFill>
                  <a:srgbClr val="0432FF"/>
                </a:solidFill>
              </a:rPr>
              <a:t>two different partitions </a:t>
            </a:r>
            <a:r>
              <a:rPr lang="en-US" dirty="0"/>
              <a:t>in a PCM bank</a:t>
            </a:r>
          </a:p>
          <a:p>
            <a:endParaRPr lang="en-US" dirty="0"/>
          </a:p>
        </p:txBody>
      </p:sp>
      <p:sp>
        <p:nvSpPr>
          <p:cNvPr id="3" name="Content Placeholder 2">
            <a:extLst>
              <a:ext uri="{FF2B5EF4-FFF2-40B4-BE49-F238E27FC236}">
                <a16:creationId xmlns:a16="http://schemas.microsoft.com/office/drawing/2014/main" id="{A03C812F-BBD4-874C-90EC-66366EA193BA}"/>
              </a:ext>
            </a:extLst>
          </p:cNvPr>
          <p:cNvSpPr>
            <a:spLocks noGrp="1"/>
          </p:cNvSpPr>
          <p:nvPr>
            <p:ph sz="quarter" idx="14"/>
          </p:nvPr>
        </p:nvSpPr>
        <p:spPr/>
        <p:txBody>
          <a:bodyPr/>
          <a:lstStyle/>
          <a:p>
            <a:r>
              <a:rPr lang="en-US" dirty="0"/>
              <a:t>PCM Commands: Baseline vs. New</a:t>
            </a:r>
          </a:p>
        </p:txBody>
      </p:sp>
      <p:sp>
        <p:nvSpPr>
          <p:cNvPr id="4" name="Slide Number Placeholder 3">
            <a:extLst>
              <a:ext uri="{FF2B5EF4-FFF2-40B4-BE49-F238E27FC236}">
                <a16:creationId xmlns:a16="http://schemas.microsoft.com/office/drawing/2014/main" id="{CEEB441E-4CEC-2A46-B17C-CC036E639DC0}"/>
              </a:ext>
            </a:extLst>
          </p:cNvPr>
          <p:cNvSpPr>
            <a:spLocks noGrp="1"/>
          </p:cNvSpPr>
          <p:nvPr>
            <p:ph type="sldNum" sz="quarter" idx="12"/>
          </p:nvPr>
        </p:nvSpPr>
        <p:spPr/>
        <p:txBody>
          <a:bodyPr/>
          <a:lstStyle/>
          <a:p>
            <a:fld id="{97D94EF6-00CB-A74C-BD32-7BC8A847BB36}" type="slidenum">
              <a:rPr lang="en-US" smtClean="0"/>
              <a:pPr/>
              <a:t>19</a:t>
            </a:fld>
            <a:endParaRPr lang="en-US" dirty="0"/>
          </a:p>
        </p:txBody>
      </p:sp>
      <p:pic>
        <p:nvPicPr>
          <p:cNvPr id="5" name="Picture 4">
            <a:extLst>
              <a:ext uri="{FF2B5EF4-FFF2-40B4-BE49-F238E27FC236}">
                <a16:creationId xmlns:a16="http://schemas.microsoft.com/office/drawing/2014/main" id="{68B78B15-BAB8-894C-86F7-497068028E6B}"/>
              </a:ext>
            </a:extLst>
          </p:cNvPr>
          <p:cNvPicPr>
            <a:picLocks noChangeAspect="1"/>
          </p:cNvPicPr>
          <p:nvPr/>
        </p:nvPicPr>
        <p:blipFill>
          <a:blip r:embed="rId2"/>
          <a:stretch>
            <a:fillRect/>
          </a:stretch>
        </p:blipFill>
        <p:spPr>
          <a:xfrm>
            <a:off x="121920" y="2095245"/>
            <a:ext cx="8814075" cy="3732086"/>
          </a:xfrm>
          <a:prstGeom prst="rect">
            <a:avLst/>
          </a:prstGeom>
        </p:spPr>
      </p:pic>
    </p:spTree>
    <p:extLst>
      <p:ext uri="{BB962C8B-B14F-4D97-AF65-F5344CB8AC3E}">
        <p14:creationId xmlns:p14="http://schemas.microsoft.com/office/powerpoint/2010/main" val="3687228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DBEDC-5717-0E48-8321-A1626F5C87C8}"/>
              </a:ext>
            </a:extLst>
          </p:cNvPr>
          <p:cNvSpPr>
            <a:spLocks noGrp="1"/>
          </p:cNvSpPr>
          <p:nvPr>
            <p:ph sz="quarter" idx="13"/>
          </p:nvPr>
        </p:nvSpPr>
        <p:spPr>
          <a:xfrm>
            <a:off x="208005" y="946053"/>
            <a:ext cx="8727990" cy="4894075"/>
          </a:xfrm>
        </p:spPr>
        <p:txBody>
          <a:bodyPr/>
          <a:lstStyle/>
          <a:p>
            <a:r>
              <a:rPr lang="en-US" sz="2000" dirty="0"/>
              <a:t>Observations</a:t>
            </a:r>
          </a:p>
          <a:p>
            <a:pPr lvl="1"/>
            <a:r>
              <a:rPr lang="en-US" sz="1800" dirty="0">
                <a:solidFill>
                  <a:srgbClr val="C00000"/>
                </a:solidFill>
              </a:rPr>
              <a:t>Memory bank conflicts reduce system performance by lowering bank utilization, causing CPU cores to stall</a:t>
            </a:r>
          </a:p>
          <a:p>
            <a:pPr lvl="1"/>
            <a:r>
              <a:rPr lang="en-US" sz="1800" dirty="0">
                <a:solidFill>
                  <a:srgbClr val="0432FF"/>
                </a:solidFill>
              </a:rPr>
              <a:t>A PCM bank’s peripheral structures allow to read and program 128 PCM cells in parallel, providing opportunity to resolve bank conflicts </a:t>
            </a:r>
            <a:endParaRPr lang="en-US" sz="1800" dirty="0"/>
          </a:p>
          <a:p>
            <a:r>
              <a:rPr lang="en-US" sz="2000" dirty="0">
                <a:solidFill>
                  <a:srgbClr val="0432FF"/>
                </a:solidFill>
              </a:rPr>
              <a:t>Idea:</a:t>
            </a:r>
            <a:r>
              <a:rPr lang="en-US" sz="2000" dirty="0"/>
              <a:t> </a:t>
            </a:r>
            <a:r>
              <a:rPr lang="en-US" sz="2000" dirty="0" err="1"/>
              <a:t>PArtition</a:t>
            </a:r>
            <a:r>
              <a:rPr lang="en-US" sz="2000" dirty="0"/>
              <a:t>-Level Parallelism (PALP) in PCM</a:t>
            </a:r>
          </a:p>
          <a:p>
            <a:pPr lvl="1"/>
            <a:r>
              <a:rPr lang="en-US" sz="1600" dirty="0"/>
              <a:t>Introduce new mechanism to </a:t>
            </a:r>
            <a:r>
              <a:rPr lang="en-US" sz="1600" dirty="0">
                <a:solidFill>
                  <a:srgbClr val="0432FF"/>
                </a:solidFill>
              </a:rPr>
              <a:t>enable read-write parallelism </a:t>
            </a:r>
            <a:r>
              <a:rPr lang="en-US" sz="1600" dirty="0"/>
              <a:t>in PCM banks with minimum changes to PCM interface and its timing</a:t>
            </a:r>
          </a:p>
          <a:p>
            <a:pPr lvl="1"/>
            <a:r>
              <a:rPr lang="en-US" sz="1600" dirty="0"/>
              <a:t>Introduce simple circuit modifications to </a:t>
            </a:r>
            <a:r>
              <a:rPr lang="en-US" sz="1600" dirty="0">
                <a:solidFill>
                  <a:srgbClr val="0432FF"/>
                </a:solidFill>
              </a:rPr>
              <a:t>enable read-read parallelism </a:t>
            </a:r>
            <a:r>
              <a:rPr lang="en-US" sz="1600" dirty="0"/>
              <a:t>in PCM banks</a:t>
            </a:r>
          </a:p>
          <a:p>
            <a:pPr lvl="1"/>
            <a:r>
              <a:rPr lang="en-US" sz="1600" dirty="0"/>
              <a:t>Propose new access scheduling mechanism to </a:t>
            </a:r>
            <a:r>
              <a:rPr lang="en-US" sz="1600" dirty="0">
                <a:solidFill>
                  <a:srgbClr val="0432FF"/>
                </a:solidFill>
              </a:rPr>
              <a:t>exploit read-write and read-read parallelism</a:t>
            </a:r>
            <a:r>
              <a:rPr lang="en-US" sz="1600" dirty="0"/>
              <a:t> in PCM banks</a:t>
            </a:r>
          </a:p>
          <a:p>
            <a:r>
              <a:rPr lang="en-US" sz="2000" dirty="0"/>
              <a:t>Design Updates: Analyze internal architecture of PCM banks</a:t>
            </a:r>
          </a:p>
          <a:p>
            <a:pPr lvl="1"/>
            <a:r>
              <a:rPr lang="en-US" sz="1600" dirty="0"/>
              <a:t>New PCM commands</a:t>
            </a:r>
          </a:p>
          <a:p>
            <a:pPr lvl="1"/>
            <a:r>
              <a:rPr lang="en-US" sz="1600" dirty="0"/>
              <a:t>New decoupled write driver design</a:t>
            </a:r>
          </a:p>
          <a:p>
            <a:r>
              <a:rPr lang="en-US" sz="2000" dirty="0"/>
              <a:t>Performance Evaluation</a:t>
            </a:r>
          </a:p>
          <a:p>
            <a:pPr lvl="1"/>
            <a:r>
              <a:rPr lang="en-US" sz="1600" dirty="0"/>
              <a:t>Significant </a:t>
            </a:r>
            <a:r>
              <a:rPr lang="en-US" sz="1600" dirty="0">
                <a:solidFill>
                  <a:srgbClr val="0432FF"/>
                </a:solidFill>
              </a:rPr>
              <a:t>bank conflict reduction </a:t>
            </a:r>
            <a:r>
              <a:rPr lang="en-US" sz="1600" dirty="0"/>
              <a:t>(</a:t>
            </a:r>
            <a:r>
              <a:rPr lang="en-US" sz="1600" dirty="0">
                <a:solidFill>
                  <a:srgbClr val="0432FF"/>
                </a:solidFill>
              </a:rPr>
              <a:t>28% </a:t>
            </a:r>
            <a:r>
              <a:rPr lang="en-US" sz="1600" dirty="0"/>
              <a:t>average system performance improvement for SPEC CPU 2017 and </a:t>
            </a:r>
            <a:r>
              <a:rPr lang="en-US" sz="1600" dirty="0" err="1"/>
              <a:t>MiBench</a:t>
            </a:r>
            <a:r>
              <a:rPr lang="en-US" sz="1600" dirty="0"/>
              <a:t> workloads)</a:t>
            </a:r>
          </a:p>
        </p:txBody>
      </p:sp>
      <p:sp>
        <p:nvSpPr>
          <p:cNvPr id="3" name="Content Placeholder 2">
            <a:extLst>
              <a:ext uri="{FF2B5EF4-FFF2-40B4-BE49-F238E27FC236}">
                <a16:creationId xmlns:a16="http://schemas.microsoft.com/office/drawing/2014/main" id="{9DC0508C-BE59-FE4E-9DD7-CAD08DD49EAA}"/>
              </a:ext>
            </a:extLst>
          </p:cNvPr>
          <p:cNvSpPr>
            <a:spLocks noGrp="1"/>
          </p:cNvSpPr>
          <p:nvPr>
            <p:ph sz="quarter" idx="14"/>
          </p:nvPr>
        </p:nvSpPr>
        <p:spPr/>
        <p:txBody>
          <a:bodyPr/>
          <a:lstStyle/>
          <a:p>
            <a:r>
              <a:rPr lang="en-US" dirty="0"/>
              <a:t>Executive Summary</a:t>
            </a:r>
          </a:p>
        </p:txBody>
      </p:sp>
      <p:sp>
        <p:nvSpPr>
          <p:cNvPr id="4" name="Slide Number Placeholder 3">
            <a:extLst>
              <a:ext uri="{FF2B5EF4-FFF2-40B4-BE49-F238E27FC236}">
                <a16:creationId xmlns:a16="http://schemas.microsoft.com/office/drawing/2014/main" id="{053EA9F5-B548-5942-9540-FF9FDE668D0C}"/>
              </a:ext>
            </a:extLst>
          </p:cNvPr>
          <p:cNvSpPr>
            <a:spLocks noGrp="1"/>
          </p:cNvSpPr>
          <p:nvPr>
            <p:ph type="sldNum" sz="quarter" idx="12"/>
          </p:nvPr>
        </p:nvSpPr>
        <p:spPr/>
        <p:txBody>
          <a:bodyPr/>
          <a:lstStyle/>
          <a:p>
            <a:fld id="{97D94EF6-00CB-A74C-BD32-7BC8A847BB36}" type="slidenum">
              <a:rPr lang="en-US" smtClean="0"/>
              <a:pPr/>
              <a:t>2</a:t>
            </a:fld>
            <a:endParaRPr lang="en-US" dirty="0"/>
          </a:p>
        </p:txBody>
      </p:sp>
    </p:spTree>
    <p:extLst>
      <p:ext uri="{BB962C8B-B14F-4D97-AF65-F5344CB8AC3E}">
        <p14:creationId xmlns:p14="http://schemas.microsoft.com/office/powerpoint/2010/main" val="21692192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solidFill>
                  <a:schemeClr val="bg1">
                    <a:lumMod val="85000"/>
                  </a:schemeClr>
                </a:solidFill>
              </a:rPr>
              <a:t>Background on PCM</a:t>
            </a:r>
          </a:p>
          <a:p>
            <a:r>
              <a:rPr lang="en-US" dirty="0">
                <a:solidFill>
                  <a:schemeClr val="bg1">
                    <a:lumMod val="85000"/>
                  </a:schemeClr>
                </a:solidFill>
              </a:rPr>
              <a:t>Contribution 1: Enabling read-write parallelism</a:t>
            </a:r>
          </a:p>
          <a:p>
            <a:r>
              <a:rPr lang="en-US" dirty="0"/>
              <a:t>Contribution 2: Enabling read-read parallelism</a:t>
            </a:r>
          </a:p>
          <a:p>
            <a:r>
              <a:rPr lang="en-US" dirty="0"/>
              <a:t>Contribution 3: Exploiting parallelism</a:t>
            </a:r>
          </a:p>
          <a:p>
            <a:r>
              <a:rPr lang="en-US" dirty="0"/>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20</a:t>
            </a:fld>
            <a:endParaRPr lang="en-US" dirty="0"/>
          </a:p>
        </p:txBody>
      </p:sp>
    </p:spTree>
    <p:extLst>
      <p:ext uri="{BB962C8B-B14F-4D97-AF65-F5344CB8AC3E}">
        <p14:creationId xmlns:p14="http://schemas.microsoft.com/office/powerpoint/2010/main" val="1251801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DBEEC5-A7C3-C44E-9104-5995419DE562}"/>
              </a:ext>
            </a:extLst>
          </p:cNvPr>
          <p:cNvSpPr>
            <a:spLocks noGrp="1"/>
          </p:cNvSpPr>
          <p:nvPr>
            <p:ph sz="quarter" idx="13"/>
          </p:nvPr>
        </p:nvSpPr>
        <p:spPr/>
        <p:txBody>
          <a:bodyPr/>
          <a:lstStyle/>
          <a:p>
            <a:r>
              <a:rPr lang="en-US" dirty="0"/>
              <a:t>Write drivers internally implement logic to </a:t>
            </a:r>
            <a:r>
              <a:rPr lang="en-US" dirty="0">
                <a:solidFill>
                  <a:srgbClr val="0432FF"/>
                </a:solidFill>
              </a:rPr>
              <a:t>verify</a:t>
            </a:r>
            <a:r>
              <a:rPr lang="en-US" dirty="0"/>
              <a:t> the correctness of write operation</a:t>
            </a:r>
          </a:p>
          <a:p>
            <a:pPr lvl="1"/>
            <a:r>
              <a:rPr lang="en-US" dirty="0">
                <a:solidFill>
                  <a:srgbClr val="0432FF"/>
                </a:solidFill>
              </a:rPr>
              <a:t>Program &amp; Verify </a:t>
            </a:r>
            <a:r>
              <a:rPr lang="en-US" dirty="0"/>
              <a:t>Write Scheme in PCM</a:t>
            </a:r>
          </a:p>
        </p:txBody>
      </p:sp>
      <p:sp>
        <p:nvSpPr>
          <p:cNvPr id="3" name="Content Placeholder 2">
            <a:extLst>
              <a:ext uri="{FF2B5EF4-FFF2-40B4-BE49-F238E27FC236}">
                <a16:creationId xmlns:a16="http://schemas.microsoft.com/office/drawing/2014/main" id="{3281E8FB-8D5E-8741-AF4A-E9FD8643D715}"/>
              </a:ext>
            </a:extLst>
          </p:cNvPr>
          <p:cNvSpPr>
            <a:spLocks noGrp="1"/>
          </p:cNvSpPr>
          <p:nvPr>
            <p:ph sz="quarter" idx="14"/>
          </p:nvPr>
        </p:nvSpPr>
        <p:spPr/>
        <p:txBody>
          <a:bodyPr/>
          <a:lstStyle/>
          <a:p>
            <a:r>
              <a:rPr lang="en-US" dirty="0"/>
              <a:t>PCM bank Related Key Observation</a:t>
            </a:r>
          </a:p>
        </p:txBody>
      </p:sp>
      <p:sp>
        <p:nvSpPr>
          <p:cNvPr id="4" name="Slide Number Placeholder 3">
            <a:extLst>
              <a:ext uri="{FF2B5EF4-FFF2-40B4-BE49-F238E27FC236}">
                <a16:creationId xmlns:a16="http://schemas.microsoft.com/office/drawing/2014/main" id="{4463DB68-8D0D-5F4C-9615-94C7774EFE6F}"/>
              </a:ext>
            </a:extLst>
          </p:cNvPr>
          <p:cNvSpPr>
            <a:spLocks noGrp="1"/>
          </p:cNvSpPr>
          <p:nvPr>
            <p:ph type="sldNum" sz="quarter" idx="12"/>
          </p:nvPr>
        </p:nvSpPr>
        <p:spPr/>
        <p:txBody>
          <a:bodyPr/>
          <a:lstStyle/>
          <a:p>
            <a:fld id="{97D94EF6-00CB-A74C-BD32-7BC8A847BB36}" type="slidenum">
              <a:rPr lang="en-US" smtClean="0"/>
              <a:pPr/>
              <a:t>21</a:t>
            </a:fld>
            <a:endParaRPr lang="en-US" dirty="0"/>
          </a:p>
        </p:txBody>
      </p:sp>
      <p:pic>
        <p:nvPicPr>
          <p:cNvPr id="5" name="Picture 4">
            <a:extLst>
              <a:ext uri="{FF2B5EF4-FFF2-40B4-BE49-F238E27FC236}">
                <a16:creationId xmlns:a16="http://schemas.microsoft.com/office/drawing/2014/main" id="{762FAA4E-16BD-4245-830C-88700086225E}"/>
              </a:ext>
            </a:extLst>
          </p:cNvPr>
          <p:cNvPicPr>
            <a:picLocks noChangeAspect="1"/>
          </p:cNvPicPr>
          <p:nvPr/>
        </p:nvPicPr>
        <p:blipFill rotWithShape="1">
          <a:blip r:embed="rId2"/>
          <a:srcRect b="8852"/>
          <a:stretch/>
        </p:blipFill>
        <p:spPr>
          <a:xfrm>
            <a:off x="2125315" y="2180227"/>
            <a:ext cx="4893370" cy="3874412"/>
          </a:xfrm>
          <a:prstGeom prst="rect">
            <a:avLst/>
          </a:prstGeom>
        </p:spPr>
      </p:pic>
    </p:spTree>
    <p:extLst>
      <p:ext uri="{BB962C8B-B14F-4D97-AF65-F5344CB8AC3E}">
        <p14:creationId xmlns:p14="http://schemas.microsoft.com/office/powerpoint/2010/main" val="4113865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DBEEC5-A7C3-C44E-9104-5995419DE562}"/>
              </a:ext>
            </a:extLst>
          </p:cNvPr>
          <p:cNvSpPr>
            <a:spLocks noGrp="1"/>
          </p:cNvSpPr>
          <p:nvPr>
            <p:ph sz="quarter" idx="13"/>
          </p:nvPr>
        </p:nvSpPr>
        <p:spPr/>
        <p:txBody>
          <a:bodyPr/>
          <a:lstStyle/>
          <a:p>
            <a:r>
              <a:rPr lang="en-US" dirty="0"/>
              <a:t>Write drivers internally implement logic to </a:t>
            </a:r>
            <a:r>
              <a:rPr lang="en-US" dirty="0">
                <a:solidFill>
                  <a:srgbClr val="0432FF"/>
                </a:solidFill>
              </a:rPr>
              <a:t>verify</a:t>
            </a:r>
            <a:r>
              <a:rPr lang="en-US" dirty="0"/>
              <a:t> the correctness of write operation</a:t>
            </a:r>
          </a:p>
          <a:p>
            <a:pPr lvl="1"/>
            <a:r>
              <a:rPr lang="en-US" dirty="0">
                <a:solidFill>
                  <a:srgbClr val="0432FF"/>
                </a:solidFill>
              </a:rPr>
              <a:t>Program &amp; Verify </a:t>
            </a:r>
            <a:r>
              <a:rPr lang="en-US" dirty="0"/>
              <a:t>Write Scheme in PCM</a:t>
            </a:r>
          </a:p>
        </p:txBody>
      </p:sp>
      <p:sp>
        <p:nvSpPr>
          <p:cNvPr id="3" name="Content Placeholder 2">
            <a:extLst>
              <a:ext uri="{FF2B5EF4-FFF2-40B4-BE49-F238E27FC236}">
                <a16:creationId xmlns:a16="http://schemas.microsoft.com/office/drawing/2014/main" id="{3281E8FB-8D5E-8741-AF4A-E9FD8643D715}"/>
              </a:ext>
            </a:extLst>
          </p:cNvPr>
          <p:cNvSpPr>
            <a:spLocks noGrp="1"/>
          </p:cNvSpPr>
          <p:nvPr>
            <p:ph sz="quarter" idx="14"/>
          </p:nvPr>
        </p:nvSpPr>
        <p:spPr/>
        <p:txBody>
          <a:bodyPr/>
          <a:lstStyle/>
          <a:p>
            <a:r>
              <a:rPr lang="en-US" dirty="0"/>
              <a:t>PCM bank Related Key Observation</a:t>
            </a:r>
          </a:p>
        </p:txBody>
      </p:sp>
      <p:sp>
        <p:nvSpPr>
          <p:cNvPr id="4" name="Slide Number Placeholder 3">
            <a:extLst>
              <a:ext uri="{FF2B5EF4-FFF2-40B4-BE49-F238E27FC236}">
                <a16:creationId xmlns:a16="http://schemas.microsoft.com/office/drawing/2014/main" id="{4463DB68-8D0D-5F4C-9615-94C7774EFE6F}"/>
              </a:ext>
            </a:extLst>
          </p:cNvPr>
          <p:cNvSpPr>
            <a:spLocks noGrp="1"/>
          </p:cNvSpPr>
          <p:nvPr>
            <p:ph type="sldNum" sz="quarter" idx="12"/>
          </p:nvPr>
        </p:nvSpPr>
        <p:spPr/>
        <p:txBody>
          <a:bodyPr/>
          <a:lstStyle/>
          <a:p>
            <a:fld id="{97D94EF6-00CB-A74C-BD32-7BC8A847BB36}" type="slidenum">
              <a:rPr lang="en-US" smtClean="0"/>
              <a:pPr/>
              <a:t>22</a:t>
            </a:fld>
            <a:endParaRPr lang="en-US" dirty="0"/>
          </a:p>
        </p:txBody>
      </p:sp>
      <p:pic>
        <p:nvPicPr>
          <p:cNvPr id="5" name="Picture 4">
            <a:extLst>
              <a:ext uri="{FF2B5EF4-FFF2-40B4-BE49-F238E27FC236}">
                <a16:creationId xmlns:a16="http://schemas.microsoft.com/office/drawing/2014/main" id="{762FAA4E-16BD-4245-830C-88700086225E}"/>
              </a:ext>
            </a:extLst>
          </p:cNvPr>
          <p:cNvPicPr>
            <a:picLocks noChangeAspect="1"/>
          </p:cNvPicPr>
          <p:nvPr/>
        </p:nvPicPr>
        <p:blipFill rotWithShape="1">
          <a:blip r:embed="rId2">
            <a:alphaModFix amt="50000"/>
          </a:blip>
          <a:srcRect b="8852"/>
          <a:stretch/>
        </p:blipFill>
        <p:spPr>
          <a:xfrm>
            <a:off x="2125315" y="2180227"/>
            <a:ext cx="4893370" cy="3874412"/>
          </a:xfrm>
          <a:prstGeom prst="rect">
            <a:avLst/>
          </a:prstGeom>
        </p:spPr>
      </p:pic>
      <p:sp>
        <p:nvSpPr>
          <p:cNvPr id="6" name="Idea: Lower refresh timing parameters to truncate refresh…">
            <a:extLst>
              <a:ext uri="{FF2B5EF4-FFF2-40B4-BE49-F238E27FC236}">
                <a16:creationId xmlns:a16="http://schemas.microsoft.com/office/drawing/2014/main" id="{FC5EE897-543B-F54B-8A89-F81C86498C2A}"/>
              </a:ext>
            </a:extLst>
          </p:cNvPr>
          <p:cNvSpPr/>
          <p:nvPr/>
        </p:nvSpPr>
        <p:spPr>
          <a:xfrm>
            <a:off x="0" y="3755136"/>
            <a:ext cx="9144000" cy="914400"/>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solidFill>
                  <a:srgbClr val="0432FF"/>
                </a:solidFill>
              </a:rPr>
              <a:t>Idea:</a:t>
            </a:r>
            <a:r>
              <a:rPr lang="en-US" sz="2800" dirty="0"/>
              <a:t> Decouple the verify logic and use it to </a:t>
            </a:r>
            <a:r>
              <a:rPr lang="en-US" sz="2800" dirty="0">
                <a:solidFill>
                  <a:srgbClr val="0432FF"/>
                </a:solidFill>
              </a:rPr>
              <a:t>serve a read request</a:t>
            </a:r>
            <a:r>
              <a:rPr lang="en-US" sz="2800" dirty="0"/>
              <a:t> when needed</a:t>
            </a:r>
            <a:endParaRPr sz="2800" dirty="0"/>
          </a:p>
        </p:txBody>
      </p:sp>
    </p:spTree>
    <p:extLst>
      <p:ext uri="{BB962C8B-B14F-4D97-AF65-F5344CB8AC3E}">
        <p14:creationId xmlns:p14="http://schemas.microsoft.com/office/powerpoint/2010/main" val="1638990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FDBEEC5-A7C3-C44E-9104-5995419DE562}"/>
              </a:ext>
            </a:extLst>
          </p:cNvPr>
          <p:cNvSpPr>
            <a:spLocks noGrp="1"/>
          </p:cNvSpPr>
          <p:nvPr>
            <p:ph sz="quarter" idx="13"/>
          </p:nvPr>
        </p:nvSpPr>
        <p:spPr/>
        <p:txBody>
          <a:bodyPr/>
          <a:lstStyle/>
          <a:p>
            <a:r>
              <a:rPr lang="en-US" dirty="0"/>
              <a:t>Write drivers internally implement logic to </a:t>
            </a:r>
            <a:r>
              <a:rPr lang="en-US" dirty="0">
                <a:solidFill>
                  <a:srgbClr val="0432FF"/>
                </a:solidFill>
              </a:rPr>
              <a:t>verify</a:t>
            </a:r>
            <a:r>
              <a:rPr lang="en-US" dirty="0"/>
              <a:t> the correctness of write operation</a:t>
            </a:r>
          </a:p>
          <a:p>
            <a:pPr lvl="1"/>
            <a:r>
              <a:rPr lang="en-US" dirty="0">
                <a:solidFill>
                  <a:srgbClr val="0432FF"/>
                </a:solidFill>
              </a:rPr>
              <a:t>Program &amp; Verify </a:t>
            </a:r>
            <a:r>
              <a:rPr lang="en-US" dirty="0"/>
              <a:t>Write Scheme in PCM</a:t>
            </a:r>
          </a:p>
        </p:txBody>
      </p:sp>
      <p:sp>
        <p:nvSpPr>
          <p:cNvPr id="3" name="Content Placeholder 2">
            <a:extLst>
              <a:ext uri="{FF2B5EF4-FFF2-40B4-BE49-F238E27FC236}">
                <a16:creationId xmlns:a16="http://schemas.microsoft.com/office/drawing/2014/main" id="{3281E8FB-8D5E-8741-AF4A-E9FD8643D715}"/>
              </a:ext>
            </a:extLst>
          </p:cNvPr>
          <p:cNvSpPr>
            <a:spLocks noGrp="1"/>
          </p:cNvSpPr>
          <p:nvPr>
            <p:ph sz="quarter" idx="14"/>
          </p:nvPr>
        </p:nvSpPr>
        <p:spPr/>
        <p:txBody>
          <a:bodyPr/>
          <a:lstStyle/>
          <a:p>
            <a:r>
              <a:rPr lang="en-US" dirty="0"/>
              <a:t>PCM bank Related Key Observation</a:t>
            </a:r>
          </a:p>
        </p:txBody>
      </p:sp>
      <p:sp>
        <p:nvSpPr>
          <p:cNvPr id="4" name="Slide Number Placeholder 3">
            <a:extLst>
              <a:ext uri="{FF2B5EF4-FFF2-40B4-BE49-F238E27FC236}">
                <a16:creationId xmlns:a16="http://schemas.microsoft.com/office/drawing/2014/main" id="{4463DB68-8D0D-5F4C-9615-94C7774EFE6F}"/>
              </a:ext>
            </a:extLst>
          </p:cNvPr>
          <p:cNvSpPr>
            <a:spLocks noGrp="1"/>
          </p:cNvSpPr>
          <p:nvPr>
            <p:ph type="sldNum" sz="quarter" idx="12"/>
          </p:nvPr>
        </p:nvSpPr>
        <p:spPr/>
        <p:txBody>
          <a:bodyPr/>
          <a:lstStyle/>
          <a:p>
            <a:fld id="{97D94EF6-00CB-A74C-BD32-7BC8A847BB36}" type="slidenum">
              <a:rPr lang="en-US" smtClean="0"/>
              <a:pPr/>
              <a:t>23</a:t>
            </a:fld>
            <a:endParaRPr lang="en-US" dirty="0"/>
          </a:p>
        </p:txBody>
      </p:sp>
      <p:pic>
        <p:nvPicPr>
          <p:cNvPr id="7" name="Picture 6">
            <a:extLst>
              <a:ext uri="{FF2B5EF4-FFF2-40B4-BE49-F238E27FC236}">
                <a16:creationId xmlns:a16="http://schemas.microsoft.com/office/drawing/2014/main" id="{3669C18F-A2FF-4040-B521-6470C4B822FF}"/>
              </a:ext>
            </a:extLst>
          </p:cNvPr>
          <p:cNvPicPr>
            <a:picLocks noChangeAspect="1"/>
          </p:cNvPicPr>
          <p:nvPr/>
        </p:nvPicPr>
        <p:blipFill rotWithShape="1">
          <a:blip r:embed="rId2"/>
          <a:srcRect b="6866"/>
          <a:stretch/>
        </p:blipFill>
        <p:spPr>
          <a:xfrm>
            <a:off x="2098160" y="2323947"/>
            <a:ext cx="4611399" cy="3730691"/>
          </a:xfrm>
          <a:prstGeom prst="rect">
            <a:avLst/>
          </a:prstGeom>
        </p:spPr>
      </p:pic>
    </p:spTree>
    <p:extLst>
      <p:ext uri="{BB962C8B-B14F-4D97-AF65-F5344CB8AC3E}">
        <p14:creationId xmlns:p14="http://schemas.microsoft.com/office/powerpoint/2010/main" val="3835116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669147-E3FA-874E-9DFD-F0DA1028FD73}"/>
              </a:ext>
            </a:extLst>
          </p:cNvPr>
          <p:cNvSpPr>
            <a:spLocks noGrp="1"/>
          </p:cNvSpPr>
          <p:nvPr>
            <p:ph sz="quarter" idx="13"/>
          </p:nvPr>
        </p:nvSpPr>
        <p:spPr/>
        <p:txBody>
          <a:bodyPr/>
          <a:lstStyle/>
          <a:p>
            <a:r>
              <a:rPr lang="en-US" dirty="0"/>
              <a:t>Introduce </a:t>
            </a:r>
            <a:r>
              <a:rPr lang="en-US" dirty="0">
                <a:solidFill>
                  <a:srgbClr val="0432FF"/>
                </a:solidFill>
              </a:rPr>
              <a:t>two</a:t>
            </a:r>
            <a:r>
              <a:rPr lang="en-US" dirty="0"/>
              <a:t> operating modes for the write driver</a:t>
            </a:r>
          </a:p>
          <a:p>
            <a:endParaRPr lang="en-US" dirty="0"/>
          </a:p>
          <a:p>
            <a:endParaRPr lang="en-US" dirty="0"/>
          </a:p>
          <a:p>
            <a:endParaRPr lang="en-US" dirty="0"/>
          </a:p>
          <a:p>
            <a:endParaRPr lang="en-US" dirty="0"/>
          </a:p>
          <a:p>
            <a:endParaRPr lang="en-US" dirty="0"/>
          </a:p>
          <a:p>
            <a:r>
              <a:rPr lang="en-US" dirty="0"/>
              <a:t>In the decoupled mode, write driver can serve a read request and the sense amplifier can serve another read request</a:t>
            </a:r>
          </a:p>
          <a:p>
            <a:pPr lvl="1"/>
            <a:r>
              <a:rPr lang="en-US" dirty="0"/>
              <a:t>Resolve </a:t>
            </a:r>
            <a:r>
              <a:rPr lang="en-US" dirty="0">
                <a:solidFill>
                  <a:srgbClr val="0432FF"/>
                </a:solidFill>
              </a:rPr>
              <a:t>read-read</a:t>
            </a:r>
            <a:r>
              <a:rPr lang="en-US" dirty="0"/>
              <a:t> bank conflicts in PCM</a:t>
            </a:r>
          </a:p>
        </p:txBody>
      </p:sp>
      <p:sp>
        <p:nvSpPr>
          <p:cNvPr id="3" name="Content Placeholder 2">
            <a:extLst>
              <a:ext uri="{FF2B5EF4-FFF2-40B4-BE49-F238E27FC236}">
                <a16:creationId xmlns:a16="http://schemas.microsoft.com/office/drawing/2014/main" id="{445CB10F-3AAD-C84C-8383-89AAE537D051}"/>
              </a:ext>
            </a:extLst>
          </p:cNvPr>
          <p:cNvSpPr>
            <a:spLocks noGrp="1"/>
          </p:cNvSpPr>
          <p:nvPr>
            <p:ph sz="quarter" idx="14"/>
          </p:nvPr>
        </p:nvSpPr>
        <p:spPr/>
        <p:txBody>
          <a:bodyPr/>
          <a:lstStyle/>
          <a:p>
            <a:r>
              <a:rPr lang="en-US" dirty="0"/>
              <a:t>New Operating Modes for Write Driver</a:t>
            </a:r>
          </a:p>
        </p:txBody>
      </p:sp>
      <p:sp>
        <p:nvSpPr>
          <p:cNvPr id="4" name="Slide Number Placeholder 3">
            <a:extLst>
              <a:ext uri="{FF2B5EF4-FFF2-40B4-BE49-F238E27FC236}">
                <a16:creationId xmlns:a16="http://schemas.microsoft.com/office/drawing/2014/main" id="{9D90F8F4-B445-DC4E-BE2B-2093C0FFDC82}"/>
              </a:ext>
            </a:extLst>
          </p:cNvPr>
          <p:cNvSpPr>
            <a:spLocks noGrp="1"/>
          </p:cNvSpPr>
          <p:nvPr>
            <p:ph type="sldNum" sz="quarter" idx="12"/>
          </p:nvPr>
        </p:nvSpPr>
        <p:spPr/>
        <p:txBody>
          <a:bodyPr/>
          <a:lstStyle/>
          <a:p>
            <a:fld id="{97D94EF6-00CB-A74C-BD32-7BC8A847BB36}" type="slidenum">
              <a:rPr lang="en-US" smtClean="0"/>
              <a:pPr/>
              <a:t>24</a:t>
            </a:fld>
            <a:endParaRPr lang="en-US" dirty="0"/>
          </a:p>
        </p:txBody>
      </p:sp>
      <p:pic>
        <p:nvPicPr>
          <p:cNvPr id="5" name="Picture 4">
            <a:extLst>
              <a:ext uri="{FF2B5EF4-FFF2-40B4-BE49-F238E27FC236}">
                <a16:creationId xmlns:a16="http://schemas.microsoft.com/office/drawing/2014/main" id="{4B5EB8FA-1907-CA41-8472-6BC6155C7A6A}"/>
              </a:ext>
            </a:extLst>
          </p:cNvPr>
          <p:cNvPicPr>
            <a:picLocks noChangeAspect="1"/>
          </p:cNvPicPr>
          <p:nvPr/>
        </p:nvPicPr>
        <p:blipFill>
          <a:blip r:embed="rId2"/>
          <a:stretch>
            <a:fillRect/>
          </a:stretch>
        </p:blipFill>
        <p:spPr>
          <a:xfrm>
            <a:off x="0" y="1901835"/>
            <a:ext cx="9144000" cy="1298682"/>
          </a:xfrm>
          <a:prstGeom prst="rect">
            <a:avLst/>
          </a:prstGeom>
        </p:spPr>
      </p:pic>
    </p:spTree>
    <p:extLst>
      <p:ext uri="{BB962C8B-B14F-4D97-AF65-F5344CB8AC3E}">
        <p14:creationId xmlns:p14="http://schemas.microsoft.com/office/powerpoint/2010/main" val="24285776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C4A3D-D087-1E4C-9A2A-6DF96DC22B10}"/>
              </a:ext>
            </a:extLst>
          </p:cNvPr>
          <p:cNvSpPr>
            <a:spLocks noGrp="1"/>
          </p:cNvSpPr>
          <p:nvPr>
            <p:ph sz="quarter" idx="13"/>
          </p:nvPr>
        </p:nvSpPr>
        <p:spPr>
          <a:xfrm>
            <a:off x="208005" y="1548384"/>
            <a:ext cx="8727990" cy="4374869"/>
          </a:xfrm>
        </p:spPr>
        <p:txBody>
          <a:bodyPr/>
          <a:lstStyle/>
          <a:p>
            <a:r>
              <a:rPr lang="en-US" dirty="0"/>
              <a:t>3 New PCM Commands</a:t>
            </a:r>
          </a:p>
          <a:p>
            <a:pPr marL="0" indent="0">
              <a:buNone/>
            </a:pPr>
            <a:endParaRPr lang="en-US" u="sng" kern="0" dirty="0">
              <a:solidFill>
                <a:srgbClr val="0000FF"/>
              </a:solidFill>
            </a:endParaRPr>
          </a:p>
          <a:p>
            <a:pPr marL="0" indent="0">
              <a:buNone/>
            </a:pPr>
            <a:r>
              <a:rPr lang="en-US" u="sng" kern="0" dirty="0">
                <a:solidFill>
                  <a:srgbClr val="0000FF"/>
                </a:solidFill>
              </a:rPr>
              <a:t>READ-WITH-READ (RWR</a:t>
            </a:r>
            <a:r>
              <a:rPr lang="en-US" dirty="0"/>
              <a:t>): connect the sense amplifiers and verify logic of the write drivers to the two decoded partitions</a:t>
            </a:r>
          </a:p>
          <a:p>
            <a:pPr marL="0" indent="0">
              <a:buNone/>
            </a:pPr>
            <a:r>
              <a:rPr lang="en-US" dirty="0"/>
              <a:t> </a:t>
            </a:r>
            <a:r>
              <a:rPr lang="en-US" u="sng" kern="0" dirty="0">
                <a:solidFill>
                  <a:srgbClr val="0000FF"/>
                </a:solidFill>
              </a:rPr>
              <a:t>DECOUPLE (D)</a:t>
            </a:r>
            <a:r>
              <a:rPr lang="en-US" dirty="0"/>
              <a:t>: set  M4 =  OFF, to enter in decoupled model</a:t>
            </a:r>
          </a:p>
          <a:p>
            <a:pPr marL="0" indent="0">
              <a:buNone/>
            </a:pPr>
            <a:r>
              <a:rPr lang="en-US" dirty="0"/>
              <a:t> </a:t>
            </a:r>
            <a:r>
              <a:rPr lang="en-US" u="sng" kern="0" dirty="0">
                <a:solidFill>
                  <a:srgbClr val="0000FF"/>
                </a:solidFill>
              </a:rPr>
              <a:t>TRANSFER (T)</a:t>
            </a:r>
            <a:r>
              <a:rPr lang="en-US" dirty="0"/>
              <a:t>: sets  M5 =  ON and  M6 =  OFF to facilitate arbitration of the data bus to transfer two sets of data to the CPU</a:t>
            </a:r>
          </a:p>
          <a:p>
            <a:endParaRPr lang="en-US" dirty="0"/>
          </a:p>
        </p:txBody>
      </p:sp>
      <p:sp>
        <p:nvSpPr>
          <p:cNvPr id="3" name="Content Placeholder 2">
            <a:extLst>
              <a:ext uri="{FF2B5EF4-FFF2-40B4-BE49-F238E27FC236}">
                <a16:creationId xmlns:a16="http://schemas.microsoft.com/office/drawing/2014/main" id="{5FCF922C-5A2B-FF47-8FB4-17169D6A0FC5}"/>
              </a:ext>
            </a:extLst>
          </p:cNvPr>
          <p:cNvSpPr>
            <a:spLocks noGrp="1"/>
          </p:cNvSpPr>
          <p:nvPr>
            <p:ph sz="quarter" idx="14"/>
          </p:nvPr>
        </p:nvSpPr>
        <p:spPr/>
        <p:txBody>
          <a:bodyPr/>
          <a:lstStyle/>
          <a:p>
            <a:r>
              <a:rPr lang="en-US" dirty="0"/>
              <a:t>PCM Interface Changes to Exploit Read-Read Parallelism</a:t>
            </a:r>
          </a:p>
        </p:txBody>
      </p:sp>
      <p:sp>
        <p:nvSpPr>
          <p:cNvPr id="4" name="Slide Number Placeholder 3">
            <a:extLst>
              <a:ext uri="{FF2B5EF4-FFF2-40B4-BE49-F238E27FC236}">
                <a16:creationId xmlns:a16="http://schemas.microsoft.com/office/drawing/2014/main" id="{C92A0AB8-D63B-A94C-88A1-21FACD3355AB}"/>
              </a:ext>
            </a:extLst>
          </p:cNvPr>
          <p:cNvSpPr>
            <a:spLocks noGrp="1"/>
          </p:cNvSpPr>
          <p:nvPr>
            <p:ph type="sldNum" sz="quarter" idx="12"/>
          </p:nvPr>
        </p:nvSpPr>
        <p:spPr/>
        <p:txBody>
          <a:bodyPr/>
          <a:lstStyle/>
          <a:p>
            <a:fld id="{97D94EF6-00CB-A74C-BD32-7BC8A847BB36}" type="slidenum">
              <a:rPr lang="en-US" smtClean="0"/>
              <a:pPr/>
              <a:t>25</a:t>
            </a:fld>
            <a:endParaRPr lang="en-US" dirty="0"/>
          </a:p>
        </p:txBody>
      </p:sp>
    </p:spTree>
    <p:extLst>
      <p:ext uri="{BB962C8B-B14F-4D97-AF65-F5344CB8AC3E}">
        <p14:creationId xmlns:p14="http://schemas.microsoft.com/office/powerpoint/2010/main" val="976587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2AB138-2592-D848-92C4-1ACD1509B6C2}"/>
              </a:ext>
            </a:extLst>
          </p:cNvPr>
          <p:cNvSpPr>
            <a:spLocks noGrp="1"/>
          </p:cNvSpPr>
          <p:nvPr>
            <p:ph sz="quarter" idx="13"/>
          </p:nvPr>
        </p:nvSpPr>
        <p:spPr/>
        <p:txBody>
          <a:bodyPr/>
          <a:lstStyle/>
          <a:p>
            <a:r>
              <a:rPr lang="en-US" dirty="0"/>
              <a:t>To serve two read requests from </a:t>
            </a:r>
            <a:r>
              <a:rPr lang="en-US" dirty="0">
                <a:solidFill>
                  <a:srgbClr val="0432FF"/>
                </a:solidFill>
              </a:rPr>
              <a:t>two different partitions </a:t>
            </a:r>
            <a:r>
              <a:rPr lang="en-US" dirty="0"/>
              <a:t>in a PCM bank</a:t>
            </a:r>
          </a:p>
          <a:p>
            <a:endParaRPr lang="en-US" dirty="0"/>
          </a:p>
        </p:txBody>
      </p:sp>
      <p:sp>
        <p:nvSpPr>
          <p:cNvPr id="3" name="Content Placeholder 2">
            <a:extLst>
              <a:ext uri="{FF2B5EF4-FFF2-40B4-BE49-F238E27FC236}">
                <a16:creationId xmlns:a16="http://schemas.microsoft.com/office/drawing/2014/main" id="{A03C812F-BBD4-874C-90EC-66366EA193BA}"/>
              </a:ext>
            </a:extLst>
          </p:cNvPr>
          <p:cNvSpPr>
            <a:spLocks noGrp="1"/>
          </p:cNvSpPr>
          <p:nvPr>
            <p:ph sz="quarter" idx="14"/>
          </p:nvPr>
        </p:nvSpPr>
        <p:spPr/>
        <p:txBody>
          <a:bodyPr/>
          <a:lstStyle/>
          <a:p>
            <a:r>
              <a:rPr lang="en-US" dirty="0"/>
              <a:t>PCM Commands: Baseline vs. New</a:t>
            </a:r>
          </a:p>
        </p:txBody>
      </p:sp>
      <p:sp>
        <p:nvSpPr>
          <p:cNvPr id="4" name="Slide Number Placeholder 3">
            <a:extLst>
              <a:ext uri="{FF2B5EF4-FFF2-40B4-BE49-F238E27FC236}">
                <a16:creationId xmlns:a16="http://schemas.microsoft.com/office/drawing/2014/main" id="{CEEB441E-4CEC-2A46-B17C-CC036E639DC0}"/>
              </a:ext>
            </a:extLst>
          </p:cNvPr>
          <p:cNvSpPr>
            <a:spLocks noGrp="1"/>
          </p:cNvSpPr>
          <p:nvPr>
            <p:ph type="sldNum" sz="quarter" idx="12"/>
          </p:nvPr>
        </p:nvSpPr>
        <p:spPr/>
        <p:txBody>
          <a:bodyPr/>
          <a:lstStyle/>
          <a:p>
            <a:fld id="{97D94EF6-00CB-A74C-BD32-7BC8A847BB36}" type="slidenum">
              <a:rPr lang="en-US" smtClean="0"/>
              <a:pPr/>
              <a:t>26</a:t>
            </a:fld>
            <a:endParaRPr lang="en-US" dirty="0"/>
          </a:p>
        </p:txBody>
      </p:sp>
      <p:pic>
        <p:nvPicPr>
          <p:cNvPr id="5" name="Picture 4">
            <a:extLst>
              <a:ext uri="{FF2B5EF4-FFF2-40B4-BE49-F238E27FC236}">
                <a16:creationId xmlns:a16="http://schemas.microsoft.com/office/drawing/2014/main" id="{378F9A1E-6733-514D-AF23-C5CAD5B13CD0}"/>
              </a:ext>
            </a:extLst>
          </p:cNvPr>
          <p:cNvPicPr>
            <a:picLocks noChangeAspect="1"/>
          </p:cNvPicPr>
          <p:nvPr/>
        </p:nvPicPr>
        <p:blipFill>
          <a:blip r:embed="rId2"/>
          <a:stretch>
            <a:fillRect/>
          </a:stretch>
        </p:blipFill>
        <p:spPr>
          <a:xfrm>
            <a:off x="1328928" y="1873006"/>
            <a:ext cx="5535168" cy="3684994"/>
          </a:xfrm>
          <a:prstGeom prst="rect">
            <a:avLst/>
          </a:prstGeom>
        </p:spPr>
      </p:pic>
      <p:sp>
        <p:nvSpPr>
          <p:cNvPr id="7" name="Rectangle 6">
            <a:extLst>
              <a:ext uri="{FF2B5EF4-FFF2-40B4-BE49-F238E27FC236}">
                <a16:creationId xmlns:a16="http://schemas.microsoft.com/office/drawing/2014/main" id="{43F0B97D-8C34-5449-AD54-622F6B9032DD}"/>
              </a:ext>
            </a:extLst>
          </p:cNvPr>
          <p:cNvSpPr/>
          <p:nvPr/>
        </p:nvSpPr>
        <p:spPr>
          <a:xfrm>
            <a:off x="0" y="5695194"/>
            <a:ext cx="9144000" cy="400110"/>
          </a:xfrm>
          <a:prstGeom prst="rect">
            <a:avLst/>
          </a:prstGeom>
          <a:solidFill>
            <a:srgbClr val="777777">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sng" strike="noStrike" kern="0" cap="none" spc="0" normalizeH="0" baseline="0" noProof="0" dirty="0">
                <a:ln>
                  <a:noFill/>
                </a:ln>
                <a:effectLst/>
                <a:uLnTx/>
                <a:uFillTx/>
              </a:rPr>
              <a:t>Performance improvement</a:t>
            </a:r>
            <a:r>
              <a:rPr kumimoji="0" lang="en-US" sz="2000" b="1" i="0" u="none" strike="noStrike" kern="0" cap="none" spc="0" normalizeH="0" baseline="0" noProof="0" dirty="0">
                <a:ln>
                  <a:noFill/>
                </a:ln>
                <a:effectLst/>
                <a:uLnTx/>
                <a:uFillTx/>
              </a:rPr>
              <a:t> </a:t>
            </a:r>
            <a:r>
              <a:rPr kumimoji="0" lang="en-US" sz="2000" b="1" i="0" u="none" strike="noStrike" kern="0" cap="none" spc="0" normalizeH="0" baseline="0" noProof="0" dirty="0">
                <a:ln>
                  <a:noFill/>
                </a:ln>
                <a:solidFill>
                  <a:srgbClr val="0000FF"/>
                </a:solidFill>
                <a:effectLst/>
                <a:uLnTx/>
                <a:uFillTx/>
              </a:rPr>
              <a:t>21%</a:t>
            </a:r>
          </a:p>
        </p:txBody>
      </p:sp>
    </p:spTree>
    <p:extLst>
      <p:ext uri="{BB962C8B-B14F-4D97-AF65-F5344CB8AC3E}">
        <p14:creationId xmlns:p14="http://schemas.microsoft.com/office/powerpoint/2010/main" val="1174442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2AB138-2592-D848-92C4-1ACD1509B6C2}"/>
              </a:ext>
            </a:extLst>
          </p:cNvPr>
          <p:cNvSpPr>
            <a:spLocks noGrp="1"/>
          </p:cNvSpPr>
          <p:nvPr>
            <p:ph sz="quarter" idx="13"/>
          </p:nvPr>
        </p:nvSpPr>
        <p:spPr/>
        <p:txBody>
          <a:bodyPr/>
          <a:lstStyle/>
          <a:p>
            <a:r>
              <a:rPr lang="en-US" dirty="0"/>
              <a:t>To serve two read requests from </a:t>
            </a:r>
            <a:r>
              <a:rPr lang="en-US" dirty="0">
                <a:solidFill>
                  <a:srgbClr val="0432FF"/>
                </a:solidFill>
              </a:rPr>
              <a:t>two different partitions </a:t>
            </a:r>
            <a:r>
              <a:rPr lang="en-US" dirty="0"/>
              <a:t>in a PCM bank</a:t>
            </a:r>
          </a:p>
          <a:p>
            <a:endParaRPr lang="en-US" dirty="0"/>
          </a:p>
        </p:txBody>
      </p:sp>
      <p:sp>
        <p:nvSpPr>
          <p:cNvPr id="3" name="Content Placeholder 2">
            <a:extLst>
              <a:ext uri="{FF2B5EF4-FFF2-40B4-BE49-F238E27FC236}">
                <a16:creationId xmlns:a16="http://schemas.microsoft.com/office/drawing/2014/main" id="{A03C812F-BBD4-874C-90EC-66366EA193BA}"/>
              </a:ext>
            </a:extLst>
          </p:cNvPr>
          <p:cNvSpPr>
            <a:spLocks noGrp="1"/>
          </p:cNvSpPr>
          <p:nvPr>
            <p:ph sz="quarter" idx="14"/>
          </p:nvPr>
        </p:nvSpPr>
        <p:spPr/>
        <p:txBody>
          <a:bodyPr/>
          <a:lstStyle/>
          <a:p>
            <a:r>
              <a:rPr lang="en-US" dirty="0"/>
              <a:t>PCM Commands: Baseline vs. New</a:t>
            </a:r>
          </a:p>
        </p:txBody>
      </p:sp>
      <p:sp>
        <p:nvSpPr>
          <p:cNvPr id="4" name="Slide Number Placeholder 3">
            <a:extLst>
              <a:ext uri="{FF2B5EF4-FFF2-40B4-BE49-F238E27FC236}">
                <a16:creationId xmlns:a16="http://schemas.microsoft.com/office/drawing/2014/main" id="{CEEB441E-4CEC-2A46-B17C-CC036E639DC0}"/>
              </a:ext>
            </a:extLst>
          </p:cNvPr>
          <p:cNvSpPr>
            <a:spLocks noGrp="1"/>
          </p:cNvSpPr>
          <p:nvPr>
            <p:ph type="sldNum" sz="quarter" idx="12"/>
          </p:nvPr>
        </p:nvSpPr>
        <p:spPr/>
        <p:txBody>
          <a:bodyPr/>
          <a:lstStyle/>
          <a:p>
            <a:fld id="{97D94EF6-00CB-A74C-BD32-7BC8A847BB36}" type="slidenum">
              <a:rPr lang="en-US" smtClean="0"/>
              <a:pPr/>
              <a:t>27</a:t>
            </a:fld>
            <a:endParaRPr lang="en-US" dirty="0"/>
          </a:p>
        </p:txBody>
      </p:sp>
      <p:pic>
        <p:nvPicPr>
          <p:cNvPr id="6" name="Picture 5">
            <a:extLst>
              <a:ext uri="{FF2B5EF4-FFF2-40B4-BE49-F238E27FC236}">
                <a16:creationId xmlns:a16="http://schemas.microsoft.com/office/drawing/2014/main" id="{05E131A6-540D-8749-B820-04BA07B415B1}"/>
              </a:ext>
            </a:extLst>
          </p:cNvPr>
          <p:cNvPicPr>
            <a:picLocks noChangeAspect="1"/>
          </p:cNvPicPr>
          <p:nvPr/>
        </p:nvPicPr>
        <p:blipFill>
          <a:blip r:embed="rId2"/>
          <a:stretch>
            <a:fillRect/>
          </a:stretch>
        </p:blipFill>
        <p:spPr>
          <a:xfrm>
            <a:off x="18898" y="2095499"/>
            <a:ext cx="9125102" cy="3292563"/>
          </a:xfrm>
          <a:prstGeom prst="rect">
            <a:avLst/>
          </a:prstGeom>
        </p:spPr>
      </p:pic>
    </p:spTree>
    <p:extLst>
      <p:ext uri="{BB962C8B-B14F-4D97-AF65-F5344CB8AC3E}">
        <p14:creationId xmlns:p14="http://schemas.microsoft.com/office/powerpoint/2010/main" val="157020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solidFill>
                  <a:schemeClr val="bg1">
                    <a:lumMod val="85000"/>
                  </a:schemeClr>
                </a:solidFill>
              </a:rPr>
              <a:t>Background on PCM</a:t>
            </a:r>
          </a:p>
          <a:p>
            <a:r>
              <a:rPr lang="en-US" dirty="0">
                <a:solidFill>
                  <a:schemeClr val="bg1">
                    <a:lumMod val="85000"/>
                  </a:schemeClr>
                </a:solidFill>
              </a:rPr>
              <a:t>Contribution 1: Enabling read-write parallelism</a:t>
            </a:r>
          </a:p>
          <a:p>
            <a:r>
              <a:rPr lang="en-US" dirty="0">
                <a:solidFill>
                  <a:schemeClr val="bg1">
                    <a:lumMod val="85000"/>
                  </a:schemeClr>
                </a:solidFill>
              </a:rPr>
              <a:t>Contribution 2: Enabling read-read parallelism</a:t>
            </a:r>
          </a:p>
          <a:p>
            <a:r>
              <a:rPr lang="en-US" dirty="0"/>
              <a:t>Contribution 3: Exploiting parallelism</a:t>
            </a:r>
          </a:p>
          <a:p>
            <a:r>
              <a:rPr lang="en-US" dirty="0"/>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28</a:t>
            </a:fld>
            <a:endParaRPr lang="en-US" dirty="0"/>
          </a:p>
        </p:txBody>
      </p:sp>
    </p:spTree>
    <p:extLst>
      <p:ext uri="{BB962C8B-B14F-4D97-AF65-F5344CB8AC3E}">
        <p14:creationId xmlns:p14="http://schemas.microsoft.com/office/powerpoint/2010/main" val="4017303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006101-2D14-0B4B-BBAD-60A5B54909C6}"/>
              </a:ext>
            </a:extLst>
          </p:cNvPr>
          <p:cNvSpPr>
            <a:spLocks noGrp="1"/>
          </p:cNvSpPr>
          <p:nvPr>
            <p:ph sz="quarter" idx="13"/>
          </p:nvPr>
        </p:nvSpPr>
        <p:spPr/>
        <p:txBody>
          <a:bodyPr/>
          <a:lstStyle/>
          <a:p>
            <a:r>
              <a:rPr lang="en-US" dirty="0"/>
              <a:t>Design changes</a:t>
            </a:r>
          </a:p>
          <a:p>
            <a:pPr lvl="1"/>
            <a:r>
              <a:rPr lang="en-US" dirty="0"/>
              <a:t>Four new PCM commands</a:t>
            </a:r>
          </a:p>
          <a:p>
            <a:pPr lvl="1"/>
            <a:r>
              <a:rPr lang="en-US" dirty="0"/>
              <a:t>Three new transistors per peripheral structure</a:t>
            </a:r>
          </a:p>
          <a:p>
            <a:endParaRPr lang="en-US" dirty="0"/>
          </a:p>
          <a:p>
            <a:r>
              <a:rPr lang="en-US" dirty="0"/>
              <a:t>Impact</a:t>
            </a:r>
          </a:p>
          <a:p>
            <a:pPr lvl="1"/>
            <a:r>
              <a:rPr lang="en-US" dirty="0"/>
              <a:t>Resolve </a:t>
            </a:r>
            <a:r>
              <a:rPr lang="en-US" dirty="0">
                <a:solidFill>
                  <a:srgbClr val="0432FF"/>
                </a:solidFill>
              </a:rPr>
              <a:t>read-write bank conflicts </a:t>
            </a:r>
            <a:r>
              <a:rPr lang="en-US" dirty="0"/>
              <a:t>in PCM banks when using </a:t>
            </a:r>
            <a:r>
              <a:rPr lang="en-US" dirty="0">
                <a:solidFill>
                  <a:srgbClr val="0432FF"/>
                </a:solidFill>
              </a:rPr>
              <a:t>different partitions</a:t>
            </a:r>
          </a:p>
          <a:p>
            <a:pPr lvl="1"/>
            <a:r>
              <a:rPr lang="en-US" dirty="0"/>
              <a:t>Resolve </a:t>
            </a:r>
            <a:r>
              <a:rPr lang="en-US" dirty="0">
                <a:solidFill>
                  <a:srgbClr val="0432FF"/>
                </a:solidFill>
              </a:rPr>
              <a:t>read-read bank conflicts </a:t>
            </a:r>
            <a:r>
              <a:rPr lang="en-US" dirty="0"/>
              <a:t>in PCM banks when using </a:t>
            </a:r>
            <a:r>
              <a:rPr lang="en-US" dirty="0">
                <a:solidFill>
                  <a:srgbClr val="0432FF"/>
                </a:solidFill>
              </a:rPr>
              <a:t>different partitions</a:t>
            </a:r>
          </a:p>
          <a:p>
            <a:pPr lvl="1"/>
            <a:endParaRPr lang="en-US" dirty="0">
              <a:solidFill>
                <a:srgbClr val="0432FF"/>
              </a:solidFill>
            </a:endParaRPr>
          </a:p>
          <a:p>
            <a:r>
              <a:rPr lang="en-US" dirty="0">
                <a:solidFill>
                  <a:srgbClr val="0432FF"/>
                </a:solidFill>
              </a:rPr>
              <a:t>Contribution 3: </a:t>
            </a:r>
            <a:r>
              <a:rPr lang="en-US" dirty="0"/>
              <a:t>Develop a new access scheduler to explicitly prioritize resolving bank conflicts</a:t>
            </a:r>
            <a:endParaRPr lang="en-US" dirty="0">
              <a:solidFill>
                <a:srgbClr val="0432FF"/>
              </a:solidFill>
            </a:endParaRPr>
          </a:p>
        </p:txBody>
      </p:sp>
      <p:sp>
        <p:nvSpPr>
          <p:cNvPr id="3" name="Content Placeholder 2">
            <a:extLst>
              <a:ext uri="{FF2B5EF4-FFF2-40B4-BE49-F238E27FC236}">
                <a16:creationId xmlns:a16="http://schemas.microsoft.com/office/drawing/2014/main" id="{B52BC96D-2E33-CD47-8070-FD6D11919757}"/>
              </a:ext>
            </a:extLst>
          </p:cNvPr>
          <p:cNvSpPr>
            <a:spLocks noGrp="1"/>
          </p:cNvSpPr>
          <p:nvPr>
            <p:ph sz="quarter" idx="14"/>
          </p:nvPr>
        </p:nvSpPr>
        <p:spPr/>
        <p:txBody>
          <a:bodyPr/>
          <a:lstStyle/>
          <a:p>
            <a:r>
              <a:rPr lang="en-US" dirty="0"/>
              <a:t>Summary of Changes and Impact</a:t>
            </a:r>
          </a:p>
        </p:txBody>
      </p:sp>
      <p:sp>
        <p:nvSpPr>
          <p:cNvPr id="4" name="Slide Number Placeholder 3">
            <a:extLst>
              <a:ext uri="{FF2B5EF4-FFF2-40B4-BE49-F238E27FC236}">
                <a16:creationId xmlns:a16="http://schemas.microsoft.com/office/drawing/2014/main" id="{F2186845-D92B-1846-9DCB-32DCB0B70187}"/>
              </a:ext>
            </a:extLst>
          </p:cNvPr>
          <p:cNvSpPr>
            <a:spLocks noGrp="1"/>
          </p:cNvSpPr>
          <p:nvPr>
            <p:ph type="sldNum" sz="quarter" idx="12"/>
          </p:nvPr>
        </p:nvSpPr>
        <p:spPr/>
        <p:txBody>
          <a:bodyPr/>
          <a:lstStyle/>
          <a:p>
            <a:fld id="{97D94EF6-00CB-A74C-BD32-7BC8A847BB36}" type="slidenum">
              <a:rPr lang="en-US" smtClean="0"/>
              <a:pPr/>
              <a:t>29</a:t>
            </a:fld>
            <a:endParaRPr lang="en-US" dirty="0"/>
          </a:p>
        </p:txBody>
      </p:sp>
    </p:spTree>
    <p:extLst>
      <p:ext uri="{BB962C8B-B14F-4D97-AF65-F5344CB8AC3E}">
        <p14:creationId xmlns:p14="http://schemas.microsoft.com/office/powerpoint/2010/main" val="422176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EDAA6A-B1F8-D146-9281-168E129B734E}"/>
              </a:ext>
            </a:extLst>
          </p:cNvPr>
          <p:cNvSpPr>
            <a:spLocks noGrp="1"/>
          </p:cNvSpPr>
          <p:nvPr>
            <p:ph sz="quarter" idx="13"/>
          </p:nvPr>
        </p:nvSpPr>
        <p:spPr/>
        <p:txBody>
          <a:bodyPr/>
          <a:lstStyle/>
          <a:p>
            <a:r>
              <a:rPr lang="en-US" dirty="0"/>
              <a:t>PCM can serve requests </a:t>
            </a:r>
            <a:r>
              <a:rPr lang="en-US" i="1" dirty="0">
                <a:solidFill>
                  <a:srgbClr val="0432FF"/>
                </a:solidFill>
              </a:rPr>
              <a:t>in parallel </a:t>
            </a:r>
            <a:r>
              <a:rPr lang="en-US" dirty="0"/>
              <a:t>using multiple banks</a:t>
            </a:r>
          </a:p>
          <a:p>
            <a:endParaRPr lang="en-US" dirty="0"/>
          </a:p>
          <a:p>
            <a:endParaRPr lang="en-US" dirty="0"/>
          </a:p>
          <a:p>
            <a:endParaRPr lang="en-US" dirty="0"/>
          </a:p>
          <a:p>
            <a:endParaRPr lang="en-US" dirty="0"/>
          </a:p>
          <a:p>
            <a:r>
              <a:rPr lang="en-US" dirty="0"/>
              <a:t>Request to the same bank must be served </a:t>
            </a:r>
            <a:r>
              <a:rPr lang="en-US" i="1" dirty="0">
                <a:solidFill>
                  <a:srgbClr val="C00000"/>
                </a:solidFill>
              </a:rPr>
              <a:t>serially</a:t>
            </a:r>
          </a:p>
          <a:p>
            <a:pPr lvl="1"/>
            <a:r>
              <a:rPr lang="en-US" dirty="0"/>
              <a:t>Called </a:t>
            </a:r>
            <a:r>
              <a:rPr lang="en-US" dirty="0">
                <a:solidFill>
                  <a:srgbClr val="C00000"/>
                </a:solidFill>
              </a:rPr>
              <a:t>Bank Conflicts</a:t>
            </a:r>
            <a:endParaRPr lang="en-US" dirty="0"/>
          </a:p>
          <a:p>
            <a:r>
              <a:rPr lang="en-US" dirty="0"/>
              <a:t>Bank conflicts </a:t>
            </a:r>
            <a:r>
              <a:rPr lang="en-US" dirty="0">
                <a:solidFill>
                  <a:srgbClr val="C00000"/>
                </a:solidFill>
              </a:rPr>
              <a:t>reduce performance </a:t>
            </a:r>
            <a:r>
              <a:rPr lang="en-US" dirty="0"/>
              <a:t>by lowering bank utilization, causing CPU cores to </a:t>
            </a:r>
            <a:r>
              <a:rPr lang="en-US" dirty="0">
                <a:solidFill>
                  <a:srgbClr val="C00000"/>
                </a:solidFill>
              </a:rPr>
              <a:t>stall</a:t>
            </a:r>
          </a:p>
          <a:p>
            <a:r>
              <a:rPr lang="en-US" dirty="0"/>
              <a:t>Our goal:  improve performance by </a:t>
            </a:r>
            <a:r>
              <a:rPr lang="en-US" dirty="0">
                <a:solidFill>
                  <a:srgbClr val="0432FF"/>
                </a:solidFill>
              </a:rPr>
              <a:t>resolving</a:t>
            </a:r>
            <a:r>
              <a:rPr lang="en-US" dirty="0"/>
              <a:t> </a:t>
            </a:r>
            <a:r>
              <a:rPr lang="en-US" dirty="0">
                <a:solidFill>
                  <a:srgbClr val="0432FF"/>
                </a:solidFill>
              </a:rPr>
              <a:t>bank conflicts</a:t>
            </a:r>
            <a:r>
              <a:rPr lang="en-US" dirty="0"/>
              <a:t> in PCM devices</a:t>
            </a:r>
          </a:p>
        </p:txBody>
      </p:sp>
      <p:sp>
        <p:nvSpPr>
          <p:cNvPr id="3" name="Content Placeholder 2">
            <a:extLst>
              <a:ext uri="{FF2B5EF4-FFF2-40B4-BE49-F238E27FC236}">
                <a16:creationId xmlns:a16="http://schemas.microsoft.com/office/drawing/2014/main" id="{3C38F0DA-591F-1946-86C4-9F708A6493A6}"/>
              </a:ext>
            </a:extLst>
          </p:cNvPr>
          <p:cNvSpPr>
            <a:spLocks noGrp="1"/>
          </p:cNvSpPr>
          <p:nvPr>
            <p:ph sz="quarter" idx="14"/>
          </p:nvPr>
        </p:nvSpPr>
        <p:spPr/>
        <p:txBody>
          <a:bodyPr/>
          <a:lstStyle/>
          <a:p>
            <a:r>
              <a:rPr lang="en-US" dirty="0"/>
              <a:t>PCM Bank Conflicts</a:t>
            </a:r>
          </a:p>
        </p:txBody>
      </p:sp>
      <p:sp>
        <p:nvSpPr>
          <p:cNvPr id="4" name="Slide Number Placeholder 3">
            <a:extLst>
              <a:ext uri="{FF2B5EF4-FFF2-40B4-BE49-F238E27FC236}">
                <a16:creationId xmlns:a16="http://schemas.microsoft.com/office/drawing/2014/main" id="{FDBDC875-A4AC-834C-B7D7-B8E3F7C7E1B9}"/>
              </a:ext>
            </a:extLst>
          </p:cNvPr>
          <p:cNvSpPr>
            <a:spLocks noGrp="1"/>
          </p:cNvSpPr>
          <p:nvPr>
            <p:ph type="sldNum" sz="quarter" idx="12"/>
          </p:nvPr>
        </p:nvSpPr>
        <p:spPr/>
        <p:txBody>
          <a:bodyPr/>
          <a:lstStyle/>
          <a:p>
            <a:fld id="{97D94EF6-00CB-A74C-BD32-7BC8A847BB36}" type="slidenum">
              <a:rPr lang="en-US" smtClean="0"/>
              <a:pPr/>
              <a:t>3</a:t>
            </a:fld>
            <a:endParaRPr lang="en-US" dirty="0"/>
          </a:p>
        </p:txBody>
      </p:sp>
      <p:pic>
        <p:nvPicPr>
          <p:cNvPr id="5" name="Picture 4">
            <a:extLst>
              <a:ext uri="{FF2B5EF4-FFF2-40B4-BE49-F238E27FC236}">
                <a16:creationId xmlns:a16="http://schemas.microsoft.com/office/drawing/2014/main" id="{57647B1F-D7A5-1548-9621-61BED3CC3685}"/>
              </a:ext>
            </a:extLst>
          </p:cNvPr>
          <p:cNvPicPr>
            <a:picLocks noChangeAspect="1"/>
          </p:cNvPicPr>
          <p:nvPr/>
        </p:nvPicPr>
        <p:blipFill>
          <a:blip r:embed="rId2"/>
          <a:stretch>
            <a:fillRect/>
          </a:stretch>
        </p:blipFill>
        <p:spPr>
          <a:xfrm>
            <a:off x="5282922" y="1438630"/>
            <a:ext cx="3653073" cy="1875347"/>
          </a:xfrm>
          <a:prstGeom prst="rect">
            <a:avLst/>
          </a:prstGeom>
        </p:spPr>
      </p:pic>
    </p:spTree>
    <p:extLst>
      <p:ext uri="{BB962C8B-B14F-4D97-AF65-F5344CB8AC3E}">
        <p14:creationId xmlns:p14="http://schemas.microsoft.com/office/powerpoint/2010/main" val="3289763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1A704-A2CA-DC43-AE29-569671DBF761}"/>
              </a:ext>
            </a:extLst>
          </p:cNvPr>
          <p:cNvSpPr>
            <a:spLocks noGrp="1"/>
          </p:cNvSpPr>
          <p:nvPr>
            <p:ph sz="quarter" idx="13"/>
          </p:nvPr>
        </p:nvSpPr>
        <p:spPr/>
        <p:txBody>
          <a:bodyPr/>
          <a:lstStyle/>
          <a:p>
            <a:r>
              <a:rPr lang="en-US" dirty="0"/>
              <a:t>Motivation</a:t>
            </a:r>
          </a:p>
        </p:txBody>
      </p:sp>
      <p:sp>
        <p:nvSpPr>
          <p:cNvPr id="3" name="Content Placeholder 2">
            <a:extLst>
              <a:ext uri="{FF2B5EF4-FFF2-40B4-BE49-F238E27FC236}">
                <a16:creationId xmlns:a16="http://schemas.microsoft.com/office/drawing/2014/main" id="{0E7D1562-CF98-6543-AFCC-13F5E942A0FD}"/>
              </a:ext>
            </a:extLst>
          </p:cNvPr>
          <p:cNvSpPr>
            <a:spLocks noGrp="1"/>
          </p:cNvSpPr>
          <p:nvPr>
            <p:ph sz="quarter" idx="14"/>
          </p:nvPr>
        </p:nvSpPr>
        <p:spPr/>
        <p:txBody>
          <a:bodyPr/>
          <a:lstStyle/>
          <a:p>
            <a:r>
              <a:rPr lang="en-US" dirty="0"/>
              <a:t>Exploiting Partition-Level Parallelism</a:t>
            </a:r>
          </a:p>
        </p:txBody>
      </p:sp>
      <p:sp>
        <p:nvSpPr>
          <p:cNvPr id="4" name="Slide Number Placeholder 3">
            <a:extLst>
              <a:ext uri="{FF2B5EF4-FFF2-40B4-BE49-F238E27FC236}">
                <a16:creationId xmlns:a16="http://schemas.microsoft.com/office/drawing/2014/main" id="{55AFC93B-0CBC-704D-9D97-C283A18FA11E}"/>
              </a:ext>
            </a:extLst>
          </p:cNvPr>
          <p:cNvSpPr>
            <a:spLocks noGrp="1"/>
          </p:cNvSpPr>
          <p:nvPr>
            <p:ph type="sldNum" sz="quarter" idx="12"/>
          </p:nvPr>
        </p:nvSpPr>
        <p:spPr/>
        <p:txBody>
          <a:bodyPr/>
          <a:lstStyle/>
          <a:p>
            <a:fld id="{97D94EF6-00CB-A74C-BD32-7BC8A847BB36}" type="slidenum">
              <a:rPr lang="en-US" smtClean="0"/>
              <a:pPr/>
              <a:t>30</a:t>
            </a:fld>
            <a:endParaRPr lang="en-US" dirty="0"/>
          </a:p>
        </p:txBody>
      </p:sp>
      <p:pic>
        <p:nvPicPr>
          <p:cNvPr id="5" name="Picture 4">
            <a:extLst>
              <a:ext uri="{FF2B5EF4-FFF2-40B4-BE49-F238E27FC236}">
                <a16:creationId xmlns:a16="http://schemas.microsoft.com/office/drawing/2014/main" id="{FEBC275D-203F-324E-A194-0EC562F0CA4E}"/>
              </a:ext>
            </a:extLst>
          </p:cNvPr>
          <p:cNvPicPr>
            <a:picLocks noChangeAspect="1"/>
          </p:cNvPicPr>
          <p:nvPr/>
        </p:nvPicPr>
        <p:blipFill>
          <a:blip r:embed="rId2"/>
          <a:stretch>
            <a:fillRect/>
          </a:stretch>
        </p:blipFill>
        <p:spPr>
          <a:xfrm>
            <a:off x="1633728" y="1552933"/>
            <a:ext cx="6083808" cy="4501706"/>
          </a:xfrm>
          <a:prstGeom prst="rect">
            <a:avLst/>
          </a:prstGeom>
        </p:spPr>
      </p:pic>
    </p:spTree>
    <p:extLst>
      <p:ext uri="{BB962C8B-B14F-4D97-AF65-F5344CB8AC3E}">
        <p14:creationId xmlns:p14="http://schemas.microsoft.com/office/powerpoint/2010/main" val="29959356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1A704-A2CA-DC43-AE29-569671DBF761}"/>
              </a:ext>
            </a:extLst>
          </p:cNvPr>
          <p:cNvSpPr>
            <a:spLocks noGrp="1"/>
          </p:cNvSpPr>
          <p:nvPr>
            <p:ph sz="quarter" idx="13"/>
          </p:nvPr>
        </p:nvSpPr>
        <p:spPr/>
        <p:txBody>
          <a:bodyPr/>
          <a:lstStyle/>
          <a:p>
            <a:r>
              <a:rPr lang="en-US" dirty="0"/>
              <a:t>Key considerations</a:t>
            </a:r>
          </a:p>
          <a:p>
            <a:pPr lvl="1"/>
            <a:r>
              <a:rPr lang="en-US" dirty="0"/>
              <a:t>Ensures that no request is starved, i.e., backlogged excessively</a:t>
            </a:r>
          </a:p>
          <a:p>
            <a:pPr lvl="2"/>
            <a:r>
              <a:rPr lang="en-US" dirty="0"/>
              <a:t>Starvation-freedom</a:t>
            </a:r>
          </a:p>
          <a:p>
            <a:pPr lvl="1"/>
            <a:r>
              <a:rPr lang="en-US" dirty="0"/>
              <a:t>Ensure power consumption of the active partitions within the bank is not too high</a:t>
            </a:r>
          </a:p>
          <a:p>
            <a:pPr lvl="2"/>
            <a:r>
              <a:rPr lang="en-US" dirty="0"/>
              <a:t>Running average power limit (RAPL)</a:t>
            </a:r>
          </a:p>
          <a:p>
            <a:pPr lvl="1"/>
            <a:endParaRPr lang="en-US" dirty="0"/>
          </a:p>
          <a:p>
            <a:pPr lvl="1"/>
            <a:endParaRPr lang="en-US" dirty="0"/>
          </a:p>
        </p:txBody>
      </p:sp>
      <p:sp>
        <p:nvSpPr>
          <p:cNvPr id="3" name="Content Placeholder 2">
            <a:extLst>
              <a:ext uri="{FF2B5EF4-FFF2-40B4-BE49-F238E27FC236}">
                <a16:creationId xmlns:a16="http://schemas.microsoft.com/office/drawing/2014/main" id="{0E7D1562-CF98-6543-AFCC-13F5E942A0FD}"/>
              </a:ext>
            </a:extLst>
          </p:cNvPr>
          <p:cNvSpPr>
            <a:spLocks noGrp="1"/>
          </p:cNvSpPr>
          <p:nvPr>
            <p:ph sz="quarter" idx="14"/>
          </p:nvPr>
        </p:nvSpPr>
        <p:spPr/>
        <p:txBody>
          <a:bodyPr/>
          <a:lstStyle/>
          <a:p>
            <a:r>
              <a:rPr lang="en-US" dirty="0"/>
              <a:t>Exploiting Partition-Level Parallelism</a:t>
            </a:r>
          </a:p>
        </p:txBody>
      </p:sp>
      <p:sp>
        <p:nvSpPr>
          <p:cNvPr id="4" name="Slide Number Placeholder 3">
            <a:extLst>
              <a:ext uri="{FF2B5EF4-FFF2-40B4-BE49-F238E27FC236}">
                <a16:creationId xmlns:a16="http://schemas.microsoft.com/office/drawing/2014/main" id="{55AFC93B-0CBC-704D-9D97-C283A18FA11E}"/>
              </a:ext>
            </a:extLst>
          </p:cNvPr>
          <p:cNvSpPr>
            <a:spLocks noGrp="1"/>
          </p:cNvSpPr>
          <p:nvPr>
            <p:ph type="sldNum" sz="quarter" idx="12"/>
          </p:nvPr>
        </p:nvSpPr>
        <p:spPr/>
        <p:txBody>
          <a:bodyPr/>
          <a:lstStyle/>
          <a:p>
            <a:fld id="{97D94EF6-00CB-A74C-BD32-7BC8A847BB36}" type="slidenum">
              <a:rPr lang="en-US" smtClean="0"/>
              <a:pPr/>
              <a:t>31</a:t>
            </a:fld>
            <a:endParaRPr lang="en-US" dirty="0"/>
          </a:p>
        </p:txBody>
      </p:sp>
    </p:spTree>
    <p:extLst>
      <p:ext uri="{BB962C8B-B14F-4D97-AF65-F5344CB8AC3E}">
        <p14:creationId xmlns:p14="http://schemas.microsoft.com/office/powerpoint/2010/main" val="2905648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51A704-A2CA-DC43-AE29-569671DBF761}"/>
              </a:ext>
            </a:extLst>
          </p:cNvPr>
          <p:cNvSpPr>
            <a:spLocks noGrp="1"/>
          </p:cNvSpPr>
          <p:nvPr>
            <p:ph sz="quarter" idx="13"/>
          </p:nvPr>
        </p:nvSpPr>
        <p:spPr/>
        <p:txBody>
          <a:bodyPr/>
          <a:lstStyle/>
          <a:p>
            <a:r>
              <a:rPr lang="en-US" dirty="0"/>
              <a:t>Algorithm</a:t>
            </a:r>
          </a:p>
        </p:txBody>
      </p:sp>
      <p:sp>
        <p:nvSpPr>
          <p:cNvPr id="3" name="Content Placeholder 2">
            <a:extLst>
              <a:ext uri="{FF2B5EF4-FFF2-40B4-BE49-F238E27FC236}">
                <a16:creationId xmlns:a16="http://schemas.microsoft.com/office/drawing/2014/main" id="{0E7D1562-CF98-6543-AFCC-13F5E942A0FD}"/>
              </a:ext>
            </a:extLst>
          </p:cNvPr>
          <p:cNvSpPr>
            <a:spLocks noGrp="1"/>
          </p:cNvSpPr>
          <p:nvPr>
            <p:ph sz="quarter" idx="14"/>
          </p:nvPr>
        </p:nvSpPr>
        <p:spPr/>
        <p:txBody>
          <a:bodyPr/>
          <a:lstStyle/>
          <a:p>
            <a:r>
              <a:rPr lang="en-US" dirty="0"/>
              <a:t>Exploiting Partition-Level Parallelism</a:t>
            </a:r>
          </a:p>
        </p:txBody>
      </p:sp>
      <p:sp>
        <p:nvSpPr>
          <p:cNvPr id="4" name="Slide Number Placeholder 3">
            <a:extLst>
              <a:ext uri="{FF2B5EF4-FFF2-40B4-BE49-F238E27FC236}">
                <a16:creationId xmlns:a16="http://schemas.microsoft.com/office/drawing/2014/main" id="{55AFC93B-0CBC-704D-9D97-C283A18FA11E}"/>
              </a:ext>
            </a:extLst>
          </p:cNvPr>
          <p:cNvSpPr>
            <a:spLocks noGrp="1"/>
          </p:cNvSpPr>
          <p:nvPr>
            <p:ph type="sldNum" sz="quarter" idx="12"/>
          </p:nvPr>
        </p:nvSpPr>
        <p:spPr/>
        <p:txBody>
          <a:bodyPr/>
          <a:lstStyle/>
          <a:p>
            <a:fld id="{97D94EF6-00CB-A74C-BD32-7BC8A847BB36}" type="slidenum">
              <a:rPr lang="en-US" smtClean="0"/>
              <a:pPr/>
              <a:t>32</a:t>
            </a:fld>
            <a:endParaRPr lang="en-US" dirty="0"/>
          </a:p>
        </p:txBody>
      </p:sp>
      <p:pic>
        <p:nvPicPr>
          <p:cNvPr id="6" name="Picture 5">
            <a:extLst>
              <a:ext uri="{FF2B5EF4-FFF2-40B4-BE49-F238E27FC236}">
                <a16:creationId xmlns:a16="http://schemas.microsoft.com/office/drawing/2014/main" id="{F733B151-6586-2A4D-88D5-6A1894B8F265}"/>
              </a:ext>
            </a:extLst>
          </p:cNvPr>
          <p:cNvPicPr>
            <a:picLocks noChangeAspect="1"/>
          </p:cNvPicPr>
          <p:nvPr/>
        </p:nvPicPr>
        <p:blipFill>
          <a:blip r:embed="rId2"/>
          <a:stretch>
            <a:fillRect/>
          </a:stretch>
        </p:blipFill>
        <p:spPr>
          <a:xfrm>
            <a:off x="780288" y="1548095"/>
            <a:ext cx="7583424" cy="4506543"/>
          </a:xfrm>
          <a:prstGeom prst="rect">
            <a:avLst/>
          </a:prstGeom>
        </p:spPr>
      </p:pic>
    </p:spTree>
    <p:extLst>
      <p:ext uri="{BB962C8B-B14F-4D97-AF65-F5344CB8AC3E}">
        <p14:creationId xmlns:p14="http://schemas.microsoft.com/office/powerpoint/2010/main" val="2635652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solidFill>
                  <a:schemeClr val="bg1">
                    <a:lumMod val="85000"/>
                  </a:schemeClr>
                </a:solidFill>
              </a:rPr>
              <a:t>Background on PCM</a:t>
            </a:r>
          </a:p>
          <a:p>
            <a:r>
              <a:rPr lang="en-US" dirty="0">
                <a:solidFill>
                  <a:schemeClr val="bg1">
                    <a:lumMod val="85000"/>
                  </a:schemeClr>
                </a:solidFill>
              </a:rPr>
              <a:t>Contribution 1: Enabling read-write parallelism</a:t>
            </a:r>
          </a:p>
          <a:p>
            <a:r>
              <a:rPr lang="en-US" dirty="0">
                <a:solidFill>
                  <a:schemeClr val="bg1">
                    <a:lumMod val="85000"/>
                  </a:schemeClr>
                </a:solidFill>
              </a:rPr>
              <a:t>Contribution 2: Enabling read-read parallelism</a:t>
            </a:r>
          </a:p>
          <a:p>
            <a:r>
              <a:rPr lang="en-US" dirty="0">
                <a:solidFill>
                  <a:schemeClr val="bg1">
                    <a:lumMod val="85000"/>
                  </a:schemeClr>
                </a:solidFill>
              </a:rPr>
              <a:t>Contribution 3: Exploiting parallelism</a:t>
            </a:r>
          </a:p>
          <a:p>
            <a:r>
              <a:rPr lang="en-US" dirty="0"/>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33</a:t>
            </a:fld>
            <a:endParaRPr lang="en-US" dirty="0"/>
          </a:p>
        </p:txBody>
      </p:sp>
    </p:spTree>
    <p:extLst>
      <p:ext uri="{BB962C8B-B14F-4D97-AF65-F5344CB8AC3E}">
        <p14:creationId xmlns:p14="http://schemas.microsoft.com/office/powerpoint/2010/main" val="2110830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F6367-258A-1E46-BE6F-5CDB33635504}"/>
              </a:ext>
            </a:extLst>
          </p:cNvPr>
          <p:cNvSpPr>
            <a:spLocks noGrp="1"/>
          </p:cNvSpPr>
          <p:nvPr>
            <p:ph sz="quarter" idx="13"/>
          </p:nvPr>
        </p:nvSpPr>
        <p:spPr/>
        <p:txBody>
          <a:bodyPr/>
          <a:lstStyle/>
          <a:p>
            <a:r>
              <a:rPr lang="en-US" dirty="0"/>
              <a:t>Gem5 frontend  to simulate ARMv8-A (aarch64) with 8 cores</a:t>
            </a:r>
          </a:p>
          <a:p>
            <a:r>
              <a:rPr lang="en-US" dirty="0"/>
              <a:t> Hybrid DRAM-PCM memory system</a:t>
            </a:r>
          </a:p>
          <a:p>
            <a:r>
              <a:rPr lang="en-US" dirty="0"/>
              <a:t>In-house cycle-level PCM simulator for 8GB, 16GB, and 32GB PCM with DDR4 interface</a:t>
            </a:r>
          </a:p>
          <a:p>
            <a:endParaRPr lang="en-US" dirty="0"/>
          </a:p>
        </p:txBody>
      </p:sp>
      <p:sp>
        <p:nvSpPr>
          <p:cNvPr id="3" name="Content Placeholder 2">
            <a:extLst>
              <a:ext uri="{FF2B5EF4-FFF2-40B4-BE49-F238E27FC236}">
                <a16:creationId xmlns:a16="http://schemas.microsoft.com/office/drawing/2014/main" id="{8BD63A68-3003-6447-9E11-56EFEAF8758C}"/>
              </a:ext>
            </a:extLst>
          </p:cNvPr>
          <p:cNvSpPr>
            <a:spLocks noGrp="1"/>
          </p:cNvSpPr>
          <p:nvPr>
            <p:ph sz="quarter" idx="14"/>
          </p:nvPr>
        </p:nvSpPr>
        <p:spPr/>
        <p:txBody>
          <a:bodyPr/>
          <a:lstStyle/>
          <a:p>
            <a:r>
              <a:rPr lang="en-US" dirty="0"/>
              <a:t>Evaluation Methodology</a:t>
            </a:r>
          </a:p>
        </p:txBody>
      </p:sp>
      <p:sp>
        <p:nvSpPr>
          <p:cNvPr id="4" name="Slide Number Placeholder 3">
            <a:extLst>
              <a:ext uri="{FF2B5EF4-FFF2-40B4-BE49-F238E27FC236}">
                <a16:creationId xmlns:a16="http://schemas.microsoft.com/office/drawing/2014/main" id="{5563514B-842B-3945-8312-2B7BA20DB6F8}"/>
              </a:ext>
            </a:extLst>
          </p:cNvPr>
          <p:cNvSpPr>
            <a:spLocks noGrp="1"/>
          </p:cNvSpPr>
          <p:nvPr>
            <p:ph type="sldNum" sz="quarter" idx="12"/>
          </p:nvPr>
        </p:nvSpPr>
        <p:spPr/>
        <p:txBody>
          <a:bodyPr/>
          <a:lstStyle/>
          <a:p>
            <a:fld id="{97D94EF6-00CB-A74C-BD32-7BC8A847BB36}" type="slidenum">
              <a:rPr lang="en-US" smtClean="0"/>
              <a:pPr/>
              <a:t>34</a:t>
            </a:fld>
            <a:endParaRPr lang="en-US" dirty="0"/>
          </a:p>
        </p:txBody>
      </p:sp>
      <p:pic>
        <p:nvPicPr>
          <p:cNvPr id="5" name="Picture 4">
            <a:extLst>
              <a:ext uri="{FF2B5EF4-FFF2-40B4-BE49-F238E27FC236}">
                <a16:creationId xmlns:a16="http://schemas.microsoft.com/office/drawing/2014/main" id="{563C9A03-2361-BA45-9211-FF52C48FA22C}"/>
              </a:ext>
            </a:extLst>
          </p:cNvPr>
          <p:cNvPicPr>
            <a:picLocks noChangeAspect="1"/>
          </p:cNvPicPr>
          <p:nvPr/>
        </p:nvPicPr>
        <p:blipFill>
          <a:blip r:embed="rId3"/>
          <a:stretch>
            <a:fillRect/>
          </a:stretch>
        </p:blipFill>
        <p:spPr>
          <a:xfrm>
            <a:off x="369772" y="3476215"/>
            <a:ext cx="8566223" cy="2316025"/>
          </a:xfrm>
          <a:prstGeom prst="rect">
            <a:avLst/>
          </a:prstGeom>
        </p:spPr>
      </p:pic>
    </p:spTree>
    <p:extLst>
      <p:ext uri="{BB962C8B-B14F-4D97-AF65-F5344CB8AC3E}">
        <p14:creationId xmlns:p14="http://schemas.microsoft.com/office/powerpoint/2010/main" val="2259918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23F641-326F-684A-A699-DBA43E47E446}"/>
              </a:ext>
            </a:extLst>
          </p:cNvPr>
          <p:cNvSpPr>
            <a:spLocks noGrp="1"/>
          </p:cNvSpPr>
          <p:nvPr>
            <p:ph sz="quarter" idx="13"/>
          </p:nvPr>
        </p:nvSpPr>
        <p:spPr/>
        <p:txBody>
          <a:bodyPr/>
          <a:lstStyle/>
          <a:p>
            <a:r>
              <a:rPr lang="en-US" dirty="0"/>
              <a:t>Execution time (</a:t>
            </a:r>
            <a:r>
              <a:rPr lang="en-US" dirty="0">
                <a:solidFill>
                  <a:srgbClr val="0432FF"/>
                </a:solidFill>
              </a:rPr>
              <a:t>lower is better</a:t>
            </a:r>
            <a:r>
              <a:rPr lang="en-US" dirty="0"/>
              <a:t>)</a:t>
            </a:r>
          </a:p>
        </p:txBody>
      </p:sp>
      <p:sp>
        <p:nvSpPr>
          <p:cNvPr id="3" name="Content Placeholder 2">
            <a:extLst>
              <a:ext uri="{FF2B5EF4-FFF2-40B4-BE49-F238E27FC236}">
                <a16:creationId xmlns:a16="http://schemas.microsoft.com/office/drawing/2014/main" id="{8D38817F-D4A5-7F4D-A98E-DF7D03166CFC}"/>
              </a:ext>
            </a:extLst>
          </p:cNvPr>
          <p:cNvSpPr>
            <a:spLocks noGrp="1"/>
          </p:cNvSpPr>
          <p:nvPr>
            <p:ph sz="quarter" idx="14"/>
          </p:nvPr>
        </p:nvSpPr>
        <p:spPr/>
        <p:txBody>
          <a:bodyPr/>
          <a:lstStyle/>
          <a:p>
            <a:r>
              <a:rPr lang="en-US" dirty="0"/>
              <a:t>Performance Comparison</a:t>
            </a:r>
          </a:p>
        </p:txBody>
      </p:sp>
      <p:sp>
        <p:nvSpPr>
          <p:cNvPr id="4" name="Slide Number Placeholder 3">
            <a:extLst>
              <a:ext uri="{FF2B5EF4-FFF2-40B4-BE49-F238E27FC236}">
                <a16:creationId xmlns:a16="http://schemas.microsoft.com/office/drawing/2014/main" id="{24BA9839-A4CB-7944-A4AE-0738C674DC93}"/>
              </a:ext>
            </a:extLst>
          </p:cNvPr>
          <p:cNvSpPr>
            <a:spLocks noGrp="1"/>
          </p:cNvSpPr>
          <p:nvPr>
            <p:ph type="sldNum" sz="quarter" idx="12"/>
          </p:nvPr>
        </p:nvSpPr>
        <p:spPr/>
        <p:txBody>
          <a:bodyPr/>
          <a:lstStyle/>
          <a:p>
            <a:fld id="{97D94EF6-00CB-A74C-BD32-7BC8A847BB36}" type="slidenum">
              <a:rPr lang="en-US" smtClean="0"/>
              <a:pPr/>
              <a:t>35</a:t>
            </a:fld>
            <a:endParaRPr lang="en-US" dirty="0"/>
          </a:p>
        </p:txBody>
      </p:sp>
      <p:pic>
        <p:nvPicPr>
          <p:cNvPr id="5" name="Picture 4">
            <a:extLst>
              <a:ext uri="{FF2B5EF4-FFF2-40B4-BE49-F238E27FC236}">
                <a16:creationId xmlns:a16="http://schemas.microsoft.com/office/drawing/2014/main" id="{0D28B51E-C673-2D4C-9C9E-4D6CB15C2862}"/>
              </a:ext>
            </a:extLst>
          </p:cNvPr>
          <p:cNvPicPr>
            <a:picLocks noChangeAspect="1"/>
          </p:cNvPicPr>
          <p:nvPr/>
        </p:nvPicPr>
        <p:blipFill>
          <a:blip r:embed="rId2"/>
          <a:stretch>
            <a:fillRect/>
          </a:stretch>
        </p:blipFill>
        <p:spPr>
          <a:xfrm>
            <a:off x="314202" y="1623703"/>
            <a:ext cx="8515595" cy="4430936"/>
          </a:xfrm>
          <a:prstGeom prst="rect">
            <a:avLst/>
          </a:prstGeom>
        </p:spPr>
      </p:pic>
    </p:spTree>
    <p:extLst>
      <p:ext uri="{BB962C8B-B14F-4D97-AF65-F5344CB8AC3E}">
        <p14:creationId xmlns:p14="http://schemas.microsoft.com/office/powerpoint/2010/main" val="2302231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23F641-326F-684A-A699-DBA43E47E446}"/>
              </a:ext>
            </a:extLst>
          </p:cNvPr>
          <p:cNvSpPr>
            <a:spLocks noGrp="1"/>
          </p:cNvSpPr>
          <p:nvPr>
            <p:ph sz="quarter" idx="13"/>
          </p:nvPr>
        </p:nvSpPr>
        <p:spPr>
          <a:xfrm>
            <a:off x="208005" y="1029179"/>
            <a:ext cx="8727990" cy="4894075"/>
          </a:xfrm>
        </p:spPr>
        <p:txBody>
          <a:bodyPr/>
          <a:lstStyle/>
          <a:p>
            <a:r>
              <a:rPr lang="en-US" dirty="0"/>
              <a:t>Execution time (</a:t>
            </a:r>
            <a:r>
              <a:rPr lang="en-US" dirty="0">
                <a:solidFill>
                  <a:srgbClr val="0432FF"/>
                </a:solidFill>
              </a:rPr>
              <a:t>lower is better</a:t>
            </a:r>
            <a:r>
              <a:rPr lang="en-US" dirty="0"/>
              <a:t>)</a:t>
            </a:r>
          </a:p>
        </p:txBody>
      </p:sp>
      <p:sp>
        <p:nvSpPr>
          <p:cNvPr id="3" name="Content Placeholder 2">
            <a:extLst>
              <a:ext uri="{FF2B5EF4-FFF2-40B4-BE49-F238E27FC236}">
                <a16:creationId xmlns:a16="http://schemas.microsoft.com/office/drawing/2014/main" id="{8D38817F-D4A5-7F4D-A98E-DF7D03166CFC}"/>
              </a:ext>
            </a:extLst>
          </p:cNvPr>
          <p:cNvSpPr>
            <a:spLocks noGrp="1"/>
          </p:cNvSpPr>
          <p:nvPr>
            <p:ph sz="quarter" idx="14"/>
          </p:nvPr>
        </p:nvSpPr>
        <p:spPr/>
        <p:txBody>
          <a:bodyPr/>
          <a:lstStyle/>
          <a:p>
            <a:r>
              <a:rPr lang="en-US" dirty="0"/>
              <a:t>Performance Comparison</a:t>
            </a:r>
          </a:p>
        </p:txBody>
      </p:sp>
      <p:sp>
        <p:nvSpPr>
          <p:cNvPr id="4" name="Slide Number Placeholder 3">
            <a:extLst>
              <a:ext uri="{FF2B5EF4-FFF2-40B4-BE49-F238E27FC236}">
                <a16:creationId xmlns:a16="http://schemas.microsoft.com/office/drawing/2014/main" id="{24BA9839-A4CB-7944-A4AE-0738C674DC93}"/>
              </a:ext>
            </a:extLst>
          </p:cNvPr>
          <p:cNvSpPr>
            <a:spLocks noGrp="1"/>
          </p:cNvSpPr>
          <p:nvPr>
            <p:ph type="sldNum" sz="quarter" idx="12"/>
          </p:nvPr>
        </p:nvSpPr>
        <p:spPr/>
        <p:txBody>
          <a:bodyPr/>
          <a:lstStyle/>
          <a:p>
            <a:fld id="{97D94EF6-00CB-A74C-BD32-7BC8A847BB36}" type="slidenum">
              <a:rPr lang="en-US" smtClean="0"/>
              <a:pPr/>
              <a:t>36</a:t>
            </a:fld>
            <a:endParaRPr lang="en-US" dirty="0"/>
          </a:p>
        </p:txBody>
      </p:sp>
      <p:pic>
        <p:nvPicPr>
          <p:cNvPr id="5" name="Picture 4">
            <a:extLst>
              <a:ext uri="{FF2B5EF4-FFF2-40B4-BE49-F238E27FC236}">
                <a16:creationId xmlns:a16="http://schemas.microsoft.com/office/drawing/2014/main" id="{0D28B51E-C673-2D4C-9C9E-4D6CB15C2862}"/>
              </a:ext>
            </a:extLst>
          </p:cNvPr>
          <p:cNvPicPr>
            <a:picLocks noChangeAspect="1"/>
          </p:cNvPicPr>
          <p:nvPr/>
        </p:nvPicPr>
        <p:blipFill>
          <a:blip r:embed="rId2">
            <a:alphaModFix amt="50000"/>
          </a:blip>
          <a:stretch>
            <a:fillRect/>
          </a:stretch>
        </p:blipFill>
        <p:spPr>
          <a:xfrm>
            <a:off x="314202" y="1623703"/>
            <a:ext cx="8515595" cy="4430936"/>
          </a:xfrm>
          <a:prstGeom prst="rect">
            <a:avLst/>
          </a:prstGeom>
        </p:spPr>
      </p:pic>
      <p:sp>
        <p:nvSpPr>
          <p:cNvPr id="6" name="Idea: Lower refresh timing parameters to truncate refresh…">
            <a:extLst>
              <a:ext uri="{FF2B5EF4-FFF2-40B4-BE49-F238E27FC236}">
                <a16:creationId xmlns:a16="http://schemas.microsoft.com/office/drawing/2014/main" id="{5B5FCBF4-729A-054A-ADA7-88719F426A8C}"/>
              </a:ext>
            </a:extLst>
          </p:cNvPr>
          <p:cNvSpPr/>
          <p:nvPr/>
        </p:nvSpPr>
        <p:spPr>
          <a:xfrm>
            <a:off x="0" y="3755136"/>
            <a:ext cx="9144000" cy="914400"/>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solidFill>
                  <a:srgbClr val="0432FF"/>
                </a:solidFill>
              </a:rPr>
              <a:t>51% </a:t>
            </a:r>
            <a:r>
              <a:rPr lang="en-US" sz="2800" dirty="0"/>
              <a:t>lower execution time vs. </a:t>
            </a:r>
            <a:r>
              <a:rPr lang="en-US" sz="2800" dirty="0" err="1"/>
              <a:t>MultiPartition</a:t>
            </a:r>
            <a:r>
              <a:rPr lang="en-US" sz="2800" dirty="0"/>
              <a:t> and </a:t>
            </a:r>
          </a:p>
          <a:p>
            <a:pPr>
              <a:defRPr sz="3600" b="0">
                <a:latin typeface="+mn-lt"/>
                <a:ea typeface="+mn-ea"/>
                <a:cs typeface="+mn-cs"/>
                <a:sym typeface="Helvetica Neue Medium"/>
              </a:defRPr>
            </a:pPr>
            <a:r>
              <a:rPr lang="en-US" sz="2800" dirty="0">
                <a:solidFill>
                  <a:srgbClr val="0432FF"/>
                </a:solidFill>
              </a:rPr>
              <a:t>28%</a:t>
            </a:r>
            <a:r>
              <a:rPr lang="en-US" sz="2800" dirty="0"/>
              <a:t> lower execution time vs. Baseline</a:t>
            </a:r>
            <a:endParaRPr sz="2800" dirty="0"/>
          </a:p>
        </p:txBody>
      </p:sp>
    </p:spTree>
    <p:extLst>
      <p:ext uri="{BB962C8B-B14F-4D97-AF65-F5344CB8AC3E}">
        <p14:creationId xmlns:p14="http://schemas.microsoft.com/office/powerpoint/2010/main" val="4019666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E9FAF-CF85-C548-84DD-E679A0011853}"/>
              </a:ext>
            </a:extLst>
          </p:cNvPr>
          <p:cNvSpPr>
            <a:spLocks noGrp="1"/>
          </p:cNvSpPr>
          <p:nvPr>
            <p:ph sz="quarter" idx="13"/>
          </p:nvPr>
        </p:nvSpPr>
        <p:spPr/>
        <p:txBody>
          <a:bodyPr/>
          <a:lstStyle/>
          <a:p>
            <a:r>
              <a:rPr lang="en-US" dirty="0"/>
              <a:t>Average Power (lower is better)</a:t>
            </a:r>
          </a:p>
          <a:p>
            <a:r>
              <a:rPr lang="en-US" dirty="0"/>
              <a:t>Peak Power (lower is better)</a:t>
            </a:r>
          </a:p>
        </p:txBody>
      </p:sp>
      <p:sp>
        <p:nvSpPr>
          <p:cNvPr id="3" name="Content Placeholder 2">
            <a:extLst>
              <a:ext uri="{FF2B5EF4-FFF2-40B4-BE49-F238E27FC236}">
                <a16:creationId xmlns:a16="http://schemas.microsoft.com/office/drawing/2014/main" id="{F5596117-8CE4-9F46-AF44-00F25CC16AF5}"/>
              </a:ext>
            </a:extLst>
          </p:cNvPr>
          <p:cNvSpPr>
            <a:spLocks noGrp="1"/>
          </p:cNvSpPr>
          <p:nvPr>
            <p:ph sz="quarter" idx="14"/>
          </p:nvPr>
        </p:nvSpPr>
        <p:spPr/>
        <p:txBody>
          <a:bodyPr/>
          <a:lstStyle/>
          <a:p>
            <a:r>
              <a:rPr lang="en-US" dirty="0"/>
              <a:t>Power Consumption</a:t>
            </a:r>
          </a:p>
        </p:txBody>
      </p:sp>
      <p:sp>
        <p:nvSpPr>
          <p:cNvPr id="4" name="Slide Number Placeholder 3">
            <a:extLst>
              <a:ext uri="{FF2B5EF4-FFF2-40B4-BE49-F238E27FC236}">
                <a16:creationId xmlns:a16="http://schemas.microsoft.com/office/drawing/2014/main" id="{9D3E882D-943F-0141-9485-1D9E66EAD8F1}"/>
              </a:ext>
            </a:extLst>
          </p:cNvPr>
          <p:cNvSpPr>
            <a:spLocks noGrp="1"/>
          </p:cNvSpPr>
          <p:nvPr>
            <p:ph type="sldNum" sz="quarter" idx="12"/>
          </p:nvPr>
        </p:nvSpPr>
        <p:spPr/>
        <p:txBody>
          <a:bodyPr/>
          <a:lstStyle/>
          <a:p>
            <a:fld id="{97D94EF6-00CB-A74C-BD32-7BC8A847BB36}" type="slidenum">
              <a:rPr lang="en-US" smtClean="0"/>
              <a:pPr/>
              <a:t>37</a:t>
            </a:fld>
            <a:endParaRPr lang="en-US" dirty="0"/>
          </a:p>
        </p:txBody>
      </p:sp>
      <p:pic>
        <p:nvPicPr>
          <p:cNvPr id="5" name="Picture 4">
            <a:extLst>
              <a:ext uri="{FF2B5EF4-FFF2-40B4-BE49-F238E27FC236}">
                <a16:creationId xmlns:a16="http://schemas.microsoft.com/office/drawing/2014/main" id="{A1B02EB5-268E-A44F-87FD-5C26F1F0B09E}"/>
              </a:ext>
            </a:extLst>
          </p:cNvPr>
          <p:cNvPicPr>
            <a:picLocks noChangeAspect="1"/>
          </p:cNvPicPr>
          <p:nvPr/>
        </p:nvPicPr>
        <p:blipFill>
          <a:blip r:embed="rId2"/>
          <a:stretch>
            <a:fillRect/>
          </a:stretch>
        </p:blipFill>
        <p:spPr>
          <a:xfrm>
            <a:off x="0" y="2128068"/>
            <a:ext cx="9144000" cy="3795185"/>
          </a:xfrm>
          <a:prstGeom prst="rect">
            <a:avLst/>
          </a:prstGeom>
        </p:spPr>
      </p:pic>
    </p:spTree>
    <p:extLst>
      <p:ext uri="{BB962C8B-B14F-4D97-AF65-F5344CB8AC3E}">
        <p14:creationId xmlns:p14="http://schemas.microsoft.com/office/powerpoint/2010/main" val="945557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E9FAF-CF85-C548-84DD-E679A0011853}"/>
              </a:ext>
            </a:extLst>
          </p:cNvPr>
          <p:cNvSpPr>
            <a:spLocks noGrp="1"/>
          </p:cNvSpPr>
          <p:nvPr>
            <p:ph sz="quarter" idx="13"/>
          </p:nvPr>
        </p:nvSpPr>
        <p:spPr/>
        <p:txBody>
          <a:bodyPr/>
          <a:lstStyle/>
          <a:p>
            <a:r>
              <a:rPr lang="en-US" dirty="0"/>
              <a:t>Average Power (</a:t>
            </a:r>
            <a:r>
              <a:rPr lang="en-US" dirty="0">
                <a:solidFill>
                  <a:srgbClr val="0432FF"/>
                </a:solidFill>
              </a:rPr>
              <a:t>lower is better</a:t>
            </a:r>
            <a:r>
              <a:rPr lang="en-US" dirty="0"/>
              <a:t>)</a:t>
            </a:r>
          </a:p>
          <a:p>
            <a:r>
              <a:rPr lang="en-US" dirty="0"/>
              <a:t>Peak Power (</a:t>
            </a:r>
            <a:r>
              <a:rPr lang="en-US" dirty="0">
                <a:solidFill>
                  <a:srgbClr val="0432FF"/>
                </a:solidFill>
              </a:rPr>
              <a:t>lower is better</a:t>
            </a:r>
            <a:r>
              <a:rPr lang="en-US" dirty="0"/>
              <a:t>)</a:t>
            </a:r>
          </a:p>
        </p:txBody>
      </p:sp>
      <p:sp>
        <p:nvSpPr>
          <p:cNvPr id="3" name="Content Placeholder 2">
            <a:extLst>
              <a:ext uri="{FF2B5EF4-FFF2-40B4-BE49-F238E27FC236}">
                <a16:creationId xmlns:a16="http://schemas.microsoft.com/office/drawing/2014/main" id="{F5596117-8CE4-9F46-AF44-00F25CC16AF5}"/>
              </a:ext>
            </a:extLst>
          </p:cNvPr>
          <p:cNvSpPr>
            <a:spLocks noGrp="1"/>
          </p:cNvSpPr>
          <p:nvPr>
            <p:ph sz="quarter" idx="14"/>
          </p:nvPr>
        </p:nvSpPr>
        <p:spPr/>
        <p:txBody>
          <a:bodyPr/>
          <a:lstStyle/>
          <a:p>
            <a:r>
              <a:rPr lang="en-US" dirty="0"/>
              <a:t>Power Consumption</a:t>
            </a:r>
          </a:p>
        </p:txBody>
      </p:sp>
      <p:sp>
        <p:nvSpPr>
          <p:cNvPr id="4" name="Slide Number Placeholder 3">
            <a:extLst>
              <a:ext uri="{FF2B5EF4-FFF2-40B4-BE49-F238E27FC236}">
                <a16:creationId xmlns:a16="http://schemas.microsoft.com/office/drawing/2014/main" id="{9D3E882D-943F-0141-9485-1D9E66EAD8F1}"/>
              </a:ext>
            </a:extLst>
          </p:cNvPr>
          <p:cNvSpPr>
            <a:spLocks noGrp="1"/>
          </p:cNvSpPr>
          <p:nvPr>
            <p:ph type="sldNum" sz="quarter" idx="12"/>
          </p:nvPr>
        </p:nvSpPr>
        <p:spPr/>
        <p:txBody>
          <a:bodyPr/>
          <a:lstStyle/>
          <a:p>
            <a:fld id="{97D94EF6-00CB-A74C-BD32-7BC8A847BB36}" type="slidenum">
              <a:rPr lang="en-US" smtClean="0"/>
              <a:pPr/>
              <a:t>38</a:t>
            </a:fld>
            <a:endParaRPr lang="en-US" dirty="0"/>
          </a:p>
        </p:txBody>
      </p:sp>
      <p:pic>
        <p:nvPicPr>
          <p:cNvPr id="5" name="Picture 4">
            <a:extLst>
              <a:ext uri="{FF2B5EF4-FFF2-40B4-BE49-F238E27FC236}">
                <a16:creationId xmlns:a16="http://schemas.microsoft.com/office/drawing/2014/main" id="{A1B02EB5-268E-A44F-87FD-5C26F1F0B09E}"/>
              </a:ext>
            </a:extLst>
          </p:cNvPr>
          <p:cNvPicPr>
            <a:picLocks noChangeAspect="1"/>
          </p:cNvPicPr>
          <p:nvPr/>
        </p:nvPicPr>
        <p:blipFill>
          <a:blip r:embed="rId2">
            <a:alphaModFix amt="50000"/>
          </a:blip>
          <a:stretch>
            <a:fillRect/>
          </a:stretch>
        </p:blipFill>
        <p:spPr>
          <a:xfrm>
            <a:off x="0" y="2128068"/>
            <a:ext cx="9144000" cy="3795185"/>
          </a:xfrm>
          <a:prstGeom prst="rect">
            <a:avLst/>
          </a:prstGeom>
        </p:spPr>
      </p:pic>
      <p:sp>
        <p:nvSpPr>
          <p:cNvPr id="6" name="Idea: Lower refresh timing parameters to truncate refresh…">
            <a:extLst>
              <a:ext uri="{FF2B5EF4-FFF2-40B4-BE49-F238E27FC236}">
                <a16:creationId xmlns:a16="http://schemas.microsoft.com/office/drawing/2014/main" id="{473B054F-CD0F-DB45-838A-2495F46BD5BF}"/>
              </a:ext>
            </a:extLst>
          </p:cNvPr>
          <p:cNvSpPr/>
          <p:nvPr/>
        </p:nvSpPr>
        <p:spPr>
          <a:xfrm>
            <a:off x="0" y="3568460"/>
            <a:ext cx="9144000" cy="914400"/>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t>Both average and peak power </a:t>
            </a:r>
            <a:r>
              <a:rPr lang="en-US" sz="2800" dirty="0">
                <a:solidFill>
                  <a:srgbClr val="0432FF"/>
                </a:solidFill>
              </a:rPr>
              <a:t>within</a:t>
            </a:r>
            <a:r>
              <a:rPr lang="en-US" sz="2800" dirty="0"/>
              <a:t> RAPL ratings</a:t>
            </a:r>
            <a:endParaRPr sz="2800" dirty="0"/>
          </a:p>
        </p:txBody>
      </p:sp>
    </p:spTree>
    <p:extLst>
      <p:ext uri="{BB962C8B-B14F-4D97-AF65-F5344CB8AC3E}">
        <p14:creationId xmlns:p14="http://schemas.microsoft.com/office/powerpoint/2010/main" val="3407743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D6A057-CCE1-F14B-BB12-DCFCE52B0C7D}"/>
              </a:ext>
            </a:extLst>
          </p:cNvPr>
          <p:cNvSpPr>
            <a:spLocks noGrp="1"/>
          </p:cNvSpPr>
          <p:nvPr>
            <p:ph sz="quarter" idx="14"/>
          </p:nvPr>
        </p:nvSpPr>
        <p:spPr/>
        <p:txBody>
          <a:bodyPr/>
          <a:lstStyle/>
          <a:p>
            <a:r>
              <a:rPr lang="en-US" dirty="0"/>
              <a:t>Design Overhead</a:t>
            </a:r>
          </a:p>
        </p:txBody>
      </p:sp>
      <p:sp>
        <p:nvSpPr>
          <p:cNvPr id="4" name="Slide Number Placeholder 3">
            <a:extLst>
              <a:ext uri="{FF2B5EF4-FFF2-40B4-BE49-F238E27FC236}">
                <a16:creationId xmlns:a16="http://schemas.microsoft.com/office/drawing/2014/main" id="{B6EABB87-A644-9C4B-AD57-470776B64D0A}"/>
              </a:ext>
            </a:extLst>
          </p:cNvPr>
          <p:cNvSpPr>
            <a:spLocks noGrp="1"/>
          </p:cNvSpPr>
          <p:nvPr>
            <p:ph type="sldNum" sz="quarter" idx="12"/>
          </p:nvPr>
        </p:nvSpPr>
        <p:spPr/>
        <p:txBody>
          <a:bodyPr/>
          <a:lstStyle/>
          <a:p>
            <a:fld id="{97D94EF6-00CB-A74C-BD32-7BC8A847BB36}" type="slidenum">
              <a:rPr lang="en-US" smtClean="0"/>
              <a:pPr/>
              <a:t>39</a:t>
            </a:fld>
            <a:endParaRPr lang="en-US" dirty="0"/>
          </a:p>
        </p:txBody>
      </p:sp>
      <p:pic>
        <p:nvPicPr>
          <p:cNvPr id="5" name="Picture 4">
            <a:extLst>
              <a:ext uri="{FF2B5EF4-FFF2-40B4-BE49-F238E27FC236}">
                <a16:creationId xmlns:a16="http://schemas.microsoft.com/office/drawing/2014/main" id="{6463D686-F50C-B94F-A074-2E21912DF4B2}"/>
              </a:ext>
            </a:extLst>
          </p:cNvPr>
          <p:cNvPicPr>
            <a:picLocks noChangeAspect="1"/>
          </p:cNvPicPr>
          <p:nvPr/>
        </p:nvPicPr>
        <p:blipFill>
          <a:blip r:embed="rId2"/>
          <a:stretch>
            <a:fillRect/>
          </a:stretch>
        </p:blipFill>
        <p:spPr>
          <a:xfrm>
            <a:off x="0" y="2158955"/>
            <a:ext cx="9144000" cy="951399"/>
          </a:xfrm>
          <a:prstGeom prst="rect">
            <a:avLst/>
          </a:prstGeom>
        </p:spPr>
      </p:pic>
      <p:sp>
        <p:nvSpPr>
          <p:cNvPr id="6" name="Rectangle 5">
            <a:extLst>
              <a:ext uri="{FF2B5EF4-FFF2-40B4-BE49-F238E27FC236}">
                <a16:creationId xmlns:a16="http://schemas.microsoft.com/office/drawing/2014/main" id="{0B2A9CD5-0238-9B4A-9158-B9F1FFADA2EA}"/>
              </a:ext>
            </a:extLst>
          </p:cNvPr>
          <p:cNvSpPr/>
          <p:nvPr/>
        </p:nvSpPr>
        <p:spPr>
          <a:xfrm>
            <a:off x="1048512" y="2561714"/>
            <a:ext cx="438912" cy="2668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8B580C-AF0C-7D42-AD50-B7D372525BD4}"/>
              </a:ext>
            </a:extLst>
          </p:cNvPr>
          <p:cNvSpPr/>
          <p:nvPr/>
        </p:nvSpPr>
        <p:spPr>
          <a:xfrm>
            <a:off x="0" y="3863359"/>
            <a:ext cx="9144000" cy="830997"/>
          </a:xfrm>
          <a:prstGeom prst="rect">
            <a:avLst/>
          </a:prstGeom>
          <a:solidFill>
            <a:srgbClr val="777777">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b="1" kern="0" dirty="0"/>
              <a:t>On average,</a:t>
            </a:r>
            <a:r>
              <a:rPr kumimoji="0" lang="en-US" sz="2400" b="1" i="0" u="none" strike="noStrike" kern="0" cap="none" spc="0" normalizeH="0" baseline="0" noProof="0" dirty="0">
                <a:ln>
                  <a:noFill/>
                </a:ln>
                <a:effectLst/>
                <a:uLnTx/>
                <a:uFillTx/>
              </a:rPr>
              <a:t> </a:t>
            </a:r>
            <a:r>
              <a:rPr kumimoji="0" lang="en-US" sz="2400" b="1" i="0" u="sng" strike="noStrike" kern="0" cap="none" spc="0" normalizeH="0" baseline="0" noProof="0" dirty="0">
                <a:ln>
                  <a:noFill/>
                </a:ln>
                <a:effectLst/>
                <a:uLnTx/>
                <a:uFillTx/>
              </a:rPr>
              <a:t>critical path delay</a:t>
            </a:r>
            <a:r>
              <a:rPr kumimoji="0" lang="en-US" sz="2400" b="1" i="0" u="none" strike="noStrike" kern="0" cap="none" spc="0" normalizeH="0" baseline="0" noProof="0" dirty="0">
                <a:ln>
                  <a:noFill/>
                </a:ln>
                <a:effectLst/>
                <a:uLnTx/>
                <a:uFillTx/>
              </a:rPr>
              <a:t> </a:t>
            </a:r>
            <a:r>
              <a:rPr lang="en-US" sz="2400" b="1" kern="0" dirty="0"/>
              <a:t>increases</a:t>
            </a:r>
            <a:r>
              <a:rPr kumimoji="0" lang="en-US" sz="2400" b="1" i="0" u="none" strike="noStrike" kern="0" cap="none" spc="0" normalizeH="0" baseline="0" noProof="0" dirty="0">
                <a:ln>
                  <a:noFill/>
                </a:ln>
                <a:effectLst/>
                <a:uLnTx/>
                <a:uFillTx/>
              </a:rPr>
              <a:t> by </a:t>
            </a:r>
            <a:r>
              <a:rPr lang="en-US" sz="2400" b="1" kern="0" dirty="0">
                <a:solidFill>
                  <a:srgbClr val="0000FF"/>
                </a:solidFill>
              </a:rPr>
              <a:t>25.3</a:t>
            </a:r>
            <a:r>
              <a:rPr kumimoji="0" lang="en-US" sz="2400" b="1" i="0" u="none" strike="noStrike" kern="0" cap="none" spc="0" normalizeH="0" baseline="0" noProof="0" dirty="0">
                <a:ln>
                  <a:noFill/>
                </a:ln>
                <a:solidFill>
                  <a:srgbClr val="0000FF"/>
                </a:solidFill>
                <a:effectLst/>
                <a:uLnTx/>
                <a:uFillTx/>
              </a:rPr>
              <a:t>%</a:t>
            </a:r>
          </a:p>
          <a:p>
            <a:pPr algn="ctr" defTabSz="914400">
              <a:defRPr/>
            </a:pPr>
            <a:r>
              <a:rPr lang="en-US" sz="2400" b="1" kern="0" dirty="0"/>
              <a:t>On average, </a:t>
            </a:r>
            <a:r>
              <a:rPr lang="en-US" sz="2400" b="1" u="sng" kern="0" dirty="0"/>
              <a:t>power consumption</a:t>
            </a:r>
            <a:r>
              <a:rPr lang="en-US" sz="2400" b="1" kern="0" dirty="0"/>
              <a:t> increases by </a:t>
            </a:r>
            <a:r>
              <a:rPr lang="en-US" sz="2400" b="1" kern="0" dirty="0">
                <a:solidFill>
                  <a:srgbClr val="0000FF"/>
                </a:solidFill>
              </a:rPr>
              <a:t>17%</a:t>
            </a:r>
          </a:p>
        </p:txBody>
      </p:sp>
    </p:spTree>
    <p:extLst>
      <p:ext uri="{BB962C8B-B14F-4D97-AF65-F5344CB8AC3E}">
        <p14:creationId xmlns:p14="http://schemas.microsoft.com/office/powerpoint/2010/main" val="200367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60061B-FC5F-DF44-BE30-CC3D1E0F1501}"/>
              </a:ext>
            </a:extLst>
          </p:cNvPr>
          <p:cNvSpPr>
            <a:spLocks noGrp="1"/>
          </p:cNvSpPr>
          <p:nvPr>
            <p:ph sz="quarter" idx="13"/>
          </p:nvPr>
        </p:nvSpPr>
        <p:spPr/>
        <p:txBody>
          <a:bodyPr/>
          <a:lstStyle/>
          <a:p>
            <a:r>
              <a:rPr lang="en-US" dirty="0"/>
              <a:t>Bank conflicts are due to the </a:t>
            </a:r>
            <a:r>
              <a:rPr lang="en-US" dirty="0">
                <a:solidFill>
                  <a:srgbClr val="C00000"/>
                </a:solidFill>
              </a:rPr>
              <a:t>high temporal and spatial access locality</a:t>
            </a:r>
            <a:r>
              <a:rPr lang="en-US" dirty="0"/>
              <a:t>  in workloads that lead to </a:t>
            </a:r>
            <a:r>
              <a:rPr lang="en-US" dirty="0">
                <a:solidFill>
                  <a:srgbClr val="C00000"/>
                </a:solidFill>
              </a:rPr>
              <a:t>repeated access</a:t>
            </a:r>
            <a:r>
              <a:rPr lang="en-US" dirty="0"/>
              <a:t> to multiple rows that map to the </a:t>
            </a:r>
            <a:r>
              <a:rPr lang="en-US" dirty="0">
                <a:solidFill>
                  <a:srgbClr val="C00000"/>
                </a:solidFill>
              </a:rPr>
              <a:t>same bank</a:t>
            </a:r>
          </a:p>
        </p:txBody>
      </p:sp>
      <p:sp>
        <p:nvSpPr>
          <p:cNvPr id="3" name="Content Placeholder 2">
            <a:extLst>
              <a:ext uri="{FF2B5EF4-FFF2-40B4-BE49-F238E27FC236}">
                <a16:creationId xmlns:a16="http://schemas.microsoft.com/office/drawing/2014/main" id="{3ED41C52-3F79-6640-99DF-1424712388E5}"/>
              </a:ext>
            </a:extLst>
          </p:cNvPr>
          <p:cNvSpPr>
            <a:spLocks noGrp="1"/>
          </p:cNvSpPr>
          <p:nvPr>
            <p:ph sz="quarter" idx="14"/>
          </p:nvPr>
        </p:nvSpPr>
        <p:spPr/>
        <p:txBody>
          <a:bodyPr/>
          <a:lstStyle/>
          <a:p>
            <a:r>
              <a:rPr lang="en-US" dirty="0"/>
              <a:t>Bank Conflict Related Key Observation</a:t>
            </a:r>
          </a:p>
        </p:txBody>
      </p:sp>
      <p:sp>
        <p:nvSpPr>
          <p:cNvPr id="4" name="Slide Number Placeholder 3">
            <a:extLst>
              <a:ext uri="{FF2B5EF4-FFF2-40B4-BE49-F238E27FC236}">
                <a16:creationId xmlns:a16="http://schemas.microsoft.com/office/drawing/2014/main" id="{C1F176DC-6D30-CE4B-A28A-5936564B82D9}"/>
              </a:ext>
            </a:extLst>
          </p:cNvPr>
          <p:cNvSpPr>
            <a:spLocks noGrp="1"/>
          </p:cNvSpPr>
          <p:nvPr>
            <p:ph type="sldNum" sz="quarter" idx="12"/>
          </p:nvPr>
        </p:nvSpPr>
        <p:spPr/>
        <p:txBody>
          <a:bodyPr/>
          <a:lstStyle/>
          <a:p>
            <a:fld id="{97D94EF6-00CB-A74C-BD32-7BC8A847BB36}" type="slidenum">
              <a:rPr lang="en-US" smtClean="0"/>
              <a:pPr/>
              <a:t>4</a:t>
            </a:fld>
            <a:endParaRPr lang="en-US" dirty="0"/>
          </a:p>
        </p:txBody>
      </p:sp>
      <p:pic>
        <p:nvPicPr>
          <p:cNvPr id="5" name="Picture 4">
            <a:extLst>
              <a:ext uri="{FF2B5EF4-FFF2-40B4-BE49-F238E27FC236}">
                <a16:creationId xmlns:a16="http://schemas.microsoft.com/office/drawing/2014/main" id="{E23131B6-CDA8-974C-9D0E-958680EE03D9}"/>
              </a:ext>
            </a:extLst>
          </p:cNvPr>
          <p:cNvPicPr>
            <a:picLocks noChangeAspect="1"/>
          </p:cNvPicPr>
          <p:nvPr/>
        </p:nvPicPr>
        <p:blipFill>
          <a:blip r:embed="rId2"/>
          <a:stretch>
            <a:fillRect/>
          </a:stretch>
        </p:blipFill>
        <p:spPr>
          <a:xfrm>
            <a:off x="617517" y="2288678"/>
            <a:ext cx="7707085" cy="3801585"/>
          </a:xfrm>
          <a:prstGeom prst="rect">
            <a:avLst/>
          </a:prstGeom>
        </p:spPr>
      </p:pic>
    </p:spTree>
    <p:extLst>
      <p:ext uri="{BB962C8B-B14F-4D97-AF65-F5344CB8AC3E}">
        <p14:creationId xmlns:p14="http://schemas.microsoft.com/office/powerpoint/2010/main" val="794217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EC89BA-2C32-1246-B4AC-93053EEC1B9E}"/>
              </a:ext>
            </a:extLst>
          </p:cNvPr>
          <p:cNvSpPr>
            <a:spLocks noGrp="1"/>
          </p:cNvSpPr>
          <p:nvPr>
            <p:ph sz="quarter" idx="13"/>
          </p:nvPr>
        </p:nvSpPr>
        <p:spPr/>
        <p:txBody>
          <a:bodyPr/>
          <a:lstStyle/>
          <a:p>
            <a:r>
              <a:rPr lang="en-US" dirty="0"/>
              <a:t>8GB, 16GB, and 32GB PCM capacity</a:t>
            </a:r>
          </a:p>
        </p:txBody>
      </p:sp>
      <p:sp>
        <p:nvSpPr>
          <p:cNvPr id="3" name="Content Placeholder 2">
            <a:extLst>
              <a:ext uri="{FF2B5EF4-FFF2-40B4-BE49-F238E27FC236}">
                <a16:creationId xmlns:a16="http://schemas.microsoft.com/office/drawing/2014/main" id="{6ABC5BE9-E7F5-D448-A5C7-0E35C771AE9A}"/>
              </a:ext>
            </a:extLst>
          </p:cNvPr>
          <p:cNvSpPr>
            <a:spLocks noGrp="1"/>
          </p:cNvSpPr>
          <p:nvPr>
            <p:ph sz="quarter" idx="14"/>
          </p:nvPr>
        </p:nvSpPr>
        <p:spPr/>
        <p:txBody>
          <a:bodyPr/>
          <a:lstStyle/>
          <a:p>
            <a:r>
              <a:rPr lang="en-US" dirty="0"/>
              <a:t>Performance Impact of PCM Capacity</a:t>
            </a:r>
          </a:p>
        </p:txBody>
      </p:sp>
      <p:sp>
        <p:nvSpPr>
          <p:cNvPr id="4" name="Slide Number Placeholder 3">
            <a:extLst>
              <a:ext uri="{FF2B5EF4-FFF2-40B4-BE49-F238E27FC236}">
                <a16:creationId xmlns:a16="http://schemas.microsoft.com/office/drawing/2014/main" id="{BB4D61A3-D746-8C42-8EB8-29DB0C2D8D59}"/>
              </a:ext>
            </a:extLst>
          </p:cNvPr>
          <p:cNvSpPr>
            <a:spLocks noGrp="1"/>
          </p:cNvSpPr>
          <p:nvPr>
            <p:ph type="sldNum" sz="quarter" idx="12"/>
          </p:nvPr>
        </p:nvSpPr>
        <p:spPr/>
        <p:txBody>
          <a:bodyPr/>
          <a:lstStyle/>
          <a:p>
            <a:fld id="{97D94EF6-00CB-A74C-BD32-7BC8A847BB36}" type="slidenum">
              <a:rPr lang="en-US" smtClean="0"/>
              <a:pPr/>
              <a:t>40</a:t>
            </a:fld>
            <a:endParaRPr lang="en-US" dirty="0"/>
          </a:p>
        </p:txBody>
      </p:sp>
      <p:pic>
        <p:nvPicPr>
          <p:cNvPr id="5" name="Picture 4">
            <a:extLst>
              <a:ext uri="{FF2B5EF4-FFF2-40B4-BE49-F238E27FC236}">
                <a16:creationId xmlns:a16="http://schemas.microsoft.com/office/drawing/2014/main" id="{2490D753-F400-4B4C-A183-EB010A290883}"/>
              </a:ext>
            </a:extLst>
          </p:cNvPr>
          <p:cNvPicPr>
            <a:picLocks noChangeAspect="1"/>
          </p:cNvPicPr>
          <p:nvPr/>
        </p:nvPicPr>
        <p:blipFill>
          <a:blip r:embed="rId2"/>
          <a:stretch>
            <a:fillRect/>
          </a:stretch>
        </p:blipFill>
        <p:spPr>
          <a:xfrm>
            <a:off x="328983" y="1643569"/>
            <a:ext cx="8357817" cy="4411070"/>
          </a:xfrm>
          <a:prstGeom prst="rect">
            <a:avLst/>
          </a:prstGeom>
        </p:spPr>
      </p:pic>
    </p:spTree>
    <p:extLst>
      <p:ext uri="{BB962C8B-B14F-4D97-AF65-F5344CB8AC3E}">
        <p14:creationId xmlns:p14="http://schemas.microsoft.com/office/powerpoint/2010/main" val="3171340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EC89BA-2C32-1246-B4AC-93053EEC1B9E}"/>
              </a:ext>
            </a:extLst>
          </p:cNvPr>
          <p:cNvSpPr>
            <a:spLocks noGrp="1"/>
          </p:cNvSpPr>
          <p:nvPr>
            <p:ph sz="quarter" idx="13"/>
          </p:nvPr>
        </p:nvSpPr>
        <p:spPr/>
        <p:txBody>
          <a:bodyPr/>
          <a:lstStyle/>
          <a:p>
            <a:r>
              <a:rPr lang="en-US" dirty="0"/>
              <a:t>8GB, 16GB, and 32GB PCM capacity</a:t>
            </a:r>
          </a:p>
        </p:txBody>
      </p:sp>
      <p:sp>
        <p:nvSpPr>
          <p:cNvPr id="3" name="Content Placeholder 2">
            <a:extLst>
              <a:ext uri="{FF2B5EF4-FFF2-40B4-BE49-F238E27FC236}">
                <a16:creationId xmlns:a16="http://schemas.microsoft.com/office/drawing/2014/main" id="{6ABC5BE9-E7F5-D448-A5C7-0E35C771AE9A}"/>
              </a:ext>
            </a:extLst>
          </p:cNvPr>
          <p:cNvSpPr>
            <a:spLocks noGrp="1"/>
          </p:cNvSpPr>
          <p:nvPr>
            <p:ph sz="quarter" idx="14"/>
          </p:nvPr>
        </p:nvSpPr>
        <p:spPr/>
        <p:txBody>
          <a:bodyPr/>
          <a:lstStyle/>
          <a:p>
            <a:r>
              <a:rPr lang="en-US" dirty="0"/>
              <a:t>Performance Impact of PCM Capacity</a:t>
            </a:r>
          </a:p>
        </p:txBody>
      </p:sp>
      <p:sp>
        <p:nvSpPr>
          <p:cNvPr id="4" name="Slide Number Placeholder 3">
            <a:extLst>
              <a:ext uri="{FF2B5EF4-FFF2-40B4-BE49-F238E27FC236}">
                <a16:creationId xmlns:a16="http://schemas.microsoft.com/office/drawing/2014/main" id="{BB4D61A3-D746-8C42-8EB8-29DB0C2D8D59}"/>
              </a:ext>
            </a:extLst>
          </p:cNvPr>
          <p:cNvSpPr>
            <a:spLocks noGrp="1"/>
          </p:cNvSpPr>
          <p:nvPr>
            <p:ph type="sldNum" sz="quarter" idx="12"/>
          </p:nvPr>
        </p:nvSpPr>
        <p:spPr/>
        <p:txBody>
          <a:bodyPr/>
          <a:lstStyle/>
          <a:p>
            <a:fld id="{97D94EF6-00CB-A74C-BD32-7BC8A847BB36}" type="slidenum">
              <a:rPr lang="en-US" smtClean="0"/>
              <a:pPr/>
              <a:t>41</a:t>
            </a:fld>
            <a:endParaRPr lang="en-US" dirty="0"/>
          </a:p>
        </p:txBody>
      </p:sp>
      <p:pic>
        <p:nvPicPr>
          <p:cNvPr id="5" name="Picture 4">
            <a:extLst>
              <a:ext uri="{FF2B5EF4-FFF2-40B4-BE49-F238E27FC236}">
                <a16:creationId xmlns:a16="http://schemas.microsoft.com/office/drawing/2014/main" id="{2490D753-F400-4B4C-A183-EB010A290883}"/>
              </a:ext>
            </a:extLst>
          </p:cNvPr>
          <p:cNvPicPr>
            <a:picLocks noChangeAspect="1"/>
          </p:cNvPicPr>
          <p:nvPr/>
        </p:nvPicPr>
        <p:blipFill>
          <a:blip r:embed="rId2">
            <a:alphaModFix amt="50000"/>
          </a:blip>
          <a:stretch>
            <a:fillRect/>
          </a:stretch>
        </p:blipFill>
        <p:spPr>
          <a:xfrm>
            <a:off x="328983" y="1643569"/>
            <a:ext cx="8357817" cy="4411070"/>
          </a:xfrm>
          <a:prstGeom prst="rect">
            <a:avLst/>
          </a:prstGeom>
        </p:spPr>
      </p:pic>
      <p:sp>
        <p:nvSpPr>
          <p:cNvPr id="6" name="Idea: Lower refresh timing parameters to truncate refresh…">
            <a:extLst>
              <a:ext uri="{FF2B5EF4-FFF2-40B4-BE49-F238E27FC236}">
                <a16:creationId xmlns:a16="http://schemas.microsoft.com/office/drawing/2014/main" id="{43FBC64E-A7CA-C84A-BAA6-679592170CED}"/>
              </a:ext>
            </a:extLst>
          </p:cNvPr>
          <p:cNvSpPr/>
          <p:nvPr/>
        </p:nvSpPr>
        <p:spPr>
          <a:xfrm>
            <a:off x="0" y="3568460"/>
            <a:ext cx="9144000" cy="1430260"/>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lang="en-US" sz="2800" dirty="0"/>
              <a:t>Most workloads have small working sets for which </a:t>
            </a:r>
          </a:p>
          <a:p>
            <a:pPr>
              <a:defRPr sz="3600" b="0">
                <a:latin typeface="+mn-lt"/>
                <a:ea typeface="+mn-ea"/>
                <a:cs typeface="+mn-cs"/>
                <a:sym typeface="Helvetica Neue Medium"/>
              </a:defRPr>
            </a:pPr>
            <a:r>
              <a:rPr lang="en-US" sz="2800" dirty="0"/>
              <a:t>8GB PCM is sufficient. No significant performance in increasing the PCM capacity from 8GB to 32GB</a:t>
            </a:r>
            <a:endParaRPr sz="2800" dirty="0"/>
          </a:p>
        </p:txBody>
      </p:sp>
    </p:spTree>
    <p:extLst>
      <p:ext uri="{BB962C8B-B14F-4D97-AF65-F5344CB8AC3E}">
        <p14:creationId xmlns:p14="http://schemas.microsoft.com/office/powerpoint/2010/main" val="33371765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solidFill>
                  <a:schemeClr val="bg1">
                    <a:lumMod val="85000"/>
                  </a:schemeClr>
                </a:solidFill>
              </a:rPr>
              <a:t>Background on PCM</a:t>
            </a:r>
          </a:p>
          <a:p>
            <a:r>
              <a:rPr lang="en-US" dirty="0">
                <a:solidFill>
                  <a:schemeClr val="bg1">
                    <a:lumMod val="85000"/>
                  </a:schemeClr>
                </a:solidFill>
              </a:rPr>
              <a:t>Contribution 1: Enabling read-write parallelism</a:t>
            </a:r>
          </a:p>
          <a:p>
            <a:r>
              <a:rPr lang="en-US" dirty="0">
                <a:solidFill>
                  <a:schemeClr val="bg1">
                    <a:lumMod val="85000"/>
                  </a:schemeClr>
                </a:solidFill>
              </a:rPr>
              <a:t>Contribution 2: Enabling read-read parallelism</a:t>
            </a:r>
          </a:p>
          <a:p>
            <a:r>
              <a:rPr lang="en-US" dirty="0">
                <a:solidFill>
                  <a:schemeClr val="bg1">
                    <a:lumMod val="85000"/>
                  </a:schemeClr>
                </a:solidFill>
              </a:rPr>
              <a:t>Contribution 3: Exploiting parallelism</a:t>
            </a:r>
          </a:p>
          <a:p>
            <a:r>
              <a:rPr lang="en-US" dirty="0">
                <a:solidFill>
                  <a:schemeClr val="bg1">
                    <a:lumMod val="85000"/>
                  </a:schemeClr>
                </a:solidFill>
              </a:rPr>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42</a:t>
            </a:fld>
            <a:endParaRPr lang="en-US" dirty="0"/>
          </a:p>
        </p:txBody>
      </p:sp>
    </p:spTree>
    <p:extLst>
      <p:ext uri="{BB962C8B-B14F-4D97-AF65-F5344CB8AC3E}">
        <p14:creationId xmlns:p14="http://schemas.microsoft.com/office/powerpoint/2010/main" val="433555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DBEDC-5717-0E48-8321-A1626F5C87C8}"/>
              </a:ext>
            </a:extLst>
          </p:cNvPr>
          <p:cNvSpPr>
            <a:spLocks noGrp="1"/>
          </p:cNvSpPr>
          <p:nvPr>
            <p:ph sz="quarter" idx="13"/>
          </p:nvPr>
        </p:nvSpPr>
        <p:spPr>
          <a:xfrm>
            <a:off x="208005" y="946053"/>
            <a:ext cx="8727990" cy="4894075"/>
          </a:xfrm>
        </p:spPr>
        <p:txBody>
          <a:bodyPr/>
          <a:lstStyle/>
          <a:p>
            <a:r>
              <a:rPr lang="en-US" sz="2000" dirty="0"/>
              <a:t>Observations</a:t>
            </a:r>
          </a:p>
          <a:p>
            <a:pPr lvl="1"/>
            <a:r>
              <a:rPr lang="en-US" sz="1800" dirty="0">
                <a:solidFill>
                  <a:srgbClr val="C00000"/>
                </a:solidFill>
              </a:rPr>
              <a:t>Memory bank conflicts reduce system performance by lowering bank utilization, causing CPU cores to stall</a:t>
            </a:r>
          </a:p>
          <a:p>
            <a:pPr lvl="1"/>
            <a:r>
              <a:rPr lang="en-US" sz="1800" dirty="0">
                <a:solidFill>
                  <a:srgbClr val="0432FF"/>
                </a:solidFill>
              </a:rPr>
              <a:t>A PCM bank’s peripheral structures allow to read and program 128 PCM cells in parallel, providing opportunity to resolve bank conflicts </a:t>
            </a:r>
            <a:endParaRPr lang="en-US" sz="1800" dirty="0"/>
          </a:p>
          <a:p>
            <a:r>
              <a:rPr lang="en-US" sz="2000" dirty="0">
                <a:solidFill>
                  <a:srgbClr val="0432FF"/>
                </a:solidFill>
              </a:rPr>
              <a:t>Idea:</a:t>
            </a:r>
            <a:r>
              <a:rPr lang="en-US" sz="2000" dirty="0"/>
              <a:t> </a:t>
            </a:r>
            <a:r>
              <a:rPr lang="en-US" sz="2000" dirty="0" err="1"/>
              <a:t>PArtition</a:t>
            </a:r>
            <a:r>
              <a:rPr lang="en-US" sz="2000" dirty="0"/>
              <a:t>-Level Parallelism (PALP) in PCM</a:t>
            </a:r>
          </a:p>
          <a:p>
            <a:pPr lvl="1"/>
            <a:r>
              <a:rPr lang="en-US" sz="1600" dirty="0"/>
              <a:t>Introduce new mechanism to </a:t>
            </a:r>
            <a:r>
              <a:rPr lang="en-US" sz="1600" dirty="0">
                <a:solidFill>
                  <a:srgbClr val="0432FF"/>
                </a:solidFill>
              </a:rPr>
              <a:t>enable read-write parallelism </a:t>
            </a:r>
            <a:r>
              <a:rPr lang="en-US" sz="1600" dirty="0"/>
              <a:t>in PCM banks with minimum changes to PCM interface and its timing</a:t>
            </a:r>
          </a:p>
          <a:p>
            <a:pPr lvl="1"/>
            <a:r>
              <a:rPr lang="en-US" sz="1600" dirty="0"/>
              <a:t>Introduce simple circuit modifications to </a:t>
            </a:r>
            <a:r>
              <a:rPr lang="en-US" sz="1600" dirty="0">
                <a:solidFill>
                  <a:srgbClr val="0432FF"/>
                </a:solidFill>
              </a:rPr>
              <a:t>enable read-read parallelism </a:t>
            </a:r>
            <a:r>
              <a:rPr lang="en-US" sz="1600" dirty="0"/>
              <a:t>in PCM banks</a:t>
            </a:r>
          </a:p>
          <a:p>
            <a:pPr lvl="1"/>
            <a:r>
              <a:rPr lang="en-US" sz="1600" dirty="0"/>
              <a:t>Propose new access scheduling mechanism to </a:t>
            </a:r>
            <a:r>
              <a:rPr lang="en-US" sz="1600" dirty="0">
                <a:solidFill>
                  <a:srgbClr val="0432FF"/>
                </a:solidFill>
              </a:rPr>
              <a:t>exploit read-write and read-read parallelism</a:t>
            </a:r>
            <a:r>
              <a:rPr lang="en-US" sz="1600" dirty="0"/>
              <a:t> in PCM banks</a:t>
            </a:r>
          </a:p>
          <a:p>
            <a:r>
              <a:rPr lang="en-US" sz="2000" dirty="0"/>
              <a:t>Design Updates: Analyze internal architecture of PCM banks</a:t>
            </a:r>
          </a:p>
          <a:p>
            <a:pPr lvl="1"/>
            <a:r>
              <a:rPr lang="en-US" sz="1600" dirty="0"/>
              <a:t>New PCM commands</a:t>
            </a:r>
          </a:p>
          <a:p>
            <a:pPr lvl="1"/>
            <a:r>
              <a:rPr lang="en-US" sz="1600" dirty="0"/>
              <a:t>New decoupled write driver design</a:t>
            </a:r>
          </a:p>
          <a:p>
            <a:r>
              <a:rPr lang="en-US" sz="2000" dirty="0"/>
              <a:t>Performance Evaluation</a:t>
            </a:r>
          </a:p>
          <a:p>
            <a:pPr lvl="1"/>
            <a:r>
              <a:rPr lang="en-US" sz="1600" dirty="0"/>
              <a:t>Significant </a:t>
            </a:r>
            <a:r>
              <a:rPr lang="en-US" sz="1600" dirty="0">
                <a:solidFill>
                  <a:srgbClr val="0432FF"/>
                </a:solidFill>
              </a:rPr>
              <a:t>bank conflict reduction </a:t>
            </a:r>
            <a:r>
              <a:rPr lang="en-US" sz="1600" dirty="0"/>
              <a:t>(</a:t>
            </a:r>
            <a:r>
              <a:rPr lang="en-US" sz="1600" dirty="0">
                <a:solidFill>
                  <a:srgbClr val="0432FF"/>
                </a:solidFill>
              </a:rPr>
              <a:t>28% </a:t>
            </a:r>
            <a:r>
              <a:rPr lang="en-US" sz="1600" dirty="0"/>
              <a:t>average system performance improvement for SPEC CPU 2017 and </a:t>
            </a:r>
            <a:r>
              <a:rPr lang="en-US" sz="1600" dirty="0" err="1"/>
              <a:t>MiBench</a:t>
            </a:r>
            <a:r>
              <a:rPr lang="en-US" sz="1600" dirty="0"/>
              <a:t> workloads)</a:t>
            </a:r>
          </a:p>
        </p:txBody>
      </p:sp>
      <p:sp>
        <p:nvSpPr>
          <p:cNvPr id="3" name="Content Placeholder 2">
            <a:extLst>
              <a:ext uri="{FF2B5EF4-FFF2-40B4-BE49-F238E27FC236}">
                <a16:creationId xmlns:a16="http://schemas.microsoft.com/office/drawing/2014/main" id="{9DC0508C-BE59-FE4E-9DD7-CAD08DD49EAA}"/>
              </a:ext>
            </a:extLst>
          </p:cNvPr>
          <p:cNvSpPr>
            <a:spLocks noGrp="1"/>
          </p:cNvSpPr>
          <p:nvPr>
            <p:ph sz="quarter" idx="14"/>
          </p:nvPr>
        </p:nvSpPr>
        <p:spPr/>
        <p:txBody>
          <a:bodyPr/>
          <a:lstStyle/>
          <a:p>
            <a:r>
              <a:rPr lang="en-US" dirty="0"/>
              <a:t>Conclusion</a:t>
            </a:r>
          </a:p>
        </p:txBody>
      </p:sp>
      <p:sp>
        <p:nvSpPr>
          <p:cNvPr id="4" name="Slide Number Placeholder 3">
            <a:extLst>
              <a:ext uri="{FF2B5EF4-FFF2-40B4-BE49-F238E27FC236}">
                <a16:creationId xmlns:a16="http://schemas.microsoft.com/office/drawing/2014/main" id="{053EA9F5-B548-5942-9540-FF9FDE668D0C}"/>
              </a:ext>
            </a:extLst>
          </p:cNvPr>
          <p:cNvSpPr>
            <a:spLocks noGrp="1"/>
          </p:cNvSpPr>
          <p:nvPr>
            <p:ph type="sldNum" sz="quarter" idx="12"/>
          </p:nvPr>
        </p:nvSpPr>
        <p:spPr/>
        <p:txBody>
          <a:bodyPr/>
          <a:lstStyle/>
          <a:p>
            <a:fld id="{97D94EF6-00CB-A74C-BD32-7BC8A847BB36}" type="slidenum">
              <a:rPr lang="en-US" smtClean="0"/>
              <a:pPr/>
              <a:t>43</a:t>
            </a:fld>
            <a:endParaRPr lang="en-US" dirty="0"/>
          </a:p>
        </p:txBody>
      </p:sp>
    </p:spTree>
    <p:extLst>
      <p:ext uri="{BB962C8B-B14F-4D97-AF65-F5344CB8AC3E}">
        <p14:creationId xmlns:p14="http://schemas.microsoft.com/office/powerpoint/2010/main" val="633943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FC718-6008-BA44-98FB-B25AE1139897}"/>
              </a:ext>
            </a:extLst>
          </p:cNvPr>
          <p:cNvSpPr>
            <a:spLocks noGrp="1"/>
          </p:cNvSpPr>
          <p:nvPr>
            <p:ph sz="quarter" idx="13"/>
          </p:nvPr>
        </p:nvSpPr>
        <p:spPr/>
        <p:txBody>
          <a:bodyPr/>
          <a:lstStyle/>
          <a:p>
            <a:pPr marL="0" lvl="0" indent="0" algn="ctr">
              <a:buNone/>
            </a:pPr>
            <a:r>
              <a:rPr lang="en-US" dirty="0"/>
              <a:t>Open source tool</a:t>
            </a:r>
          </a:p>
          <a:p>
            <a:pPr marL="0" indent="0" algn="ctr">
              <a:buNone/>
            </a:pPr>
            <a:r>
              <a:rPr lang="en-US" dirty="0">
                <a:solidFill>
                  <a:srgbClr val="C00000"/>
                </a:solidFill>
                <a:hlinkClick r:id="rId2">
                  <a:extLst>
                    <a:ext uri="{A12FA001-AC4F-418D-AE19-62706E023703}">
                      <ahyp:hlinkClr xmlns:ahyp="http://schemas.microsoft.com/office/drawing/2018/hyperlinkcolor" val="tx"/>
                    </a:ext>
                  </a:extLst>
                </a:hlinkClick>
              </a:rPr>
              <a:t>https://github.com/drexel-DISCO/PALP</a:t>
            </a:r>
            <a:endParaRPr lang="en-US" dirty="0">
              <a:solidFill>
                <a:srgbClr val="800000"/>
              </a:solidFill>
            </a:endParaRPr>
          </a:p>
          <a:p>
            <a:endParaRPr lang="en-US" dirty="0"/>
          </a:p>
          <a:p>
            <a:pPr marL="0" indent="0" algn="ctr">
              <a:buNone/>
            </a:pPr>
            <a:r>
              <a:rPr lang="en-US" dirty="0"/>
              <a:t>Email: </a:t>
            </a:r>
            <a:r>
              <a:rPr lang="en-US" dirty="0">
                <a:hlinkClick r:id="rId3"/>
              </a:rPr>
              <a:t>shihao.song@drexel.edu</a:t>
            </a:r>
            <a:endParaRPr lang="en-US" dirty="0"/>
          </a:p>
          <a:p>
            <a:pPr marL="0" indent="0" algn="ctr">
              <a:buNone/>
            </a:pPr>
            <a:endParaRPr lang="en-US" dirty="0"/>
          </a:p>
          <a:p>
            <a:pPr marL="0" indent="0">
              <a:buNone/>
            </a:pPr>
            <a:endParaRPr lang="en-US" dirty="0"/>
          </a:p>
        </p:txBody>
      </p:sp>
      <p:sp>
        <p:nvSpPr>
          <p:cNvPr id="3" name="Content Placeholder 2">
            <a:extLst>
              <a:ext uri="{FF2B5EF4-FFF2-40B4-BE49-F238E27FC236}">
                <a16:creationId xmlns:a16="http://schemas.microsoft.com/office/drawing/2014/main" id="{11E78826-806B-5A4B-9D4E-178167BDA20D}"/>
              </a:ext>
            </a:extLst>
          </p:cNvPr>
          <p:cNvSpPr>
            <a:spLocks noGrp="1"/>
          </p:cNvSpPr>
          <p:nvPr>
            <p:ph sz="quarter" idx="14"/>
          </p:nvPr>
        </p:nvSpPr>
        <p:spPr/>
        <p:txBody>
          <a:bodyPr/>
          <a:lstStyle/>
          <a:p>
            <a:r>
              <a:rPr lang="en-US" dirty="0"/>
              <a:t>Open-Source Tool</a:t>
            </a:r>
          </a:p>
        </p:txBody>
      </p:sp>
      <p:sp>
        <p:nvSpPr>
          <p:cNvPr id="4" name="Slide Number Placeholder 3">
            <a:extLst>
              <a:ext uri="{FF2B5EF4-FFF2-40B4-BE49-F238E27FC236}">
                <a16:creationId xmlns:a16="http://schemas.microsoft.com/office/drawing/2014/main" id="{BE3675A8-2810-CB40-9272-6AAEC0D4BEDF}"/>
              </a:ext>
            </a:extLst>
          </p:cNvPr>
          <p:cNvSpPr>
            <a:spLocks noGrp="1"/>
          </p:cNvSpPr>
          <p:nvPr>
            <p:ph type="sldNum" sz="quarter" idx="12"/>
          </p:nvPr>
        </p:nvSpPr>
        <p:spPr/>
        <p:txBody>
          <a:bodyPr/>
          <a:lstStyle/>
          <a:p>
            <a:fld id="{97D94EF6-00CB-A74C-BD32-7BC8A847BB36}" type="slidenum">
              <a:rPr lang="en-US" smtClean="0"/>
              <a:pPr/>
              <a:t>44</a:t>
            </a:fld>
            <a:endParaRPr lang="en-US" dirty="0"/>
          </a:p>
        </p:txBody>
      </p:sp>
    </p:spTree>
    <p:extLst>
      <p:ext uri="{BB962C8B-B14F-4D97-AF65-F5344CB8AC3E}">
        <p14:creationId xmlns:p14="http://schemas.microsoft.com/office/powerpoint/2010/main" val="2654373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883"/>
            <a:ext cx="9144000" cy="1617533"/>
          </a:xfrm>
        </p:spPr>
        <p:txBody>
          <a:bodyPr/>
          <a:lstStyle/>
          <a:p>
            <a:r>
              <a:rPr lang="en-US" dirty="0"/>
              <a:t>Enabling and Exploiting </a:t>
            </a:r>
            <a:br>
              <a:rPr lang="en-US" dirty="0"/>
            </a:br>
            <a:r>
              <a:rPr lang="en-US" dirty="0"/>
              <a:t>Partition-Level Parallelism (PALP) </a:t>
            </a:r>
            <a:br>
              <a:rPr lang="en-US" dirty="0"/>
            </a:br>
            <a:r>
              <a:rPr lang="en-US" dirty="0"/>
              <a:t>in Phase Change Memories</a:t>
            </a:r>
          </a:p>
        </p:txBody>
      </p:sp>
      <p:sp>
        <p:nvSpPr>
          <p:cNvPr id="3" name="Content Placeholder 2"/>
          <p:cNvSpPr>
            <a:spLocks noGrp="1"/>
          </p:cNvSpPr>
          <p:nvPr>
            <p:ph sz="quarter" idx="13"/>
          </p:nvPr>
        </p:nvSpPr>
        <p:spPr/>
        <p:txBody>
          <a:bodyPr/>
          <a:lstStyle/>
          <a:p>
            <a:r>
              <a:rPr lang="en-US" dirty="0"/>
              <a:t>Presenter: Dr. Anup K. Das</a:t>
            </a:r>
          </a:p>
        </p:txBody>
      </p:sp>
      <p:sp>
        <p:nvSpPr>
          <p:cNvPr id="4" name="Content Placeholder 3"/>
          <p:cNvSpPr>
            <a:spLocks noGrp="1"/>
          </p:cNvSpPr>
          <p:nvPr>
            <p:ph sz="quarter" idx="14"/>
          </p:nvPr>
        </p:nvSpPr>
        <p:spPr>
          <a:xfrm>
            <a:off x="1840675" y="3602127"/>
            <a:ext cx="5973290" cy="1116882"/>
          </a:xfrm>
        </p:spPr>
        <p:txBody>
          <a:bodyPr/>
          <a:lstStyle/>
          <a:p>
            <a:pPr algn="l"/>
            <a:r>
              <a:rPr lang="en-US" sz="2000" dirty="0" err="1"/>
              <a:t>Shihao</a:t>
            </a:r>
            <a:r>
              <a:rPr lang="en-US" sz="2000" dirty="0"/>
              <a:t> Song, Anup Das, Drexel University</a:t>
            </a:r>
          </a:p>
          <a:p>
            <a:pPr algn="l"/>
            <a:r>
              <a:rPr lang="en-US" sz="2000" dirty="0" err="1"/>
              <a:t>Onur</a:t>
            </a:r>
            <a:r>
              <a:rPr lang="en-US" sz="2000" dirty="0"/>
              <a:t> </a:t>
            </a:r>
            <a:r>
              <a:rPr lang="en-US" sz="2000" dirty="0" err="1"/>
              <a:t>Mutlu</a:t>
            </a:r>
            <a:r>
              <a:rPr lang="en-US" sz="2000" dirty="0"/>
              <a:t>, ETH Zurich</a:t>
            </a:r>
          </a:p>
          <a:p>
            <a:pPr algn="l"/>
            <a:r>
              <a:rPr lang="en-US" sz="2000" dirty="0"/>
              <a:t>Nagarajan Kandasamy, Drexel University</a:t>
            </a:r>
          </a:p>
        </p:txBody>
      </p:sp>
      <p:sp>
        <p:nvSpPr>
          <p:cNvPr id="6" name="Slide Number Placeholder 5">
            <a:extLst>
              <a:ext uri="{FF2B5EF4-FFF2-40B4-BE49-F238E27FC236}">
                <a16:creationId xmlns:a16="http://schemas.microsoft.com/office/drawing/2014/main" id="{856C3CE9-5E77-E54B-BEEE-A5E00DB9247B}"/>
              </a:ext>
            </a:extLst>
          </p:cNvPr>
          <p:cNvSpPr>
            <a:spLocks noGrp="1"/>
          </p:cNvSpPr>
          <p:nvPr>
            <p:ph type="sldNum" sz="quarter" idx="12"/>
          </p:nvPr>
        </p:nvSpPr>
        <p:spPr/>
        <p:txBody>
          <a:bodyPr/>
          <a:lstStyle/>
          <a:p>
            <a:fld id="{97D94EF6-00CB-A74C-BD32-7BC8A847BB36}" type="slidenum">
              <a:rPr lang="en-US" smtClean="0"/>
              <a:pPr/>
              <a:t>45</a:t>
            </a:fld>
            <a:endParaRPr lang="en-US" dirty="0"/>
          </a:p>
        </p:txBody>
      </p:sp>
      <p:sp>
        <p:nvSpPr>
          <p:cNvPr id="8" name="Content Placeholder 7">
            <a:extLst>
              <a:ext uri="{FF2B5EF4-FFF2-40B4-BE49-F238E27FC236}">
                <a16:creationId xmlns:a16="http://schemas.microsoft.com/office/drawing/2014/main" id="{814B2315-7E46-6D42-9371-4CFB9E4F1BB9}"/>
              </a:ext>
            </a:extLst>
          </p:cNvPr>
          <p:cNvSpPr>
            <a:spLocks noGrp="1"/>
          </p:cNvSpPr>
          <p:nvPr>
            <p:ph sz="quarter" idx="15"/>
          </p:nvPr>
        </p:nvSpPr>
        <p:spPr/>
        <p:txBody>
          <a:bodyPr/>
          <a:lstStyle/>
          <a:p>
            <a:r>
              <a:rPr lang="en-US" dirty="0"/>
              <a:t>CASES 2019, New York</a:t>
            </a:r>
          </a:p>
        </p:txBody>
      </p:sp>
    </p:spTree>
    <p:extLst>
      <p:ext uri="{BB962C8B-B14F-4D97-AF65-F5344CB8AC3E}">
        <p14:creationId xmlns:p14="http://schemas.microsoft.com/office/powerpoint/2010/main" val="2161468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60061B-FC5F-DF44-BE30-CC3D1E0F1501}"/>
              </a:ext>
            </a:extLst>
          </p:cNvPr>
          <p:cNvSpPr>
            <a:spLocks noGrp="1"/>
          </p:cNvSpPr>
          <p:nvPr>
            <p:ph sz="quarter" idx="13"/>
          </p:nvPr>
        </p:nvSpPr>
        <p:spPr/>
        <p:txBody>
          <a:bodyPr/>
          <a:lstStyle/>
          <a:p>
            <a:r>
              <a:rPr lang="en-US" dirty="0"/>
              <a:t>Bank conflicts are due to the </a:t>
            </a:r>
            <a:r>
              <a:rPr lang="en-US" dirty="0">
                <a:solidFill>
                  <a:srgbClr val="C00000"/>
                </a:solidFill>
              </a:rPr>
              <a:t>high temporal and spatial access locality</a:t>
            </a:r>
            <a:r>
              <a:rPr lang="en-US" dirty="0"/>
              <a:t>  in workloads that lead to </a:t>
            </a:r>
            <a:r>
              <a:rPr lang="en-US" dirty="0">
                <a:solidFill>
                  <a:srgbClr val="C00000"/>
                </a:solidFill>
              </a:rPr>
              <a:t>repeated access</a:t>
            </a:r>
            <a:r>
              <a:rPr lang="en-US" dirty="0"/>
              <a:t> to multiple rows that map to the </a:t>
            </a:r>
            <a:r>
              <a:rPr lang="en-US" dirty="0">
                <a:solidFill>
                  <a:srgbClr val="C00000"/>
                </a:solidFill>
              </a:rPr>
              <a:t>same bank</a:t>
            </a:r>
          </a:p>
        </p:txBody>
      </p:sp>
      <p:sp>
        <p:nvSpPr>
          <p:cNvPr id="3" name="Content Placeholder 2">
            <a:extLst>
              <a:ext uri="{FF2B5EF4-FFF2-40B4-BE49-F238E27FC236}">
                <a16:creationId xmlns:a16="http://schemas.microsoft.com/office/drawing/2014/main" id="{3ED41C52-3F79-6640-99DF-1424712388E5}"/>
              </a:ext>
            </a:extLst>
          </p:cNvPr>
          <p:cNvSpPr>
            <a:spLocks noGrp="1"/>
          </p:cNvSpPr>
          <p:nvPr>
            <p:ph sz="quarter" idx="14"/>
          </p:nvPr>
        </p:nvSpPr>
        <p:spPr>
          <a:xfrm>
            <a:off x="0" y="174625"/>
            <a:ext cx="9143999" cy="854554"/>
          </a:xfrm>
        </p:spPr>
        <p:txBody>
          <a:bodyPr/>
          <a:lstStyle/>
          <a:p>
            <a:r>
              <a:rPr lang="en-US" dirty="0"/>
              <a:t>Bank Conflict Related Key Observations</a:t>
            </a:r>
          </a:p>
        </p:txBody>
      </p:sp>
      <p:sp>
        <p:nvSpPr>
          <p:cNvPr id="4" name="Slide Number Placeholder 3">
            <a:extLst>
              <a:ext uri="{FF2B5EF4-FFF2-40B4-BE49-F238E27FC236}">
                <a16:creationId xmlns:a16="http://schemas.microsoft.com/office/drawing/2014/main" id="{C1F176DC-6D30-CE4B-A28A-5936564B82D9}"/>
              </a:ext>
            </a:extLst>
          </p:cNvPr>
          <p:cNvSpPr>
            <a:spLocks noGrp="1"/>
          </p:cNvSpPr>
          <p:nvPr>
            <p:ph type="sldNum" sz="quarter" idx="12"/>
          </p:nvPr>
        </p:nvSpPr>
        <p:spPr/>
        <p:txBody>
          <a:bodyPr/>
          <a:lstStyle/>
          <a:p>
            <a:fld id="{97D94EF6-00CB-A74C-BD32-7BC8A847BB36}" type="slidenum">
              <a:rPr lang="en-US" smtClean="0"/>
              <a:pPr/>
              <a:t>5</a:t>
            </a:fld>
            <a:endParaRPr lang="en-US" dirty="0"/>
          </a:p>
        </p:txBody>
      </p:sp>
      <p:pic>
        <p:nvPicPr>
          <p:cNvPr id="5" name="Picture 4">
            <a:extLst>
              <a:ext uri="{FF2B5EF4-FFF2-40B4-BE49-F238E27FC236}">
                <a16:creationId xmlns:a16="http://schemas.microsoft.com/office/drawing/2014/main" id="{E23131B6-CDA8-974C-9D0E-958680EE03D9}"/>
              </a:ext>
            </a:extLst>
          </p:cNvPr>
          <p:cNvPicPr>
            <a:picLocks noChangeAspect="1"/>
          </p:cNvPicPr>
          <p:nvPr/>
        </p:nvPicPr>
        <p:blipFill>
          <a:blip r:embed="rId2">
            <a:alphaModFix amt="35000"/>
          </a:blip>
          <a:stretch>
            <a:fillRect/>
          </a:stretch>
        </p:blipFill>
        <p:spPr>
          <a:xfrm>
            <a:off x="617517" y="2288678"/>
            <a:ext cx="7707085" cy="3801585"/>
          </a:xfrm>
          <a:prstGeom prst="rect">
            <a:avLst/>
          </a:prstGeom>
        </p:spPr>
      </p:pic>
      <p:sp>
        <p:nvSpPr>
          <p:cNvPr id="6" name="Idea: Lower refresh timing parameters to truncate refresh…">
            <a:extLst>
              <a:ext uri="{FF2B5EF4-FFF2-40B4-BE49-F238E27FC236}">
                <a16:creationId xmlns:a16="http://schemas.microsoft.com/office/drawing/2014/main" id="{33464713-C3D2-0643-A670-41325C3A703A}"/>
              </a:ext>
            </a:extLst>
          </p:cNvPr>
          <p:cNvSpPr/>
          <p:nvPr/>
        </p:nvSpPr>
        <p:spPr>
          <a:xfrm>
            <a:off x="0" y="5593278"/>
            <a:ext cx="9144000" cy="1388013"/>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marL="457200" indent="-457200">
              <a:buFont typeface="Arial" panose="020B0604020202020204" pitchFamily="34" charset="0"/>
              <a:buChar char="•"/>
              <a:defRPr sz="3600" b="0">
                <a:latin typeface="+mn-lt"/>
                <a:ea typeface="+mn-ea"/>
                <a:cs typeface="+mn-cs"/>
                <a:sym typeface="Helvetica Neue Medium"/>
              </a:defRPr>
            </a:pPr>
            <a:r>
              <a:rPr lang="en-US" sz="2000" dirty="0"/>
              <a:t>On average, </a:t>
            </a:r>
            <a:r>
              <a:rPr lang="en-US" sz="2000" dirty="0">
                <a:solidFill>
                  <a:srgbClr val="C00000"/>
                </a:solidFill>
              </a:rPr>
              <a:t>43%</a:t>
            </a:r>
            <a:r>
              <a:rPr lang="en-US" sz="2000" dirty="0"/>
              <a:t> of PCM requests in these workloads generate bank conflicts</a:t>
            </a:r>
          </a:p>
          <a:p>
            <a:pPr marL="457200" indent="-457200">
              <a:buFont typeface="Arial" panose="020B0604020202020204" pitchFamily="34" charset="0"/>
              <a:buChar char="•"/>
              <a:defRPr sz="3600" b="0">
                <a:latin typeface="+mn-lt"/>
                <a:ea typeface="+mn-ea"/>
                <a:cs typeface="+mn-cs"/>
                <a:sym typeface="Helvetica Neue Medium"/>
              </a:defRPr>
            </a:pPr>
            <a:r>
              <a:rPr lang="en-US" sz="2000" dirty="0"/>
              <a:t>Read-read bank conflicts </a:t>
            </a:r>
            <a:r>
              <a:rPr lang="en-US" sz="2000" dirty="0">
                <a:solidFill>
                  <a:srgbClr val="C00000"/>
                </a:solidFill>
              </a:rPr>
              <a:t>outnumber</a:t>
            </a:r>
            <a:r>
              <a:rPr lang="en-US" sz="2000" dirty="0"/>
              <a:t> read-write and write-write bank conflicts for all workloads (averaging </a:t>
            </a:r>
            <a:r>
              <a:rPr lang="en-US" sz="2000" dirty="0">
                <a:solidFill>
                  <a:srgbClr val="C00000"/>
                </a:solidFill>
              </a:rPr>
              <a:t>79% </a:t>
            </a:r>
            <a:r>
              <a:rPr lang="en-US" sz="2000" dirty="0"/>
              <a:t>of all bank conflicts)</a:t>
            </a:r>
          </a:p>
        </p:txBody>
      </p:sp>
    </p:spTree>
    <p:extLst>
      <p:ext uri="{BB962C8B-B14F-4D97-AF65-F5344CB8AC3E}">
        <p14:creationId xmlns:p14="http://schemas.microsoft.com/office/powerpoint/2010/main" val="167791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60061B-FC5F-DF44-BE30-CC3D1E0F1501}"/>
              </a:ext>
            </a:extLst>
          </p:cNvPr>
          <p:cNvSpPr>
            <a:spLocks noGrp="1"/>
          </p:cNvSpPr>
          <p:nvPr>
            <p:ph sz="quarter" idx="13"/>
          </p:nvPr>
        </p:nvSpPr>
        <p:spPr/>
        <p:txBody>
          <a:bodyPr/>
          <a:lstStyle/>
          <a:p>
            <a:r>
              <a:rPr lang="en-US" dirty="0"/>
              <a:t>Bank conflicts are due to the </a:t>
            </a:r>
            <a:r>
              <a:rPr lang="en-US" dirty="0">
                <a:solidFill>
                  <a:srgbClr val="C00000"/>
                </a:solidFill>
              </a:rPr>
              <a:t>high temporal and spatial access locality</a:t>
            </a:r>
            <a:r>
              <a:rPr lang="en-US" dirty="0"/>
              <a:t>  in workloads that lead to </a:t>
            </a:r>
            <a:r>
              <a:rPr lang="en-US" dirty="0">
                <a:solidFill>
                  <a:srgbClr val="C00000"/>
                </a:solidFill>
              </a:rPr>
              <a:t>repeated access</a:t>
            </a:r>
            <a:r>
              <a:rPr lang="en-US" dirty="0"/>
              <a:t> to multiple rows that map to the </a:t>
            </a:r>
            <a:r>
              <a:rPr lang="en-US" dirty="0">
                <a:solidFill>
                  <a:srgbClr val="C00000"/>
                </a:solidFill>
              </a:rPr>
              <a:t>same bank</a:t>
            </a:r>
          </a:p>
        </p:txBody>
      </p:sp>
      <p:sp>
        <p:nvSpPr>
          <p:cNvPr id="3" name="Content Placeholder 2">
            <a:extLst>
              <a:ext uri="{FF2B5EF4-FFF2-40B4-BE49-F238E27FC236}">
                <a16:creationId xmlns:a16="http://schemas.microsoft.com/office/drawing/2014/main" id="{3ED41C52-3F79-6640-99DF-1424712388E5}"/>
              </a:ext>
            </a:extLst>
          </p:cNvPr>
          <p:cNvSpPr>
            <a:spLocks noGrp="1"/>
          </p:cNvSpPr>
          <p:nvPr>
            <p:ph sz="quarter" idx="14"/>
          </p:nvPr>
        </p:nvSpPr>
        <p:spPr>
          <a:xfrm>
            <a:off x="0" y="174625"/>
            <a:ext cx="9143999" cy="854554"/>
          </a:xfrm>
        </p:spPr>
        <p:txBody>
          <a:bodyPr/>
          <a:lstStyle/>
          <a:p>
            <a:r>
              <a:rPr lang="en-US" dirty="0"/>
              <a:t>Bank Conflict Related Key Observations</a:t>
            </a:r>
          </a:p>
        </p:txBody>
      </p:sp>
      <p:sp>
        <p:nvSpPr>
          <p:cNvPr id="4" name="Slide Number Placeholder 3">
            <a:extLst>
              <a:ext uri="{FF2B5EF4-FFF2-40B4-BE49-F238E27FC236}">
                <a16:creationId xmlns:a16="http://schemas.microsoft.com/office/drawing/2014/main" id="{C1F176DC-6D30-CE4B-A28A-5936564B82D9}"/>
              </a:ext>
            </a:extLst>
          </p:cNvPr>
          <p:cNvSpPr>
            <a:spLocks noGrp="1"/>
          </p:cNvSpPr>
          <p:nvPr>
            <p:ph type="sldNum" sz="quarter" idx="12"/>
          </p:nvPr>
        </p:nvSpPr>
        <p:spPr/>
        <p:txBody>
          <a:bodyPr/>
          <a:lstStyle/>
          <a:p>
            <a:fld id="{97D94EF6-00CB-A74C-BD32-7BC8A847BB36}" type="slidenum">
              <a:rPr lang="en-US" smtClean="0"/>
              <a:pPr/>
              <a:t>6</a:t>
            </a:fld>
            <a:endParaRPr lang="en-US" dirty="0"/>
          </a:p>
        </p:txBody>
      </p:sp>
      <p:pic>
        <p:nvPicPr>
          <p:cNvPr id="5" name="Picture 4">
            <a:extLst>
              <a:ext uri="{FF2B5EF4-FFF2-40B4-BE49-F238E27FC236}">
                <a16:creationId xmlns:a16="http://schemas.microsoft.com/office/drawing/2014/main" id="{E23131B6-CDA8-974C-9D0E-958680EE03D9}"/>
              </a:ext>
            </a:extLst>
          </p:cNvPr>
          <p:cNvPicPr>
            <a:picLocks noChangeAspect="1"/>
          </p:cNvPicPr>
          <p:nvPr/>
        </p:nvPicPr>
        <p:blipFill>
          <a:blip r:embed="rId2">
            <a:alphaModFix amt="35000"/>
          </a:blip>
          <a:stretch>
            <a:fillRect/>
          </a:stretch>
        </p:blipFill>
        <p:spPr>
          <a:xfrm>
            <a:off x="617517" y="2288678"/>
            <a:ext cx="7707085" cy="3801585"/>
          </a:xfrm>
          <a:prstGeom prst="rect">
            <a:avLst/>
          </a:prstGeom>
        </p:spPr>
      </p:pic>
      <p:sp>
        <p:nvSpPr>
          <p:cNvPr id="7" name="Idea: Lower refresh timing parameters to truncate refresh…">
            <a:extLst>
              <a:ext uri="{FF2B5EF4-FFF2-40B4-BE49-F238E27FC236}">
                <a16:creationId xmlns:a16="http://schemas.microsoft.com/office/drawing/2014/main" id="{8FFE883D-77CD-5E46-8FC5-F503AB7E7AAA}"/>
              </a:ext>
            </a:extLst>
          </p:cNvPr>
          <p:cNvSpPr/>
          <p:nvPr/>
        </p:nvSpPr>
        <p:spPr>
          <a:xfrm>
            <a:off x="0" y="2837476"/>
            <a:ext cx="9144000" cy="1604921"/>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a:defRPr sz="3600" b="0">
                <a:latin typeface="+mn-lt"/>
                <a:ea typeface="+mn-ea"/>
                <a:cs typeface="+mn-cs"/>
                <a:sym typeface="Helvetica Neue Medium"/>
              </a:defRPr>
            </a:pPr>
            <a:r>
              <a:rPr sz="2800" dirty="0">
                <a:solidFill>
                  <a:srgbClr val="0432FF"/>
                </a:solidFill>
              </a:rPr>
              <a:t>Idea:</a:t>
            </a:r>
            <a:r>
              <a:rPr sz="2800" dirty="0"/>
              <a:t> </a:t>
            </a:r>
            <a:r>
              <a:rPr lang="en-US" sz="2800" dirty="0"/>
              <a:t>Enable parallelism in PCM banks to resolve read-read bank conflicts first, and then other conflicts </a:t>
            </a:r>
          </a:p>
          <a:p>
            <a:pPr>
              <a:defRPr sz="3600" b="0">
                <a:latin typeface="+mn-lt"/>
                <a:ea typeface="+mn-ea"/>
                <a:cs typeface="+mn-cs"/>
                <a:sym typeface="Helvetica Neue Medium"/>
              </a:defRPr>
            </a:pPr>
            <a:r>
              <a:rPr lang="en-US" sz="2800" dirty="0"/>
              <a:t>(if possible) </a:t>
            </a:r>
            <a:endParaRPr sz="2800" dirty="0"/>
          </a:p>
        </p:txBody>
      </p:sp>
      <p:sp>
        <p:nvSpPr>
          <p:cNvPr id="10" name="Idea: Lower refresh timing parameters to truncate refresh…">
            <a:extLst>
              <a:ext uri="{FF2B5EF4-FFF2-40B4-BE49-F238E27FC236}">
                <a16:creationId xmlns:a16="http://schemas.microsoft.com/office/drawing/2014/main" id="{915CCC04-82D9-9446-992F-204530C2412D}"/>
              </a:ext>
            </a:extLst>
          </p:cNvPr>
          <p:cNvSpPr/>
          <p:nvPr/>
        </p:nvSpPr>
        <p:spPr>
          <a:xfrm>
            <a:off x="0" y="5593278"/>
            <a:ext cx="9144000" cy="1388013"/>
          </a:xfrm>
          <a:prstGeom prst="rect">
            <a:avLst/>
          </a:prstGeom>
          <a:solidFill>
            <a:srgbClr val="D6D5D5"/>
          </a:solidFill>
          <a:ln w="25400">
            <a:solidFill>
              <a:srgbClr val="000000"/>
            </a:solidFill>
            <a:miter lim="400000"/>
          </a:ln>
          <a:extLst>
            <a:ext uri="{C572A759-6A51-4108-AA02-DFA0A04FC94B}">
              <ma14:wrappingTextBoxFlag xmlns:ma14="http://schemas.microsoft.com/office/mac/drawingml/2011/main" xmlns="" val="1"/>
            </a:ext>
          </a:extLst>
        </p:spPr>
        <p:txBody>
          <a:bodyPr lIns="50800" tIns="50800" rIns="50800" bIns="50800" anchor="ctr"/>
          <a:lstStyle/>
          <a:p>
            <a:pPr marL="457200" indent="-457200">
              <a:buFont typeface="Arial" panose="020B0604020202020204" pitchFamily="34" charset="0"/>
              <a:buChar char="•"/>
              <a:defRPr sz="3600" b="0">
                <a:latin typeface="+mn-lt"/>
                <a:ea typeface="+mn-ea"/>
                <a:cs typeface="+mn-cs"/>
                <a:sym typeface="Helvetica Neue Medium"/>
              </a:defRPr>
            </a:pPr>
            <a:r>
              <a:rPr lang="en-US" sz="2000" dirty="0"/>
              <a:t>On average, </a:t>
            </a:r>
            <a:r>
              <a:rPr lang="en-US" sz="2000" dirty="0">
                <a:solidFill>
                  <a:srgbClr val="C00000"/>
                </a:solidFill>
              </a:rPr>
              <a:t>43%</a:t>
            </a:r>
            <a:r>
              <a:rPr lang="en-US" sz="2000" dirty="0"/>
              <a:t> of PCM requests in these workloads generate bank conflicts</a:t>
            </a:r>
          </a:p>
          <a:p>
            <a:pPr marL="457200" indent="-457200">
              <a:buFont typeface="Arial" panose="020B0604020202020204" pitchFamily="34" charset="0"/>
              <a:buChar char="•"/>
              <a:defRPr sz="3600" b="0">
                <a:latin typeface="+mn-lt"/>
                <a:ea typeface="+mn-ea"/>
                <a:cs typeface="+mn-cs"/>
                <a:sym typeface="Helvetica Neue Medium"/>
              </a:defRPr>
            </a:pPr>
            <a:r>
              <a:rPr lang="en-US" sz="2000" dirty="0"/>
              <a:t>Read-read bank conflicts </a:t>
            </a:r>
            <a:r>
              <a:rPr lang="en-US" sz="2000" dirty="0">
                <a:solidFill>
                  <a:srgbClr val="C00000"/>
                </a:solidFill>
              </a:rPr>
              <a:t>outnumber</a:t>
            </a:r>
            <a:r>
              <a:rPr lang="en-US" sz="2000" dirty="0"/>
              <a:t> read-write and write-write bank conflicts for all workloads (averaging </a:t>
            </a:r>
            <a:r>
              <a:rPr lang="en-US" sz="2000" dirty="0">
                <a:solidFill>
                  <a:srgbClr val="C00000"/>
                </a:solidFill>
              </a:rPr>
              <a:t>79% </a:t>
            </a:r>
            <a:r>
              <a:rPr lang="en-US" sz="2000" dirty="0"/>
              <a:t>of all bank conflicts)</a:t>
            </a:r>
          </a:p>
        </p:txBody>
      </p:sp>
    </p:spTree>
    <p:extLst>
      <p:ext uri="{BB962C8B-B14F-4D97-AF65-F5344CB8AC3E}">
        <p14:creationId xmlns:p14="http://schemas.microsoft.com/office/powerpoint/2010/main" val="1535838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CC74E0-5D3B-9042-85B6-1C9623F30AD6}"/>
              </a:ext>
            </a:extLst>
          </p:cNvPr>
          <p:cNvSpPr>
            <a:spLocks noGrp="1"/>
          </p:cNvSpPr>
          <p:nvPr>
            <p:ph sz="quarter" idx="14"/>
          </p:nvPr>
        </p:nvSpPr>
        <p:spPr/>
        <p:txBody>
          <a:bodyPr/>
          <a:lstStyle/>
          <a:p>
            <a:r>
              <a:rPr lang="en-US" dirty="0"/>
              <a:t>Bank Conflicts Resolution Techniques</a:t>
            </a:r>
          </a:p>
        </p:txBody>
      </p:sp>
      <p:sp>
        <p:nvSpPr>
          <p:cNvPr id="4" name="Slide Number Placeholder 3">
            <a:extLst>
              <a:ext uri="{FF2B5EF4-FFF2-40B4-BE49-F238E27FC236}">
                <a16:creationId xmlns:a16="http://schemas.microsoft.com/office/drawing/2014/main" id="{CD5A73AC-1296-C24F-98B0-ECD865FB974A}"/>
              </a:ext>
            </a:extLst>
          </p:cNvPr>
          <p:cNvSpPr>
            <a:spLocks noGrp="1"/>
          </p:cNvSpPr>
          <p:nvPr>
            <p:ph type="sldNum" sz="quarter" idx="12"/>
          </p:nvPr>
        </p:nvSpPr>
        <p:spPr/>
        <p:txBody>
          <a:bodyPr/>
          <a:lstStyle/>
          <a:p>
            <a:fld id="{97D94EF6-00CB-A74C-BD32-7BC8A847BB36}" type="slidenum">
              <a:rPr lang="en-US" smtClean="0"/>
              <a:pPr/>
              <a:t>7</a:t>
            </a:fld>
            <a:endParaRPr lang="en-US" dirty="0"/>
          </a:p>
        </p:txBody>
      </p:sp>
      <p:sp>
        <p:nvSpPr>
          <p:cNvPr id="6" name="Rounded Rectangle 5">
            <a:extLst>
              <a:ext uri="{FF2B5EF4-FFF2-40B4-BE49-F238E27FC236}">
                <a16:creationId xmlns:a16="http://schemas.microsoft.com/office/drawing/2014/main" id="{E55C196B-7B20-854B-BE19-0003F1C61E78}"/>
              </a:ext>
            </a:extLst>
          </p:cNvPr>
          <p:cNvSpPr/>
          <p:nvPr/>
        </p:nvSpPr>
        <p:spPr>
          <a:xfrm>
            <a:off x="98277" y="1853184"/>
            <a:ext cx="1731264" cy="487680"/>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Mechanism</a:t>
            </a:r>
          </a:p>
        </p:txBody>
      </p:sp>
      <p:sp>
        <p:nvSpPr>
          <p:cNvPr id="7" name="Rounded Rectangle 6">
            <a:extLst>
              <a:ext uri="{FF2B5EF4-FFF2-40B4-BE49-F238E27FC236}">
                <a16:creationId xmlns:a16="http://schemas.microsoft.com/office/drawing/2014/main" id="{DCF69E46-4A5B-C046-954B-C7704AB0F7A2}"/>
              </a:ext>
            </a:extLst>
          </p:cNvPr>
          <p:cNvSpPr/>
          <p:nvPr/>
        </p:nvSpPr>
        <p:spPr>
          <a:xfrm>
            <a:off x="1829541" y="1853184"/>
            <a:ext cx="2401824" cy="487680"/>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Read-Read Conflicts</a:t>
            </a:r>
          </a:p>
        </p:txBody>
      </p:sp>
      <p:sp>
        <p:nvSpPr>
          <p:cNvPr id="8" name="Rounded Rectangle 7">
            <a:extLst>
              <a:ext uri="{FF2B5EF4-FFF2-40B4-BE49-F238E27FC236}">
                <a16:creationId xmlns:a16="http://schemas.microsoft.com/office/drawing/2014/main" id="{F39703BC-29F8-654C-B243-8FF61C048E57}"/>
              </a:ext>
            </a:extLst>
          </p:cNvPr>
          <p:cNvSpPr/>
          <p:nvPr/>
        </p:nvSpPr>
        <p:spPr>
          <a:xfrm>
            <a:off x="4231365" y="1853184"/>
            <a:ext cx="2401824" cy="487680"/>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Read-Write Conflicts</a:t>
            </a:r>
          </a:p>
        </p:txBody>
      </p:sp>
      <p:sp>
        <p:nvSpPr>
          <p:cNvPr id="9" name="Rounded Rectangle 8">
            <a:extLst>
              <a:ext uri="{FF2B5EF4-FFF2-40B4-BE49-F238E27FC236}">
                <a16:creationId xmlns:a16="http://schemas.microsoft.com/office/drawing/2014/main" id="{02D685F7-142B-BF4C-A23F-943AF0F42D25}"/>
              </a:ext>
            </a:extLst>
          </p:cNvPr>
          <p:cNvSpPr/>
          <p:nvPr/>
        </p:nvSpPr>
        <p:spPr>
          <a:xfrm>
            <a:off x="6632448" y="1853184"/>
            <a:ext cx="2401824" cy="487680"/>
          </a:xfrm>
          <a:prstGeom prst="round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Write-Write Conflicts</a:t>
            </a:r>
          </a:p>
        </p:txBody>
      </p:sp>
      <p:sp>
        <p:nvSpPr>
          <p:cNvPr id="10" name="Rectangle 9">
            <a:extLst>
              <a:ext uri="{FF2B5EF4-FFF2-40B4-BE49-F238E27FC236}">
                <a16:creationId xmlns:a16="http://schemas.microsoft.com/office/drawing/2014/main" id="{DB161B27-8BE9-3A46-9385-E1F41B4957AF}"/>
              </a:ext>
            </a:extLst>
          </p:cNvPr>
          <p:cNvSpPr/>
          <p:nvPr/>
        </p:nvSpPr>
        <p:spPr>
          <a:xfrm>
            <a:off x="98277" y="2426208"/>
            <a:ext cx="173126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Baseline</a:t>
            </a:r>
          </a:p>
        </p:txBody>
      </p:sp>
      <p:sp>
        <p:nvSpPr>
          <p:cNvPr id="11" name="Rectangle 10">
            <a:extLst>
              <a:ext uri="{FF2B5EF4-FFF2-40B4-BE49-F238E27FC236}">
                <a16:creationId xmlns:a16="http://schemas.microsoft.com/office/drawing/2014/main" id="{B9D2D55F-49C6-DF4E-B4FB-3649EEE8735C}"/>
              </a:ext>
            </a:extLst>
          </p:cNvPr>
          <p:cNvSpPr/>
          <p:nvPr/>
        </p:nvSpPr>
        <p:spPr>
          <a:xfrm>
            <a:off x="1829541" y="242620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12" name="Rectangle 11">
            <a:extLst>
              <a:ext uri="{FF2B5EF4-FFF2-40B4-BE49-F238E27FC236}">
                <a16:creationId xmlns:a16="http://schemas.microsoft.com/office/drawing/2014/main" id="{DF103853-1201-584D-8927-5EBDFB4CD7AB}"/>
              </a:ext>
            </a:extLst>
          </p:cNvPr>
          <p:cNvSpPr/>
          <p:nvPr/>
        </p:nvSpPr>
        <p:spPr>
          <a:xfrm>
            <a:off x="4231365" y="242620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13" name="Rectangle 12">
            <a:extLst>
              <a:ext uri="{FF2B5EF4-FFF2-40B4-BE49-F238E27FC236}">
                <a16:creationId xmlns:a16="http://schemas.microsoft.com/office/drawing/2014/main" id="{D9CE5A15-0EFD-CD44-8FF8-C014D29ADE1B}"/>
              </a:ext>
            </a:extLst>
          </p:cNvPr>
          <p:cNvSpPr/>
          <p:nvPr/>
        </p:nvSpPr>
        <p:spPr>
          <a:xfrm>
            <a:off x="6632448" y="242620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14" name="Rectangle 13">
            <a:extLst>
              <a:ext uri="{FF2B5EF4-FFF2-40B4-BE49-F238E27FC236}">
                <a16:creationId xmlns:a16="http://schemas.microsoft.com/office/drawing/2014/main" id="{B5D7AA4A-623B-3F44-9EDF-6C74C95A2114}"/>
              </a:ext>
            </a:extLst>
          </p:cNvPr>
          <p:cNvSpPr/>
          <p:nvPr/>
        </p:nvSpPr>
        <p:spPr>
          <a:xfrm>
            <a:off x="98277" y="2804160"/>
            <a:ext cx="173126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a:solidFill>
                  <a:srgbClr val="000000"/>
                </a:solidFill>
              </a:rPr>
              <a:t>MultPartition</a:t>
            </a:r>
            <a:endParaRPr lang="en-US" dirty="0">
              <a:solidFill>
                <a:srgbClr val="000000"/>
              </a:solidFill>
            </a:endParaRPr>
          </a:p>
        </p:txBody>
      </p:sp>
      <p:sp>
        <p:nvSpPr>
          <p:cNvPr id="15" name="Rectangle 14">
            <a:extLst>
              <a:ext uri="{FF2B5EF4-FFF2-40B4-BE49-F238E27FC236}">
                <a16:creationId xmlns:a16="http://schemas.microsoft.com/office/drawing/2014/main" id="{FB4A80A1-DFC6-554F-A357-A1563B88F763}"/>
              </a:ext>
            </a:extLst>
          </p:cNvPr>
          <p:cNvSpPr/>
          <p:nvPr/>
        </p:nvSpPr>
        <p:spPr>
          <a:xfrm>
            <a:off x="1829541" y="2804160"/>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16" name="Rectangle 15">
            <a:extLst>
              <a:ext uri="{FF2B5EF4-FFF2-40B4-BE49-F238E27FC236}">
                <a16:creationId xmlns:a16="http://schemas.microsoft.com/office/drawing/2014/main" id="{B36230F4-2287-A240-B1D3-A7064E9D80B1}"/>
              </a:ext>
            </a:extLst>
          </p:cNvPr>
          <p:cNvSpPr/>
          <p:nvPr/>
        </p:nvSpPr>
        <p:spPr>
          <a:xfrm>
            <a:off x="4231365" y="2804160"/>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17" name="Rectangle 16">
            <a:extLst>
              <a:ext uri="{FF2B5EF4-FFF2-40B4-BE49-F238E27FC236}">
                <a16:creationId xmlns:a16="http://schemas.microsoft.com/office/drawing/2014/main" id="{0DF9D32A-E3BD-7D4B-AC2A-96E96346FB3F}"/>
              </a:ext>
            </a:extLst>
          </p:cNvPr>
          <p:cNvSpPr/>
          <p:nvPr/>
        </p:nvSpPr>
        <p:spPr>
          <a:xfrm>
            <a:off x="6632448" y="2804160"/>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18" name="Rectangle 17">
            <a:extLst>
              <a:ext uri="{FF2B5EF4-FFF2-40B4-BE49-F238E27FC236}">
                <a16:creationId xmlns:a16="http://schemas.microsoft.com/office/drawing/2014/main" id="{A211FF91-B255-1845-BCA9-870EDDB1BF03}"/>
              </a:ext>
            </a:extLst>
          </p:cNvPr>
          <p:cNvSpPr/>
          <p:nvPr/>
        </p:nvSpPr>
        <p:spPr>
          <a:xfrm>
            <a:off x="98277" y="3182112"/>
            <a:ext cx="173126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SALP (DRAM)</a:t>
            </a:r>
          </a:p>
        </p:txBody>
      </p:sp>
      <p:sp>
        <p:nvSpPr>
          <p:cNvPr id="19" name="Rectangle 18">
            <a:extLst>
              <a:ext uri="{FF2B5EF4-FFF2-40B4-BE49-F238E27FC236}">
                <a16:creationId xmlns:a16="http://schemas.microsoft.com/office/drawing/2014/main" id="{0BAFE19D-BAB0-1B4A-8884-688D0476CA75}"/>
              </a:ext>
            </a:extLst>
          </p:cNvPr>
          <p:cNvSpPr/>
          <p:nvPr/>
        </p:nvSpPr>
        <p:spPr>
          <a:xfrm>
            <a:off x="1829541" y="3182112"/>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20" name="Rectangle 19">
            <a:extLst>
              <a:ext uri="{FF2B5EF4-FFF2-40B4-BE49-F238E27FC236}">
                <a16:creationId xmlns:a16="http://schemas.microsoft.com/office/drawing/2014/main" id="{2CBB5A23-FD92-B04D-AC43-A70976A7780E}"/>
              </a:ext>
            </a:extLst>
          </p:cNvPr>
          <p:cNvSpPr/>
          <p:nvPr/>
        </p:nvSpPr>
        <p:spPr>
          <a:xfrm>
            <a:off x="4231365" y="3182112"/>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21" name="Rectangle 20">
            <a:extLst>
              <a:ext uri="{FF2B5EF4-FFF2-40B4-BE49-F238E27FC236}">
                <a16:creationId xmlns:a16="http://schemas.microsoft.com/office/drawing/2014/main" id="{90BCF684-5245-164B-B748-14A8EED279B1}"/>
              </a:ext>
            </a:extLst>
          </p:cNvPr>
          <p:cNvSpPr/>
          <p:nvPr/>
        </p:nvSpPr>
        <p:spPr>
          <a:xfrm>
            <a:off x="6632448" y="3182112"/>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22" name="Rectangle 21">
            <a:extLst>
              <a:ext uri="{FF2B5EF4-FFF2-40B4-BE49-F238E27FC236}">
                <a16:creationId xmlns:a16="http://schemas.microsoft.com/office/drawing/2014/main" id="{BA7442B9-28FB-6C48-8218-0C12F29075BB}"/>
              </a:ext>
            </a:extLst>
          </p:cNvPr>
          <p:cNvSpPr/>
          <p:nvPr/>
        </p:nvSpPr>
        <p:spPr>
          <a:xfrm>
            <a:off x="98277" y="3647748"/>
            <a:ext cx="173126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PALP (PCM)</a:t>
            </a:r>
          </a:p>
        </p:txBody>
      </p:sp>
      <p:sp>
        <p:nvSpPr>
          <p:cNvPr id="23" name="Rectangle 22">
            <a:extLst>
              <a:ext uri="{FF2B5EF4-FFF2-40B4-BE49-F238E27FC236}">
                <a16:creationId xmlns:a16="http://schemas.microsoft.com/office/drawing/2014/main" id="{B8FD47F7-6397-E542-B9E8-826A23CD440B}"/>
              </a:ext>
            </a:extLst>
          </p:cNvPr>
          <p:cNvSpPr/>
          <p:nvPr/>
        </p:nvSpPr>
        <p:spPr>
          <a:xfrm>
            <a:off x="1829541" y="364774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24" name="Rectangle 23">
            <a:extLst>
              <a:ext uri="{FF2B5EF4-FFF2-40B4-BE49-F238E27FC236}">
                <a16:creationId xmlns:a16="http://schemas.microsoft.com/office/drawing/2014/main" id="{B41ADAE2-CA0A-1C4F-A84B-8CB2067CDF35}"/>
              </a:ext>
            </a:extLst>
          </p:cNvPr>
          <p:cNvSpPr/>
          <p:nvPr/>
        </p:nvSpPr>
        <p:spPr>
          <a:xfrm>
            <a:off x="4231365" y="364774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432FF"/>
                </a:solidFill>
              </a:rPr>
              <a:t>Yes</a:t>
            </a:r>
          </a:p>
        </p:txBody>
      </p:sp>
      <p:sp>
        <p:nvSpPr>
          <p:cNvPr id="25" name="Rectangle 24">
            <a:extLst>
              <a:ext uri="{FF2B5EF4-FFF2-40B4-BE49-F238E27FC236}">
                <a16:creationId xmlns:a16="http://schemas.microsoft.com/office/drawing/2014/main" id="{A47A0D09-85C4-CC4A-AC1A-67F34750E447}"/>
              </a:ext>
            </a:extLst>
          </p:cNvPr>
          <p:cNvSpPr/>
          <p:nvPr/>
        </p:nvSpPr>
        <p:spPr>
          <a:xfrm>
            <a:off x="6632448" y="3647748"/>
            <a:ext cx="2401824" cy="377952"/>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No</a:t>
            </a:r>
          </a:p>
        </p:txBody>
      </p:sp>
      <p:sp>
        <p:nvSpPr>
          <p:cNvPr id="27" name="Rectangle 26">
            <a:extLst>
              <a:ext uri="{FF2B5EF4-FFF2-40B4-BE49-F238E27FC236}">
                <a16:creationId xmlns:a16="http://schemas.microsoft.com/office/drawing/2014/main" id="{2E69B432-3FF7-D442-AE34-B10E84965DB9}"/>
              </a:ext>
            </a:extLst>
          </p:cNvPr>
          <p:cNvSpPr/>
          <p:nvPr/>
        </p:nvSpPr>
        <p:spPr>
          <a:xfrm>
            <a:off x="0" y="4782696"/>
            <a:ext cx="9143999" cy="692497"/>
          </a:xfrm>
          <a:prstGeom prst="rect">
            <a:avLst/>
          </a:prstGeom>
          <a:solidFill>
            <a:srgbClr val="777777">
              <a:lumMod val="20000"/>
              <a:lumOff val="80000"/>
            </a:srgbClr>
          </a:solidFill>
        </p:spPr>
        <p:txBody>
          <a:bodyPr wrap="square">
            <a:spAutoFit/>
          </a:bodyPr>
          <a:lstStyle/>
          <a:p>
            <a:r>
              <a:rPr lang="en-US" sz="1300" b="1" u="sng" kern="0" dirty="0">
                <a:solidFill>
                  <a:srgbClr val="0000FF"/>
                </a:solidFill>
              </a:rPr>
              <a:t>Baseline</a:t>
            </a:r>
            <a:r>
              <a:rPr lang="en-US" sz="1300" dirty="0"/>
              <a:t>: </a:t>
            </a:r>
            <a:r>
              <a:rPr lang="en-US" sz="1300" dirty="0" err="1"/>
              <a:t>Arjomand</a:t>
            </a:r>
            <a:r>
              <a:rPr lang="en-US" sz="1300" dirty="0"/>
              <a:t> et al. “</a:t>
            </a:r>
            <a:r>
              <a:rPr lang="en-US" sz="1300" i="1" dirty="0"/>
              <a:t>Boosting access parallelism to PCM-based main memory</a:t>
            </a:r>
            <a:r>
              <a:rPr lang="en-US" sz="1300" dirty="0"/>
              <a:t>” in ISCA 2016</a:t>
            </a:r>
          </a:p>
          <a:p>
            <a:r>
              <a:rPr lang="en-US" sz="1300" b="1" u="sng" kern="0" dirty="0" err="1">
                <a:solidFill>
                  <a:srgbClr val="0000FF"/>
                </a:solidFill>
              </a:rPr>
              <a:t>MultiPartition</a:t>
            </a:r>
            <a:r>
              <a:rPr lang="en-US" sz="1300" dirty="0"/>
              <a:t>: Zhou et al., “An efficient parallel scheduling scheme on multi-partition PCM architecture” in ISLPED 2016</a:t>
            </a:r>
          </a:p>
          <a:p>
            <a:r>
              <a:rPr lang="en-US" sz="1300" b="1" u="sng" kern="0" dirty="0">
                <a:solidFill>
                  <a:srgbClr val="0000FF"/>
                </a:solidFill>
              </a:rPr>
              <a:t>SALP</a:t>
            </a:r>
            <a:r>
              <a:rPr lang="en-US" sz="1300" dirty="0"/>
              <a:t>: Kim et al., “A Case for Exploiting Subarray-Level Parallelism (SALP) in DRAM” in ISCA 2012</a:t>
            </a:r>
          </a:p>
        </p:txBody>
      </p:sp>
    </p:spTree>
    <p:extLst>
      <p:ext uri="{BB962C8B-B14F-4D97-AF65-F5344CB8AC3E}">
        <p14:creationId xmlns:p14="http://schemas.microsoft.com/office/powerpoint/2010/main" val="1421401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AFBB7A-0A12-1D41-9683-05490FDC5772}"/>
              </a:ext>
            </a:extLst>
          </p:cNvPr>
          <p:cNvSpPr>
            <a:spLocks noGrp="1"/>
          </p:cNvSpPr>
          <p:nvPr>
            <p:ph sz="quarter" idx="13"/>
          </p:nvPr>
        </p:nvSpPr>
        <p:spPr/>
        <p:txBody>
          <a:bodyPr/>
          <a:lstStyle/>
          <a:p>
            <a:r>
              <a:rPr lang="en-US" dirty="0">
                <a:solidFill>
                  <a:schemeClr val="bg1">
                    <a:lumMod val="85000"/>
                  </a:schemeClr>
                </a:solidFill>
              </a:rPr>
              <a:t>Introduction</a:t>
            </a:r>
          </a:p>
          <a:p>
            <a:r>
              <a:rPr lang="en-US" dirty="0">
                <a:solidFill>
                  <a:schemeClr val="bg1">
                    <a:lumMod val="85000"/>
                  </a:schemeClr>
                </a:solidFill>
              </a:rPr>
              <a:t>Motivation</a:t>
            </a:r>
          </a:p>
          <a:p>
            <a:r>
              <a:rPr lang="en-US" dirty="0"/>
              <a:t>Background on PCM</a:t>
            </a:r>
          </a:p>
          <a:p>
            <a:r>
              <a:rPr lang="en-US" dirty="0"/>
              <a:t>Contribution 1: Enabling read-write parallelism</a:t>
            </a:r>
          </a:p>
          <a:p>
            <a:r>
              <a:rPr lang="en-US" dirty="0"/>
              <a:t>Contribution 2: Enabling read-read parallelism</a:t>
            </a:r>
          </a:p>
          <a:p>
            <a:r>
              <a:rPr lang="en-US" dirty="0"/>
              <a:t>Contribution 3: Exploiting parallelism</a:t>
            </a:r>
          </a:p>
          <a:p>
            <a:r>
              <a:rPr lang="en-US" dirty="0"/>
              <a:t>Evaluation</a:t>
            </a:r>
          </a:p>
          <a:p>
            <a:r>
              <a:rPr lang="en-US" dirty="0"/>
              <a:t>Conclusion</a:t>
            </a:r>
          </a:p>
          <a:p>
            <a:endParaRPr lang="en-US" dirty="0"/>
          </a:p>
          <a:p>
            <a:endParaRPr lang="en-US" dirty="0"/>
          </a:p>
        </p:txBody>
      </p:sp>
      <p:sp>
        <p:nvSpPr>
          <p:cNvPr id="3" name="Content Placeholder 2">
            <a:extLst>
              <a:ext uri="{FF2B5EF4-FFF2-40B4-BE49-F238E27FC236}">
                <a16:creationId xmlns:a16="http://schemas.microsoft.com/office/drawing/2014/main" id="{6B6FC409-F565-E847-A08A-9C06D7BC56B1}"/>
              </a:ext>
            </a:extLst>
          </p:cNvPr>
          <p:cNvSpPr>
            <a:spLocks noGrp="1"/>
          </p:cNvSpPr>
          <p:nvPr>
            <p:ph sz="quarter" idx="14"/>
          </p:nvPr>
        </p:nvSpPr>
        <p:spPr>
          <a:xfrm>
            <a:off x="208005" y="174624"/>
            <a:ext cx="8727990" cy="854554"/>
          </a:xfrm>
        </p:spPr>
        <p:txBody>
          <a:bodyPr/>
          <a:lstStyle/>
          <a:p>
            <a:r>
              <a:rPr lang="en-US" dirty="0"/>
              <a:t>Outline</a:t>
            </a:r>
          </a:p>
        </p:txBody>
      </p:sp>
      <p:sp>
        <p:nvSpPr>
          <p:cNvPr id="4" name="Slide Number Placeholder 3">
            <a:extLst>
              <a:ext uri="{FF2B5EF4-FFF2-40B4-BE49-F238E27FC236}">
                <a16:creationId xmlns:a16="http://schemas.microsoft.com/office/drawing/2014/main" id="{630EAD7D-9E3C-454F-9EE6-D42759B2C1B9}"/>
              </a:ext>
            </a:extLst>
          </p:cNvPr>
          <p:cNvSpPr>
            <a:spLocks noGrp="1"/>
          </p:cNvSpPr>
          <p:nvPr>
            <p:ph type="sldNum" sz="quarter" idx="12"/>
          </p:nvPr>
        </p:nvSpPr>
        <p:spPr/>
        <p:txBody>
          <a:bodyPr/>
          <a:lstStyle/>
          <a:p>
            <a:fld id="{97D94EF6-00CB-A74C-BD32-7BC8A847BB36}" type="slidenum">
              <a:rPr lang="en-US" smtClean="0"/>
              <a:pPr/>
              <a:t>8</a:t>
            </a:fld>
            <a:endParaRPr lang="en-US" dirty="0"/>
          </a:p>
        </p:txBody>
      </p:sp>
    </p:spTree>
    <p:extLst>
      <p:ext uri="{BB962C8B-B14F-4D97-AF65-F5344CB8AC3E}">
        <p14:creationId xmlns:p14="http://schemas.microsoft.com/office/powerpoint/2010/main" val="1432057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D7436E-FB4D-2146-B2AC-2CAA111B2D87}"/>
              </a:ext>
            </a:extLst>
          </p:cNvPr>
          <p:cNvSpPr>
            <a:spLocks noGrp="1"/>
          </p:cNvSpPr>
          <p:nvPr>
            <p:ph sz="quarter" idx="13"/>
          </p:nvPr>
        </p:nvSpPr>
        <p:spPr/>
        <p:txBody>
          <a:bodyPr/>
          <a:lstStyle/>
          <a:p>
            <a:r>
              <a:rPr lang="en-US" dirty="0"/>
              <a:t>A PCM bank is implemented as a collection of partitions that operate mostly </a:t>
            </a:r>
            <a:r>
              <a:rPr lang="en-US" dirty="0">
                <a:solidFill>
                  <a:srgbClr val="0432FF"/>
                </a:solidFill>
              </a:rPr>
              <a:t>independently</a:t>
            </a:r>
            <a:r>
              <a:rPr lang="en-US" dirty="0"/>
              <a:t>; sharing the sense amplifiers (</a:t>
            </a:r>
            <a:r>
              <a:rPr lang="en-US" dirty="0">
                <a:solidFill>
                  <a:srgbClr val="0432FF"/>
                </a:solidFill>
              </a:rPr>
              <a:t>to read</a:t>
            </a:r>
            <a:r>
              <a:rPr lang="en-US" dirty="0"/>
              <a:t>) and the write drivers (</a:t>
            </a:r>
            <a:r>
              <a:rPr lang="en-US" dirty="0">
                <a:solidFill>
                  <a:srgbClr val="0432FF"/>
                </a:solidFill>
              </a:rPr>
              <a:t>to write</a:t>
            </a:r>
            <a:r>
              <a:rPr lang="en-US" dirty="0"/>
              <a:t>)</a:t>
            </a:r>
          </a:p>
          <a:p>
            <a:endParaRPr lang="en-US" dirty="0"/>
          </a:p>
        </p:txBody>
      </p:sp>
      <p:sp>
        <p:nvSpPr>
          <p:cNvPr id="3" name="Content Placeholder 2">
            <a:extLst>
              <a:ext uri="{FF2B5EF4-FFF2-40B4-BE49-F238E27FC236}">
                <a16:creationId xmlns:a16="http://schemas.microsoft.com/office/drawing/2014/main" id="{4BC2C3C8-5541-CB4F-8132-1B693EC9247D}"/>
              </a:ext>
            </a:extLst>
          </p:cNvPr>
          <p:cNvSpPr>
            <a:spLocks noGrp="1"/>
          </p:cNvSpPr>
          <p:nvPr>
            <p:ph sz="quarter" idx="14"/>
          </p:nvPr>
        </p:nvSpPr>
        <p:spPr/>
        <p:txBody>
          <a:bodyPr/>
          <a:lstStyle/>
          <a:p>
            <a:r>
              <a:rPr lang="en-US" dirty="0"/>
              <a:t>PCM Bank Structure</a:t>
            </a:r>
          </a:p>
        </p:txBody>
      </p:sp>
      <p:sp>
        <p:nvSpPr>
          <p:cNvPr id="4" name="Slide Number Placeholder 3">
            <a:extLst>
              <a:ext uri="{FF2B5EF4-FFF2-40B4-BE49-F238E27FC236}">
                <a16:creationId xmlns:a16="http://schemas.microsoft.com/office/drawing/2014/main" id="{3BA8E6D0-1C58-E34B-AC43-1002824B8FFF}"/>
              </a:ext>
            </a:extLst>
          </p:cNvPr>
          <p:cNvSpPr>
            <a:spLocks noGrp="1"/>
          </p:cNvSpPr>
          <p:nvPr>
            <p:ph type="sldNum" sz="quarter" idx="12"/>
          </p:nvPr>
        </p:nvSpPr>
        <p:spPr/>
        <p:txBody>
          <a:bodyPr/>
          <a:lstStyle/>
          <a:p>
            <a:fld id="{97D94EF6-00CB-A74C-BD32-7BC8A847BB36}" type="slidenum">
              <a:rPr lang="en-US" smtClean="0"/>
              <a:pPr/>
              <a:t>9</a:t>
            </a:fld>
            <a:endParaRPr lang="en-US" dirty="0"/>
          </a:p>
        </p:txBody>
      </p:sp>
      <p:pic>
        <p:nvPicPr>
          <p:cNvPr id="5" name="Picture 4">
            <a:extLst>
              <a:ext uri="{FF2B5EF4-FFF2-40B4-BE49-F238E27FC236}">
                <a16:creationId xmlns:a16="http://schemas.microsoft.com/office/drawing/2014/main" id="{646242C7-181F-524A-9474-74E41C7C6EAD}"/>
              </a:ext>
            </a:extLst>
          </p:cNvPr>
          <p:cNvPicPr>
            <a:picLocks noChangeAspect="1"/>
          </p:cNvPicPr>
          <p:nvPr/>
        </p:nvPicPr>
        <p:blipFill>
          <a:blip r:embed="rId2"/>
          <a:stretch>
            <a:fillRect/>
          </a:stretch>
        </p:blipFill>
        <p:spPr>
          <a:xfrm>
            <a:off x="0" y="2410984"/>
            <a:ext cx="3909878" cy="2829518"/>
          </a:xfrm>
          <a:prstGeom prst="rect">
            <a:avLst/>
          </a:prstGeom>
        </p:spPr>
      </p:pic>
      <p:sp>
        <p:nvSpPr>
          <p:cNvPr id="6" name="TextBox 5">
            <a:extLst>
              <a:ext uri="{FF2B5EF4-FFF2-40B4-BE49-F238E27FC236}">
                <a16:creationId xmlns:a16="http://schemas.microsoft.com/office/drawing/2014/main" id="{5D8FFA06-9E96-F14F-AAAD-16546D0FAB24}"/>
              </a:ext>
            </a:extLst>
          </p:cNvPr>
          <p:cNvSpPr txBox="1"/>
          <p:nvPr/>
        </p:nvSpPr>
        <p:spPr>
          <a:xfrm>
            <a:off x="4425696" y="3476215"/>
            <a:ext cx="4510299" cy="923330"/>
          </a:xfrm>
          <a:prstGeom prst="rect">
            <a:avLst/>
          </a:prstGeom>
          <a:noFill/>
        </p:spPr>
        <p:txBody>
          <a:bodyPr wrap="square" rtlCol="0">
            <a:spAutoFit/>
          </a:bodyPr>
          <a:lstStyle/>
          <a:p>
            <a:r>
              <a:rPr lang="en-US" b="1" dirty="0">
                <a:solidFill>
                  <a:srgbClr val="000000"/>
                </a:solidFill>
              </a:rPr>
              <a:t>Peripheral structures in PCM banks allow to read and program </a:t>
            </a:r>
          </a:p>
          <a:p>
            <a:r>
              <a:rPr lang="en-US" b="1" kern="0" dirty="0">
                <a:solidFill>
                  <a:srgbClr val="0000FF"/>
                </a:solidFill>
              </a:rPr>
              <a:t>128 PCM cells in parallel</a:t>
            </a:r>
            <a:endParaRPr lang="en-US" dirty="0"/>
          </a:p>
        </p:txBody>
      </p:sp>
    </p:spTree>
    <p:extLst>
      <p:ext uri="{BB962C8B-B14F-4D97-AF65-F5344CB8AC3E}">
        <p14:creationId xmlns:p14="http://schemas.microsoft.com/office/powerpoint/2010/main" val="3919477526"/>
      </p:ext>
    </p:extLst>
  </p:cSld>
  <p:clrMapOvr>
    <a:masterClrMapping/>
  </p:clrMapOvr>
</p:sld>
</file>

<file path=ppt/theme/theme1.xml><?xml version="1.0" encoding="utf-8"?>
<a:theme xmlns:a="http://schemas.openxmlformats.org/drawingml/2006/main" name="Custom Design">
  <a:themeElements>
    <a:clrScheme name="Drexel">
      <a:dk1>
        <a:srgbClr val="003478"/>
      </a:dk1>
      <a:lt1>
        <a:sysClr val="window" lastClr="FFFFFF"/>
      </a:lt1>
      <a:dk2>
        <a:srgbClr val="003478"/>
      </a:dk2>
      <a:lt2>
        <a:srgbClr val="EEECE1"/>
      </a:lt2>
      <a:accent1>
        <a:srgbClr val="FEBD0E"/>
      </a:accent1>
      <a:accent2>
        <a:srgbClr val="C72B14"/>
      </a:accent2>
      <a:accent3>
        <a:srgbClr val="A9B700"/>
      </a:accent3>
      <a:accent4>
        <a:srgbClr val="004C88"/>
      </a:accent4>
      <a:accent5>
        <a:srgbClr val="5899E0"/>
      </a:accent5>
      <a:accent6>
        <a:srgbClr val="FF7C00"/>
      </a:accent6>
      <a:hlink>
        <a:srgbClr val="5899E0"/>
      </a:hlink>
      <a:folHlink>
        <a:srgbClr val="5899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13198</TotalTime>
  <Words>1486</Words>
  <Application>Microsoft Macintosh PowerPoint</Application>
  <PresentationFormat>On-screen Show (4:3)</PresentationFormat>
  <Paragraphs>292</Paragraphs>
  <Slides>45</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Helvetica Neue Medium</vt:lpstr>
      <vt:lpstr>Custom Design</vt:lpstr>
      <vt:lpstr>Enabling and Exploiting  Partition-Level Parallelism (PALP)  in Phase Change Memories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Enabling and Exploiting  Partition-Level Parallelism (PALP)  in Phase Change Memories</vt:lpstr>
    </vt:vector>
  </TitlesOfParts>
  <Company>Drexel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Alexander Zahradnik</dc:creator>
  <cp:lastModifiedBy>Das,Anup Kumar</cp:lastModifiedBy>
  <cp:revision>315</cp:revision>
  <cp:lastPrinted>2019-10-14T22:33:50Z</cp:lastPrinted>
  <dcterms:created xsi:type="dcterms:W3CDTF">2012-09-07T20:50:39Z</dcterms:created>
  <dcterms:modified xsi:type="dcterms:W3CDTF">2019-10-15T14:54:10Z</dcterms:modified>
</cp:coreProperties>
</file>