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5" r:id="rId2"/>
    <p:sldId id="283" r:id="rId3"/>
    <p:sldId id="282" r:id="rId4"/>
    <p:sldId id="262" r:id="rId5"/>
    <p:sldId id="285" r:id="rId6"/>
    <p:sldId id="286" r:id="rId7"/>
    <p:sldId id="260" r:id="rId8"/>
    <p:sldId id="287" r:id="rId9"/>
    <p:sldId id="288" r:id="rId10"/>
    <p:sldId id="284" r:id="rId11"/>
    <p:sldId id="264" r:id="rId12"/>
    <p:sldId id="266" r:id="rId13"/>
    <p:sldId id="272" r:id="rId14"/>
    <p:sldId id="291" r:id="rId15"/>
    <p:sldId id="290" r:id="rId16"/>
    <p:sldId id="296" r:id="rId17"/>
    <p:sldId id="263" r:id="rId18"/>
    <p:sldId id="277" r:id="rId19"/>
    <p:sldId id="293" r:id="rId20"/>
    <p:sldId id="294" r:id="rId21"/>
    <p:sldId id="298" r:id="rId22"/>
    <p:sldId id="299" r:id="rId23"/>
    <p:sldId id="300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6A41"/>
    <a:srgbClr val="C08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78266" autoAdjust="0"/>
  </p:normalViewPr>
  <p:slideViewPr>
    <p:cSldViewPr snapToGrid="0" snapToObjects="1">
      <p:cViewPr varScale="1">
        <p:scale>
          <a:sx n="67" d="100"/>
          <a:sy n="67" d="100"/>
        </p:scale>
        <p:origin x="1493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9808707032068"/>
          <c:y val="3.8475861504193527E-2"/>
          <c:w val="0.84686490595262032"/>
          <c:h val="0.71551836302198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Unmanaged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PageRank</c:v>
                </c:pt>
                <c:pt idx="1">
                  <c:v>K-Means</c:v>
                </c:pt>
                <c:pt idx="2">
                  <c:v>LR</c:v>
                </c:pt>
                <c:pt idx="3">
                  <c:v>TC</c:v>
                </c:pt>
                <c:pt idx="4">
                  <c:v>GraphX- CC</c:v>
                </c:pt>
                <c:pt idx="5">
                  <c:v>GraphX- SSSP</c:v>
                </c:pt>
                <c:pt idx="6">
                  <c:v>MLlib-BC</c:v>
                </c:pt>
                <c:pt idx="7">
                  <c:v>Average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1.25</c:v>
                </c:pt>
                <c:pt idx="1">
                  <c:v>1.1499999999999999</c:v>
                </c:pt>
                <c:pt idx="2">
                  <c:v>1.1499999999999999</c:v>
                </c:pt>
                <c:pt idx="3">
                  <c:v>1.37</c:v>
                </c:pt>
                <c:pt idx="4">
                  <c:v>1.18</c:v>
                </c:pt>
                <c:pt idx="5">
                  <c:v>1.1499999999999999</c:v>
                </c:pt>
                <c:pt idx="6">
                  <c:v>1.25</c:v>
                </c:pt>
                <c:pt idx="7">
                  <c:v>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C-C142-9D11-4DE16D7CA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Panthera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PageRank</c:v>
                </c:pt>
                <c:pt idx="1">
                  <c:v>K-Means</c:v>
                </c:pt>
                <c:pt idx="2">
                  <c:v>LR</c:v>
                </c:pt>
                <c:pt idx="3">
                  <c:v>TC</c:v>
                </c:pt>
                <c:pt idx="4">
                  <c:v>GraphX- CC</c:v>
                </c:pt>
                <c:pt idx="5">
                  <c:v>GraphX- SSSP</c:v>
                </c:pt>
                <c:pt idx="6">
                  <c:v>MLlib-BC</c:v>
                </c:pt>
                <c:pt idx="7">
                  <c:v>Average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1.1100000000000001</c:v>
                </c:pt>
                <c:pt idx="1">
                  <c:v>0.91</c:v>
                </c:pt>
                <c:pt idx="2">
                  <c:v>0.99</c:v>
                </c:pt>
                <c:pt idx="3">
                  <c:v>1.24</c:v>
                </c:pt>
                <c:pt idx="4">
                  <c:v>0.96</c:v>
                </c:pt>
                <c:pt idx="5">
                  <c:v>1.01</c:v>
                </c:pt>
                <c:pt idx="6">
                  <c:v>1.08</c:v>
                </c:pt>
                <c:pt idx="7">
                  <c:v>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C-C142-9D11-4DE16D7CA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5"/>
        <c:overlap val="-70"/>
        <c:axId val="1603377391"/>
        <c:axId val="1604258495"/>
      </c:barChart>
      <c:catAx>
        <c:axId val="160337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258495"/>
        <c:crosses val="autoZero"/>
        <c:auto val="1"/>
        <c:lblAlgn val="ctr"/>
        <c:lblOffset val="100"/>
        <c:noMultiLvlLbl val="0"/>
      </c:catAx>
      <c:valAx>
        <c:axId val="160425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 dirty="0"/>
                  <a:t>Normalized</a:t>
                </a:r>
                <a:r>
                  <a:rPr lang="zh-CN" altLang="en-US" sz="1800" baseline="0" dirty="0"/>
                  <a:t> </a:t>
                </a:r>
                <a:r>
                  <a:rPr lang="en-US" altLang="zh-CN" sz="1800" baseline="0" dirty="0"/>
                  <a:t>to</a:t>
                </a:r>
                <a:r>
                  <a:rPr lang="zh-CN" altLang="en-US" sz="1800" baseline="0" dirty="0"/>
                  <a:t> </a:t>
                </a:r>
                <a:r>
                  <a:rPr lang="en-US" altLang="zh-CN" sz="1800" baseline="0" dirty="0"/>
                  <a:t>64GB</a:t>
                </a:r>
                <a:r>
                  <a:rPr lang="zh-CN" altLang="en-US" sz="1800" baseline="0" dirty="0"/>
                  <a:t> </a:t>
                </a:r>
                <a:endParaRPr lang="en-US" altLang="zh-CN" sz="1800" baseline="0" dirty="0"/>
              </a:p>
              <a:p>
                <a:pPr>
                  <a:defRPr sz="1800"/>
                </a:pPr>
                <a:r>
                  <a:rPr lang="en-US" altLang="zh-CN" sz="2000" baseline="0" dirty="0"/>
                  <a:t>DRAM-only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1.818682769598956E-2"/>
              <c:y val="0.247392160171865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7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7317671085539"/>
          <c:y val="3.5945380667006852E-2"/>
          <c:w val="0.84928981631208555"/>
          <c:h val="0.71804884385917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Unmanaged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PageRank</c:v>
                </c:pt>
                <c:pt idx="1">
                  <c:v>K-Means</c:v>
                </c:pt>
                <c:pt idx="2">
                  <c:v>LR</c:v>
                </c:pt>
                <c:pt idx="3">
                  <c:v>TC</c:v>
                </c:pt>
                <c:pt idx="4">
                  <c:v>GraphX- CC</c:v>
                </c:pt>
                <c:pt idx="5">
                  <c:v>GraphX- SSSP</c:v>
                </c:pt>
                <c:pt idx="6">
                  <c:v>MLlib-BC</c:v>
                </c:pt>
                <c:pt idx="7">
                  <c:v>Average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0.74</c:v>
                </c:pt>
                <c:pt idx="1">
                  <c:v>0.71</c:v>
                </c:pt>
                <c:pt idx="2">
                  <c:v>0.73</c:v>
                </c:pt>
                <c:pt idx="3">
                  <c:v>0.77</c:v>
                </c:pt>
                <c:pt idx="4">
                  <c:v>0.74</c:v>
                </c:pt>
                <c:pt idx="5">
                  <c:v>0.71</c:v>
                </c:pt>
                <c:pt idx="6">
                  <c:v>0.73</c:v>
                </c:pt>
                <c:pt idx="7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C-C142-9D11-4DE16D7CA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Panthera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PageRank</c:v>
                </c:pt>
                <c:pt idx="1">
                  <c:v>K-Means</c:v>
                </c:pt>
                <c:pt idx="2">
                  <c:v>LR</c:v>
                </c:pt>
                <c:pt idx="3">
                  <c:v>TC</c:v>
                </c:pt>
                <c:pt idx="4">
                  <c:v>GraphX- CC</c:v>
                </c:pt>
                <c:pt idx="5">
                  <c:v>GraphX- SSSP</c:v>
                </c:pt>
                <c:pt idx="6">
                  <c:v>MLlib-BC</c:v>
                </c:pt>
                <c:pt idx="7">
                  <c:v>Average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0.7</c:v>
                </c:pt>
                <c:pt idx="1">
                  <c:v>0.63</c:v>
                </c:pt>
                <c:pt idx="2">
                  <c:v>0.67</c:v>
                </c:pt>
                <c:pt idx="3">
                  <c:v>0.73</c:v>
                </c:pt>
                <c:pt idx="4">
                  <c:v>0.67</c:v>
                </c:pt>
                <c:pt idx="5">
                  <c:v>0.69</c:v>
                </c:pt>
                <c:pt idx="6">
                  <c:v>0.65</c:v>
                </c:pt>
                <c:pt idx="7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C-C142-9D11-4DE16D7CA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overlap val="-70"/>
        <c:axId val="1603377391"/>
        <c:axId val="1604258495"/>
      </c:barChart>
      <c:catAx>
        <c:axId val="160337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258495"/>
        <c:crosses val="autoZero"/>
        <c:auto val="1"/>
        <c:lblAlgn val="ctr"/>
        <c:lblOffset val="100"/>
        <c:noMultiLvlLbl val="0"/>
      </c:catAx>
      <c:valAx>
        <c:axId val="16042584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 dirty="0"/>
                  <a:t>Normalized</a:t>
                </a:r>
                <a:r>
                  <a:rPr lang="zh-CN" altLang="en-US" sz="1800" baseline="0" dirty="0"/>
                  <a:t> </a:t>
                </a:r>
                <a:r>
                  <a:rPr lang="en-US" altLang="zh-CN" sz="1800" baseline="0" dirty="0"/>
                  <a:t>to</a:t>
                </a:r>
                <a:r>
                  <a:rPr lang="zh-CN" altLang="en-US" sz="1800" baseline="0" dirty="0"/>
                  <a:t> </a:t>
                </a:r>
                <a:r>
                  <a:rPr lang="en-US" altLang="zh-CN" sz="1800" baseline="0" dirty="0"/>
                  <a:t>64GB</a:t>
                </a:r>
                <a:r>
                  <a:rPr lang="zh-CN" altLang="en-US" sz="1800" baseline="0" dirty="0"/>
                  <a:t> </a:t>
                </a:r>
                <a:endParaRPr lang="en-US" altLang="zh-CN" sz="1800" baseline="0" dirty="0"/>
              </a:p>
              <a:p>
                <a:pPr>
                  <a:defRPr sz="1800"/>
                </a:pPr>
                <a:r>
                  <a:rPr lang="en-US" altLang="zh-CN" sz="2000" baseline="0" dirty="0"/>
                  <a:t>DRAM-only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1.6974372516256924E-2"/>
              <c:y val="0.24486167933467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7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7317671085539"/>
          <c:y val="3.5945380667006852E-2"/>
          <c:w val="0.84928981631208555"/>
          <c:h val="0.71804884385917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DRAM Only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PageRank</c:v>
                </c:pt>
                <c:pt idx="1">
                  <c:v>K-Means</c:v>
                </c:pt>
                <c:pt idx="2">
                  <c:v>LR</c:v>
                </c:pt>
                <c:pt idx="3">
                  <c:v>TC</c:v>
                </c:pt>
                <c:pt idx="4">
                  <c:v>GraphX- CC</c:v>
                </c:pt>
                <c:pt idx="5">
                  <c:v>GraphX- SSSP</c:v>
                </c:pt>
                <c:pt idx="6">
                  <c:v>MLlib-BC</c:v>
                </c:pt>
                <c:pt idx="7">
                  <c:v>Average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174</c:v>
                </c:pt>
                <c:pt idx="1">
                  <c:v>220</c:v>
                </c:pt>
                <c:pt idx="2">
                  <c:v>293</c:v>
                </c:pt>
                <c:pt idx="3">
                  <c:v>72</c:v>
                </c:pt>
                <c:pt idx="4">
                  <c:v>115</c:v>
                </c:pt>
                <c:pt idx="5">
                  <c:v>120</c:v>
                </c:pt>
                <c:pt idx="6">
                  <c:v>102</c:v>
                </c:pt>
                <c:pt idx="7" formatCode="0.0">
                  <c:v>156.57142857142858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C-C142-9D11-4DE16D7CA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Panthera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PageRank</c:v>
                </c:pt>
                <c:pt idx="1">
                  <c:v>K-Means</c:v>
                </c:pt>
                <c:pt idx="2">
                  <c:v>LR</c:v>
                </c:pt>
                <c:pt idx="3">
                  <c:v>TC</c:v>
                </c:pt>
                <c:pt idx="4">
                  <c:v>GraphX- CC</c:v>
                </c:pt>
                <c:pt idx="5">
                  <c:v>GraphX- SSSP</c:v>
                </c:pt>
                <c:pt idx="6">
                  <c:v>MLlib-BC</c:v>
                </c:pt>
                <c:pt idx="7">
                  <c:v>Average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279</c:v>
                </c:pt>
                <c:pt idx="1">
                  <c:v>106</c:v>
                </c:pt>
                <c:pt idx="2">
                  <c:v>324</c:v>
                </c:pt>
                <c:pt idx="3">
                  <c:v>119</c:v>
                </c:pt>
                <c:pt idx="4">
                  <c:v>77</c:v>
                </c:pt>
                <c:pt idx="5">
                  <c:v>84</c:v>
                </c:pt>
                <c:pt idx="6">
                  <c:v>113</c:v>
                </c:pt>
                <c:pt idx="7" formatCode="0.0">
                  <c:v>157.42857142857142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C-C142-9D11-4DE16D7CA4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Unmanaged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PageRank</c:v>
                </c:pt>
                <c:pt idx="1">
                  <c:v>K-Means</c:v>
                </c:pt>
                <c:pt idx="2">
                  <c:v>LR</c:v>
                </c:pt>
                <c:pt idx="3">
                  <c:v>TC</c:v>
                </c:pt>
                <c:pt idx="4">
                  <c:v>GraphX- CC</c:v>
                </c:pt>
                <c:pt idx="5">
                  <c:v>GraphX- SSSP</c:v>
                </c:pt>
                <c:pt idx="6">
                  <c:v>MLlib-BC</c:v>
                </c:pt>
                <c:pt idx="7">
                  <c:v>Average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284</c:v>
                </c:pt>
                <c:pt idx="1">
                  <c:v>361</c:v>
                </c:pt>
                <c:pt idx="2">
                  <c:v>445</c:v>
                </c:pt>
                <c:pt idx="3">
                  <c:v>130</c:v>
                </c:pt>
                <c:pt idx="4">
                  <c:v>177</c:v>
                </c:pt>
                <c:pt idx="5">
                  <c:v>163</c:v>
                </c:pt>
                <c:pt idx="6">
                  <c:v>176</c:v>
                </c:pt>
                <c:pt idx="7" formatCode="0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A-FB43-9E8D-781972D94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overlap val="-70"/>
        <c:axId val="1603377391"/>
        <c:axId val="1604258495"/>
      </c:barChart>
      <c:catAx>
        <c:axId val="160337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258495"/>
        <c:crosses val="autoZero"/>
        <c:auto val="1"/>
        <c:lblAlgn val="ctr"/>
        <c:lblOffset val="100"/>
        <c:noMultiLvlLbl val="0"/>
      </c:catAx>
      <c:valAx>
        <c:axId val="160425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 baseline="0" dirty="0"/>
                  <a:t>Elapsed</a:t>
                </a:r>
                <a:r>
                  <a:rPr lang="zh-CN" altLang="en-US" sz="1800" baseline="0" dirty="0"/>
                  <a:t> </a:t>
                </a:r>
                <a:r>
                  <a:rPr lang="en-US" altLang="zh-CN" sz="1800" baseline="0" dirty="0"/>
                  <a:t>Time</a:t>
                </a:r>
                <a:r>
                  <a:rPr lang="zh-CN" altLang="en-US" sz="1800" baseline="0" dirty="0"/>
                  <a:t> </a:t>
                </a:r>
                <a:r>
                  <a:rPr lang="en-US" altLang="zh-CN" sz="1800" baseline="0" dirty="0"/>
                  <a:t>(s)</a:t>
                </a:r>
              </a:p>
            </c:rich>
          </c:tx>
          <c:layout>
            <c:manualLayout>
              <c:xMode val="edge"/>
              <c:yMode val="edge"/>
              <c:x val="1.6974372516256924E-2"/>
              <c:y val="0.24486167933467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773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7317671085539"/>
          <c:y val="3.5945380667006852E-2"/>
          <c:w val="0.84928981631208555"/>
          <c:h val="0.71804884385917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DRAM Only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PageRank</c:v>
                </c:pt>
                <c:pt idx="1">
                  <c:v>K-Means</c:v>
                </c:pt>
                <c:pt idx="2">
                  <c:v>LR</c:v>
                </c:pt>
                <c:pt idx="3">
                  <c:v>TC</c:v>
                </c:pt>
                <c:pt idx="4">
                  <c:v>GraphX- CC</c:v>
                </c:pt>
                <c:pt idx="5">
                  <c:v>GraphX- SSSP</c:v>
                </c:pt>
                <c:pt idx="6">
                  <c:v>MLlib-BC</c:v>
                </c:pt>
                <c:pt idx="7">
                  <c:v>Average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786</c:v>
                </c:pt>
                <c:pt idx="1">
                  <c:v>792</c:v>
                </c:pt>
                <c:pt idx="2">
                  <c:v>550</c:v>
                </c:pt>
                <c:pt idx="3">
                  <c:v>207</c:v>
                </c:pt>
                <c:pt idx="4">
                  <c:v>283</c:v>
                </c:pt>
                <c:pt idx="5">
                  <c:v>339</c:v>
                </c:pt>
                <c:pt idx="6">
                  <c:v>216</c:v>
                </c:pt>
                <c:pt idx="7" formatCode="0.0">
                  <c:v>453.28571428571428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C-C142-9D11-4DE16D7CA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Panthera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PageRank</c:v>
                </c:pt>
                <c:pt idx="1">
                  <c:v>K-Means</c:v>
                </c:pt>
                <c:pt idx="2">
                  <c:v>LR</c:v>
                </c:pt>
                <c:pt idx="3">
                  <c:v>TC</c:v>
                </c:pt>
                <c:pt idx="4">
                  <c:v>GraphX- CC</c:v>
                </c:pt>
                <c:pt idx="5">
                  <c:v>GraphX- SSSP</c:v>
                </c:pt>
                <c:pt idx="6">
                  <c:v>MLlib-BC</c:v>
                </c:pt>
                <c:pt idx="7">
                  <c:v>Average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787</c:v>
                </c:pt>
                <c:pt idx="1">
                  <c:v>819</c:v>
                </c:pt>
                <c:pt idx="2">
                  <c:v>511</c:v>
                </c:pt>
                <c:pt idx="3">
                  <c:v>226</c:v>
                </c:pt>
                <c:pt idx="4">
                  <c:v>303</c:v>
                </c:pt>
                <c:pt idx="5">
                  <c:v>382</c:v>
                </c:pt>
                <c:pt idx="6">
                  <c:v>230</c:v>
                </c:pt>
                <c:pt idx="7" formatCode="0.0">
                  <c:v>465.42857142857144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C-C142-9D11-4DE16D7CA4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Unmanaged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PageRank</c:v>
                </c:pt>
                <c:pt idx="1">
                  <c:v>K-Means</c:v>
                </c:pt>
                <c:pt idx="2">
                  <c:v>LR</c:v>
                </c:pt>
                <c:pt idx="3">
                  <c:v>TC</c:v>
                </c:pt>
                <c:pt idx="4">
                  <c:v>GraphX- CC</c:v>
                </c:pt>
                <c:pt idx="5">
                  <c:v>GraphX- SSSP</c:v>
                </c:pt>
                <c:pt idx="6">
                  <c:v>MLlib-BC</c:v>
                </c:pt>
                <c:pt idx="7">
                  <c:v>Average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913</c:v>
                </c:pt>
                <c:pt idx="1">
                  <c:v>798</c:v>
                </c:pt>
                <c:pt idx="2">
                  <c:v>527</c:v>
                </c:pt>
                <c:pt idx="3">
                  <c:v>253</c:v>
                </c:pt>
                <c:pt idx="4">
                  <c:v>294</c:v>
                </c:pt>
                <c:pt idx="5">
                  <c:v>363</c:v>
                </c:pt>
                <c:pt idx="6">
                  <c:v>222</c:v>
                </c:pt>
                <c:pt idx="7" formatCode="0.0">
                  <c:v>481.42857142857144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A-FB43-9E8D-781972D94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overlap val="-70"/>
        <c:axId val="1603377391"/>
        <c:axId val="1604258495"/>
      </c:barChart>
      <c:catAx>
        <c:axId val="160337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258495"/>
        <c:crosses val="autoZero"/>
        <c:auto val="1"/>
        <c:lblAlgn val="ctr"/>
        <c:lblOffset val="100"/>
        <c:noMultiLvlLbl val="0"/>
      </c:catAx>
      <c:valAx>
        <c:axId val="160425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 baseline="0" dirty="0"/>
                  <a:t>Elapsed</a:t>
                </a:r>
                <a:r>
                  <a:rPr lang="zh-CN" altLang="en-US" sz="1800" baseline="0" dirty="0"/>
                  <a:t> </a:t>
                </a:r>
                <a:r>
                  <a:rPr lang="en-US" altLang="zh-CN" sz="1800" baseline="0" dirty="0"/>
                  <a:t>Time</a:t>
                </a:r>
                <a:r>
                  <a:rPr lang="zh-CN" altLang="en-US" sz="1800" baseline="0" dirty="0"/>
                  <a:t> </a:t>
                </a:r>
                <a:r>
                  <a:rPr lang="en-US" altLang="zh-CN" sz="1800" baseline="0" dirty="0"/>
                  <a:t>(s)</a:t>
                </a:r>
              </a:p>
            </c:rich>
          </c:tx>
          <c:layout>
            <c:manualLayout>
              <c:xMode val="edge"/>
              <c:yMode val="edge"/>
              <c:x val="1.6974372516256924E-2"/>
              <c:y val="0.24486167933467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773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0.93003</cdr:x>
      <cdr:y>0.16144</cdr:y>
    </cdr:from>
    <cdr:to>
      <cdr:x>1</cdr:x>
      <cdr:y>0.25342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9F2A8A30-B5C4-FD40-860D-885347942E67}"/>
            </a:ext>
          </a:extLst>
        </cdr:cNvPr>
        <cdr:cNvSpPr txBox="1"/>
      </cdr:nvSpPr>
      <cdr:spPr>
        <a:xfrm xmlns:a="http://schemas.openxmlformats.org/drawingml/2006/main">
          <a:off x="9748836" y="811890"/>
          <a:ext cx="733445" cy="4625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b="1" i="1" dirty="0">
              <a:solidFill>
                <a:schemeClr val="accent2">
                  <a:lumMod val="75000"/>
                </a:schemeClr>
              </a:solidFill>
            </a:rPr>
            <a:t>0.68</a:t>
          </a:r>
          <a:endParaRPr lang="en-US" sz="2400" b="1" i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4D8A4-8683-B647-B086-D27D2FF58CB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D22BA-A8FC-9C4D-B857-F7AFCF2C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6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My name is Chenxi Wang, a </a:t>
            </a:r>
            <a:r>
              <a:rPr lang="en-US" altLang="zh-CN" dirty="0" err="1"/>
              <a:t>postdoctor</a:t>
            </a:r>
            <a:r>
              <a:rPr lang="en-US" altLang="zh-CN" dirty="0"/>
              <a:t> in UCLA,</a:t>
            </a:r>
            <a:r>
              <a:rPr lang="zh-CN" altLang="en-US" dirty="0"/>
              <a:t> </a:t>
            </a:r>
            <a:r>
              <a:rPr lang="en-US" altLang="zh-CN" dirty="0"/>
              <a:t>CS</a:t>
            </a:r>
            <a:r>
              <a:rPr lang="zh-CN" altLang="en-US" dirty="0"/>
              <a:t> </a:t>
            </a:r>
            <a:r>
              <a:rPr lang="en-US" altLang="zh-CN" dirty="0"/>
              <a:t>department.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Panthera,</a:t>
            </a:r>
            <a:r>
              <a:rPr lang="zh-CN" altLang="en-US" dirty="0"/>
              <a:t> </a:t>
            </a:r>
            <a:r>
              <a:rPr lang="en-US" altLang="zh-CN" dirty="0"/>
              <a:t>Holistic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hybrid</a:t>
            </a:r>
            <a:r>
              <a:rPr lang="zh-CN" altLang="en-US" dirty="0"/>
              <a:t> </a:t>
            </a:r>
            <a:r>
              <a:rPr lang="en-US" altLang="zh-CN" dirty="0"/>
              <a:t>memories.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done with</a:t>
            </a:r>
            <a:r>
              <a:rPr lang="zh-CN" altLang="en-US" dirty="0"/>
              <a:t>  </a:t>
            </a:r>
            <a:r>
              <a:rPr lang="en-US" altLang="zh-CN" dirty="0"/>
              <a:t>Huimin</a:t>
            </a:r>
            <a:r>
              <a:rPr lang="zh-CN" altLang="en-US" dirty="0"/>
              <a:t> </a:t>
            </a:r>
            <a:r>
              <a:rPr lang="en-US" altLang="zh-CN" dirty="0"/>
              <a:t>Cui,</a:t>
            </a:r>
            <a:r>
              <a:rPr lang="zh-CN" altLang="en-US" dirty="0"/>
              <a:t>  </a:t>
            </a:r>
            <a:r>
              <a:rPr lang="en-US" altLang="zh-CN" dirty="0"/>
              <a:t>Ting</a:t>
            </a:r>
            <a:r>
              <a:rPr lang="zh-CN" altLang="en-US" dirty="0"/>
              <a:t> </a:t>
            </a:r>
            <a:r>
              <a:rPr lang="en-US" altLang="zh-CN" dirty="0"/>
              <a:t>Cao,</a:t>
            </a:r>
            <a:r>
              <a:rPr lang="zh-CN" altLang="en-US" dirty="0"/>
              <a:t>  </a:t>
            </a:r>
            <a:r>
              <a:rPr lang="en-US" altLang="zh-CN" dirty="0"/>
              <a:t>John</a:t>
            </a:r>
            <a:r>
              <a:rPr lang="zh-CN" altLang="en-US" dirty="0"/>
              <a:t> </a:t>
            </a:r>
            <a:r>
              <a:rPr lang="en-US" altLang="zh-CN" dirty="0" err="1"/>
              <a:t>Zigman</a:t>
            </a:r>
            <a:r>
              <a:rPr lang="en-US" altLang="zh-CN" dirty="0"/>
              <a:t>,</a:t>
            </a:r>
            <a:r>
              <a:rPr lang="zh-CN" altLang="en-US" dirty="0"/>
              <a:t>  </a:t>
            </a:r>
            <a:r>
              <a:rPr lang="en-US" altLang="zh-CN" dirty="0"/>
              <a:t>Haris</a:t>
            </a:r>
            <a:r>
              <a:rPr lang="zh-CN" altLang="en-US" dirty="0"/>
              <a:t> </a:t>
            </a:r>
            <a:r>
              <a:rPr lang="en-US" altLang="zh-CN" dirty="0"/>
              <a:t>Volos,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Onur</a:t>
            </a:r>
            <a:r>
              <a:rPr lang="zh-CN" altLang="en-US" dirty="0"/>
              <a:t> </a:t>
            </a:r>
            <a:r>
              <a:rPr lang="en-US" altLang="zh-CN" dirty="0" err="1"/>
              <a:t>Mutlu</a:t>
            </a:r>
            <a:r>
              <a:rPr lang="en-US" altLang="zh-CN" dirty="0"/>
              <a:t>,</a:t>
            </a:r>
            <a:r>
              <a:rPr lang="zh-CN" altLang="en-US" dirty="0"/>
              <a:t>  </a:t>
            </a:r>
            <a:r>
              <a:rPr lang="en-US" altLang="zh-CN" dirty="0"/>
              <a:t>Fang</a:t>
            </a:r>
            <a:r>
              <a:rPr lang="zh-CN" altLang="en-US" dirty="0"/>
              <a:t> </a:t>
            </a:r>
            <a:r>
              <a:rPr lang="en-US" altLang="zh-CN" dirty="0"/>
              <a:t>lv,</a:t>
            </a:r>
            <a:r>
              <a:rPr lang="zh-CN" altLang="en-US" dirty="0"/>
              <a:t> </a:t>
            </a:r>
            <a:r>
              <a:rPr lang="en-US" altLang="zh-CN" dirty="0"/>
              <a:t>Xiaobing</a:t>
            </a:r>
            <a:r>
              <a:rPr lang="zh-CN" altLang="en-US" dirty="0"/>
              <a:t> </a:t>
            </a:r>
            <a:r>
              <a:rPr lang="en-US" altLang="zh-CN" dirty="0"/>
              <a:t>Feng</a:t>
            </a:r>
            <a:r>
              <a:rPr lang="zh-CN" altLang="en-US" dirty="0"/>
              <a:t> 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Harry</a:t>
            </a:r>
            <a:r>
              <a:rPr lang="zh-CN" altLang="en-US" dirty="0"/>
              <a:t> </a:t>
            </a:r>
            <a:r>
              <a:rPr lang="en-US" altLang="zh-CN" dirty="0"/>
              <a:t>Xu.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OpenJDK,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developed</a:t>
            </a:r>
            <a:r>
              <a:rPr lang="en-US" altLang="zh-CN" baseline="0" dirty="0"/>
              <a:t> </a:t>
            </a:r>
            <a:r>
              <a:rPr lang="en-US" altLang="zh-CN" dirty="0"/>
              <a:t>Panthera,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holistic</a:t>
            </a:r>
            <a:r>
              <a:rPr lang="zh-CN" altLang="en-US" dirty="0"/>
              <a:t> </a:t>
            </a:r>
            <a:r>
              <a:rPr lang="en-US" altLang="zh-CN" dirty="0"/>
              <a:t>hybrid memory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system for</a:t>
            </a:r>
            <a:r>
              <a:rPr lang="zh-CN" altLang="en-US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managed</a:t>
            </a:r>
            <a:r>
              <a:rPr lang="zh-CN" altLang="en-US" dirty="0"/>
              <a:t> </a:t>
            </a:r>
            <a:r>
              <a:rPr lang="en-US" altLang="zh-CN" dirty="0"/>
              <a:t>runtime, such as Spark.</a:t>
            </a:r>
          </a:p>
          <a:p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manages</a:t>
            </a:r>
            <a:r>
              <a:rPr lang="zh-CN" altLang="en-US" dirty="0"/>
              <a:t> </a:t>
            </a:r>
            <a:r>
              <a:rPr lang="en-US" altLang="zh-CN" dirty="0"/>
              <a:t>hybrid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holistic</a:t>
            </a:r>
            <a:r>
              <a:rPr lang="zh-CN" altLang="en-US" dirty="0"/>
              <a:t> </a:t>
            </a:r>
            <a:r>
              <a:rPr lang="en-US" altLang="zh-CN" dirty="0"/>
              <a:t>way:</a:t>
            </a:r>
          </a:p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gets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maps</a:t>
            </a:r>
            <a:r>
              <a:rPr lang="zh-CN" altLang="en-US" dirty="0"/>
              <a:t> </a:t>
            </a:r>
            <a:r>
              <a:rPr lang="en-US" altLang="zh-CN" dirty="0"/>
              <a:t>Java</a:t>
            </a:r>
            <a:r>
              <a:rPr lang="zh-CN" altLang="en-US" dirty="0"/>
              <a:t> </a:t>
            </a:r>
            <a:r>
              <a:rPr lang="en-US" altLang="zh-CN" dirty="0"/>
              <a:t>heap</a:t>
            </a:r>
            <a:r>
              <a:rPr lang="zh-CN" altLang="en-US" dirty="0"/>
              <a:t> </a:t>
            </a:r>
            <a:r>
              <a:rPr lang="en-US" altLang="zh-CN" dirty="0"/>
              <a:t>spaces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NVM.</a:t>
            </a:r>
          </a:p>
          <a:p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application-level</a:t>
            </a:r>
            <a:r>
              <a:rPr lang="zh-CN" altLang="en-US" dirty="0"/>
              <a:t> </a:t>
            </a:r>
            <a:r>
              <a:rPr lang="en-US" altLang="zh-CN" dirty="0"/>
              <a:t>semantics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divide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coarse-grained</a:t>
            </a:r>
            <a:r>
              <a:rPr lang="zh-CN" altLang="en-US" dirty="0"/>
              <a:t> </a:t>
            </a:r>
            <a:r>
              <a:rPr lang="en-US" altLang="zh-CN" dirty="0"/>
              <a:t>categories,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migrate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GC.</a:t>
            </a:r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profiling</a:t>
            </a:r>
            <a:r>
              <a:rPr lang="zh-CN" altLang="en-US" dirty="0"/>
              <a:t> </a:t>
            </a:r>
            <a:r>
              <a:rPr lang="en-US" altLang="zh-CN" dirty="0"/>
              <a:t>mechanism,</a:t>
            </a:r>
            <a:r>
              <a:rPr lang="zh-CN" altLang="en-US" dirty="0"/>
              <a:t>  </a:t>
            </a:r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provides</a:t>
            </a:r>
            <a:r>
              <a:rPr lang="zh-CN" altLang="en-US" dirty="0"/>
              <a:t> 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coarse-grained</a:t>
            </a:r>
            <a:r>
              <a:rPr lang="zh-CN" altLang="en-US" dirty="0"/>
              <a:t> </a:t>
            </a:r>
            <a:r>
              <a:rPr lang="en-US" altLang="zh-CN" dirty="0"/>
              <a:t>analysis.</a:t>
            </a:r>
          </a:p>
          <a:p>
            <a:endParaRPr lang="en-US" dirty="0"/>
          </a:p>
          <a:p>
            <a:r>
              <a:rPr lang="en-US" dirty="0"/>
              <a:t>Next, I will introduce the design details.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46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said,</a:t>
            </a:r>
            <a:r>
              <a:rPr lang="zh-CN" altLang="en-US" dirty="0"/>
              <a:t>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intensive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manage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coarse-grained</a:t>
            </a:r>
            <a:r>
              <a:rPr lang="zh-CN" altLang="en-US" dirty="0"/>
              <a:t> </a:t>
            </a:r>
            <a:r>
              <a:rPr lang="en-US" altLang="zh-CN" dirty="0"/>
              <a:t>manner,</a:t>
            </a:r>
            <a:r>
              <a:rPr lang="zh-CN" altLang="en-US" dirty="0"/>
              <a:t> 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patterns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lifetime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statically</a:t>
            </a:r>
            <a:r>
              <a:rPr lang="zh-CN" altLang="en-US" dirty="0"/>
              <a:t> </a:t>
            </a:r>
            <a:r>
              <a:rPr lang="en-US" altLang="zh-CN" dirty="0"/>
              <a:t>observed.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FontTx/>
              <a:buNone/>
            </a:pPr>
            <a:r>
              <a:rPr lang="en-US" altLang="zh-CN" dirty="0"/>
              <a:t>So,</a:t>
            </a:r>
            <a:r>
              <a:rPr lang="zh-CN" altLang="en-US" dirty="0"/>
              <a:t> </a:t>
            </a:r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analysis,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def-use</a:t>
            </a:r>
            <a:r>
              <a:rPr lang="zh-CN" altLang="en-US" dirty="0"/>
              <a:t> </a:t>
            </a:r>
            <a:r>
              <a:rPr lang="en-US" altLang="zh-CN" dirty="0"/>
              <a:t>analysis,</a:t>
            </a:r>
            <a:r>
              <a:rPr lang="zh-CN" altLang="en-US" dirty="0"/>
              <a:t> 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b="1" dirty="0"/>
              <a:t>infer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access</a:t>
            </a:r>
            <a:r>
              <a:rPr lang="zh-CN" altLang="en-US" b="1" dirty="0"/>
              <a:t> </a:t>
            </a:r>
            <a:r>
              <a:rPr lang="en-US" altLang="zh-CN" b="1" dirty="0"/>
              <a:t>frequency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RDDs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picture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segment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Spark</a:t>
            </a:r>
            <a:r>
              <a:rPr lang="zh-CN" altLang="en-US" dirty="0"/>
              <a:t> </a:t>
            </a:r>
            <a:r>
              <a:rPr lang="en-US" altLang="zh-CN" dirty="0" err="1"/>
              <a:t>Pagerank</a:t>
            </a:r>
            <a:r>
              <a:rPr lang="en-US" altLang="zh-CN" dirty="0"/>
              <a:t>.</a:t>
            </a:r>
          </a:p>
          <a:p>
            <a:pPr marL="0" indent="0">
              <a:buFontTx/>
              <a:buNone/>
            </a:pPr>
            <a:r>
              <a:rPr lang="en-US" altLang="zh-CN" dirty="0"/>
              <a:t>RDD</a:t>
            </a:r>
            <a:r>
              <a:rPr lang="zh-CN" altLang="en-US" dirty="0"/>
              <a:t> </a:t>
            </a:r>
            <a:r>
              <a:rPr lang="en-US" altLang="zh-CN" dirty="0"/>
              <a:t>links</a:t>
            </a:r>
            <a:r>
              <a:rPr lang="zh-CN" altLang="en-US" dirty="0"/>
              <a:t> 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beyond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loop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frequently</a:t>
            </a:r>
            <a:r>
              <a:rPr lang="zh-CN" altLang="en-US" dirty="0"/>
              <a:t> </a:t>
            </a:r>
            <a:r>
              <a:rPr lang="en-US" altLang="zh-CN" dirty="0"/>
              <a:t>reused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loop,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marked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tag.</a:t>
            </a:r>
          </a:p>
          <a:p>
            <a:pPr marL="0" indent="0">
              <a:buFontTx/>
              <a:buNone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RDD</a:t>
            </a:r>
            <a:r>
              <a:rPr lang="zh-CN" altLang="en-US" dirty="0"/>
              <a:t> </a:t>
            </a:r>
            <a:r>
              <a:rPr lang="en-US" altLang="zh-CN" dirty="0" err="1"/>
              <a:t>contribs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loop,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iteration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RDD.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programmer</a:t>
            </a:r>
            <a:r>
              <a:rPr lang="zh-CN" altLang="en-US" dirty="0"/>
              <a:t> </a:t>
            </a:r>
            <a:r>
              <a:rPr lang="en-US" altLang="zh-CN" dirty="0"/>
              <a:t>persist</a:t>
            </a:r>
            <a:r>
              <a:rPr lang="zh-CN" altLang="en-US" dirty="0"/>
              <a:t> </a:t>
            </a:r>
            <a:r>
              <a:rPr lang="en-US" altLang="zh-CN" dirty="0"/>
              <a:t>RDD</a:t>
            </a:r>
            <a:r>
              <a:rPr lang="zh-CN" altLang="en-US" dirty="0"/>
              <a:t> </a:t>
            </a:r>
            <a:r>
              <a:rPr lang="en-US" altLang="zh-CN" dirty="0" err="1"/>
              <a:t>contribs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tolerance,</a:t>
            </a:r>
            <a:r>
              <a:rPr lang="zh-CN" altLang="en-US" dirty="0"/>
              <a:t>  </a:t>
            </a:r>
            <a:r>
              <a:rPr lang="en-US" altLang="zh-CN" dirty="0"/>
              <a:t>it</a:t>
            </a:r>
            <a:r>
              <a:rPr lang="zh-CN" altLang="en-US" dirty="0"/>
              <a:t> 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marked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tag.</a:t>
            </a:r>
          </a:p>
          <a:p>
            <a:pPr marL="0" indent="0">
              <a:buFontTx/>
              <a:buNone/>
            </a:pPr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mark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RDD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tags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frequency.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9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However,</a:t>
            </a:r>
            <a:r>
              <a:rPr lang="zh-CN" altLang="en-US" b="0" dirty="0"/>
              <a:t> </a:t>
            </a:r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RDD</a:t>
            </a:r>
            <a:r>
              <a:rPr lang="zh-CN" altLang="en-US" b="0" dirty="0"/>
              <a:t> </a:t>
            </a:r>
            <a:r>
              <a:rPr lang="en-US" altLang="zh-CN" b="0" dirty="0"/>
              <a:t>consists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bunch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low-level</a:t>
            </a:r>
            <a:r>
              <a:rPr lang="zh-CN" altLang="en-US" b="0" dirty="0"/>
              <a:t> </a:t>
            </a:r>
            <a:r>
              <a:rPr lang="en-US" altLang="zh-CN" b="0" dirty="0"/>
              <a:t>java</a:t>
            </a:r>
            <a:r>
              <a:rPr lang="zh-CN" altLang="en-US" b="0" dirty="0"/>
              <a:t> </a:t>
            </a:r>
            <a:r>
              <a:rPr lang="en-US" altLang="zh-CN" b="0" dirty="0"/>
              <a:t>objects.</a:t>
            </a:r>
            <a:r>
              <a:rPr lang="zh-CN" altLang="en-US" b="0" dirty="0"/>
              <a:t> 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objects</a:t>
            </a:r>
            <a:r>
              <a:rPr lang="zh-CN" altLang="en-US" b="0" dirty="0"/>
              <a:t> </a:t>
            </a:r>
            <a:r>
              <a:rPr lang="en-US" altLang="zh-CN" b="0" dirty="0"/>
              <a:t>within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RDD</a:t>
            </a:r>
            <a:r>
              <a:rPr lang="zh-CN" altLang="en-US" b="0" dirty="0"/>
              <a:t> </a:t>
            </a:r>
            <a:r>
              <a:rPr lang="en-US" altLang="zh-CN" b="0" dirty="0"/>
              <a:t>should</a:t>
            </a:r>
            <a:r>
              <a:rPr lang="zh-CN" altLang="en-US" b="0" dirty="0"/>
              <a:t> </a:t>
            </a:r>
            <a:r>
              <a:rPr lang="en-US" altLang="zh-CN" b="0" dirty="0"/>
              <a:t>be</a:t>
            </a:r>
            <a:r>
              <a:rPr lang="zh-CN" altLang="en-US" b="0" dirty="0"/>
              <a:t> </a:t>
            </a:r>
            <a:r>
              <a:rPr lang="en-US" altLang="zh-CN" b="0" dirty="0"/>
              <a:t>placed</a:t>
            </a:r>
            <a:r>
              <a:rPr lang="zh-CN" altLang="en-US" b="0" dirty="0"/>
              <a:t> </a:t>
            </a:r>
            <a:r>
              <a:rPr lang="en-US" altLang="zh-CN" b="0" dirty="0"/>
              <a:t>into</a:t>
            </a:r>
            <a:r>
              <a:rPr lang="zh-CN" altLang="en-US" b="0" dirty="0"/>
              <a:t> </a:t>
            </a:r>
            <a:r>
              <a:rPr lang="en-US" altLang="zh-CN" b="0" dirty="0"/>
              <a:t>DRAM</a:t>
            </a:r>
            <a:r>
              <a:rPr lang="zh-CN" altLang="en-US" b="0" dirty="0"/>
              <a:t> </a:t>
            </a:r>
            <a:r>
              <a:rPr lang="en-US" altLang="zh-CN" b="0" dirty="0"/>
              <a:t>or</a:t>
            </a:r>
            <a:r>
              <a:rPr lang="zh-CN" altLang="en-US" b="0" dirty="0"/>
              <a:t> </a:t>
            </a:r>
            <a:r>
              <a:rPr lang="en-US" altLang="zh-CN" b="0" dirty="0"/>
              <a:t>NVM</a:t>
            </a:r>
            <a:r>
              <a:rPr lang="zh-CN" altLang="en-US" b="0" dirty="0"/>
              <a:t> </a:t>
            </a:r>
            <a:r>
              <a:rPr lang="en-US" altLang="zh-CN" b="0" dirty="0"/>
              <a:t>according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RDD’s</a:t>
            </a:r>
            <a:r>
              <a:rPr lang="zh-CN" altLang="en-US" b="0" dirty="0"/>
              <a:t> </a:t>
            </a:r>
            <a:r>
              <a:rPr lang="en-US" altLang="zh-CN" b="0" dirty="0"/>
              <a:t>tag.</a:t>
            </a:r>
          </a:p>
          <a:p>
            <a:r>
              <a:rPr lang="en-US" altLang="zh-CN" b="0" dirty="0"/>
              <a:t>It’s</a:t>
            </a:r>
            <a:r>
              <a:rPr lang="zh-CN" altLang="en-US" b="0" dirty="0"/>
              <a:t> </a:t>
            </a:r>
            <a:r>
              <a:rPr lang="en-US" altLang="zh-CN" b="0" dirty="0"/>
              <a:t>not</a:t>
            </a:r>
            <a:r>
              <a:rPr lang="zh-CN" altLang="en-US" b="0" dirty="0"/>
              <a:t> </a:t>
            </a:r>
            <a:r>
              <a:rPr lang="en-US" altLang="zh-CN" b="0" dirty="0"/>
              <a:t>practical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static</a:t>
            </a:r>
            <a:r>
              <a:rPr lang="zh-CN" altLang="en-US" b="1" dirty="0"/>
              <a:t> </a:t>
            </a:r>
            <a:r>
              <a:rPr lang="en-US" altLang="zh-CN" b="1" dirty="0"/>
              <a:t>analysis</a:t>
            </a:r>
            <a:r>
              <a:rPr lang="zh-CN" altLang="en-US" b="1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mark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objects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RDD.</a:t>
            </a:r>
            <a:endParaRPr lang="en-US" b="0" dirty="0"/>
          </a:p>
          <a:p>
            <a:endParaRPr lang="en-US" dirty="0"/>
          </a:p>
          <a:p>
            <a:r>
              <a:rPr lang="en-US" dirty="0"/>
              <a:t>Th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b="1" dirty="0"/>
              <a:t>Garbage</a:t>
            </a:r>
            <a:r>
              <a:rPr lang="zh-CN" altLang="en-US" b="1" dirty="0"/>
              <a:t> </a:t>
            </a:r>
            <a:r>
              <a:rPr lang="en-US" altLang="zh-CN" b="1" dirty="0"/>
              <a:t>Collection</a:t>
            </a:r>
            <a:r>
              <a:rPr lang="zh-CN" altLang="en-US" b="1" dirty="0"/>
              <a:t> </a:t>
            </a:r>
            <a:r>
              <a:rPr lang="en-US" altLang="zh-CN" b="1" dirty="0"/>
              <a:t>brings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opportunity</a:t>
            </a:r>
            <a:r>
              <a:rPr lang="zh-CN" altLang="en-US" b="1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bridge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Runtime</a:t>
            </a:r>
            <a:r>
              <a:rPr lang="zh-CN" altLang="en-US" dirty="0"/>
              <a:t> </a:t>
            </a:r>
            <a:r>
              <a:rPr lang="en-US" altLang="zh-CN" dirty="0"/>
              <a:t>objects.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GC,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trace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alive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root.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RDD,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GC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propagate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reachable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RDD.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divide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semantics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RDD.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tags</a:t>
            </a:r>
            <a:r>
              <a:rPr lang="zh-CN" altLang="en-US" dirty="0"/>
              <a:t> </a:t>
            </a:r>
            <a:r>
              <a:rPr lang="en-US" altLang="zh-CN" dirty="0"/>
              <a:t>propagation</a:t>
            </a:r>
            <a:r>
              <a:rPr lang="zh-CN" altLang="en-US" dirty="0"/>
              <a:t> </a:t>
            </a:r>
            <a:r>
              <a:rPr lang="en-US" altLang="zh-CN" dirty="0"/>
              <a:t>mechanisms</a:t>
            </a:r>
            <a:r>
              <a:rPr lang="zh-CN" altLang="en-US" dirty="0"/>
              <a:t> </a:t>
            </a:r>
            <a:r>
              <a:rPr lang="en-US" altLang="zh-CN" dirty="0"/>
              <a:t>incur</a:t>
            </a:r>
            <a:r>
              <a:rPr lang="zh-CN" altLang="en-US" dirty="0"/>
              <a:t> </a:t>
            </a:r>
            <a:r>
              <a:rPr lang="en-US" altLang="zh-CN" dirty="0"/>
              <a:t>zero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profiling</a:t>
            </a:r>
            <a:r>
              <a:rPr lang="zh-CN" altLang="en-US" dirty="0"/>
              <a:t> </a:t>
            </a:r>
            <a:r>
              <a:rPr lang="en-US" altLang="zh-CN" dirty="0"/>
              <a:t>overhead.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8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Although</a:t>
            </a:r>
            <a:r>
              <a:rPr lang="zh-CN" altLang="en-US" dirty="0"/>
              <a:t> </a:t>
            </a:r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applications,</a:t>
            </a:r>
            <a:r>
              <a:rPr lang="zh-CN" altLang="en-US" dirty="0"/>
              <a:t> </a:t>
            </a:r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low-overhead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profiling</a:t>
            </a:r>
            <a:r>
              <a:rPr lang="zh-CN" altLang="en-US" dirty="0"/>
              <a:t> </a:t>
            </a:r>
            <a:r>
              <a:rPr lang="en-US" altLang="zh-CN" dirty="0"/>
              <a:t>mechanism,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isn’t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accurate.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monitors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invocation,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RDD</a:t>
            </a:r>
            <a:r>
              <a:rPr lang="zh-CN" altLang="en-US" dirty="0"/>
              <a:t> </a:t>
            </a:r>
            <a:r>
              <a:rPr lang="en-US" altLang="zh-CN" dirty="0"/>
              <a:t>transformation</a:t>
            </a:r>
            <a:r>
              <a:rPr lang="zh-CN" altLang="en-US" dirty="0"/>
              <a:t> </a:t>
            </a:r>
            <a:r>
              <a:rPr lang="en-US" altLang="zh-CN" dirty="0"/>
              <a:t>operations,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RDD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objects,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headers.</a:t>
            </a:r>
          </a:p>
          <a:p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GC,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updates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tags</a:t>
            </a:r>
            <a:r>
              <a:rPr lang="zh-CN" altLang="en-US" dirty="0"/>
              <a:t> </a:t>
            </a:r>
            <a:r>
              <a:rPr lang="en-US" altLang="zh-CN" dirty="0"/>
              <a:t>,which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assigned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analysis,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migrates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tags.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1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placement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tags</a:t>
            </a:r>
          </a:p>
          <a:p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allocated</a:t>
            </a:r>
            <a:r>
              <a:rPr lang="zh-CN" altLang="en-US" dirty="0"/>
              <a:t> 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tags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whenever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tags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changed,</a:t>
            </a:r>
            <a:r>
              <a:rPr lang="zh-CN" altLang="en-US" dirty="0"/>
              <a:t> 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migrated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GC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tags.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21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getting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semantics,</a:t>
            </a:r>
            <a:r>
              <a:rPr lang="zh-CN" altLang="en-US" dirty="0"/>
              <a:t> </a:t>
            </a:r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runtime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optimizations.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 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“eager</a:t>
            </a:r>
            <a:r>
              <a:rPr lang="zh-CN" altLang="en-US" dirty="0"/>
              <a:t> </a:t>
            </a:r>
            <a:r>
              <a:rPr lang="en-US" altLang="zh-CN" dirty="0"/>
              <a:t>promotion”.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/>
              <a:t>tagged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belong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persist</a:t>
            </a:r>
            <a:r>
              <a:rPr lang="zh-CN" altLang="en-US" dirty="0"/>
              <a:t> </a:t>
            </a:r>
            <a:r>
              <a:rPr lang="en-US" altLang="zh-CN" dirty="0"/>
              <a:t>RDDs,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long-lifetime.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So,</a:t>
            </a:r>
            <a:r>
              <a:rPr lang="zh-CN" altLang="en-US" dirty="0"/>
              <a:t> </a:t>
            </a:r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promotes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old</a:t>
            </a:r>
            <a:r>
              <a:rPr lang="zh-CN" altLang="en-US" dirty="0"/>
              <a:t> </a:t>
            </a:r>
            <a:r>
              <a:rPr lang="en-US" altLang="zh-CN" dirty="0"/>
              <a:t>generation directly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waiting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survive</a:t>
            </a:r>
            <a:r>
              <a:rPr lang="zh-CN" altLang="en-US" dirty="0"/>
              <a:t> </a:t>
            </a:r>
            <a:r>
              <a:rPr lang="en-US" altLang="zh-CN" dirty="0"/>
              <a:t>several</a:t>
            </a:r>
            <a:r>
              <a:rPr lang="zh-CN" altLang="en-US" dirty="0"/>
              <a:t> </a:t>
            </a:r>
            <a:r>
              <a:rPr lang="en-US" altLang="zh-CN" dirty="0"/>
              <a:t>minor</a:t>
            </a:r>
            <a:r>
              <a:rPr lang="zh-CN" altLang="en-US" dirty="0"/>
              <a:t> </a:t>
            </a:r>
            <a:r>
              <a:rPr lang="en-US" altLang="zh-CN" dirty="0"/>
              <a:t>GC.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optimizations,</a:t>
            </a:r>
            <a:r>
              <a:rPr lang="zh-CN" altLang="en-US" dirty="0"/>
              <a:t> 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Next,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introduce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evaluation.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11</a:t>
            </a:r>
            <a:r>
              <a:rPr lang="zh-CN" altLang="en-US" baseline="0" dirty="0"/>
              <a:t> </a:t>
            </a:r>
            <a:r>
              <a:rPr lang="en-US" altLang="zh-CN" baseline="0" dirty="0"/>
              <a:t>mins,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0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simulator</a:t>
            </a:r>
            <a:r>
              <a:rPr lang="zh-CN" altLang="en-US" dirty="0"/>
              <a:t> </a:t>
            </a:r>
            <a:r>
              <a:rPr lang="en-US" altLang="zh-CN" dirty="0"/>
              <a:t>can’t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commercial</a:t>
            </a:r>
            <a:r>
              <a:rPr lang="zh-CN" altLang="en-US" dirty="0"/>
              <a:t> </a:t>
            </a:r>
            <a:r>
              <a:rPr lang="en-US" altLang="zh-CN" dirty="0"/>
              <a:t>runtime</a:t>
            </a:r>
            <a:r>
              <a:rPr lang="zh-CN" altLang="en-US" dirty="0"/>
              <a:t> </a:t>
            </a:r>
            <a:r>
              <a:rPr lang="en-US" altLang="zh-CN" dirty="0"/>
              <a:t>well,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OpenJDK</a:t>
            </a:r>
            <a:r>
              <a:rPr lang="zh-CN" altLang="en-US" dirty="0"/>
              <a:t> 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Based on NUMA architecture, we developed a Hybrid Memory emulator which can support Big Data applications.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fix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CPU,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accesses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CPU,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QPI</a:t>
            </a:r>
            <a:r>
              <a:rPr lang="zh-CN" altLang="en-US" dirty="0"/>
              <a:t> </a:t>
            </a:r>
            <a:r>
              <a:rPr lang="en-US" altLang="zh-CN" dirty="0"/>
              <a:t>makes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longer.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Besides,</a:t>
            </a:r>
            <a:r>
              <a:rPr lang="zh-CN" altLang="en-US" dirty="0"/>
              <a:t> </a:t>
            </a:r>
            <a:r>
              <a:rPr lang="en-US" altLang="zh-CN" dirty="0"/>
              <a:t>inspired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paper,</a:t>
            </a:r>
            <a:r>
              <a:rPr lang="zh-CN" altLang="en-US" dirty="0"/>
              <a:t> </a:t>
            </a:r>
            <a:r>
              <a:rPr lang="en-US" altLang="zh-CN" dirty="0"/>
              <a:t>Quartz,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thermal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 </a:t>
            </a:r>
            <a:r>
              <a:rPr lang="en-US" altLang="zh-CN" dirty="0"/>
              <a:t>limit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bandwidth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remote</a:t>
            </a:r>
            <a:r>
              <a:rPr lang="zh-CN" altLang="en-US" dirty="0"/>
              <a:t> </a:t>
            </a:r>
            <a:r>
              <a:rPr lang="en-US" altLang="zh-CN" dirty="0"/>
              <a:t>memory.</a:t>
            </a:r>
          </a:p>
          <a:p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DRAM,</a:t>
            </a:r>
            <a:r>
              <a:rPr lang="zh-CN" altLang="en-US" dirty="0"/>
              <a:t>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emulated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2.5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r>
              <a:rPr lang="zh-CN" altLang="en-US" dirty="0"/>
              <a:t> </a:t>
            </a:r>
            <a:r>
              <a:rPr lang="en-US" altLang="zh-CN" dirty="0"/>
              <a:t>longer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1/3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bandwidth.</a:t>
            </a:r>
            <a:r>
              <a:rPr lang="zh-CN" altLang="en-US" dirty="0"/>
              <a:t>  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emulated</a:t>
            </a:r>
            <a:r>
              <a:rPr lang="zh-CN" altLang="en-US" dirty="0"/>
              <a:t> </a:t>
            </a:r>
            <a:r>
              <a:rPr lang="en-US" altLang="zh-CN" dirty="0"/>
              <a:t>parameters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specifics.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9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baseline.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Panthera,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Unmanaged</a:t>
            </a:r>
            <a:r>
              <a:rPr lang="zh-CN" altLang="en-US" dirty="0"/>
              <a:t> </a:t>
            </a:r>
            <a:r>
              <a:rPr lang="en-US" altLang="zh-CN" dirty="0"/>
              <a:t>version.</a:t>
            </a:r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Unmanaged</a:t>
            </a:r>
            <a:r>
              <a:rPr lang="zh-CN" altLang="en-US" dirty="0"/>
              <a:t> </a:t>
            </a:r>
            <a:r>
              <a:rPr lang="en-US" altLang="zh-CN" dirty="0"/>
              <a:t>version,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put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Young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DRAM,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Rationing</a:t>
            </a:r>
            <a:r>
              <a:rPr lang="zh-CN" altLang="en-US" dirty="0"/>
              <a:t> </a:t>
            </a:r>
            <a:r>
              <a:rPr lang="en-US" altLang="zh-CN" dirty="0"/>
              <a:t>GC</a:t>
            </a:r>
            <a:r>
              <a:rPr lang="zh-CN" altLang="en-US" dirty="0"/>
              <a:t> </a:t>
            </a:r>
            <a:r>
              <a:rPr lang="en-US" altLang="zh-CN" dirty="0"/>
              <a:t>does.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old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mapped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interleaved,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picture</a:t>
            </a:r>
            <a:r>
              <a:rPr lang="zh-CN" altLang="en-US" dirty="0"/>
              <a:t> </a:t>
            </a:r>
            <a:r>
              <a:rPr lang="en-US" altLang="zh-CN" dirty="0"/>
              <a:t>shows.</a:t>
            </a:r>
            <a:r>
              <a:rPr lang="zh-CN" altLang="en-US" dirty="0"/>
              <a:t> </a:t>
            </a: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interleaves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1/3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ratio.)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experiments.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Unmanaged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Rationing</a:t>
            </a:r>
            <a:r>
              <a:rPr lang="zh-CN" altLang="en-US" dirty="0"/>
              <a:t> </a:t>
            </a:r>
            <a:r>
              <a:rPr lang="en-US" altLang="zh-CN" dirty="0"/>
              <a:t>GC.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5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overall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overhead.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normalized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baseline,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only.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blue</a:t>
            </a:r>
            <a:r>
              <a:rPr lang="zh-CN" altLang="en-US" dirty="0"/>
              <a:t> </a:t>
            </a:r>
            <a:r>
              <a:rPr lang="en-US" altLang="zh-CN" dirty="0"/>
              <a:t>bars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unmanaged.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orange</a:t>
            </a:r>
            <a:r>
              <a:rPr lang="zh-CN" altLang="en-US" dirty="0"/>
              <a:t> </a:t>
            </a:r>
            <a:r>
              <a:rPr lang="en-US" altLang="zh-CN" dirty="0"/>
              <a:t>bars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Panthera.</a:t>
            </a:r>
          </a:p>
          <a:p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configuration,</a:t>
            </a:r>
            <a:r>
              <a:rPr lang="zh-CN" altLang="en-US" dirty="0"/>
              <a:t> </a:t>
            </a:r>
            <a:r>
              <a:rPr lang="en-US" altLang="zh-CN" dirty="0"/>
              <a:t>64</a:t>
            </a:r>
            <a:r>
              <a:rPr lang="zh-CN" altLang="en-US" dirty="0"/>
              <a:t> </a:t>
            </a:r>
            <a:r>
              <a:rPr lang="en-US" altLang="zh-CN" dirty="0"/>
              <a:t>GB</a:t>
            </a:r>
            <a:r>
              <a:rPr lang="zh-CN" altLang="en-US" dirty="0"/>
              <a:t> </a:t>
            </a:r>
            <a:r>
              <a:rPr lang="en-US" altLang="zh-CN" dirty="0"/>
              <a:t>heap,</a:t>
            </a:r>
            <a:r>
              <a:rPr lang="zh-CN" altLang="en-US" dirty="0"/>
              <a:t> </a:t>
            </a:r>
            <a:r>
              <a:rPr lang="en-US" altLang="zh-CN" dirty="0"/>
              <a:t>1/3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ratio,</a:t>
            </a:r>
            <a:r>
              <a:rPr lang="zh-CN" altLang="en-US" dirty="0"/>
              <a:t> </a:t>
            </a:r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 </a:t>
            </a:r>
            <a:r>
              <a:rPr lang="en-US" altLang="zh-CN" dirty="0"/>
              <a:t>4%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overhead.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unmanaged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21%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overhead.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Lots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big</a:t>
            </a:r>
            <a:r>
              <a:rPr lang="zh-CN" altLang="en-US" baseline="0" dirty="0"/>
              <a:t> </a:t>
            </a:r>
            <a:r>
              <a:rPr lang="en-US" altLang="zh-CN" baseline="0" dirty="0"/>
              <a:t>data</a:t>
            </a:r>
            <a:r>
              <a:rPr lang="zh-CN" altLang="en-US" baseline="0" dirty="0"/>
              <a:t> </a:t>
            </a:r>
            <a:r>
              <a:rPr lang="en-US" altLang="zh-CN" baseline="0" dirty="0"/>
              <a:t>workloads,</a:t>
            </a:r>
            <a:r>
              <a:rPr lang="zh-CN" altLang="en-US" baseline="0" dirty="0"/>
              <a:t> </a:t>
            </a:r>
            <a:r>
              <a:rPr lang="en-US" altLang="zh-CN" baseline="0" dirty="0"/>
              <a:t>such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Spark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Hadoop,</a:t>
            </a:r>
            <a:r>
              <a:rPr lang="zh-CN" altLang="en-US" baseline="0" dirty="0"/>
              <a:t>  </a:t>
            </a:r>
            <a:r>
              <a:rPr lang="en-US" altLang="zh-CN" baseline="0" dirty="0"/>
              <a:t>are</a:t>
            </a:r>
            <a:r>
              <a:rPr lang="zh-CN" altLang="en-US" baseline="0" dirty="0"/>
              <a:t> </a:t>
            </a:r>
            <a:r>
              <a:rPr lang="en-US" altLang="zh-CN" baseline="0" dirty="0"/>
              <a:t>written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managed</a:t>
            </a:r>
            <a:r>
              <a:rPr lang="zh-CN" altLang="en-US" baseline="0" dirty="0"/>
              <a:t> </a:t>
            </a:r>
            <a:r>
              <a:rPr lang="en-US" altLang="zh-CN" baseline="0" dirty="0"/>
              <a:t>languages.</a:t>
            </a:r>
          </a:p>
          <a:p>
            <a:r>
              <a:rPr lang="en-US" altLang="zh-CN" baseline="0" dirty="0"/>
              <a:t>They</a:t>
            </a:r>
            <a:r>
              <a:rPr lang="zh-CN" altLang="en-US" baseline="0" dirty="0"/>
              <a:t> </a:t>
            </a:r>
            <a:r>
              <a:rPr lang="en-US" altLang="zh-CN" baseline="0" dirty="0"/>
              <a:t>require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higher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higher</a:t>
            </a:r>
            <a:r>
              <a:rPr lang="zh-CN" altLang="en-US" baseline="0" dirty="0"/>
              <a:t> </a:t>
            </a:r>
            <a:r>
              <a:rPr lang="en-US" altLang="zh-CN" baseline="0" dirty="0"/>
              <a:t>memory</a:t>
            </a:r>
            <a:r>
              <a:rPr lang="zh-CN" altLang="en-US" baseline="0" dirty="0"/>
              <a:t> </a:t>
            </a:r>
            <a:r>
              <a:rPr lang="en-US" altLang="zh-CN" baseline="0" dirty="0"/>
              <a:t>capacities.</a:t>
            </a:r>
            <a:r>
              <a:rPr lang="zh-CN" altLang="en-US" baseline="0" dirty="0"/>
              <a:t> </a:t>
            </a:r>
            <a:r>
              <a:rPr lang="en-US" altLang="zh-CN" baseline="0" dirty="0"/>
              <a:t>At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same</a:t>
            </a:r>
            <a:r>
              <a:rPr lang="zh-CN" altLang="en-US" baseline="0" dirty="0"/>
              <a:t> </a:t>
            </a:r>
            <a:r>
              <a:rPr lang="en-US" altLang="zh-CN" baseline="0" dirty="0"/>
              <a:t>time,</a:t>
            </a:r>
            <a:r>
              <a:rPr lang="zh-CN" altLang="en-US" baseline="0" dirty="0"/>
              <a:t> 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want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reduce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energy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consumption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servers.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r>
              <a:rPr lang="en-US" altLang="zh-CN" baseline="0" dirty="0"/>
              <a:t>However,</a:t>
            </a:r>
            <a:r>
              <a:rPr lang="zh-CN" altLang="en-US" baseline="0" dirty="0"/>
              <a:t> </a:t>
            </a:r>
            <a:r>
              <a:rPr lang="en-US" altLang="zh-CN" baseline="0" dirty="0"/>
              <a:t>DRAM</a:t>
            </a:r>
            <a:r>
              <a:rPr lang="zh-CN" altLang="en-US" baseline="0" dirty="0"/>
              <a:t> </a:t>
            </a:r>
            <a:r>
              <a:rPr lang="en-US" altLang="zh-CN" baseline="0" dirty="0"/>
              <a:t>accounts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up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40%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total</a:t>
            </a:r>
            <a:r>
              <a:rPr lang="zh-CN" altLang="en-US" baseline="0" dirty="0"/>
              <a:t> </a:t>
            </a:r>
            <a:r>
              <a:rPr lang="en-US" altLang="zh-CN" baseline="0" dirty="0"/>
              <a:t>energy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consumption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continues</a:t>
            </a:r>
            <a:r>
              <a:rPr lang="zh-CN" altLang="en-US" baseline="0" dirty="0"/>
              <a:t> </a:t>
            </a:r>
            <a:r>
              <a:rPr lang="en-US" altLang="zh-CN" baseline="0" dirty="0"/>
              <a:t>growing.</a:t>
            </a:r>
          </a:p>
          <a:p>
            <a:r>
              <a:rPr lang="en-US" altLang="zh-CN" baseline="0" dirty="0"/>
              <a:t>Also,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DRAM</a:t>
            </a:r>
            <a:r>
              <a:rPr lang="zh-CN" altLang="en-US" baseline="0" dirty="0"/>
              <a:t> </a:t>
            </a:r>
            <a:r>
              <a:rPr lang="en-US" altLang="zh-CN" baseline="0" dirty="0"/>
              <a:t>capacity</a:t>
            </a:r>
            <a:r>
              <a:rPr lang="zh-CN" altLang="en-US" baseline="0" dirty="0"/>
              <a:t> </a:t>
            </a:r>
            <a:r>
              <a:rPr lang="en-US" altLang="zh-CN" baseline="0" dirty="0"/>
              <a:t>density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starting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hit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fundamental</a:t>
            </a:r>
            <a:r>
              <a:rPr lang="zh-CN" altLang="en-US" baseline="0" dirty="0"/>
              <a:t> </a:t>
            </a:r>
            <a:r>
              <a:rPr lang="en-US" altLang="zh-CN" baseline="0" dirty="0"/>
              <a:t>limit.</a:t>
            </a:r>
          </a:p>
          <a:p>
            <a:endParaRPr lang="en-US" altLang="zh-CN" baseline="0" dirty="0"/>
          </a:p>
          <a:p>
            <a:r>
              <a:rPr lang="zh-CN" altLang="en-US" baseline="0" dirty="0"/>
              <a:t> </a:t>
            </a: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7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overall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consumption.</a:t>
            </a:r>
            <a:r>
              <a:rPr lang="zh-CN" altLang="en-US" dirty="0"/>
              <a:t> 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normalized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baseline,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only.</a:t>
            </a:r>
          </a:p>
          <a:p>
            <a:r>
              <a:rPr lang="en-US" altLang="zh-CN" dirty="0"/>
              <a:t>Blue</a:t>
            </a:r>
            <a:r>
              <a:rPr lang="zh-CN" altLang="en-US" dirty="0"/>
              <a:t> </a:t>
            </a:r>
            <a:r>
              <a:rPr lang="en-US" altLang="zh-CN" dirty="0"/>
              <a:t>bars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unmanaged</a:t>
            </a:r>
            <a:r>
              <a:rPr lang="zh-CN" altLang="en-US" dirty="0"/>
              <a:t> </a:t>
            </a:r>
            <a:r>
              <a:rPr lang="en-US" altLang="zh-CN" dirty="0"/>
              <a:t>version,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orange</a:t>
            </a:r>
            <a:r>
              <a:rPr lang="zh-CN" altLang="en-US" dirty="0"/>
              <a:t> </a:t>
            </a:r>
            <a:r>
              <a:rPr lang="en-US" altLang="zh-CN" dirty="0"/>
              <a:t>bars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 err="1"/>
              <a:t>panthera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configuration,</a:t>
            </a:r>
            <a:r>
              <a:rPr lang="zh-CN" altLang="en-US" dirty="0"/>
              <a:t> </a:t>
            </a:r>
            <a:r>
              <a:rPr lang="en-US" altLang="zh-CN" dirty="0" err="1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saves</a:t>
            </a:r>
            <a:r>
              <a:rPr lang="zh-CN" altLang="en-US" dirty="0"/>
              <a:t> </a:t>
            </a:r>
            <a:r>
              <a:rPr lang="en-US" altLang="zh-CN" dirty="0"/>
              <a:t>32%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consumption.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  <a:r>
              <a:rPr lang="zh-CN" altLang="en-US" dirty="0"/>
              <a:t> </a:t>
            </a:r>
            <a:r>
              <a:rPr lang="en-US" altLang="zh-CN" dirty="0"/>
              <a:t>benefits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size.</a:t>
            </a:r>
          </a:p>
          <a:p>
            <a:r>
              <a:rPr lang="en-US" altLang="zh-CN"/>
              <a:t>For example, under</a:t>
            </a:r>
            <a:r>
              <a:rPr lang="zh-CN" altLang="en-US" dirty="0"/>
              <a:t> </a:t>
            </a:r>
            <a:r>
              <a:rPr lang="en-US" altLang="zh-CN" dirty="0"/>
              <a:t>120</a:t>
            </a:r>
            <a:r>
              <a:rPr lang="zh-CN" altLang="en-US" dirty="0"/>
              <a:t> </a:t>
            </a:r>
            <a:r>
              <a:rPr lang="en-US" altLang="zh-CN" dirty="0"/>
              <a:t>GB</a:t>
            </a:r>
            <a:r>
              <a:rPr lang="zh-CN" altLang="en-US" dirty="0"/>
              <a:t> </a:t>
            </a:r>
            <a:r>
              <a:rPr lang="en-US" altLang="zh-CN" dirty="0"/>
              <a:t>java</a:t>
            </a:r>
            <a:r>
              <a:rPr lang="zh-CN" altLang="en-US" dirty="0"/>
              <a:t> </a:t>
            </a:r>
            <a:r>
              <a:rPr lang="en-US" altLang="zh-CN" dirty="0"/>
              <a:t>heap,</a:t>
            </a:r>
            <a:r>
              <a:rPr lang="zh-CN" altLang="en-US" dirty="0"/>
              <a:t> </a:t>
            </a:r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saves</a:t>
            </a:r>
            <a:r>
              <a:rPr lang="zh-CN" altLang="en-US" dirty="0"/>
              <a:t>  </a:t>
            </a:r>
            <a:r>
              <a:rPr lang="en-US" altLang="zh-CN" dirty="0"/>
              <a:t>50%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consumption.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00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 results of</a:t>
            </a:r>
            <a:r>
              <a:rPr lang="zh-CN" altLang="en-US" dirty="0"/>
              <a:t> </a:t>
            </a:r>
            <a:r>
              <a:rPr lang="en-US" altLang="zh-CN" dirty="0"/>
              <a:t>GC</a:t>
            </a:r>
            <a:r>
              <a:rPr lang="zh-CN" altLang="en-US" dirty="0"/>
              <a:t> </a:t>
            </a:r>
            <a:r>
              <a:rPr lang="en-US" altLang="zh-CN" dirty="0"/>
              <a:t>performance,</a:t>
            </a:r>
            <a:r>
              <a:rPr lang="zh-CN" altLang="en-US" dirty="0"/>
              <a:t> </a:t>
            </a:r>
            <a:r>
              <a:rPr lang="en-US" altLang="zh-CN" dirty="0"/>
              <a:t>grey</a:t>
            </a:r>
            <a:r>
              <a:rPr lang="zh-CN" altLang="en-US" dirty="0"/>
              <a:t> </a:t>
            </a:r>
            <a:r>
              <a:rPr lang="en-US" altLang="zh-CN" dirty="0"/>
              <a:t>bars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 </a:t>
            </a:r>
            <a:r>
              <a:rPr lang="en-US" altLang="zh-CN" dirty="0"/>
              <a:t>unmanaged</a:t>
            </a:r>
            <a:r>
              <a:rPr lang="zh-CN" altLang="en-US" dirty="0"/>
              <a:t> 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60%</a:t>
            </a:r>
            <a:r>
              <a:rPr lang="zh-CN" altLang="en-US" dirty="0"/>
              <a:t> </a:t>
            </a:r>
            <a:r>
              <a:rPr lang="en-US" altLang="zh-CN" dirty="0"/>
              <a:t>GC</a:t>
            </a:r>
            <a:r>
              <a:rPr lang="zh-CN" altLang="en-US" dirty="0"/>
              <a:t> 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overhead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only.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 </a:t>
            </a:r>
            <a:r>
              <a:rPr lang="en-US" altLang="zh-CN" dirty="0"/>
              <a:t>GC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 </a:t>
            </a:r>
            <a:r>
              <a:rPr lang="en-US" altLang="zh-CN" b="1" dirty="0"/>
              <a:t>highly</a:t>
            </a:r>
            <a:r>
              <a:rPr lang="zh-CN" altLang="en-US" b="1" dirty="0"/>
              <a:t> </a:t>
            </a:r>
            <a:r>
              <a:rPr lang="en-US" altLang="zh-CN" b="1" dirty="0"/>
              <a:t>paralleled,</a:t>
            </a:r>
            <a:r>
              <a:rPr lang="zh-CN" altLang="en-US" b="1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it</a:t>
            </a:r>
            <a:r>
              <a:rPr lang="zh-CN" altLang="en-US" b="0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bandwidth</a:t>
            </a:r>
            <a:r>
              <a:rPr lang="zh-CN" altLang="en-US" dirty="0"/>
              <a:t> </a:t>
            </a:r>
            <a:r>
              <a:rPr lang="en-US" altLang="zh-CN" dirty="0"/>
              <a:t>heavily.</a:t>
            </a:r>
          </a:p>
          <a:p>
            <a:endParaRPr lang="en-US" altLang="zh-CN" dirty="0"/>
          </a:p>
          <a:p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b="1" dirty="0"/>
              <a:t>eliminates</a:t>
            </a:r>
            <a:r>
              <a:rPr lang="zh-CN" altLang="en-US" b="1" dirty="0"/>
              <a:t> </a:t>
            </a:r>
            <a:r>
              <a:rPr lang="en-US" altLang="zh-CN" b="1" dirty="0"/>
              <a:t>both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NVM</a:t>
            </a:r>
            <a:r>
              <a:rPr lang="zh-CN" altLang="en-US" b="1" dirty="0"/>
              <a:t> </a:t>
            </a:r>
            <a:r>
              <a:rPr lang="en-US" altLang="zh-CN" b="1" dirty="0"/>
              <a:t>latency</a:t>
            </a:r>
            <a:r>
              <a:rPr lang="zh-CN" altLang="en-US" b="1" dirty="0"/>
              <a:t> </a:t>
            </a:r>
            <a:r>
              <a:rPr lang="en-US" altLang="zh-CN" b="1" dirty="0"/>
              <a:t>and</a:t>
            </a:r>
            <a:r>
              <a:rPr lang="zh-CN" altLang="en-US" b="1" dirty="0"/>
              <a:t> </a:t>
            </a:r>
            <a:r>
              <a:rPr lang="en-US" altLang="zh-CN" b="1" dirty="0"/>
              <a:t>bandwidth</a:t>
            </a:r>
            <a:r>
              <a:rPr lang="zh-CN" altLang="en-US" b="1" dirty="0"/>
              <a:t> </a:t>
            </a:r>
            <a:r>
              <a:rPr lang="en-US" altLang="zh-CN" b="1" dirty="0"/>
              <a:t>bound</a:t>
            </a:r>
            <a:r>
              <a:rPr lang="zh-CN" altLang="en-US" b="1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doing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things,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moves</a:t>
            </a:r>
            <a:r>
              <a:rPr lang="zh-CN" altLang="en-US" dirty="0"/>
              <a:t> </a:t>
            </a:r>
            <a:r>
              <a:rPr lang="en-US" altLang="zh-CN" dirty="0"/>
              <a:t>frequently</a:t>
            </a:r>
            <a:r>
              <a:rPr lang="zh-CN" altLang="en-US" dirty="0"/>
              <a:t> </a:t>
            </a:r>
            <a:r>
              <a:rPr lang="en-US" altLang="zh-CN" dirty="0"/>
              <a:t>accessed,</a:t>
            </a:r>
            <a:r>
              <a:rPr lang="zh-CN" altLang="en-US" dirty="0"/>
              <a:t> </a:t>
            </a:r>
            <a:r>
              <a:rPr lang="en-US" altLang="zh-CN" b="1" dirty="0"/>
              <a:t>long-lifetime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DRAM.</a:t>
            </a:r>
          </a:p>
          <a:p>
            <a:r>
              <a:rPr lang="en-US" altLang="zh-CN" dirty="0"/>
              <a:t>Second, after getting the application level semantics,  Panthera has done some runtime level optimizations to eliminate useless memory access. </a:t>
            </a:r>
          </a:p>
          <a:p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 </a:t>
            </a:r>
            <a:r>
              <a:rPr lang="en-US" altLang="zh-CN" dirty="0"/>
              <a:t>1%</a:t>
            </a:r>
            <a:r>
              <a:rPr lang="zh-CN" altLang="en-US" dirty="0"/>
              <a:t> </a:t>
            </a:r>
            <a:r>
              <a:rPr lang="en-US" altLang="zh-CN" dirty="0"/>
              <a:t>GC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overhead.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5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mutator.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Although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mutators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highly</a:t>
            </a:r>
            <a:r>
              <a:rPr lang="zh-CN" altLang="en-US" dirty="0"/>
              <a:t> </a:t>
            </a:r>
            <a:r>
              <a:rPr lang="en-US" altLang="zh-CN" dirty="0"/>
              <a:t>paralleled,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GC.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bandwidth.</a:t>
            </a:r>
          </a:p>
          <a:p>
            <a:r>
              <a:rPr lang="en-US" altLang="zh-CN" dirty="0"/>
              <a:t>Under the same configuration, 64 GB heap, 1/3 DRAM ratio.</a:t>
            </a:r>
          </a:p>
          <a:p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baseline,</a:t>
            </a:r>
            <a:r>
              <a:rPr lang="zh-CN" altLang="en-US" dirty="0"/>
              <a:t>  </a:t>
            </a:r>
            <a:r>
              <a:rPr lang="en-US" altLang="zh-CN" dirty="0"/>
              <a:t>unmanaged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6%</a:t>
            </a:r>
            <a:r>
              <a:rPr lang="zh-CN" altLang="en-US" dirty="0"/>
              <a:t> </a:t>
            </a:r>
            <a:r>
              <a:rPr lang="en-US" altLang="zh-CN" dirty="0"/>
              <a:t>mutator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overhead,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And after applying the optimization,</a:t>
            </a:r>
            <a:r>
              <a:rPr lang="zh-CN" altLang="en-US" dirty="0"/>
              <a:t> </a:t>
            </a:r>
            <a:r>
              <a:rPr lang="en-US" altLang="zh-CN" dirty="0"/>
              <a:t>Panthera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3%</a:t>
            </a:r>
            <a:r>
              <a:rPr lang="zh-CN" altLang="en-US" dirty="0"/>
              <a:t> </a:t>
            </a:r>
            <a:r>
              <a:rPr lang="en-US" altLang="zh-CN" dirty="0"/>
              <a:t>mutator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overhead.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91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08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Possible</a:t>
            </a:r>
            <a:r>
              <a:rPr lang="zh-CN" altLang="en-US" baseline="0" dirty="0"/>
              <a:t> </a:t>
            </a:r>
            <a:r>
              <a:rPr lang="en-US" altLang="zh-CN" baseline="0"/>
              <a:t>Question:</a:t>
            </a:r>
          </a:p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Non</a:t>
            </a:r>
            <a:r>
              <a:rPr lang="zh-CN" altLang="en-US" baseline="0" dirty="0"/>
              <a:t> </a:t>
            </a:r>
            <a:r>
              <a:rPr lang="en-US" altLang="zh-CN" baseline="0" dirty="0"/>
              <a:t>volatile</a:t>
            </a:r>
            <a:r>
              <a:rPr lang="zh-CN" altLang="en-US" baseline="0" dirty="0"/>
              <a:t> </a:t>
            </a:r>
            <a:r>
              <a:rPr lang="en-US" altLang="zh-CN" baseline="0" dirty="0"/>
              <a:t>memory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an</a:t>
            </a:r>
            <a:r>
              <a:rPr lang="zh-CN" altLang="en-US" baseline="0" dirty="0"/>
              <a:t> </a:t>
            </a:r>
            <a:r>
              <a:rPr lang="en-US" altLang="zh-CN" baseline="0" dirty="0"/>
              <a:t>emerging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byte</a:t>
            </a:r>
            <a:r>
              <a:rPr lang="zh-CN" altLang="en-US" baseline="0" dirty="0"/>
              <a:t> </a:t>
            </a:r>
            <a:r>
              <a:rPr lang="en-US" altLang="zh-CN" baseline="0" dirty="0"/>
              <a:t>addressable</a:t>
            </a:r>
            <a:r>
              <a:rPr lang="zh-CN" altLang="en-US" baseline="0" dirty="0"/>
              <a:t>  </a:t>
            </a:r>
            <a:r>
              <a:rPr lang="en-US" altLang="zh-CN" baseline="0" dirty="0"/>
              <a:t>memory</a:t>
            </a:r>
            <a:r>
              <a:rPr lang="zh-CN" altLang="en-US" baseline="0" dirty="0"/>
              <a:t> </a:t>
            </a:r>
            <a:r>
              <a:rPr lang="en-US" altLang="zh-CN" baseline="0" dirty="0"/>
              <a:t>technology.</a:t>
            </a:r>
          </a:p>
          <a:p>
            <a:r>
              <a:rPr lang="en-US" altLang="zh-CN" baseline="0" dirty="0"/>
              <a:t>Compared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DRAM,</a:t>
            </a:r>
            <a:r>
              <a:rPr lang="zh-CN" altLang="en-US" baseline="0" dirty="0"/>
              <a:t> </a:t>
            </a:r>
            <a:r>
              <a:rPr lang="en-US" altLang="zh-CN" baseline="0" dirty="0"/>
              <a:t>NVM</a:t>
            </a:r>
            <a:r>
              <a:rPr lang="zh-CN" altLang="en-US" baseline="0" dirty="0"/>
              <a:t> </a:t>
            </a:r>
            <a:r>
              <a:rPr lang="en-US" altLang="zh-CN" baseline="0" dirty="0"/>
              <a:t>has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higher</a:t>
            </a:r>
            <a:r>
              <a:rPr lang="zh-CN" altLang="en-US" baseline="0" dirty="0"/>
              <a:t> </a:t>
            </a:r>
            <a:r>
              <a:rPr lang="en-US" altLang="zh-CN" baseline="0" dirty="0"/>
              <a:t>memory</a:t>
            </a:r>
            <a:r>
              <a:rPr lang="zh-CN" altLang="en-US" baseline="0" dirty="0"/>
              <a:t> </a:t>
            </a:r>
            <a:r>
              <a:rPr lang="en-US" altLang="zh-CN" baseline="0" dirty="0"/>
              <a:t>capacity,</a:t>
            </a:r>
            <a:r>
              <a:rPr lang="zh-CN" altLang="en-US" baseline="0" dirty="0"/>
              <a:t> </a:t>
            </a:r>
            <a:r>
              <a:rPr lang="en-US" altLang="zh-CN" baseline="0" dirty="0"/>
              <a:t>lower</a:t>
            </a:r>
            <a:r>
              <a:rPr lang="zh-CN" altLang="en-US" baseline="0" dirty="0"/>
              <a:t> </a:t>
            </a:r>
            <a:r>
              <a:rPr lang="en-US" altLang="zh-CN" baseline="0" dirty="0"/>
              <a:t>price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negligible</a:t>
            </a:r>
            <a:r>
              <a:rPr lang="zh-CN" altLang="en-US" baseline="0" dirty="0"/>
              <a:t> </a:t>
            </a:r>
            <a:r>
              <a:rPr lang="en-US" altLang="zh-CN" baseline="0" dirty="0"/>
              <a:t>background</a:t>
            </a:r>
            <a:r>
              <a:rPr lang="zh-CN" altLang="en-US" baseline="0" dirty="0"/>
              <a:t> </a:t>
            </a:r>
            <a:r>
              <a:rPr lang="en-US" altLang="zh-CN" baseline="0" dirty="0"/>
              <a:t>energy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consumption.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r>
              <a:rPr lang="en-US" altLang="zh-CN" baseline="0" dirty="0"/>
              <a:t>However,</a:t>
            </a:r>
            <a:r>
              <a:rPr lang="zh-CN" altLang="en-US" baseline="0" dirty="0"/>
              <a:t> </a:t>
            </a:r>
            <a:r>
              <a:rPr lang="en-US" altLang="zh-CN" baseline="0" dirty="0"/>
              <a:t>its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performance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worse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than</a:t>
            </a:r>
            <a:r>
              <a:rPr lang="zh-CN" altLang="en-US" baseline="0" dirty="0"/>
              <a:t> </a:t>
            </a:r>
            <a:r>
              <a:rPr lang="en-US" altLang="zh-CN" baseline="0" dirty="0"/>
              <a:t>DRAM. It</a:t>
            </a:r>
            <a:r>
              <a:rPr lang="zh-CN" altLang="en-US" baseline="0" dirty="0"/>
              <a:t> </a:t>
            </a:r>
            <a:r>
              <a:rPr lang="en-US" altLang="zh-CN" baseline="0" dirty="0"/>
              <a:t>has</a:t>
            </a:r>
            <a:r>
              <a:rPr lang="zh-CN" altLang="en-US" baseline="0" dirty="0"/>
              <a:t> </a:t>
            </a:r>
            <a:r>
              <a:rPr lang="en-US" altLang="zh-CN" baseline="0" dirty="0"/>
              <a:t>increased</a:t>
            </a:r>
            <a:r>
              <a:rPr lang="zh-CN" altLang="en-US" baseline="0" dirty="0"/>
              <a:t> </a:t>
            </a:r>
            <a:r>
              <a:rPr lang="en-US" altLang="zh-CN" baseline="0" dirty="0"/>
              <a:t>memory</a:t>
            </a:r>
            <a:r>
              <a:rPr lang="zh-CN" altLang="en-US" baseline="0" dirty="0"/>
              <a:t> </a:t>
            </a:r>
            <a:r>
              <a:rPr lang="en-US" altLang="zh-CN" baseline="0" dirty="0"/>
              <a:t>access</a:t>
            </a:r>
            <a:r>
              <a:rPr lang="zh-CN" altLang="en-US" baseline="0" dirty="0"/>
              <a:t> </a:t>
            </a:r>
            <a:r>
              <a:rPr lang="en-US" altLang="zh-CN" baseline="0" dirty="0"/>
              <a:t>latency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reduced</a:t>
            </a:r>
            <a:r>
              <a:rPr lang="zh-CN" altLang="en-US" baseline="0" dirty="0"/>
              <a:t> </a:t>
            </a:r>
            <a:r>
              <a:rPr lang="en-US" altLang="zh-CN" baseline="0" dirty="0"/>
              <a:t>bandwidth.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3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order to utilize the good performance of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and lower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NVM,</a:t>
            </a:r>
            <a:r>
              <a:rPr lang="zh-CN" altLang="en-US" dirty="0"/>
              <a:t> </a:t>
            </a:r>
            <a:r>
              <a:rPr lang="zh-CN" altLang="en-US" baseline="0" dirty="0"/>
              <a:t> </a:t>
            </a:r>
            <a:r>
              <a:rPr lang="en-US" altLang="zh-CN" baseline="0" dirty="0"/>
              <a:t>integrate</a:t>
            </a:r>
            <a:r>
              <a:rPr lang="zh-CN" altLang="en-US" baseline="0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a hybrid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system 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promising</a:t>
            </a:r>
            <a:r>
              <a:rPr lang="zh-CN" altLang="en-US" dirty="0"/>
              <a:t> 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satisfy</a:t>
            </a:r>
            <a:r>
              <a:rPr lang="zh-CN" altLang="en-US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applications’</a:t>
            </a:r>
            <a:r>
              <a:rPr lang="zh-CN" altLang="en-US" dirty="0"/>
              <a:t> </a:t>
            </a:r>
            <a:r>
              <a:rPr lang="en-US" altLang="zh-CN" dirty="0"/>
              <a:t>requirements.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baseline="0" dirty="0"/>
              <a:t>Because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performance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NVM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worse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than</a:t>
            </a:r>
            <a:r>
              <a:rPr lang="zh-CN" altLang="en-US" baseline="0" dirty="0"/>
              <a:t> </a:t>
            </a:r>
            <a:r>
              <a:rPr lang="en-US" altLang="zh-CN" baseline="0" dirty="0"/>
              <a:t>DRAM,</a:t>
            </a:r>
          </a:p>
          <a:p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en-US" altLang="zh-CN" baseline="0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place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appropriately</a:t>
            </a:r>
            <a:r>
              <a:rPr lang="en-US" altLang="zh-CN" baseline="0" dirty="0"/>
              <a:t> so that we </a:t>
            </a:r>
            <a:r>
              <a:rPr lang="en-US" altLang="zh-CN" b="1" baseline="0" dirty="0"/>
              <a:t>can reduce energy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consumption at a minimum time cost.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Next,</a:t>
            </a:r>
            <a:r>
              <a:rPr lang="zh-CN" altLang="en-US" baseline="0" dirty="0"/>
              <a:t> </a:t>
            </a:r>
            <a:r>
              <a:rPr lang="en-US" altLang="zh-CN" baseline="0" dirty="0"/>
              <a:t>I</a:t>
            </a:r>
            <a:r>
              <a:rPr lang="zh-CN" altLang="en-US" baseline="0" dirty="0"/>
              <a:t> </a:t>
            </a:r>
            <a:r>
              <a:rPr lang="en-US" altLang="zh-CN" baseline="0" dirty="0"/>
              <a:t>will</a:t>
            </a:r>
            <a:r>
              <a:rPr lang="zh-CN" altLang="en-US" baseline="0" dirty="0"/>
              <a:t> </a:t>
            </a:r>
            <a:r>
              <a:rPr lang="en-US" altLang="zh-CN" baseline="0" dirty="0"/>
              <a:t>introduce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opportunities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challenges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hybrid</a:t>
            </a:r>
            <a:r>
              <a:rPr lang="zh-CN" altLang="en-US" baseline="0" dirty="0"/>
              <a:t> </a:t>
            </a:r>
            <a:r>
              <a:rPr lang="en-US" altLang="zh-CN" baseline="0" dirty="0"/>
              <a:t>memory</a:t>
            </a:r>
            <a:r>
              <a:rPr lang="zh-CN" altLang="en-US" baseline="0" dirty="0"/>
              <a:t> </a:t>
            </a:r>
            <a:r>
              <a:rPr lang="en-US" altLang="zh-CN" baseline="0" dirty="0"/>
              <a:t>management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big</a:t>
            </a:r>
            <a:r>
              <a:rPr lang="zh-CN" altLang="en-US" baseline="0" dirty="0"/>
              <a:t> </a:t>
            </a:r>
            <a:r>
              <a:rPr lang="en-US" altLang="zh-CN" baseline="0" dirty="0"/>
              <a:t>data</a:t>
            </a:r>
            <a:r>
              <a:rPr lang="zh-CN" altLang="en-US" baseline="0" dirty="0"/>
              <a:t> </a:t>
            </a:r>
            <a:r>
              <a:rPr lang="en-US" altLang="zh-CN" baseline="0" dirty="0"/>
              <a:t>applications.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2</a:t>
            </a:r>
            <a:r>
              <a:rPr lang="zh-CN" altLang="en-US" baseline="0" dirty="0"/>
              <a:t> </a:t>
            </a:r>
            <a:r>
              <a:rPr lang="en-US" altLang="zh-CN" baseline="0" dirty="0"/>
              <a:t>mins</a:t>
            </a:r>
            <a:r>
              <a:rPr lang="zh-CN" altLang="en-US" baseline="0" dirty="0"/>
              <a:t> </a:t>
            </a:r>
            <a:r>
              <a:rPr lang="en-US" altLang="zh-CN" baseline="0" dirty="0"/>
              <a:t>30s,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0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manage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hybrid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managed</a:t>
            </a:r>
            <a:r>
              <a:rPr lang="zh-CN" altLang="en-US" dirty="0"/>
              <a:t> </a:t>
            </a:r>
            <a:r>
              <a:rPr lang="en-US" altLang="zh-CN" dirty="0"/>
              <a:t>runtime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divide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java</a:t>
            </a:r>
            <a:r>
              <a:rPr lang="zh-CN" altLang="en-US" dirty="0"/>
              <a:t> </a:t>
            </a:r>
            <a:r>
              <a:rPr lang="en-US" altLang="zh-CN" dirty="0"/>
              <a:t>heap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areas.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frequency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migrate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frequently</a:t>
            </a:r>
            <a:r>
              <a:rPr lang="zh-CN" altLang="en-US" dirty="0"/>
              <a:t> </a:t>
            </a:r>
            <a:r>
              <a:rPr lang="en-US" altLang="zh-CN" dirty="0"/>
              <a:t>accessed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space.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purpose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optimize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durability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NVM,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Rationing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 </a:t>
            </a:r>
            <a:r>
              <a:rPr lang="en-US" altLang="zh-CN" dirty="0"/>
              <a:t>finds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migrates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write-intensive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DRAM.</a:t>
            </a:r>
            <a:r>
              <a:rPr lang="zh-CN" altLang="en-US" dirty="0"/>
              <a:t> 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endurance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worse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DRAM.</a:t>
            </a:r>
            <a:endParaRPr lang="en-US" dirty="0"/>
          </a:p>
          <a:p>
            <a:endParaRPr lang="en-US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suitable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cloud.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billions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objects.</a:t>
            </a:r>
            <a:endParaRPr lang="en-US" dirty="0"/>
          </a:p>
          <a:p>
            <a:r>
              <a:rPr lang="en-US" altLang="zh-CN" dirty="0"/>
              <a:t>Doing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profiling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overhead.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systems,</a:t>
            </a:r>
            <a:r>
              <a:rPr lang="en-US" altLang="zh-CN" baseline="0" dirty="0"/>
              <a:t> such as Spark, all have application-level memory</a:t>
            </a:r>
            <a:r>
              <a:rPr lang="zh-CN" altLang="en-US" baseline="0" dirty="0"/>
              <a:t> </a:t>
            </a:r>
            <a:r>
              <a:rPr lang="en-US" altLang="zh-CN" baseline="0" dirty="0"/>
              <a:t>subsystems, which can perform memory management at </a:t>
            </a:r>
            <a:r>
              <a:rPr lang="en-US" altLang="zh-CN" b="1" baseline="0" dirty="0"/>
              <a:t>coarse-grained granularity.</a:t>
            </a:r>
          </a:p>
          <a:p>
            <a:r>
              <a:rPr lang="en-US" altLang="zh-CN" b="0" baseline="0" dirty="0"/>
              <a:t>For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example,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Spark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manages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its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data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and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does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computation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at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RDD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granularity.</a:t>
            </a:r>
          </a:p>
          <a:p>
            <a:r>
              <a:rPr lang="en-US" altLang="zh-CN" b="0" baseline="0" dirty="0"/>
              <a:t>RDD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is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a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distributed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data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collection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defined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in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Spark.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Different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RDDs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have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different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and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clear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access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patterns.</a:t>
            </a:r>
          </a:p>
          <a:p>
            <a:r>
              <a:rPr lang="en-US" altLang="zh-CN" b="0" baseline="0" dirty="0"/>
              <a:t>For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example,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some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RDDs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are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only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used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for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fault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tolerance,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and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some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RDDs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are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frequently</a:t>
            </a:r>
            <a:r>
              <a:rPr lang="zh-CN" altLang="en-US" b="0" baseline="0" dirty="0"/>
              <a:t> </a:t>
            </a:r>
            <a:r>
              <a:rPr lang="en-US" altLang="zh-CN" b="0" baseline="0" dirty="0"/>
              <a:t>reused for computation.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1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objects</a:t>
            </a:r>
            <a:r>
              <a:rPr lang="zh-CN" altLang="en-US" baseline="0" dirty="0"/>
              <a:t> </a:t>
            </a:r>
            <a:r>
              <a:rPr lang="en-US" altLang="zh-CN" baseline="0" dirty="0"/>
              <a:t>within</a:t>
            </a:r>
            <a:r>
              <a:rPr lang="zh-CN" altLang="en-US" baseline="0" dirty="0"/>
              <a:t> </a:t>
            </a:r>
            <a:r>
              <a:rPr lang="en-US" altLang="zh-CN" baseline="0" dirty="0"/>
              <a:t>one</a:t>
            </a:r>
            <a:r>
              <a:rPr lang="zh-CN" altLang="en-US" baseline="0" dirty="0"/>
              <a:t> </a:t>
            </a:r>
            <a:r>
              <a:rPr lang="en-US" altLang="zh-CN" baseline="0" dirty="0"/>
              <a:t>RDD</a:t>
            </a:r>
            <a:r>
              <a:rPr lang="zh-CN" altLang="en-US" baseline="0" dirty="0"/>
              <a:t> </a:t>
            </a:r>
            <a:r>
              <a:rPr lang="en-US" altLang="zh-CN" baseline="0" dirty="0"/>
              <a:t>all</a:t>
            </a:r>
            <a:r>
              <a:rPr lang="zh-CN" altLang="en-US" baseline="0" dirty="0"/>
              <a:t> </a:t>
            </a:r>
            <a:r>
              <a:rPr lang="en-US" altLang="zh-CN" baseline="0" dirty="0"/>
              <a:t>have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same</a:t>
            </a:r>
            <a:r>
              <a:rPr lang="zh-CN" altLang="en-US" baseline="0" dirty="0"/>
              <a:t> </a:t>
            </a:r>
            <a:r>
              <a:rPr lang="en-US" altLang="zh-CN" baseline="0" dirty="0"/>
              <a:t>access</a:t>
            </a:r>
            <a:r>
              <a:rPr lang="zh-CN" altLang="en-US" baseline="0" dirty="0"/>
              <a:t> </a:t>
            </a:r>
            <a:r>
              <a:rPr lang="en-US" altLang="zh-CN" baseline="0" dirty="0"/>
              <a:t>pattern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lifetime.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It’s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good</a:t>
            </a:r>
            <a:r>
              <a:rPr lang="zh-CN" altLang="en-US" baseline="0" dirty="0"/>
              <a:t> </a:t>
            </a:r>
            <a:r>
              <a:rPr lang="en-US" altLang="zh-CN" baseline="0" dirty="0"/>
              <a:t>opportunity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use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characteristics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RDD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do</a:t>
            </a:r>
            <a:r>
              <a:rPr lang="zh-CN" altLang="en-US" baseline="0" dirty="0"/>
              <a:t> </a:t>
            </a:r>
            <a:r>
              <a:rPr lang="en-US" altLang="zh-CN" baseline="0" dirty="0"/>
              <a:t>coarse-grained</a:t>
            </a:r>
            <a:r>
              <a:rPr lang="zh-CN" altLang="en-US" baseline="0" dirty="0"/>
              <a:t> </a:t>
            </a:r>
            <a:r>
              <a:rPr lang="en-US" altLang="zh-CN" baseline="0" dirty="0"/>
              <a:t>data</a:t>
            </a:r>
            <a:r>
              <a:rPr lang="zh-CN" altLang="en-US" baseline="0" dirty="0"/>
              <a:t> </a:t>
            </a:r>
            <a:r>
              <a:rPr lang="en-US" altLang="zh-CN" baseline="0" dirty="0"/>
              <a:t>division,</a:t>
            </a:r>
            <a:r>
              <a:rPr lang="zh-CN" altLang="en-US" baseline="0" dirty="0"/>
              <a:t> </a:t>
            </a:r>
            <a:r>
              <a:rPr lang="en-US" altLang="zh-CN" baseline="0" dirty="0"/>
              <a:t>which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</a:t>
            </a:r>
            <a:r>
              <a:rPr lang="zh-CN" altLang="en-US" baseline="0" dirty="0"/>
              <a:t> </a:t>
            </a:r>
            <a:r>
              <a:rPr lang="en-US" altLang="zh-CN" baseline="0" dirty="0"/>
              <a:t>save</a:t>
            </a:r>
            <a:r>
              <a:rPr lang="zh-CN" altLang="en-US" baseline="0" dirty="0"/>
              <a:t> </a:t>
            </a:r>
            <a:r>
              <a:rPr lang="en-US" altLang="zh-CN" baseline="0" dirty="0"/>
              <a:t>lots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online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profiling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overhead.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However,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problem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that</a:t>
            </a:r>
            <a:r>
              <a:rPr lang="zh-CN" altLang="en-US" baseline="0" dirty="0"/>
              <a:t> </a:t>
            </a:r>
            <a:r>
              <a:rPr lang="en-US" altLang="zh-CN" baseline="0" dirty="0"/>
              <a:t>runtime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</a:t>
            </a:r>
            <a:r>
              <a:rPr lang="zh-CN" altLang="en-US" baseline="0" dirty="0"/>
              <a:t> </a:t>
            </a:r>
            <a:r>
              <a:rPr lang="en-US" altLang="zh-CN" baseline="0" dirty="0"/>
              <a:t>not</a:t>
            </a:r>
            <a:r>
              <a:rPr lang="zh-CN" altLang="en-US" baseline="0" dirty="0"/>
              <a:t> </a:t>
            </a:r>
            <a:r>
              <a:rPr lang="en-US" altLang="zh-CN" baseline="0" dirty="0"/>
              <a:t>see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RDDs,</a:t>
            </a:r>
            <a:r>
              <a:rPr lang="zh-CN" altLang="en-US" baseline="0" dirty="0"/>
              <a:t> </a:t>
            </a:r>
            <a:r>
              <a:rPr lang="en-US" altLang="zh-CN" baseline="0" dirty="0"/>
              <a:t>except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bunch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low-level</a:t>
            </a:r>
            <a:r>
              <a:rPr lang="zh-CN" altLang="en-US" baseline="0" dirty="0"/>
              <a:t> </a:t>
            </a:r>
            <a:r>
              <a:rPr lang="en-US" altLang="zh-CN" baseline="0" dirty="0"/>
              <a:t>java</a:t>
            </a:r>
            <a:r>
              <a:rPr lang="zh-CN" altLang="en-US" baseline="0" dirty="0"/>
              <a:t> </a:t>
            </a:r>
            <a:r>
              <a:rPr lang="en-US" altLang="zh-CN" baseline="0" dirty="0"/>
              <a:t>objects.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r>
              <a:rPr lang="en-US" altLang="zh-CN" baseline="0" dirty="0"/>
              <a:t>Therefore,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need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bridge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gap</a:t>
            </a:r>
            <a:r>
              <a:rPr lang="zh-CN" altLang="en-US" baseline="0" dirty="0"/>
              <a:t> </a:t>
            </a:r>
            <a:r>
              <a:rPr lang="en-US" altLang="zh-CN" baseline="0" dirty="0"/>
              <a:t>between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</a:t>
            </a:r>
            <a:r>
              <a:rPr lang="zh-CN" altLang="en-US" baseline="0" dirty="0"/>
              <a:t> </a:t>
            </a:r>
            <a:r>
              <a:rPr lang="en-US" altLang="zh-CN" baseline="0" dirty="0"/>
              <a:t>level</a:t>
            </a:r>
            <a:r>
              <a:rPr lang="zh-CN" altLang="en-US" baseline="0" dirty="0"/>
              <a:t> </a:t>
            </a:r>
            <a:r>
              <a:rPr lang="en-US" altLang="zh-CN" baseline="0" dirty="0"/>
              <a:t>data</a:t>
            </a:r>
            <a:r>
              <a:rPr lang="zh-CN" altLang="en-US" baseline="0" dirty="0"/>
              <a:t> </a:t>
            </a:r>
            <a:r>
              <a:rPr lang="en-US" altLang="zh-CN" baseline="0" dirty="0"/>
              <a:t>structure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low-level</a:t>
            </a:r>
            <a:r>
              <a:rPr lang="zh-CN" altLang="en-US" baseline="0" dirty="0"/>
              <a:t> </a:t>
            </a:r>
            <a:r>
              <a:rPr lang="en-US" altLang="zh-CN" baseline="0" dirty="0"/>
              <a:t>java</a:t>
            </a:r>
            <a:r>
              <a:rPr lang="zh-CN" altLang="en-US" baseline="0" dirty="0"/>
              <a:t> </a:t>
            </a:r>
            <a:r>
              <a:rPr lang="en-US" altLang="zh-CN" baseline="0" dirty="0"/>
              <a:t>objects.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6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Next,</a:t>
            </a:r>
            <a:r>
              <a:rPr lang="zh-CN" altLang="en-US" baseline="0" dirty="0"/>
              <a:t> </a:t>
            </a:r>
            <a:r>
              <a:rPr lang="en-US" altLang="zh-CN" baseline="0" dirty="0"/>
              <a:t>I</a:t>
            </a:r>
            <a:r>
              <a:rPr lang="zh-CN" altLang="en-US" baseline="0" dirty="0"/>
              <a:t> </a:t>
            </a:r>
            <a:r>
              <a:rPr lang="en-US" altLang="zh-CN" baseline="0" dirty="0"/>
              <a:t>introduce</a:t>
            </a:r>
            <a:r>
              <a:rPr lang="zh-CN" altLang="en-US" baseline="0" dirty="0"/>
              <a:t> </a:t>
            </a:r>
            <a:r>
              <a:rPr lang="en-US" altLang="zh-CN" baseline="0" dirty="0"/>
              <a:t>our</a:t>
            </a:r>
            <a:r>
              <a:rPr lang="zh-CN" altLang="en-US" baseline="0" dirty="0"/>
              <a:t> </a:t>
            </a:r>
            <a:r>
              <a:rPr lang="en-US" altLang="zh-CN" baseline="0" dirty="0"/>
              <a:t>solution,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Panthera.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5</a:t>
            </a:r>
            <a:r>
              <a:rPr lang="zh-CN" altLang="en-US" baseline="0" dirty="0"/>
              <a:t> </a:t>
            </a:r>
            <a:r>
              <a:rPr lang="en-US" altLang="zh-CN" baseline="0" dirty="0"/>
              <a:t>mins,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D22BA-A8FC-9C4D-B857-F7AFCF2C1A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FCC3-9CD9-744B-A10C-22C87C06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ABCBE-A3CA-504E-8DEE-AEC443F13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8A2F-58C4-144D-BE45-AF7A869A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8D7EF-9EBA-CD48-A280-78A8F740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4A98-3D87-FF41-9FF8-5A6CB111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DCF5-CDB7-7F45-80E9-2023BBB9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9FBD9-6FD3-1F4C-B273-208CA127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F8D9F-F307-624D-84CA-AF2C9C70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99FB5-91BB-D241-89BB-DA2F3709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A11AA-7008-094C-9C6F-52339D67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4C008-B815-A14B-8DF5-6F431D832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B9329-A8CF-8444-A6B6-C78C38C28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04291-4E14-C74D-B584-F6D0A10F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F1D82-FE94-D241-AD95-EAC9638D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94AD-CC6C-3E49-B48B-5B717300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7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F24A-D35D-664D-86A8-AF8D23DD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DCCD5-FBD2-F14E-B46A-FF724A22C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11C89-ED88-4A49-BF6F-2AE3620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1DB0-B017-B248-87B5-C4835D17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3877-D45B-484D-A495-91673133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3385-85EE-0349-841E-232C5D9A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A1FFC-EB7C-0343-96E0-5171048FB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ACE4D-73D9-BB44-A904-C3872300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A62B9-BC5F-1940-9887-6D9A7223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DD87C-2E18-0F48-A457-EE2BD551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6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10A2-117F-AF48-88DE-D770795F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C18FB-E7CC-0347-BB57-EE9F39962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5B8F3-8659-854B-9B98-CDBF741BA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43976-BCA4-124B-9B84-46D37547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36FE9-0CA9-004E-A1BB-B3B17EC4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5798B-3594-6545-8163-AC2193D5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03A7-901E-9B45-A0BE-058C5FFD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BAC36-6416-FE45-9BED-6E47F271A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01C1B-3A10-8946-8E94-763E3BE05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13420-816F-8946-89E1-07FFBB3A2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C9CED-003E-B448-9431-C5147785B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6A0C1-A000-AF4B-B2EB-B2CC6F02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1C89E-2F46-9640-8A6F-757273E1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E5AE7-F656-FB46-99AF-BC61D657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4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EC24-4EC4-F548-A1C0-3E3E2BAD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33A7C-4BCC-764C-8EDF-F1F42E41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827B7-F78A-994F-B449-034A3A6C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0EDB8-FDEA-9147-971A-3CE0CFEF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26EFB-F67E-2A4A-A045-F7D15655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62330-051C-2A4C-BE2F-61E5C31B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E27AB-AF59-454B-8E21-C3F1B48A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0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D0E4-30ED-2244-96E6-043A199A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C9B96-A015-2B41-92B3-F2D6FDFF2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BD7B4-E90C-7341-A234-092AE2646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13DC3-3327-D34D-A295-702015C2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0368B-20FC-4046-8CF3-793FF3D2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62849-AB6F-934A-B502-6868B8EC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284F-E098-F94F-8032-5FEE0F8F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1BE26-3CA3-E14E-B3D0-952A933A7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CDC32-25D5-784A-8230-E9576517F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A5E20-42F4-1743-B38A-4BE616B8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1F247-AA2F-2F4A-B1D7-F122F5E8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EFFD2-1A44-EE40-AC04-F68B4203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CA23C-19F9-F14A-AC0C-102545A2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82301-5138-F84B-BBC6-FC60D7066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E664-FEBB-7B46-9AD9-D1C9A4745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D366-1F6B-1D4B-86CA-97E965EB253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0A8C3-6780-B845-8EAD-33DDF524E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30423-B08C-E24C-B311-AD52FACD2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03A1-C516-014C-A337-92ABD8B8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335047-0EC8-594C-9240-730AF603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79" y="597080"/>
            <a:ext cx="10765972" cy="15360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Helvetica" pitchFamily="2" charset="0"/>
                <a:cs typeface="Arial" panose="020B0604020202020204" pitchFamily="34" charset="0"/>
              </a:rPr>
              <a:t>Panthera: </a:t>
            </a:r>
            <a:r>
              <a:rPr lang="en-US" sz="4000" dirty="0">
                <a:latin typeface="Helvetica" pitchFamily="2" charset="0"/>
                <a:cs typeface="Arial" panose="020B0604020202020204" pitchFamily="34" charset="0"/>
              </a:rPr>
              <a:t>Holistic Memory Management for </a:t>
            </a:r>
            <a:br>
              <a:rPr lang="en-US" sz="40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sz="4000" dirty="0">
                <a:latin typeface="Helvetica" pitchFamily="2" charset="0"/>
                <a:cs typeface="Arial" panose="020B0604020202020204" pitchFamily="34" charset="0"/>
              </a:rPr>
              <a:t>Big Data Processing over Hybrid Memories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8145924-BF98-D640-AFF5-860C3F80F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1442" y="5697323"/>
            <a:ext cx="1790604" cy="290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8DD9B8-B03E-4745-B940-F3882BF0E51A}"/>
              </a:ext>
            </a:extLst>
          </p:cNvPr>
          <p:cNvSpPr txBox="1"/>
          <p:nvPr/>
        </p:nvSpPr>
        <p:spPr>
          <a:xfrm>
            <a:off x="566333" y="2998536"/>
            <a:ext cx="2125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7E6E6">
                    <a:lumMod val="25000"/>
                  </a:srgbClr>
                </a:solidFill>
              </a:rPr>
              <a:t>Chenxi Wang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9B61AB-C5FB-1C48-B03A-2468218A6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46" y="3608150"/>
            <a:ext cx="1296706" cy="425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77A8A8-605D-FC45-BA6E-89C9822DC98C}"/>
              </a:ext>
            </a:extLst>
          </p:cNvPr>
          <p:cNvSpPr txBox="1"/>
          <p:nvPr/>
        </p:nvSpPr>
        <p:spPr>
          <a:xfrm>
            <a:off x="3038602" y="2998536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Huimin Cui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FFB5A-D924-0A47-832E-18EC081B1A64}"/>
              </a:ext>
            </a:extLst>
          </p:cNvPr>
          <p:cNvSpPr txBox="1"/>
          <p:nvPr/>
        </p:nvSpPr>
        <p:spPr>
          <a:xfrm>
            <a:off x="5385183" y="2998536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Ting Cao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429909-AF95-CC40-87F5-FC18D4CA85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42" t="22718" r="11634" b="33946"/>
          <a:stretch/>
        </p:blipFill>
        <p:spPr>
          <a:xfrm>
            <a:off x="5385183" y="3588085"/>
            <a:ext cx="1509984" cy="464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1D25F-4CF8-1743-BCA9-293B3E16DB4C}"/>
              </a:ext>
            </a:extLst>
          </p:cNvPr>
          <p:cNvSpPr txBox="1"/>
          <p:nvPr/>
        </p:nvSpPr>
        <p:spPr>
          <a:xfrm>
            <a:off x="7372822" y="2998536"/>
            <a:ext cx="20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John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Zigman</a:t>
            </a:r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6CA42F-A7C2-D641-8B93-F85B1E2741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54" t="17099" r="7651" b="13203"/>
          <a:stretch/>
        </p:blipFill>
        <p:spPr>
          <a:xfrm>
            <a:off x="7600125" y="3536534"/>
            <a:ext cx="1590309" cy="5677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DE1D9B-6018-DF4A-81D9-D1269BB60705}"/>
              </a:ext>
            </a:extLst>
          </p:cNvPr>
          <p:cNvSpPr/>
          <p:nvPr/>
        </p:nvSpPr>
        <p:spPr>
          <a:xfrm>
            <a:off x="9830515" y="2998536"/>
            <a:ext cx="1799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Haris Volos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BC82D-89FC-8942-A9AA-AD4C1AAEE2F8}"/>
              </a:ext>
            </a:extLst>
          </p:cNvPr>
          <p:cNvSpPr txBox="1"/>
          <p:nvPr/>
        </p:nvSpPr>
        <p:spPr>
          <a:xfrm>
            <a:off x="1241442" y="4969694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Onur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Mutlu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12360-B03A-A84E-97C6-68935E45EB95}"/>
              </a:ext>
            </a:extLst>
          </p:cNvPr>
          <p:cNvSpPr txBox="1"/>
          <p:nvPr/>
        </p:nvSpPr>
        <p:spPr>
          <a:xfrm>
            <a:off x="3794661" y="4969694"/>
            <a:ext cx="124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Fang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Lv</a:t>
            </a: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0C8ADD-0488-384E-A8F4-AFA313B57E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9077" y="5633750"/>
            <a:ext cx="1790604" cy="417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CA9CAD-7147-6745-BAE7-9F349EB37777}"/>
              </a:ext>
            </a:extLst>
          </p:cNvPr>
          <p:cNvSpPr txBox="1"/>
          <p:nvPr/>
        </p:nvSpPr>
        <p:spPr>
          <a:xfrm>
            <a:off x="5901834" y="4969694"/>
            <a:ext cx="2218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Xiaobing Feng</a:t>
            </a:r>
            <a:endParaRPr lang="en-US"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15AD1B-9374-8F4B-889E-2FE68F1C9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6872" y="5633750"/>
            <a:ext cx="1790604" cy="4174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C15C5A-6933-6C4A-9CD8-5CEEA2A58054}"/>
              </a:ext>
            </a:extLst>
          </p:cNvPr>
          <p:cNvSpPr txBox="1"/>
          <p:nvPr/>
        </p:nvSpPr>
        <p:spPr>
          <a:xfrm>
            <a:off x="8558473" y="4969694"/>
            <a:ext cx="2758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Guoqing Harry Xu</a:t>
            </a:r>
            <a:endParaRPr lang="en-US" sz="2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3BCEF07-4F9F-B945-AA8A-0019043B27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8602" y="3608149"/>
            <a:ext cx="1790604" cy="4174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5B96843-0EFF-A74D-99FE-54E3F665A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19" y="5625731"/>
            <a:ext cx="1296706" cy="425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A8CA6-8286-6D48-A268-FC34F3615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9870" y="3521756"/>
            <a:ext cx="1521142" cy="580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2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C6507D3-CCCC-A641-851D-42EE11893558}"/>
              </a:ext>
            </a:extLst>
          </p:cNvPr>
          <p:cNvSpPr/>
          <p:nvPr/>
        </p:nvSpPr>
        <p:spPr>
          <a:xfrm>
            <a:off x="7007448" y="3294660"/>
            <a:ext cx="4231272" cy="1871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D424C92-97A8-F946-B980-F1ABE145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29923"/>
            <a:ext cx="11585864" cy="854075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Panthera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Holistic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C4A0A-6406-314E-A4FD-FBF4B5F1E666}"/>
              </a:ext>
            </a:extLst>
          </p:cNvPr>
          <p:cNvSpPr/>
          <p:nvPr/>
        </p:nvSpPr>
        <p:spPr>
          <a:xfrm>
            <a:off x="8101500" y="6068883"/>
            <a:ext cx="45720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9153-8D5F-E740-8E43-7CBBDABDA0D7}"/>
              </a:ext>
            </a:extLst>
          </p:cNvPr>
          <p:cNvSpPr/>
          <p:nvPr/>
        </p:nvSpPr>
        <p:spPr>
          <a:xfrm>
            <a:off x="9423094" y="6078512"/>
            <a:ext cx="457200" cy="91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113B7-EBEA-A946-BD77-15488D5F5DD3}"/>
              </a:ext>
            </a:extLst>
          </p:cNvPr>
          <p:cNvSpPr txBox="1"/>
          <p:nvPr/>
        </p:nvSpPr>
        <p:spPr>
          <a:xfrm>
            <a:off x="7954385" y="6164717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DRAM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7412F-83EC-3949-B49A-FD8157F4F3D1}"/>
              </a:ext>
            </a:extLst>
          </p:cNvPr>
          <p:cNvSpPr txBox="1"/>
          <p:nvPr/>
        </p:nvSpPr>
        <p:spPr>
          <a:xfrm>
            <a:off x="9349271" y="6153410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NVM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436C-7A3B-6940-86B7-F4112A7FBFE8}"/>
              </a:ext>
            </a:extLst>
          </p:cNvPr>
          <p:cNvSpPr txBox="1"/>
          <p:nvPr/>
        </p:nvSpPr>
        <p:spPr>
          <a:xfrm>
            <a:off x="5294734" y="3730926"/>
            <a:ext cx="156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Runtime</a:t>
            </a:r>
          </a:p>
          <a:p>
            <a:pPr algn="ctr"/>
            <a:r>
              <a:rPr lang="en-US" altLang="zh-CN" sz="2400" dirty="0"/>
              <a:t>(OpenJDK)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31EC2-BABB-6649-81C9-04BE86F8ADCF}"/>
              </a:ext>
            </a:extLst>
          </p:cNvPr>
          <p:cNvSpPr txBox="1"/>
          <p:nvPr/>
        </p:nvSpPr>
        <p:spPr>
          <a:xfrm>
            <a:off x="4574589" y="1444242"/>
            <a:ext cx="304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Spark</a:t>
            </a:r>
          </a:p>
          <a:p>
            <a:pPr algn="ctr"/>
            <a:r>
              <a:rPr lang="en-US" altLang="zh-CN" sz="2400" dirty="0"/>
              <a:t>Applications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9B62C0-344C-224B-9CAF-924914009FF0}"/>
              </a:ext>
            </a:extLst>
          </p:cNvPr>
          <p:cNvSpPr txBox="1"/>
          <p:nvPr/>
        </p:nvSpPr>
        <p:spPr>
          <a:xfrm>
            <a:off x="5422001" y="5813311"/>
            <a:ext cx="125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Physical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ctr"/>
            <a:r>
              <a:rPr lang="en-US" altLang="zh-CN" sz="2400" dirty="0"/>
              <a:t>Memory</a:t>
            </a:r>
            <a:endParaRPr lang="en-US" sz="24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924477-DBE9-354A-BEA6-13CB9A6121F5}"/>
              </a:ext>
            </a:extLst>
          </p:cNvPr>
          <p:cNvSpPr/>
          <p:nvPr/>
        </p:nvSpPr>
        <p:spPr>
          <a:xfrm>
            <a:off x="9381619" y="3636875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47A2B3-FB81-D743-98B4-925DF0F09A91}"/>
              </a:ext>
            </a:extLst>
          </p:cNvPr>
          <p:cNvSpPr/>
          <p:nvPr/>
        </p:nvSpPr>
        <p:spPr>
          <a:xfrm>
            <a:off x="8486070" y="3686135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65B4499C-2457-C447-AA6E-A609F6AA564F}"/>
              </a:ext>
            </a:extLst>
          </p:cNvPr>
          <p:cNvSpPr/>
          <p:nvPr/>
        </p:nvSpPr>
        <p:spPr>
          <a:xfrm>
            <a:off x="8611195" y="2728410"/>
            <a:ext cx="639600" cy="457200"/>
          </a:xfrm>
          <a:prstGeom prst="down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306DDB2-8078-8442-AD88-0EB9F798AB9D}"/>
              </a:ext>
            </a:extLst>
          </p:cNvPr>
          <p:cNvSpPr/>
          <p:nvPr/>
        </p:nvSpPr>
        <p:spPr>
          <a:xfrm>
            <a:off x="9845442" y="1809342"/>
            <a:ext cx="652702" cy="64185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0A4827E-4E48-8A46-A9BE-4BFC3EC0160E}"/>
              </a:ext>
            </a:extLst>
          </p:cNvPr>
          <p:cNvSpPr/>
          <p:nvPr/>
        </p:nvSpPr>
        <p:spPr>
          <a:xfrm>
            <a:off x="8012712" y="1827736"/>
            <a:ext cx="652702" cy="6243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66CB9EEC-3CEA-2E43-AA63-FDE8887FC9BA}"/>
              </a:ext>
            </a:extLst>
          </p:cNvPr>
          <p:cNvSpPr/>
          <p:nvPr/>
        </p:nvSpPr>
        <p:spPr>
          <a:xfrm rot="5400000">
            <a:off x="8353942" y="4243888"/>
            <a:ext cx="182880" cy="365760"/>
          </a:xfrm>
          <a:prstGeom prst="rightArrow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id="{CA37DA34-E30D-3A4F-8AA0-D8BF876C4DB0}"/>
              </a:ext>
            </a:extLst>
          </p:cNvPr>
          <p:cNvSpPr/>
          <p:nvPr/>
        </p:nvSpPr>
        <p:spPr>
          <a:xfrm rot="5400000">
            <a:off x="9473059" y="4243888"/>
            <a:ext cx="182880" cy="365760"/>
          </a:xfrm>
          <a:prstGeom prst="rightArrow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Down Arrow 85">
            <a:extLst>
              <a:ext uri="{FF2B5EF4-FFF2-40B4-BE49-F238E27FC236}">
                <a16:creationId xmlns:a16="http://schemas.microsoft.com/office/drawing/2014/main" id="{F9824332-3E6E-1D4C-9858-D570D68EEBC4}"/>
              </a:ext>
            </a:extLst>
          </p:cNvPr>
          <p:cNvSpPr/>
          <p:nvPr/>
        </p:nvSpPr>
        <p:spPr>
          <a:xfrm rot="10800000">
            <a:off x="8594082" y="5341461"/>
            <a:ext cx="639600" cy="457200"/>
          </a:xfrm>
          <a:prstGeom prst="down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05B79D9-C84D-A14A-979A-4E16B2C3689F}"/>
              </a:ext>
            </a:extLst>
          </p:cNvPr>
          <p:cNvSpPr txBox="1"/>
          <p:nvPr/>
        </p:nvSpPr>
        <p:spPr>
          <a:xfrm>
            <a:off x="448591" y="3614768"/>
            <a:ext cx="4655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profiling</a:t>
            </a:r>
            <a:r>
              <a:rPr lang="zh-CN" altLang="en-US" sz="2800" dirty="0"/>
              <a:t> </a:t>
            </a:r>
            <a:r>
              <a:rPr lang="en-US" altLang="zh-CN" sz="2800" dirty="0"/>
              <a:t>:</a:t>
            </a:r>
            <a:r>
              <a:rPr lang="zh-CN" altLang="en-US" sz="2800" dirty="0"/>
              <a:t>  </a:t>
            </a:r>
            <a:endParaRPr lang="en-US" altLang="zh-CN" sz="2800" dirty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zh-CN" sz="2800" dirty="0"/>
              <a:t>Static</a:t>
            </a:r>
            <a:r>
              <a:rPr lang="zh-CN" altLang="en-US" sz="2800" dirty="0"/>
              <a:t> </a:t>
            </a:r>
            <a:r>
              <a:rPr lang="en-US" altLang="zh-CN" sz="2800" dirty="0"/>
              <a:t>inference</a:t>
            </a:r>
            <a:r>
              <a:rPr lang="zh-CN" altLang="en-US" sz="2800" dirty="0"/>
              <a:t>  </a:t>
            </a:r>
            <a:endParaRPr lang="en-US" altLang="zh-CN" sz="2800" dirty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zh-CN" sz="2800" dirty="0"/>
              <a:t>Coarse-grained dynamic</a:t>
            </a:r>
            <a:r>
              <a:rPr lang="zh-CN" altLang="en-US" sz="2800" dirty="0"/>
              <a:t> </a:t>
            </a:r>
            <a:r>
              <a:rPr lang="en-US" altLang="zh-CN" sz="2800" dirty="0"/>
              <a:t>analysis</a:t>
            </a:r>
            <a:endParaRPr lang="en-US" sz="28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D90E4F9-E3CD-994B-BCDA-A172FE6BDD79}"/>
              </a:ext>
            </a:extLst>
          </p:cNvPr>
          <p:cNvSpPr txBox="1"/>
          <p:nvPr/>
        </p:nvSpPr>
        <p:spPr>
          <a:xfrm>
            <a:off x="448591" y="1696772"/>
            <a:ext cx="4001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dirty="0"/>
              <a:t>Map</a:t>
            </a:r>
            <a:r>
              <a:rPr lang="zh-CN" altLang="en-US" sz="2800" dirty="0"/>
              <a:t> </a:t>
            </a:r>
            <a:r>
              <a:rPr lang="en-US" altLang="zh-CN" sz="2800" dirty="0"/>
              <a:t>Java</a:t>
            </a:r>
            <a:r>
              <a:rPr lang="zh-CN" altLang="en-US" sz="2800" dirty="0"/>
              <a:t> </a:t>
            </a:r>
            <a:r>
              <a:rPr lang="en-US" altLang="zh-CN" sz="2800" dirty="0"/>
              <a:t>heap</a:t>
            </a:r>
            <a:r>
              <a:rPr lang="zh-CN" altLang="en-US" sz="2800" dirty="0"/>
              <a:t> </a:t>
            </a:r>
            <a:r>
              <a:rPr lang="en-US" altLang="zh-CN" sz="2800" dirty="0"/>
              <a:t>space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physical</a:t>
            </a:r>
            <a:r>
              <a:rPr lang="zh-CN" altLang="en-US" sz="2800" dirty="0"/>
              <a:t> </a:t>
            </a:r>
            <a:r>
              <a:rPr lang="en-US" altLang="zh-CN" sz="2800" dirty="0"/>
              <a:t>NVM/DRAM</a:t>
            </a:r>
            <a:endParaRPr lang="en-US" sz="2800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FFD2754-98F8-A54B-9F37-3B5A6A1DA6FF}"/>
              </a:ext>
            </a:extLst>
          </p:cNvPr>
          <p:cNvSpPr/>
          <p:nvPr/>
        </p:nvSpPr>
        <p:spPr>
          <a:xfrm>
            <a:off x="7007448" y="5997978"/>
            <a:ext cx="4231272" cy="52476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A2E970-9423-5343-829B-EC6E54DD7BAA}"/>
              </a:ext>
            </a:extLst>
          </p:cNvPr>
          <p:cNvSpPr txBox="1"/>
          <p:nvPr/>
        </p:nvSpPr>
        <p:spPr>
          <a:xfrm>
            <a:off x="9512606" y="127682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RDD</a:t>
            </a:r>
            <a:r>
              <a:rPr lang="zh-CN" altLang="en-US" sz="2800" dirty="0"/>
              <a:t> </a:t>
            </a:r>
            <a:r>
              <a:rPr lang="en-US" altLang="zh-CN" sz="2800" dirty="0"/>
              <a:t>#2</a:t>
            </a:r>
            <a:endParaRPr lang="en-US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9421B5-4FF8-6C44-85B5-BCD44FF5F4F8}"/>
              </a:ext>
            </a:extLst>
          </p:cNvPr>
          <p:cNvSpPr txBox="1"/>
          <p:nvPr/>
        </p:nvSpPr>
        <p:spPr>
          <a:xfrm>
            <a:off x="7722798" y="128644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RDD</a:t>
            </a:r>
            <a:r>
              <a:rPr lang="zh-CN" altLang="en-US" sz="2800" dirty="0"/>
              <a:t> </a:t>
            </a:r>
            <a:r>
              <a:rPr lang="en-US" altLang="zh-CN" sz="2800" dirty="0"/>
              <a:t>#1</a:t>
            </a:r>
            <a:endParaRPr lang="en-US" sz="28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31062E9-693F-4548-930A-2ED9FDCA184A}"/>
              </a:ext>
            </a:extLst>
          </p:cNvPr>
          <p:cNvSpPr/>
          <p:nvPr/>
        </p:nvSpPr>
        <p:spPr>
          <a:xfrm>
            <a:off x="9297466" y="3902508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D68A0D7-29F0-C941-907F-3DA051786E50}"/>
              </a:ext>
            </a:extLst>
          </p:cNvPr>
          <p:cNvSpPr/>
          <p:nvPr/>
        </p:nvSpPr>
        <p:spPr>
          <a:xfrm>
            <a:off x="9572439" y="3849471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52B40D2-F4F4-AE45-8409-2FAD1308A4F9}"/>
              </a:ext>
            </a:extLst>
          </p:cNvPr>
          <p:cNvSpPr/>
          <p:nvPr/>
        </p:nvSpPr>
        <p:spPr>
          <a:xfrm>
            <a:off x="8277568" y="3930401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C3EA442-0A02-8745-9C6C-E20E3B655E3E}"/>
              </a:ext>
            </a:extLst>
          </p:cNvPr>
          <p:cNvSpPr/>
          <p:nvPr/>
        </p:nvSpPr>
        <p:spPr>
          <a:xfrm>
            <a:off x="7007449" y="1287939"/>
            <a:ext cx="4231272" cy="128921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01458 L 0.00951 -0.2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0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35 L -0.00443 -0.2016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9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134 L 0.00716 -0.1972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93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81 L -0.00481 -0.201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96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486 L -0.05026 0.2583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126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162 L 0.00665 0.2550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126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0973 L -0.04023 0.2652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1375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4.44444E-6 L -0.00404 0.2606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30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31" grpId="0" animBg="1"/>
      <p:bldP spid="53" grpId="0" animBg="1"/>
      <p:bldP spid="76" grpId="0" animBg="1"/>
      <p:bldP spid="80" grpId="0" animBg="1"/>
      <p:bldP spid="83" grpId="0" animBg="1"/>
      <p:bldP spid="84" grpId="0" animBg="1"/>
      <p:bldP spid="92" grpId="0"/>
      <p:bldP spid="93" grpId="0"/>
      <p:bldP spid="42" grpId="0"/>
      <p:bldP spid="43" grpId="0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E93C4B-0165-704A-98F9-38D0A0A963F9}"/>
              </a:ext>
            </a:extLst>
          </p:cNvPr>
          <p:cNvSpPr txBox="1"/>
          <p:nvPr/>
        </p:nvSpPr>
        <p:spPr>
          <a:xfrm>
            <a:off x="7336861" y="1759983"/>
            <a:ext cx="4855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links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ctx.</a:t>
            </a:r>
            <a:r>
              <a:rPr lang="en-US" altLang="zh-CN" i="1" dirty="0" err="1">
                <a:latin typeface="Consolas" panose="020B0609020204030204" pitchFamily="49" charset="0"/>
                <a:cs typeface="Consolas" panose="020B0609020204030204" pitchFamily="49" charset="0"/>
              </a:rPr>
              <a:t>textFile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..persist()</a:t>
            </a:r>
            <a:endParaRPr lang="en-US" altLang="zh-CN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b="1" i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&lt;-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CN" i="1" dirty="0" err="1">
                <a:latin typeface="Consolas" panose="020B0609020204030204" pitchFamily="49" charset="0"/>
                <a:cs typeface="Consolas" panose="020B0609020204030204" pitchFamily="49" charset="0"/>
              </a:rPr>
              <a:t>iters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CN" b="1" i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endParaRPr 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.....</a:t>
            </a:r>
            <a:endParaRPr 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 err="1">
                <a:latin typeface="Consolas" panose="020B0609020204030204" pitchFamily="49" charset="0"/>
                <a:cs typeface="Consolas" panose="020B0609020204030204" pitchFamily="49" charset="0"/>
              </a:rPr>
              <a:t>contribs</a:t>
            </a: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zh-CN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CN" i="1" dirty="0" err="1">
                <a:latin typeface="Consolas" panose="020B0609020204030204" pitchFamily="49" charset="0"/>
                <a:cs typeface="Consolas" panose="020B0609020204030204" pitchFamily="49" charset="0"/>
              </a:rPr>
              <a:t>links.join</a:t>
            </a:r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(..)..persist()</a:t>
            </a:r>
            <a:endParaRPr 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i="1" dirty="0">
                <a:latin typeface="Consolas" panose="020B0609020204030204" pitchFamily="49" charset="0"/>
                <a:cs typeface="Consolas" panose="020B0609020204030204" pitchFamily="49" charset="0"/>
              </a:rPr>
              <a:t>	.....</a:t>
            </a:r>
          </a:p>
          <a:p>
            <a:r>
              <a:rPr lang="en-US" altLang="zh-CN" b="1" i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1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D424C92-97A8-F946-B980-F1ABE145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625276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RDD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Tags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3F09BCD-62B6-F740-BECE-3A004963482B}"/>
              </a:ext>
            </a:extLst>
          </p:cNvPr>
          <p:cNvSpPr txBox="1"/>
          <p:nvPr/>
        </p:nvSpPr>
        <p:spPr>
          <a:xfrm>
            <a:off x="439849" y="4433122"/>
            <a:ext cx="59539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dirty="0"/>
              <a:t>Infer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access</a:t>
            </a:r>
            <a:r>
              <a:rPr lang="zh-CN" altLang="en-US" sz="2800" dirty="0"/>
              <a:t> </a:t>
            </a:r>
            <a:r>
              <a:rPr lang="en-US" altLang="zh-CN" sz="2800" dirty="0"/>
              <a:t>frequency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RDD</a:t>
            </a:r>
            <a:r>
              <a:rPr lang="zh-CN" altLang="en-US" sz="2800" dirty="0"/>
              <a:t> </a:t>
            </a:r>
            <a:r>
              <a:rPr lang="en-US" altLang="zh-CN" sz="2800" dirty="0"/>
              <a:t>by</a:t>
            </a:r>
            <a:r>
              <a:rPr lang="zh-CN" altLang="en-US" sz="2800" dirty="0"/>
              <a:t> </a:t>
            </a:r>
            <a:r>
              <a:rPr lang="en-US" altLang="zh-CN" sz="2800" b="1" i="1" dirty="0"/>
              <a:t>def-use</a:t>
            </a:r>
            <a:r>
              <a:rPr lang="zh-CN" altLang="en-US" sz="2800" i="1" dirty="0"/>
              <a:t> </a:t>
            </a:r>
            <a:r>
              <a:rPr lang="en-US" altLang="zh-CN" sz="2800" dirty="0"/>
              <a:t>analysis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400" dirty="0"/>
              <a:t>Mark</a:t>
            </a:r>
            <a:r>
              <a:rPr lang="zh-CN" altLang="en-US" sz="2400" dirty="0"/>
              <a:t> </a:t>
            </a:r>
            <a:r>
              <a:rPr lang="en-US" altLang="zh-CN" sz="2400" dirty="0"/>
              <a:t>Hot</a:t>
            </a:r>
            <a:r>
              <a:rPr lang="zh-CN" altLang="en-US" sz="2400" dirty="0"/>
              <a:t> </a:t>
            </a:r>
            <a:r>
              <a:rPr lang="en-US" altLang="zh-CN" sz="2400" dirty="0"/>
              <a:t>RDD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b="1" i="1" dirty="0">
                <a:solidFill>
                  <a:srgbClr val="C00000"/>
                </a:solidFill>
              </a:rPr>
              <a:t>DRAM</a:t>
            </a:r>
            <a:r>
              <a:rPr lang="zh-CN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zh-CN" sz="2400" dirty="0"/>
              <a:t>tag</a:t>
            </a:r>
            <a:endParaRPr lang="en-US" altLang="zh-CN" sz="2400" b="1" i="1" dirty="0">
              <a:solidFill>
                <a:srgbClr val="C00000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400" dirty="0"/>
              <a:t>Mark</a:t>
            </a:r>
            <a:r>
              <a:rPr lang="zh-CN" altLang="en-US" sz="2400" dirty="0"/>
              <a:t> </a:t>
            </a:r>
            <a:r>
              <a:rPr lang="en-US" altLang="zh-CN" sz="2400" dirty="0"/>
              <a:t>Cold</a:t>
            </a:r>
            <a:r>
              <a:rPr lang="zh-CN" altLang="en-US" sz="2400" dirty="0"/>
              <a:t> </a:t>
            </a:r>
            <a:r>
              <a:rPr lang="en-US" altLang="zh-CN" sz="2400" dirty="0"/>
              <a:t>RDD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</a:rPr>
              <a:t>NVM</a:t>
            </a:r>
            <a:r>
              <a:rPr lang="zh-CN" altLang="en-U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/>
              <a:t>tag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D986197-EE70-F54C-A030-09FD0A079BDE}"/>
              </a:ext>
            </a:extLst>
          </p:cNvPr>
          <p:cNvSpPr txBox="1"/>
          <p:nvPr/>
        </p:nvSpPr>
        <p:spPr>
          <a:xfrm>
            <a:off x="8720110" y="5122015"/>
            <a:ext cx="154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PageRank</a:t>
            </a:r>
            <a:endParaRPr lang="en-US" sz="2400" dirty="0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D63A43F6-1269-4D40-A61F-0E34129F007E}"/>
              </a:ext>
            </a:extLst>
          </p:cNvPr>
          <p:cNvSpPr/>
          <p:nvPr/>
        </p:nvSpPr>
        <p:spPr>
          <a:xfrm>
            <a:off x="7392074" y="1814757"/>
            <a:ext cx="1188720" cy="2743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BAFFEDB2-E703-EC42-B3EF-2D2C0EF47FEE}"/>
              </a:ext>
            </a:extLst>
          </p:cNvPr>
          <p:cNvSpPr/>
          <p:nvPr/>
        </p:nvSpPr>
        <p:spPr>
          <a:xfrm>
            <a:off x="8787513" y="3692621"/>
            <a:ext cx="640080" cy="2743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107F8DE1-F8E3-3542-A916-C41EA14312A6}"/>
              </a:ext>
            </a:extLst>
          </p:cNvPr>
          <p:cNvSpPr/>
          <p:nvPr/>
        </p:nvSpPr>
        <p:spPr>
          <a:xfrm>
            <a:off x="7882371" y="3313757"/>
            <a:ext cx="1610350" cy="27432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7CC96A8-56CA-8841-A7BC-4EB0362AAD14}"/>
              </a:ext>
            </a:extLst>
          </p:cNvPr>
          <p:cNvSpPr txBox="1"/>
          <p:nvPr/>
        </p:nvSpPr>
        <p:spPr>
          <a:xfrm>
            <a:off x="439849" y="1473951"/>
            <a:ext cx="58539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intensive</a:t>
            </a:r>
            <a:r>
              <a:rPr lang="zh-CN" altLang="en-US" sz="2800" dirty="0"/>
              <a:t> </a:t>
            </a:r>
            <a:r>
              <a:rPr lang="en-US" altLang="zh-CN" sz="2800" dirty="0"/>
              <a:t>applications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400" dirty="0"/>
              <a:t>Manage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coarse-grained</a:t>
            </a:r>
            <a:r>
              <a:rPr lang="zh-CN" altLang="en-US" sz="2400" dirty="0"/>
              <a:t> </a:t>
            </a:r>
            <a:r>
              <a:rPr lang="en-US" altLang="zh-CN" sz="2400" dirty="0"/>
              <a:t>manner</a:t>
            </a:r>
            <a:r>
              <a:rPr lang="zh-CN" altLang="en-US" sz="2400" dirty="0"/>
              <a:t>       </a:t>
            </a:r>
            <a:r>
              <a:rPr lang="en-US" altLang="zh-CN" sz="2400" i="1" dirty="0"/>
              <a:t>i.e.,</a:t>
            </a:r>
            <a:r>
              <a:rPr lang="zh-CN" altLang="en-US" sz="2400" i="1" dirty="0"/>
              <a:t> </a:t>
            </a:r>
            <a:r>
              <a:rPr lang="en-US" altLang="zh-CN" sz="2400" dirty="0"/>
              <a:t>RDD</a:t>
            </a:r>
            <a:endParaRPr lang="en-US" sz="24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access</a:t>
            </a:r>
            <a:r>
              <a:rPr lang="zh-CN" altLang="en-US" sz="2400" dirty="0"/>
              <a:t> </a:t>
            </a:r>
            <a:r>
              <a:rPr lang="en-US" altLang="zh-CN" sz="2400" dirty="0"/>
              <a:t>pattern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lifetime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statically</a:t>
            </a:r>
            <a:r>
              <a:rPr lang="zh-CN" altLang="en-US" sz="2400" dirty="0"/>
              <a:t> </a:t>
            </a:r>
            <a:r>
              <a:rPr lang="en-US" altLang="zh-CN" sz="2400" dirty="0"/>
              <a:t>observed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84FBE-2B82-0C45-BBDD-4E4B7A40C3F3}"/>
              </a:ext>
            </a:extLst>
          </p:cNvPr>
          <p:cNvSpPr txBox="1"/>
          <p:nvPr/>
        </p:nvSpPr>
        <p:spPr>
          <a:xfrm>
            <a:off x="6919027" y="1330436"/>
            <a:ext cx="114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</a:rPr>
              <a:t>DRAM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36E1D5D-B873-1C41-9045-16650655D34B}"/>
              </a:ext>
            </a:extLst>
          </p:cNvPr>
          <p:cNvSpPr txBox="1"/>
          <p:nvPr/>
        </p:nvSpPr>
        <p:spPr>
          <a:xfrm>
            <a:off x="6919027" y="3189307"/>
            <a:ext cx="94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</a:rPr>
              <a:t>NVM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0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105" grpId="0" animBg="1"/>
      <p:bldP spid="106" grpId="0" animBg="1"/>
      <p:bldP spid="107" grpId="0" animBg="1"/>
      <p:bldP spid="6" grpId="0"/>
      <p:bldP spid="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D424C92-97A8-F946-B980-F1ABE145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992885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DRAM/NVM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Tags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6102EF-19F2-9341-97E8-A6AEC9B38E46}"/>
              </a:ext>
            </a:extLst>
          </p:cNvPr>
          <p:cNvSpPr/>
          <p:nvPr/>
        </p:nvSpPr>
        <p:spPr>
          <a:xfrm rot="7460588">
            <a:off x="9108979" y="4049174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6C685D-3391-AF45-9A90-5BFB044F6BF1}"/>
              </a:ext>
            </a:extLst>
          </p:cNvPr>
          <p:cNvSpPr/>
          <p:nvPr/>
        </p:nvSpPr>
        <p:spPr>
          <a:xfrm rot="7460588">
            <a:off x="8535349" y="4363403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BA0F60-887D-7640-A401-897E7EE45978}"/>
              </a:ext>
            </a:extLst>
          </p:cNvPr>
          <p:cNvSpPr/>
          <p:nvPr/>
        </p:nvSpPr>
        <p:spPr>
          <a:xfrm rot="7460588">
            <a:off x="9105480" y="4571917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FAD1A0-9A61-464D-A42F-239AA73D7D38}"/>
              </a:ext>
            </a:extLst>
          </p:cNvPr>
          <p:cNvCxnSpPr>
            <a:cxnSpLocks/>
            <a:stCxn id="10" idx="6"/>
            <a:endCxn id="15" idx="2"/>
          </p:cNvCxnSpPr>
          <p:nvPr/>
        </p:nvCxnSpPr>
        <p:spPr>
          <a:xfrm flipH="1">
            <a:off x="8901287" y="4769112"/>
            <a:ext cx="251270" cy="35873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460F45-CAD4-9E4E-A0BB-CB710FAAB28E}"/>
              </a:ext>
            </a:extLst>
          </p:cNvPr>
          <p:cNvCxnSpPr>
            <a:cxnSpLocks/>
            <a:stCxn id="27" idx="7"/>
            <a:endCxn id="7" idx="4"/>
          </p:cNvCxnSpPr>
          <p:nvPr/>
        </p:nvCxnSpPr>
        <p:spPr>
          <a:xfrm>
            <a:off x="8953720" y="3672551"/>
            <a:ext cx="174088" cy="4237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42583A-85EA-5A47-9BF1-E3D44C138DA3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H="1">
            <a:off x="9193518" y="4263335"/>
            <a:ext cx="43447" cy="31044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6CBADE1-DCB0-A049-8F54-FAFA8CF0F256}"/>
              </a:ext>
            </a:extLst>
          </p:cNvPr>
          <p:cNvSpPr/>
          <p:nvPr/>
        </p:nvSpPr>
        <p:spPr>
          <a:xfrm rot="7460588">
            <a:off x="8732340" y="5109013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74651E-90FB-F647-B6C6-7B1E2E2C3FA8}"/>
              </a:ext>
            </a:extLst>
          </p:cNvPr>
          <p:cNvSpPr/>
          <p:nvPr/>
        </p:nvSpPr>
        <p:spPr>
          <a:xfrm rot="7460588">
            <a:off x="10015475" y="4513521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9611B1-A4B6-C34A-8ABE-B8F2E286D0F6}"/>
              </a:ext>
            </a:extLst>
          </p:cNvPr>
          <p:cNvCxnSpPr>
            <a:cxnSpLocks/>
            <a:stCxn id="10" idx="7"/>
            <a:endCxn id="70" idx="4"/>
          </p:cNvCxnSpPr>
          <p:nvPr/>
        </p:nvCxnSpPr>
        <p:spPr>
          <a:xfrm>
            <a:off x="9233466" y="4786078"/>
            <a:ext cx="442460" cy="2996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B2C358-C1EA-1947-83CD-AAF964104418}"/>
              </a:ext>
            </a:extLst>
          </p:cNvPr>
          <p:cNvCxnSpPr>
            <a:cxnSpLocks/>
            <a:stCxn id="7" idx="1"/>
            <a:endCxn id="16" idx="5"/>
          </p:cNvCxnSpPr>
          <p:nvPr/>
        </p:nvCxnSpPr>
        <p:spPr>
          <a:xfrm>
            <a:off x="9323140" y="4137212"/>
            <a:ext cx="694198" cy="50429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61F8976-7191-4643-B302-D8EF335F6328}"/>
              </a:ext>
            </a:extLst>
          </p:cNvPr>
          <p:cNvSpPr/>
          <p:nvPr/>
        </p:nvSpPr>
        <p:spPr>
          <a:xfrm rot="7460588">
            <a:off x="8825734" y="3458390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EF83D17-4A5C-1545-A502-ECB6ABD362C5}"/>
              </a:ext>
            </a:extLst>
          </p:cNvPr>
          <p:cNvSpPr txBox="1"/>
          <p:nvPr/>
        </p:nvSpPr>
        <p:spPr>
          <a:xfrm>
            <a:off x="8299401" y="1745707"/>
            <a:ext cx="367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Java</a:t>
            </a:r>
            <a:r>
              <a:rPr lang="zh-CN" altLang="en-US" sz="2400" dirty="0"/>
              <a:t> </a:t>
            </a:r>
            <a:r>
              <a:rPr lang="en-US" altLang="zh-CN" sz="2400" dirty="0"/>
              <a:t>Object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DRAM</a:t>
            </a:r>
            <a:r>
              <a:rPr lang="zh-CN" altLang="en-US" sz="2400" dirty="0"/>
              <a:t> </a:t>
            </a:r>
            <a:r>
              <a:rPr lang="en-US" altLang="zh-CN" sz="2400" dirty="0"/>
              <a:t>tag</a:t>
            </a:r>
            <a:endParaRPr lang="en-US" sz="240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A2F0E72-C385-8047-8B7E-31F9A116978A}"/>
              </a:ext>
            </a:extLst>
          </p:cNvPr>
          <p:cNvSpPr/>
          <p:nvPr/>
        </p:nvSpPr>
        <p:spPr>
          <a:xfrm rot="7460588">
            <a:off x="9657097" y="5038651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F1D0352-0B3C-8541-A816-A6C137DCBF3B}"/>
              </a:ext>
            </a:extLst>
          </p:cNvPr>
          <p:cNvSpPr/>
          <p:nvPr/>
        </p:nvSpPr>
        <p:spPr>
          <a:xfrm rot="7460588">
            <a:off x="10530793" y="4175300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DA4BB8F-BD46-694A-8C9C-091AD7435DFA}"/>
              </a:ext>
            </a:extLst>
          </p:cNvPr>
          <p:cNvSpPr txBox="1"/>
          <p:nvPr/>
        </p:nvSpPr>
        <p:spPr>
          <a:xfrm>
            <a:off x="8029023" y="2999690"/>
            <a:ext cx="2601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RDD</a:t>
            </a:r>
            <a:r>
              <a:rPr lang="zh-CN" altLang="en-US" sz="2800" dirty="0"/>
              <a:t> </a:t>
            </a:r>
            <a:r>
              <a:rPr lang="en-US" altLang="zh-CN" sz="2800" dirty="0"/>
              <a:t>root</a:t>
            </a:r>
            <a:r>
              <a:rPr lang="zh-CN" altLang="en-US" sz="2800" dirty="0"/>
              <a:t> </a:t>
            </a:r>
            <a:r>
              <a:rPr lang="en-US" altLang="zh-CN" sz="2800" dirty="0"/>
              <a:t>object</a:t>
            </a:r>
            <a:r>
              <a:rPr lang="zh-CN" altLang="en-US" sz="2800" dirty="0"/>
              <a:t> </a:t>
            </a:r>
            <a:endParaRPr lang="en-US" sz="28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77E840-5C0F-2149-B952-FC2DDF4BC0A7}"/>
              </a:ext>
            </a:extLst>
          </p:cNvPr>
          <p:cNvSpPr txBox="1"/>
          <p:nvPr/>
        </p:nvSpPr>
        <p:spPr>
          <a:xfrm>
            <a:off x="533976" y="1514294"/>
            <a:ext cx="6796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b="1" i="1" dirty="0">
                <a:solidFill>
                  <a:srgbClr val="C06A41"/>
                </a:solidFill>
              </a:rPr>
              <a:t>It’s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not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practical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for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a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static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analysis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to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find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and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mark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all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the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objects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within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a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RDD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0AC07A6-74C4-DF40-AE79-CDC2A91AB2FE}"/>
              </a:ext>
            </a:extLst>
          </p:cNvPr>
          <p:cNvSpPr/>
          <p:nvPr/>
        </p:nvSpPr>
        <p:spPr>
          <a:xfrm rot="7460588">
            <a:off x="10371926" y="5139258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FB017E1-45AF-FC46-9FB9-54D1103C1145}"/>
              </a:ext>
            </a:extLst>
          </p:cNvPr>
          <p:cNvSpPr/>
          <p:nvPr/>
        </p:nvSpPr>
        <p:spPr>
          <a:xfrm rot="7460588">
            <a:off x="8773089" y="5638863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E314AB5-0B3D-E940-A6F5-5C3F41E2DB77}"/>
              </a:ext>
            </a:extLst>
          </p:cNvPr>
          <p:cNvSpPr/>
          <p:nvPr/>
        </p:nvSpPr>
        <p:spPr>
          <a:xfrm rot="7460588">
            <a:off x="9033259" y="6187529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67B1E97-D079-544F-92A1-CB31F5BB5E25}"/>
              </a:ext>
            </a:extLst>
          </p:cNvPr>
          <p:cNvSpPr/>
          <p:nvPr/>
        </p:nvSpPr>
        <p:spPr>
          <a:xfrm rot="7460588">
            <a:off x="11034532" y="5338886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C0B1248-5A85-684F-9C26-3DEDAF68CFFE}"/>
              </a:ext>
            </a:extLst>
          </p:cNvPr>
          <p:cNvSpPr/>
          <p:nvPr/>
        </p:nvSpPr>
        <p:spPr>
          <a:xfrm rot="7460588">
            <a:off x="10604355" y="5887294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51B3F6D-3B9B-C64C-89C2-27311BBBBAD9}"/>
              </a:ext>
            </a:extLst>
          </p:cNvPr>
          <p:cNvSpPr/>
          <p:nvPr/>
        </p:nvSpPr>
        <p:spPr>
          <a:xfrm rot="7460588">
            <a:off x="10604354" y="4494550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EE21A62-A0C5-714C-8217-8839D2076349}"/>
              </a:ext>
            </a:extLst>
          </p:cNvPr>
          <p:cNvSpPr/>
          <p:nvPr/>
        </p:nvSpPr>
        <p:spPr>
          <a:xfrm rot="7460588">
            <a:off x="9555774" y="5489004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C44CF10-DBA8-8F41-8BF4-3A70736D777F}"/>
              </a:ext>
            </a:extLst>
          </p:cNvPr>
          <p:cNvCxnSpPr>
            <a:cxnSpLocks/>
            <a:stCxn id="16" idx="7"/>
            <a:endCxn id="85" idx="3"/>
          </p:cNvCxnSpPr>
          <p:nvPr/>
        </p:nvCxnSpPr>
        <p:spPr>
          <a:xfrm>
            <a:off x="10143461" y="4727682"/>
            <a:ext cx="316503" cy="41343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32BE0E1-3891-D84F-A4DE-4B2B4AE042BF}"/>
              </a:ext>
            </a:extLst>
          </p:cNvPr>
          <p:cNvSpPr txBox="1"/>
          <p:nvPr/>
        </p:nvSpPr>
        <p:spPr>
          <a:xfrm>
            <a:off x="539169" y="3232622"/>
            <a:ext cx="6158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dirty="0"/>
              <a:t>GC</a:t>
            </a:r>
            <a:r>
              <a:rPr lang="zh-CN" altLang="en-US" sz="2800" dirty="0"/>
              <a:t> </a:t>
            </a:r>
            <a:r>
              <a:rPr lang="en-US" altLang="zh-CN" sz="2800" dirty="0"/>
              <a:t>traces</a:t>
            </a:r>
            <a:r>
              <a:rPr lang="zh-CN" altLang="en-US" sz="2800" dirty="0"/>
              <a:t> </a:t>
            </a:r>
            <a:r>
              <a:rPr lang="en-US" altLang="zh-CN" sz="2800" dirty="0"/>
              <a:t>all</a:t>
            </a:r>
            <a:r>
              <a:rPr lang="zh-CN" altLang="en-US" sz="2800" dirty="0"/>
              <a:t> </a:t>
            </a:r>
            <a:r>
              <a:rPr lang="en-US" altLang="zh-CN" sz="2800" dirty="0"/>
              <a:t>alive</a:t>
            </a:r>
            <a:r>
              <a:rPr lang="zh-CN" altLang="en-US" sz="2800" dirty="0"/>
              <a:t> </a:t>
            </a:r>
            <a:r>
              <a:rPr lang="en-US" altLang="zh-CN" sz="2800" dirty="0"/>
              <a:t>objects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root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80A0F32-A420-4940-8C13-2397B891C424}"/>
              </a:ext>
            </a:extLst>
          </p:cNvPr>
          <p:cNvSpPr/>
          <p:nvPr/>
        </p:nvSpPr>
        <p:spPr>
          <a:xfrm rot="7460588">
            <a:off x="7935477" y="1883336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9365157-1D5A-C844-B2E6-D889BDC88329}"/>
              </a:ext>
            </a:extLst>
          </p:cNvPr>
          <p:cNvSpPr/>
          <p:nvPr/>
        </p:nvSpPr>
        <p:spPr>
          <a:xfrm rot="7460588">
            <a:off x="7915455" y="1408839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64EACB4-2541-3F4C-A9C9-3EAA7BD389F3}"/>
              </a:ext>
            </a:extLst>
          </p:cNvPr>
          <p:cNvSpPr txBox="1"/>
          <p:nvPr/>
        </p:nvSpPr>
        <p:spPr>
          <a:xfrm>
            <a:off x="8282621" y="1266444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Java</a:t>
            </a:r>
            <a:r>
              <a:rPr lang="zh-CN" altLang="en-US" sz="2400" dirty="0"/>
              <a:t> </a:t>
            </a:r>
            <a:r>
              <a:rPr lang="en-US" altLang="zh-CN" sz="2400" dirty="0"/>
              <a:t>Object</a:t>
            </a:r>
            <a:endParaRPr lang="en-US" sz="2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765A6AE-4C11-8647-B35D-144DBBC7AE52}"/>
              </a:ext>
            </a:extLst>
          </p:cNvPr>
          <p:cNvSpPr txBox="1"/>
          <p:nvPr/>
        </p:nvSpPr>
        <p:spPr>
          <a:xfrm>
            <a:off x="1035421" y="3716520"/>
            <a:ext cx="6677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400" dirty="0"/>
              <a:t>Utilize</a:t>
            </a:r>
            <a:r>
              <a:rPr lang="zh-CN" altLang="en-US" sz="2400" dirty="0"/>
              <a:t> </a:t>
            </a:r>
            <a:r>
              <a:rPr lang="en-US" altLang="zh-CN" sz="2400" dirty="0"/>
              <a:t>GC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propagate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DRAM/NVM</a:t>
            </a:r>
            <a:r>
              <a:rPr lang="zh-CN" altLang="en-US" sz="2400" dirty="0"/>
              <a:t> </a:t>
            </a:r>
            <a:r>
              <a:rPr lang="en-US" altLang="zh-CN" sz="2400" dirty="0"/>
              <a:t>tags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RDD</a:t>
            </a:r>
            <a:r>
              <a:rPr lang="zh-CN" altLang="en-US" sz="2400" dirty="0"/>
              <a:t> </a:t>
            </a:r>
            <a:r>
              <a:rPr lang="en-US" altLang="zh-CN" sz="2400" dirty="0"/>
              <a:t>root</a:t>
            </a:r>
            <a:r>
              <a:rPr lang="zh-CN" altLang="en-US" sz="2400" dirty="0"/>
              <a:t> </a:t>
            </a:r>
            <a:r>
              <a:rPr lang="en-US" altLang="zh-CN" sz="2400" dirty="0"/>
              <a:t>objects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reachable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objects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6068FA4-DA6D-1E44-9AF3-AE488724B1FA}"/>
              </a:ext>
            </a:extLst>
          </p:cNvPr>
          <p:cNvSpPr txBox="1"/>
          <p:nvPr/>
        </p:nvSpPr>
        <p:spPr>
          <a:xfrm>
            <a:off x="842933" y="5845188"/>
            <a:ext cx="627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C06A41"/>
                </a:solidFill>
              </a:rPr>
              <a:t>Zero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online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profiling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overhead!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1508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70" grpId="0" animBg="1"/>
      <p:bldP spid="85" grpId="0" animBg="1"/>
      <p:bldP spid="98" grpId="0"/>
      <p:bldP spid="103" grpId="0"/>
      <p:bldP spid="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D424C92-97A8-F946-B980-F1ABE145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625276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RDD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Invocations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EA980-DFDC-7348-BFA7-08381FFE685D}"/>
              </a:ext>
            </a:extLst>
          </p:cNvPr>
          <p:cNvSpPr txBox="1"/>
          <p:nvPr/>
        </p:nvSpPr>
        <p:spPr>
          <a:xfrm>
            <a:off x="670871" y="1551563"/>
            <a:ext cx="921805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/>
              <a:t> </a:t>
            </a:r>
            <a:r>
              <a:rPr lang="en-US" altLang="zh-CN" sz="2800" b="1" i="1" dirty="0"/>
              <a:t>Low-overhead</a:t>
            </a:r>
            <a:r>
              <a:rPr lang="zh-CN" altLang="en-US" sz="2800" dirty="0"/>
              <a:t> </a:t>
            </a:r>
            <a:r>
              <a:rPr lang="en-US" altLang="zh-CN" sz="2800" dirty="0"/>
              <a:t>Dynamic</a:t>
            </a:r>
            <a:r>
              <a:rPr lang="zh-CN" altLang="en-US" sz="2800" dirty="0"/>
              <a:t> </a:t>
            </a:r>
            <a:r>
              <a:rPr lang="en-US" altLang="zh-CN" sz="2800" dirty="0"/>
              <a:t>Profiling</a:t>
            </a:r>
            <a:r>
              <a:rPr lang="zh-CN" altLang="en-US" sz="2800" dirty="0"/>
              <a:t> </a:t>
            </a:r>
            <a:r>
              <a:rPr lang="en-US" altLang="zh-CN" sz="2800" dirty="0"/>
              <a:t>mechanism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8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800" dirty="0"/>
              <a:t>Monitor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number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function</a:t>
            </a:r>
            <a:r>
              <a:rPr lang="zh-CN" altLang="en-US" sz="2800" dirty="0"/>
              <a:t> </a:t>
            </a:r>
            <a:r>
              <a:rPr lang="en-US" altLang="zh-CN" sz="2800" dirty="0"/>
              <a:t>invocations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RDD</a:t>
            </a:r>
            <a:r>
              <a:rPr lang="zh-CN" altLang="en-US" sz="2800" dirty="0"/>
              <a:t> </a:t>
            </a:r>
            <a:r>
              <a:rPr lang="en-US" altLang="zh-CN" sz="2800" dirty="0"/>
              <a:t>root</a:t>
            </a:r>
            <a:r>
              <a:rPr lang="zh-CN" altLang="en-US" sz="2800" dirty="0"/>
              <a:t> </a:t>
            </a:r>
            <a:r>
              <a:rPr lang="en-US" altLang="zh-CN" sz="2800" dirty="0"/>
              <a:t>objects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zh-CN" sz="28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800" dirty="0"/>
              <a:t>Update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tags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RDD</a:t>
            </a:r>
            <a:r>
              <a:rPr lang="zh-CN" altLang="en-US" sz="2800" dirty="0"/>
              <a:t> </a:t>
            </a:r>
            <a:r>
              <a:rPr lang="en-US" altLang="zh-CN" sz="2800" dirty="0"/>
              <a:t>root</a:t>
            </a:r>
            <a:r>
              <a:rPr lang="zh-CN" altLang="en-US" sz="2800" dirty="0"/>
              <a:t> </a:t>
            </a:r>
            <a:r>
              <a:rPr lang="en-US" altLang="zh-CN" sz="2800" dirty="0"/>
              <a:t>objects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propagate</a:t>
            </a:r>
            <a:r>
              <a:rPr lang="zh-CN" altLang="en-US" sz="2800" dirty="0"/>
              <a:t> </a:t>
            </a:r>
            <a:r>
              <a:rPr lang="en-US" altLang="zh-CN" sz="2800" dirty="0"/>
              <a:t>them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other</a:t>
            </a:r>
            <a:r>
              <a:rPr lang="zh-CN" altLang="en-US" sz="2800" dirty="0"/>
              <a:t> </a:t>
            </a:r>
            <a:r>
              <a:rPr lang="en-US" altLang="zh-CN" sz="2800" dirty="0"/>
              <a:t>objects</a:t>
            </a:r>
            <a:r>
              <a:rPr lang="zh-CN" altLang="en-US" sz="2800" dirty="0"/>
              <a:t> </a:t>
            </a:r>
            <a:r>
              <a:rPr lang="en-US" altLang="zh-CN" sz="2800" dirty="0"/>
              <a:t>during</a:t>
            </a:r>
            <a:r>
              <a:rPr lang="zh-CN" altLang="en-US" sz="2800" dirty="0"/>
              <a:t> </a:t>
            </a:r>
            <a:r>
              <a:rPr lang="en-US" altLang="zh-CN" sz="2800" dirty="0"/>
              <a:t>major</a:t>
            </a:r>
            <a:r>
              <a:rPr lang="zh-CN" altLang="en-US" sz="2800" dirty="0"/>
              <a:t> </a:t>
            </a:r>
            <a:r>
              <a:rPr lang="en-US" altLang="zh-CN" sz="2800" dirty="0"/>
              <a:t>GC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4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D424C92-97A8-F946-B980-F1ABE145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9625276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Panthera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B531F-FE00-804C-ADE5-33530396DEFC}"/>
              </a:ext>
            </a:extLst>
          </p:cNvPr>
          <p:cNvSpPr txBox="1"/>
          <p:nvPr/>
        </p:nvSpPr>
        <p:spPr>
          <a:xfrm>
            <a:off x="1083415" y="1468104"/>
            <a:ext cx="4384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dirty="0"/>
              <a:t>Based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DRAM/NVM</a:t>
            </a:r>
            <a:r>
              <a:rPr lang="zh-CN" altLang="en-US" sz="2800" dirty="0"/>
              <a:t> </a:t>
            </a:r>
            <a:r>
              <a:rPr lang="en-US" altLang="zh-CN" sz="2800" dirty="0"/>
              <a:t>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D3766-6BCA-1648-BF03-0088622C38B0}"/>
              </a:ext>
            </a:extLst>
          </p:cNvPr>
          <p:cNvSpPr txBox="1"/>
          <p:nvPr/>
        </p:nvSpPr>
        <p:spPr>
          <a:xfrm>
            <a:off x="1083415" y="4026955"/>
            <a:ext cx="204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Java</a:t>
            </a:r>
            <a:r>
              <a:rPr lang="zh-CN" altLang="en-US" sz="2800" dirty="0"/>
              <a:t> </a:t>
            </a:r>
            <a:r>
              <a:rPr lang="en-US" altLang="zh-CN" sz="2800" dirty="0"/>
              <a:t>Heap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374BE-148F-3A47-B871-893EAC032E28}"/>
              </a:ext>
            </a:extLst>
          </p:cNvPr>
          <p:cNvSpPr txBox="1"/>
          <p:nvPr/>
        </p:nvSpPr>
        <p:spPr>
          <a:xfrm>
            <a:off x="3294156" y="4352528"/>
            <a:ext cx="204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Young </a:t>
            </a:r>
            <a:r>
              <a:rPr lang="zh-CN" altLang="en-US" sz="2800" dirty="0"/>
              <a:t> </a:t>
            </a:r>
            <a:r>
              <a:rPr lang="en-US" altLang="zh-CN" sz="2800" dirty="0"/>
              <a:t>Generation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36E65-2989-1644-9584-E7FEB89FC1A4}"/>
              </a:ext>
            </a:extLst>
          </p:cNvPr>
          <p:cNvSpPr/>
          <p:nvPr/>
        </p:nvSpPr>
        <p:spPr>
          <a:xfrm>
            <a:off x="4489856" y="6007064"/>
            <a:ext cx="45720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47F97-59A5-4642-BCBF-6C778FDFCF3E}"/>
              </a:ext>
            </a:extLst>
          </p:cNvPr>
          <p:cNvSpPr/>
          <p:nvPr/>
        </p:nvSpPr>
        <p:spPr>
          <a:xfrm>
            <a:off x="6790424" y="6007064"/>
            <a:ext cx="457200" cy="91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EBCDC-C947-B14A-8352-7D56B6C3F2FD}"/>
              </a:ext>
            </a:extLst>
          </p:cNvPr>
          <p:cNvSpPr txBox="1"/>
          <p:nvPr/>
        </p:nvSpPr>
        <p:spPr>
          <a:xfrm>
            <a:off x="4225303" y="6098504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DRAM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58C8E-335A-F24B-85FC-8F7860DE5F0D}"/>
              </a:ext>
            </a:extLst>
          </p:cNvPr>
          <p:cNvSpPr txBox="1"/>
          <p:nvPr/>
        </p:nvSpPr>
        <p:spPr>
          <a:xfrm>
            <a:off x="6599580" y="6098504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NVM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CD2222-87F2-6543-93FE-F72539E2466E}"/>
              </a:ext>
            </a:extLst>
          </p:cNvPr>
          <p:cNvSpPr/>
          <p:nvPr/>
        </p:nvSpPr>
        <p:spPr>
          <a:xfrm>
            <a:off x="3354659" y="4207982"/>
            <a:ext cx="1966452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95BDA-EA9B-8B4C-B59E-0121AFE0D128}"/>
              </a:ext>
            </a:extLst>
          </p:cNvPr>
          <p:cNvSpPr/>
          <p:nvPr/>
        </p:nvSpPr>
        <p:spPr>
          <a:xfrm>
            <a:off x="7972033" y="4207905"/>
            <a:ext cx="128016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4F0F34-1F0E-4448-8E60-AE89ED7E147F}"/>
              </a:ext>
            </a:extLst>
          </p:cNvPr>
          <p:cNvSpPr/>
          <p:nvPr/>
        </p:nvSpPr>
        <p:spPr>
          <a:xfrm>
            <a:off x="5322413" y="4207905"/>
            <a:ext cx="2651760" cy="1828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0F304F-4DC8-734A-A88D-528037CBEC68}"/>
              </a:ext>
            </a:extLst>
          </p:cNvPr>
          <p:cNvCxnSpPr/>
          <p:nvPr/>
        </p:nvCxnSpPr>
        <p:spPr>
          <a:xfrm>
            <a:off x="9253134" y="4425508"/>
            <a:ext cx="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CFC3A0-87A4-A345-A607-433A9AFF8BF3}"/>
              </a:ext>
            </a:extLst>
          </p:cNvPr>
          <p:cNvCxnSpPr/>
          <p:nvPr/>
        </p:nvCxnSpPr>
        <p:spPr>
          <a:xfrm>
            <a:off x="5321111" y="4423795"/>
            <a:ext cx="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A9B0FE-D0D9-1D46-818B-CB905CBE6AE7}"/>
              </a:ext>
            </a:extLst>
          </p:cNvPr>
          <p:cNvCxnSpPr/>
          <p:nvPr/>
        </p:nvCxnSpPr>
        <p:spPr>
          <a:xfrm>
            <a:off x="3354659" y="4423795"/>
            <a:ext cx="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829D890-4D23-4947-8CEA-9A8CD1EF504C}"/>
              </a:ext>
            </a:extLst>
          </p:cNvPr>
          <p:cNvSpPr/>
          <p:nvPr/>
        </p:nvSpPr>
        <p:spPr>
          <a:xfrm>
            <a:off x="6539334" y="4523103"/>
            <a:ext cx="18218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/>
              <a:t>Old</a:t>
            </a:r>
            <a:r>
              <a:rPr lang="zh-CN" altLang="en-US" sz="2800" dirty="0"/>
              <a:t> </a:t>
            </a:r>
            <a:endParaRPr lang="en-US" altLang="zh-CN" sz="2800" dirty="0"/>
          </a:p>
          <a:p>
            <a:pPr algn="ctr"/>
            <a:r>
              <a:rPr lang="en-US" altLang="zh-CN" sz="2800" dirty="0"/>
              <a:t>Generation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2878D3-BD89-3E40-BCEC-FED7D27EAE41}"/>
              </a:ext>
            </a:extLst>
          </p:cNvPr>
          <p:cNvSpPr txBox="1"/>
          <p:nvPr/>
        </p:nvSpPr>
        <p:spPr>
          <a:xfrm>
            <a:off x="5829955" y="278319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GC</a:t>
            </a:r>
            <a:endParaRPr lang="en-US" sz="3200" dirty="0"/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3E4C4414-F6FE-7747-B84B-1F132CB57F74}"/>
              </a:ext>
            </a:extLst>
          </p:cNvPr>
          <p:cNvCxnSpPr>
            <a:cxnSpLocks/>
            <a:stCxn id="28" idx="7"/>
            <a:endCxn id="16" idx="0"/>
          </p:cNvCxnSpPr>
          <p:nvPr/>
        </p:nvCxnSpPr>
        <p:spPr>
          <a:xfrm rot="5400000" flipH="1" flipV="1">
            <a:off x="5529788" y="3139408"/>
            <a:ext cx="50007" cy="2187003"/>
          </a:xfrm>
          <a:prstGeom prst="curvedConnector3">
            <a:avLst>
              <a:gd name="adj1" fmla="val 557136"/>
            </a:avLst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81C9ECC7-A64F-9D45-A197-11474BABA833}"/>
              </a:ext>
            </a:extLst>
          </p:cNvPr>
          <p:cNvCxnSpPr>
            <a:cxnSpLocks/>
            <a:stCxn id="27" idx="0"/>
            <a:endCxn id="15" idx="0"/>
          </p:cNvCxnSpPr>
          <p:nvPr/>
        </p:nvCxnSpPr>
        <p:spPr>
          <a:xfrm rot="5400000" flipH="1" flipV="1">
            <a:off x="6365218" y="1990931"/>
            <a:ext cx="29920" cy="4463869"/>
          </a:xfrm>
          <a:prstGeom prst="curvedConnector3">
            <a:avLst>
              <a:gd name="adj1" fmla="val 2868606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B441B8D-7172-5941-B47B-001AA26B5251}"/>
              </a:ext>
            </a:extLst>
          </p:cNvPr>
          <p:cNvSpPr/>
          <p:nvPr/>
        </p:nvSpPr>
        <p:spPr>
          <a:xfrm>
            <a:off x="4079664" y="4237825"/>
            <a:ext cx="137160" cy="137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72C05D-81CF-B34F-8F13-A9765E38DFF0}"/>
              </a:ext>
            </a:extLst>
          </p:cNvPr>
          <p:cNvSpPr/>
          <p:nvPr/>
        </p:nvSpPr>
        <p:spPr>
          <a:xfrm>
            <a:off x="4344217" y="4237825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FBFB7B-D904-9F49-B078-8310057EB3B6}"/>
              </a:ext>
            </a:extLst>
          </p:cNvPr>
          <p:cNvSpPr/>
          <p:nvPr/>
        </p:nvSpPr>
        <p:spPr>
          <a:xfrm>
            <a:off x="6698285" y="4232909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FF1511-1EC1-B745-835F-9D92CF092FE9}"/>
              </a:ext>
            </a:extLst>
          </p:cNvPr>
          <p:cNvSpPr/>
          <p:nvPr/>
        </p:nvSpPr>
        <p:spPr>
          <a:xfrm>
            <a:off x="8636148" y="4215368"/>
            <a:ext cx="137160" cy="137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3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D424C92-97A8-F946-B980-F1ABE145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625276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EA980-DFDC-7348-BFA7-08381FFE685D}"/>
              </a:ext>
            </a:extLst>
          </p:cNvPr>
          <p:cNvSpPr txBox="1"/>
          <p:nvPr/>
        </p:nvSpPr>
        <p:spPr>
          <a:xfrm>
            <a:off x="1066534" y="2505670"/>
            <a:ext cx="9650719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800" dirty="0"/>
              <a:t>Utilize</a:t>
            </a:r>
            <a:r>
              <a:rPr lang="zh-CN" altLang="en-US" sz="2800" dirty="0"/>
              <a:t> </a:t>
            </a:r>
            <a:r>
              <a:rPr lang="en-US" altLang="zh-CN" sz="2800" b="1" i="1" dirty="0"/>
              <a:t>application-level</a:t>
            </a:r>
            <a:r>
              <a:rPr lang="zh-CN" altLang="en-US" sz="2800" b="1" i="1" dirty="0"/>
              <a:t> </a:t>
            </a:r>
            <a:r>
              <a:rPr lang="en-US" altLang="zh-CN" sz="2800" b="1" i="1" dirty="0"/>
              <a:t>semantics</a:t>
            </a:r>
            <a:r>
              <a:rPr lang="zh-CN" altLang="en-US" sz="2800" b="1" i="1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do</a:t>
            </a:r>
            <a:r>
              <a:rPr lang="zh-CN" altLang="en-US" sz="2800" dirty="0"/>
              <a:t> </a:t>
            </a:r>
            <a:r>
              <a:rPr lang="en-US" altLang="zh-CN" sz="2800" dirty="0"/>
              <a:t>runtime</a:t>
            </a:r>
            <a:r>
              <a:rPr lang="zh-CN" altLang="en-US" sz="2800" dirty="0"/>
              <a:t> </a:t>
            </a:r>
            <a:r>
              <a:rPr lang="en-US" altLang="zh-CN" sz="2800" dirty="0"/>
              <a:t>optimizations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800" i="1" dirty="0"/>
              <a:t>Eager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promotion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of</a:t>
            </a:r>
            <a:r>
              <a:rPr lang="zh-CN" altLang="en-US" sz="2800" i="1" dirty="0"/>
              <a:t>  </a:t>
            </a:r>
            <a:r>
              <a:rPr lang="en-US" altLang="zh-CN" sz="2800" i="1" dirty="0"/>
              <a:t>RDD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data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objects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800" i="1" dirty="0"/>
              <a:t>Big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array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optimization: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alignment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padding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7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CD0EE0-161E-F74A-8F96-C97D53ABF36E}"/>
              </a:ext>
            </a:extLst>
          </p:cNvPr>
          <p:cNvSpPr/>
          <p:nvPr/>
        </p:nvSpPr>
        <p:spPr>
          <a:xfrm>
            <a:off x="4309453" y="2546970"/>
            <a:ext cx="35730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i="1" dirty="0">
                <a:solidFill>
                  <a:srgbClr val="C06A41"/>
                </a:solidFill>
                <a:cs typeface="Arial" panose="020B0604020202020204" pitchFamily="34" charset="0"/>
              </a:rPr>
              <a:t>Evaluation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3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D424C92-97A8-F946-B980-F1ABE145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625276" cy="854075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Emulator Supports Big Data Apps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E458CF-193F-9C4E-903C-703A780EF12E}"/>
              </a:ext>
            </a:extLst>
          </p:cNvPr>
          <p:cNvSpPr/>
          <p:nvPr/>
        </p:nvSpPr>
        <p:spPr>
          <a:xfrm>
            <a:off x="680015" y="4267278"/>
            <a:ext cx="1828800" cy="7315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 DRAM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391D01-08FF-4641-B8C0-79E3F54F2AAD}"/>
              </a:ext>
            </a:extLst>
          </p:cNvPr>
          <p:cNvSpPr/>
          <p:nvPr/>
        </p:nvSpPr>
        <p:spPr>
          <a:xfrm>
            <a:off x="4542719" y="4263294"/>
            <a:ext cx="2011626" cy="7315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Remote DRAM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4ADBEB-26C2-8842-8755-045CFE521AB3}"/>
              </a:ext>
            </a:extLst>
          </p:cNvPr>
          <p:cNvSpPr/>
          <p:nvPr/>
        </p:nvSpPr>
        <p:spPr>
          <a:xfrm>
            <a:off x="680015" y="2385238"/>
            <a:ext cx="1828800" cy="7315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Host CPU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58A1BF-1D3F-2940-AADA-017830CBA620}"/>
              </a:ext>
            </a:extLst>
          </p:cNvPr>
          <p:cNvSpPr/>
          <p:nvPr/>
        </p:nvSpPr>
        <p:spPr>
          <a:xfrm>
            <a:off x="4599586" y="2396088"/>
            <a:ext cx="1897892" cy="7315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Remote CPU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B39034-F103-694E-8A02-E3AD8CC7DBFF}"/>
              </a:ext>
            </a:extLst>
          </p:cNvPr>
          <p:cNvCxnSpPr>
            <a:cxnSpLocks/>
            <a:stCxn id="31" idx="2"/>
            <a:endCxn id="9" idx="0"/>
          </p:cNvCxnSpPr>
          <p:nvPr/>
        </p:nvCxnSpPr>
        <p:spPr>
          <a:xfrm>
            <a:off x="1594415" y="3116758"/>
            <a:ext cx="0" cy="11505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35A462D-F074-574B-8A9F-C97FBFB72C09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2508815" y="2750998"/>
            <a:ext cx="2090771" cy="108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15E71B-8A2D-EF42-A3E1-9A62C49CFF03}"/>
              </a:ext>
            </a:extLst>
          </p:cNvPr>
          <p:cNvCxnSpPr>
            <a:cxnSpLocks/>
            <a:stCxn id="32" idx="2"/>
            <a:endCxn id="29" idx="0"/>
          </p:cNvCxnSpPr>
          <p:nvPr/>
        </p:nvCxnSpPr>
        <p:spPr>
          <a:xfrm>
            <a:off x="5548532" y="3127608"/>
            <a:ext cx="0" cy="113568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ular Callout 47">
            <a:extLst>
              <a:ext uri="{FF2B5EF4-FFF2-40B4-BE49-F238E27FC236}">
                <a16:creationId xmlns:a16="http://schemas.microsoft.com/office/drawing/2014/main" id="{B002516E-5AE3-6F43-AE55-B0684DDA5A32}"/>
              </a:ext>
            </a:extLst>
          </p:cNvPr>
          <p:cNvSpPr/>
          <p:nvPr/>
        </p:nvSpPr>
        <p:spPr>
          <a:xfrm>
            <a:off x="645469" y="1366387"/>
            <a:ext cx="1897892" cy="823390"/>
          </a:xfrm>
          <a:prstGeom prst="wedgeRoundRectCallout">
            <a:avLst/>
          </a:prstGeom>
          <a:noFill/>
          <a:ln>
            <a:prstDash val="lgDashDot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Run Big Data applications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39F8D2-CC14-1D44-9ABB-87989E5AC8AC}"/>
              </a:ext>
            </a:extLst>
          </p:cNvPr>
          <p:cNvSpPr txBox="1"/>
          <p:nvPr/>
        </p:nvSpPr>
        <p:spPr>
          <a:xfrm>
            <a:off x="1035608" y="5069245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DRAM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852197-C7FE-574A-A8F3-8477F21A0C12}"/>
              </a:ext>
            </a:extLst>
          </p:cNvPr>
          <p:cNvSpPr txBox="1"/>
          <p:nvPr/>
        </p:nvSpPr>
        <p:spPr>
          <a:xfrm>
            <a:off x="4398700" y="5071303"/>
            <a:ext cx="212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Emulated NVM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D6C5D0-66FF-9141-85BC-9269363A281B}"/>
              </a:ext>
            </a:extLst>
          </p:cNvPr>
          <p:cNvSpPr txBox="1"/>
          <p:nvPr/>
        </p:nvSpPr>
        <p:spPr>
          <a:xfrm>
            <a:off x="1798623" y="5884824"/>
            <a:ext cx="359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Hybrid Memory Emulator</a:t>
            </a:r>
            <a:r>
              <a:rPr lang="zh-CN" altLang="en-US" sz="2400" baseline="30000" dirty="0"/>
              <a:t>*</a:t>
            </a:r>
            <a:endParaRPr lang="en-US" sz="2400" baseline="30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BBF765-FD93-0644-854C-93673BB3FAFA}"/>
              </a:ext>
            </a:extLst>
          </p:cNvPr>
          <p:cNvSpPr txBox="1"/>
          <p:nvPr/>
        </p:nvSpPr>
        <p:spPr>
          <a:xfrm>
            <a:off x="3128087" y="276184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(</a:t>
            </a:r>
            <a:r>
              <a:rPr lang="en-US" sz="2400" dirty="0"/>
              <a:t>QPI</a:t>
            </a:r>
            <a:r>
              <a:rPr lang="en-US" altLang="zh-CN" sz="2400" dirty="0"/>
              <a:t>)</a:t>
            </a:r>
            <a:endParaRPr lang="en-US" sz="2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17C1D9-D472-D649-B9AA-7D6C1F032AE7}"/>
              </a:ext>
            </a:extLst>
          </p:cNvPr>
          <p:cNvSpPr txBox="1"/>
          <p:nvPr/>
        </p:nvSpPr>
        <p:spPr>
          <a:xfrm>
            <a:off x="5503216" y="3337343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Thermal </a:t>
            </a:r>
          </a:p>
          <a:p>
            <a:r>
              <a:rPr lang="en-US" sz="2000" dirty="0"/>
              <a:t>Register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9092CF30-21C6-AF48-BEE7-D82456CDB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02948"/>
              </p:ext>
            </p:extLst>
          </p:nvPr>
        </p:nvGraphicFramePr>
        <p:xfrm>
          <a:off x="7697488" y="2823466"/>
          <a:ext cx="4281840" cy="136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498">
                  <a:extLst>
                    <a:ext uri="{9D8B030D-6E8A-4147-A177-3AD203B41FA5}">
                      <a16:colId xmlns:a16="http://schemas.microsoft.com/office/drawing/2014/main" val="950267257"/>
                    </a:ext>
                  </a:extLst>
                </a:gridCol>
                <a:gridCol w="944587">
                  <a:extLst>
                    <a:ext uri="{9D8B030D-6E8A-4147-A177-3AD203B41FA5}">
                      <a16:colId xmlns:a16="http://schemas.microsoft.com/office/drawing/2014/main" val="1287599106"/>
                    </a:ext>
                  </a:extLst>
                </a:gridCol>
                <a:gridCol w="953755">
                  <a:extLst>
                    <a:ext uri="{9D8B030D-6E8A-4147-A177-3AD203B41FA5}">
                      <a16:colId xmlns:a16="http://schemas.microsoft.com/office/drawing/2014/main" val="610333235"/>
                    </a:ext>
                  </a:extLst>
                </a:gridCol>
              </a:tblGrid>
              <a:tr h="45559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DRAM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NVM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907568"/>
                  </a:ext>
                </a:extLst>
              </a:tr>
              <a:tr h="455593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Latency (ns)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300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325395"/>
                  </a:ext>
                </a:extLst>
              </a:tr>
              <a:tr h="455593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Bandwidth (GB/s)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75237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FDF30A-0CA0-1544-AF94-34744BEDF355}"/>
              </a:ext>
            </a:extLst>
          </p:cNvPr>
          <p:cNvSpPr txBox="1"/>
          <p:nvPr/>
        </p:nvSpPr>
        <p:spPr>
          <a:xfrm>
            <a:off x="2605254" y="2020915"/>
            <a:ext cx="189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QuickPath Interconnect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FCAAA-15C8-7E4F-8629-65469B7A84E6}"/>
              </a:ext>
            </a:extLst>
          </p:cNvPr>
          <p:cNvSpPr txBox="1"/>
          <p:nvPr/>
        </p:nvSpPr>
        <p:spPr>
          <a:xfrm>
            <a:off x="0" y="6519446"/>
            <a:ext cx="9073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* </a:t>
            </a:r>
            <a:r>
              <a:rPr lang="en-US" altLang="zh-CN" sz="1600" dirty="0"/>
              <a:t>Quartz: A Lightweight Performance Emulator for Persistent Memory Software,</a:t>
            </a:r>
            <a:r>
              <a:rPr lang="zh-CN" altLang="en-US" sz="1600" dirty="0"/>
              <a:t> </a:t>
            </a:r>
            <a:r>
              <a:rPr lang="en-US" altLang="zh-CN" sz="1600" dirty="0"/>
              <a:t>Volos</a:t>
            </a:r>
            <a:r>
              <a:rPr lang="zh-CN" altLang="en-US" sz="1600" dirty="0"/>
              <a:t> </a:t>
            </a:r>
            <a:r>
              <a:rPr lang="en-US" altLang="zh-CN" sz="1600" i="1" dirty="0"/>
              <a:t>et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al.,</a:t>
            </a:r>
            <a:r>
              <a:rPr lang="zh-CN" altLang="en-US" sz="1600" i="1" dirty="0"/>
              <a:t> </a:t>
            </a:r>
            <a:r>
              <a:rPr lang="en-US" altLang="zh-CN" sz="1600" dirty="0"/>
              <a:t>Middleware’15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5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D424C92-97A8-F946-B980-F1ABE145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625276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7BC58-13D0-0D4B-8C1D-94B4C24659B2}"/>
              </a:ext>
            </a:extLst>
          </p:cNvPr>
          <p:cNvSpPr txBox="1"/>
          <p:nvPr/>
        </p:nvSpPr>
        <p:spPr>
          <a:xfrm>
            <a:off x="693019" y="1630523"/>
            <a:ext cx="22207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Baseline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400" dirty="0"/>
              <a:t>DRAM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</a:p>
          <a:p>
            <a:pPr lvl="1"/>
            <a:endParaRPr lang="en-US" altLang="zh-C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DDC154-B3BB-9A48-A5F6-86F46253B57D}"/>
              </a:ext>
            </a:extLst>
          </p:cNvPr>
          <p:cNvSpPr/>
          <p:nvPr/>
        </p:nvSpPr>
        <p:spPr>
          <a:xfrm>
            <a:off x="54292" y="6399014"/>
            <a:ext cx="11925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[</a:t>
            </a:r>
            <a:r>
              <a:rPr lang="zh-CN" altLang="en-US" dirty="0"/>
              <a:t>*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dirty="0"/>
              <a:t>Write-rationing garbage collection for hybrid memories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Akram</a:t>
            </a:r>
            <a:r>
              <a:rPr lang="zh-CN" altLang="en-US" dirty="0"/>
              <a:t> </a:t>
            </a:r>
            <a:r>
              <a:rPr lang="en-US" altLang="zh-CN" i="1" dirty="0"/>
              <a:t>et</a:t>
            </a:r>
            <a:r>
              <a:rPr lang="zh-CN" altLang="en-US" i="1" dirty="0"/>
              <a:t> </a:t>
            </a:r>
            <a:r>
              <a:rPr lang="en-US" altLang="zh-CN" i="1" dirty="0"/>
              <a:t>al.,</a:t>
            </a:r>
            <a:r>
              <a:rPr lang="zh-CN" altLang="en-US" i="1" dirty="0"/>
              <a:t> </a:t>
            </a:r>
            <a:r>
              <a:rPr lang="en-US" altLang="zh-CN" dirty="0"/>
              <a:t>PLDI’18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04FDC-DC8E-CC4C-B4F4-85924F443410}"/>
              </a:ext>
            </a:extLst>
          </p:cNvPr>
          <p:cNvSpPr txBox="1"/>
          <p:nvPr/>
        </p:nvSpPr>
        <p:spPr>
          <a:xfrm>
            <a:off x="3907856" y="1530583"/>
            <a:ext cx="79600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Comparisons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altLang="zh-CN" sz="2400" dirty="0">
                <a:solidFill>
                  <a:prstClr val="black"/>
                </a:solidFill>
              </a:rPr>
              <a:t>Panthera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altLang="zh-CN" sz="2400" dirty="0">
                <a:solidFill>
                  <a:prstClr val="black"/>
                </a:solidFill>
              </a:rPr>
              <a:t>Unmanaged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400" dirty="0">
                <a:solidFill>
                  <a:prstClr val="black"/>
                </a:solidFill>
              </a:rPr>
              <a:t>Young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generation: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mapped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on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DRAM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400" dirty="0">
                <a:solidFill>
                  <a:prstClr val="black"/>
                </a:solidFill>
              </a:rPr>
              <a:t>Old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generation: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mapped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on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DRAM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and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NVM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interleaved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C06A41"/>
                </a:solidFill>
              </a:rPr>
              <a:t>At</a:t>
            </a:r>
            <a:r>
              <a:rPr lang="zh-CN" altLang="en-US" sz="2400" dirty="0">
                <a:solidFill>
                  <a:srgbClr val="C06A41"/>
                </a:solidFill>
              </a:rPr>
              <a:t> </a:t>
            </a:r>
            <a:r>
              <a:rPr lang="en-US" altLang="zh-CN" sz="2400" dirty="0">
                <a:solidFill>
                  <a:srgbClr val="C06A41"/>
                </a:solidFill>
              </a:rPr>
              <a:t>least</a:t>
            </a:r>
            <a:r>
              <a:rPr lang="zh-CN" altLang="en-US" sz="2400" dirty="0">
                <a:solidFill>
                  <a:srgbClr val="C06A41"/>
                </a:solidFill>
              </a:rPr>
              <a:t> </a:t>
            </a:r>
            <a:r>
              <a:rPr lang="en-US" altLang="zh-CN" sz="2400" dirty="0">
                <a:solidFill>
                  <a:srgbClr val="C06A41"/>
                </a:solidFill>
              </a:rPr>
              <a:t>as</a:t>
            </a:r>
            <a:r>
              <a:rPr lang="zh-CN" altLang="en-US" sz="2400" dirty="0">
                <a:solidFill>
                  <a:srgbClr val="C06A41"/>
                </a:solidFill>
              </a:rPr>
              <a:t> </a:t>
            </a:r>
            <a:r>
              <a:rPr lang="en-US" altLang="zh-CN" sz="2400" dirty="0">
                <a:solidFill>
                  <a:srgbClr val="C06A41"/>
                </a:solidFill>
              </a:rPr>
              <a:t>good</a:t>
            </a:r>
            <a:r>
              <a:rPr lang="zh-CN" altLang="en-US" sz="2400" dirty="0">
                <a:solidFill>
                  <a:srgbClr val="C06A41"/>
                </a:solidFill>
              </a:rPr>
              <a:t> </a:t>
            </a:r>
            <a:r>
              <a:rPr lang="en-US" altLang="zh-CN" sz="2400" dirty="0">
                <a:solidFill>
                  <a:srgbClr val="C06A41"/>
                </a:solidFill>
              </a:rPr>
              <a:t>as</a:t>
            </a:r>
            <a:r>
              <a:rPr lang="zh-CN" altLang="en-US" sz="2400" dirty="0">
                <a:solidFill>
                  <a:srgbClr val="C06A41"/>
                </a:solidFill>
              </a:rPr>
              <a:t> </a:t>
            </a:r>
            <a:r>
              <a:rPr lang="en-US" altLang="zh-CN" sz="2400" dirty="0">
                <a:solidFill>
                  <a:srgbClr val="C06A41"/>
                </a:solidFill>
              </a:rPr>
              <a:t>Write</a:t>
            </a:r>
            <a:r>
              <a:rPr lang="zh-CN" altLang="en-US" sz="2400" dirty="0">
                <a:solidFill>
                  <a:srgbClr val="C06A41"/>
                </a:solidFill>
              </a:rPr>
              <a:t> </a:t>
            </a:r>
            <a:r>
              <a:rPr lang="en-US" altLang="zh-CN" sz="2400" dirty="0">
                <a:solidFill>
                  <a:srgbClr val="C06A41"/>
                </a:solidFill>
              </a:rPr>
              <a:t>Rationing</a:t>
            </a:r>
            <a:r>
              <a:rPr lang="zh-CN" altLang="en-US" sz="2400" dirty="0">
                <a:solidFill>
                  <a:srgbClr val="C06A41"/>
                </a:solidFill>
              </a:rPr>
              <a:t> </a:t>
            </a:r>
            <a:r>
              <a:rPr lang="en-US" altLang="zh-CN" sz="2400" dirty="0">
                <a:solidFill>
                  <a:srgbClr val="C06A41"/>
                </a:solidFill>
              </a:rPr>
              <a:t>GC</a:t>
            </a:r>
            <a:r>
              <a:rPr lang="zh-CN" altLang="en-US" sz="2400" baseline="30000" dirty="0">
                <a:solidFill>
                  <a:srgbClr val="C06A41"/>
                </a:solidFill>
              </a:rPr>
              <a:t>*  </a:t>
            </a:r>
            <a:endParaRPr lang="en-US" altLang="zh-CN" sz="2400" baseline="30000" dirty="0">
              <a:solidFill>
                <a:srgbClr val="C06A41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6A9FD-C827-F448-9EC4-8DA738EE1741}"/>
              </a:ext>
            </a:extLst>
          </p:cNvPr>
          <p:cNvSpPr/>
          <p:nvPr/>
        </p:nvSpPr>
        <p:spPr>
          <a:xfrm>
            <a:off x="6838639" y="5506068"/>
            <a:ext cx="731520" cy="1828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341C46-B623-504B-8D63-ECB1B049236F}"/>
              </a:ext>
            </a:extLst>
          </p:cNvPr>
          <p:cNvSpPr/>
          <p:nvPr/>
        </p:nvSpPr>
        <p:spPr>
          <a:xfrm>
            <a:off x="5372352" y="5504615"/>
            <a:ext cx="73152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1DD584-F8BE-6D47-9935-DAF93CB5C6CA}"/>
              </a:ext>
            </a:extLst>
          </p:cNvPr>
          <p:cNvSpPr/>
          <p:nvPr/>
        </p:nvSpPr>
        <p:spPr>
          <a:xfrm>
            <a:off x="9029952" y="5502575"/>
            <a:ext cx="731520" cy="1828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5CBB2-9330-EC4D-BD26-34176586A755}"/>
              </a:ext>
            </a:extLst>
          </p:cNvPr>
          <p:cNvSpPr txBox="1"/>
          <p:nvPr/>
        </p:nvSpPr>
        <p:spPr>
          <a:xfrm>
            <a:off x="6720421" y="5680456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DRAM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2DEF1-9DCF-FC42-9619-69FC9054DE30}"/>
              </a:ext>
            </a:extLst>
          </p:cNvPr>
          <p:cNvSpPr txBox="1"/>
          <p:nvPr/>
        </p:nvSpPr>
        <p:spPr>
          <a:xfrm>
            <a:off x="5713241" y="5656257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NVM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77DA7D-4C47-9740-95B8-89D37A8B82B0}"/>
              </a:ext>
            </a:extLst>
          </p:cNvPr>
          <p:cNvSpPr/>
          <p:nvPr/>
        </p:nvSpPr>
        <p:spPr>
          <a:xfrm>
            <a:off x="8298432" y="5504615"/>
            <a:ext cx="73152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208E3-80F8-124A-9F9E-6F4B3004560F}"/>
              </a:ext>
            </a:extLst>
          </p:cNvPr>
          <p:cNvSpPr txBox="1"/>
          <p:nvPr/>
        </p:nvSpPr>
        <p:spPr>
          <a:xfrm>
            <a:off x="7887902" y="5656257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NVM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ECEA-6E50-E64A-821B-89640A545F30}"/>
              </a:ext>
            </a:extLst>
          </p:cNvPr>
          <p:cNvSpPr txBox="1"/>
          <p:nvPr/>
        </p:nvSpPr>
        <p:spPr>
          <a:xfrm>
            <a:off x="8905033" y="5656256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DRAM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920E28-6F71-5948-AD9C-337ECA03526B}"/>
              </a:ext>
            </a:extLst>
          </p:cNvPr>
          <p:cNvSpPr txBox="1"/>
          <p:nvPr/>
        </p:nvSpPr>
        <p:spPr>
          <a:xfrm>
            <a:off x="3661676" y="4587150"/>
            <a:ext cx="7810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Old</a:t>
            </a:r>
            <a:r>
              <a:rPr lang="zh-CN" altLang="en-US" sz="2400" dirty="0"/>
              <a:t> </a:t>
            </a:r>
            <a:r>
              <a:rPr lang="en-US" altLang="zh-CN" sz="2400" dirty="0"/>
              <a:t>generation:</a:t>
            </a:r>
            <a:r>
              <a:rPr lang="zh-CN" altLang="en-US" sz="2400" dirty="0"/>
              <a:t> </a:t>
            </a:r>
            <a:r>
              <a:rPr lang="en-US" altLang="zh-CN" sz="2400" dirty="0"/>
              <a:t>DRAM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NVM</a:t>
            </a:r>
            <a:r>
              <a:rPr lang="zh-CN" altLang="en-US" sz="2400" dirty="0"/>
              <a:t> </a:t>
            </a:r>
            <a:r>
              <a:rPr lang="en-US" sz="2400" dirty="0"/>
              <a:t>Inter</a:t>
            </a:r>
            <a:r>
              <a:rPr lang="en-US" altLang="zh-CN" sz="2400" dirty="0"/>
              <a:t>leave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specific</a:t>
            </a:r>
            <a:r>
              <a:rPr lang="zh-CN" altLang="en-US" sz="2400" dirty="0"/>
              <a:t> </a:t>
            </a:r>
            <a:r>
              <a:rPr lang="en-US" altLang="zh-CN" sz="2400" dirty="0"/>
              <a:t>ratio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ctr"/>
            <a:r>
              <a:rPr lang="en-US" altLang="zh-CN" sz="2400" dirty="0"/>
              <a:t>(i.e.,</a:t>
            </a:r>
            <a:r>
              <a:rPr lang="zh-CN" altLang="en-US" sz="2400" dirty="0"/>
              <a:t> </a:t>
            </a:r>
            <a:r>
              <a:rPr lang="en-US" altLang="zh-CN" sz="2400" dirty="0"/>
              <a:t>1/3</a:t>
            </a:r>
            <a:r>
              <a:rPr lang="zh-CN" altLang="en-US" sz="2400" dirty="0"/>
              <a:t> </a:t>
            </a:r>
            <a:r>
              <a:rPr lang="en-US" altLang="zh-CN" sz="2400" dirty="0"/>
              <a:t>DRAM</a:t>
            </a:r>
            <a:r>
              <a:rPr lang="zh-CN" altLang="en-US" sz="2400" dirty="0"/>
              <a:t> </a:t>
            </a:r>
            <a:r>
              <a:rPr lang="en-US" altLang="zh-CN" sz="2400" dirty="0"/>
              <a:t>ratio)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529679-ECA5-A943-8A04-3D9276E7EA4C}"/>
              </a:ext>
            </a:extLst>
          </p:cNvPr>
          <p:cNvSpPr/>
          <p:nvPr/>
        </p:nvSpPr>
        <p:spPr>
          <a:xfrm>
            <a:off x="7566912" y="5504615"/>
            <a:ext cx="73152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FBDB49-830A-0E42-9712-2788797F7F4D}"/>
              </a:ext>
            </a:extLst>
          </p:cNvPr>
          <p:cNvSpPr/>
          <p:nvPr/>
        </p:nvSpPr>
        <p:spPr>
          <a:xfrm>
            <a:off x="6099118" y="5501096"/>
            <a:ext cx="73152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5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781CD40-9214-354A-B4E5-FFF4B1554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567165"/>
              </p:ext>
            </p:extLst>
          </p:nvPr>
        </p:nvGraphicFramePr>
        <p:xfrm>
          <a:off x="831534" y="1828801"/>
          <a:ext cx="1047461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1F73CC-AA42-6D47-BB0E-066E978888E7}"/>
              </a:ext>
            </a:extLst>
          </p:cNvPr>
          <p:cNvSpPr txBox="1"/>
          <p:nvPr/>
        </p:nvSpPr>
        <p:spPr>
          <a:xfrm>
            <a:off x="548640" y="1115800"/>
            <a:ext cx="1078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C06A41"/>
                </a:solidFill>
              </a:rPr>
              <a:t>64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GB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heap,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DRAM/Memory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=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b="1" i="1" dirty="0">
                <a:solidFill>
                  <a:srgbClr val="C06A41"/>
                </a:solidFill>
              </a:rPr>
              <a:t>1/3</a:t>
            </a:r>
            <a:r>
              <a:rPr lang="en-US" altLang="zh-CN" sz="2400" i="1" dirty="0">
                <a:solidFill>
                  <a:srgbClr val="C06A41"/>
                </a:solidFill>
              </a:rPr>
              <a:t>,</a:t>
            </a:r>
            <a:r>
              <a:rPr lang="zh-CN" altLang="en-US" sz="2400" i="1" dirty="0">
                <a:solidFill>
                  <a:srgbClr val="C06A41"/>
                </a:solidFill>
              </a:rPr>
              <a:t>  </a:t>
            </a:r>
            <a:r>
              <a:rPr lang="en-US" altLang="zh-CN" sz="2400" i="1" dirty="0">
                <a:solidFill>
                  <a:srgbClr val="C06A41"/>
                </a:solidFill>
              </a:rPr>
              <a:t>Panthera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has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only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b="1" i="1" dirty="0">
                <a:solidFill>
                  <a:srgbClr val="C06A41"/>
                </a:solidFill>
              </a:rPr>
              <a:t>4%</a:t>
            </a:r>
            <a:r>
              <a:rPr lang="zh-CN" altLang="en-US" sz="2400" b="1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performance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overhead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B02BED-69D6-F943-9398-6492F0E6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9625013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Overhead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B76AFA-6414-2647-B723-2550DCAF9732}"/>
              </a:ext>
            </a:extLst>
          </p:cNvPr>
          <p:cNvSpPr txBox="1"/>
          <p:nvPr/>
        </p:nvSpPr>
        <p:spPr>
          <a:xfrm>
            <a:off x="10169586" y="5742200"/>
            <a:ext cx="10444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Average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2A8A30-B5C4-FD40-860D-885347942E67}"/>
              </a:ext>
            </a:extLst>
          </p:cNvPr>
          <p:cNvSpPr txBox="1"/>
          <p:nvPr/>
        </p:nvSpPr>
        <p:spPr>
          <a:xfrm>
            <a:off x="10078722" y="232084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</a:rPr>
              <a:t>1.21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935E82-DA53-D74F-A422-19791F05E03C}"/>
              </a:ext>
            </a:extLst>
          </p:cNvPr>
          <p:cNvSpPr txBox="1"/>
          <p:nvPr/>
        </p:nvSpPr>
        <p:spPr>
          <a:xfrm>
            <a:off x="10600414" y="2741975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chemeClr val="accent2">
                    <a:lumMod val="75000"/>
                  </a:schemeClr>
                </a:solidFill>
              </a:rPr>
              <a:t>1.04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7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96DB-3699-F943-94FD-64282166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8970264" cy="85407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Workloads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85470-ABF3-9441-9E38-81EF2EFC9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369" y="3141987"/>
            <a:ext cx="2773370" cy="948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1F16E-4085-BE4C-8583-85C2AE891BE3}"/>
              </a:ext>
            </a:extLst>
          </p:cNvPr>
          <p:cNvSpPr txBox="1"/>
          <p:nvPr/>
        </p:nvSpPr>
        <p:spPr>
          <a:xfrm>
            <a:off x="10508775" y="2247095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MLlib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CFECE3-21E5-A14E-A459-80FB7E5EF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373" y="1323349"/>
            <a:ext cx="2776456" cy="144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853CB9-AF67-FF4E-9439-7E9CB8909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302" y="4861522"/>
            <a:ext cx="3160133" cy="948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8E2F1-D6E2-F44F-A3D5-65DF484B9E69}"/>
              </a:ext>
            </a:extLst>
          </p:cNvPr>
          <p:cNvSpPr txBox="1"/>
          <p:nvPr/>
        </p:nvSpPr>
        <p:spPr>
          <a:xfrm>
            <a:off x="431758" y="3642771"/>
            <a:ext cx="57649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3200" dirty="0"/>
              <a:t>Current</a:t>
            </a:r>
            <a:r>
              <a:rPr lang="zh-CN" altLang="en-US" sz="3200" dirty="0"/>
              <a:t> </a:t>
            </a:r>
            <a:r>
              <a:rPr lang="en-US" altLang="zh-CN" sz="3200" dirty="0"/>
              <a:t>Memory</a:t>
            </a:r>
            <a:r>
              <a:rPr lang="zh-CN" altLang="en-US" sz="3200" dirty="0"/>
              <a:t> </a:t>
            </a:r>
            <a:r>
              <a:rPr lang="en-US" altLang="zh-CN" sz="3200" dirty="0"/>
              <a:t>:</a:t>
            </a:r>
            <a:r>
              <a:rPr lang="zh-CN" altLang="en-US" sz="3200" dirty="0"/>
              <a:t> </a:t>
            </a:r>
            <a:r>
              <a:rPr lang="en-US" altLang="zh-CN" sz="3200" dirty="0"/>
              <a:t>DRAM</a:t>
            </a:r>
            <a:r>
              <a:rPr lang="zh-CN" altLang="en-US" sz="3200" dirty="0"/>
              <a:t> </a:t>
            </a:r>
            <a:endParaRPr lang="en-US" altLang="zh-CN" sz="32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800" dirty="0"/>
              <a:t>40%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total</a:t>
            </a:r>
            <a:r>
              <a:rPr lang="zh-CN" altLang="en-US" sz="2800" dirty="0"/>
              <a:t> </a:t>
            </a:r>
            <a:r>
              <a:rPr lang="en-US" altLang="zh-CN" sz="2800" dirty="0"/>
              <a:t>energy</a:t>
            </a:r>
            <a:r>
              <a:rPr lang="zh-CN" altLang="en-US" sz="2800" dirty="0"/>
              <a:t> </a:t>
            </a:r>
            <a:r>
              <a:rPr lang="en-US" altLang="zh-CN" sz="2800" dirty="0"/>
              <a:t>consumption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800" dirty="0"/>
              <a:t>Capacity starts to hit limit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CCBCD-14DA-6143-8CBC-43BBF64296E2}"/>
              </a:ext>
            </a:extLst>
          </p:cNvPr>
          <p:cNvSpPr txBox="1"/>
          <p:nvPr/>
        </p:nvSpPr>
        <p:spPr>
          <a:xfrm>
            <a:off x="431758" y="2168484"/>
            <a:ext cx="5689122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200" dirty="0"/>
              <a:t> </a:t>
            </a:r>
            <a:r>
              <a:rPr lang="en-US" altLang="zh-CN" sz="3200" dirty="0"/>
              <a:t>Written</a:t>
            </a:r>
            <a:r>
              <a:rPr lang="zh-CN" altLang="en-US" sz="3200" dirty="0"/>
              <a:t> </a:t>
            </a:r>
            <a:r>
              <a:rPr lang="en-US" altLang="zh-CN" sz="3200" dirty="0"/>
              <a:t>in</a:t>
            </a:r>
            <a:r>
              <a:rPr lang="zh-CN" altLang="en-US" sz="3200" dirty="0"/>
              <a:t> </a:t>
            </a:r>
            <a:r>
              <a:rPr lang="en-US" altLang="zh-CN" sz="3200" dirty="0"/>
              <a:t>managed</a:t>
            </a:r>
            <a:r>
              <a:rPr lang="zh-CN" altLang="en-US" sz="3200" dirty="0"/>
              <a:t> </a:t>
            </a:r>
            <a:r>
              <a:rPr lang="en-US" altLang="zh-CN" sz="3200" dirty="0"/>
              <a:t>languages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9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781CD40-9214-354A-B4E5-FFF4B1554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611115"/>
              </p:ext>
            </p:extLst>
          </p:nvPr>
        </p:nvGraphicFramePr>
        <p:xfrm>
          <a:off x="851026" y="1828801"/>
          <a:ext cx="1048228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1F73CC-AA42-6D47-BB0E-066E978888E7}"/>
              </a:ext>
            </a:extLst>
          </p:cNvPr>
          <p:cNvSpPr txBox="1"/>
          <p:nvPr/>
        </p:nvSpPr>
        <p:spPr>
          <a:xfrm>
            <a:off x="677917" y="1115800"/>
            <a:ext cx="1013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64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GB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heap,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DRAM/Memory = </a:t>
            </a:r>
            <a:r>
              <a:rPr lang="en-US" altLang="zh-CN" sz="2400" b="1" i="1" dirty="0">
                <a:solidFill>
                  <a:srgbClr val="C06A41"/>
                </a:solidFill>
              </a:rPr>
              <a:t>1/3</a:t>
            </a:r>
            <a:r>
              <a:rPr lang="en-US" altLang="zh-CN" sz="2400" i="1" dirty="0">
                <a:solidFill>
                  <a:srgbClr val="C06A41"/>
                </a:solidFill>
              </a:rPr>
              <a:t>,  Panthera saves  </a:t>
            </a:r>
            <a:r>
              <a:rPr lang="en-US" altLang="zh-CN" sz="2400" b="1" i="1" dirty="0">
                <a:solidFill>
                  <a:srgbClr val="C06A41"/>
                </a:solidFill>
              </a:rPr>
              <a:t>32% </a:t>
            </a:r>
            <a:r>
              <a:rPr lang="en-US" altLang="zh-CN" sz="2400" i="1" dirty="0">
                <a:solidFill>
                  <a:srgbClr val="C06A41"/>
                </a:solidFill>
              </a:rPr>
              <a:t>energy consumption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B02BED-69D6-F943-9398-6492F0E6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9625013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E625A-B8B7-FD47-BC87-6A8B2F2DF698}"/>
              </a:ext>
            </a:extLst>
          </p:cNvPr>
          <p:cNvSpPr txBox="1"/>
          <p:nvPr/>
        </p:nvSpPr>
        <p:spPr>
          <a:xfrm>
            <a:off x="10169586" y="5742200"/>
            <a:ext cx="10444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Average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697AB513-F2E0-5B48-848B-3509E2570D3C}"/>
              </a:ext>
            </a:extLst>
          </p:cNvPr>
          <p:cNvSpPr txBox="1"/>
          <p:nvPr/>
        </p:nvSpPr>
        <p:spPr>
          <a:xfrm>
            <a:off x="10075218" y="2283767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</a:rPr>
              <a:t>0.73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99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781CD40-9214-354A-B4E5-FFF4B1554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933750"/>
              </p:ext>
            </p:extLst>
          </p:nvPr>
        </p:nvGraphicFramePr>
        <p:xfrm>
          <a:off x="851026" y="1828801"/>
          <a:ext cx="1048228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1F73CC-AA42-6D47-BB0E-066E978888E7}"/>
              </a:ext>
            </a:extLst>
          </p:cNvPr>
          <p:cNvSpPr txBox="1"/>
          <p:nvPr/>
        </p:nvSpPr>
        <p:spPr>
          <a:xfrm>
            <a:off x="731520" y="1115800"/>
            <a:ext cx="1117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C06A41"/>
                </a:solidFill>
              </a:rPr>
              <a:t>64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GB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heap,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DRAM/Memory = 1/3,  Panthera has  </a:t>
            </a:r>
            <a:r>
              <a:rPr lang="en-US" altLang="zh-CN" sz="2400" b="1" i="1" dirty="0">
                <a:solidFill>
                  <a:srgbClr val="C06A41"/>
                </a:solidFill>
              </a:rPr>
              <a:t>1% </a:t>
            </a:r>
            <a:r>
              <a:rPr lang="en-US" altLang="zh-CN" sz="2400" i="1" dirty="0">
                <a:solidFill>
                  <a:srgbClr val="C06A41"/>
                </a:solidFill>
              </a:rPr>
              <a:t>GC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performance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overhead</a:t>
            </a:r>
          </a:p>
          <a:p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Unmanaged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has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</a:rPr>
              <a:t>59%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GC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overhead</a:t>
            </a:r>
            <a:endParaRPr lang="en-US" altLang="zh-CN" sz="2400" i="1" dirty="0">
              <a:solidFill>
                <a:srgbClr val="C06A4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B02BED-69D6-F943-9398-6492F0E6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82880"/>
            <a:ext cx="9625013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E625A-B8B7-FD47-BC87-6A8B2F2DF698}"/>
              </a:ext>
            </a:extLst>
          </p:cNvPr>
          <p:cNvSpPr txBox="1"/>
          <p:nvPr/>
        </p:nvSpPr>
        <p:spPr>
          <a:xfrm>
            <a:off x="10169586" y="5742200"/>
            <a:ext cx="10444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Average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2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781CD40-9214-354A-B4E5-FFF4B1554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924309"/>
              </p:ext>
            </p:extLst>
          </p:nvPr>
        </p:nvGraphicFramePr>
        <p:xfrm>
          <a:off x="851026" y="1828801"/>
          <a:ext cx="1048228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1F73CC-AA42-6D47-BB0E-066E978888E7}"/>
              </a:ext>
            </a:extLst>
          </p:cNvPr>
          <p:cNvSpPr txBox="1"/>
          <p:nvPr/>
        </p:nvSpPr>
        <p:spPr>
          <a:xfrm>
            <a:off x="548640" y="1113110"/>
            <a:ext cx="1096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C06A41"/>
                </a:solidFill>
              </a:rPr>
              <a:t>64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GB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heap,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DRAM/Memory = 1/3,  Panthera has  </a:t>
            </a:r>
            <a:r>
              <a:rPr lang="en-US" altLang="zh-CN" sz="2400" b="1" i="1" dirty="0">
                <a:solidFill>
                  <a:srgbClr val="C06A41"/>
                </a:solidFill>
              </a:rPr>
              <a:t>3% </a:t>
            </a:r>
            <a:r>
              <a:rPr lang="en-US" altLang="zh-CN" sz="2400" i="1" dirty="0">
                <a:solidFill>
                  <a:srgbClr val="C06A41"/>
                </a:solidFill>
              </a:rPr>
              <a:t>Mutator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performance</a:t>
            </a:r>
            <a:r>
              <a:rPr lang="zh-CN" altLang="en-US" sz="2400" i="1" dirty="0">
                <a:solidFill>
                  <a:srgbClr val="C06A41"/>
                </a:solidFill>
              </a:rPr>
              <a:t> </a:t>
            </a:r>
            <a:r>
              <a:rPr lang="en-US" altLang="zh-CN" sz="2400" i="1" dirty="0">
                <a:solidFill>
                  <a:srgbClr val="C06A41"/>
                </a:solidFill>
              </a:rPr>
              <a:t>overhead</a:t>
            </a:r>
          </a:p>
          <a:p>
            <a:r>
              <a:rPr lang="en-US" altLang="zh-CN" sz="2400" i="1" dirty="0">
                <a:solidFill>
                  <a:srgbClr val="C06A41"/>
                </a:solidFill>
              </a:rPr>
              <a:t>		</a:t>
            </a:r>
            <a:r>
              <a:rPr lang="zh-CN" altLang="en-US" sz="2400" i="1" dirty="0">
                <a:solidFill>
                  <a:srgbClr val="C06A41"/>
                </a:solidFill>
              </a:rPr>
              <a:t>          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Unmanaged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has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</a:rPr>
              <a:t>6%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Mutator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r>
              <a:rPr lang="zh-CN" alt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</a:rPr>
              <a:t>overhead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B02BED-69D6-F943-9398-6492F0E6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9625013" cy="854075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Mutator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(Computation)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E625A-B8B7-FD47-BC87-6A8B2F2DF698}"/>
              </a:ext>
            </a:extLst>
          </p:cNvPr>
          <p:cNvSpPr txBox="1"/>
          <p:nvPr/>
        </p:nvSpPr>
        <p:spPr>
          <a:xfrm>
            <a:off x="10169586" y="5742200"/>
            <a:ext cx="10444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Average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08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D424C92-97A8-F946-B980-F1ABE145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49142"/>
            <a:ext cx="9625276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57F58-FC11-D547-A1C3-B5A7638CC5E7}"/>
              </a:ext>
            </a:extLst>
          </p:cNvPr>
          <p:cNvSpPr txBox="1"/>
          <p:nvPr/>
        </p:nvSpPr>
        <p:spPr>
          <a:xfrm>
            <a:off x="640080" y="1800413"/>
            <a:ext cx="1127865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/>
              <a:t>Panthera: a</a:t>
            </a:r>
            <a:r>
              <a:rPr lang="zh-CN" altLang="en-US" sz="2800" b="1" i="1" dirty="0"/>
              <a:t> </a:t>
            </a:r>
            <a:r>
              <a:rPr lang="en-US" altLang="zh-CN" sz="2800" b="1" i="1" dirty="0"/>
              <a:t>holistic</a:t>
            </a:r>
            <a:r>
              <a:rPr lang="zh-CN" altLang="en-US" sz="2800" b="1" i="1" dirty="0"/>
              <a:t> </a:t>
            </a:r>
            <a:r>
              <a:rPr lang="en-US" altLang="zh-CN" sz="2800" b="1" i="1" dirty="0"/>
              <a:t>memory management system</a:t>
            </a:r>
            <a:r>
              <a:rPr lang="zh-CN" altLang="en-US" sz="2800" b="1" i="1" dirty="0"/>
              <a:t> </a:t>
            </a:r>
            <a:r>
              <a:rPr lang="en-US" altLang="zh-CN" sz="2800" b="1" i="1" dirty="0"/>
              <a:t>for</a:t>
            </a:r>
            <a:r>
              <a:rPr lang="zh-CN" altLang="en-US" sz="2800" b="1" i="1" dirty="0"/>
              <a:t> </a:t>
            </a:r>
            <a:r>
              <a:rPr lang="en-US" altLang="zh-CN" sz="2800" b="1" i="1" dirty="0"/>
              <a:t>hybrid</a:t>
            </a:r>
            <a:r>
              <a:rPr lang="zh-CN" altLang="en-US" sz="2800" b="1" i="1" dirty="0"/>
              <a:t> </a:t>
            </a:r>
            <a:r>
              <a:rPr lang="en-US" altLang="zh-CN" sz="2800" b="1" i="1" dirty="0"/>
              <a:t>memory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/>
              <a:t> </a:t>
            </a:r>
            <a:r>
              <a:rPr lang="en-US" altLang="zh-CN" sz="2800" dirty="0"/>
              <a:t>Designed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big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applications</a:t>
            </a:r>
            <a:r>
              <a:rPr lang="zh-CN" altLang="en-US" sz="2800" dirty="0"/>
              <a:t> </a:t>
            </a:r>
            <a:endParaRPr lang="en-US" altLang="zh-CN" sz="28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/>
              <a:t> </a:t>
            </a:r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application-level</a:t>
            </a:r>
            <a:r>
              <a:rPr lang="zh-CN" altLang="en-US" sz="2800" dirty="0"/>
              <a:t> </a:t>
            </a:r>
            <a:r>
              <a:rPr lang="en-US" altLang="zh-CN" sz="2800" dirty="0"/>
              <a:t>semantics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coarse-grained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placement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/>
              <a:t> </a:t>
            </a:r>
            <a:r>
              <a:rPr lang="en-US" altLang="zh-CN" sz="2800" dirty="0"/>
              <a:t>Reduce</a:t>
            </a:r>
            <a:r>
              <a:rPr lang="zh-CN" altLang="en-US" sz="2800" dirty="0"/>
              <a:t> </a:t>
            </a:r>
            <a:r>
              <a:rPr lang="en-US" altLang="zh-CN" sz="2800" dirty="0"/>
              <a:t>energy</a:t>
            </a:r>
            <a:r>
              <a:rPr lang="zh-CN" altLang="en-US" sz="2800" dirty="0"/>
              <a:t> </a:t>
            </a:r>
            <a:r>
              <a:rPr lang="en-US" altLang="zh-CN" sz="2800" dirty="0"/>
              <a:t>consumption</a:t>
            </a:r>
            <a:r>
              <a:rPr lang="zh-CN" altLang="en-US" sz="2800" dirty="0"/>
              <a:t> </a:t>
            </a:r>
            <a:r>
              <a:rPr lang="en-US" altLang="zh-CN" sz="2800" dirty="0"/>
              <a:t>significantly</a:t>
            </a:r>
            <a:r>
              <a:rPr lang="zh-CN" altLang="en-US" sz="2800" dirty="0"/>
              <a:t> </a:t>
            </a:r>
            <a:r>
              <a:rPr lang="en-US" altLang="zh-CN" sz="2800" dirty="0"/>
              <a:t>at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small</a:t>
            </a:r>
            <a:r>
              <a:rPr lang="zh-CN" altLang="en-US" sz="2800" dirty="0"/>
              <a:t> </a:t>
            </a:r>
            <a:r>
              <a:rPr lang="en-US" altLang="zh-CN" sz="2800" dirty="0"/>
              <a:t>time</a:t>
            </a:r>
            <a:r>
              <a:rPr lang="zh-CN" altLang="en-US" sz="2800" dirty="0"/>
              <a:t> </a:t>
            </a:r>
            <a:r>
              <a:rPr lang="en-US" altLang="zh-CN" sz="2800" dirty="0"/>
              <a:t>cost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1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CD0EE0-161E-F74A-8F96-C97D53ABF36E}"/>
              </a:ext>
            </a:extLst>
          </p:cNvPr>
          <p:cNvSpPr/>
          <p:nvPr/>
        </p:nvSpPr>
        <p:spPr>
          <a:xfrm>
            <a:off x="4997141" y="2644170"/>
            <a:ext cx="21977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i="1" dirty="0">
                <a:solidFill>
                  <a:srgbClr val="C06A41"/>
                </a:solidFill>
                <a:cs typeface="Arial" panose="020B0604020202020204" pitchFamily="34" charset="0"/>
              </a:rPr>
              <a:t>Thanks!</a:t>
            </a:r>
          </a:p>
          <a:p>
            <a:pPr algn="ctr"/>
            <a:r>
              <a:rPr lang="en-US" altLang="zh-CN" sz="4800" b="1" i="1" dirty="0">
                <a:solidFill>
                  <a:srgbClr val="C06A41"/>
                </a:solidFill>
                <a:cs typeface="Arial" panose="020B0604020202020204" pitchFamily="34" charset="0"/>
              </a:rPr>
              <a:t>Q &amp;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9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96DB-3699-F943-94FD-64282166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8970264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Non-Volatile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(NVM)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8045D-2EB9-7046-9C63-E20786A07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342" y="2679809"/>
            <a:ext cx="4553658" cy="2228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B1DEEA-E5E2-D14B-BB9B-8D536C56E59E}"/>
              </a:ext>
            </a:extLst>
          </p:cNvPr>
          <p:cNvSpPr txBox="1"/>
          <p:nvPr/>
        </p:nvSpPr>
        <p:spPr>
          <a:xfrm>
            <a:off x="505235" y="1313574"/>
            <a:ext cx="5615833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800" dirty="0">
                <a:cs typeface="Arial" panose="020B0604020202020204" pitchFamily="34" charset="0"/>
              </a:rPr>
              <a:t>Byte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addressable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memory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material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1A225-EC99-6B49-BBC4-0E16AFA936BA}"/>
              </a:ext>
            </a:extLst>
          </p:cNvPr>
          <p:cNvSpPr txBox="1"/>
          <p:nvPr/>
        </p:nvSpPr>
        <p:spPr>
          <a:xfrm>
            <a:off x="124691" y="2273828"/>
            <a:ext cx="73075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3200" b="1" i="1" dirty="0">
                <a:latin typeface="Consolas" panose="020B0609020204030204" pitchFamily="49" charset="0"/>
                <a:cs typeface="Consolas" panose="020B0609020204030204" pitchFamily="49" charset="0"/>
              </a:rPr>
              <a:t>Pros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800" dirty="0">
                <a:cs typeface="Arial" panose="020B0604020202020204" pitchFamily="34" charset="0"/>
              </a:rPr>
              <a:t>Higher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memory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capacity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density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800" dirty="0">
                <a:cs typeface="Arial" panose="020B0604020202020204" pitchFamily="34" charset="0"/>
              </a:rPr>
              <a:t>Lower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price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endParaRPr lang="en-US" altLang="zh-CN" sz="2800" dirty="0">
              <a:cs typeface="Arial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800" dirty="0">
                <a:cs typeface="Arial" panose="020B0604020202020204" pitchFamily="34" charset="0"/>
              </a:rPr>
              <a:t>Negligible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background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energy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consumption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F43F8-DB32-454B-9FF1-6AF16DE258B4}"/>
              </a:ext>
            </a:extLst>
          </p:cNvPr>
          <p:cNvSpPr txBox="1"/>
          <p:nvPr/>
        </p:nvSpPr>
        <p:spPr>
          <a:xfrm>
            <a:off x="505235" y="4685889"/>
            <a:ext cx="464935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i="1" dirty="0">
                <a:latin typeface="Consolas" panose="020B0609020204030204" pitchFamily="49" charset="0"/>
                <a:cs typeface="Consolas" panose="020B0609020204030204" pitchFamily="49" charset="0"/>
              </a:rPr>
              <a:t>Cons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800" dirty="0"/>
              <a:t>Increased</a:t>
            </a:r>
            <a:r>
              <a:rPr lang="zh-CN" altLang="en-US" sz="2800" dirty="0"/>
              <a:t> </a:t>
            </a:r>
            <a:r>
              <a:rPr lang="en-US" altLang="zh-CN" sz="2800" dirty="0"/>
              <a:t>read/write</a:t>
            </a:r>
            <a:r>
              <a:rPr lang="zh-CN" altLang="en-US" sz="2800" dirty="0"/>
              <a:t> </a:t>
            </a:r>
            <a:r>
              <a:rPr lang="en-US" altLang="zh-CN" sz="2800" dirty="0"/>
              <a:t>latency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800" dirty="0"/>
              <a:t>Reduced</a:t>
            </a:r>
            <a:r>
              <a:rPr lang="zh-CN" altLang="en-US" sz="2800" dirty="0"/>
              <a:t> </a:t>
            </a:r>
            <a:r>
              <a:rPr lang="en-US" altLang="zh-CN" sz="2800" dirty="0"/>
              <a:t>bandwidth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1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96DB-3699-F943-94FD-64282166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11159836" cy="8540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Non-Volatile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(NVM)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47F77D2-9838-794E-A724-A1CF938936E8}"/>
              </a:ext>
            </a:extLst>
          </p:cNvPr>
          <p:cNvSpPr/>
          <p:nvPr/>
        </p:nvSpPr>
        <p:spPr>
          <a:xfrm>
            <a:off x="1854045" y="1960022"/>
            <a:ext cx="1867408" cy="1105960"/>
          </a:xfrm>
          <a:prstGeom prst="triangle">
            <a:avLst>
              <a:gd name="adj" fmla="val 4785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Cache</a:t>
            </a:r>
            <a:endParaRPr lang="en-US" sz="2400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15A56826-938A-6541-B225-7DBC984AB747}"/>
              </a:ext>
            </a:extLst>
          </p:cNvPr>
          <p:cNvSpPr/>
          <p:nvPr/>
        </p:nvSpPr>
        <p:spPr>
          <a:xfrm>
            <a:off x="1078381" y="3321110"/>
            <a:ext cx="3443167" cy="664465"/>
          </a:xfrm>
          <a:prstGeom prst="trapezoid">
            <a:avLst>
              <a:gd name="adj" fmla="val 9105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DRAM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C9D46335-FC8A-7F4B-8C53-53FFAD277CCE}"/>
              </a:ext>
            </a:extLst>
          </p:cNvPr>
          <p:cNvSpPr/>
          <p:nvPr/>
        </p:nvSpPr>
        <p:spPr>
          <a:xfrm>
            <a:off x="362751" y="4211805"/>
            <a:ext cx="4875771" cy="664465"/>
          </a:xfrm>
          <a:prstGeom prst="trapezoid">
            <a:avLst>
              <a:gd name="adj" fmla="val 9105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SSD/HD</a:t>
            </a:r>
            <a:endParaRPr lang="en-US" sz="2400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A582B149-3693-1C49-BD59-B55DCE49DA7E}"/>
              </a:ext>
            </a:extLst>
          </p:cNvPr>
          <p:cNvSpPr/>
          <p:nvPr/>
        </p:nvSpPr>
        <p:spPr>
          <a:xfrm>
            <a:off x="8242441" y="1859973"/>
            <a:ext cx="1867408" cy="954279"/>
          </a:xfrm>
          <a:prstGeom prst="triangle">
            <a:avLst>
              <a:gd name="adj" fmla="val 4729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Cache</a:t>
            </a:r>
            <a:endParaRPr lang="en-US" sz="2400" dirty="0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EE269457-9E13-6B46-A9E1-C7C86901E8E6}"/>
              </a:ext>
            </a:extLst>
          </p:cNvPr>
          <p:cNvSpPr/>
          <p:nvPr/>
        </p:nvSpPr>
        <p:spPr>
          <a:xfrm>
            <a:off x="7862073" y="2973253"/>
            <a:ext cx="2622354" cy="297689"/>
          </a:xfrm>
          <a:prstGeom prst="trapezoid">
            <a:avLst>
              <a:gd name="adj" fmla="val 9105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DRAM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96769C9B-B238-574E-BDAF-3C3212F83E55}"/>
              </a:ext>
            </a:extLst>
          </p:cNvPr>
          <p:cNvSpPr/>
          <p:nvPr/>
        </p:nvSpPr>
        <p:spPr>
          <a:xfrm>
            <a:off x="6411191" y="4349525"/>
            <a:ext cx="5606598" cy="664465"/>
          </a:xfrm>
          <a:prstGeom prst="trapezoid">
            <a:avLst>
              <a:gd name="adj" fmla="val 9730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SSD/HD</a:t>
            </a:r>
            <a:endParaRPr lang="en-US" sz="2800" dirty="0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A66F7096-E757-4E4F-A327-DB17B70E1DC3}"/>
              </a:ext>
            </a:extLst>
          </p:cNvPr>
          <p:cNvSpPr/>
          <p:nvPr/>
        </p:nvSpPr>
        <p:spPr>
          <a:xfrm>
            <a:off x="7157737" y="3426898"/>
            <a:ext cx="4074836" cy="664465"/>
          </a:xfrm>
          <a:prstGeom prst="trapezoid">
            <a:avLst>
              <a:gd name="adj" fmla="val 9105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Non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Volatile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AE8C64-EADC-9E46-9079-71B8AE50FC7C}"/>
              </a:ext>
            </a:extLst>
          </p:cNvPr>
          <p:cNvSpPr txBox="1"/>
          <p:nvPr/>
        </p:nvSpPr>
        <p:spPr>
          <a:xfrm>
            <a:off x="529228" y="5382150"/>
            <a:ext cx="4513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Current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Architecture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2FF27-4CF9-AB46-B20F-4F559D18281C}"/>
              </a:ext>
            </a:extLst>
          </p:cNvPr>
          <p:cNvSpPr txBox="1"/>
          <p:nvPr/>
        </p:nvSpPr>
        <p:spPr>
          <a:xfrm>
            <a:off x="7681378" y="5377184"/>
            <a:ext cx="4375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Hybrid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Architecture</a:t>
            </a:r>
            <a:endParaRPr lang="en-US" sz="2800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44BC6099-1319-D74D-848E-78F852ACB125}"/>
              </a:ext>
            </a:extLst>
          </p:cNvPr>
          <p:cNvSpPr/>
          <p:nvPr/>
        </p:nvSpPr>
        <p:spPr>
          <a:xfrm rot="16200000">
            <a:off x="5437792" y="2809052"/>
            <a:ext cx="1105959" cy="92377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4C14B1CA-71E9-FC46-859B-977BAE1E85D8}"/>
              </a:ext>
            </a:extLst>
          </p:cNvPr>
          <p:cNvSpPr/>
          <p:nvPr/>
        </p:nvSpPr>
        <p:spPr>
          <a:xfrm>
            <a:off x="1854045" y="1954850"/>
            <a:ext cx="1867407" cy="1105960"/>
          </a:xfrm>
          <a:prstGeom prst="triangle">
            <a:avLst>
              <a:gd name="adj" fmla="val 48408"/>
            </a:avLst>
          </a:prstGeom>
          <a:ln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</a:rPr>
              <a:t>Hot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7465FA10-D3F1-3F47-96BD-D55E8D0F889D}"/>
              </a:ext>
            </a:extLst>
          </p:cNvPr>
          <p:cNvSpPr/>
          <p:nvPr/>
        </p:nvSpPr>
        <p:spPr>
          <a:xfrm>
            <a:off x="1064351" y="3315938"/>
            <a:ext cx="3443167" cy="664465"/>
          </a:xfrm>
          <a:prstGeom prst="trapezoid">
            <a:avLst>
              <a:gd name="adj" fmla="val 9105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</a:rPr>
              <a:t>Warm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8E6CF8AA-CF26-CD49-BF2D-7496D074513E}"/>
              </a:ext>
            </a:extLst>
          </p:cNvPr>
          <p:cNvSpPr/>
          <p:nvPr/>
        </p:nvSpPr>
        <p:spPr>
          <a:xfrm>
            <a:off x="362751" y="4209073"/>
            <a:ext cx="4875771" cy="664465"/>
          </a:xfrm>
          <a:prstGeom prst="trapezoid">
            <a:avLst>
              <a:gd name="adj" fmla="val 91054"/>
            </a:avLst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</a:rPr>
              <a:t>Cold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70E7E6-4D70-6F4F-8916-3F283987AF06}"/>
              </a:ext>
            </a:extLst>
          </p:cNvPr>
          <p:cNvSpPr txBox="1"/>
          <p:nvPr/>
        </p:nvSpPr>
        <p:spPr>
          <a:xfrm>
            <a:off x="316839" y="5373071"/>
            <a:ext cx="546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Divide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place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into</a:t>
            </a:r>
            <a:r>
              <a:rPr lang="zh-CN" altLang="en-US" sz="2400" dirty="0"/>
              <a:t> </a:t>
            </a:r>
            <a:r>
              <a:rPr lang="en-US" altLang="zh-CN" sz="2400" dirty="0"/>
              <a:t>Hybrid</a:t>
            </a:r>
            <a:r>
              <a:rPr lang="zh-CN" altLang="en-US" sz="2400" dirty="0"/>
              <a:t> </a:t>
            </a:r>
            <a:r>
              <a:rPr lang="en-US" altLang="zh-CN" sz="2400" dirty="0"/>
              <a:t>Memory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1" animBg="1"/>
      <p:bldP spid="14" grpId="1" animBg="1"/>
      <p:bldP spid="16" grpId="0"/>
      <p:bldP spid="21" grpId="0" animBg="1"/>
      <p:bldP spid="22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0B0531-C298-004C-9B9F-29D7FC0942CD}"/>
              </a:ext>
            </a:extLst>
          </p:cNvPr>
          <p:cNvSpPr/>
          <p:nvPr/>
        </p:nvSpPr>
        <p:spPr>
          <a:xfrm>
            <a:off x="833598" y="2644170"/>
            <a:ext cx="105248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i="1" dirty="0">
                <a:solidFill>
                  <a:srgbClr val="C06A41"/>
                </a:solidFill>
                <a:cs typeface="Arial" panose="020B0604020202020204" pitchFamily="34" charset="0"/>
              </a:rPr>
              <a:t>Hybrid memory management for big data</a:t>
            </a:r>
          </a:p>
          <a:p>
            <a:pPr algn="ctr"/>
            <a:r>
              <a:rPr lang="en-US" sz="4800" i="1" dirty="0">
                <a:solidFill>
                  <a:srgbClr val="C06A41"/>
                </a:solidFill>
                <a:cs typeface="Arial" panose="020B0604020202020204" pitchFamily="34" charset="0"/>
              </a:rPr>
              <a:t>Opportunities</a:t>
            </a:r>
            <a:r>
              <a:rPr lang="zh-CN" altLang="en-US" sz="4800" i="1" dirty="0">
                <a:solidFill>
                  <a:srgbClr val="C06A41"/>
                </a:solidFill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srgbClr val="C06A41"/>
                </a:solidFill>
                <a:cs typeface="Arial" panose="020B0604020202020204" pitchFamily="34" charset="0"/>
              </a:rPr>
              <a:t>&amp;</a:t>
            </a:r>
            <a:r>
              <a:rPr lang="zh-CN" altLang="en-US" sz="4800" i="1" dirty="0">
                <a:solidFill>
                  <a:srgbClr val="C06A41"/>
                </a:solidFill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srgbClr val="C06A41"/>
                </a:solidFill>
                <a:cs typeface="Arial" panose="020B0604020202020204" pitchFamily="34" charset="0"/>
              </a:rPr>
              <a:t>Challenges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4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9E31434-26C1-6C42-86B8-0302C25CA1CB}"/>
              </a:ext>
            </a:extLst>
          </p:cNvPr>
          <p:cNvSpPr/>
          <p:nvPr/>
        </p:nvSpPr>
        <p:spPr>
          <a:xfrm>
            <a:off x="9032105" y="3431545"/>
            <a:ext cx="1828800" cy="1828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E96DB-3699-F943-94FD-64282166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913883" cy="8540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676C2-5E81-C04E-AA4C-202969782D7C}"/>
              </a:ext>
            </a:extLst>
          </p:cNvPr>
          <p:cNvSpPr txBox="1"/>
          <p:nvPr/>
        </p:nvSpPr>
        <p:spPr>
          <a:xfrm>
            <a:off x="654663" y="1754145"/>
            <a:ext cx="46760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800" dirty="0"/>
              <a:t>Divide</a:t>
            </a:r>
            <a:r>
              <a:rPr lang="zh-CN" altLang="en-US" sz="2800" dirty="0"/>
              <a:t> </a:t>
            </a:r>
            <a:r>
              <a:rPr lang="en-US" altLang="zh-CN" sz="2800" dirty="0"/>
              <a:t>Java</a:t>
            </a:r>
            <a:r>
              <a:rPr lang="zh-CN" altLang="en-US" sz="2800" dirty="0"/>
              <a:t> </a:t>
            </a:r>
            <a:r>
              <a:rPr lang="en-US" altLang="zh-CN" sz="2800" dirty="0"/>
              <a:t>heap</a:t>
            </a:r>
            <a:r>
              <a:rPr lang="zh-CN" altLang="en-US" sz="2800" dirty="0"/>
              <a:t> </a:t>
            </a:r>
            <a:r>
              <a:rPr lang="en-US" altLang="zh-CN" sz="2800" dirty="0"/>
              <a:t>into</a:t>
            </a:r>
            <a:r>
              <a:rPr lang="zh-CN" altLang="en-US" sz="2800" dirty="0"/>
              <a:t> </a:t>
            </a:r>
            <a:r>
              <a:rPr lang="en-US" altLang="zh-CN" sz="2800" dirty="0"/>
              <a:t>a DRAM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NVM</a:t>
            </a:r>
            <a:r>
              <a:rPr lang="zh-CN" altLang="en-US" sz="2800" dirty="0"/>
              <a:t> </a:t>
            </a:r>
            <a:r>
              <a:rPr lang="en-US" altLang="zh-CN" sz="2800" dirty="0"/>
              <a:t>areas</a:t>
            </a:r>
            <a:r>
              <a:rPr lang="zh-CN" altLang="en-US" sz="2800" baseline="30000" dirty="0"/>
              <a:t>* </a:t>
            </a:r>
            <a:endParaRPr lang="en-US" altLang="zh-CN" sz="2800" baseline="30000" dirty="0"/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A5854-C74B-704D-A831-069C4F0720DF}"/>
              </a:ext>
            </a:extLst>
          </p:cNvPr>
          <p:cNvSpPr txBox="1"/>
          <p:nvPr/>
        </p:nvSpPr>
        <p:spPr>
          <a:xfrm>
            <a:off x="654663" y="3006863"/>
            <a:ext cx="5049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800" dirty="0"/>
              <a:t>Profile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migrate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frequently</a:t>
            </a:r>
            <a:r>
              <a:rPr lang="zh-CN" altLang="en-US" sz="2800" dirty="0"/>
              <a:t> </a:t>
            </a:r>
            <a:r>
              <a:rPr lang="en-US" altLang="zh-CN" sz="2800" dirty="0"/>
              <a:t>accessed</a:t>
            </a:r>
            <a:r>
              <a:rPr lang="zh-CN" altLang="en-US" sz="2800" dirty="0"/>
              <a:t> </a:t>
            </a:r>
            <a:r>
              <a:rPr lang="en-US" altLang="zh-CN" sz="3200" b="1" i="1" dirty="0"/>
              <a:t>objects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DRAM</a:t>
            </a:r>
            <a:r>
              <a:rPr lang="zh-CN" altLang="en-US" sz="2800" baseline="30000" dirty="0"/>
              <a:t>*</a:t>
            </a:r>
            <a:endParaRPr lang="en-US" sz="28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E332B-C0A6-2B4A-838F-226BB4C5E389}"/>
              </a:ext>
            </a:extLst>
          </p:cNvPr>
          <p:cNvSpPr txBox="1"/>
          <p:nvPr/>
        </p:nvSpPr>
        <p:spPr>
          <a:xfrm>
            <a:off x="641" y="6519446"/>
            <a:ext cx="691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[</a:t>
            </a:r>
            <a:r>
              <a:rPr lang="zh-CN" altLang="en-US" sz="1600" dirty="0"/>
              <a:t>*</a:t>
            </a:r>
            <a:r>
              <a:rPr lang="en-US" altLang="zh-CN" sz="1600" dirty="0"/>
              <a:t>]</a:t>
            </a:r>
            <a:r>
              <a:rPr lang="zh-CN" altLang="en-US" sz="1600" dirty="0"/>
              <a:t> </a:t>
            </a:r>
            <a:r>
              <a:rPr lang="en-US" sz="1600" dirty="0"/>
              <a:t>Write-rationing garbage collection for hybrid memories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i="1" dirty="0"/>
              <a:t>Akram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et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al.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PLDI’18</a:t>
            </a:r>
            <a:r>
              <a:rPr lang="zh-CN" altLang="en-US" sz="1600" dirty="0"/>
              <a:t> 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B626BA-F2EB-E949-9998-F3682CC143B6}"/>
              </a:ext>
            </a:extLst>
          </p:cNvPr>
          <p:cNvSpPr txBox="1"/>
          <p:nvPr/>
        </p:nvSpPr>
        <p:spPr>
          <a:xfrm>
            <a:off x="7392828" y="3616321"/>
            <a:ext cx="164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Young </a:t>
            </a:r>
            <a:r>
              <a:rPr lang="zh-CN" altLang="en-US" sz="2400" dirty="0"/>
              <a:t> </a:t>
            </a:r>
            <a:r>
              <a:rPr lang="en-US" altLang="zh-CN" sz="2400" dirty="0"/>
              <a:t>Generation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4D52C0-8F07-7747-93A6-772CBC3C862D}"/>
              </a:ext>
            </a:extLst>
          </p:cNvPr>
          <p:cNvSpPr/>
          <p:nvPr/>
        </p:nvSpPr>
        <p:spPr>
          <a:xfrm>
            <a:off x="10860905" y="3431545"/>
            <a:ext cx="91440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AF93EB-B52A-4A4B-9B7C-C5FAAF440778}"/>
              </a:ext>
            </a:extLst>
          </p:cNvPr>
          <p:cNvCxnSpPr/>
          <p:nvPr/>
        </p:nvCxnSpPr>
        <p:spPr>
          <a:xfrm>
            <a:off x="11775305" y="3614425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FDCE6A-20EA-6245-8DD2-9C8514FE1C48}"/>
              </a:ext>
            </a:extLst>
          </p:cNvPr>
          <p:cNvCxnSpPr/>
          <p:nvPr/>
        </p:nvCxnSpPr>
        <p:spPr>
          <a:xfrm>
            <a:off x="9032105" y="3660928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06740F-78E1-A641-A74F-5840F2172F1C}"/>
              </a:ext>
            </a:extLst>
          </p:cNvPr>
          <p:cNvCxnSpPr/>
          <p:nvPr/>
        </p:nvCxnSpPr>
        <p:spPr>
          <a:xfrm>
            <a:off x="7477625" y="3647435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C8137D3-4520-6643-8DEC-B4B0E5691029}"/>
              </a:ext>
            </a:extLst>
          </p:cNvPr>
          <p:cNvSpPr/>
          <p:nvPr/>
        </p:nvSpPr>
        <p:spPr>
          <a:xfrm>
            <a:off x="9735257" y="3616321"/>
            <a:ext cx="1590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/>
              <a:t>Old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ctr"/>
            <a:r>
              <a:rPr lang="en-US" altLang="zh-CN" sz="2400" dirty="0"/>
              <a:t>Generation</a:t>
            </a:r>
            <a:endParaRPr 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C9773A-30E7-A74E-915C-251AA0E931B1}"/>
              </a:ext>
            </a:extLst>
          </p:cNvPr>
          <p:cNvSpPr/>
          <p:nvPr/>
        </p:nvSpPr>
        <p:spPr>
          <a:xfrm>
            <a:off x="9896499" y="4922097"/>
            <a:ext cx="457200" cy="91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50126D-5A3C-E344-BC24-95AE692B95F9}"/>
              </a:ext>
            </a:extLst>
          </p:cNvPr>
          <p:cNvSpPr/>
          <p:nvPr/>
        </p:nvSpPr>
        <p:spPr>
          <a:xfrm>
            <a:off x="8574905" y="4912468"/>
            <a:ext cx="45720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072B8B-11E5-8C42-8B5C-BB2148FA570A}"/>
              </a:ext>
            </a:extLst>
          </p:cNvPr>
          <p:cNvSpPr txBox="1"/>
          <p:nvPr/>
        </p:nvSpPr>
        <p:spPr>
          <a:xfrm>
            <a:off x="8282739" y="5043766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DRAM</a:t>
            </a:r>
            <a:endParaRPr lang="en-US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D17A7C-2601-D44E-89C5-733D4BD046B7}"/>
              </a:ext>
            </a:extLst>
          </p:cNvPr>
          <p:cNvSpPr txBox="1"/>
          <p:nvPr/>
        </p:nvSpPr>
        <p:spPr>
          <a:xfrm>
            <a:off x="9660869" y="5043766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NVM</a:t>
            </a:r>
            <a:endParaRPr lang="en-US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E7C5C8-4C66-3E4D-85A3-71CEF79D3A60}"/>
              </a:ext>
            </a:extLst>
          </p:cNvPr>
          <p:cNvSpPr/>
          <p:nvPr/>
        </p:nvSpPr>
        <p:spPr>
          <a:xfrm>
            <a:off x="7477624" y="3433598"/>
            <a:ext cx="15544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C29EB-41AD-DC44-934E-2C8389114F8D}"/>
              </a:ext>
            </a:extLst>
          </p:cNvPr>
          <p:cNvSpPr txBox="1"/>
          <p:nvPr/>
        </p:nvSpPr>
        <p:spPr>
          <a:xfrm>
            <a:off x="6417175" y="3143241"/>
            <a:ext cx="85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dirty="0"/>
              <a:t>Java</a:t>
            </a:r>
            <a:r>
              <a:rPr lang="zh-CN" altLang="en-US" sz="2400" b="1" i="1" dirty="0"/>
              <a:t> </a:t>
            </a:r>
            <a:endParaRPr lang="en-US" altLang="zh-CN" sz="2400" b="1" i="1" dirty="0"/>
          </a:p>
          <a:p>
            <a:pPr algn="ctr"/>
            <a:r>
              <a:rPr lang="en-US" altLang="zh-CN" sz="2400" b="1" i="1" dirty="0"/>
              <a:t>Heap</a:t>
            </a:r>
            <a:endParaRPr lang="en-US" sz="2400" b="1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AB5F98-CE23-444A-9384-B458CBD2192F}"/>
              </a:ext>
            </a:extLst>
          </p:cNvPr>
          <p:cNvSpPr/>
          <p:nvPr/>
        </p:nvSpPr>
        <p:spPr>
          <a:xfrm>
            <a:off x="7461108" y="3427654"/>
            <a:ext cx="1586879" cy="1811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46E4D3-BE03-094A-B477-239F698ECCED}"/>
              </a:ext>
            </a:extLst>
          </p:cNvPr>
          <p:cNvSpPr/>
          <p:nvPr/>
        </p:nvSpPr>
        <p:spPr>
          <a:xfrm>
            <a:off x="8583004" y="4918915"/>
            <a:ext cx="45720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65F323-3A4B-8C42-A8C0-C195864492C1}"/>
              </a:ext>
            </a:extLst>
          </p:cNvPr>
          <p:cNvSpPr/>
          <p:nvPr/>
        </p:nvSpPr>
        <p:spPr>
          <a:xfrm>
            <a:off x="10860905" y="3432415"/>
            <a:ext cx="91440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F67671-42AF-674D-8DAF-56671600DE38}"/>
              </a:ext>
            </a:extLst>
          </p:cNvPr>
          <p:cNvSpPr/>
          <p:nvPr/>
        </p:nvSpPr>
        <p:spPr>
          <a:xfrm>
            <a:off x="9048304" y="3433598"/>
            <a:ext cx="1828800" cy="1828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5E91EC6-3C48-7E43-9569-1A49626AF5CF}"/>
              </a:ext>
            </a:extLst>
          </p:cNvPr>
          <p:cNvSpPr/>
          <p:nvPr/>
        </p:nvSpPr>
        <p:spPr>
          <a:xfrm>
            <a:off x="10016696" y="3459104"/>
            <a:ext cx="137160" cy="137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CE5A6663-CDEB-8E42-B697-7B1FE220C264}"/>
              </a:ext>
            </a:extLst>
          </p:cNvPr>
          <p:cNvCxnSpPr>
            <a:cxnSpLocks/>
            <a:stCxn id="46" idx="0"/>
            <a:endCxn id="43" idx="0"/>
          </p:cNvCxnSpPr>
          <p:nvPr/>
        </p:nvCxnSpPr>
        <p:spPr>
          <a:xfrm rot="5400000" flipH="1" flipV="1">
            <a:off x="10688346" y="2829346"/>
            <a:ext cx="26689" cy="1232829"/>
          </a:xfrm>
          <a:prstGeom prst="curvedConnector3">
            <a:avLst>
              <a:gd name="adj1" fmla="val 956533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EED600FC-6982-3F4F-8BF8-6E80BCA17F6B}"/>
              </a:ext>
            </a:extLst>
          </p:cNvPr>
          <p:cNvSpPr/>
          <p:nvPr/>
        </p:nvSpPr>
        <p:spPr>
          <a:xfrm>
            <a:off x="8008419" y="1989895"/>
            <a:ext cx="274320" cy="2743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52570A-A4AA-064F-A05A-80EF4932D90E}"/>
              </a:ext>
            </a:extLst>
          </p:cNvPr>
          <p:cNvSpPr txBox="1"/>
          <p:nvPr/>
        </p:nvSpPr>
        <p:spPr>
          <a:xfrm>
            <a:off x="8344485" y="1887359"/>
            <a:ext cx="369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Frequently</a:t>
            </a:r>
            <a:r>
              <a:rPr lang="zh-CN" altLang="en-US" sz="2400" dirty="0"/>
              <a:t> </a:t>
            </a:r>
            <a:r>
              <a:rPr lang="en-US" altLang="zh-CN" sz="2400" dirty="0"/>
              <a:t>accessed</a:t>
            </a:r>
            <a:r>
              <a:rPr lang="zh-CN" altLang="en-US" sz="2400" dirty="0"/>
              <a:t> </a:t>
            </a:r>
            <a:r>
              <a:rPr lang="en-US" altLang="zh-CN" sz="2400" dirty="0"/>
              <a:t>object</a:t>
            </a:r>
            <a:endParaRPr 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254D86-A1C9-FB46-A0D6-994E49F5DDFD}"/>
              </a:ext>
            </a:extLst>
          </p:cNvPr>
          <p:cNvSpPr txBox="1"/>
          <p:nvPr/>
        </p:nvSpPr>
        <p:spPr>
          <a:xfrm>
            <a:off x="811685" y="5094458"/>
            <a:ext cx="658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rgbClr val="C06A41"/>
                </a:solidFill>
              </a:rPr>
              <a:t>Significant</a:t>
            </a:r>
            <a:r>
              <a:rPr lang="zh-CN" altLang="en-US" sz="3200" b="1" i="1" dirty="0">
                <a:solidFill>
                  <a:srgbClr val="C06A41"/>
                </a:solidFill>
              </a:rPr>
              <a:t> </a:t>
            </a:r>
            <a:r>
              <a:rPr lang="en-US" altLang="zh-CN" sz="3200" b="1" i="1" dirty="0">
                <a:solidFill>
                  <a:srgbClr val="C06A41"/>
                </a:solidFill>
              </a:rPr>
              <a:t>online</a:t>
            </a:r>
            <a:r>
              <a:rPr lang="zh-CN" altLang="en-US" sz="3200" b="1" i="1" dirty="0">
                <a:solidFill>
                  <a:srgbClr val="C06A41"/>
                </a:solidFill>
              </a:rPr>
              <a:t> </a:t>
            </a:r>
            <a:r>
              <a:rPr lang="en-US" altLang="zh-CN" sz="3200" b="1" i="1" dirty="0">
                <a:solidFill>
                  <a:srgbClr val="C06A41"/>
                </a:solidFill>
              </a:rPr>
              <a:t>profiling</a:t>
            </a:r>
            <a:r>
              <a:rPr lang="zh-CN" altLang="en-US" sz="3200" b="1" i="1" dirty="0">
                <a:solidFill>
                  <a:srgbClr val="C06A41"/>
                </a:solidFill>
              </a:rPr>
              <a:t> </a:t>
            </a:r>
            <a:r>
              <a:rPr lang="en-US" altLang="zh-CN" sz="3200" b="1" i="1" dirty="0">
                <a:solidFill>
                  <a:srgbClr val="C06A41"/>
                </a:solidFill>
              </a:rPr>
              <a:t>overhead!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1B50EA-0836-F54C-853C-594DDA0B1B74}"/>
              </a:ext>
            </a:extLst>
          </p:cNvPr>
          <p:cNvSpPr/>
          <p:nvPr/>
        </p:nvSpPr>
        <p:spPr>
          <a:xfrm>
            <a:off x="8583004" y="4921895"/>
            <a:ext cx="45720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6457FD-EA63-4D46-9A0F-9D0639CBB051}"/>
              </a:ext>
            </a:extLst>
          </p:cNvPr>
          <p:cNvSpPr/>
          <p:nvPr/>
        </p:nvSpPr>
        <p:spPr>
          <a:xfrm>
            <a:off x="9896498" y="4918915"/>
            <a:ext cx="457200" cy="91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7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72"/>
    </mc:Choice>
    <mc:Fallback xmlns="">
      <p:transition spd="slow" advTm="24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05521 -0.201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009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8698 -0.2041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92 -0.20254 " pathEditMode="relative" ptsTypes="AA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1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9" grpId="0" animBg="1"/>
      <p:bldP spid="38" grpId="0" animBg="1"/>
      <p:bldP spid="20" grpId="0" animBg="1"/>
      <p:bldP spid="44" grpId="0" animBg="1"/>
      <p:bldP spid="44" grpId="1" animBg="1"/>
      <p:bldP spid="43" grpId="0" animBg="1"/>
      <p:bldP spid="45" grpId="0" animBg="1"/>
      <p:bldP spid="46" grpId="0" animBg="1"/>
      <p:bldP spid="48" grpId="0" animBg="1"/>
      <p:bldP spid="14" grpId="0"/>
      <p:bldP spid="50" grpId="0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96DB-3699-F943-94FD-64282166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11170508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99D126-19DF-7C42-8BC1-5A4987850400}"/>
              </a:ext>
            </a:extLst>
          </p:cNvPr>
          <p:cNvSpPr/>
          <p:nvPr/>
        </p:nvSpPr>
        <p:spPr>
          <a:xfrm>
            <a:off x="5496548" y="5117911"/>
            <a:ext cx="2103120" cy="8229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Execution</a:t>
            </a:r>
            <a:r>
              <a:rPr lang="zh-C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Memory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AA5FBC-A98B-6043-8728-A162AD86959C}"/>
              </a:ext>
            </a:extLst>
          </p:cNvPr>
          <p:cNvSpPr txBox="1"/>
          <p:nvPr/>
        </p:nvSpPr>
        <p:spPr>
          <a:xfrm>
            <a:off x="6173899" y="6090595"/>
            <a:ext cx="489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Spark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Management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68C676-2B36-FD4C-A247-6B894472AA6A}"/>
              </a:ext>
            </a:extLst>
          </p:cNvPr>
          <p:cNvGrpSpPr/>
          <p:nvPr/>
        </p:nvGrpSpPr>
        <p:grpSpPr>
          <a:xfrm>
            <a:off x="5636562" y="3687061"/>
            <a:ext cx="1823092" cy="1357838"/>
            <a:chOff x="5975342" y="2563939"/>
            <a:chExt cx="1823092" cy="1357838"/>
          </a:xfrm>
        </p:grpSpPr>
        <p:sp>
          <p:nvSpPr>
            <p:cNvPr id="37" name="Down Arrow 36">
              <a:extLst>
                <a:ext uri="{FF2B5EF4-FFF2-40B4-BE49-F238E27FC236}">
                  <a16:creationId xmlns:a16="http://schemas.microsoft.com/office/drawing/2014/main" id="{8E15AA43-928E-EE4A-91D9-55C1E55217A4}"/>
                </a:ext>
              </a:extLst>
            </p:cNvPr>
            <p:cNvSpPr/>
            <p:nvPr/>
          </p:nvSpPr>
          <p:spPr>
            <a:xfrm>
              <a:off x="6749728" y="3464577"/>
              <a:ext cx="274320" cy="457200"/>
            </a:xfrm>
            <a:prstGeom prst="downArrow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8463CA-CEB4-9141-AA26-178B30B73C3A}"/>
                </a:ext>
              </a:extLst>
            </p:cNvPr>
            <p:cNvSpPr txBox="1"/>
            <p:nvPr/>
          </p:nvSpPr>
          <p:spPr>
            <a:xfrm>
              <a:off x="5975342" y="2563939"/>
              <a:ext cx="1823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Temporary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RDDs</a:t>
              </a:r>
              <a:endParaRPr lang="en-US" sz="2400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77E9843-DF96-D542-8939-A815648A5C0A}"/>
              </a:ext>
            </a:extLst>
          </p:cNvPr>
          <p:cNvSpPr/>
          <p:nvPr/>
        </p:nvSpPr>
        <p:spPr>
          <a:xfrm>
            <a:off x="7617318" y="5117911"/>
            <a:ext cx="2011680" cy="8229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Storage</a:t>
            </a:r>
            <a:r>
              <a:rPr lang="zh-C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Memory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03971C-4A22-0A45-89CD-A3C517B7189C}"/>
              </a:ext>
            </a:extLst>
          </p:cNvPr>
          <p:cNvGrpSpPr/>
          <p:nvPr/>
        </p:nvGrpSpPr>
        <p:grpSpPr>
          <a:xfrm>
            <a:off x="7778746" y="3687061"/>
            <a:ext cx="1688825" cy="1357838"/>
            <a:chOff x="8117524" y="2563939"/>
            <a:chExt cx="1688825" cy="1357838"/>
          </a:xfrm>
        </p:grpSpPr>
        <p:sp>
          <p:nvSpPr>
            <p:cNvPr id="35" name="Down Arrow 34">
              <a:extLst>
                <a:ext uri="{FF2B5EF4-FFF2-40B4-BE49-F238E27FC236}">
                  <a16:creationId xmlns:a16="http://schemas.microsoft.com/office/drawing/2014/main" id="{319F89FC-7F3C-CB45-AA88-D98EAB00764E}"/>
                </a:ext>
              </a:extLst>
            </p:cNvPr>
            <p:cNvSpPr/>
            <p:nvPr/>
          </p:nvSpPr>
          <p:spPr>
            <a:xfrm>
              <a:off x="8824776" y="3464577"/>
              <a:ext cx="274320" cy="457200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8A87E0-1BA7-2D4C-A63D-8365BCF1E632}"/>
                </a:ext>
              </a:extLst>
            </p:cNvPr>
            <p:cNvSpPr txBox="1"/>
            <p:nvPr/>
          </p:nvSpPr>
          <p:spPr>
            <a:xfrm>
              <a:off x="8117524" y="2563939"/>
              <a:ext cx="16888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Frequently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used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RDDs</a:t>
              </a:r>
              <a:endParaRPr lang="en-US" sz="24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60656E7-BD31-9A49-9B73-02F52FEBB202}"/>
              </a:ext>
            </a:extLst>
          </p:cNvPr>
          <p:cNvSpPr/>
          <p:nvPr/>
        </p:nvSpPr>
        <p:spPr>
          <a:xfrm>
            <a:off x="9623443" y="5121283"/>
            <a:ext cx="2103120" cy="8229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Off-Heap</a:t>
            </a:r>
            <a:r>
              <a:rPr lang="zh-C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Memory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747543-8F7C-A546-8B54-1AA1C42C9095}"/>
              </a:ext>
            </a:extLst>
          </p:cNvPr>
          <p:cNvGrpSpPr/>
          <p:nvPr/>
        </p:nvGrpSpPr>
        <p:grpSpPr>
          <a:xfrm>
            <a:off x="9623443" y="3687061"/>
            <a:ext cx="2103120" cy="1357838"/>
            <a:chOff x="9956669" y="2563939"/>
            <a:chExt cx="2103120" cy="1357838"/>
          </a:xfrm>
        </p:grpSpPr>
        <p:sp>
          <p:nvSpPr>
            <p:cNvPr id="36" name="Down Arrow 35">
              <a:extLst>
                <a:ext uri="{FF2B5EF4-FFF2-40B4-BE49-F238E27FC236}">
                  <a16:creationId xmlns:a16="http://schemas.microsoft.com/office/drawing/2014/main" id="{C66CB410-BB99-7448-A972-11471425A041}"/>
                </a:ext>
              </a:extLst>
            </p:cNvPr>
            <p:cNvSpPr/>
            <p:nvPr/>
          </p:nvSpPr>
          <p:spPr>
            <a:xfrm>
              <a:off x="10871069" y="3464577"/>
              <a:ext cx="274320" cy="457200"/>
            </a:xfrm>
            <a:prstGeom prst="downArrow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D6E910-F297-AC4A-BDEB-70B6106B9B25}"/>
                </a:ext>
              </a:extLst>
            </p:cNvPr>
            <p:cNvSpPr txBox="1"/>
            <p:nvPr/>
          </p:nvSpPr>
          <p:spPr>
            <a:xfrm>
              <a:off x="9956669" y="2563939"/>
              <a:ext cx="2103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Fault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Tolerance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RDDs</a:t>
              </a:r>
              <a:endParaRPr lang="en-US" sz="24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9B014F8-0926-C44F-A6E6-C51C14FF1482}"/>
              </a:ext>
            </a:extLst>
          </p:cNvPr>
          <p:cNvSpPr txBox="1"/>
          <p:nvPr/>
        </p:nvSpPr>
        <p:spPr>
          <a:xfrm>
            <a:off x="604894" y="2971872"/>
            <a:ext cx="46313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sz="2800" dirty="0"/>
              <a:t> </a:t>
            </a:r>
            <a:r>
              <a:rPr lang="en-US" altLang="zh-CN" sz="2800" dirty="0"/>
              <a:t>Spark</a:t>
            </a:r>
            <a:r>
              <a:rPr lang="zh-CN" altLang="en-US" sz="2800" dirty="0"/>
              <a:t> </a:t>
            </a:r>
            <a:endParaRPr lang="en-US" altLang="zh-CN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2800" dirty="0"/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Distributed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data collection (RDD)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800" dirty="0"/>
              <a:t>Different</a:t>
            </a:r>
            <a:r>
              <a:rPr lang="zh-CN" altLang="en-US" sz="2800" dirty="0"/>
              <a:t> </a:t>
            </a:r>
            <a:r>
              <a:rPr lang="en-US" altLang="zh-CN" sz="2800" dirty="0"/>
              <a:t>RDDs</a:t>
            </a:r>
            <a:r>
              <a:rPr lang="zh-CN" altLang="en-US" sz="2800" dirty="0"/>
              <a:t> </a:t>
            </a:r>
            <a:r>
              <a:rPr lang="en-US" altLang="zh-CN" sz="2800" dirty="0"/>
              <a:t>have</a:t>
            </a:r>
            <a:r>
              <a:rPr lang="zh-CN" altLang="en-US" sz="2800" dirty="0"/>
              <a:t> </a:t>
            </a:r>
            <a:r>
              <a:rPr lang="en-US" altLang="zh-CN" sz="2800" dirty="0"/>
              <a:t>different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clear access</a:t>
            </a:r>
            <a:r>
              <a:rPr lang="zh-CN" altLang="en-US" sz="2800" dirty="0"/>
              <a:t> </a:t>
            </a:r>
            <a:r>
              <a:rPr lang="en-US" altLang="zh-CN" sz="2800" dirty="0"/>
              <a:t>patterns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5BBD4-0620-7B42-8E85-2C6F3ED2ADE6}"/>
              </a:ext>
            </a:extLst>
          </p:cNvPr>
          <p:cNvSpPr txBox="1"/>
          <p:nvPr/>
        </p:nvSpPr>
        <p:spPr>
          <a:xfrm>
            <a:off x="604894" y="1367307"/>
            <a:ext cx="81554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</a:rPr>
              <a:t>Application-level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memory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subsystem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2800" dirty="0">
                <a:solidFill>
                  <a:prstClr val="black"/>
                </a:solidFill>
              </a:rPr>
              <a:t>Coarse-grained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granularity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7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1"/>
    </mc:Choice>
    <mc:Fallback xmlns="">
      <p:transition spd="slow" advTm="1498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96DB-3699-F943-94FD-64282166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11170508" cy="8540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2A7CAD-87A7-B64C-8935-E810FE13020D}"/>
              </a:ext>
            </a:extLst>
          </p:cNvPr>
          <p:cNvSpPr txBox="1"/>
          <p:nvPr/>
        </p:nvSpPr>
        <p:spPr>
          <a:xfrm>
            <a:off x="556055" y="1276480"/>
            <a:ext cx="1090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C06A41"/>
                </a:solidFill>
              </a:rPr>
              <a:t>Use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the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characteristics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of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RDD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to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do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coarse-grained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data</a:t>
            </a:r>
            <a:r>
              <a:rPr lang="zh-CN" altLang="en-US" sz="2800" b="1" i="1" dirty="0">
                <a:solidFill>
                  <a:srgbClr val="C06A41"/>
                </a:solidFill>
              </a:rPr>
              <a:t> </a:t>
            </a:r>
            <a:r>
              <a:rPr lang="en-US" altLang="zh-CN" sz="2800" b="1" i="1" dirty="0">
                <a:solidFill>
                  <a:srgbClr val="C06A41"/>
                </a:solidFill>
              </a:rPr>
              <a:t>division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58D755-D881-3840-AE0F-19F2C2B4ACEB}"/>
              </a:ext>
            </a:extLst>
          </p:cNvPr>
          <p:cNvSpPr txBox="1"/>
          <p:nvPr/>
        </p:nvSpPr>
        <p:spPr>
          <a:xfrm>
            <a:off x="425455" y="2325877"/>
            <a:ext cx="5913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800" dirty="0"/>
              <a:t>Objects</a:t>
            </a:r>
            <a:r>
              <a:rPr lang="zh-CN" altLang="en-US" sz="2800" dirty="0"/>
              <a:t> </a:t>
            </a:r>
            <a:r>
              <a:rPr lang="en-US" altLang="zh-CN" sz="2800" dirty="0"/>
              <a:t>within</a:t>
            </a:r>
            <a:r>
              <a:rPr lang="zh-CN" altLang="en-US" sz="2800" dirty="0"/>
              <a:t> </a:t>
            </a:r>
            <a:r>
              <a:rPr lang="en-US" altLang="zh-CN" sz="2800" dirty="0"/>
              <a:t>one RDD</a:t>
            </a:r>
            <a:r>
              <a:rPr lang="zh-CN" altLang="en-US" sz="2800" dirty="0"/>
              <a:t> </a:t>
            </a:r>
            <a:r>
              <a:rPr lang="en-US" altLang="zh-CN" sz="2800" dirty="0"/>
              <a:t>have</a:t>
            </a:r>
            <a:r>
              <a:rPr lang="zh-CN" altLang="en-US" sz="2800" dirty="0"/>
              <a:t> </a:t>
            </a:r>
            <a:r>
              <a:rPr lang="en-US" altLang="zh-CN" sz="2800" dirty="0"/>
              <a:t>the </a:t>
            </a:r>
            <a:r>
              <a:rPr lang="en-US" altLang="zh-CN" sz="2800" b="1" dirty="0"/>
              <a:t>same</a:t>
            </a:r>
            <a:r>
              <a:rPr lang="zh-CN" altLang="en-US" sz="2800" dirty="0"/>
              <a:t> </a:t>
            </a:r>
            <a:r>
              <a:rPr lang="en-US" altLang="zh-CN" sz="2800" dirty="0"/>
              <a:t>access</a:t>
            </a:r>
            <a:r>
              <a:rPr lang="zh-CN" altLang="en-US" sz="2800" dirty="0"/>
              <a:t> </a:t>
            </a:r>
            <a:r>
              <a:rPr lang="en-US" altLang="zh-CN" sz="2800" dirty="0"/>
              <a:t>pattern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lifetime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altLang="zh-CN" sz="2800" dirty="0">
              <a:solidFill>
                <a:srgbClr val="C06A41"/>
              </a:solidFill>
            </a:endParaRPr>
          </a:p>
          <a:p>
            <a:r>
              <a:rPr lang="en-US" altLang="zh-CN" sz="2800" dirty="0">
                <a:solidFill>
                  <a:srgbClr val="C06A41"/>
                </a:solidFill>
              </a:rPr>
              <a:t>    =&gt;</a:t>
            </a:r>
            <a:r>
              <a:rPr lang="zh-CN" altLang="en-US" sz="2800" dirty="0">
                <a:solidFill>
                  <a:srgbClr val="C06A41"/>
                </a:solidFill>
              </a:rPr>
              <a:t> </a:t>
            </a:r>
            <a:r>
              <a:rPr lang="en-US" altLang="zh-CN" sz="2800" i="1" dirty="0">
                <a:solidFill>
                  <a:srgbClr val="C06A41"/>
                </a:solidFill>
              </a:rPr>
              <a:t>Save</a:t>
            </a:r>
            <a:r>
              <a:rPr lang="zh-CN" altLang="en-US" sz="2800" i="1" dirty="0">
                <a:solidFill>
                  <a:srgbClr val="C06A41"/>
                </a:solidFill>
              </a:rPr>
              <a:t> </a:t>
            </a:r>
            <a:r>
              <a:rPr lang="en-US" altLang="zh-CN" sz="2800" i="1" dirty="0">
                <a:solidFill>
                  <a:srgbClr val="C06A41"/>
                </a:solidFill>
              </a:rPr>
              <a:t>lots</a:t>
            </a:r>
            <a:r>
              <a:rPr lang="zh-CN" altLang="en-US" sz="2800" i="1" dirty="0">
                <a:solidFill>
                  <a:srgbClr val="C06A41"/>
                </a:solidFill>
              </a:rPr>
              <a:t> </a:t>
            </a:r>
            <a:r>
              <a:rPr lang="en-US" altLang="zh-CN" sz="2800" i="1" dirty="0">
                <a:solidFill>
                  <a:srgbClr val="C06A41"/>
                </a:solidFill>
              </a:rPr>
              <a:t>of</a:t>
            </a:r>
            <a:r>
              <a:rPr lang="zh-CN" altLang="en-US" sz="2800" i="1" dirty="0">
                <a:solidFill>
                  <a:srgbClr val="C06A41"/>
                </a:solidFill>
              </a:rPr>
              <a:t> </a:t>
            </a:r>
            <a:r>
              <a:rPr lang="en-US" altLang="zh-CN" sz="2800" i="1" dirty="0">
                <a:solidFill>
                  <a:srgbClr val="C06A41"/>
                </a:solidFill>
              </a:rPr>
              <a:t>profiling</a:t>
            </a:r>
            <a:r>
              <a:rPr lang="zh-CN" altLang="en-US" sz="2800" i="1" dirty="0">
                <a:solidFill>
                  <a:srgbClr val="C06A41"/>
                </a:solidFill>
              </a:rPr>
              <a:t> </a:t>
            </a:r>
            <a:r>
              <a:rPr lang="en-US" altLang="zh-CN" sz="2800" i="1" dirty="0">
                <a:solidFill>
                  <a:srgbClr val="C06A41"/>
                </a:solidFill>
              </a:rPr>
              <a:t>overhead</a:t>
            </a:r>
            <a:r>
              <a:rPr lang="zh-CN" altLang="en-US" sz="2800" i="1" dirty="0">
                <a:solidFill>
                  <a:srgbClr val="C06A41"/>
                </a:solidFill>
              </a:rPr>
              <a:t> </a:t>
            </a:r>
            <a:r>
              <a:rPr lang="en-US" altLang="zh-CN" sz="2800" i="1" dirty="0">
                <a:solidFill>
                  <a:srgbClr val="C06A41"/>
                </a:solidFill>
              </a:rPr>
              <a:t>!</a:t>
            </a:r>
            <a:endParaRPr lang="en-US" sz="2800" i="1" dirty="0">
              <a:solidFill>
                <a:srgbClr val="C06A4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1C2738-41A4-B647-8195-B7424EA7FE10}"/>
              </a:ext>
            </a:extLst>
          </p:cNvPr>
          <p:cNvSpPr txBox="1"/>
          <p:nvPr/>
        </p:nvSpPr>
        <p:spPr>
          <a:xfrm>
            <a:off x="556055" y="4779893"/>
            <a:ext cx="45171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❌</a:t>
            </a:r>
            <a:r>
              <a:rPr lang="zh-CN" altLang="en-US" sz="4000" dirty="0"/>
              <a:t> </a:t>
            </a:r>
            <a:r>
              <a:rPr lang="en-US" altLang="zh-CN" sz="2800" dirty="0"/>
              <a:t>Runtime</a:t>
            </a:r>
            <a:r>
              <a:rPr lang="zh-CN" altLang="en-US" sz="2800" dirty="0"/>
              <a:t> </a:t>
            </a:r>
            <a:r>
              <a:rPr lang="en-US" altLang="zh-CN" sz="2800" b="1" i="1" dirty="0">
                <a:solidFill>
                  <a:srgbClr val="C00000"/>
                </a:solidFill>
              </a:rPr>
              <a:t>cannot</a:t>
            </a:r>
            <a:r>
              <a:rPr lang="zh-CN" altLang="en-US" sz="2800" dirty="0"/>
              <a:t> </a:t>
            </a:r>
            <a:r>
              <a:rPr lang="en-US" altLang="zh-CN" sz="2800" dirty="0"/>
              <a:t>see</a:t>
            </a:r>
            <a:r>
              <a:rPr lang="zh-CN" altLang="en-US" sz="2800" dirty="0"/>
              <a:t> </a:t>
            </a:r>
            <a:r>
              <a:rPr lang="en-US" altLang="zh-CN" sz="2800" dirty="0"/>
              <a:t>these</a:t>
            </a:r>
          </a:p>
          <a:p>
            <a:r>
              <a:rPr lang="en-US" altLang="zh-CN" sz="2800" dirty="0"/>
              <a:t>     semantics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RDDs</a:t>
            </a:r>
            <a:endParaRPr lang="en-US" sz="28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0BA730-55B3-5145-834D-4128716E585A}"/>
              </a:ext>
            </a:extLst>
          </p:cNvPr>
          <p:cNvSpPr/>
          <p:nvPr/>
        </p:nvSpPr>
        <p:spPr>
          <a:xfrm>
            <a:off x="7812563" y="3659821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CD103D-7AEE-3B48-8AD2-A8AB5E946969}"/>
              </a:ext>
            </a:extLst>
          </p:cNvPr>
          <p:cNvSpPr/>
          <p:nvPr/>
        </p:nvSpPr>
        <p:spPr>
          <a:xfrm>
            <a:off x="8388025" y="3957279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EA094A-9655-784E-A4CF-46196651FA2D}"/>
              </a:ext>
            </a:extLst>
          </p:cNvPr>
          <p:cNvCxnSpPr>
            <a:cxnSpLocks/>
            <a:stCxn id="33" idx="5"/>
            <a:endCxn id="34" idx="2"/>
          </p:cNvCxnSpPr>
          <p:nvPr/>
        </p:nvCxnSpPr>
        <p:spPr>
          <a:xfrm>
            <a:off x="7996951" y="3844209"/>
            <a:ext cx="391074" cy="22108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13CE33F-63D4-9843-87BA-C40C4A12C1B1}"/>
              </a:ext>
            </a:extLst>
          </p:cNvPr>
          <p:cNvSpPr/>
          <p:nvPr/>
        </p:nvSpPr>
        <p:spPr>
          <a:xfrm>
            <a:off x="10234979" y="4418758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880D60C-4BB9-6E42-867B-9D9C1696F4DF}"/>
              </a:ext>
            </a:extLst>
          </p:cNvPr>
          <p:cNvSpPr/>
          <p:nvPr/>
        </p:nvSpPr>
        <p:spPr>
          <a:xfrm>
            <a:off x="10957502" y="4726344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45DF77B-1D6C-6F4A-BEAD-924F5F87C370}"/>
              </a:ext>
            </a:extLst>
          </p:cNvPr>
          <p:cNvCxnSpPr>
            <a:cxnSpLocks/>
            <a:stCxn id="41" idx="5"/>
            <a:endCxn id="42" idx="2"/>
          </p:cNvCxnSpPr>
          <p:nvPr/>
        </p:nvCxnSpPr>
        <p:spPr>
          <a:xfrm>
            <a:off x="10419367" y="4603146"/>
            <a:ext cx="538135" cy="23121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9E72DEFA-0D3C-4E4A-9511-4171C49F2C78}"/>
              </a:ext>
            </a:extLst>
          </p:cNvPr>
          <p:cNvSpPr/>
          <p:nvPr/>
        </p:nvSpPr>
        <p:spPr>
          <a:xfrm>
            <a:off x="7508546" y="4291573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85F1547-95CC-F641-AF6C-88A3B041AF2B}"/>
              </a:ext>
            </a:extLst>
          </p:cNvPr>
          <p:cNvSpPr/>
          <p:nvPr/>
        </p:nvSpPr>
        <p:spPr>
          <a:xfrm>
            <a:off x="8340135" y="4993862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B1D66E7-8C7E-094C-9DE0-8A6A51CD74FC}"/>
              </a:ext>
            </a:extLst>
          </p:cNvPr>
          <p:cNvCxnSpPr>
            <a:cxnSpLocks/>
            <a:stCxn id="33" idx="3"/>
            <a:endCxn id="46" idx="7"/>
          </p:cNvCxnSpPr>
          <p:nvPr/>
        </p:nvCxnSpPr>
        <p:spPr>
          <a:xfrm flipH="1">
            <a:off x="7692934" y="3844209"/>
            <a:ext cx="151265" cy="4790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E538F3E5-F49E-9C48-B513-63AAC0C423C4}"/>
              </a:ext>
            </a:extLst>
          </p:cNvPr>
          <p:cNvSpPr/>
          <p:nvPr/>
        </p:nvSpPr>
        <p:spPr>
          <a:xfrm>
            <a:off x="8856942" y="4215197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D1E5C3D-A2E1-AF48-8435-5AB17E38332E}"/>
              </a:ext>
            </a:extLst>
          </p:cNvPr>
          <p:cNvSpPr/>
          <p:nvPr/>
        </p:nvSpPr>
        <p:spPr>
          <a:xfrm>
            <a:off x="9970434" y="4762659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A1E7D70-F5B7-0B4E-8F0B-18CA2FC7193C}"/>
              </a:ext>
            </a:extLst>
          </p:cNvPr>
          <p:cNvCxnSpPr>
            <a:cxnSpLocks/>
            <a:stCxn id="34" idx="5"/>
            <a:endCxn id="53" idx="1"/>
          </p:cNvCxnSpPr>
          <p:nvPr/>
        </p:nvCxnSpPr>
        <p:spPr>
          <a:xfrm>
            <a:off x="8572413" y="4141667"/>
            <a:ext cx="316165" cy="1051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87B01B1-2B73-7E4F-AAD0-EFD4D734E18C}"/>
              </a:ext>
            </a:extLst>
          </p:cNvPr>
          <p:cNvSpPr/>
          <p:nvPr/>
        </p:nvSpPr>
        <p:spPr>
          <a:xfrm>
            <a:off x="9793014" y="2380377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EE2830-99E8-B94A-A57A-E6F8CCBADD7B}"/>
              </a:ext>
            </a:extLst>
          </p:cNvPr>
          <p:cNvSpPr txBox="1"/>
          <p:nvPr/>
        </p:nvSpPr>
        <p:spPr>
          <a:xfrm>
            <a:off x="10002291" y="2223833"/>
            <a:ext cx="197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/>
              <a:t>Java</a:t>
            </a:r>
            <a:r>
              <a:rPr lang="zh-CN" altLang="en-US" sz="2800" dirty="0"/>
              <a:t> </a:t>
            </a:r>
            <a:r>
              <a:rPr lang="en-US" altLang="zh-CN" sz="2800" dirty="0"/>
              <a:t>objects</a:t>
            </a:r>
            <a:endParaRPr lang="en-US" sz="280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0F88366-5D53-9541-948E-3467830D42FC}"/>
              </a:ext>
            </a:extLst>
          </p:cNvPr>
          <p:cNvSpPr/>
          <p:nvPr/>
        </p:nvSpPr>
        <p:spPr>
          <a:xfrm>
            <a:off x="11464329" y="3551809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AD1FBCD-D794-EF47-82D0-20933DCD17C9}"/>
              </a:ext>
            </a:extLst>
          </p:cNvPr>
          <p:cNvSpPr/>
          <p:nvPr/>
        </p:nvSpPr>
        <p:spPr>
          <a:xfrm>
            <a:off x="9234572" y="5377563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4D99431-5AE5-844E-A638-CDF0CB3BBD35}"/>
              </a:ext>
            </a:extLst>
          </p:cNvPr>
          <p:cNvSpPr/>
          <p:nvPr/>
        </p:nvSpPr>
        <p:spPr>
          <a:xfrm>
            <a:off x="7692934" y="5529338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0224DB6-D5D9-474F-BD41-CEF1FF958DF1}"/>
              </a:ext>
            </a:extLst>
          </p:cNvPr>
          <p:cNvSpPr/>
          <p:nvPr/>
        </p:nvSpPr>
        <p:spPr>
          <a:xfrm>
            <a:off x="9610351" y="3489980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2BBB9B-0281-3641-9EB8-155F546EDFB1}"/>
              </a:ext>
            </a:extLst>
          </p:cNvPr>
          <p:cNvSpPr txBox="1"/>
          <p:nvPr/>
        </p:nvSpPr>
        <p:spPr>
          <a:xfrm>
            <a:off x="7425212" y="302217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RDD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#1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879B268-7AA2-CB47-936D-7738C55A8A0A}"/>
              </a:ext>
            </a:extLst>
          </p:cNvPr>
          <p:cNvSpPr txBox="1"/>
          <p:nvPr/>
        </p:nvSpPr>
        <p:spPr>
          <a:xfrm>
            <a:off x="9901026" y="3799989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RDD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#2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D6FD6B-AAB3-314E-A0DA-693EF1C0ABD1}"/>
              </a:ext>
            </a:extLst>
          </p:cNvPr>
          <p:cNvSpPr/>
          <p:nvPr/>
        </p:nvSpPr>
        <p:spPr>
          <a:xfrm>
            <a:off x="7177930" y="2915392"/>
            <a:ext cx="4802788" cy="303127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2CFB5-F342-F44D-9C43-B6564DFCEFA5}"/>
              </a:ext>
            </a:extLst>
          </p:cNvPr>
          <p:cNvSpPr txBox="1"/>
          <p:nvPr/>
        </p:nvSpPr>
        <p:spPr>
          <a:xfrm>
            <a:off x="8856942" y="6042217"/>
            <a:ext cx="1580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Runtime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8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1"/>
    </mc:Choice>
    <mc:Fallback xmlns="">
      <p:transition spd="slow" advTm="14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41" grpId="0" animBg="1"/>
      <p:bldP spid="42" grpId="0" animBg="1"/>
      <p:bldP spid="46" grpId="0" animBg="1"/>
      <p:bldP spid="48" grpId="0" animBg="1"/>
      <p:bldP spid="53" grpId="0" animBg="1"/>
      <p:bldP spid="54" grpId="0" animBg="1"/>
      <p:bldP spid="64" grpId="0" animBg="1"/>
      <p:bldP spid="65" grpId="0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3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CD0EE0-161E-F74A-8F96-C97D53ABF36E}"/>
              </a:ext>
            </a:extLst>
          </p:cNvPr>
          <p:cNvSpPr/>
          <p:nvPr/>
        </p:nvSpPr>
        <p:spPr>
          <a:xfrm>
            <a:off x="4920037" y="2921168"/>
            <a:ext cx="23519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i="1" dirty="0">
                <a:solidFill>
                  <a:srgbClr val="C06A41"/>
                </a:solidFill>
                <a:cs typeface="Arial" panose="020B0604020202020204" pitchFamily="34" charset="0"/>
              </a:rPr>
              <a:t>Design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7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.7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6802</TotalTime>
  <Words>2547</Words>
  <Application>Microsoft Office PowerPoint</Application>
  <PresentationFormat>Widescreen</PresentationFormat>
  <Paragraphs>350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Helvetica</vt:lpstr>
      <vt:lpstr>Wingdings</vt:lpstr>
      <vt:lpstr>Office Theme</vt:lpstr>
      <vt:lpstr>Panthera: Holistic Memory Management for  Big Data Processing over Hybrid Memories</vt:lpstr>
      <vt:lpstr>Big Data Workloads</vt:lpstr>
      <vt:lpstr>Non-Volatile Memory (NVM)</vt:lpstr>
      <vt:lpstr>Hybrid Memory : DRAM + Non-Volatile Memory (NVM)</vt:lpstr>
      <vt:lpstr>PowerPoint Presentation</vt:lpstr>
      <vt:lpstr>Current Solution of Hybrid Memory Management</vt:lpstr>
      <vt:lpstr>Data Characteristics in Big Data Systems</vt:lpstr>
      <vt:lpstr>Working with Big Data Characteristics</vt:lpstr>
      <vt:lpstr>PowerPoint Presentation</vt:lpstr>
      <vt:lpstr>Panthera - Holistic Memory Management System for Big Data Systems</vt:lpstr>
      <vt:lpstr>Static Inference of RDD Memory Tags</vt:lpstr>
      <vt:lpstr>Pass DRAM/NVM Tags via GC</vt:lpstr>
      <vt:lpstr>Dynamic Profiling of RDD Method Invocations</vt:lpstr>
      <vt:lpstr>Data Placement in Panthera</vt:lpstr>
      <vt:lpstr>Runtime Optimizations</vt:lpstr>
      <vt:lpstr>PowerPoint Presentation</vt:lpstr>
      <vt:lpstr>Our Hybrid Memory Emulator Supports Big Data Apps</vt:lpstr>
      <vt:lpstr>Experiment Setup</vt:lpstr>
      <vt:lpstr>Overall Results – Performance Overhead</vt:lpstr>
      <vt:lpstr>Overall Results – Energy Consumption</vt:lpstr>
      <vt:lpstr>GC Performance</vt:lpstr>
      <vt:lpstr> Mutator (Computation) Performance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Panthera: Holistic Memory Management for Big Data Processing over Hybrid Memories</dc:title>
  <dc:creator>Chenxi Wang</dc:creator>
  <cp:lastModifiedBy>晨曦 王</cp:lastModifiedBy>
  <cp:revision>2143</cp:revision>
  <dcterms:created xsi:type="dcterms:W3CDTF">2019-05-27T23:54:39Z</dcterms:created>
  <dcterms:modified xsi:type="dcterms:W3CDTF">2019-06-24T22:03:27Z</dcterms:modified>
</cp:coreProperties>
</file>