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073" r:id="rId1"/>
    <p:sldMasterId id="2147484090" r:id="rId2"/>
    <p:sldMasterId id="2147484098" r:id="rId3"/>
    <p:sldMasterId id="2147484138" r:id="rId4"/>
    <p:sldMasterId id="2147484148" r:id="rId5"/>
  </p:sldMasterIdLst>
  <p:notesMasterIdLst>
    <p:notesMasterId r:id="rId33"/>
  </p:notesMasterIdLst>
  <p:handoutMasterIdLst>
    <p:handoutMasterId r:id="rId34"/>
  </p:handoutMasterIdLst>
  <p:sldIdLst>
    <p:sldId id="925" r:id="rId6"/>
    <p:sldId id="948" r:id="rId7"/>
    <p:sldId id="939" r:id="rId8"/>
    <p:sldId id="940" r:id="rId9"/>
    <p:sldId id="941" r:id="rId10"/>
    <p:sldId id="949" r:id="rId11"/>
    <p:sldId id="943" r:id="rId12"/>
    <p:sldId id="937" r:id="rId13"/>
    <p:sldId id="992" r:id="rId14"/>
    <p:sldId id="955" r:id="rId15"/>
    <p:sldId id="962" r:id="rId16"/>
    <p:sldId id="993" r:id="rId17"/>
    <p:sldId id="984" r:id="rId18"/>
    <p:sldId id="967" r:id="rId19"/>
    <p:sldId id="968" r:id="rId20"/>
    <p:sldId id="969" r:id="rId21"/>
    <p:sldId id="994" r:id="rId22"/>
    <p:sldId id="974" r:id="rId23"/>
    <p:sldId id="970" r:id="rId24"/>
    <p:sldId id="971" r:id="rId25"/>
    <p:sldId id="973" r:id="rId26"/>
    <p:sldId id="988" r:id="rId27"/>
    <p:sldId id="977" r:id="rId28"/>
    <p:sldId id="995" r:id="rId29"/>
    <p:sldId id="978" r:id="rId30"/>
    <p:sldId id="986" r:id="rId31"/>
    <p:sldId id="982" r:id="rId32"/>
  </p:sldIdLst>
  <p:sldSz cx="10058400" cy="7772400"/>
  <p:notesSz cx="6997700" cy="9271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Tahoma" pitchFamily="34" charset="0"/>
      <p:regular r:id="rId39"/>
      <p:bold r:id="rId40"/>
    </p:embeddedFont>
    <p:embeddedFont>
      <p:font typeface="Arial Narrow" pitchFamily="34" charset="0"/>
      <p:regular r:id="rId41"/>
      <p:bold r:id="rId42"/>
      <p:italic r:id="rId43"/>
      <p:boldItalic r:id="rId44"/>
    </p:embeddedFont>
    <p:embeddedFont>
      <p:font typeface="Arial Black" pitchFamily="34" charset="0"/>
      <p:bold r:id="rId45"/>
    </p:embeddedFont>
    <p:embeddedFont>
      <p:font typeface="Bodoni MT" pitchFamily="18" charset="0"/>
      <p:regular r:id="rId46"/>
      <p:bold r:id="rId47"/>
      <p:italic r:id="rId48"/>
      <p:boldItalic r:id="rId4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9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9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9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9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9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9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9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9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9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FF"/>
    <a:srgbClr val="008000"/>
    <a:srgbClr val="000055"/>
    <a:srgbClr val="B9B9E7"/>
    <a:srgbClr val="FF9900"/>
    <a:srgbClr val="003366"/>
    <a:srgbClr val="336699"/>
    <a:srgbClr val="F00000"/>
    <a:srgbClr val="CC0000"/>
    <a:srgbClr val="E9A6A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2286" autoAdjust="0"/>
  </p:normalViewPr>
  <p:slideViewPr>
    <p:cSldViewPr>
      <p:cViewPr>
        <p:scale>
          <a:sx n="70" d="100"/>
          <a:sy n="70" d="100"/>
        </p:scale>
        <p:origin x="-666" y="-30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466" y="-78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papamic\My%20Documents\CMU\15-744%20Computer%20Networks\Project\crossbar_delay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800" dirty="0"/>
              <a:t>Average Packet Latency </a:t>
            </a:r>
            <a:r>
              <a:rPr lang="en-US" sz="1800" dirty="0" err="1"/>
              <a:t>vs</a:t>
            </a:r>
            <a:r>
              <a:rPr lang="en-US" sz="1800" dirty="0"/>
              <a:t> Load for varying VOQ Sizes</a:t>
            </a:r>
          </a:p>
        </c:rich>
      </c:tx>
      <c:layout>
        <c:manualLayout>
          <c:xMode val="edge"/>
          <c:yMode val="edge"/>
          <c:x val="0.13840499201568995"/>
          <c:y val="1.856661210353519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976053728578038"/>
          <c:y val="0.10731707317073171"/>
          <c:w val="0.8299709742164586"/>
          <c:h val="0.67308950131233591"/>
        </c:manualLayout>
      </c:layout>
      <c:scatterChart>
        <c:scatterStyle val="lineMarker"/>
        <c:ser>
          <c:idx val="0"/>
          <c:order val="0"/>
          <c:tx>
            <c:strRef>
              <c:f>'VOQ-sensitivity'!$B$1</c:f>
              <c:strCache>
                <c:ptCount val="1"/>
                <c:pt idx="0">
                  <c:v>VOQ depth=1</c:v>
                </c:pt>
              </c:strCache>
            </c:strRef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17"/>
            <c:marker>
              <c:symbol val="diamond"/>
              <c:size val="4"/>
            </c:marker>
          </c:dPt>
          <c:xVal>
            <c:numRef>
              <c:f>'VOQ-sensitivity'!$A$2:$A$30</c:f>
              <c:numCache>
                <c:formatCode>General</c:formatCode>
                <c:ptCount val="2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81</c:v>
                </c:pt>
                <c:pt idx="10">
                  <c:v>82</c:v>
                </c:pt>
                <c:pt idx="11">
                  <c:v>83</c:v>
                </c:pt>
                <c:pt idx="12">
                  <c:v>84</c:v>
                </c:pt>
                <c:pt idx="13">
                  <c:v>85</c:v>
                </c:pt>
                <c:pt idx="14">
                  <c:v>86</c:v>
                </c:pt>
                <c:pt idx="15">
                  <c:v>87</c:v>
                </c:pt>
                <c:pt idx="16">
                  <c:v>88</c:v>
                </c:pt>
                <c:pt idx="17">
                  <c:v>89</c:v>
                </c:pt>
                <c:pt idx="18">
                  <c:v>90</c:v>
                </c:pt>
                <c:pt idx="19">
                  <c:v>91</c:v>
                </c:pt>
                <c:pt idx="20">
                  <c:v>92</c:v>
                </c:pt>
                <c:pt idx="21">
                  <c:v>93</c:v>
                </c:pt>
                <c:pt idx="22">
                  <c:v>94</c:v>
                </c:pt>
                <c:pt idx="23">
                  <c:v>95</c:v>
                </c:pt>
                <c:pt idx="24">
                  <c:v>96</c:v>
                </c:pt>
                <c:pt idx="25">
                  <c:v>97</c:v>
                </c:pt>
                <c:pt idx="26">
                  <c:v>98</c:v>
                </c:pt>
                <c:pt idx="27">
                  <c:v>99</c:v>
                </c:pt>
                <c:pt idx="28">
                  <c:v>100</c:v>
                </c:pt>
              </c:numCache>
            </c:numRef>
          </c:xVal>
          <c:yVal>
            <c:numRef>
              <c:f>'VOQ-sensitivity'!$B$2:$B$30</c:f>
              <c:numCache>
                <c:formatCode>General</c:formatCode>
                <c:ptCount val="29"/>
                <c:pt idx="0">
                  <c:v>6</c:v>
                </c:pt>
                <c:pt idx="1">
                  <c:v>6.4109999999999996</c:v>
                </c:pt>
                <c:pt idx="2">
                  <c:v>6.9080000000000004</c:v>
                </c:pt>
                <c:pt idx="3">
                  <c:v>7.56</c:v>
                </c:pt>
                <c:pt idx="4">
                  <c:v>8.4050000000000047</c:v>
                </c:pt>
                <c:pt idx="5">
                  <c:v>9.6240000000000006</c:v>
                </c:pt>
                <c:pt idx="6">
                  <c:v>11.477</c:v>
                </c:pt>
                <c:pt idx="7">
                  <c:v>14.749000000000001</c:v>
                </c:pt>
                <c:pt idx="8">
                  <c:v>22.457999999999988</c:v>
                </c:pt>
                <c:pt idx="9">
                  <c:v>24.102</c:v>
                </c:pt>
                <c:pt idx="10">
                  <c:v>26.497999999999987</c:v>
                </c:pt>
                <c:pt idx="11">
                  <c:v>29.369</c:v>
                </c:pt>
                <c:pt idx="12">
                  <c:v>32.513000000000005</c:v>
                </c:pt>
                <c:pt idx="13">
                  <c:v>38.481999999999999</c:v>
                </c:pt>
                <c:pt idx="14">
                  <c:v>45.97</c:v>
                </c:pt>
                <c:pt idx="15">
                  <c:v>58.715000000000003</c:v>
                </c:pt>
                <c:pt idx="16">
                  <c:v>86.274000000000001</c:v>
                </c:pt>
                <c:pt idx="17">
                  <c:v>175.20099999999999</c:v>
                </c:pt>
                <c:pt idx="18">
                  <c:v>1029.4970000000001</c:v>
                </c:pt>
                <c:pt idx="19">
                  <c:v>6304.1550000000034</c:v>
                </c:pt>
                <c:pt idx="20">
                  <c:v>12689.874999999882</c:v>
                </c:pt>
                <c:pt idx="21">
                  <c:v>23106.034</c:v>
                </c:pt>
                <c:pt idx="22">
                  <c:v>28760.224999999999</c:v>
                </c:pt>
                <c:pt idx="23">
                  <c:v>38011.275000000001</c:v>
                </c:pt>
                <c:pt idx="24">
                  <c:v>44676.054000000011</c:v>
                </c:pt>
                <c:pt idx="25">
                  <c:v>51830.423000000003</c:v>
                </c:pt>
                <c:pt idx="26">
                  <c:v>58545.101000000002</c:v>
                </c:pt>
                <c:pt idx="27">
                  <c:v>65544.978000000003</c:v>
                </c:pt>
                <c:pt idx="28">
                  <c:v>71501.741999999998</c:v>
                </c:pt>
              </c:numCache>
            </c:numRef>
          </c:yVal>
        </c:ser>
        <c:ser>
          <c:idx val="1"/>
          <c:order val="1"/>
          <c:tx>
            <c:strRef>
              <c:f>'VOQ-sensitivity'!$C$1</c:f>
              <c:strCache>
                <c:ptCount val="1"/>
                <c:pt idx="0">
                  <c:v>VOQ depth=2</c:v>
                </c:pt>
              </c:strCache>
            </c:strRef>
          </c:tx>
          <c:spPr>
            <a:ln w="28575">
              <a:solidFill>
                <a:srgbClr val="FF66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xVal>
            <c:numRef>
              <c:f>'VOQ-sensitivity'!$A$2:$A$30</c:f>
              <c:numCache>
                <c:formatCode>General</c:formatCode>
                <c:ptCount val="2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81</c:v>
                </c:pt>
                <c:pt idx="10">
                  <c:v>82</c:v>
                </c:pt>
                <c:pt idx="11">
                  <c:v>83</c:v>
                </c:pt>
                <c:pt idx="12">
                  <c:v>84</c:v>
                </c:pt>
                <c:pt idx="13">
                  <c:v>85</c:v>
                </c:pt>
                <c:pt idx="14">
                  <c:v>86</c:v>
                </c:pt>
                <c:pt idx="15">
                  <c:v>87</c:v>
                </c:pt>
                <c:pt idx="16">
                  <c:v>88</c:v>
                </c:pt>
                <c:pt idx="17">
                  <c:v>89</c:v>
                </c:pt>
                <c:pt idx="18">
                  <c:v>90</c:v>
                </c:pt>
                <c:pt idx="19">
                  <c:v>91</c:v>
                </c:pt>
                <c:pt idx="20">
                  <c:v>92</c:v>
                </c:pt>
                <c:pt idx="21">
                  <c:v>93</c:v>
                </c:pt>
                <c:pt idx="22">
                  <c:v>94</c:v>
                </c:pt>
                <c:pt idx="23">
                  <c:v>95</c:v>
                </c:pt>
                <c:pt idx="24">
                  <c:v>96</c:v>
                </c:pt>
                <c:pt idx="25">
                  <c:v>97</c:v>
                </c:pt>
                <c:pt idx="26">
                  <c:v>98</c:v>
                </c:pt>
                <c:pt idx="27">
                  <c:v>99</c:v>
                </c:pt>
                <c:pt idx="28">
                  <c:v>100</c:v>
                </c:pt>
              </c:numCache>
            </c:numRef>
          </c:xVal>
          <c:yVal>
            <c:numRef>
              <c:f>'VOQ-sensitivity'!$C$2:$C$30</c:f>
              <c:numCache>
                <c:formatCode>General</c:formatCode>
                <c:ptCount val="29"/>
                <c:pt idx="0">
                  <c:v>6</c:v>
                </c:pt>
                <c:pt idx="1">
                  <c:v>6.4109999999999996</c:v>
                </c:pt>
                <c:pt idx="2">
                  <c:v>6.9080000000000004</c:v>
                </c:pt>
                <c:pt idx="3">
                  <c:v>7.56</c:v>
                </c:pt>
                <c:pt idx="4">
                  <c:v>8.4050000000000047</c:v>
                </c:pt>
                <c:pt idx="5">
                  <c:v>9.6240000000000006</c:v>
                </c:pt>
                <c:pt idx="6">
                  <c:v>11.475000000000026</c:v>
                </c:pt>
                <c:pt idx="7">
                  <c:v>14.688000000000001</c:v>
                </c:pt>
                <c:pt idx="8">
                  <c:v>21.393999999999988</c:v>
                </c:pt>
                <c:pt idx="9">
                  <c:v>22.401</c:v>
                </c:pt>
                <c:pt idx="10">
                  <c:v>24.003</c:v>
                </c:pt>
                <c:pt idx="11">
                  <c:v>25.927999999999987</c:v>
                </c:pt>
                <c:pt idx="12">
                  <c:v>27.503</c:v>
                </c:pt>
                <c:pt idx="13">
                  <c:v>30.152000000000001</c:v>
                </c:pt>
                <c:pt idx="14">
                  <c:v>33.229000000000013</c:v>
                </c:pt>
                <c:pt idx="15">
                  <c:v>39.588000000000001</c:v>
                </c:pt>
                <c:pt idx="16">
                  <c:v>44.889000000000003</c:v>
                </c:pt>
                <c:pt idx="17">
                  <c:v>60.57</c:v>
                </c:pt>
                <c:pt idx="18">
                  <c:v>84.961000000000027</c:v>
                </c:pt>
                <c:pt idx="19">
                  <c:v>147.21599999999998</c:v>
                </c:pt>
                <c:pt idx="20">
                  <c:v>575.79000000000053</c:v>
                </c:pt>
                <c:pt idx="21">
                  <c:v>5560.43</c:v>
                </c:pt>
                <c:pt idx="22">
                  <c:v>13003.127</c:v>
                </c:pt>
                <c:pt idx="23">
                  <c:v>20888.715</c:v>
                </c:pt>
                <c:pt idx="24">
                  <c:v>27733.076000000001</c:v>
                </c:pt>
                <c:pt idx="25">
                  <c:v>34822.275999999998</c:v>
                </c:pt>
                <c:pt idx="26">
                  <c:v>42505.652000000002</c:v>
                </c:pt>
                <c:pt idx="27">
                  <c:v>49533.352000000043</c:v>
                </c:pt>
                <c:pt idx="28">
                  <c:v>56129.981</c:v>
                </c:pt>
              </c:numCache>
            </c:numRef>
          </c:yVal>
        </c:ser>
        <c:ser>
          <c:idx val="2"/>
          <c:order val="2"/>
          <c:tx>
            <c:strRef>
              <c:f>'VOQ-sensitivity'!$D$1</c:f>
              <c:strCache>
                <c:ptCount val="1"/>
                <c:pt idx="0">
                  <c:v>VOQ depth=4</c:v>
                </c:pt>
              </c:strCache>
            </c:strRef>
          </c:tx>
          <c:spPr>
            <a:ln w="28575">
              <a:solidFill>
                <a:srgbClr val="0080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'VOQ-sensitivity'!$A$2:$A$30</c:f>
              <c:numCache>
                <c:formatCode>General</c:formatCode>
                <c:ptCount val="2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81</c:v>
                </c:pt>
                <c:pt idx="10">
                  <c:v>82</c:v>
                </c:pt>
                <c:pt idx="11">
                  <c:v>83</c:v>
                </c:pt>
                <c:pt idx="12">
                  <c:v>84</c:v>
                </c:pt>
                <c:pt idx="13">
                  <c:v>85</c:v>
                </c:pt>
                <c:pt idx="14">
                  <c:v>86</c:v>
                </c:pt>
                <c:pt idx="15">
                  <c:v>87</c:v>
                </c:pt>
                <c:pt idx="16">
                  <c:v>88</c:v>
                </c:pt>
                <c:pt idx="17">
                  <c:v>89</c:v>
                </c:pt>
                <c:pt idx="18">
                  <c:v>90</c:v>
                </c:pt>
                <c:pt idx="19">
                  <c:v>91</c:v>
                </c:pt>
                <c:pt idx="20">
                  <c:v>92</c:v>
                </c:pt>
                <c:pt idx="21">
                  <c:v>93</c:v>
                </c:pt>
                <c:pt idx="22">
                  <c:v>94</c:v>
                </c:pt>
                <c:pt idx="23">
                  <c:v>95</c:v>
                </c:pt>
                <c:pt idx="24">
                  <c:v>96</c:v>
                </c:pt>
                <c:pt idx="25">
                  <c:v>97</c:v>
                </c:pt>
                <c:pt idx="26">
                  <c:v>98</c:v>
                </c:pt>
                <c:pt idx="27">
                  <c:v>99</c:v>
                </c:pt>
                <c:pt idx="28">
                  <c:v>100</c:v>
                </c:pt>
              </c:numCache>
            </c:numRef>
          </c:xVal>
          <c:yVal>
            <c:numRef>
              <c:f>'VOQ-sensitivity'!$D$2:$D$30</c:f>
              <c:numCache>
                <c:formatCode>General</c:formatCode>
                <c:ptCount val="29"/>
                <c:pt idx="0">
                  <c:v>6</c:v>
                </c:pt>
                <c:pt idx="1">
                  <c:v>6.4109999999999996</c:v>
                </c:pt>
                <c:pt idx="2">
                  <c:v>6.9080000000000004</c:v>
                </c:pt>
                <c:pt idx="3">
                  <c:v>7.56</c:v>
                </c:pt>
                <c:pt idx="4">
                  <c:v>8.4050000000000047</c:v>
                </c:pt>
                <c:pt idx="5">
                  <c:v>9.6240000000000006</c:v>
                </c:pt>
                <c:pt idx="6">
                  <c:v>11.475000000000026</c:v>
                </c:pt>
                <c:pt idx="7">
                  <c:v>14.673</c:v>
                </c:pt>
                <c:pt idx="8">
                  <c:v>21.09</c:v>
                </c:pt>
                <c:pt idx="9">
                  <c:v>21.977</c:v>
                </c:pt>
                <c:pt idx="10">
                  <c:v>23.381</c:v>
                </c:pt>
                <c:pt idx="11">
                  <c:v>24.895</c:v>
                </c:pt>
                <c:pt idx="12">
                  <c:v>26.108000000000001</c:v>
                </c:pt>
                <c:pt idx="13">
                  <c:v>27.899000000000001</c:v>
                </c:pt>
                <c:pt idx="14">
                  <c:v>29.748999999999889</c:v>
                </c:pt>
                <c:pt idx="15">
                  <c:v>32.941000000000003</c:v>
                </c:pt>
                <c:pt idx="16">
                  <c:v>35.403000000000006</c:v>
                </c:pt>
                <c:pt idx="17">
                  <c:v>40.31</c:v>
                </c:pt>
                <c:pt idx="18">
                  <c:v>46.583000000000006</c:v>
                </c:pt>
                <c:pt idx="19">
                  <c:v>58.398000000000003</c:v>
                </c:pt>
                <c:pt idx="20">
                  <c:v>74.440000000000026</c:v>
                </c:pt>
                <c:pt idx="21">
                  <c:v>126.935</c:v>
                </c:pt>
                <c:pt idx="22">
                  <c:v>350.55599999999993</c:v>
                </c:pt>
                <c:pt idx="23">
                  <c:v>4507.3370000000004</c:v>
                </c:pt>
                <c:pt idx="24">
                  <c:v>11841.88</c:v>
                </c:pt>
                <c:pt idx="25">
                  <c:v>19608.327000000001</c:v>
                </c:pt>
                <c:pt idx="26">
                  <c:v>26828.073</c:v>
                </c:pt>
                <c:pt idx="27">
                  <c:v>34717.495000000003</c:v>
                </c:pt>
                <c:pt idx="28">
                  <c:v>40045.109000000004</c:v>
                </c:pt>
              </c:numCache>
            </c:numRef>
          </c:yVal>
        </c:ser>
        <c:ser>
          <c:idx val="3"/>
          <c:order val="3"/>
          <c:tx>
            <c:strRef>
              <c:f>'VOQ-sensitivity'!$E$1</c:f>
              <c:strCache>
                <c:ptCount val="1"/>
                <c:pt idx="0">
                  <c:v>VOQ depth=8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0070C0"/>
              </a:solidFill>
              <a:ln>
                <a:noFill/>
                <a:prstDash val="solid"/>
              </a:ln>
            </c:spPr>
          </c:marker>
          <c:xVal>
            <c:numRef>
              <c:f>'VOQ-sensitivity'!$A$2:$A$30</c:f>
              <c:numCache>
                <c:formatCode>General</c:formatCode>
                <c:ptCount val="2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81</c:v>
                </c:pt>
                <c:pt idx="10">
                  <c:v>82</c:v>
                </c:pt>
                <c:pt idx="11">
                  <c:v>83</c:v>
                </c:pt>
                <c:pt idx="12">
                  <c:v>84</c:v>
                </c:pt>
                <c:pt idx="13">
                  <c:v>85</c:v>
                </c:pt>
                <c:pt idx="14">
                  <c:v>86</c:v>
                </c:pt>
                <c:pt idx="15">
                  <c:v>87</c:v>
                </c:pt>
                <c:pt idx="16">
                  <c:v>88</c:v>
                </c:pt>
                <c:pt idx="17">
                  <c:v>89</c:v>
                </c:pt>
                <c:pt idx="18">
                  <c:v>90</c:v>
                </c:pt>
                <c:pt idx="19">
                  <c:v>91</c:v>
                </c:pt>
                <c:pt idx="20">
                  <c:v>92</c:v>
                </c:pt>
                <c:pt idx="21">
                  <c:v>93</c:v>
                </c:pt>
                <c:pt idx="22">
                  <c:v>94</c:v>
                </c:pt>
                <c:pt idx="23">
                  <c:v>95</c:v>
                </c:pt>
                <c:pt idx="24">
                  <c:v>96</c:v>
                </c:pt>
                <c:pt idx="25">
                  <c:v>97</c:v>
                </c:pt>
                <c:pt idx="26">
                  <c:v>98</c:v>
                </c:pt>
                <c:pt idx="27">
                  <c:v>99</c:v>
                </c:pt>
                <c:pt idx="28">
                  <c:v>100</c:v>
                </c:pt>
              </c:numCache>
            </c:numRef>
          </c:xVal>
          <c:yVal>
            <c:numRef>
              <c:f>'VOQ-sensitivity'!$E$2:$E$30</c:f>
              <c:numCache>
                <c:formatCode>General</c:formatCode>
                <c:ptCount val="29"/>
                <c:pt idx="0">
                  <c:v>6</c:v>
                </c:pt>
                <c:pt idx="1">
                  <c:v>6.4109999999999996</c:v>
                </c:pt>
                <c:pt idx="2">
                  <c:v>6.9080000000000004</c:v>
                </c:pt>
                <c:pt idx="3">
                  <c:v>7.56</c:v>
                </c:pt>
                <c:pt idx="4">
                  <c:v>8.4050000000000047</c:v>
                </c:pt>
                <c:pt idx="5">
                  <c:v>9.6240000000000006</c:v>
                </c:pt>
                <c:pt idx="6">
                  <c:v>11.475000000000026</c:v>
                </c:pt>
                <c:pt idx="7">
                  <c:v>14.673</c:v>
                </c:pt>
                <c:pt idx="8">
                  <c:v>21.059000000000001</c:v>
                </c:pt>
                <c:pt idx="9">
                  <c:v>21.963999999999889</c:v>
                </c:pt>
                <c:pt idx="10">
                  <c:v>23.332999999999988</c:v>
                </c:pt>
                <c:pt idx="11">
                  <c:v>24.635999999999999</c:v>
                </c:pt>
                <c:pt idx="12">
                  <c:v>25.913</c:v>
                </c:pt>
                <c:pt idx="13">
                  <c:v>27.608000000000001</c:v>
                </c:pt>
                <c:pt idx="14">
                  <c:v>29.498999999999889</c:v>
                </c:pt>
                <c:pt idx="15">
                  <c:v>31.66</c:v>
                </c:pt>
                <c:pt idx="16">
                  <c:v>34.522000000000013</c:v>
                </c:pt>
                <c:pt idx="17">
                  <c:v>38.183</c:v>
                </c:pt>
                <c:pt idx="18">
                  <c:v>41.656000000000006</c:v>
                </c:pt>
                <c:pt idx="19">
                  <c:v>47.21</c:v>
                </c:pt>
                <c:pt idx="20">
                  <c:v>53.098000000000013</c:v>
                </c:pt>
                <c:pt idx="21">
                  <c:v>64.528999999999982</c:v>
                </c:pt>
                <c:pt idx="22">
                  <c:v>81.093000000000004</c:v>
                </c:pt>
                <c:pt idx="23">
                  <c:v>275.88400000000001</c:v>
                </c:pt>
                <c:pt idx="24">
                  <c:v>1608</c:v>
                </c:pt>
                <c:pt idx="25">
                  <c:v>8446.1830000000009</c:v>
                </c:pt>
                <c:pt idx="26">
                  <c:v>15585.856999999769</c:v>
                </c:pt>
                <c:pt idx="27">
                  <c:v>23829.218000000001</c:v>
                </c:pt>
                <c:pt idx="28">
                  <c:v>29974.585999999999</c:v>
                </c:pt>
              </c:numCache>
            </c:numRef>
          </c:yVal>
        </c:ser>
        <c:ser>
          <c:idx val="4"/>
          <c:order val="4"/>
          <c:tx>
            <c:strRef>
              <c:f>'VOQ-sensitivity'!$F$1</c:f>
              <c:strCache>
                <c:ptCount val="1"/>
                <c:pt idx="0">
                  <c:v>VOQ depth=16</c:v>
                </c:pt>
              </c:strCache>
            </c:strRef>
          </c:tx>
          <c:spPr>
            <a:ln w="28575">
              <a:solidFill>
                <a:srgbClr val="80008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xVal>
            <c:numRef>
              <c:f>'VOQ-sensitivity'!$A$2:$A$30</c:f>
              <c:numCache>
                <c:formatCode>General</c:formatCode>
                <c:ptCount val="2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81</c:v>
                </c:pt>
                <c:pt idx="10">
                  <c:v>82</c:v>
                </c:pt>
                <c:pt idx="11">
                  <c:v>83</c:v>
                </c:pt>
                <c:pt idx="12">
                  <c:v>84</c:v>
                </c:pt>
                <c:pt idx="13">
                  <c:v>85</c:v>
                </c:pt>
                <c:pt idx="14">
                  <c:v>86</c:v>
                </c:pt>
                <c:pt idx="15">
                  <c:v>87</c:v>
                </c:pt>
                <c:pt idx="16">
                  <c:v>88</c:v>
                </c:pt>
                <c:pt idx="17">
                  <c:v>89</c:v>
                </c:pt>
                <c:pt idx="18">
                  <c:v>90</c:v>
                </c:pt>
                <c:pt idx="19">
                  <c:v>91</c:v>
                </c:pt>
                <c:pt idx="20">
                  <c:v>92</c:v>
                </c:pt>
                <c:pt idx="21">
                  <c:v>93</c:v>
                </c:pt>
                <c:pt idx="22">
                  <c:v>94</c:v>
                </c:pt>
                <c:pt idx="23">
                  <c:v>95</c:v>
                </c:pt>
                <c:pt idx="24">
                  <c:v>96</c:v>
                </c:pt>
                <c:pt idx="25">
                  <c:v>97</c:v>
                </c:pt>
                <c:pt idx="26">
                  <c:v>98</c:v>
                </c:pt>
                <c:pt idx="27">
                  <c:v>99</c:v>
                </c:pt>
                <c:pt idx="28">
                  <c:v>100</c:v>
                </c:pt>
              </c:numCache>
            </c:numRef>
          </c:xVal>
          <c:yVal>
            <c:numRef>
              <c:f>'VOQ-sensitivity'!$F$2:$F$30</c:f>
              <c:numCache>
                <c:formatCode>General</c:formatCode>
                <c:ptCount val="29"/>
                <c:pt idx="0">
                  <c:v>6</c:v>
                </c:pt>
                <c:pt idx="1">
                  <c:v>6.4109999999999996</c:v>
                </c:pt>
                <c:pt idx="2">
                  <c:v>6.9080000000000004</c:v>
                </c:pt>
                <c:pt idx="3">
                  <c:v>7.56</c:v>
                </c:pt>
                <c:pt idx="4">
                  <c:v>8.4050000000000047</c:v>
                </c:pt>
                <c:pt idx="5">
                  <c:v>9.6240000000000006</c:v>
                </c:pt>
                <c:pt idx="6">
                  <c:v>11.475000000000026</c:v>
                </c:pt>
                <c:pt idx="7">
                  <c:v>14.673</c:v>
                </c:pt>
                <c:pt idx="8">
                  <c:v>21.059000000000001</c:v>
                </c:pt>
                <c:pt idx="9">
                  <c:v>21.963999999999889</c:v>
                </c:pt>
                <c:pt idx="10">
                  <c:v>23.332999999999988</c:v>
                </c:pt>
                <c:pt idx="11">
                  <c:v>24.635999999999999</c:v>
                </c:pt>
                <c:pt idx="12">
                  <c:v>25.9</c:v>
                </c:pt>
                <c:pt idx="13">
                  <c:v>27.573</c:v>
                </c:pt>
                <c:pt idx="14">
                  <c:v>29.498999999999889</c:v>
                </c:pt>
                <c:pt idx="15">
                  <c:v>31.650000000000031</c:v>
                </c:pt>
                <c:pt idx="16">
                  <c:v>34.520000000000003</c:v>
                </c:pt>
                <c:pt idx="17">
                  <c:v>38.160000000000011</c:v>
                </c:pt>
                <c:pt idx="18">
                  <c:v>41.316999999999993</c:v>
                </c:pt>
                <c:pt idx="19">
                  <c:v>46.34</c:v>
                </c:pt>
                <c:pt idx="20">
                  <c:v>52.101000000000006</c:v>
                </c:pt>
                <c:pt idx="21">
                  <c:v>60.015000000000001</c:v>
                </c:pt>
                <c:pt idx="22">
                  <c:v>72.012</c:v>
                </c:pt>
                <c:pt idx="23">
                  <c:v>99.152999999999949</c:v>
                </c:pt>
                <c:pt idx="24">
                  <c:v>155.40600000000001</c:v>
                </c:pt>
                <c:pt idx="25">
                  <c:v>1967.3909999999998</c:v>
                </c:pt>
                <c:pt idx="26">
                  <c:v>8311.152</c:v>
                </c:pt>
                <c:pt idx="27">
                  <c:v>16251.727000000004</c:v>
                </c:pt>
                <c:pt idx="28">
                  <c:v>23073.8</c:v>
                </c:pt>
              </c:numCache>
            </c:numRef>
          </c:yVal>
        </c:ser>
        <c:ser>
          <c:idx val="6"/>
          <c:order val="5"/>
          <c:tx>
            <c:strRef>
              <c:f>'VOQ-sensitivity'!$I$1</c:f>
              <c:strCache>
                <c:ptCount val="1"/>
                <c:pt idx="0">
                  <c:v>Input Queueing (HOL)</c:v>
                </c:pt>
              </c:strCache>
            </c:strRef>
          </c:tx>
          <c:spPr>
            <a:ln w="28575">
              <a:solidFill>
                <a:srgbClr val="FFD44B"/>
              </a:solidFill>
            </a:ln>
          </c:spPr>
          <c:marker>
            <c:symbol val="none"/>
          </c:marker>
          <c:xVal>
            <c:numRef>
              <c:f>'VOQ-sensitivity'!$H$2:$H$30</c:f>
              <c:numCache>
                <c:formatCode>General</c:formatCode>
                <c:ptCount val="29"/>
                <c:pt idx="0">
                  <c:v>0</c:v>
                </c:pt>
                <c:pt idx="1">
                  <c:v>13.600000000000001</c:v>
                </c:pt>
                <c:pt idx="2">
                  <c:v>18.600000000000001</c:v>
                </c:pt>
                <c:pt idx="3">
                  <c:v>23.6</c:v>
                </c:pt>
                <c:pt idx="4">
                  <c:v>28.6</c:v>
                </c:pt>
                <c:pt idx="5">
                  <c:v>33.6</c:v>
                </c:pt>
                <c:pt idx="6">
                  <c:v>38.6</c:v>
                </c:pt>
                <c:pt idx="7">
                  <c:v>43.6</c:v>
                </c:pt>
                <c:pt idx="8">
                  <c:v>48.6</c:v>
                </c:pt>
                <c:pt idx="9">
                  <c:v>49.1</c:v>
                </c:pt>
                <c:pt idx="10">
                  <c:v>49.6</c:v>
                </c:pt>
                <c:pt idx="11">
                  <c:v>50.1</c:v>
                </c:pt>
                <c:pt idx="12">
                  <c:v>50.6</c:v>
                </c:pt>
                <c:pt idx="13">
                  <c:v>51.1</c:v>
                </c:pt>
                <c:pt idx="14">
                  <c:v>51.6</c:v>
                </c:pt>
                <c:pt idx="15">
                  <c:v>52.1</c:v>
                </c:pt>
                <c:pt idx="16">
                  <c:v>52.6</c:v>
                </c:pt>
                <c:pt idx="17">
                  <c:v>53.1</c:v>
                </c:pt>
                <c:pt idx="18">
                  <c:v>53.6</c:v>
                </c:pt>
                <c:pt idx="19">
                  <c:v>54.1</c:v>
                </c:pt>
                <c:pt idx="20">
                  <c:v>54.6</c:v>
                </c:pt>
                <c:pt idx="21">
                  <c:v>55.1</c:v>
                </c:pt>
                <c:pt idx="22">
                  <c:v>55.6</c:v>
                </c:pt>
                <c:pt idx="23">
                  <c:v>56.1</c:v>
                </c:pt>
                <c:pt idx="24">
                  <c:v>56.6</c:v>
                </c:pt>
                <c:pt idx="25">
                  <c:v>57.1</c:v>
                </c:pt>
                <c:pt idx="26">
                  <c:v>57.6</c:v>
                </c:pt>
                <c:pt idx="27">
                  <c:v>58.1</c:v>
                </c:pt>
                <c:pt idx="28">
                  <c:v>58.6</c:v>
                </c:pt>
              </c:numCache>
            </c:numRef>
          </c:xVal>
          <c:yVal>
            <c:numRef>
              <c:f>'VOQ-sensitivity'!$I$2:$I$30</c:f>
              <c:numCache>
                <c:formatCode>General</c:formatCode>
                <c:ptCount val="29"/>
                <c:pt idx="0">
                  <c:v>6</c:v>
                </c:pt>
                <c:pt idx="1">
                  <c:v>6.4109999999999996</c:v>
                </c:pt>
                <c:pt idx="2">
                  <c:v>6.9080000000000004</c:v>
                </c:pt>
                <c:pt idx="3">
                  <c:v>7.56</c:v>
                </c:pt>
                <c:pt idx="4">
                  <c:v>8.4050000000000047</c:v>
                </c:pt>
                <c:pt idx="5">
                  <c:v>9.6240000000000006</c:v>
                </c:pt>
                <c:pt idx="6">
                  <c:v>11.475000000000026</c:v>
                </c:pt>
                <c:pt idx="7">
                  <c:v>14.673</c:v>
                </c:pt>
                <c:pt idx="8">
                  <c:v>21.059000000000001</c:v>
                </c:pt>
                <c:pt idx="9">
                  <c:v>21.963999999999889</c:v>
                </c:pt>
                <c:pt idx="10">
                  <c:v>23.332999999999988</c:v>
                </c:pt>
                <c:pt idx="11">
                  <c:v>24.635999999999999</c:v>
                </c:pt>
                <c:pt idx="12">
                  <c:v>25.9</c:v>
                </c:pt>
                <c:pt idx="13">
                  <c:v>27.573</c:v>
                </c:pt>
                <c:pt idx="14">
                  <c:v>29.498999999999889</c:v>
                </c:pt>
                <c:pt idx="15">
                  <c:v>31.650000000000031</c:v>
                </c:pt>
                <c:pt idx="16">
                  <c:v>34.520000000000003</c:v>
                </c:pt>
                <c:pt idx="17">
                  <c:v>38.160000000000011</c:v>
                </c:pt>
                <c:pt idx="18">
                  <c:v>41.316999999999993</c:v>
                </c:pt>
                <c:pt idx="19">
                  <c:v>46.34</c:v>
                </c:pt>
                <c:pt idx="20">
                  <c:v>52.101000000000006</c:v>
                </c:pt>
                <c:pt idx="21">
                  <c:v>60.015000000000001</c:v>
                </c:pt>
                <c:pt idx="22">
                  <c:v>72.012</c:v>
                </c:pt>
                <c:pt idx="23">
                  <c:v>99.152999999999949</c:v>
                </c:pt>
                <c:pt idx="24">
                  <c:v>155.40600000000001</c:v>
                </c:pt>
                <c:pt idx="25">
                  <c:v>1967.3909999999998</c:v>
                </c:pt>
                <c:pt idx="26">
                  <c:v>8311.152</c:v>
                </c:pt>
                <c:pt idx="27">
                  <c:v>16251.727000000004</c:v>
                </c:pt>
                <c:pt idx="28">
                  <c:v>23073.8</c:v>
                </c:pt>
              </c:numCache>
            </c:numRef>
          </c:yVal>
        </c:ser>
        <c:ser>
          <c:idx val="5"/>
          <c:order val="6"/>
          <c:tx>
            <c:strRef>
              <c:f>'VOQ-sensitivity'!$G$1</c:f>
              <c:strCache>
                <c:ptCount val="1"/>
                <c:pt idx="0">
                  <c:v>Permutation</c:v>
                </c:pt>
              </c:strCache>
            </c:strRef>
          </c:tx>
          <c:spPr>
            <a:ln w="285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'VOQ-sensitivity'!$A$2:$A$30</c:f>
              <c:numCache>
                <c:formatCode>General</c:formatCode>
                <c:ptCount val="29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81</c:v>
                </c:pt>
                <c:pt idx="10">
                  <c:v>82</c:v>
                </c:pt>
                <c:pt idx="11">
                  <c:v>83</c:v>
                </c:pt>
                <c:pt idx="12">
                  <c:v>84</c:v>
                </c:pt>
                <c:pt idx="13">
                  <c:v>85</c:v>
                </c:pt>
                <c:pt idx="14">
                  <c:v>86</c:v>
                </c:pt>
                <c:pt idx="15">
                  <c:v>87</c:v>
                </c:pt>
                <c:pt idx="16">
                  <c:v>88</c:v>
                </c:pt>
                <c:pt idx="17">
                  <c:v>89</c:v>
                </c:pt>
                <c:pt idx="18">
                  <c:v>90</c:v>
                </c:pt>
                <c:pt idx="19">
                  <c:v>91</c:v>
                </c:pt>
                <c:pt idx="20">
                  <c:v>92</c:v>
                </c:pt>
                <c:pt idx="21">
                  <c:v>93</c:v>
                </c:pt>
                <c:pt idx="22">
                  <c:v>94</c:v>
                </c:pt>
                <c:pt idx="23">
                  <c:v>95</c:v>
                </c:pt>
                <c:pt idx="24">
                  <c:v>96</c:v>
                </c:pt>
                <c:pt idx="25">
                  <c:v>97</c:v>
                </c:pt>
                <c:pt idx="26">
                  <c:v>98</c:v>
                </c:pt>
                <c:pt idx="27">
                  <c:v>99</c:v>
                </c:pt>
                <c:pt idx="28">
                  <c:v>100</c:v>
                </c:pt>
              </c:numCache>
            </c:numRef>
          </c:xVal>
          <c:yVal>
            <c:numRef>
              <c:f>'VOQ-sensitivity'!$G$2:$G$30</c:f>
              <c:numCache>
                <c:formatCode>General</c:formatCode>
                <c:ptCount val="29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</c:numCache>
            </c:numRef>
          </c:yVal>
        </c:ser>
        <c:axId val="151363584"/>
        <c:axId val="151365504"/>
      </c:scatterChart>
      <c:valAx>
        <c:axId val="151363584"/>
        <c:scaling>
          <c:orientation val="minMax"/>
          <c:max val="100"/>
          <c:min val="0"/>
        </c:scaling>
        <c:axPos val="b"/>
        <c:title>
          <c:tx>
            <c:rich>
              <a:bodyPr/>
              <a:lstStyle/>
              <a:p>
                <a:pPr algn="ctr">
                  <a:defRPr sz="17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700" dirty="0"/>
                  <a:t>Load </a:t>
                </a:r>
                <a:r>
                  <a:rPr lang="en-US" sz="1700" b="0" dirty="0"/>
                  <a:t>(%)</a:t>
                </a:r>
                <a:r>
                  <a:rPr lang="en-US" sz="1700" dirty="0"/>
                  <a:t/>
                </a:r>
                <a:br>
                  <a:rPr lang="en-US" sz="1700" dirty="0"/>
                </a:br>
                <a:r>
                  <a:rPr lang="en-US" sz="1700" b="0" i="0" u="none" strike="noStrike" baseline="0" dirty="0"/>
                  <a:t>Independent &amp; Identically Distributed Uniform Traffic</a:t>
                </a:r>
                <a:endParaRPr lang="en-US" sz="1700" b="0" dirty="0"/>
              </a:p>
            </c:rich>
          </c:tx>
          <c:layout>
            <c:manualLayout>
              <c:xMode val="edge"/>
              <c:yMode val="edge"/>
              <c:x val="0.14075081056044475"/>
              <c:y val="0.8401666666666665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1365504"/>
        <c:crosses val="autoZero"/>
        <c:crossBetween val="midCat"/>
        <c:majorUnit val="10"/>
      </c:valAx>
      <c:valAx>
        <c:axId val="151365504"/>
        <c:scaling>
          <c:orientation val="minMax"/>
          <c:max val="200"/>
          <c:min val="0"/>
        </c:scaling>
        <c:axPos val="l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 sz="1800" b="1" dirty="0"/>
                  <a:t>Latency</a:t>
                </a:r>
                <a:r>
                  <a:rPr lang="en-US" sz="1800" b="0" dirty="0"/>
                  <a:t> (cycles)</a:t>
                </a:r>
              </a:p>
            </c:rich>
          </c:tx>
          <c:layout>
            <c:manualLayout>
              <c:xMode val="edge"/>
              <c:yMode val="edge"/>
              <c:x val="1.4704338428284699E-3"/>
              <c:y val="0.2418868766404198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136358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16495584375482494"/>
          <c:y val="0.14227637795275588"/>
          <c:w val="0.40210575883896865"/>
          <c:h val="0.4056052493438320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35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C796CE5-99E0-4630-BF57-CCCE00134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4" tIns="46472" rIns="92944" bIns="46472" numCol="1" anchor="t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4" tIns="46472" rIns="92944" bIns="46472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695325"/>
            <a:ext cx="4498975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4" tIns="46472" rIns="92944" bIns="46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4" tIns="46472" rIns="92944" bIns="46472" numCol="1" anchor="b" anchorCtr="0" compatLnSpc="1">
            <a:prstTxWarp prst="textNoShape">
              <a:avLst/>
            </a:prstTxWarp>
          </a:bodyPr>
          <a:lstStyle>
            <a:lvl1pPr algn="l"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4" tIns="46472" rIns="92944" bIns="46472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4F2D05D-AE15-4989-B84D-935A21882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0AA8DE-F7B0-486B-BAA5-F1F8042AFA0A}" type="slidenum">
              <a:rPr lang="el-GR" smtClean="0">
                <a:solidFill>
                  <a:srgbClr val="000000"/>
                </a:solidFill>
              </a:rPr>
              <a:pPr/>
              <a:t>1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full-system simulation </a:t>
            </a:r>
            <a:r>
              <a:rPr lang="en-US" dirty="0" smtClean="0"/>
              <a:t>(run OS &amp; commercial apps)</a:t>
            </a:r>
          </a:p>
          <a:p>
            <a:r>
              <a:rPr lang="en-US" dirty="0" smtClean="0"/>
              <a:t>Longer </a:t>
            </a:r>
            <a:r>
              <a:rPr lang="en-US" dirty="0" smtClean="0">
                <a:sym typeface="Wingdings" pitchFamily="2" charset="2"/>
              </a:rPr>
              <a:t>benchmarks  trillions</a:t>
            </a:r>
            <a:r>
              <a:rPr lang="en-US" baseline="0" dirty="0" smtClean="0">
                <a:sym typeface="Wingdings" pitchFamily="2" charset="2"/>
              </a:rPr>
              <a:t> of instructions</a:t>
            </a:r>
          </a:p>
          <a:p>
            <a:r>
              <a:rPr lang="en-US" baseline="0" dirty="0" smtClean="0">
                <a:sym typeface="Wingdings" pitchFamily="2" charset="2"/>
              </a:rPr>
              <a:t>Mention overheads?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bullet: very hard to parallelize due to fine-grain communication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9E184-395D-4C51-8536-0970A756358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FIST</a:t>
            </a:r>
            <a:r>
              <a:rPr lang="en-US" baseline="0" dirty="0" smtClean="0"/>
              <a:t> model was designed to work in synergy (in tandem) with </a:t>
            </a:r>
            <a:r>
              <a:rPr lang="en-US" baseline="0" dirty="0" err="1" smtClean="0"/>
              <a:t>ProtoFlex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Instrumentation components</a:t>
            </a:r>
          </a:p>
          <a:p>
            <a:r>
              <a:rPr lang="en-US" dirty="0" smtClean="0"/>
              <a:t>Functional, no notion of timing. Trace-based.</a:t>
            </a:r>
          </a:p>
          <a:p>
            <a:r>
              <a:rPr lang="en-US" dirty="0" smtClean="0"/>
              <a:t>In this talk, brief one-slide overview of </a:t>
            </a:r>
            <a:r>
              <a:rPr lang="en-US" dirty="0" err="1" smtClean="0"/>
              <a:t>BlueSPARC</a:t>
            </a:r>
            <a:r>
              <a:rPr lang="en-US" dirty="0" smtClean="0"/>
              <a:t> and talk about Network-on-Chip model.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9BA3D6-33D8-4838-BB99-5AA7555AF49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Have transition slide to prepare them for networking stuff (maybe mention fist here?)</a:t>
            </a:r>
          </a:p>
          <a:p>
            <a:endParaRPr lang="en-US" smtClean="0"/>
          </a:p>
          <a:p>
            <a:r>
              <a:rPr lang="en-US" smtClean="0"/>
              <a:t>Instrumentation components</a:t>
            </a:r>
          </a:p>
          <a:p>
            <a:r>
              <a:rPr lang="en-US" smtClean="0"/>
              <a:t>Functional, no notion of timing. Trace-based.</a:t>
            </a:r>
          </a:p>
          <a:p>
            <a:r>
              <a:rPr lang="en-US" smtClean="0"/>
              <a:t>In this talk, brief one-slide overview of BlueSPARC and talk about Network-on-Chip model.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93BB7-7C2A-43EA-8613-53496B51EA0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Standalone (e.g. BookSim, SimGrid)</a:t>
            </a: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C5FFA-EF9C-43E6-A6EC-FC665037131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/>
              <a:t>full-system simulation </a:t>
            </a:r>
            <a:r>
              <a:rPr lang="en-US" dirty="0" smtClean="0"/>
              <a:t>(run OS &amp; commercial apps)</a:t>
            </a:r>
          </a:p>
          <a:p>
            <a:r>
              <a:rPr lang="en-US" dirty="0" smtClean="0"/>
              <a:t>Longer </a:t>
            </a:r>
            <a:r>
              <a:rPr lang="en-US" dirty="0" smtClean="0">
                <a:sym typeface="Wingdings" pitchFamily="2" charset="2"/>
              </a:rPr>
              <a:t>benchmarks  trillions</a:t>
            </a:r>
            <a:r>
              <a:rPr lang="en-US" baseline="0" dirty="0" smtClean="0">
                <a:sym typeface="Wingdings" pitchFamily="2" charset="2"/>
              </a:rPr>
              <a:t> of instructions</a:t>
            </a:r>
          </a:p>
          <a:p>
            <a:r>
              <a:rPr lang="en-US" baseline="0" dirty="0" smtClean="0">
                <a:sym typeface="Wingdings" pitchFamily="2" charset="2"/>
              </a:rPr>
              <a:t>Mention overheads?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bullet: very hard to parallelize due to fine-grain communication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9E184-395D-4C51-8536-0970A756358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Have transition slide to prepare them for networking stuff (maybe mention fist here?)</a:t>
            </a:r>
          </a:p>
          <a:p>
            <a:endParaRPr lang="en-US" smtClean="0"/>
          </a:p>
          <a:p>
            <a:r>
              <a:rPr lang="en-US" smtClean="0"/>
              <a:t>Instrumentation components</a:t>
            </a:r>
          </a:p>
          <a:p>
            <a:r>
              <a:rPr lang="en-US" smtClean="0"/>
              <a:t>Functional, no notion of timing. Trace-based.</a:t>
            </a:r>
          </a:p>
          <a:p>
            <a:r>
              <a:rPr lang="en-US" smtClean="0"/>
              <a:t>In this talk, brief one-slide overview of BlueSPARC and talk about Network-on-Chip model.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93BB7-7C2A-43EA-8613-53496B51EA0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5709B-5C98-4488-8452-2B33290792C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is too dense…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5709B-5C98-4488-8452-2B33290792C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5709B-5C98-4488-8452-2B33290792C8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5709B-5C98-4488-8452-2B33290792C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FB5D5-3382-4EC5-BFEB-F7588DA64B0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E1486-C227-4CAC-BC58-485D905DBCAE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24*24 </a:t>
            </a:r>
            <a:r>
              <a:rPr lang="en-US" dirty="0" smtClean="0">
                <a:sym typeface="Wingdings" pitchFamily="2" charset="2"/>
              </a:rPr>
              <a:t> 576 routers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2D05D-AE15-4989-B84D-935A21882E8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Have transition slide to prepare them for networking stuff (maybe mention fist here?)</a:t>
            </a:r>
          </a:p>
          <a:p>
            <a:endParaRPr lang="en-US" smtClean="0"/>
          </a:p>
          <a:p>
            <a:r>
              <a:rPr lang="en-US" smtClean="0"/>
              <a:t>Instrumentation components</a:t>
            </a:r>
          </a:p>
          <a:p>
            <a:r>
              <a:rPr lang="en-US" smtClean="0"/>
              <a:t>Functional, no notion of timing. Trace-based.</a:t>
            </a:r>
          </a:p>
          <a:p>
            <a:r>
              <a:rPr lang="en-US" smtClean="0"/>
              <a:t>In this talk, brief one-slide overview of BlueSPARC and talk about Network-on-Chip model.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93BB7-7C2A-43EA-8613-53496B51EA0F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new</a:t>
            </a:r>
            <a:r>
              <a:rPr lang="en-US" baseline="0" dirty="0" smtClean="0"/>
              <a:t> networking work (e.g. network generation tool, multi-abstract </a:t>
            </a:r>
            <a:r>
              <a:rPr lang="en-US" baseline="0" dirty="0" err="1" smtClean="0"/>
              <a:t>NoC</a:t>
            </a:r>
            <a:r>
              <a:rPr lang="en-US" baseline="0" dirty="0" smtClean="0"/>
              <a:t> modeling)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F2D05D-AE15-4989-B84D-935A21882E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Show results for LX155T?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054C1E-D46F-4722-91A6-15758240AF92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7DFD07-A8EB-408C-B0E9-05C6FE3E39A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Animate curve disposition as amount of buffering and traffic pattern changes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C6D20-78A9-43CB-91B5-6315D7A292D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5C00CD-DFA7-436A-8F61-652A37C54C0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697C7-6251-4EFA-8FC0-43DBB1B04FB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Have transition slide to prepare them for networking stuff (maybe mention fist here?)</a:t>
            </a:r>
          </a:p>
          <a:p>
            <a:endParaRPr lang="en-US" smtClean="0"/>
          </a:p>
          <a:p>
            <a:r>
              <a:rPr lang="en-US" smtClean="0"/>
              <a:t>Instrumentation components</a:t>
            </a:r>
          </a:p>
          <a:p>
            <a:r>
              <a:rPr lang="en-US" smtClean="0"/>
              <a:t>Functional, no notion of timing. Trace-based.</a:t>
            </a:r>
          </a:p>
          <a:p>
            <a:r>
              <a:rPr lang="en-US" smtClean="0"/>
              <a:t>In this talk, brief one-slide overview of BlueSPARC and talk about Network-on-Chip model.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93BB7-7C2A-43EA-8613-53496B51EA0F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Have transition slide to prepare them for networking stuff (maybe mention fist here?)</a:t>
            </a:r>
          </a:p>
          <a:p>
            <a:endParaRPr lang="en-US" smtClean="0"/>
          </a:p>
          <a:p>
            <a:r>
              <a:rPr lang="en-US" smtClean="0"/>
              <a:t>Instrumentation components</a:t>
            </a:r>
          </a:p>
          <a:p>
            <a:r>
              <a:rPr lang="en-US" smtClean="0"/>
              <a:t>Functional, no notion of timing. Trace-based.</a:t>
            </a:r>
          </a:p>
          <a:p>
            <a:r>
              <a:rPr lang="en-US" smtClean="0"/>
              <a:t>In this talk, brief one-slide overview of BlueSPARC and talk about Network-on-Chip model.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93BB7-7C2A-43EA-8613-53496B51EA0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503238" y="4763"/>
            <a:ext cx="204787" cy="10271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101849" tIns="50926" rIns="101849" bIns="50926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Arial" pitchFamily="34" charset="0"/>
              </a:rPr>
            </a:br>
            <a:endParaRPr lang="en-US" sz="2000" b="0" dirty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defRPr/>
            </a:pPr>
            <a:endParaRPr lang="en-US" sz="2000" b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312738"/>
            <a:ext cx="206375" cy="4111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101849" tIns="50926" rIns="101849" bIns="50926" anchor="ctr">
            <a:spAutoFit/>
          </a:bodyPr>
          <a:lstStyle/>
          <a:p>
            <a:pPr>
              <a:defRPr/>
            </a:pPr>
            <a:endParaRPr lang="en-US" sz="2000" b="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6" name="Straight Connector 10"/>
          <p:cNvCxnSpPr>
            <a:cxnSpLocks noChangeShapeType="1"/>
          </p:cNvCxnSpPr>
          <p:nvPr userDrawn="1"/>
        </p:nvCxnSpPr>
        <p:spPr bwMode="auto">
          <a:xfrm>
            <a:off x="334963" y="985838"/>
            <a:ext cx="8885237" cy="0"/>
          </a:xfrm>
          <a:prstGeom prst="line">
            <a:avLst/>
          </a:prstGeom>
          <a:noFill/>
          <a:ln w="76200" cap="rnd" algn="ctr">
            <a:solidFill>
              <a:srgbClr val="1F497D"/>
            </a:solidFill>
            <a:round/>
            <a:headEnd/>
            <a:tailEnd/>
          </a:ln>
        </p:spPr>
      </p:cxnSp>
      <p:grpSp>
        <p:nvGrpSpPr>
          <p:cNvPr id="7" name="Group 18"/>
          <p:cNvGrpSpPr>
            <a:grpSpLocks/>
          </p:cNvGrpSpPr>
          <p:nvPr userDrawn="1"/>
        </p:nvGrpSpPr>
        <p:grpSpPr bwMode="auto">
          <a:xfrm>
            <a:off x="8772525" y="49213"/>
            <a:ext cx="1201738" cy="977900"/>
            <a:chOff x="5505450" y="2673350"/>
            <a:chExt cx="1549461" cy="1223596"/>
          </a:xfrm>
        </p:grpSpPr>
        <p:sp>
          <p:nvSpPr>
            <p:cNvPr id="8" name="Rounded Rectangle 7"/>
            <p:cNvSpPr/>
            <p:nvPr userDrawn="1"/>
          </p:nvSpPr>
          <p:spPr bwMode="auto">
            <a:xfrm>
              <a:off x="6291438" y="3112334"/>
              <a:ext cx="763473" cy="3476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9850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1018508">
                <a:defRPr/>
              </a:pP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505450" y="2673350"/>
              <a:ext cx="1219919" cy="1223596"/>
            </a:xfrm>
            <a:prstGeom prst="roundRect">
              <a:avLst>
                <a:gd name="adj" fmla="val 50000"/>
              </a:avLst>
            </a:prstGeom>
            <a:solidFill>
              <a:srgbClr val="1F497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1018508">
                <a:defRPr/>
              </a:pP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579136" y="2748832"/>
              <a:ext cx="1066406" cy="1066673"/>
            </a:xfrm>
            <a:prstGeom prst="ellipse">
              <a:avLst/>
            </a:prstGeom>
            <a:solidFill>
              <a:schemeClr val="bg1"/>
            </a:solidFill>
            <a:ln w="412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336468" y="3144116"/>
              <a:ext cx="687739" cy="2900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1018508">
                <a:defRPr/>
              </a:pPr>
              <a:endParaRPr lang="en-US" sz="1600" b="0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91175" y="2771900"/>
              <a:ext cx="1362509" cy="103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14793" y="2"/>
            <a:ext cx="8837771" cy="1036320"/>
          </a:xfrm>
        </p:spPr>
        <p:txBody>
          <a:bodyPr/>
          <a:lstStyle>
            <a:lvl1pPr algn="l">
              <a:defRPr sz="4400" b="1" i="0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51460" y="1143000"/>
            <a:ext cx="9555480" cy="6019800"/>
          </a:xfrm>
          <a:prstGeom prst="rect">
            <a:avLst/>
          </a:prstGeom>
        </p:spPr>
        <p:txBody>
          <a:bodyPr>
            <a:normAutofit/>
          </a:bodyPr>
          <a:lstStyle>
            <a:lvl1pPr marL="381940" marR="0" indent="-3819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 b="1">
                <a:latin typeface="Calibri" pitchFamily="34" charset="0"/>
              </a:defRPr>
            </a:lvl1pPr>
            <a:lvl2pPr marL="827538" marR="0" indent="-31828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2pPr>
            <a:lvl3pPr marL="1273136" marR="0" indent="-254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8200"/>
              </a:buClr>
              <a:buSzPct val="65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3pPr>
            <a:lvl4pPr marL="1782388" marR="0" indent="-254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60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4pPr>
            <a:lvl5pPr marL="2291642" marR="0" indent="-254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40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3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9EE0-4B24-4E31-BCFA-D0167B732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400" y="76200"/>
            <a:ext cx="9382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228600" y="914400"/>
            <a:ext cx="9601200" cy="1588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93760"/>
            <a:ext cx="9326563" cy="67945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45078FE-ABD0-4697-B133-84571A755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9691-FC44-45D4-8590-F3B4DF2FB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0210800" y="1524000"/>
            <a:ext cx="1160463" cy="8699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019175" eaLnBrk="0" hangingPunct="0"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00200" y="1143000"/>
            <a:ext cx="9382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>
            <a:cxnSpLocks noChangeShapeType="1"/>
          </p:cNvCxnSpPr>
          <p:nvPr userDrawn="1"/>
        </p:nvCxnSpPr>
        <p:spPr bwMode="auto">
          <a:xfrm>
            <a:off x="228600" y="914400"/>
            <a:ext cx="9525000" cy="0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" name="Rectangle 6"/>
          <p:cNvSpPr/>
          <p:nvPr userDrawn="1"/>
        </p:nvSpPr>
        <p:spPr bwMode="auto">
          <a:xfrm>
            <a:off x="8839200" y="134938"/>
            <a:ext cx="1066800" cy="814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019175" eaLnBrk="0" hangingPunct="0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8" name="Picture 10" descr="Graphic1"/>
          <p:cNvPicPr>
            <a:picLocks noChangeAspect="1" noChangeArrowheads="1"/>
          </p:cNvPicPr>
          <p:nvPr userDrawn="1"/>
        </p:nvPicPr>
        <p:blipFill>
          <a:blip r:embed="rId5" cstate="print"/>
          <a:srcRect l="2299" t="2083" r="94711"/>
          <a:stretch>
            <a:fillRect/>
          </a:stretch>
        </p:blipFill>
        <p:spPr bwMode="auto">
          <a:xfrm>
            <a:off x="-609600" y="2362200"/>
            <a:ext cx="2651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 Single Corner Rectangle 8"/>
          <p:cNvSpPr/>
          <p:nvPr userDrawn="1"/>
        </p:nvSpPr>
        <p:spPr bwMode="auto">
          <a:xfrm rot="5400000">
            <a:off x="4267200" y="4114800"/>
            <a:ext cx="228600" cy="8763000"/>
          </a:xfrm>
          <a:prstGeom prst="round1Rect">
            <a:avLst>
              <a:gd name="adj" fmla="val 0"/>
            </a:avLst>
          </a:prstGeom>
          <a:gradFill flip="none" rotWithShape="1">
            <a:gsLst>
              <a:gs pos="100000">
                <a:srgbClr val="000055"/>
              </a:gs>
              <a:gs pos="15000">
                <a:schemeClr val="bg1"/>
              </a:gs>
            </a:gsLst>
            <a:lin ang="5400000" scaled="0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tIns="0" rIns="0" bIns="0"/>
          <a:lstStyle/>
          <a:p>
            <a:pPr defTabSz="1019175" eaLnBrk="0" hangingPunct="0">
              <a:defRPr/>
            </a:pPr>
            <a:r>
              <a:rPr lang="en-US" sz="1100" dirty="0">
                <a:solidFill>
                  <a:srgbClr val="FFFFFF"/>
                </a:solidFill>
              </a:rPr>
              <a:t>        </a:t>
            </a:r>
            <a:r>
              <a:rPr lang="en-US" sz="1400" dirty="0">
                <a:solidFill>
                  <a:srgbClr val="B9B9E7"/>
                </a:solidFill>
                <a:latin typeface="Arial Black" pitchFamily="34" charset="0"/>
              </a:rPr>
              <a:t>CALCM</a:t>
            </a:r>
            <a:r>
              <a:rPr lang="en-US" sz="1200" dirty="0">
                <a:solidFill>
                  <a:srgbClr val="FFFFFF"/>
                </a:solidFill>
              </a:rPr>
              <a:t>  Computer Architecture Lab                                                                                                    </a:t>
            </a:r>
            <a:r>
              <a:rPr lang="en-US" sz="1600" dirty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  <a:endParaRPr lang="en-US" sz="1100" dirty="0">
              <a:solidFill>
                <a:srgbClr val="990000"/>
              </a:solidFill>
              <a:latin typeface="Bodoni MT" pitchFamily="18" charset="0"/>
            </a:endParaRPr>
          </a:p>
        </p:txBody>
      </p:sp>
      <p:sp>
        <p:nvSpPr>
          <p:cNvPr id="10" name="Round Single Corner Rectangle 9"/>
          <p:cNvSpPr/>
          <p:nvPr userDrawn="1"/>
        </p:nvSpPr>
        <p:spPr bwMode="auto">
          <a:xfrm rot="5400000">
            <a:off x="4038600" y="3810000"/>
            <a:ext cx="228600" cy="8763000"/>
          </a:xfrm>
          <a:prstGeom prst="round1Rect">
            <a:avLst>
              <a:gd name="adj" fmla="val 0"/>
            </a:avLst>
          </a:prstGeom>
          <a:gradFill flip="none" rotWithShape="1">
            <a:gsLst>
              <a:gs pos="100000">
                <a:srgbClr val="002060"/>
              </a:gs>
              <a:gs pos="15000">
                <a:schemeClr val="bg1"/>
              </a:gs>
            </a:gsLst>
            <a:lin ang="5400000" scaled="0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tIns="0" rIns="0" bIns="0"/>
          <a:lstStyle/>
          <a:p>
            <a:pPr defTabSz="1019175" eaLnBrk="0" hangingPunct="0">
              <a:defRPr/>
            </a:pPr>
            <a:r>
              <a:rPr lang="en-US" sz="1100" dirty="0">
                <a:solidFill>
                  <a:srgbClr val="FFFFFF"/>
                </a:solidFill>
              </a:rPr>
              <a:t>  </a:t>
            </a:r>
            <a:r>
              <a:rPr lang="en-US" sz="1200" dirty="0">
                <a:solidFill>
                  <a:srgbClr val="B9B9E7"/>
                </a:solidFill>
                <a:latin typeface="Arial Black" pitchFamily="34" charset="0"/>
              </a:rPr>
              <a:t>CALCM</a:t>
            </a:r>
            <a:r>
              <a:rPr lang="en-US" sz="1100" dirty="0">
                <a:solidFill>
                  <a:srgbClr val="FFFFFF"/>
                </a:solidFill>
              </a:rPr>
              <a:t>  Computer Architecture Lab                                                                                                                              </a:t>
            </a:r>
            <a:r>
              <a:rPr lang="en-US" sz="1600" dirty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  <a:endParaRPr lang="en-US" sz="1100" dirty="0">
              <a:solidFill>
                <a:srgbClr val="990000"/>
              </a:solidFill>
              <a:latin typeface="Bodoni MT" pitchFamily="18" charset="0"/>
            </a:endParaRPr>
          </a:p>
        </p:txBody>
      </p:sp>
      <p:pic>
        <p:nvPicPr>
          <p:cNvPr id="11" name="Picture 10" descr="Graphic1"/>
          <p:cNvPicPr>
            <a:picLocks noChangeAspect="1" noChangeArrowheads="1"/>
          </p:cNvPicPr>
          <p:nvPr userDrawn="1"/>
        </p:nvPicPr>
        <p:blipFill>
          <a:blip r:embed="rId5" cstate="print"/>
          <a:srcRect l="2299" t="2083" r="94711"/>
          <a:stretch>
            <a:fillRect/>
          </a:stretch>
        </p:blipFill>
        <p:spPr bwMode="auto">
          <a:xfrm>
            <a:off x="-838200" y="4114800"/>
            <a:ext cx="2651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 Single Corner Rectangle 11"/>
          <p:cNvSpPr/>
          <p:nvPr userDrawn="1"/>
        </p:nvSpPr>
        <p:spPr bwMode="auto">
          <a:xfrm rot="5400000">
            <a:off x="4114800" y="-4114800"/>
            <a:ext cx="228600" cy="8458200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tIns="0" rIns="0" bIns="0"/>
          <a:lstStyle/>
          <a:p>
            <a:pPr defTabSz="1019175" eaLnBrk="0" hangingPunct="0">
              <a:defRPr/>
            </a:pPr>
            <a:r>
              <a:rPr lang="en-US" sz="1100" dirty="0">
                <a:solidFill>
                  <a:srgbClr val="FFFFFF"/>
                </a:solidFill>
              </a:rPr>
              <a:t>        </a:t>
            </a:r>
            <a:r>
              <a:rPr lang="en-US" sz="1400" dirty="0">
                <a:solidFill>
                  <a:srgbClr val="B9B9E7"/>
                </a:solidFill>
                <a:latin typeface="Arial Black" pitchFamily="34" charset="0"/>
              </a:rPr>
              <a:t>CALCM</a:t>
            </a:r>
            <a:r>
              <a:rPr lang="en-US" sz="1200" dirty="0">
                <a:solidFill>
                  <a:srgbClr val="FFFFFF"/>
                </a:solidFill>
              </a:rPr>
              <a:t>  Computer Architecture Lab                                                                                              </a:t>
            </a:r>
            <a:r>
              <a:rPr lang="en-US" sz="1500" dirty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</a:p>
        </p:txBody>
      </p:sp>
      <p:pic>
        <p:nvPicPr>
          <p:cNvPr id="13" name="Picture 10" descr="Graphic1"/>
          <p:cNvPicPr>
            <a:picLocks noChangeAspect="1" noChangeArrowheads="1"/>
          </p:cNvPicPr>
          <p:nvPr userDrawn="1"/>
        </p:nvPicPr>
        <p:blipFill>
          <a:blip r:embed="rId5" cstate="print"/>
          <a:srcRect l="2299" t="2083" r="94711"/>
          <a:stretch>
            <a:fillRect/>
          </a:stretch>
        </p:blipFill>
        <p:spPr bwMode="auto">
          <a:xfrm>
            <a:off x="0" y="4763"/>
            <a:ext cx="2651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 Single Corner Rectangle 13"/>
          <p:cNvSpPr/>
          <p:nvPr userDrawn="1"/>
        </p:nvSpPr>
        <p:spPr bwMode="auto">
          <a:xfrm>
            <a:off x="0" y="7848600"/>
            <a:ext cx="6667500" cy="228600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defTabSz="1019175" eaLnBrk="0" hangingPunct="0">
              <a:defRPr/>
            </a:pPr>
            <a:r>
              <a:rPr lang="en-US" sz="1100" dirty="0">
                <a:solidFill>
                  <a:srgbClr val="FFFFFF"/>
                </a:solidFill>
              </a:rPr>
              <a:t>        </a:t>
            </a:r>
            <a:r>
              <a:rPr lang="en-US" sz="1400" dirty="0">
                <a:solidFill>
                  <a:srgbClr val="B9B9E7"/>
                </a:solidFill>
                <a:latin typeface="Arial Black" pitchFamily="34" charset="0"/>
              </a:rPr>
              <a:t>CALCM</a:t>
            </a:r>
            <a:r>
              <a:rPr lang="en-US" sz="1200" dirty="0">
                <a:solidFill>
                  <a:srgbClr val="FFFFFF"/>
                </a:solidFill>
              </a:rPr>
              <a:t>  Computer Architecture Lab                                                     </a:t>
            </a:r>
            <a:r>
              <a:rPr lang="en-US" sz="1500" dirty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</a:p>
        </p:txBody>
      </p:sp>
      <p:pic>
        <p:nvPicPr>
          <p:cNvPr id="15" name="Picture 10" descr="Graphic1"/>
          <p:cNvPicPr>
            <a:picLocks noChangeAspect="1" noChangeArrowheads="1"/>
          </p:cNvPicPr>
          <p:nvPr userDrawn="1"/>
        </p:nvPicPr>
        <p:blipFill>
          <a:blip r:embed="rId5" cstate="print"/>
          <a:srcRect l="2299" t="2083" r="94711"/>
          <a:stretch>
            <a:fillRect/>
          </a:stretch>
        </p:blipFill>
        <p:spPr bwMode="auto">
          <a:xfrm>
            <a:off x="0" y="7853363"/>
            <a:ext cx="2651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848600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 Single Corner Rectangle 16"/>
          <p:cNvSpPr/>
          <p:nvPr userDrawn="1"/>
        </p:nvSpPr>
        <p:spPr bwMode="auto">
          <a:xfrm rot="5400000">
            <a:off x="14325600" y="-842962"/>
            <a:ext cx="228600" cy="8610600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50000">
                <a:srgbClr val="000055"/>
              </a:gs>
              <a:gs pos="0">
                <a:schemeClr val="tx1"/>
              </a:gs>
            </a:gsLst>
            <a:lin ang="5400000" scaled="0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tIns="0" rIns="0" bIns="0"/>
          <a:lstStyle/>
          <a:p>
            <a:pPr defTabSz="1019175" eaLnBrk="0" hangingPunct="0">
              <a:defRPr/>
            </a:pPr>
            <a:r>
              <a:rPr lang="en-US" sz="1100" dirty="0">
                <a:solidFill>
                  <a:srgbClr val="FFFFFF"/>
                </a:solidFill>
              </a:rPr>
              <a:t>        </a:t>
            </a:r>
            <a:r>
              <a:rPr lang="en-US" sz="1400" dirty="0">
                <a:solidFill>
                  <a:srgbClr val="B9B9E7"/>
                </a:solidFill>
                <a:latin typeface="Arial Black" pitchFamily="34" charset="0"/>
              </a:rPr>
              <a:t>CALCM</a:t>
            </a:r>
            <a:r>
              <a:rPr lang="en-US" sz="1200" dirty="0">
                <a:solidFill>
                  <a:srgbClr val="FFFFFF"/>
                </a:solidFill>
              </a:rPr>
              <a:t>  Computer Architecture Lab                                                                                                  </a:t>
            </a:r>
            <a:r>
              <a:rPr lang="en-US" sz="1500" dirty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</a:p>
        </p:txBody>
      </p:sp>
      <p:pic>
        <p:nvPicPr>
          <p:cNvPr id="18" name="Picture 10" descr="Graphic1"/>
          <p:cNvPicPr>
            <a:picLocks noChangeAspect="1" noChangeArrowheads="1"/>
          </p:cNvPicPr>
          <p:nvPr userDrawn="1"/>
        </p:nvPicPr>
        <p:blipFill>
          <a:blip r:embed="rId5" cstate="print"/>
          <a:srcRect l="2299" t="2083" r="94711"/>
          <a:stretch>
            <a:fillRect/>
          </a:stretch>
        </p:blipFill>
        <p:spPr bwMode="auto">
          <a:xfrm>
            <a:off x="10134600" y="3352800"/>
            <a:ext cx="26511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326563" cy="67945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 marL="382588" marR="0" indent="-382588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Char char="•"/>
              <a:tabLst/>
              <a:defRPr sz="3200" b="1"/>
            </a:lvl1pPr>
            <a:lvl2pPr marL="827088" marR="0" indent="-3175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 b="1"/>
            </a:lvl2pPr>
            <a:lvl3pPr marL="1273175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b="1"/>
            </a:lvl3pPr>
            <a:lvl4pPr marL="1782763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 b="1"/>
            </a:lvl4pPr>
            <a:lvl5pPr marL="2292350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 b="1"/>
            </a:lvl5pPr>
          </a:lstStyle>
          <a:p>
            <a:pPr lvl="0"/>
            <a:endParaRPr lang="en-US" noProof="0" dirty="0"/>
          </a:p>
        </p:txBody>
      </p:sp>
      <p:sp>
        <p:nvSpPr>
          <p:cNvPr id="20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DA3EF46-41F2-458D-AF6C-0F24755F50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943475" y="6089650"/>
            <a:ext cx="3971925" cy="911225"/>
            <a:chOff x="3072" y="3177"/>
            <a:chExt cx="2274" cy="507"/>
          </a:xfrm>
        </p:grpSpPr>
        <p:pic>
          <p:nvPicPr>
            <p:cNvPr id="5" name="Picture 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27" y="3408"/>
              <a:ext cx="1745" cy="2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" name="Text Box 9"/>
            <p:cNvSpPr txBox="1">
              <a:spLocks noChangeArrowheads="1"/>
            </p:cNvSpPr>
            <p:nvPr userDrawn="1"/>
          </p:nvSpPr>
          <p:spPr bwMode="auto">
            <a:xfrm>
              <a:off x="3072" y="3177"/>
              <a:ext cx="2274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1870" tIns="50935" rIns="101870" bIns="50935">
              <a:spAutoFit/>
            </a:bodyPr>
            <a:lstStyle/>
            <a:p>
              <a:pPr defTabSz="1019175">
                <a:defRPr/>
              </a:pPr>
              <a:r>
                <a:rPr lang="en-US" sz="2000" dirty="0">
                  <a:solidFill>
                    <a:srgbClr val="990000"/>
                  </a:solidFill>
                  <a:latin typeface="Tahoma" charset="0"/>
                  <a:cs typeface="Arial" charset="0"/>
                </a:rPr>
                <a:t>Computer Architecture Lab at</a:t>
              </a:r>
            </a:p>
          </p:txBody>
        </p:sp>
      </p:grp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6650" y="5470525"/>
            <a:ext cx="28257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08125" y="3108325"/>
            <a:ext cx="7042150" cy="1987550"/>
          </a:xfrm>
        </p:spPr>
        <p:txBody>
          <a:bodyPr/>
          <a:lstStyle>
            <a:lvl1pPr marL="0" indent="0" algn="ctr">
              <a:spcBef>
                <a:spcPct val="20000"/>
              </a:spcBef>
              <a:buFontTx/>
              <a:buNone/>
              <a:defRPr sz="2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0825" y="863600"/>
            <a:ext cx="9556750" cy="1665288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7385050"/>
            <a:ext cx="1371600" cy="53975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4A27A6F-8166-4311-8467-6F7172639577}" type="datetime1">
              <a:rPr lang="en-US"/>
              <a:pPr>
                <a:defRPr/>
              </a:pPr>
              <a:t>5/19/2011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228600" y="914400"/>
            <a:ext cx="9525000" cy="0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" name="Rectangle 4"/>
          <p:cNvSpPr/>
          <p:nvPr userDrawn="1"/>
        </p:nvSpPr>
        <p:spPr bwMode="auto">
          <a:xfrm>
            <a:off x="8839200" y="130175"/>
            <a:ext cx="1066800" cy="81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019175" eaLnBrk="0" hangingPunct="0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" name="Round Single Corner Rectangle 5"/>
          <p:cNvSpPr/>
          <p:nvPr userDrawn="1"/>
        </p:nvSpPr>
        <p:spPr bwMode="auto">
          <a:xfrm rot="5400000">
            <a:off x="4114800" y="-4114800"/>
            <a:ext cx="228600" cy="8458200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tIns="0" rIns="0" bIns="0"/>
          <a:lstStyle/>
          <a:p>
            <a:pPr defTabSz="1019175" eaLnBrk="0" hangingPunct="0">
              <a:defRPr/>
            </a:pPr>
            <a:r>
              <a:rPr lang="en-US" sz="1100" dirty="0">
                <a:solidFill>
                  <a:srgbClr val="FFFFFF"/>
                </a:solidFill>
              </a:rPr>
              <a:t>        </a:t>
            </a:r>
            <a:r>
              <a:rPr lang="en-US" sz="1400" dirty="0">
                <a:solidFill>
                  <a:srgbClr val="B9B9E7"/>
                </a:solidFill>
                <a:latin typeface="Arial Black" pitchFamily="34" charset="0"/>
              </a:rPr>
              <a:t>CALCM</a:t>
            </a:r>
            <a:r>
              <a:rPr lang="en-US" sz="1200" dirty="0">
                <a:solidFill>
                  <a:srgbClr val="FFFFFF"/>
                </a:solidFill>
              </a:rPr>
              <a:t>  Computer Architecture Lab                                                                                              </a:t>
            </a:r>
            <a:r>
              <a:rPr lang="en-US" sz="1500" dirty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</a:p>
        </p:txBody>
      </p:sp>
      <p:pic>
        <p:nvPicPr>
          <p:cNvPr id="7" name="Picture 10" descr="Graphic1"/>
          <p:cNvPicPr>
            <a:picLocks noChangeAspect="1" noChangeArrowheads="1"/>
          </p:cNvPicPr>
          <p:nvPr userDrawn="1"/>
        </p:nvPicPr>
        <p:blipFill>
          <a:blip r:embed="rId3" cstate="print"/>
          <a:srcRect l="2299" t="2083" r="94711"/>
          <a:stretch>
            <a:fillRect/>
          </a:stretch>
        </p:blipFill>
        <p:spPr bwMode="auto">
          <a:xfrm>
            <a:off x="0" y="4763"/>
            <a:ext cx="2651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326563" cy="67945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 marL="382588" marR="0" indent="-382588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Char char="•"/>
              <a:tabLst/>
              <a:defRPr sz="3200" b="1"/>
            </a:lvl1pPr>
            <a:lvl2pPr marL="827088" marR="0" indent="-3175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 b="1"/>
            </a:lvl2pPr>
            <a:lvl3pPr marL="1273175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b="1"/>
            </a:lvl3pPr>
            <a:lvl4pPr marL="1782763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 b="1"/>
            </a:lvl4pPr>
            <a:lvl5pPr marL="2292350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 b="1"/>
            </a:lvl5pPr>
          </a:lstStyle>
          <a:p>
            <a:pPr lvl="0"/>
            <a:endParaRPr lang="en-US" noProof="0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12075" y="7461250"/>
            <a:ext cx="2346325" cy="539750"/>
          </a:xfrm>
        </p:spPr>
        <p:txBody>
          <a:bodyPr/>
          <a:lstStyle>
            <a:lvl1pPr>
              <a:defRPr sz="140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10E69E1-660E-427F-9006-084075C80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400" y="76200"/>
            <a:ext cx="9382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>
            <a:cxnSpLocks noChangeShapeType="1"/>
          </p:cNvCxnSpPr>
          <p:nvPr userDrawn="1"/>
        </p:nvCxnSpPr>
        <p:spPr bwMode="auto">
          <a:xfrm>
            <a:off x="228600" y="914400"/>
            <a:ext cx="9601200" cy="1588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9402763" cy="60325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 marL="382588" marR="0" indent="-382588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Char char="•"/>
              <a:tabLst/>
              <a:defRPr sz="3200" b="1"/>
            </a:lvl1pPr>
            <a:lvl2pPr marL="827088" marR="0" indent="-3175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 b="1"/>
            </a:lvl2pPr>
            <a:lvl3pPr marL="1273175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b="1"/>
            </a:lvl3pPr>
            <a:lvl4pPr marL="1782763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 b="1"/>
            </a:lvl4pPr>
            <a:lvl5pPr marL="2292350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 b="1"/>
            </a:lvl5pPr>
          </a:lstStyle>
          <a:p>
            <a:pPr lvl="0"/>
            <a:endParaRPr lang="en-US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152400" y="0"/>
            <a:ext cx="9372600" cy="533400"/>
          </a:xfrm>
        </p:spPr>
        <p:txBody>
          <a:bodyPr/>
          <a:lstStyle>
            <a:lvl1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657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7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12075" y="7461250"/>
            <a:ext cx="2346325" cy="539750"/>
          </a:xfrm>
        </p:spPr>
        <p:txBody>
          <a:bodyPr/>
          <a:lstStyle>
            <a:lvl1pPr>
              <a:defRPr sz="140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3B09859-1B2C-44A3-BA4A-F0B5BD9D67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400" y="76200"/>
            <a:ext cx="9382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228600" y="914400"/>
            <a:ext cx="9601200" cy="1588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93760"/>
            <a:ext cx="9326563" cy="67945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12075" y="7461250"/>
            <a:ext cx="2346325" cy="539750"/>
          </a:xfrm>
        </p:spPr>
        <p:txBody>
          <a:bodyPr/>
          <a:lstStyle>
            <a:lvl1pPr>
              <a:defRPr sz="140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3859F11-C715-4E66-936A-6C5EDA73F9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12075" y="7461250"/>
            <a:ext cx="2346325" cy="539750"/>
          </a:xfrm>
        </p:spPr>
        <p:txBody>
          <a:bodyPr/>
          <a:lstStyle>
            <a:lvl1pPr>
              <a:defRPr sz="140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E502E5C-60EA-4DEB-B67C-78842EE18E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0210800" y="1524000"/>
            <a:ext cx="1160463" cy="8699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019175" eaLnBrk="0" hangingPunct="0">
              <a:defRPr/>
            </a:pP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00200" y="1143000"/>
            <a:ext cx="9382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>
            <a:cxnSpLocks noChangeShapeType="1"/>
          </p:cNvCxnSpPr>
          <p:nvPr userDrawn="1"/>
        </p:nvCxnSpPr>
        <p:spPr bwMode="auto">
          <a:xfrm>
            <a:off x="228600" y="914400"/>
            <a:ext cx="9525000" cy="0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7" name="Rectangle 6"/>
          <p:cNvSpPr/>
          <p:nvPr userDrawn="1"/>
        </p:nvSpPr>
        <p:spPr bwMode="auto">
          <a:xfrm>
            <a:off x="8839200" y="134938"/>
            <a:ext cx="1066800" cy="814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019175" eaLnBrk="0" hangingPunct="0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8" name="Picture 10" descr="Graphic1"/>
          <p:cNvPicPr>
            <a:picLocks noChangeAspect="1" noChangeArrowheads="1"/>
          </p:cNvPicPr>
          <p:nvPr userDrawn="1"/>
        </p:nvPicPr>
        <p:blipFill>
          <a:blip r:embed="rId5" cstate="print"/>
          <a:srcRect l="2299" t="2083" r="94711"/>
          <a:stretch>
            <a:fillRect/>
          </a:stretch>
        </p:blipFill>
        <p:spPr bwMode="auto">
          <a:xfrm>
            <a:off x="-609600" y="2362200"/>
            <a:ext cx="2651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 Single Corner Rectangle 8"/>
          <p:cNvSpPr/>
          <p:nvPr userDrawn="1"/>
        </p:nvSpPr>
        <p:spPr bwMode="auto">
          <a:xfrm rot="5400000">
            <a:off x="4267200" y="4114800"/>
            <a:ext cx="228600" cy="8763000"/>
          </a:xfrm>
          <a:prstGeom prst="round1Rect">
            <a:avLst>
              <a:gd name="adj" fmla="val 0"/>
            </a:avLst>
          </a:prstGeom>
          <a:gradFill flip="none" rotWithShape="1">
            <a:gsLst>
              <a:gs pos="100000">
                <a:srgbClr val="000055"/>
              </a:gs>
              <a:gs pos="15000">
                <a:schemeClr val="bg1"/>
              </a:gs>
            </a:gsLst>
            <a:lin ang="5400000" scaled="0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tIns="0" rIns="0" bIns="0"/>
          <a:lstStyle/>
          <a:p>
            <a:pPr defTabSz="1019175" eaLnBrk="0" hangingPunct="0">
              <a:defRPr/>
            </a:pPr>
            <a:r>
              <a:rPr lang="en-US" sz="1100" dirty="0">
                <a:solidFill>
                  <a:srgbClr val="FFFFFF"/>
                </a:solidFill>
              </a:rPr>
              <a:t>        </a:t>
            </a:r>
            <a:r>
              <a:rPr lang="en-US" sz="1400" dirty="0">
                <a:solidFill>
                  <a:srgbClr val="B9B9E7"/>
                </a:solidFill>
                <a:latin typeface="Arial Black" pitchFamily="34" charset="0"/>
              </a:rPr>
              <a:t>CALCM</a:t>
            </a:r>
            <a:r>
              <a:rPr lang="en-US" sz="1200" dirty="0">
                <a:solidFill>
                  <a:srgbClr val="FFFFFF"/>
                </a:solidFill>
              </a:rPr>
              <a:t>  Computer Architecture Lab                                                                                                    </a:t>
            </a:r>
            <a:r>
              <a:rPr lang="en-US" sz="1600" dirty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  <a:endParaRPr lang="en-US" sz="1100" dirty="0">
              <a:solidFill>
                <a:srgbClr val="990000"/>
              </a:solidFill>
              <a:latin typeface="Bodoni MT" pitchFamily="18" charset="0"/>
            </a:endParaRPr>
          </a:p>
        </p:txBody>
      </p:sp>
      <p:sp>
        <p:nvSpPr>
          <p:cNvPr id="10" name="Round Single Corner Rectangle 9"/>
          <p:cNvSpPr/>
          <p:nvPr userDrawn="1"/>
        </p:nvSpPr>
        <p:spPr bwMode="auto">
          <a:xfrm rot="5400000">
            <a:off x="4038600" y="3810000"/>
            <a:ext cx="228600" cy="8763000"/>
          </a:xfrm>
          <a:prstGeom prst="round1Rect">
            <a:avLst>
              <a:gd name="adj" fmla="val 0"/>
            </a:avLst>
          </a:prstGeom>
          <a:gradFill flip="none" rotWithShape="1">
            <a:gsLst>
              <a:gs pos="100000">
                <a:srgbClr val="002060"/>
              </a:gs>
              <a:gs pos="15000">
                <a:schemeClr val="bg1"/>
              </a:gs>
            </a:gsLst>
            <a:lin ang="5400000" scaled="0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tIns="0" rIns="0" bIns="0"/>
          <a:lstStyle/>
          <a:p>
            <a:pPr defTabSz="1019175" eaLnBrk="0" hangingPunct="0">
              <a:defRPr/>
            </a:pPr>
            <a:r>
              <a:rPr lang="en-US" sz="1100" dirty="0">
                <a:solidFill>
                  <a:srgbClr val="FFFFFF"/>
                </a:solidFill>
              </a:rPr>
              <a:t>  </a:t>
            </a:r>
            <a:r>
              <a:rPr lang="en-US" sz="1200" dirty="0">
                <a:solidFill>
                  <a:srgbClr val="B9B9E7"/>
                </a:solidFill>
                <a:latin typeface="Arial Black" pitchFamily="34" charset="0"/>
              </a:rPr>
              <a:t>CALCM</a:t>
            </a:r>
            <a:r>
              <a:rPr lang="en-US" sz="1100" dirty="0">
                <a:solidFill>
                  <a:srgbClr val="FFFFFF"/>
                </a:solidFill>
              </a:rPr>
              <a:t>  Computer Architecture Lab                                                                                                                              </a:t>
            </a:r>
            <a:r>
              <a:rPr lang="en-US" sz="1600" dirty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  <a:endParaRPr lang="en-US" sz="1100" dirty="0">
              <a:solidFill>
                <a:srgbClr val="990000"/>
              </a:solidFill>
              <a:latin typeface="Bodoni MT" pitchFamily="18" charset="0"/>
            </a:endParaRPr>
          </a:p>
        </p:txBody>
      </p:sp>
      <p:pic>
        <p:nvPicPr>
          <p:cNvPr id="11" name="Picture 10" descr="Graphic1"/>
          <p:cNvPicPr>
            <a:picLocks noChangeAspect="1" noChangeArrowheads="1"/>
          </p:cNvPicPr>
          <p:nvPr userDrawn="1"/>
        </p:nvPicPr>
        <p:blipFill>
          <a:blip r:embed="rId5" cstate="print"/>
          <a:srcRect l="2299" t="2083" r="94711"/>
          <a:stretch>
            <a:fillRect/>
          </a:stretch>
        </p:blipFill>
        <p:spPr bwMode="auto">
          <a:xfrm>
            <a:off x="-838200" y="4114800"/>
            <a:ext cx="26511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 Single Corner Rectangle 11"/>
          <p:cNvSpPr/>
          <p:nvPr userDrawn="1"/>
        </p:nvSpPr>
        <p:spPr bwMode="auto">
          <a:xfrm rot="5400000">
            <a:off x="4114800" y="-4114800"/>
            <a:ext cx="228600" cy="8458200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tIns="0" rIns="0" bIns="0"/>
          <a:lstStyle/>
          <a:p>
            <a:pPr defTabSz="1019175" eaLnBrk="0" hangingPunct="0">
              <a:defRPr/>
            </a:pPr>
            <a:r>
              <a:rPr lang="en-US" sz="1100" dirty="0">
                <a:solidFill>
                  <a:srgbClr val="FFFFFF"/>
                </a:solidFill>
              </a:rPr>
              <a:t>        </a:t>
            </a:r>
            <a:r>
              <a:rPr lang="en-US" sz="1400" dirty="0">
                <a:solidFill>
                  <a:srgbClr val="B9B9E7"/>
                </a:solidFill>
                <a:latin typeface="Arial Black" pitchFamily="34" charset="0"/>
              </a:rPr>
              <a:t>CALCM</a:t>
            </a:r>
            <a:r>
              <a:rPr lang="en-US" sz="1200" dirty="0">
                <a:solidFill>
                  <a:srgbClr val="FFFFFF"/>
                </a:solidFill>
              </a:rPr>
              <a:t>  Computer Architecture Lab                                                                                              </a:t>
            </a:r>
            <a:r>
              <a:rPr lang="en-US" sz="1500" dirty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</a:p>
        </p:txBody>
      </p:sp>
      <p:pic>
        <p:nvPicPr>
          <p:cNvPr id="13" name="Picture 10" descr="Graphic1"/>
          <p:cNvPicPr>
            <a:picLocks noChangeAspect="1" noChangeArrowheads="1"/>
          </p:cNvPicPr>
          <p:nvPr userDrawn="1"/>
        </p:nvPicPr>
        <p:blipFill>
          <a:blip r:embed="rId5" cstate="print"/>
          <a:srcRect l="2299" t="2083" r="94711"/>
          <a:stretch>
            <a:fillRect/>
          </a:stretch>
        </p:blipFill>
        <p:spPr bwMode="auto">
          <a:xfrm>
            <a:off x="0" y="4763"/>
            <a:ext cx="2651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 Single Corner Rectangle 13"/>
          <p:cNvSpPr/>
          <p:nvPr userDrawn="1"/>
        </p:nvSpPr>
        <p:spPr bwMode="auto">
          <a:xfrm>
            <a:off x="0" y="7848600"/>
            <a:ext cx="6667500" cy="228600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defTabSz="1019175" eaLnBrk="0" hangingPunct="0">
              <a:defRPr/>
            </a:pPr>
            <a:r>
              <a:rPr lang="en-US" sz="1100" dirty="0">
                <a:solidFill>
                  <a:srgbClr val="FFFFFF"/>
                </a:solidFill>
              </a:rPr>
              <a:t>        </a:t>
            </a:r>
            <a:r>
              <a:rPr lang="en-US" sz="1400" dirty="0">
                <a:solidFill>
                  <a:srgbClr val="B9B9E7"/>
                </a:solidFill>
                <a:latin typeface="Arial Black" pitchFamily="34" charset="0"/>
              </a:rPr>
              <a:t>CALCM</a:t>
            </a:r>
            <a:r>
              <a:rPr lang="en-US" sz="1200" dirty="0">
                <a:solidFill>
                  <a:srgbClr val="FFFFFF"/>
                </a:solidFill>
              </a:rPr>
              <a:t>  Computer Architecture Lab                                                     </a:t>
            </a:r>
            <a:r>
              <a:rPr lang="en-US" sz="1500" dirty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</a:p>
        </p:txBody>
      </p:sp>
      <p:pic>
        <p:nvPicPr>
          <p:cNvPr id="15" name="Picture 10" descr="Graphic1"/>
          <p:cNvPicPr>
            <a:picLocks noChangeAspect="1" noChangeArrowheads="1"/>
          </p:cNvPicPr>
          <p:nvPr userDrawn="1"/>
        </p:nvPicPr>
        <p:blipFill>
          <a:blip r:embed="rId5" cstate="print"/>
          <a:srcRect l="2299" t="2083" r="94711"/>
          <a:stretch>
            <a:fillRect/>
          </a:stretch>
        </p:blipFill>
        <p:spPr bwMode="auto">
          <a:xfrm>
            <a:off x="0" y="7853363"/>
            <a:ext cx="2651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848600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 Single Corner Rectangle 16"/>
          <p:cNvSpPr/>
          <p:nvPr userDrawn="1"/>
        </p:nvSpPr>
        <p:spPr bwMode="auto">
          <a:xfrm rot="5400000">
            <a:off x="14325600" y="-842962"/>
            <a:ext cx="228600" cy="8610600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50000">
                <a:srgbClr val="000055"/>
              </a:gs>
              <a:gs pos="0">
                <a:schemeClr val="tx1"/>
              </a:gs>
            </a:gsLst>
            <a:lin ang="5400000" scaled="0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tIns="0" rIns="0" bIns="0"/>
          <a:lstStyle/>
          <a:p>
            <a:pPr defTabSz="1019175" eaLnBrk="0" hangingPunct="0">
              <a:defRPr/>
            </a:pPr>
            <a:r>
              <a:rPr lang="en-US" sz="1100" dirty="0">
                <a:solidFill>
                  <a:srgbClr val="FFFFFF"/>
                </a:solidFill>
              </a:rPr>
              <a:t>        </a:t>
            </a:r>
            <a:r>
              <a:rPr lang="en-US" sz="1400" dirty="0">
                <a:solidFill>
                  <a:srgbClr val="B9B9E7"/>
                </a:solidFill>
                <a:latin typeface="Arial Black" pitchFamily="34" charset="0"/>
              </a:rPr>
              <a:t>CALCM</a:t>
            </a:r>
            <a:r>
              <a:rPr lang="en-US" sz="1200" dirty="0">
                <a:solidFill>
                  <a:srgbClr val="FFFFFF"/>
                </a:solidFill>
              </a:rPr>
              <a:t>  Computer Architecture Lab                                                                                                  </a:t>
            </a:r>
            <a:r>
              <a:rPr lang="en-US" sz="1500" dirty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</a:p>
        </p:txBody>
      </p:sp>
      <p:pic>
        <p:nvPicPr>
          <p:cNvPr id="18" name="Picture 10" descr="Graphic1"/>
          <p:cNvPicPr>
            <a:picLocks noChangeAspect="1" noChangeArrowheads="1"/>
          </p:cNvPicPr>
          <p:nvPr userDrawn="1"/>
        </p:nvPicPr>
        <p:blipFill>
          <a:blip r:embed="rId5" cstate="print"/>
          <a:srcRect l="2299" t="2083" r="94711"/>
          <a:stretch>
            <a:fillRect/>
          </a:stretch>
        </p:blipFill>
        <p:spPr bwMode="auto">
          <a:xfrm>
            <a:off x="10134600" y="3352800"/>
            <a:ext cx="265113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326563" cy="67945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 marL="382588" marR="0" indent="-382588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Char char="•"/>
              <a:tabLst/>
              <a:defRPr sz="3200" b="1"/>
            </a:lvl1pPr>
            <a:lvl2pPr marL="827088" marR="0" indent="-3175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 b="1"/>
            </a:lvl2pPr>
            <a:lvl3pPr marL="1273175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b="1"/>
            </a:lvl3pPr>
            <a:lvl4pPr marL="1782763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 b="1"/>
            </a:lvl4pPr>
            <a:lvl5pPr marL="2292350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 b="1"/>
            </a:lvl5pPr>
          </a:lstStyle>
          <a:p>
            <a:pPr lvl="0"/>
            <a:endParaRPr lang="en-US" noProof="0" dirty="0"/>
          </a:p>
        </p:txBody>
      </p:sp>
      <p:sp>
        <p:nvSpPr>
          <p:cNvPr id="20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12075" y="7461250"/>
            <a:ext cx="2346325" cy="539750"/>
          </a:xfrm>
        </p:spPr>
        <p:txBody>
          <a:bodyPr/>
          <a:lstStyle>
            <a:lvl1pPr>
              <a:defRPr sz="140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676B48F-9716-435D-80FF-D0A0D0953A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08500" y="5937250"/>
            <a:ext cx="3971925" cy="911225"/>
            <a:chOff x="3072" y="3177"/>
            <a:chExt cx="2274" cy="507"/>
          </a:xfrm>
        </p:grpSpPr>
        <p:pic>
          <p:nvPicPr>
            <p:cNvPr id="5" name="Picture 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27" y="3408"/>
              <a:ext cx="1745" cy="2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" name="Text Box 9"/>
            <p:cNvSpPr txBox="1">
              <a:spLocks noChangeArrowheads="1"/>
            </p:cNvSpPr>
            <p:nvPr userDrawn="1"/>
          </p:nvSpPr>
          <p:spPr bwMode="auto">
            <a:xfrm>
              <a:off x="3072" y="3177"/>
              <a:ext cx="2274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1870" tIns="50935" rIns="101870" bIns="50935">
              <a:spAutoFit/>
            </a:bodyPr>
            <a:lstStyle/>
            <a:p>
              <a:pPr defTabSz="1019175">
                <a:defRPr/>
              </a:pPr>
              <a:r>
                <a:rPr lang="en-US" sz="2000">
                  <a:solidFill>
                    <a:srgbClr val="990000"/>
                  </a:solidFill>
                  <a:latin typeface="Tahoma" charset="0"/>
                  <a:cs typeface="Arial" charset="0"/>
                </a:rPr>
                <a:t>Computer Architecture Lab at</a:t>
              </a:r>
            </a:p>
          </p:txBody>
        </p:sp>
      </p:grp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2263" y="5318125"/>
            <a:ext cx="28257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08125" y="3108325"/>
            <a:ext cx="7042150" cy="1987550"/>
          </a:xfrm>
        </p:spPr>
        <p:txBody>
          <a:bodyPr/>
          <a:lstStyle>
            <a:lvl1pPr marL="0" indent="0" algn="ctr">
              <a:spcBef>
                <a:spcPct val="20000"/>
              </a:spcBef>
              <a:buFontTx/>
              <a:buNone/>
              <a:defRPr sz="2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0825" y="863600"/>
            <a:ext cx="9556750" cy="1665288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7385050"/>
            <a:ext cx="1371600" cy="5397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itchFamily="34" charset="0"/>
              </a:defRPr>
            </a:lvl1pPr>
          </a:lstStyle>
          <a:p>
            <a:pPr algn="ctr" eaLnBrk="0" hangingPunct="0">
              <a:defRPr/>
            </a:pPr>
            <a:r>
              <a:rPr lang="en-US">
                <a:solidFill>
                  <a:srgbClr val="000000"/>
                </a:solidFill>
              </a:rPr>
              <a:t>19-Aug-2008		</a:t>
            </a:r>
          </a:p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228600" y="914400"/>
            <a:ext cx="9525000" cy="0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" name="Rectangle 4"/>
          <p:cNvSpPr/>
          <p:nvPr userDrawn="1"/>
        </p:nvSpPr>
        <p:spPr bwMode="auto">
          <a:xfrm>
            <a:off x="8839200" y="130175"/>
            <a:ext cx="1066800" cy="81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019175" eaLnBrk="0" hangingPunct="0"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326563" cy="755650"/>
          </a:xfrm>
          <a:prstGeom prst="rect">
            <a:avLst/>
          </a:prstGeom>
        </p:spPr>
        <p:txBody>
          <a:bodyPr/>
          <a:lstStyle>
            <a:lvl1pPr algn="l">
              <a:defRPr sz="4000" b="1" spc="-150">
                <a:solidFill>
                  <a:srgbClr val="00005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7308850"/>
            <a:ext cx="1371600" cy="539750"/>
          </a:xfrm>
        </p:spPr>
        <p:txBody>
          <a:bodyPr/>
          <a:lstStyle>
            <a:lvl1pPr>
              <a:defRPr sz="14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8B51707-44FC-485F-8F69-A1081FA35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ound Single Corner Rectangle 11"/>
          <p:cNvSpPr/>
          <p:nvPr userDrawn="1"/>
        </p:nvSpPr>
        <p:spPr>
          <a:xfrm>
            <a:off x="0" y="7510463"/>
            <a:ext cx="4648200" cy="261937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/>
          <a:lstStyle/>
          <a:p>
            <a:pPr algn="l" defTabSz="1019175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schemeClr val="bg1"/>
                </a:solidFill>
              </a:rPr>
              <a:t>       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CALCM</a:t>
            </a:r>
            <a:r>
              <a:rPr lang="en-US" sz="1100" dirty="0" smtClean="0">
                <a:solidFill>
                  <a:schemeClr val="bg1"/>
                </a:solidFill>
              </a:rPr>
              <a:t>  </a:t>
            </a:r>
            <a:r>
              <a:rPr lang="en-US" sz="1200" dirty="0" smtClean="0">
                <a:solidFill>
                  <a:schemeClr val="bg1"/>
                </a:solidFill>
              </a:rPr>
              <a:t>Computer Architecture Lab at</a:t>
            </a:r>
            <a:r>
              <a:rPr lang="en-US" sz="1200" baseline="0" dirty="0" smtClean="0">
                <a:solidFill>
                  <a:schemeClr val="bg1"/>
                </a:solidFill>
              </a:rPr>
              <a:t>  </a:t>
            </a:r>
            <a:r>
              <a:rPr lang="en-US" sz="1600" dirty="0" smtClean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  <a:endParaRPr lang="en-US" sz="1100" b="1" kern="12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43800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 userDrawn="1"/>
        </p:nvSpPr>
        <p:spPr bwMode="auto">
          <a:xfrm>
            <a:off x="228600" y="1143000"/>
            <a:ext cx="9601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9" tIns="50926" rIns="101849" bIns="50926">
            <a:normAutofit/>
          </a:bodyPr>
          <a:lstStyle>
            <a:lvl1pPr>
              <a:defRPr b="1">
                <a:latin typeface="Calibri" pitchFamily="34" charset="0"/>
              </a:defRPr>
            </a:lvl1pPr>
            <a:lvl2pPr>
              <a:buClr>
                <a:schemeClr val="bg2"/>
              </a:buClr>
              <a:defRPr>
                <a:latin typeface="Calibri" pitchFamily="34" charset="0"/>
              </a:defRPr>
            </a:lvl2pPr>
            <a:lvl3pPr>
              <a:buClr>
                <a:srgbClr val="DA8200"/>
              </a:buCl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marL="381940" indent="-381940" eaLnBrk="0" hangingPunct="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3600" kern="0" dirty="0" smtClean="0">
                <a:solidFill>
                  <a:srgbClr val="000000"/>
                </a:solidFill>
                <a:cs typeface="Arial"/>
              </a:rPr>
              <a:t>Click to edit Master text styles</a:t>
            </a:r>
          </a:p>
          <a:p>
            <a:pPr marL="827538" lvl="1" indent="-318282" eaLnBrk="0" hangingPunct="0">
              <a:spcBef>
                <a:spcPct val="20000"/>
              </a:spcBef>
              <a:buClr>
                <a:srgbClr val="669999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3100" b="0" kern="0" dirty="0" smtClean="0">
                <a:solidFill>
                  <a:srgbClr val="000000"/>
                </a:solidFill>
                <a:cs typeface="Arial"/>
              </a:rPr>
              <a:t>Second level</a:t>
            </a:r>
          </a:p>
          <a:p>
            <a:pPr marL="1273136" lvl="2" indent="-254627"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/>
            </a:pPr>
            <a:r>
              <a:rPr lang="en-US" sz="2700" b="0" kern="0" dirty="0" smtClean="0">
                <a:solidFill>
                  <a:srgbClr val="000000"/>
                </a:solidFill>
                <a:cs typeface="Arial"/>
              </a:rPr>
              <a:t>Third level</a:t>
            </a:r>
          </a:p>
          <a:p>
            <a:pPr marL="1782388" lvl="3" indent="-254627" eaLnBrk="0" hangingPunct="0">
              <a:spcBef>
                <a:spcPct val="20000"/>
              </a:spcBef>
              <a:buClr>
                <a:srgbClr val="996666"/>
              </a:buClr>
              <a:buSzPct val="60000"/>
              <a:buFont typeface="Wingdings" pitchFamily="2" charset="2"/>
              <a:buChar char="l"/>
              <a:defRPr/>
            </a:pPr>
            <a:r>
              <a:rPr lang="en-US" sz="2200" b="0" kern="0" dirty="0" smtClean="0">
                <a:solidFill>
                  <a:srgbClr val="000000"/>
                </a:solidFill>
                <a:cs typeface="Arial"/>
              </a:rPr>
              <a:t>Fourth level</a:t>
            </a:r>
          </a:p>
          <a:p>
            <a:pPr marL="2291642" lvl="4" indent="-254627" eaLnBrk="0" hangingPunct="0">
              <a:spcBef>
                <a:spcPct val="20000"/>
              </a:spcBef>
              <a:buClr>
                <a:srgbClr val="669999"/>
              </a:buClr>
              <a:buSzPct val="40000"/>
              <a:buFont typeface="Wingdings" pitchFamily="2" charset="2"/>
              <a:buChar char="l"/>
              <a:defRPr/>
            </a:pPr>
            <a:r>
              <a:rPr lang="en-US" sz="2200" b="0" kern="0" dirty="0" smtClean="0">
                <a:solidFill>
                  <a:srgbClr val="000000"/>
                </a:solidFill>
                <a:cs typeface="Arial"/>
              </a:rPr>
              <a:t>Fifth level</a:t>
            </a:r>
            <a:endParaRPr lang="en-US" sz="2200" b="0" kern="0" dirty="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228600" y="914400"/>
            <a:ext cx="9525000" cy="0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326563" cy="67945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 marL="382588" marR="0" indent="-382588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Char char="•"/>
              <a:tabLst/>
              <a:defRPr sz="3200" b="1"/>
            </a:lvl1pPr>
            <a:lvl2pPr marL="827088" marR="0" indent="-3175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 b="1"/>
            </a:lvl2pPr>
            <a:lvl3pPr marL="1273175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b="1"/>
            </a:lvl3pPr>
            <a:lvl4pPr marL="1782763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 b="1"/>
            </a:lvl4pPr>
            <a:lvl5pPr marL="2292350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 b="1"/>
            </a:lvl5pPr>
          </a:lstStyle>
          <a:p>
            <a:pPr lvl="0"/>
            <a:endParaRPr lang="en-US" noProof="0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35875" y="7308850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ABD7372-195F-4948-8C8A-456005745B8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8839200" y="130476"/>
            <a:ext cx="1066800" cy="815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19175" eaLnBrk="0" hangingPunct="0"/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21" name="Round Single Corner Rectangle 20"/>
          <p:cNvSpPr/>
          <p:nvPr userDrawn="1"/>
        </p:nvSpPr>
        <p:spPr bwMode="auto">
          <a:xfrm rot="5400000">
            <a:off x="4114800" y="-4114800"/>
            <a:ext cx="228600" cy="8458200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019175" eaLnBrk="0" hangingPunct="0"/>
            <a:r>
              <a:rPr lang="en-US" sz="1100" dirty="0" smtClean="0">
                <a:solidFill>
                  <a:srgbClr val="FFFFFF"/>
                </a:solidFill>
              </a:rPr>
              <a:t>        </a:t>
            </a:r>
            <a:r>
              <a:rPr lang="en-US" sz="1400" dirty="0" smtClean="0">
                <a:solidFill>
                  <a:srgbClr val="B9B9E7"/>
                </a:solidFill>
                <a:latin typeface="Arial Black" pitchFamily="34" charset="0"/>
              </a:rPr>
              <a:t>CALCM</a:t>
            </a:r>
            <a:r>
              <a:rPr lang="en-US" sz="1200" dirty="0" smtClean="0">
                <a:solidFill>
                  <a:srgbClr val="FFFFFF"/>
                </a:solidFill>
              </a:rPr>
              <a:t>  Computer Architecture Lab                                                                                              </a:t>
            </a:r>
            <a:r>
              <a:rPr lang="en-US" sz="1500" dirty="0" smtClean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</a:p>
        </p:txBody>
      </p:sp>
      <p:pic>
        <p:nvPicPr>
          <p:cNvPr id="22" name="Picture 10" descr="Graphic1"/>
          <p:cNvPicPr>
            <a:picLocks noChangeAspect="1" noChangeArrowheads="1"/>
          </p:cNvPicPr>
          <p:nvPr userDrawn="1"/>
        </p:nvPicPr>
        <p:blipFill>
          <a:blip r:embed="rId3" cstate="print"/>
          <a:srcRect l="2299" t="2083" r="94711"/>
          <a:stretch>
            <a:fillRect/>
          </a:stretch>
        </p:blipFill>
        <p:spPr bwMode="auto">
          <a:xfrm>
            <a:off x="0" y="4762"/>
            <a:ext cx="264319" cy="223838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400" y="76200"/>
            <a:ext cx="9382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>
            <a:cxnSpLocks noChangeShapeType="1"/>
          </p:cNvCxnSpPr>
          <p:nvPr userDrawn="1"/>
        </p:nvCxnSpPr>
        <p:spPr bwMode="auto">
          <a:xfrm>
            <a:off x="228600" y="914400"/>
            <a:ext cx="9601200" cy="1588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9402763" cy="60325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 marL="382588" marR="0" indent="-382588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Char char="•"/>
              <a:tabLst/>
              <a:defRPr sz="3200" b="1"/>
            </a:lvl1pPr>
            <a:lvl2pPr marL="827088" marR="0" indent="-3175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 b="1"/>
            </a:lvl2pPr>
            <a:lvl3pPr marL="1273175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b="1"/>
            </a:lvl3pPr>
            <a:lvl4pPr marL="1782763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 b="1"/>
            </a:lvl4pPr>
            <a:lvl5pPr marL="2292350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 b="1"/>
            </a:lvl5pPr>
          </a:lstStyle>
          <a:p>
            <a:pPr lvl="0"/>
            <a:endParaRPr lang="en-US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152400" y="0"/>
            <a:ext cx="9372600" cy="533400"/>
          </a:xfrm>
        </p:spPr>
        <p:txBody>
          <a:bodyPr/>
          <a:lstStyle>
            <a:lvl1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657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35875" y="7308850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ABD7372-195F-4948-8C8A-456005745B8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400" y="76200"/>
            <a:ext cx="9382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228600" y="914400"/>
            <a:ext cx="9601200" cy="1588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93760"/>
            <a:ext cx="9326563" cy="67945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35875" y="7308850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ABD7372-195F-4948-8C8A-456005745B8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35875" y="7308850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ABD7372-195F-4948-8C8A-456005745B8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10210800" y="1524000"/>
            <a:ext cx="1159933" cy="8699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19175" eaLnBrk="0" hangingPunct="0"/>
            <a:endParaRPr lang="en-US" b="0" dirty="0" smtClean="0">
              <a:solidFill>
                <a:srgbClr val="000000"/>
              </a:solidFill>
            </a:endParaRPr>
          </a:p>
        </p:txBody>
      </p:sp>
      <p:pic>
        <p:nvPicPr>
          <p:cNvPr id="4" name="Picture 2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00200" y="1143000"/>
            <a:ext cx="9382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228600" y="914400"/>
            <a:ext cx="9525000" cy="0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326563" cy="67945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 marL="382588" marR="0" indent="-382588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Char char="•"/>
              <a:tabLst/>
              <a:defRPr sz="3200" b="1"/>
            </a:lvl1pPr>
            <a:lvl2pPr marL="827088" marR="0" indent="-3175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 b="1"/>
            </a:lvl2pPr>
            <a:lvl3pPr marL="1273175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b="1"/>
            </a:lvl3pPr>
            <a:lvl4pPr marL="1782763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 b="1"/>
            </a:lvl4pPr>
            <a:lvl5pPr marL="2292350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 b="1"/>
            </a:lvl5pPr>
          </a:lstStyle>
          <a:p>
            <a:pPr lvl="0"/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8839200" y="134452"/>
            <a:ext cx="1066800" cy="815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019175" eaLnBrk="0" hangingPunct="0"/>
            <a:endParaRPr lang="en-US" b="0" smtClean="0">
              <a:solidFill>
                <a:srgbClr val="000000"/>
              </a:solidFill>
            </a:endParaRPr>
          </a:p>
        </p:txBody>
      </p:sp>
      <p:pic>
        <p:nvPicPr>
          <p:cNvPr id="14" name="Picture 10" descr="Graphic1"/>
          <p:cNvPicPr>
            <a:picLocks noChangeAspect="1" noChangeArrowheads="1"/>
          </p:cNvPicPr>
          <p:nvPr userDrawn="1"/>
        </p:nvPicPr>
        <p:blipFill>
          <a:blip r:embed="rId5" cstate="print"/>
          <a:srcRect l="2299" t="2083" r="94711"/>
          <a:stretch>
            <a:fillRect/>
          </a:stretch>
        </p:blipFill>
        <p:spPr bwMode="auto">
          <a:xfrm>
            <a:off x="-609600" y="2362200"/>
            <a:ext cx="264319" cy="223838"/>
          </a:xfrm>
          <a:prstGeom prst="rect">
            <a:avLst/>
          </a:prstGeom>
          <a:noFill/>
        </p:spPr>
      </p:pic>
      <p:sp>
        <p:nvSpPr>
          <p:cNvPr id="16" name="Round Single Corner Rectangle 15"/>
          <p:cNvSpPr/>
          <p:nvPr userDrawn="1"/>
        </p:nvSpPr>
        <p:spPr bwMode="auto">
          <a:xfrm rot="5400000">
            <a:off x="4267200" y="4114800"/>
            <a:ext cx="228600" cy="8763000"/>
          </a:xfrm>
          <a:prstGeom prst="round1Rect">
            <a:avLst>
              <a:gd name="adj" fmla="val 0"/>
            </a:avLst>
          </a:prstGeom>
          <a:gradFill flip="none" rotWithShape="1">
            <a:gsLst>
              <a:gs pos="100000">
                <a:srgbClr val="000055"/>
              </a:gs>
              <a:gs pos="15000">
                <a:schemeClr val="bg1"/>
              </a:gs>
            </a:gsLst>
            <a:lin ang="5400000" scaled="0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019175" eaLnBrk="0" hangingPunct="0"/>
            <a:r>
              <a:rPr lang="en-US" sz="1100" dirty="0" smtClean="0">
                <a:solidFill>
                  <a:srgbClr val="FFFFFF"/>
                </a:solidFill>
              </a:rPr>
              <a:t>        </a:t>
            </a:r>
            <a:r>
              <a:rPr lang="en-US" sz="1400" dirty="0" smtClean="0">
                <a:solidFill>
                  <a:srgbClr val="B9B9E7"/>
                </a:solidFill>
                <a:latin typeface="Arial Black" pitchFamily="34" charset="0"/>
              </a:rPr>
              <a:t>CALCM</a:t>
            </a:r>
            <a:r>
              <a:rPr lang="en-US" sz="1200" dirty="0" smtClean="0">
                <a:solidFill>
                  <a:srgbClr val="FFFFFF"/>
                </a:solidFill>
              </a:rPr>
              <a:t>  Computer Architecture Lab                                                                                                    </a:t>
            </a:r>
            <a:r>
              <a:rPr lang="en-US" sz="1600" dirty="0" smtClean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  <a:endParaRPr lang="en-US" sz="1100" dirty="0" smtClean="0">
              <a:solidFill>
                <a:srgbClr val="990000"/>
              </a:solidFill>
              <a:latin typeface="Bodoni MT" pitchFamily="18" charset="0"/>
            </a:endParaRPr>
          </a:p>
        </p:txBody>
      </p:sp>
      <p:sp>
        <p:nvSpPr>
          <p:cNvPr id="19" name="Round Single Corner Rectangle 18"/>
          <p:cNvSpPr/>
          <p:nvPr userDrawn="1"/>
        </p:nvSpPr>
        <p:spPr bwMode="auto">
          <a:xfrm rot="5400000">
            <a:off x="4038600" y="3810000"/>
            <a:ext cx="228600" cy="8763000"/>
          </a:xfrm>
          <a:prstGeom prst="round1Rect">
            <a:avLst>
              <a:gd name="adj" fmla="val 0"/>
            </a:avLst>
          </a:prstGeom>
          <a:gradFill flip="none" rotWithShape="1">
            <a:gsLst>
              <a:gs pos="100000">
                <a:srgbClr val="002060"/>
              </a:gs>
              <a:gs pos="15000">
                <a:schemeClr val="bg1"/>
              </a:gs>
            </a:gsLst>
            <a:lin ang="5400000" scaled="0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019175" eaLnBrk="0" hangingPunct="0"/>
            <a:r>
              <a:rPr lang="en-US" sz="1100" dirty="0" smtClean="0">
                <a:solidFill>
                  <a:srgbClr val="FFFFFF"/>
                </a:solidFill>
              </a:rPr>
              <a:t>  </a:t>
            </a:r>
            <a:r>
              <a:rPr lang="en-US" sz="1200" dirty="0" smtClean="0">
                <a:solidFill>
                  <a:srgbClr val="B9B9E7"/>
                </a:solidFill>
                <a:latin typeface="Arial Black" pitchFamily="34" charset="0"/>
              </a:rPr>
              <a:t>CALCM</a:t>
            </a:r>
            <a:r>
              <a:rPr lang="en-US" sz="1100" dirty="0" smtClean="0">
                <a:solidFill>
                  <a:srgbClr val="FFFFFF"/>
                </a:solidFill>
              </a:rPr>
              <a:t>  Computer Architecture Lab                                                                                                                              </a:t>
            </a:r>
            <a:r>
              <a:rPr lang="en-US" sz="1600" dirty="0" smtClean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  <a:endParaRPr lang="en-US" sz="1100" dirty="0" smtClean="0">
              <a:solidFill>
                <a:srgbClr val="990000"/>
              </a:solidFill>
              <a:latin typeface="Bodoni MT" pitchFamily="18" charset="0"/>
            </a:endParaRPr>
          </a:p>
        </p:txBody>
      </p:sp>
      <p:pic>
        <p:nvPicPr>
          <p:cNvPr id="20" name="Picture 10" descr="Graphic1"/>
          <p:cNvPicPr>
            <a:picLocks noChangeAspect="1" noChangeArrowheads="1"/>
          </p:cNvPicPr>
          <p:nvPr userDrawn="1"/>
        </p:nvPicPr>
        <p:blipFill>
          <a:blip r:embed="rId5" cstate="print"/>
          <a:srcRect l="2299" t="2083" r="94711"/>
          <a:stretch>
            <a:fillRect/>
          </a:stretch>
        </p:blipFill>
        <p:spPr bwMode="auto">
          <a:xfrm>
            <a:off x="-838200" y="4114800"/>
            <a:ext cx="264319" cy="223838"/>
          </a:xfrm>
          <a:prstGeom prst="rect">
            <a:avLst/>
          </a:prstGeom>
          <a:noFill/>
        </p:spPr>
      </p:pic>
      <p:sp>
        <p:nvSpPr>
          <p:cNvPr id="21" name="Round Single Corner Rectangle 20"/>
          <p:cNvSpPr/>
          <p:nvPr userDrawn="1"/>
        </p:nvSpPr>
        <p:spPr bwMode="auto">
          <a:xfrm rot="5400000">
            <a:off x="4114800" y="-4114800"/>
            <a:ext cx="228600" cy="8458200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019175" eaLnBrk="0" hangingPunct="0"/>
            <a:r>
              <a:rPr lang="en-US" sz="1100" dirty="0" smtClean="0">
                <a:solidFill>
                  <a:srgbClr val="FFFFFF"/>
                </a:solidFill>
              </a:rPr>
              <a:t>        </a:t>
            </a:r>
            <a:r>
              <a:rPr lang="en-US" sz="1400" dirty="0" smtClean="0">
                <a:solidFill>
                  <a:srgbClr val="B9B9E7"/>
                </a:solidFill>
                <a:latin typeface="Arial Black" pitchFamily="34" charset="0"/>
              </a:rPr>
              <a:t>CALCM</a:t>
            </a:r>
            <a:r>
              <a:rPr lang="en-US" sz="1200" dirty="0" smtClean="0">
                <a:solidFill>
                  <a:srgbClr val="FFFFFF"/>
                </a:solidFill>
              </a:rPr>
              <a:t>  Computer Architecture Lab                                                                                              </a:t>
            </a:r>
            <a:r>
              <a:rPr lang="en-US" sz="1500" dirty="0" smtClean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</a:p>
        </p:txBody>
      </p:sp>
      <p:pic>
        <p:nvPicPr>
          <p:cNvPr id="22" name="Picture 10" descr="Graphic1"/>
          <p:cNvPicPr>
            <a:picLocks noChangeAspect="1" noChangeArrowheads="1"/>
          </p:cNvPicPr>
          <p:nvPr userDrawn="1"/>
        </p:nvPicPr>
        <p:blipFill>
          <a:blip r:embed="rId5" cstate="print"/>
          <a:srcRect l="2299" t="2083" r="94711"/>
          <a:stretch>
            <a:fillRect/>
          </a:stretch>
        </p:blipFill>
        <p:spPr bwMode="auto">
          <a:xfrm>
            <a:off x="0" y="4762"/>
            <a:ext cx="264319" cy="223838"/>
          </a:xfrm>
          <a:prstGeom prst="rect">
            <a:avLst/>
          </a:prstGeom>
          <a:noFill/>
        </p:spPr>
      </p:pic>
      <p:sp>
        <p:nvSpPr>
          <p:cNvPr id="23" name="Round Single Corner Rectangle 22"/>
          <p:cNvSpPr/>
          <p:nvPr userDrawn="1"/>
        </p:nvSpPr>
        <p:spPr bwMode="auto">
          <a:xfrm>
            <a:off x="0" y="7848600"/>
            <a:ext cx="6667500" cy="228600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019175" eaLnBrk="0" hangingPunct="0"/>
            <a:r>
              <a:rPr lang="en-US" sz="1100" dirty="0" smtClean="0">
                <a:solidFill>
                  <a:srgbClr val="FFFFFF"/>
                </a:solidFill>
              </a:rPr>
              <a:t>        </a:t>
            </a:r>
            <a:r>
              <a:rPr lang="en-US" sz="1400" dirty="0" smtClean="0">
                <a:solidFill>
                  <a:srgbClr val="B9B9E7"/>
                </a:solidFill>
                <a:latin typeface="Arial Black" pitchFamily="34" charset="0"/>
              </a:rPr>
              <a:t>CALCM</a:t>
            </a:r>
            <a:r>
              <a:rPr lang="en-US" sz="1200" dirty="0" smtClean="0">
                <a:solidFill>
                  <a:srgbClr val="FFFFFF"/>
                </a:solidFill>
              </a:rPr>
              <a:t>  Computer Architecture Lab                                                     </a:t>
            </a:r>
            <a:r>
              <a:rPr lang="en-US" sz="1500" dirty="0" smtClean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</a:p>
        </p:txBody>
      </p:sp>
      <p:pic>
        <p:nvPicPr>
          <p:cNvPr id="24" name="Picture 10" descr="Graphic1"/>
          <p:cNvPicPr>
            <a:picLocks noChangeAspect="1" noChangeArrowheads="1"/>
          </p:cNvPicPr>
          <p:nvPr userDrawn="1"/>
        </p:nvPicPr>
        <p:blipFill>
          <a:blip r:embed="rId5" cstate="print"/>
          <a:srcRect l="2299" t="2083" r="94711"/>
          <a:stretch>
            <a:fillRect/>
          </a:stretch>
        </p:blipFill>
        <p:spPr bwMode="auto">
          <a:xfrm>
            <a:off x="0" y="7853362"/>
            <a:ext cx="264319" cy="22383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848600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ound Single Corner Rectangle 26"/>
          <p:cNvSpPr/>
          <p:nvPr userDrawn="1"/>
        </p:nvSpPr>
        <p:spPr bwMode="auto">
          <a:xfrm rot="5400000">
            <a:off x="14325600" y="-842962"/>
            <a:ext cx="228600" cy="8610600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50000">
                <a:srgbClr val="000055"/>
              </a:gs>
              <a:gs pos="0">
                <a:schemeClr val="tx1"/>
              </a:gs>
            </a:gsLst>
            <a:lin ang="5400000" scaled="0"/>
            <a:tileRect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019175" eaLnBrk="0" hangingPunct="0"/>
            <a:r>
              <a:rPr lang="en-US" sz="1100" dirty="0" smtClean="0">
                <a:solidFill>
                  <a:srgbClr val="FFFFFF"/>
                </a:solidFill>
              </a:rPr>
              <a:t>        </a:t>
            </a:r>
            <a:r>
              <a:rPr lang="en-US" sz="1400" dirty="0" smtClean="0">
                <a:solidFill>
                  <a:srgbClr val="B9B9E7"/>
                </a:solidFill>
                <a:latin typeface="Arial Black" pitchFamily="34" charset="0"/>
              </a:rPr>
              <a:t>CALCM</a:t>
            </a:r>
            <a:r>
              <a:rPr lang="en-US" sz="1200" dirty="0" smtClean="0">
                <a:solidFill>
                  <a:srgbClr val="FFFFFF"/>
                </a:solidFill>
              </a:rPr>
              <a:t>  Computer Architecture Lab                                                                                                  </a:t>
            </a:r>
            <a:r>
              <a:rPr lang="en-US" sz="1500" dirty="0" smtClean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</a:p>
        </p:txBody>
      </p:sp>
      <p:pic>
        <p:nvPicPr>
          <p:cNvPr id="28" name="Picture 10" descr="Graphic1"/>
          <p:cNvPicPr>
            <a:picLocks noChangeAspect="1" noChangeArrowheads="1"/>
          </p:cNvPicPr>
          <p:nvPr userDrawn="1"/>
        </p:nvPicPr>
        <p:blipFill>
          <a:blip r:embed="rId5" cstate="print"/>
          <a:srcRect l="2299" t="2083" r="94711"/>
          <a:stretch>
            <a:fillRect/>
          </a:stretch>
        </p:blipFill>
        <p:spPr bwMode="auto">
          <a:xfrm>
            <a:off x="10134600" y="3352800"/>
            <a:ext cx="264319" cy="223838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35875" y="7308850"/>
            <a:ext cx="2346325" cy="5397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ABD7372-195F-4948-8C8A-456005745B8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503238" y="4763"/>
            <a:ext cx="204787" cy="10271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101849" tIns="50926" rIns="101849" bIns="50926" anchor="ctr">
            <a:spAutoFit/>
          </a:bodyPr>
          <a:lstStyle/>
          <a:p>
            <a:pPr>
              <a:defRPr/>
            </a:pPr>
            <a:r>
              <a:rPr lang="en-US" sz="2000" b="0" dirty="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2000" b="0" dirty="0">
                <a:solidFill>
                  <a:srgbClr val="000000"/>
                </a:solidFill>
                <a:latin typeface="Arial" pitchFamily="34" charset="0"/>
              </a:rPr>
            </a:br>
            <a:endParaRPr lang="en-US" sz="2000" b="0" dirty="0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>
              <a:defRPr/>
            </a:pPr>
            <a:endParaRPr lang="en-US" sz="2000" b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0" y="312738"/>
            <a:ext cx="206375" cy="4111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101849" tIns="50926" rIns="101849" bIns="50926" anchor="ctr">
            <a:spAutoFit/>
          </a:bodyPr>
          <a:lstStyle/>
          <a:p>
            <a:pPr>
              <a:defRPr/>
            </a:pPr>
            <a:endParaRPr lang="en-US" sz="2000" b="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6" name="Straight Connector 10"/>
          <p:cNvCxnSpPr>
            <a:cxnSpLocks noChangeShapeType="1"/>
          </p:cNvCxnSpPr>
          <p:nvPr userDrawn="1"/>
        </p:nvCxnSpPr>
        <p:spPr bwMode="auto">
          <a:xfrm>
            <a:off x="334963" y="985838"/>
            <a:ext cx="8885237" cy="0"/>
          </a:xfrm>
          <a:prstGeom prst="line">
            <a:avLst/>
          </a:prstGeom>
          <a:noFill/>
          <a:ln w="76200" cap="rnd" algn="ctr">
            <a:solidFill>
              <a:srgbClr val="1F497D"/>
            </a:solidFill>
            <a:round/>
            <a:headEnd/>
            <a:tailEnd/>
          </a:ln>
        </p:spPr>
      </p:cxnSp>
      <p:grpSp>
        <p:nvGrpSpPr>
          <p:cNvPr id="2" name="Group 18"/>
          <p:cNvGrpSpPr>
            <a:grpSpLocks/>
          </p:cNvGrpSpPr>
          <p:nvPr userDrawn="1"/>
        </p:nvGrpSpPr>
        <p:grpSpPr bwMode="auto">
          <a:xfrm>
            <a:off x="8772525" y="49213"/>
            <a:ext cx="1201738" cy="977900"/>
            <a:chOff x="5505450" y="2673350"/>
            <a:chExt cx="1549461" cy="1223596"/>
          </a:xfrm>
        </p:grpSpPr>
        <p:sp>
          <p:nvSpPr>
            <p:cNvPr id="8" name="Rounded Rectangle 7"/>
            <p:cNvSpPr/>
            <p:nvPr userDrawn="1"/>
          </p:nvSpPr>
          <p:spPr bwMode="auto">
            <a:xfrm>
              <a:off x="6291438" y="3112334"/>
              <a:ext cx="763473" cy="3476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9850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1018508">
                <a:defRPr/>
              </a:pP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505450" y="2673350"/>
              <a:ext cx="1219919" cy="1223596"/>
            </a:xfrm>
            <a:prstGeom prst="roundRect">
              <a:avLst>
                <a:gd name="adj" fmla="val 50000"/>
              </a:avLst>
            </a:prstGeom>
            <a:solidFill>
              <a:srgbClr val="1F497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1018508">
                <a:defRPr/>
              </a:pPr>
              <a:endParaRPr lang="en-US" sz="1600" b="0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579136" y="2748832"/>
              <a:ext cx="1066406" cy="1066673"/>
            </a:xfrm>
            <a:prstGeom prst="ellipse">
              <a:avLst/>
            </a:prstGeom>
            <a:solidFill>
              <a:schemeClr val="bg1"/>
            </a:solidFill>
            <a:ln w="412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600" b="0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336468" y="3144116"/>
              <a:ext cx="687739" cy="2900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1018508">
                <a:defRPr/>
              </a:pPr>
              <a:endParaRPr lang="en-US" sz="1600" b="0" dirty="0">
                <a:solidFill>
                  <a:srgbClr val="000000"/>
                </a:solidFill>
              </a:endParaRPr>
            </a:p>
          </p:txBody>
        </p:sp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91175" y="2771900"/>
              <a:ext cx="1362509" cy="103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14793" y="2"/>
            <a:ext cx="8837771" cy="1036320"/>
          </a:xfrm>
        </p:spPr>
        <p:txBody>
          <a:bodyPr/>
          <a:lstStyle>
            <a:lvl1pPr algn="l">
              <a:defRPr sz="4400" b="1" i="0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51460" y="1143000"/>
            <a:ext cx="9555480" cy="6019800"/>
          </a:xfrm>
          <a:prstGeom prst="rect">
            <a:avLst/>
          </a:prstGeom>
        </p:spPr>
        <p:txBody>
          <a:bodyPr>
            <a:normAutofit/>
          </a:bodyPr>
          <a:lstStyle>
            <a:lvl1pPr marL="381940" marR="0" indent="-3819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 b="1">
                <a:latin typeface="Calibri" pitchFamily="34" charset="0"/>
              </a:defRPr>
            </a:lvl1pPr>
            <a:lvl2pPr marL="827538" marR="0" indent="-31828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2pPr>
            <a:lvl3pPr marL="1273136" marR="0" indent="-254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8200"/>
              </a:buClr>
              <a:buSzPct val="65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3pPr>
            <a:lvl4pPr marL="1782388" marR="0" indent="-254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60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4pPr>
            <a:lvl5pPr marL="2291642" marR="0" indent="-254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40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3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9EE0-4B24-4E31-BCFA-D0167B732D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228600" y="914400"/>
            <a:ext cx="9525000" cy="0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" name="Rectangle 4"/>
          <p:cNvSpPr/>
          <p:nvPr userDrawn="1"/>
        </p:nvSpPr>
        <p:spPr bwMode="auto">
          <a:xfrm>
            <a:off x="8839200" y="130175"/>
            <a:ext cx="1066800" cy="81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019175" eaLnBrk="0" hangingPunct="0"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6" name="Round Single Corner Rectangle 5"/>
          <p:cNvSpPr/>
          <p:nvPr userDrawn="1"/>
        </p:nvSpPr>
        <p:spPr bwMode="auto">
          <a:xfrm rot="5400000">
            <a:off x="4114800" y="-4114800"/>
            <a:ext cx="228600" cy="8458200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tIns="0" rIns="0" bIns="0"/>
          <a:lstStyle/>
          <a:p>
            <a:pPr defTabSz="1019175" eaLnBrk="0" hangingPunct="0">
              <a:defRPr/>
            </a:pPr>
            <a:r>
              <a:rPr lang="en-US" sz="1100" dirty="0">
                <a:solidFill>
                  <a:prstClr val="white"/>
                </a:solidFill>
              </a:rPr>
              <a:t>        </a:t>
            </a:r>
            <a:r>
              <a:rPr lang="en-US" sz="1400" dirty="0">
                <a:solidFill>
                  <a:srgbClr val="1F497D">
                    <a:lumMod val="40000"/>
                    <a:lumOff val="60000"/>
                  </a:srgbClr>
                </a:solidFill>
                <a:latin typeface="Arial Black" pitchFamily="34" charset="0"/>
              </a:rPr>
              <a:t>CALCM</a:t>
            </a:r>
            <a:r>
              <a:rPr lang="en-US" sz="1200" dirty="0">
                <a:solidFill>
                  <a:prstClr val="white"/>
                </a:solidFill>
              </a:rPr>
              <a:t>  Computer Architecture Lab                                                                                              </a:t>
            </a:r>
            <a:r>
              <a:rPr lang="en-US" sz="1500" dirty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</a:p>
        </p:txBody>
      </p:sp>
      <p:pic>
        <p:nvPicPr>
          <p:cNvPr id="7" name="Picture 10" descr="Graphic1"/>
          <p:cNvPicPr>
            <a:picLocks noChangeAspect="1" noChangeArrowheads="1"/>
          </p:cNvPicPr>
          <p:nvPr userDrawn="1"/>
        </p:nvPicPr>
        <p:blipFill>
          <a:blip r:embed="rId3" cstate="print"/>
          <a:srcRect l="2299" t="2083" r="94711"/>
          <a:stretch>
            <a:fillRect/>
          </a:stretch>
        </p:blipFill>
        <p:spPr bwMode="auto">
          <a:xfrm>
            <a:off x="0" y="4763"/>
            <a:ext cx="2651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326563" cy="679450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  <a:ln>
            <a:noFill/>
          </a:ln>
        </p:spPr>
        <p:txBody>
          <a:bodyPr/>
          <a:lstStyle>
            <a:lvl1pPr marL="382588" marR="0" indent="-382588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Char char="•"/>
              <a:tabLst/>
              <a:defRPr sz="3200" b="1"/>
            </a:lvl1pPr>
            <a:lvl2pPr marL="827088" marR="0" indent="-3175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 b="1"/>
            </a:lvl2pPr>
            <a:lvl3pPr marL="1273175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b="1"/>
            </a:lvl3pPr>
            <a:lvl4pPr marL="1782763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 b="1"/>
            </a:lvl4pPr>
            <a:lvl5pPr marL="2292350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 b="1"/>
            </a:lvl5pPr>
          </a:lstStyle>
          <a:p>
            <a:pPr lvl="0"/>
            <a:endParaRPr lang="en-US" noProof="0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35875" y="7308850"/>
            <a:ext cx="2346325" cy="539750"/>
          </a:xfrm>
        </p:spPr>
        <p:txBody>
          <a:bodyPr/>
          <a:lstStyle>
            <a:lvl1pPr>
              <a:defRPr sz="14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8B51707-44FC-485F-8F69-A1081FA3585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228600" y="914400"/>
            <a:ext cx="9525000" cy="0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" name="Rectangle 4"/>
          <p:cNvSpPr/>
          <p:nvPr userDrawn="1"/>
        </p:nvSpPr>
        <p:spPr bwMode="auto">
          <a:xfrm>
            <a:off x="8839200" y="130175"/>
            <a:ext cx="1066800" cy="81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019175" eaLnBrk="0" hangingPunct="0"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326563" cy="755650"/>
          </a:xfrm>
          <a:prstGeom prst="rect">
            <a:avLst/>
          </a:prstGeom>
        </p:spPr>
        <p:txBody>
          <a:bodyPr/>
          <a:lstStyle>
            <a:lvl1pPr algn="l">
              <a:defRPr sz="4000" b="1" spc="-150">
                <a:solidFill>
                  <a:srgbClr val="00005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7308850"/>
            <a:ext cx="1371600" cy="539750"/>
          </a:xfrm>
        </p:spPr>
        <p:txBody>
          <a:bodyPr/>
          <a:lstStyle>
            <a:lvl1pPr>
              <a:defRPr sz="14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8B51707-44FC-485F-8F69-A1081FA3585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2" name="Round Single Corner Rectangle 11"/>
          <p:cNvSpPr/>
          <p:nvPr userDrawn="1"/>
        </p:nvSpPr>
        <p:spPr>
          <a:xfrm>
            <a:off x="0" y="7510463"/>
            <a:ext cx="4648200" cy="261937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/>
          <a:lstStyle/>
          <a:p>
            <a:pPr defTabSz="1019175" eaLnBrk="0" hangingPunct="0">
              <a:defRPr/>
            </a:pPr>
            <a:r>
              <a:rPr lang="en-US" sz="1050" dirty="0" smtClean="0">
                <a:solidFill>
                  <a:prstClr val="white"/>
                </a:solidFill>
              </a:rPr>
              <a:t>        </a:t>
            </a:r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</a:rPr>
              <a:t>CALCM</a:t>
            </a:r>
            <a:r>
              <a:rPr lang="en-US" sz="1100" dirty="0" smtClean="0">
                <a:solidFill>
                  <a:prstClr val="white"/>
                </a:solidFill>
              </a:rPr>
              <a:t>  </a:t>
            </a:r>
            <a:r>
              <a:rPr lang="en-US" sz="1200" dirty="0" smtClean="0">
                <a:solidFill>
                  <a:prstClr val="white"/>
                </a:solidFill>
              </a:rPr>
              <a:t>Computer Architecture Lab at  </a:t>
            </a:r>
            <a:r>
              <a:rPr lang="en-US" sz="1600" dirty="0" smtClean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43800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 userDrawn="1"/>
        </p:nvSpPr>
        <p:spPr bwMode="auto">
          <a:xfrm>
            <a:off x="228600" y="1143000"/>
            <a:ext cx="9601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49" tIns="50926" rIns="101849" bIns="50926">
            <a:normAutofit/>
          </a:bodyPr>
          <a:lstStyle>
            <a:lvl1pPr>
              <a:defRPr b="1">
                <a:latin typeface="Calibri" pitchFamily="34" charset="0"/>
              </a:defRPr>
            </a:lvl1pPr>
            <a:lvl2pPr>
              <a:buClr>
                <a:schemeClr val="bg2"/>
              </a:buClr>
              <a:defRPr>
                <a:latin typeface="Calibri" pitchFamily="34" charset="0"/>
              </a:defRPr>
            </a:lvl2pPr>
            <a:lvl3pPr>
              <a:buClr>
                <a:srgbClr val="DA8200"/>
              </a:buCl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marL="381940" indent="-381940" eaLnBrk="0" hangingPunct="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3600" kern="0" dirty="0" smtClean="0">
                <a:solidFill>
                  <a:srgbClr val="000000"/>
                </a:solidFill>
                <a:cs typeface="Arial"/>
              </a:rPr>
              <a:t>Click to edit Master text styles</a:t>
            </a:r>
          </a:p>
          <a:p>
            <a:pPr marL="827538" lvl="1" indent="-318282" eaLnBrk="0" hangingPunct="0">
              <a:spcBef>
                <a:spcPct val="20000"/>
              </a:spcBef>
              <a:buClr>
                <a:srgbClr val="669999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3100" b="0" kern="0" dirty="0" smtClean="0">
                <a:solidFill>
                  <a:srgbClr val="000000"/>
                </a:solidFill>
                <a:cs typeface="Arial"/>
              </a:rPr>
              <a:t>Second level</a:t>
            </a:r>
          </a:p>
          <a:p>
            <a:pPr marL="1273136" lvl="2" indent="-254627"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/>
            </a:pPr>
            <a:r>
              <a:rPr lang="en-US" sz="2700" b="0" kern="0" dirty="0" smtClean="0">
                <a:solidFill>
                  <a:srgbClr val="000000"/>
                </a:solidFill>
                <a:cs typeface="Arial"/>
              </a:rPr>
              <a:t>Third level</a:t>
            </a:r>
          </a:p>
          <a:p>
            <a:pPr marL="1782388" lvl="3" indent="-254627" eaLnBrk="0" hangingPunct="0">
              <a:spcBef>
                <a:spcPct val="20000"/>
              </a:spcBef>
              <a:buClr>
                <a:srgbClr val="996666"/>
              </a:buClr>
              <a:buSzPct val="60000"/>
              <a:buFont typeface="Wingdings" pitchFamily="2" charset="2"/>
              <a:buChar char="l"/>
              <a:defRPr/>
            </a:pPr>
            <a:r>
              <a:rPr lang="en-US" sz="2200" b="0" kern="0" dirty="0" smtClean="0">
                <a:solidFill>
                  <a:srgbClr val="000000"/>
                </a:solidFill>
                <a:cs typeface="Arial"/>
              </a:rPr>
              <a:t>Fourth level</a:t>
            </a:r>
          </a:p>
          <a:p>
            <a:pPr marL="2291642" lvl="4" indent="-254627" eaLnBrk="0" hangingPunct="0">
              <a:spcBef>
                <a:spcPct val="20000"/>
              </a:spcBef>
              <a:buClr>
                <a:srgbClr val="669999"/>
              </a:buClr>
              <a:buSzPct val="40000"/>
              <a:buFont typeface="Wingdings" pitchFamily="2" charset="2"/>
              <a:buChar char="l"/>
              <a:defRPr/>
            </a:pPr>
            <a:r>
              <a:rPr lang="en-US" sz="2200" b="0" kern="0" dirty="0" smtClean="0">
                <a:solidFill>
                  <a:srgbClr val="000000"/>
                </a:solidFill>
                <a:cs typeface="Arial"/>
              </a:rPr>
              <a:t>Fifth level</a:t>
            </a:r>
            <a:endParaRPr lang="en-US" sz="2200" b="0" kern="0" dirty="0">
              <a:solidFill>
                <a:srgbClr val="000000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228600" y="914400"/>
            <a:ext cx="9525000" cy="0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" name="Rectangle 4"/>
          <p:cNvSpPr/>
          <p:nvPr userDrawn="1"/>
        </p:nvSpPr>
        <p:spPr bwMode="auto">
          <a:xfrm>
            <a:off x="8839200" y="130175"/>
            <a:ext cx="1066800" cy="81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019175" eaLnBrk="0" hangingPunct="0"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326563" cy="755650"/>
          </a:xfrm>
          <a:prstGeom prst="rect">
            <a:avLst/>
          </a:prstGeom>
        </p:spPr>
        <p:txBody>
          <a:bodyPr/>
          <a:lstStyle>
            <a:lvl1pPr algn="l">
              <a:defRPr sz="4000" b="1" spc="-150">
                <a:solidFill>
                  <a:srgbClr val="00005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ound Single Corner Rectangle 11"/>
          <p:cNvSpPr/>
          <p:nvPr userDrawn="1"/>
        </p:nvSpPr>
        <p:spPr>
          <a:xfrm>
            <a:off x="0" y="7510463"/>
            <a:ext cx="10058400" cy="261937"/>
          </a:xfrm>
          <a:prstGeom prst="round1Rect">
            <a:avLst>
              <a:gd name="adj" fmla="val 0"/>
            </a:avLst>
          </a:prstGeom>
          <a:solidFill>
            <a:schemeClr val="tx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/>
          <a:lstStyle/>
          <a:p>
            <a:pPr algn="ctr" defTabSz="1019175" eaLnBrk="0" hangingPunct="0">
              <a:defRPr/>
            </a:pPr>
            <a:r>
              <a:rPr lang="en-US" sz="1050" dirty="0" smtClean="0">
                <a:solidFill>
                  <a:prstClr val="white"/>
                </a:solidFill>
              </a:rPr>
              <a:t>        </a:t>
            </a:r>
            <a:r>
              <a:rPr lang="en-US" sz="1200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 Black" pitchFamily="34" charset="0"/>
              </a:rPr>
              <a:t>CALCM</a:t>
            </a:r>
            <a:r>
              <a:rPr lang="en-US" sz="1100" dirty="0" smtClean="0">
                <a:solidFill>
                  <a:prstClr val="white"/>
                </a:solidFill>
              </a:rPr>
              <a:t>  </a:t>
            </a:r>
            <a:r>
              <a:rPr lang="en-US" sz="1200" dirty="0" smtClean="0">
                <a:solidFill>
                  <a:prstClr val="white"/>
                </a:solidFill>
              </a:rPr>
              <a:t>Computer Architecture Lab at  </a:t>
            </a:r>
            <a:r>
              <a:rPr lang="en-US" sz="1600" dirty="0" smtClean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536485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7483450"/>
            <a:ext cx="1371600" cy="288950"/>
          </a:xfrm>
        </p:spPr>
        <p:txBody>
          <a:bodyPr/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8B51707-44FC-485F-8F69-A1081FA3585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460" y="1143000"/>
            <a:ext cx="9555480" cy="6172200"/>
          </a:xfrm>
          <a:prstGeom prst="rect">
            <a:avLst/>
          </a:prstGeom>
        </p:spPr>
        <p:txBody>
          <a:bodyPr>
            <a:normAutofit/>
          </a:bodyPr>
          <a:lstStyle>
            <a:lvl1pPr marL="381940" marR="0" indent="-3819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 b="1">
                <a:latin typeface="Calibri" pitchFamily="34" charset="0"/>
              </a:defRPr>
            </a:lvl1pPr>
            <a:lvl2pPr marL="827538" marR="0" indent="-31828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2pPr>
            <a:lvl3pPr marL="1273136" marR="0" indent="-254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8200"/>
              </a:buClr>
              <a:buSzPct val="65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3pPr>
            <a:lvl4pPr marL="1782388" marR="0" indent="-254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60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4pPr>
            <a:lvl5pPr marL="2291642" marR="0" indent="-254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40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35875" y="7308850"/>
            <a:ext cx="2346325" cy="539750"/>
          </a:xfrm>
        </p:spPr>
        <p:txBody>
          <a:bodyPr/>
          <a:lstStyle>
            <a:lvl1pPr>
              <a:defRPr sz="14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C8DE22-8142-4C9A-8CA3-59C20489263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228600" y="914400"/>
            <a:ext cx="9525000" cy="0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" name="Rectangle 4"/>
          <p:cNvSpPr/>
          <p:nvPr userDrawn="1"/>
        </p:nvSpPr>
        <p:spPr bwMode="auto">
          <a:xfrm>
            <a:off x="8839200" y="130175"/>
            <a:ext cx="1066800" cy="81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019175" eaLnBrk="0" hangingPunct="0"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326563" cy="755650"/>
          </a:xfrm>
          <a:prstGeom prst="rect">
            <a:avLst/>
          </a:prstGeom>
        </p:spPr>
        <p:txBody>
          <a:bodyPr/>
          <a:lstStyle>
            <a:lvl1pPr algn="l">
              <a:defRPr sz="4000" b="1" spc="-150">
                <a:solidFill>
                  <a:srgbClr val="00005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ound Single Corner Rectangle 11"/>
          <p:cNvSpPr/>
          <p:nvPr userDrawn="1"/>
        </p:nvSpPr>
        <p:spPr>
          <a:xfrm>
            <a:off x="0" y="7510463"/>
            <a:ext cx="10058400" cy="261937"/>
          </a:xfrm>
          <a:prstGeom prst="round1Rect">
            <a:avLst>
              <a:gd name="adj" fmla="val 0"/>
            </a:avLst>
          </a:prstGeom>
          <a:solidFill>
            <a:schemeClr val="tx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/>
          <a:lstStyle/>
          <a:p>
            <a: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schemeClr val="bg1"/>
                </a:solidFill>
              </a:rPr>
              <a:t>       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CALCM</a:t>
            </a:r>
            <a:r>
              <a:rPr lang="en-US" sz="1100" dirty="0" smtClean="0">
                <a:solidFill>
                  <a:schemeClr val="bg1"/>
                </a:solidFill>
              </a:rPr>
              <a:t>  </a:t>
            </a:r>
            <a:r>
              <a:rPr lang="en-US" sz="1200" dirty="0" smtClean="0">
                <a:solidFill>
                  <a:schemeClr val="bg1"/>
                </a:solidFill>
              </a:rPr>
              <a:t>Computer Architecture Lab at</a:t>
            </a:r>
            <a:r>
              <a:rPr lang="en-US" sz="1200" baseline="0" dirty="0" smtClean="0">
                <a:solidFill>
                  <a:schemeClr val="bg1"/>
                </a:solidFill>
              </a:rPr>
              <a:t>  </a:t>
            </a:r>
            <a:r>
              <a:rPr lang="en-US" sz="1600" dirty="0" smtClean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  <a:endParaRPr lang="en-US" sz="1100" b="1" kern="12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7536485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7483450"/>
            <a:ext cx="1371600" cy="288950"/>
          </a:xfrm>
        </p:spPr>
        <p:txBody>
          <a:bodyPr/>
          <a:lstStyle>
            <a:lvl1pPr>
              <a:defRPr sz="14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8B51707-44FC-485F-8F69-A1081FA358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460" y="1143000"/>
            <a:ext cx="9555480" cy="6172200"/>
          </a:xfrm>
          <a:prstGeom prst="rect">
            <a:avLst/>
          </a:prstGeom>
        </p:spPr>
        <p:txBody>
          <a:bodyPr>
            <a:normAutofit/>
          </a:bodyPr>
          <a:lstStyle>
            <a:lvl1pPr marL="381940" marR="0" indent="-3819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 b="1">
                <a:latin typeface="Calibri" pitchFamily="34" charset="0"/>
              </a:defRPr>
            </a:lvl1pPr>
            <a:lvl2pPr marL="827538" marR="0" indent="-31828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2pPr>
            <a:lvl3pPr marL="1273136" marR="0" indent="-254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8200"/>
              </a:buClr>
              <a:buSzPct val="65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3pPr>
            <a:lvl4pPr marL="1782388" marR="0" indent="-254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60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4pPr>
            <a:lvl5pPr marL="2291642" marR="0" indent="-254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40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08500" y="5937250"/>
            <a:ext cx="3971925" cy="911225"/>
            <a:chOff x="3072" y="3177"/>
            <a:chExt cx="2274" cy="507"/>
          </a:xfrm>
        </p:grpSpPr>
        <p:pic>
          <p:nvPicPr>
            <p:cNvPr id="5" name="Picture 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27" y="3408"/>
              <a:ext cx="1745" cy="2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" name="Text Box 9"/>
            <p:cNvSpPr txBox="1">
              <a:spLocks noChangeArrowheads="1"/>
            </p:cNvSpPr>
            <p:nvPr userDrawn="1"/>
          </p:nvSpPr>
          <p:spPr bwMode="auto">
            <a:xfrm>
              <a:off x="3072" y="3177"/>
              <a:ext cx="2274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1870" tIns="50935" rIns="101870" bIns="50935">
              <a:spAutoFit/>
            </a:bodyPr>
            <a:lstStyle/>
            <a:p>
              <a:pPr defTabSz="1019175">
                <a:defRPr/>
              </a:pPr>
              <a:r>
                <a:rPr lang="en-US" sz="2000">
                  <a:solidFill>
                    <a:srgbClr val="990000"/>
                  </a:solidFill>
                  <a:latin typeface="Tahoma" charset="0"/>
                  <a:cs typeface="Arial" charset="0"/>
                </a:rPr>
                <a:t>Computer Architecture Lab at</a:t>
              </a:r>
            </a:p>
          </p:txBody>
        </p:sp>
      </p:grp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2263" y="5318125"/>
            <a:ext cx="28257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08125" y="3108325"/>
            <a:ext cx="7042150" cy="19875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ct val="20000"/>
              </a:spcBef>
              <a:buFontTx/>
              <a:buNone/>
              <a:defRPr sz="2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0825" y="863600"/>
            <a:ext cx="9556750" cy="1665288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7385050"/>
            <a:ext cx="1371600" cy="5397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itchFamily="34" charset="0"/>
              </a:defRPr>
            </a:lvl1pPr>
          </a:lstStyle>
          <a:p>
            <a:pPr algn="ctr">
              <a:defRPr/>
            </a:pPr>
            <a:r>
              <a:rPr lang="en-US">
                <a:solidFill>
                  <a:srgbClr val="000000"/>
                </a:solidFill>
              </a:rPr>
              <a:t>19-Aug-2008		</a:t>
            </a:r>
          </a:p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228600" y="914400"/>
            <a:ext cx="9525000" cy="0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" name="Rectangle 4"/>
          <p:cNvSpPr/>
          <p:nvPr userDrawn="1"/>
        </p:nvSpPr>
        <p:spPr bwMode="auto">
          <a:xfrm>
            <a:off x="8839200" y="130175"/>
            <a:ext cx="1066800" cy="81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019175" eaLnBrk="0" hangingPunct="0">
              <a:defRPr/>
            </a:pPr>
            <a:endParaRPr lang="en-US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326563" cy="755650"/>
          </a:xfrm>
          <a:prstGeom prst="rect">
            <a:avLst/>
          </a:prstGeom>
        </p:spPr>
        <p:txBody>
          <a:bodyPr/>
          <a:lstStyle>
            <a:lvl1pPr algn="l">
              <a:defRPr sz="4000" b="1" spc="-150">
                <a:solidFill>
                  <a:srgbClr val="00005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ound Single Corner Rectangle 11"/>
          <p:cNvSpPr/>
          <p:nvPr userDrawn="1"/>
        </p:nvSpPr>
        <p:spPr>
          <a:xfrm>
            <a:off x="0" y="7531925"/>
            <a:ext cx="10058400" cy="261937"/>
          </a:xfrm>
          <a:prstGeom prst="round1Rect">
            <a:avLst>
              <a:gd name="adj" fmla="val 0"/>
            </a:avLst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0" tIns="0" rIns="0" bIns="0"/>
          <a:lstStyle/>
          <a:p>
            <a:pPr algn="ctr" defTabSz="1019175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 smtClean="0">
                <a:solidFill>
                  <a:schemeClr val="bg1"/>
                </a:solidFill>
              </a:rPr>
              <a:t>        </a:t>
            </a:r>
            <a:r>
              <a:rPr lang="en-US" sz="1200" dirty="0" smtClean="0">
                <a:solidFill>
                  <a:srgbClr val="002060"/>
                </a:solidFill>
                <a:latin typeface="Arial Black" pitchFamily="34" charset="0"/>
              </a:rPr>
              <a:t>CALCM</a:t>
            </a:r>
            <a:r>
              <a:rPr lang="en-US" sz="1100" dirty="0" smtClean="0">
                <a:solidFill>
                  <a:schemeClr val="bg1"/>
                </a:solidFill>
              </a:rPr>
              <a:t>  </a:t>
            </a:r>
            <a:r>
              <a:rPr lang="en-US" sz="1200" dirty="0" smtClean="0">
                <a:solidFill>
                  <a:schemeClr val="tx1"/>
                </a:solidFill>
              </a:rPr>
              <a:t>Computer Architecture Lab at</a:t>
            </a:r>
            <a:r>
              <a:rPr lang="en-US" sz="1200" baseline="0" dirty="0" smtClean="0">
                <a:solidFill>
                  <a:schemeClr val="tx1"/>
                </a:solidFill>
              </a:rPr>
              <a:t>  </a:t>
            </a:r>
            <a:r>
              <a:rPr lang="en-US" sz="1600" dirty="0" smtClean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  <a:endParaRPr lang="en-US" sz="1100" b="1" kern="12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7483450"/>
            <a:ext cx="1371600" cy="288950"/>
          </a:xfrm>
        </p:spPr>
        <p:txBody>
          <a:bodyPr/>
          <a:lstStyle>
            <a:lvl1pPr>
              <a:defRPr sz="1400" smtClean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8B51707-44FC-485F-8F69-A1081FA358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460" y="1143000"/>
            <a:ext cx="9555480" cy="6172200"/>
          </a:xfrm>
          <a:prstGeom prst="rect">
            <a:avLst/>
          </a:prstGeom>
        </p:spPr>
        <p:txBody>
          <a:bodyPr>
            <a:normAutofit/>
          </a:bodyPr>
          <a:lstStyle>
            <a:lvl1pPr marL="381940" marR="0" indent="-3819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 b="1">
                <a:latin typeface="Calibri" pitchFamily="34" charset="0"/>
              </a:defRPr>
            </a:lvl1pPr>
            <a:lvl2pPr marL="827538" marR="0" indent="-31828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2pPr>
            <a:lvl3pPr marL="1273136" marR="0" indent="-254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8200"/>
              </a:buClr>
              <a:buSzPct val="65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3pPr>
            <a:lvl4pPr marL="1782388" marR="0" indent="-254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60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4pPr>
            <a:lvl5pPr marL="2291642" marR="0" indent="-254627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40000"/>
              <a:buFont typeface="Wingdings" pitchFamily="2" charset="2"/>
              <a:buChar char="l"/>
              <a:tabLst/>
              <a:defRPr>
                <a:latin typeface="Calibri" pitchFamily="34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508500" y="5937250"/>
            <a:ext cx="3971925" cy="911225"/>
            <a:chOff x="3072" y="3177"/>
            <a:chExt cx="2274" cy="507"/>
          </a:xfrm>
        </p:grpSpPr>
        <p:pic>
          <p:nvPicPr>
            <p:cNvPr id="5" name="Picture 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27" y="3408"/>
              <a:ext cx="1745" cy="2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6" name="Text Box 9"/>
            <p:cNvSpPr txBox="1">
              <a:spLocks noChangeArrowheads="1"/>
            </p:cNvSpPr>
            <p:nvPr userDrawn="1"/>
          </p:nvSpPr>
          <p:spPr bwMode="auto">
            <a:xfrm>
              <a:off x="3072" y="3177"/>
              <a:ext cx="2274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1870" tIns="50935" rIns="101870" bIns="50935">
              <a:spAutoFit/>
            </a:bodyPr>
            <a:lstStyle/>
            <a:p>
              <a:pPr defTabSz="1019175">
                <a:defRPr/>
              </a:pPr>
              <a:r>
                <a:rPr lang="en-US" sz="2000">
                  <a:solidFill>
                    <a:srgbClr val="990000"/>
                  </a:solidFill>
                  <a:latin typeface="Tahoma" charset="0"/>
                  <a:cs typeface="Arial" charset="0"/>
                </a:rPr>
                <a:t>Computer Architecture Lab at</a:t>
              </a:r>
            </a:p>
          </p:txBody>
        </p:sp>
      </p:grp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2263" y="5318125"/>
            <a:ext cx="28257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08125" y="3108325"/>
            <a:ext cx="7042150" cy="1987550"/>
          </a:xfrm>
        </p:spPr>
        <p:txBody>
          <a:bodyPr/>
          <a:lstStyle>
            <a:lvl1pPr marL="0" indent="0" algn="ctr">
              <a:spcBef>
                <a:spcPct val="20000"/>
              </a:spcBef>
              <a:buFontTx/>
              <a:buNone/>
              <a:defRPr sz="2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0825" y="863600"/>
            <a:ext cx="9556750" cy="1665288"/>
          </a:xfrm>
          <a:prstGeom prst="rect">
            <a:avLst/>
          </a:prstGeo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7385050"/>
            <a:ext cx="1371600" cy="53975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501650" y="4763"/>
            <a:ext cx="206375" cy="10271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101849" tIns="50926" rIns="101849" bIns="50926" anchor="ctr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-1588" y="312738"/>
            <a:ext cx="206376" cy="4111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wrap="none" lIns="101849" tIns="50926" rIns="101849" bIns="50926" anchor="ctr">
            <a:spAutoFit/>
          </a:bodyPr>
          <a:lstStyle/>
          <a:p>
            <a:pPr algn="ctr" eaLnBrk="0" hangingPunct="0"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10"/>
          <p:cNvCxnSpPr>
            <a:cxnSpLocks noChangeShapeType="1"/>
          </p:cNvCxnSpPr>
          <p:nvPr userDrawn="1"/>
        </p:nvCxnSpPr>
        <p:spPr bwMode="auto">
          <a:xfrm>
            <a:off x="334963" y="985838"/>
            <a:ext cx="8885237" cy="0"/>
          </a:xfrm>
          <a:prstGeom prst="line">
            <a:avLst/>
          </a:prstGeom>
          <a:noFill/>
          <a:ln w="76200" cap="rnd" algn="ctr">
            <a:solidFill>
              <a:srgbClr val="1F497D"/>
            </a:solidFill>
            <a:round/>
            <a:headEnd/>
            <a:tailEnd/>
          </a:ln>
        </p:spPr>
      </p:cxnSp>
      <p:grpSp>
        <p:nvGrpSpPr>
          <p:cNvPr id="7" name="Group 18"/>
          <p:cNvGrpSpPr>
            <a:grpSpLocks/>
          </p:cNvGrpSpPr>
          <p:nvPr userDrawn="1"/>
        </p:nvGrpSpPr>
        <p:grpSpPr bwMode="auto">
          <a:xfrm>
            <a:off x="8772525" y="49213"/>
            <a:ext cx="1201738" cy="977900"/>
            <a:chOff x="5505450" y="2673350"/>
            <a:chExt cx="1549461" cy="1223596"/>
          </a:xfrm>
        </p:grpSpPr>
        <p:sp>
          <p:nvSpPr>
            <p:cNvPr id="8" name="Rounded Rectangle 7"/>
            <p:cNvSpPr/>
            <p:nvPr userDrawn="1"/>
          </p:nvSpPr>
          <p:spPr bwMode="auto">
            <a:xfrm>
              <a:off x="6291438" y="3112334"/>
              <a:ext cx="763473" cy="3476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9850" cap="flat" cmpd="sng" algn="ctr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1018508">
                <a:defRPr/>
              </a:pPr>
              <a:endParaRPr lang="en-US" sz="1600" b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505450" y="2673350"/>
              <a:ext cx="1219919" cy="1223596"/>
            </a:xfrm>
            <a:prstGeom prst="roundRect">
              <a:avLst>
                <a:gd name="adj" fmla="val 50000"/>
              </a:avLst>
            </a:prstGeom>
            <a:solidFill>
              <a:srgbClr val="1F497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1018508">
                <a:defRPr/>
              </a:pPr>
              <a:endParaRPr lang="en-US" sz="1600" b="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579136" y="2748832"/>
              <a:ext cx="1066406" cy="1066673"/>
            </a:xfrm>
            <a:prstGeom prst="ellipse">
              <a:avLst/>
            </a:prstGeom>
            <a:solidFill>
              <a:schemeClr val="bg1"/>
            </a:solidFill>
            <a:ln w="412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6336468" y="3144116"/>
              <a:ext cx="687739" cy="2900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1018508">
                <a:defRPr/>
              </a:pPr>
              <a:endParaRPr lang="en-US" sz="1600" b="0" dirty="0">
                <a:solidFill>
                  <a:srgbClr val="000000"/>
                </a:solidFill>
                <a:cs typeface="Arial" charset="0"/>
              </a:endParaRPr>
            </a:p>
          </p:txBody>
        </p:sp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91175" y="2771900"/>
              <a:ext cx="1362509" cy="103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14793" y="2"/>
            <a:ext cx="8837771" cy="1036320"/>
          </a:xfrm>
          <a:prstGeom prst="rect">
            <a:avLst/>
          </a:prstGeom>
        </p:spPr>
        <p:txBody>
          <a:bodyPr lIns="101882" tIns="50941" rIns="101882" bIns="50941" anchor="ctr" anchorCtr="0"/>
          <a:lstStyle>
            <a:lvl1pPr>
              <a:defRPr sz="4500" b="1" i="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51460" y="1468120"/>
            <a:ext cx="9555480" cy="5786120"/>
          </a:xfrm>
        </p:spPr>
        <p:txBody>
          <a:bodyPr>
            <a:normAutofit/>
          </a:bodyPr>
          <a:lstStyle>
            <a:lvl1pPr>
              <a:defRPr b="1"/>
            </a:lvl1pPr>
            <a:lvl2pPr>
              <a:buClr>
                <a:schemeClr val="bg2"/>
              </a:buClr>
              <a:defRPr/>
            </a:lvl2pPr>
            <a:lvl3pPr>
              <a:buClr>
                <a:srgbClr val="DA8200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03238" y="7254875"/>
            <a:ext cx="2346325" cy="517525"/>
          </a:xfrm>
          <a:prstGeom prst="rect">
            <a:avLst/>
          </a:prstGeom>
        </p:spPr>
        <p:txBody>
          <a:bodyPr lIns="101882" tIns="50941" rIns="101882" bIns="50941"/>
          <a:lstStyle>
            <a:lvl1pPr algn="ctr"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938" y="7254875"/>
            <a:ext cx="3184525" cy="517525"/>
          </a:xfrm>
          <a:prstGeom prst="rect">
            <a:avLst/>
          </a:prstGeom>
        </p:spPr>
        <p:txBody>
          <a:bodyPr lIns="101882" tIns="50941" rIns="101882" bIns="50941"/>
          <a:lstStyle>
            <a:lvl1pPr algn="ctr" eaLnBrk="0" hangingPunct="0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075" y="7461250"/>
            <a:ext cx="2346325" cy="539750"/>
          </a:xfrm>
        </p:spPr>
        <p:txBody>
          <a:bodyPr lIns="101882" tIns="50941" rIns="101882" bIns="50941"/>
          <a:lstStyle>
            <a:lvl1pPr>
              <a:defRPr/>
            </a:lvl1pPr>
          </a:lstStyle>
          <a:p>
            <a:pPr>
              <a:defRPr/>
            </a:pPr>
            <a:fld id="{89EC043C-6F80-43FF-85B7-13CF1A18B44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228600" y="914400"/>
            <a:ext cx="9525000" cy="0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" name="Rectangle 4"/>
          <p:cNvSpPr/>
          <p:nvPr userDrawn="1"/>
        </p:nvSpPr>
        <p:spPr bwMode="auto">
          <a:xfrm>
            <a:off x="8839200" y="130175"/>
            <a:ext cx="1066800" cy="81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019175" eaLnBrk="0" hangingPunct="0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6" name="Round Single Corner Rectangle 5"/>
          <p:cNvSpPr/>
          <p:nvPr userDrawn="1"/>
        </p:nvSpPr>
        <p:spPr bwMode="auto">
          <a:xfrm rot="5400000">
            <a:off x="4114800" y="-4114800"/>
            <a:ext cx="228600" cy="8458200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tIns="0" rIns="0" bIns="0"/>
          <a:lstStyle/>
          <a:p>
            <a:pPr defTabSz="1019175" eaLnBrk="0" hangingPunct="0">
              <a:defRPr/>
            </a:pPr>
            <a:r>
              <a:rPr lang="en-US" sz="1100" dirty="0">
                <a:solidFill>
                  <a:srgbClr val="FFFFFF"/>
                </a:solidFill>
              </a:rPr>
              <a:t>        </a:t>
            </a:r>
            <a:r>
              <a:rPr lang="en-US" sz="1400" dirty="0">
                <a:solidFill>
                  <a:srgbClr val="B9B9E7"/>
                </a:solidFill>
                <a:latin typeface="Arial Black" pitchFamily="34" charset="0"/>
              </a:rPr>
              <a:t>CALCM</a:t>
            </a:r>
            <a:r>
              <a:rPr lang="en-US" sz="1200" dirty="0">
                <a:solidFill>
                  <a:srgbClr val="FFFFFF"/>
                </a:solidFill>
              </a:rPr>
              <a:t>  Computer Architecture Lab                                                                                              </a:t>
            </a:r>
            <a:r>
              <a:rPr lang="en-US" sz="1500" dirty="0">
                <a:solidFill>
                  <a:srgbClr val="990000"/>
                </a:solidFill>
                <a:latin typeface="Bodoni MT" pitchFamily="18" charset="0"/>
              </a:rPr>
              <a:t>Carnegie Mellon</a:t>
            </a:r>
          </a:p>
        </p:txBody>
      </p:sp>
      <p:pic>
        <p:nvPicPr>
          <p:cNvPr id="7" name="Picture 10" descr="Graphic1"/>
          <p:cNvPicPr>
            <a:picLocks noChangeAspect="1" noChangeArrowheads="1"/>
          </p:cNvPicPr>
          <p:nvPr userDrawn="1"/>
        </p:nvPicPr>
        <p:blipFill>
          <a:blip r:embed="rId3" cstate="print"/>
          <a:srcRect l="2299" t="2083" r="94711"/>
          <a:stretch>
            <a:fillRect/>
          </a:stretch>
        </p:blipFill>
        <p:spPr bwMode="auto">
          <a:xfrm>
            <a:off x="0" y="4763"/>
            <a:ext cx="2651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6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9326563" cy="67945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 marL="382588" marR="0" indent="-382588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Char char="•"/>
              <a:tabLst/>
              <a:defRPr sz="3200" b="1"/>
            </a:lvl1pPr>
            <a:lvl2pPr marL="827088" marR="0" indent="-3175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 b="1"/>
            </a:lvl2pPr>
            <a:lvl3pPr marL="1273175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b="1"/>
            </a:lvl3pPr>
            <a:lvl4pPr marL="1782763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 b="1"/>
            </a:lvl4pPr>
            <a:lvl5pPr marL="2292350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 b="1"/>
            </a:lvl5pPr>
          </a:lstStyle>
          <a:p>
            <a:pPr lvl="0"/>
            <a:endParaRPr lang="en-US" noProof="0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68786A2-AF2D-4EFD-9BC6-D360F9A331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400" y="76200"/>
            <a:ext cx="9382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>
            <a:cxnSpLocks noChangeShapeType="1"/>
          </p:cNvCxnSpPr>
          <p:nvPr userDrawn="1"/>
        </p:nvCxnSpPr>
        <p:spPr bwMode="auto">
          <a:xfrm>
            <a:off x="228600" y="914400"/>
            <a:ext cx="9601200" cy="1588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9402763" cy="60325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>
            <a:lvl1pPr marL="382588" marR="0" indent="-382588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80000"/>
              <a:buFontTx/>
              <a:buChar char="•"/>
              <a:tabLst/>
              <a:defRPr sz="3200" b="1"/>
            </a:lvl1pPr>
            <a:lvl2pPr marL="827088" marR="0" indent="-3175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400" b="1"/>
            </a:lvl2pPr>
            <a:lvl3pPr marL="1273175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400" b="1"/>
            </a:lvl3pPr>
            <a:lvl4pPr marL="1782763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 b="1"/>
            </a:lvl4pPr>
            <a:lvl5pPr marL="2292350" marR="0" indent="-254000" algn="l" defTabSz="10191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»"/>
              <a:tabLst/>
              <a:defRPr sz="2000" b="1"/>
            </a:lvl5pPr>
          </a:lstStyle>
          <a:p>
            <a:pPr lvl="0"/>
            <a:endParaRPr lang="en-US" noProof="0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1"/>
          </p:nvPr>
        </p:nvSpPr>
        <p:spPr>
          <a:xfrm>
            <a:off x="152400" y="0"/>
            <a:ext cx="9372600" cy="533400"/>
          </a:xfrm>
        </p:spPr>
        <p:txBody>
          <a:bodyPr/>
          <a:lstStyle>
            <a:lvl1pPr marL="0" marR="0" indent="0" algn="l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657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7" name="Slide Number Placeholder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630E42C-0B79-4FB8-8B01-241645DB2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11150"/>
            <a:ext cx="9051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10CDC2-2E4F-48C2-A7FB-C0D556BFE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46" r:id="rId2"/>
    <p:sldLayoutId id="2147484147" r:id="rId3"/>
    <p:sldLayoutId id="2147484156" r:id="rId4"/>
    <p:sldLayoutId id="214748412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35875" y="7308850"/>
            <a:ext cx="2346325" cy="53975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40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CC5F5D8-8A70-4845-AE32-E206AF82B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21" r:id="rId6"/>
    <p:sldLayoutId id="2147484131" r:id="rId7"/>
  </p:sldLayoutIdLst>
  <p:hf sldNum="0" hdr="0" ftr="0" dt="0"/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defTabSz="1019175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charset="0"/>
          <a:cs typeface="Arial" charset="0"/>
        </a:defRPr>
      </a:lvl6pPr>
      <a:lvl7pPr marL="914400" algn="ctr" defTabSz="1019175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charset="0"/>
          <a:cs typeface="Arial" charset="0"/>
        </a:defRPr>
      </a:lvl7pPr>
      <a:lvl8pPr marL="1371600" algn="ctr" defTabSz="1019175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charset="0"/>
          <a:cs typeface="Arial" charset="0"/>
        </a:defRPr>
      </a:lvl8pPr>
      <a:lvl9pPr marL="1828800" algn="ctr" defTabSz="1019175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charset="0"/>
          <a:cs typeface="Arial" charset="0"/>
        </a:defRPr>
      </a:lvl9pPr>
    </p:titleStyle>
    <p:bodyStyle>
      <a:lvl1pPr marL="382588" indent="-382588" algn="l" defTabSz="1019175" rtl="0" eaLnBrk="0" fontAlgn="base" hangingPunct="0">
        <a:spcBef>
          <a:spcPct val="5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5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1273175" indent="-254000" algn="l" defTabSz="1019175" rtl="0" eaLnBrk="0" fontAlgn="base" hangingPunct="0">
        <a:spcBef>
          <a:spcPct val="5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782763" indent="-254000" algn="l" defTabSz="1019175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292350" indent="-254000" algn="l" defTabSz="1019175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749550" indent="-254000" algn="l" defTabSz="1019175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206750" indent="-254000" algn="l" defTabSz="1019175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663950" indent="-254000" algn="l" defTabSz="1019175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121150" indent="-254000" algn="l" defTabSz="1019175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35875" y="7308850"/>
            <a:ext cx="2346325" cy="53975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400" smtClean="0">
                <a:solidFill>
                  <a:srgbClr val="FFFFFF">
                    <a:lumMod val="50000"/>
                  </a:srgb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A0F930C-0A1B-4CF4-BF4F-0AF29CB492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</p:sldLayoutIdLst>
  <p:hf hdr="0" ftr="0"/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defTabSz="1019175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charset="0"/>
          <a:cs typeface="Arial" charset="0"/>
        </a:defRPr>
      </a:lvl6pPr>
      <a:lvl7pPr marL="914400" algn="ctr" defTabSz="1019175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charset="0"/>
          <a:cs typeface="Arial" charset="0"/>
        </a:defRPr>
      </a:lvl7pPr>
      <a:lvl8pPr marL="1371600" algn="ctr" defTabSz="1019175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charset="0"/>
          <a:cs typeface="Arial" charset="0"/>
        </a:defRPr>
      </a:lvl8pPr>
      <a:lvl9pPr marL="1828800" algn="ctr" defTabSz="1019175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charset="0"/>
          <a:cs typeface="Arial" charset="0"/>
        </a:defRPr>
      </a:lvl9pPr>
    </p:titleStyle>
    <p:bodyStyle>
      <a:lvl1pPr marL="382588" indent="-382588" algn="l" defTabSz="1019175" rtl="0" eaLnBrk="0" fontAlgn="base" hangingPunct="0">
        <a:spcBef>
          <a:spcPct val="5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5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1273175" indent="-254000" algn="l" defTabSz="1019175" rtl="0" eaLnBrk="0" fontAlgn="base" hangingPunct="0">
        <a:spcBef>
          <a:spcPct val="5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782763" indent="-254000" algn="l" defTabSz="1019175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292350" indent="-254000" algn="l" defTabSz="1019175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749550" indent="-254000" algn="l" defTabSz="1019175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206750" indent="-254000" algn="l" defTabSz="1019175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663950" indent="-254000" algn="l" defTabSz="1019175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121150" indent="-254000" algn="l" defTabSz="1019175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35875" y="7308850"/>
            <a:ext cx="2346325" cy="53975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50000"/>
                  </a:schemeClr>
                </a:solidFill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CABD7372-195F-4948-8C8A-456005745B8E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</p:sldLayoutIdLst>
  <p:hf hdr="0" ftr="0"/>
  <p:txStyles>
    <p:titleStyle>
      <a:lvl1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defTabSz="1019175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defTabSz="1019175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charset="0"/>
          <a:cs typeface="Arial" charset="0"/>
        </a:defRPr>
      </a:lvl6pPr>
      <a:lvl7pPr marL="914400" algn="ctr" defTabSz="1019175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charset="0"/>
          <a:cs typeface="Arial" charset="0"/>
        </a:defRPr>
      </a:lvl7pPr>
      <a:lvl8pPr marL="1371600" algn="ctr" defTabSz="1019175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charset="0"/>
          <a:cs typeface="Arial" charset="0"/>
        </a:defRPr>
      </a:lvl8pPr>
      <a:lvl9pPr marL="1828800" algn="ctr" defTabSz="1019175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ahoma" charset="0"/>
          <a:cs typeface="Arial" charset="0"/>
        </a:defRPr>
      </a:lvl9pPr>
    </p:titleStyle>
    <p:bodyStyle>
      <a:lvl1pPr marL="382588" indent="-382588" algn="l" defTabSz="1019175" rtl="0" eaLnBrk="0" fontAlgn="base" hangingPunct="0">
        <a:spcBef>
          <a:spcPct val="5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7500" algn="l" defTabSz="1019175" rtl="0" eaLnBrk="0" fontAlgn="base" hangingPunct="0">
        <a:spcBef>
          <a:spcPct val="5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1273175" indent="-254000" algn="l" defTabSz="1019175" rtl="0" eaLnBrk="0" fontAlgn="base" hangingPunct="0">
        <a:spcBef>
          <a:spcPct val="5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782763" indent="-254000" algn="l" defTabSz="1019175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292350" indent="-254000" algn="l" defTabSz="1019175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749550" indent="-254000" algn="l" defTabSz="1019175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206750" indent="-254000" algn="l" defTabSz="1019175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663950" indent="-254000" algn="l" defTabSz="1019175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121150" indent="-254000" algn="l" defTabSz="1019175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11150"/>
            <a:ext cx="9051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10CDC2-2E4F-48C2-A7FB-C0D556BFE6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wmf"/><Relationship Id="rId5" Type="http://schemas.openxmlformats.org/officeDocument/2006/relationships/image" Target="../media/image4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ece.cmu.edu/~protoflex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0" y="3352800"/>
            <a:ext cx="1005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7" tIns="50920" rIns="101837" bIns="5092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FIST: A Fast, Lightweight, FPGA-Friendly Packet Latency Estimator for </a:t>
            </a:r>
            <a:r>
              <a:rPr lang="en-US" sz="2800" dirty="0" err="1" smtClean="0">
                <a:solidFill>
                  <a:srgbClr val="000000"/>
                </a:solidFill>
                <a:cs typeface="Arial" charset="0"/>
              </a:rPr>
              <a:t>NoC</a:t>
            </a: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 Modeling in Full-System Simulations</a:t>
            </a:r>
            <a:endParaRPr lang="en-US" sz="280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20483" name="Straight Connector 7"/>
          <p:cNvCxnSpPr>
            <a:cxnSpLocks noChangeShapeType="1"/>
          </p:cNvCxnSpPr>
          <p:nvPr/>
        </p:nvCxnSpPr>
        <p:spPr bwMode="auto">
          <a:xfrm>
            <a:off x="0" y="3352800"/>
            <a:ext cx="10058400" cy="0"/>
          </a:xfrm>
          <a:prstGeom prst="line">
            <a:avLst/>
          </a:prstGeom>
          <a:noFill/>
          <a:ln w="25400" cap="rnd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84" name="Straight Connector 8"/>
          <p:cNvCxnSpPr>
            <a:cxnSpLocks noChangeShapeType="1"/>
          </p:cNvCxnSpPr>
          <p:nvPr/>
        </p:nvCxnSpPr>
        <p:spPr bwMode="auto">
          <a:xfrm>
            <a:off x="0" y="4648200"/>
            <a:ext cx="10058400" cy="0"/>
          </a:xfrm>
          <a:prstGeom prst="line">
            <a:avLst/>
          </a:prstGeom>
          <a:noFill/>
          <a:ln w="254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0485" name="Rectangle 10"/>
          <p:cNvSpPr txBox="1">
            <a:spLocks noChangeArrowheads="1"/>
          </p:cNvSpPr>
          <p:nvPr/>
        </p:nvSpPr>
        <p:spPr bwMode="auto">
          <a:xfrm>
            <a:off x="7940675" y="7407275"/>
            <a:ext cx="31845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37" tIns="50920" rIns="101837" bIns="50920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5/3/2011</a:t>
            </a:r>
            <a:endParaRPr lang="el-GR" sz="1600" dirty="0">
              <a:solidFill>
                <a:srgbClr val="000000"/>
              </a:solidFill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609600" y="5045075"/>
            <a:ext cx="88392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0" tIns="50935" rIns="101870" bIns="50935"/>
          <a:lstStyle/>
          <a:p>
            <a:pPr algn="ctr" defTabSz="1019175">
              <a:spcBef>
                <a:spcPct val="20000"/>
              </a:spcBef>
              <a:defRPr/>
            </a:pPr>
            <a:r>
              <a:rPr lang="en-US" sz="2400" kern="0" dirty="0">
                <a:solidFill>
                  <a:schemeClr val="tx2"/>
                </a:solidFill>
                <a:latin typeface="Calibri"/>
              </a:rPr>
              <a:t>Michael K. </a:t>
            </a:r>
            <a:r>
              <a:rPr lang="en-US" sz="2400" kern="0" dirty="0" err="1">
                <a:solidFill>
                  <a:schemeClr val="tx2"/>
                </a:solidFill>
                <a:latin typeface="Calibri"/>
              </a:rPr>
              <a:t>Papamichael</a:t>
            </a:r>
            <a:r>
              <a:rPr lang="en-US" sz="2400" kern="0" dirty="0">
                <a:latin typeface="Calibri"/>
              </a:rPr>
              <a:t>,</a:t>
            </a:r>
            <a:r>
              <a:rPr lang="en-US" sz="2400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</a:rPr>
              <a:t>James C. Hoe, </a:t>
            </a:r>
            <a:r>
              <a:rPr lang="en-US" sz="2400" kern="0" dirty="0" err="1" smtClean="0">
                <a:solidFill>
                  <a:srgbClr val="000000"/>
                </a:solidFill>
                <a:latin typeface="Calibri"/>
              </a:rPr>
              <a:t>Onur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Calibri"/>
              </a:rPr>
              <a:t>Mutlu</a:t>
            </a:r>
            <a:endParaRPr lang="en-US" sz="2000" kern="0" dirty="0">
              <a:solidFill>
                <a:srgbClr val="000000"/>
              </a:solidFill>
              <a:latin typeface="Calibri"/>
            </a:endParaRPr>
          </a:p>
          <a:p>
            <a:pPr algn="ctr" defTabSz="1019175">
              <a:spcBef>
                <a:spcPct val="20000"/>
              </a:spcBef>
              <a:defRPr/>
            </a:pPr>
            <a:r>
              <a:rPr lang="en-US" sz="2000" b="0" kern="0" dirty="0">
                <a:solidFill>
                  <a:srgbClr val="000000"/>
                </a:solidFill>
                <a:latin typeface="Calibri"/>
              </a:rPr>
              <a:t>  papamix@cs.cmu.edu, </a:t>
            </a:r>
            <a:r>
              <a:rPr lang="en-US" sz="2000" b="0" kern="0" dirty="0" smtClean="0">
                <a:solidFill>
                  <a:srgbClr val="000000"/>
                </a:solidFill>
                <a:latin typeface="Calibri"/>
              </a:rPr>
              <a:t>jhoe@ece.cmu.edu, onur@cmu.edu </a:t>
            </a:r>
            <a:endParaRPr lang="en-US" sz="2000" b="0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83778"/>
            <a:ext cx="3650976" cy="247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2" name="Straight Connector 10"/>
          <p:cNvCxnSpPr>
            <a:cxnSpLocks noChangeShapeType="1"/>
          </p:cNvCxnSpPr>
          <p:nvPr/>
        </p:nvCxnSpPr>
        <p:spPr bwMode="auto">
          <a:xfrm>
            <a:off x="11734800" y="4572000"/>
            <a:ext cx="9601200" cy="0"/>
          </a:xfrm>
          <a:prstGeom prst="line">
            <a:avLst/>
          </a:prstGeom>
          <a:noFill/>
          <a:ln w="635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Rectangle 43"/>
          <p:cNvSpPr/>
          <p:nvPr/>
        </p:nvSpPr>
        <p:spPr bwMode="auto">
          <a:xfrm>
            <a:off x="11811000" y="2362200"/>
            <a:ext cx="1066800" cy="8155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11313" y="6019800"/>
            <a:ext cx="5813487" cy="1828797"/>
            <a:chOff x="2035113" y="5949025"/>
            <a:chExt cx="6048241" cy="1902645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3733800" y="6067957"/>
              <a:ext cx="3971925" cy="911225"/>
              <a:chOff x="3072" y="3119"/>
              <a:chExt cx="2274" cy="507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27" y="3350"/>
                <a:ext cx="1745" cy="27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</p:pic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3072" y="3119"/>
                <a:ext cx="2274" cy="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01870" tIns="50935" rIns="101870" bIns="50935">
                <a:spAutoFit/>
              </a:bodyPr>
              <a:lstStyle/>
              <a:p>
                <a:pPr defTabSz="1019175">
                  <a:defRPr/>
                </a:pPr>
                <a:r>
                  <a:rPr lang="en-US" sz="2000" dirty="0">
                    <a:solidFill>
                      <a:srgbClr val="990000"/>
                    </a:solidFill>
                    <a:latin typeface="Tahoma" charset="0"/>
                    <a:cs typeface="Arial" charset="0"/>
                  </a:rPr>
                  <a:t>Computer Architecture Lab at</a:t>
                </a:r>
              </a:p>
            </p:txBody>
          </p:sp>
        </p:grpSp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35113" y="5949025"/>
              <a:ext cx="2003487" cy="1523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3960949" y="6891056"/>
              <a:ext cx="4122405" cy="960614"/>
            </a:xfrm>
            <a:prstGeom prst="rect">
              <a:avLst/>
            </a:prstGeom>
            <a:noFill/>
            <a:ln w="762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defTabSz="1019175"/>
              <a:r>
                <a:rPr lang="en-US" sz="1800" dirty="0">
                  <a:latin typeface="Calibri" pitchFamily="34" charset="0"/>
                </a:rPr>
                <a:t>Our work </a:t>
              </a:r>
              <a:r>
                <a:rPr lang="en-US" sz="1800" dirty="0" smtClean="0">
                  <a:latin typeface="Calibri" pitchFamily="34" charset="0"/>
                </a:rPr>
                <a:t>has been supported by NSF. We thank Xilinx and </a:t>
              </a:r>
              <a:r>
                <a:rPr lang="en-US" sz="1800" dirty="0" err="1" smtClean="0">
                  <a:latin typeface="Calibri" pitchFamily="34" charset="0"/>
                </a:rPr>
                <a:t>Bluespec</a:t>
              </a:r>
              <a:r>
                <a:rPr lang="en-US" sz="1800" dirty="0" smtClean="0">
                  <a:latin typeface="Calibri" pitchFamily="34" charset="0"/>
                </a:rPr>
                <a:t> for their FPGA and tool donations.</a:t>
              </a:r>
              <a:endParaRPr lang="en-US" sz="16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in Computer Architecture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9906000" cy="6172200"/>
          </a:xfrm>
        </p:spPr>
        <p:txBody>
          <a:bodyPr>
            <a:normAutofit/>
          </a:bodyPr>
          <a:lstStyle/>
          <a:p>
            <a:pPr marL="381000" indent="-381000"/>
            <a:r>
              <a:rPr lang="en-US" dirty="0" smtClean="0"/>
              <a:t>Simulation indispensable tool</a:t>
            </a:r>
          </a:p>
          <a:p>
            <a:pPr marL="381000" indent="-381000"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Slow</a:t>
            </a:r>
            <a:r>
              <a:rPr lang="en-US" dirty="0" smtClean="0"/>
              <a:t> for large-scale multiprocessor studies</a:t>
            </a:r>
          </a:p>
          <a:p>
            <a:pPr marL="827088" lvl="1" indent="-317500">
              <a:spcBef>
                <a:spcPts val="0"/>
              </a:spcBef>
            </a:pPr>
            <a:r>
              <a:rPr lang="en-US" dirty="0" smtClean="0"/>
              <a:t>Full-system fidelity + many components</a:t>
            </a:r>
          </a:p>
          <a:p>
            <a:pPr marL="827088" lvl="1" indent="-317500">
              <a:spcBef>
                <a:spcPts val="0"/>
              </a:spcBef>
            </a:pPr>
            <a:r>
              <a:rPr lang="en-US" dirty="0" smtClean="0"/>
              <a:t>Longer modern benchmarks</a:t>
            </a:r>
          </a:p>
          <a:p>
            <a:pPr marL="381000" indent="-381000">
              <a:spcBef>
                <a:spcPts val="1800"/>
              </a:spcBef>
              <a:buNone/>
            </a:pPr>
            <a:r>
              <a:rPr lang="en-US" sz="3600" dirty="0" smtClean="0"/>
              <a:t>How can we make it faster?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1676400"/>
            <a:ext cx="1600200" cy="113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52400" y="3733800"/>
            <a:ext cx="95551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lvl="0" indent="-381000" eaLnBrk="0" hangingPunct="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</a:rPr>
              <a:t>Adjust trade-off between</a:t>
            </a:r>
            <a:endParaRPr lang="en-US" sz="3600" dirty="0" smtClean="0">
              <a:latin typeface="Calibri" pitchFamily="34" charset="0"/>
            </a:endParaRPr>
          </a:p>
          <a:p>
            <a:pPr marL="827088" lvl="1" indent="-317500" eaLnBrk="0" hangingPunct="0">
              <a:spcBef>
                <a:spcPts val="0"/>
              </a:spcBef>
              <a:buClr>
                <a:srgbClr val="669999"/>
              </a:buClr>
              <a:buSzPct val="70000"/>
              <a:buFont typeface="Wingdings" pitchFamily="2" charset="2"/>
              <a:buChar char="l"/>
            </a:pPr>
            <a:r>
              <a:rPr lang="en-US" sz="3000" b="0" dirty="0" smtClean="0">
                <a:latin typeface="Calibri" pitchFamily="34" charset="0"/>
              </a:rPr>
              <a:t>Speed, Accuracy, Flexibility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457200" y="47244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9" tIns="50926" rIns="101849" bIns="50926" rtlCol="0">
            <a:noAutofit/>
          </a:bodyPr>
          <a:lstStyle/>
          <a:p>
            <a:pPr marL="381000" indent="-381000" eaLnBrk="0" hangingPunct="0">
              <a:spcBef>
                <a:spcPts val="0"/>
              </a:spcBef>
              <a:buClr>
                <a:srgbClr val="996666"/>
              </a:buClr>
              <a:buSzPct val="80000"/>
            </a:pPr>
            <a:r>
              <a:rPr lang="en-US" sz="3000" dirty="0" smtClean="0">
                <a:solidFill>
                  <a:srgbClr val="FF0000"/>
                </a:solidFill>
                <a:latin typeface="Calibri" pitchFamily="34" charset="0"/>
              </a:rPr>
              <a:t>Full-system simulators often sacrifice </a:t>
            </a:r>
          </a:p>
          <a:p>
            <a:pPr marL="381000" indent="-381000" eaLnBrk="0" hangingPunct="0">
              <a:spcBef>
                <a:spcPts val="0"/>
              </a:spcBef>
              <a:buClr>
                <a:srgbClr val="996666"/>
              </a:buClr>
              <a:buSzPct val="80000"/>
            </a:pPr>
            <a:r>
              <a:rPr lang="en-US" sz="3000" dirty="0" smtClean="0">
                <a:solidFill>
                  <a:srgbClr val="FF0000"/>
                </a:solidFill>
                <a:latin typeface="Calibri" pitchFamily="34" charset="0"/>
              </a:rPr>
              <a:t>accuracy for speed and flexibility</a:t>
            </a:r>
          </a:p>
          <a:p>
            <a:pPr marL="381940" indent="-381940" eaLnBrk="0" hangingPunct="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endParaRPr lang="en-US" sz="3200" kern="0" dirty="0" smtClean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943600" y="3835400"/>
            <a:ext cx="4114800" cy="1879314"/>
            <a:chOff x="5867400" y="3759200"/>
            <a:chExt cx="4114800" cy="1879314"/>
          </a:xfrm>
        </p:grpSpPr>
        <p:sp>
          <p:nvSpPr>
            <p:cNvPr id="31" name="Isosceles Triangle 3"/>
            <p:cNvSpPr>
              <a:spLocks noChangeArrowheads="1"/>
            </p:cNvSpPr>
            <p:nvPr/>
          </p:nvSpPr>
          <p:spPr bwMode="auto">
            <a:xfrm>
              <a:off x="7239000" y="4076789"/>
              <a:ext cx="1143000" cy="985330"/>
            </a:xfrm>
            <a:prstGeom prst="triangle">
              <a:avLst>
                <a:gd name="adj" fmla="val 50000"/>
              </a:avLst>
            </a:prstGeom>
            <a:solidFill>
              <a:srgbClr val="336699">
                <a:alpha val="50195"/>
              </a:srgbClr>
            </a:solidFill>
            <a:ln w="101600" algn="ctr">
              <a:solidFill>
                <a:srgbClr val="33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 b="0">
                <a:cs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7924800" y="3759200"/>
              <a:ext cx="13716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lang="en-US" sz="3200" kern="0" dirty="0">
                  <a:latin typeface="Calibri" pitchFamily="34" charset="0"/>
                  <a:ea typeface="+mj-ea"/>
                  <a:cs typeface="+mj-cs"/>
                </a:rPr>
                <a:t>Speed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5867400" y="5029200"/>
              <a:ext cx="18288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en-US" sz="3200" kern="0" dirty="0" smtClean="0">
                  <a:latin typeface="Calibri" pitchFamily="34" charset="0"/>
                  <a:ea typeface="+mj-ea"/>
                  <a:cs typeface="+mj-cs"/>
                </a:rPr>
                <a:t>Accuracy</a:t>
              </a:r>
              <a:endParaRPr lang="en-US" sz="3200" kern="0" dirty="0">
                <a:latin typeface="Calibri" pitchFamily="34" charset="0"/>
                <a:ea typeface="+mj-ea"/>
                <a:cs typeface="+mj-cs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8001000" y="5054314"/>
              <a:ext cx="19812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 sz="3200" kern="0" dirty="0">
                  <a:latin typeface="Calibri" pitchFamily="34" charset="0"/>
                  <a:ea typeface="+mj-ea"/>
                  <a:cs typeface="+mj-cs"/>
                </a:rPr>
                <a:t>Flexibility</a:t>
              </a:r>
            </a:p>
          </p:txBody>
        </p:sp>
        <p:cxnSp>
          <p:nvCxnSpPr>
            <p:cNvPr id="35" name="Straight Connector 5"/>
            <p:cNvCxnSpPr>
              <a:cxnSpLocks noChangeShapeType="1"/>
              <a:stCxn id="31" idx="0"/>
            </p:cNvCxnSpPr>
            <p:nvPr/>
          </p:nvCxnSpPr>
          <p:spPr bwMode="auto">
            <a:xfrm rot="16200000" flipH="1" flipV="1">
              <a:off x="7032086" y="4283703"/>
              <a:ext cx="985329" cy="571499"/>
            </a:xfrm>
            <a:prstGeom prst="line">
              <a:avLst/>
            </a:prstGeom>
            <a:noFill/>
            <a:ln w="76200" algn="ctr">
              <a:solidFill>
                <a:srgbClr val="336699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36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7239000" y="5029200"/>
              <a:ext cx="1143000" cy="32920"/>
            </a:xfrm>
            <a:prstGeom prst="line">
              <a:avLst/>
            </a:prstGeom>
            <a:noFill/>
            <a:ln w="76200" algn="ctr">
              <a:solidFill>
                <a:srgbClr val="336699"/>
              </a:solidFill>
              <a:round/>
              <a:headEnd type="oval" w="med" len="med"/>
              <a:tailEnd type="oval" w="med" len="med"/>
            </a:ln>
          </p:spPr>
        </p:cxnSp>
      </p:grpSp>
      <p:grpSp>
        <p:nvGrpSpPr>
          <p:cNvPr id="3" name="Group 23"/>
          <p:cNvGrpSpPr/>
          <p:nvPr/>
        </p:nvGrpSpPr>
        <p:grpSpPr>
          <a:xfrm>
            <a:off x="6096000" y="3352800"/>
            <a:ext cx="2828544" cy="2286000"/>
            <a:chOff x="5029200" y="4876800"/>
            <a:chExt cx="2828544" cy="2286000"/>
          </a:xfrm>
        </p:grpSpPr>
        <p:sp>
          <p:nvSpPr>
            <p:cNvPr id="25" name="Rectangle 1395"/>
            <p:cNvSpPr>
              <a:spLocks noChangeArrowheads="1"/>
            </p:cNvSpPr>
            <p:nvPr/>
          </p:nvSpPr>
          <p:spPr bwMode="auto">
            <a:xfrm rot="5400000">
              <a:off x="5757672" y="4757928"/>
              <a:ext cx="1981200" cy="2218944"/>
            </a:xfrm>
            <a:prstGeom prst="rect">
              <a:avLst/>
            </a:prstGeom>
            <a:gradFill flip="none" rotWithShape="1">
              <a:gsLst>
                <a:gs pos="42000">
                  <a:schemeClr val="bg1">
                    <a:alpha val="0"/>
                  </a:schemeClr>
                </a:gs>
                <a:gs pos="30000">
                  <a:schemeClr val="bg1">
                    <a:alpha val="0"/>
                  </a:schemeClr>
                </a:gs>
                <a:gs pos="73000">
                  <a:srgbClr val="FFFFFF">
                    <a:alpha val="95000"/>
                  </a:srgbClr>
                </a:gs>
              </a:gsLst>
              <a:lin ang="3600000" scaled="0"/>
              <a:tileRect/>
            </a:gradFill>
            <a:ln w="762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19175" eaLnBrk="0" hangingPunct="0"/>
              <a:endParaRPr lang="en-US" b="0"/>
            </a:p>
          </p:txBody>
        </p:sp>
        <p:sp>
          <p:nvSpPr>
            <p:cNvPr id="26" name="Rectangle 1395"/>
            <p:cNvSpPr>
              <a:spLocks noChangeArrowheads="1"/>
            </p:cNvSpPr>
            <p:nvPr/>
          </p:nvSpPr>
          <p:spPr bwMode="auto">
            <a:xfrm>
              <a:off x="5029200" y="6781800"/>
              <a:ext cx="1600200" cy="381000"/>
            </a:xfrm>
            <a:prstGeom prst="rect">
              <a:avLst/>
            </a:prstGeom>
            <a:solidFill>
              <a:schemeClr val="bg1">
                <a:alpha val="90195"/>
              </a:schemeClr>
            </a:solidFill>
            <a:ln w="762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19175" eaLnBrk="0" hangingPunct="0"/>
              <a:endParaRPr lang="en-US" b="0" dirty="0"/>
            </a:p>
          </p:txBody>
        </p:sp>
      </p:grp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152400" y="5867400"/>
            <a:ext cx="95551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lvl="0" indent="-381000" eaLnBrk="0" hangingPunct="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</a:rPr>
              <a:t>Accelerate simulation using FPGAs</a:t>
            </a:r>
            <a:endParaRPr lang="en-US" sz="3600" dirty="0" smtClean="0">
              <a:latin typeface="Calibri" pitchFamily="34" charset="0"/>
            </a:endParaRPr>
          </a:p>
          <a:p>
            <a:pPr marL="827088" lvl="1" indent="-317500" eaLnBrk="0" hangingPunct="0">
              <a:spcBef>
                <a:spcPts val="0"/>
              </a:spcBef>
              <a:buClr>
                <a:srgbClr val="669999"/>
              </a:buClr>
              <a:buSzPct val="70000"/>
              <a:buFont typeface="Wingdings" pitchFamily="2" charset="2"/>
              <a:buChar char="l"/>
            </a:pPr>
            <a:r>
              <a:rPr lang="en-US" sz="3000" b="0" dirty="0" smtClean="0">
                <a:latin typeface="Calibri" pitchFamily="34" charset="0"/>
              </a:rPr>
              <a:t>Can provide </a:t>
            </a:r>
            <a:r>
              <a:rPr lang="en-US" sz="3000" dirty="0" smtClean="0">
                <a:solidFill>
                  <a:srgbClr val="FF0000"/>
                </a:solidFill>
                <a:latin typeface="Calibri" pitchFamily="34" charset="0"/>
              </a:rPr>
              <a:t>orders of magnitude speedup</a:t>
            </a:r>
          </a:p>
          <a:p>
            <a:pPr marL="827088" lvl="1" indent="-317500" eaLnBrk="0" hangingPunct="0">
              <a:spcBef>
                <a:spcPts val="0"/>
              </a:spcBef>
              <a:buClr>
                <a:srgbClr val="669999"/>
              </a:buClr>
              <a:buSzPct val="70000"/>
              <a:buFont typeface="Wingdings" pitchFamily="2" charset="2"/>
              <a:buChar char="l"/>
            </a:pPr>
            <a:r>
              <a:rPr lang="en-US" sz="3000" b="0" dirty="0" smtClean="0">
                <a:latin typeface="Calibri" pitchFamily="34" charset="0"/>
              </a:rPr>
              <a:t>Gaining more traction as FPGAs grow larger</a:t>
            </a:r>
          </a:p>
        </p:txBody>
      </p:sp>
      <p:pic>
        <p:nvPicPr>
          <p:cNvPr id="42" name="Picture 7" descr="C:\Documents and Settings\papamix\My Documents\FolderShare\CMU\Conferences - Talks\RAMP Retreat June 2009\Protoflex Release Talk\ml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0999" y="6080221"/>
            <a:ext cx="1883273" cy="138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Slide Number Placeholder 3"/>
          <p:cNvSpPr txBox="1">
            <a:spLocks/>
          </p:cNvSpPr>
          <p:nvPr/>
        </p:nvSpPr>
        <p:spPr>
          <a:xfrm>
            <a:off x="7712075" y="7315200"/>
            <a:ext cx="2346325" cy="539750"/>
          </a:xfrm>
          <a:prstGeom prst="rect">
            <a:avLst/>
          </a:prstGeom>
          <a:noFill/>
        </p:spPr>
        <p:txBody>
          <a:bodyPr lIns="101882" tIns="50941" rIns="101882" bIns="50941" anchor="ctr"/>
          <a:lstStyle/>
          <a:p>
            <a:pPr algn="r" eaLnBrk="0" hangingPunct="0">
              <a:defRPr/>
            </a:pPr>
            <a:fld id="{E577EB26-4EC9-4EF0-AEEC-5D676E11894A}" type="slidenum">
              <a:rPr lang="en-US" sz="140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algn="r" eaLnBrk="0" hangingPunct="0">
                <a:defRPr/>
              </a:pPr>
              <a:t>10</a:t>
            </a:fld>
            <a:endParaRPr lang="en-US" sz="1400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Anatomy of a Simulator</a:t>
            </a:r>
            <a:endParaRPr lang="en-US" b="0" dirty="0" smtClean="0"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251460" y="990600"/>
            <a:ext cx="9555480" cy="152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>
              <a:spcBef>
                <a:spcPts val="600"/>
              </a:spcBef>
            </a:pPr>
            <a:r>
              <a:rPr lang="en-US" sz="3000" dirty="0" smtClean="0">
                <a:solidFill>
                  <a:srgbClr val="000000"/>
                </a:solidFill>
                <a:cs typeface="Arial" charset="0"/>
              </a:rPr>
              <a:t>Collection of connected simulation components</a:t>
            </a:r>
          </a:p>
          <a:p>
            <a:pPr marL="631825" lvl="1" indent="-284163"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Each component models a different part of the system</a:t>
            </a:r>
          </a:p>
          <a:p>
            <a:pPr marL="631825" lvl="1" indent="-284163"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Example:</a:t>
            </a:r>
          </a:p>
        </p:txBody>
      </p:sp>
      <p:grpSp>
        <p:nvGrpSpPr>
          <p:cNvPr id="2" name="Group 1365"/>
          <p:cNvGrpSpPr>
            <a:grpSpLocks/>
          </p:cNvGrpSpPr>
          <p:nvPr/>
        </p:nvGrpSpPr>
        <p:grpSpPr bwMode="auto">
          <a:xfrm>
            <a:off x="1143000" y="2600325"/>
            <a:ext cx="7772400" cy="3200400"/>
            <a:chOff x="1143000" y="2895600"/>
            <a:chExt cx="7772400" cy="4114800"/>
          </a:xfrm>
        </p:grpSpPr>
        <p:sp>
          <p:nvSpPr>
            <p:cNvPr id="24176" name="AutoShape 4"/>
            <p:cNvSpPr>
              <a:spLocks noChangeArrowheads="1"/>
            </p:cNvSpPr>
            <p:nvPr/>
          </p:nvSpPr>
          <p:spPr bwMode="auto">
            <a:xfrm>
              <a:off x="1143000" y="2895600"/>
              <a:ext cx="7772400" cy="4114800"/>
            </a:xfrm>
            <a:prstGeom prst="roundRect">
              <a:avLst>
                <a:gd name="adj" fmla="val 0"/>
              </a:avLst>
            </a:prstGeom>
            <a:solidFill>
              <a:srgbClr val="663300">
                <a:alpha val="74901"/>
              </a:srgbClr>
            </a:solidFill>
            <a:ln w="762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latin typeface="Arial Narrow" pitchFamily="34" charset="0"/>
              </a:endParaRPr>
            </a:p>
          </p:txBody>
        </p:sp>
        <p:sp>
          <p:nvSpPr>
            <p:cNvPr id="24177" name="TextBox 628"/>
            <p:cNvSpPr txBox="1">
              <a:spLocks noChangeArrowheads="1"/>
            </p:cNvSpPr>
            <p:nvPr/>
          </p:nvSpPr>
          <p:spPr bwMode="auto">
            <a:xfrm>
              <a:off x="5181600" y="2895600"/>
              <a:ext cx="36576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 defTabSz="1019175" eaLnBrk="0" hangingPunct="0"/>
              <a:r>
                <a:rPr lang="en-US" sz="2800" dirty="0" smtClean="0">
                  <a:solidFill>
                    <a:srgbClr val="FFFFFF"/>
                  </a:solidFill>
                  <a:latin typeface="Calibri" pitchFamily="34" charset="0"/>
                </a:rPr>
                <a:t/>
              </a:r>
              <a:br>
                <a:rPr lang="en-US" sz="2800" dirty="0" smtClean="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en-US" sz="2800" dirty="0" smtClean="0">
                  <a:solidFill>
                    <a:srgbClr val="FFFFFF"/>
                  </a:solidFill>
                  <a:latin typeface="Calibri" pitchFamily="34" charset="0"/>
                </a:rPr>
                <a:t>Simulation  </a:t>
              </a:r>
              <a:endParaRPr lang="en-US" sz="2800" dirty="0">
                <a:solidFill>
                  <a:srgbClr val="FFFFFF"/>
                </a:solidFill>
                <a:latin typeface="Calibri" pitchFamily="34" charset="0"/>
              </a:endParaRPr>
            </a:p>
            <a:p>
              <a:pPr algn="r" defTabSz="1019175" eaLnBrk="0" hangingPunct="0"/>
              <a:r>
                <a:rPr lang="en-US" sz="2800" dirty="0">
                  <a:solidFill>
                    <a:srgbClr val="FFFFFF"/>
                  </a:solidFill>
                  <a:latin typeface="Calibri" pitchFamily="34" charset="0"/>
                </a:rPr>
                <a:t>Components  </a:t>
              </a:r>
            </a:p>
            <a:p>
              <a:pPr algn="r" defTabSz="1019175" eaLnBrk="0" hangingPunct="0"/>
              <a:endParaRPr lang="en-US" sz="2800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032" name="AutoShape 4"/>
          <p:cNvSpPr>
            <a:spLocks noChangeArrowheads="1"/>
          </p:cNvSpPr>
          <p:nvPr/>
        </p:nvSpPr>
        <p:spPr bwMode="auto">
          <a:xfrm>
            <a:off x="1143000" y="2600325"/>
            <a:ext cx="3886200" cy="1600200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Cache Model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alibri" pitchFamily="34" charset="0"/>
              </a:rPr>
            </a:b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3" name="Group 329"/>
          <p:cNvGrpSpPr>
            <a:grpSpLocks/>
          </p:cNvGrpSpPr>
          <p:nvPr/>
        </p:nvGrpSpPr>
        <p:grpSpPr bwMode="auto">
          <a:xfrm>
            <a:off x="914400" y="2447925"/>
            <a:ext cx="498476" cy="371475"/>
            <a:chOff x="1622" y="1408"/>
            <a:chExt cx="314" cy="234"/>
          </a:xfrm>
        </p:grpSpPr>
        <p:sp>
          <p:nvSpPr>
            <p:cNvPr id="24034" name="Freeform 330"/>
            <p:cNvSpPr>
              <a:spLocks/>
            </p:cNvSpPr>
            <p:nvPr/>
          </p:nvSpPr>
          <p:spPr bwMode="auto">
            <a:xfrm>
              <a:off x="1633" y="1518"/>
              <a:ext cx="106" cy="104"/>
            </a:xfrm>
            <a:custGeom>
              <a:avLst/>
              <a:gdLst>
                <a:gd name="T0" fmla="*/ 0 w 106"/>
                <a:gd name="T1" fmla="*/ 35 h 104"/>
                <a:gd name="T2" fmla="*/ 106 w 106"/>
                <a:gd name="T3" fmla="*/ 104 h 104"/>
                <a:gd name="T4" fmla="*/ 103 w 106"/>
                <a:gd name="T5" fmla="*/ 64 h 104"/>
                <a:gd name="T6" fmla="*/ 1 w 106"/>
                <a:gd name="T7" fmla="*/ 0 h 104"/>
                <a:gd name="T8" fmla="*/ 0 w 106"/>
                <a:gd name="T9" fmla="*/ 23 h 104"/>
                <a:gd name="T10" fmla="*/ 0 w 106"/>
                <a:gd name="T11" fmla="*/ 35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104"/>
                <a:gd name="T20" fmla="*/ 106 w 106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104">
                  <a:moveTo>
                    <a:pt x="0" y="35"/>
                  </a:moveTo>
                  <a:lnTo>
                    <a:pt x="106" y="104"/>
                  </a:lnTo>
                  <a:lnTo>
                    <a:pt x="103" y="64"/>
                  </a:lnTo>
                  <a:lnTo>
                    <a:pt x="1" y="0"/>
                  </a:lnTo>
                  <a:lnTo>
                    <a:pt x="0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35" name="Freeform 331"/>
            <p:cNvSpPr>
              <a:spLocks/>
            </p:cNvSpPr>
            <p:nvPr/>
          </p:nvSpPr>
          <p:spPr bwMode="auto">
            <a:xfrm>
              <a:off x="1627" y="1529"/>
              <a:ext cx="11" cy="43"/>
            </a:xfrm>
            <a:custGeom>
              <a:avLst/>
              <a:gdLst>
                <a:gd name="T0" fmla="*/ 0 w 11"/>
                <a:gd name="T1" fmla="*/ 0 h 43"/>
                <a:gd name="T2" fmla="*/ 11 w 11"/>
                <a:gd name="T3" fmla="*/ 6 h 43"/>
                <a:gd name="T4" fmla="*/ 11 w 11"/>
                <a:gd name="T5" fmla="*/ 43 h 43"/>
                <a:gd name="T6" fmla="*/ 0 w 11"/>
                <a:gd name="T7" fmla="*/ 35 h 43"/>
                <a:gd name="T8" fmla="*/ 0 w 1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3"/>
                <a:gd name="T17" fmla="*/ 11 w 1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3">
                  <a:moveTo>
                    <a:pt x="0" y="0"/>
                  </a:moveTo>
                  <a:lnTo>
                    <a:pt x="11" y="6"/>
                  </a:lnTo>
                  <a:lnTo>
                    <a:pt x="11" y="43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36" name="Freeform 332"/>
            <p:cNvSpPr>
              <a:spLocks/>
            </p:cNvSpPr>
            <p:nvPr/>
          </p:nvSpPr>
          <p:spPr bwMode="auto">
            <a:xfrm>
              <a:off x="1652" y="1547"/>
              <a:ext cx="11" cy="43"/>
            </a:xfrm>
            <a:custGeom>
              <a:avLst/>
              <a:gdLst>
                <a:gd name="T0" fmla="*/ 0 w 11"/>
                <a:gd name="T1" fmla="*/ 0 h 43"/>
                <a:gd name="T2" fmla="*/ 11 w 11"/>
                <a:gd name="T3" fmla="*/ 6 h 43"/>
                <a:gd name="T4" fmla="*/ 11 w 11"/>
                <a:gd name="T5" fmla="*/ 43 h 43"/>
                <a:gd name="T6" fmla="*/ 0 w 11"/>
                <a:gd name="T7" fmla="*/ 35 h 43"/>
                <a:gd name="T8" fmla="*/ 0 w 1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3"/>
                <a:gd name="T17" fmla="*/ 11 w 1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3">
                  <a:moveTo>
                    <a:pt x="0" y="0"/>
                  </a:moveTo>
                  <a:lnTo>
                    <a:pt x="11" y="6"/>
                  </a:lnTo>
                  <a:lnTo>
                    <a:pt x="11" y="43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37" name="Freeform 333"/>
            <p:cNvSpPr>
              <a:spLocks/>
            </p:cNvSpPr>
            <p:nvPr/>
          </p:nvSpPr>
          <p:spPr bwMode="auto">
            <a:xfrm>
              <a:off x="1678" y="1562"/>
              <a:ext cx="11" cy="43"/>
            </a:xfrm>
            <a:custGeom>
              <a:avLst/>
              <a:gdLst>
                <a:gd name="T0" fmla="*/ 0 w 11"/>
                <a:gd name="T1" fmla="*/ 0 h 43"/>
                <a:gd name="T2" fmla="*/ 11 w 11"/>
                <a:gd name="T3" fmla="*/ 6 h 43"/>
                <a:gd name="T4" fmla="*/ 11 w 11"/>
                <a:gd name="T5" fmla="*/ 43 h 43"/>
                <a:gd name="T6" fmla="*/ 0 w 11"/>
                <a:gd name="T7" fmla="*/ 35 h 43"/>
                <a:gd name="T8" fmla="*/ 0 w 1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3"/>
                <a:gd name="T17" fmla="*/ 11 w 1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3">
                  <a:moveTo>
                    <a:pt x="0" y="0"/>
                  </a:moveTo>
                  <a:lnTo>
                    <a:pt x="11" y="6"/>
                  </a:lnTo>
                  <a:lnTo>
                    <a:pt x="11" y="43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38" name="Freeform 334"/>
            <p:cNvSpPr>
              <a:spLocks/>
            </p:cNvSpPr>
            <p:nvPr/>
          </p:nvSpPr>
          <p:spPr bwMode="auto">
            <a:xfrm>
              <a:off x="1705" y="1577"/>
              <a:ext cx="11" cy="43"/>
            </a:xfrm>
            <a:custGeom>
              <a:avLst/>
              <a:gdLst>
                <a:gd name="T0" fmla="*/ 0 w 11"/>
                <a:gd name="T1" fmla="*/ 0 h 43"/>
                <a:gd name="T2" fmla="*/ 11 w 11"/>
                <a:gd name="T3" fmla="*/ 6 h 43"/>
                <a:gd name="T4" fmla="*/ 11 w 11"/>
                <a:gd name="T5" fmla="*/ 43 h 43"/>
                <a:gd name="T6" fmla="*/ 0 w 11"/>
                <a:gd name="T7" fmla="*/ 35 h 43"/>
                <a:gd name="T8" fmla="*/ 0 w 1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3"/>
                <a:gd name="T17" fmla="*/ 11 w 1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3">
                  <a:moveTo>
                    <a:pt x="0" y="0"/>
                  </a:moveTo>
                  <a:lnTo>
                    <a:pt x="11" y="6"/>
                  </a:lnTo>
                  <a:lnTo>
                    <a:pt x="11" y="43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39" name="Freeform 335"/>
            <p:cNvSpPr>
              <a:spLocks/>
            </p:cNvSpPr>
            <p:nvPr/>
          </p:nvSpPr>
          <p:spPr bwMode="auto">
            <a:xfrm>
              <a:off x="1729" y="1594"/>
              <a:ext cx="24" cy="42"/>
            </a:xfrm>
            <a:custGeom>
              <a:avLst/>
              <a:gdLst>
                <a:gd name="T0" fmla="*/ 1 w 24"/>
                <a:gd name="T1" fmla="*/ 0 h 42"/>
                <a:gd name="T2" fmla="*/ 10 w 24"/>
                <a:gd name="T3" fmla="*/ 3 h 42"/>
                <a:gd name="T4" fmla="*/ 24 w 24"/>
                <a:gd name="T5" fmla="*/ 9 h 42"/>
                <a:gd name="T6" fmla="*/ 24 w 24"/>
                <a:gd name="T7" fmla="*/ 34 h 42"/>
                <a:gd name="T8" fmla="*/ 15 w 24"/>
                <a:gd name="T9" fmla="*/ 42 h 42"/>
                <a:gd name="T10" fmla="*/ 0 w 24"/>
                <a:gd name="T11" fmla="*/ 34 h 42"/>
                <a:gd name="T12" fmla="*/ 1 w 24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42"/>
                <a:gd name="T23" fmla="*/ 24 w 24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42">
                  <a:moveTo>
                    <a:pt x="1" y="0"/>
                  </a:moveTo>
                  <a:cubicBezTo>
                    <a:pt x="4" y="1"/>
                    <a:pt x="10" y="3"/>
                    <a:pt x="10" y="3"/>
                  </a:cubicBezTo>
                  <a:cubicBezTo>
                    <a:pt x="13" y="7"/>
                    <a:pt x="19" y="9"/>
                    <a:pt x="24" y="9"/>
                  </a:cubicBezTo>
                  <a:lnTo>
                    <a:pt x="24" y="34"/>
                  </a:lnTo>
                  <a:lnTo>
                    <a:pt x="15" y="42"/>
                  </a:lnTo>
                  <a:lnTo>
                    <a:pt x="0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40" name="Freeform 336"/>
            <p:cNvSpPr>
              <a:spLocks/>
            </p:cNvSpPr>
            <p:nvPr/>
          </p:nvSpPr>
          <p:spPr bwMode="auto">
            <a:xfrm>
              <a:off x="1807" y="1526"/>
              <a:ext cx="117" cy="102"/>
            </a:xfrm>
            <a:custGeom>
              <a:avLst/>
              <a:gdLst>
                <a:gd name="T0" fmla="*/ 3 w 117"/>
                <a:gd name="T1" fmla="*/ 57 h 102"/>
                <a:gd name="T2" fmla="*/ 9 w 117"/>
                <a:gd name="T3" fmla="*/ 87 h 102"/>
                <a:gd name="T4" fmla="*/ 8 w 117"/>
                <a:gd name="T5" fmla="*/ 102 h 102"/>
                <a:gd name="T6" fmla="*/ 25 w 117"/>
                <a:gd name="T7" fmla="*/ 96 h 102"/>
                <a:gd name="T8" fmla="*/ 66 w 117"/>
                <a:gd name="T9" fmla="*/ 67 h 102"/>
                <a:gd name="T10" fmla="*/ 78 w 117"/>
                <a:gd name="T11" fmla="*/ 60 h 102"/>
                <a:gd name="T12" fmla="*/ 87 w 117"/>
                <a:gd name="T13" fmla="*/ 55 h 102"/>
                <a:gd name="T14" fmla="*/ 107 w 117"/>
                <a:gd name="T15" fmla="*/ 45 h 102"/>
                <a:gd name="T16" fmla="*/ 115 w 117"/>
                <a:gd name="T17" fmla="*/ 36 h 102"/>
                <a:gd name="T18" fmla="*/ 117 w 117"/>
                <a:gd name="T19" fmla="*/ 30 h 102"/>
                <a:gd name="T20" fmla="*/ 99 w 117"/>
                <a:gd name="T21" fmla="*/ 0 h 102"/>
                <a:gd name="T22" fmla="*/ 72 w 117"/>
                <a:gd name="T23" fmla="*/ 15 h 102"/>
                <a:gd name="T24" fmla="*/ 27 w 117"/>
                <a:gd name="T25" fmla="*/ 39 h 102"/>
                <a:gd name="T26" fmla="*/ 15 w 117"/>
                <a:gd name="T27" fmla="*/ 46 h 102"/>
                <a:gd name="T28" fmla="*/ 3 w 117"/>
                <a:gd name="T29" fmla="*/ 54 h 102"/>
                <a:gd name="T30" fmla="*/ 0 w 117"/>
                <a:gd name="T31" fmla="*/ 56 h 102"/>
                <a:gd name="T32" fmla="*/ 3 w 117"/>
                <a:gd name="T33" fmla="*/ 57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02"/>
                <a:gd name="T53" fmla="*/ 117 w 117"/>
                <a:gd name="T54" fmla="*/ 102 h 1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02">
                  <a:moveTo>
                    <a:pt x="3" y="57"/>
                  </a:moveTo>
                  <a:cubicBezTo>
                    <a:pt x="6" y="67"/>
                    <a:pt x="8" y="77"/>
                    <a:pt x="9" y="87"/>
                  </a:cubicBezTo>
                  <a:cubicBezTo>
                    <a:pt x="8" y="94"/>
                    <a:pt x="4" y="100"/>
                    <a:pt x="8" y="102"/>
                  </a:cubicBezTo>
                  <a:cubicBezTo>
                    <a:pt x="13" y="99"/>
                    <a:pt x="19" y="97"/>
                    <a:pt x="25" y="96"/>
                  </a:cubicBezTo>
                  <a:cubicBezTo>
                    <a:pt x="31" y="87"/>
                    <a:pt x="55" y="71"/>
                    <a:pt x="66" y="67"/>
                  </a:cubicBezTo>
                  <a:cubicBezTo>
                    <a:pt x="69" y="64"/>
                    <a:pt x="74" y="61"/>
                    <a:pt x="78" y="60"/>
                  </a:cubicBezTo>
                  <a:cubicBezTo>
                    <a:pt x="80" y="58"/>
                    <a:pt x="87" y="55"/>
                    <a:pt x="87" y="55"/>
                  </a:cubicBezTo>
                  <a:cubicBezTo>
                    <a:pt x="92" y="50"/>
                    <a:pt x="100" y="47"/>
                    <a:pt x="107" y="45"/>
                  </a:cubicBezTo>
                  <a:cubicBezTo>
                    <a:pt x="113" y="41"/>
                    <a:pt x="112" y="44"/>
                    <a:pt x="115" y="36"/>
                  </a:cubicBezTo>
                  <a:cubicBezTo>
                    <a:pt x="116" y="34"/>
                    <a:pt x="117" y="30"/>
                    <a:pt x="117" y="30"/>
                  </a:cubicBezTo>
                  <a:cubicBezTo>
                    <a:pt x="116" y="12"/>
                    <a:pt x="116" y="6"/>
                    <a:pt x="99" y="0"/>
                  </a:cubicBezTo>
                  <a:cubicBezTo>
                    <a:pt x="82" y="2"/>
                    <a:pt x="85" y="11"/>
                    <a:pt x="72" y="15"/>
                  </a:cubicBezTo>
                  <a:cubicBezTo>
                    <a:pt x="55" y="32"/>
                    <a:pt x="52" y="36"/>
                    <a:pt x="27" y="39"/>
                  </a:cubicBezTo>
                  <a:cubicBezTo>
                    <a:pt x="24" y="42"/>
                    <a:pt x="19" y="45"/>
                    <a:pt x="15" y="46"/>
                  </a:cubicBezTo>
                  <a:cubicBezTo>
                    <a:pt x="11" y="50"/>
                    <a:pt x="7" y="51"/>
                    <a:pt x="3" y="54"/>
                  </a:cubicBezTo>
                  <a:cubicBezTo>
                    <a:pt x="2" y="55"/>
                    <a:pt x="0" y="56"/>
                    <a:pt x="0" y="56"/>
                  </a:cubicBezTo>
                  <a:cubicBezTo>
                    <a:pt x="3" y="58"/>
                    <a:pt x="3" y="59"/>
                    <a:pt x="3" y="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41" name="Freeform 337"/>
            <p:cNvSpPr>
              <a:spLocks/>
            </p:cNvSpPr>
            <p:nvPr/>
          </p:nvSpPr>
          <p:spPr bwMode="auto">
            <a:xfrm>
              <a:off x="1806" y="1595"/>
              <a:ext cx="13" cy="45"/>
            </a:xfrm>
            <a:custGeom>
              <a:avLst/>
              <a:gdLst>
                <a:gd name="T0" fmla="*/ 1 w 13"/>
                <a:gd name="T1" fmla="*/ 0 h 45"/>
                <a:gd name="T2" fmla="*/ 13 w 13"/>
                <a:gd name="T3" fmla="*/ 5 h 45"/>
                <a:gd name="T4" fmla="*/ 12 w 13"/>
                <a:gd name="T5" fmla="*/ 45 h 45"/>
                <a:gd name="T6" fmla="*/ 0 w 13"/>
                <a:gd name="T7" fmla="*/ 38 h 45"/>
                <a:gd name="T8" fmla="*/ 1 w 13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5"/>
                <a:gd name="T17" fmla="*/ 13 w 13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5">
                  <a:moveTo>
                    <a:pt x="1" y="0"/>
                  </a:moveTo>
                  <a:lnTo>
                    <a:pt x="13" y="5"/>
                  </a:lnTo>
                  <a:lnTo>
                    <a:pt x="12" y="45"/>
                  </a:lnTo>
                  <a:lnTo>
                    <a:pt x="0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42" name="Freeform 338"/>
            <p:cNvSpPr>
              <a:spLocks/>
            </p:cNvSpPr>
            <p:nvPr/>
          </p:nvSpPr>
          <p:spPr bwMode="auto">
            <a:xfrm>
              <a:off x="1889" y="1523"/>
              <a:ext cx="47" cy="59"/>
            </a:xfrm>
            <a:custGeom>
              <a:avLst/>
              <a:gdLst>
                <a:gd name="T0" fmla="*/ 0 w 27"/>
                <a:gd name="T1" fmla="*/ 5 h 59"/>
                <a:gd name="T2" fmla="*/ 452727 w 27"/>
                <a:gd name="T3" fmla="*/ 13 h 59"/>
                <a:gd name="T4" fmla="*/ 605257 w 27"/>
                <a:gd name="T5" fmla="*/ 16 h 59"/>
                <a:gd name="T6" fmla="*/ 518682 w 27"/>
                <a:gd name="T7" fmla="*/ 59 h 59"/>
                <a:gd name="T8" fmla="*/ 1016398 w 27"/>
                <a:gd name="T9" fmla="*/ 47 h 59"/>
                <a:gd name="T10" fmla="*/ 952963 w 27"/>
                <a:gd name="T11" fmla="*/ 11 h 59"/>
                <a:gd name="T12" fmla="*/ 452727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43" name="Freeform 339"/>
            <p:cNvSpPr>
              <a:spLocks/>
            </p:cNvSpPr>
            <p:nvPr/>
          </p:nvSpPr>
          <p:spPr bwMode="auto">
            <a:xfrm>
              <a:off x="1866" y="1540"/>
              <a:ext cx="47" cy="59"/>
            </a:xfrm>
            <a:custGeom>
              <a:avLst/>
              <a:gdLst>
                <a:gd name="T0" fmla="*/ 0 w 27"/>
                <a:gd name="T1" fmla="*/ 5 h 59"/>
                <a:gd name="T2" fmla="*/ 452727 w 27"/>
                <a:gd name="T3" fmla="*/ 13 h 59"/>
                <a:gd name="T4" fmla="*/ 605257 w 27"/>
                <a:gd name="T5" fmla="*/ 16 h 59"/>
                <a:gd name="T6" fmla="*/ 518682 w 27"/>
                <a:gd name="T7" fmla="*/ 59 h 59"/>
                <a:gd name="T8" fmla="*/ 1016398 w 27"/>
                <a:gd name="T9" fmla="*/ 47 h 59"/>
                <a:gd name="T10" fmla="*/ 952963 w 27"/>
                <a:gd name="T11" fmla="*/ 11 h 59"/>
                <a:gd name="T12" fmla="*/ 452727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44" name="Freeform 340"/>
            <p:cNvSpPr>
              <a:spLocks/>
            </p:cNvSpPr>
            <p:nvPr/>
          </p:nvSpPr>
          <p:spPr bwMode="auto">
            <a:xfrm>
              <a:off x="1842" y="1552"/>
              <a:ext cx="47" cy="59"/>
            </a:xfrm>
            <a:custGeom>
              <a:avLst/>
              <a:gdLst>
                <a:gd name="T0" fmla="*/ 0 w 27"/>
                <a:gd name="T1" fmla="*/ 5 h 59"/>
                <a:gd name="T2" fmla="*/ 452727 w 27"/>
                <a:gd name="T3" fmla="*/ 13 h 59"/>
                <a:gd name="T4" fmla="*/ 605257 w 27"/>
                <a:gd name="T5" fmla="*/ 16 h 59"/>
                <a:gd name="T6" fmla="*/ 518682 w 27"/>
                <a:gd name="T7" fmla="*/ 59 h 59"/>
                <a:gd name="T8" fmla="*/ 1016398 w 27"/>
                <a:gd name="T9" fmla="*/ 47 h 59"/>
                <a:gd name="T10" fmla="*/ 952963 w 27"/>
                <a:gd name="T11" fmla="*/ 11 h 59"/>
                <a:gd name="T12" fmla="*/ 452727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45" name="Freeform 341"/>
            <p:cNvSpPr>
              <a:spLocks/>
            </p:cNvSpPr>
            <p:nvPr/>
          </p:nvSpPr>
          <p:spPr bwMode="auto">
            <a:xfrm>
              <a:off x="1815" y="1569"/>
              <a:ext cx="47" cy="59"/>
            </a:xfrm>
            <a:custGeom>
              <a:avLst/>
              <a:gdLst>
                <a:gd name="T0" fmla="*/ 0 w 27"/>
                <a:gd name="T1" fmla="*/ 5 h 59"/>
                <a:gd name="T2" fmla="*/ 452727 w 27"/>
                <a:gd name="T3" fmla="*/ 13 h 59"/>
                <a:gd name="T4" fmla="*/ 605257 w 27"/>
                <a:gd name="T5" fmla="*/ 16 h 59"/>
                <a:gd name="T6" fmla="*/ 518682 w 27"/>
                <a:gd name="T7" fmla="*/ 59 h 59"/>
                <a:gd name="T8" fmla="*/ 1016398 w 27"/>
                <a:gd name="T9" fmla="*/ 47 h 59"/>
                <a:gd name="T10" fmla="*/ 952963 w 27"/>
                <a:gd name="T11" fmla="*/ 11 h 59"/>
                <a:gd name="T12" fmla="*/ 452727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46" name="Freeform 342"/>
            <p:cNvSpPr>
              <a:spLocks/>
            </p:cNvSpPr>
            <p:nvPr/>
          </p:nvSpPr>
          <p:spPr bwMode="auto">
            <a:xfrm>
              <a:off x="1806" y="1583"/>
              <a:ext cx="27" cy="59"/>
            </a:xfrm>
            <a:custGeom>
              <a:avLst/>
              <a:gdLst>
                <a:gd name="T0" fmla="*/ 0 w 27"/>
                <a:gd name="T1" fmla="*/ 5 h 59"/>
                <a:gd name="T2" fmla="*/ 12 w 27"/>
                <a:gd name="T3" fmla="*/ 13 h 59"/>
                <a:gd name="T4" fmla="*/ 16 w 27"/>
                <a:gd name="T5" fmla="*/ 16 h 59"/>
                <a:gd name="T6" fmla="*/ 14 w 27"/>
                <a:gd name="T7" fmla="*/ 59 h 59"/>
                <a:gd name="T8" fmla="*/ 27 w 27"/>
                <a:gd name="T9" fmla="*/ 47 h 59"/>
                <a:gd name="T10" fmla="*/ 25 w 27"/>
                <a:gd name="T11" fmla="*/ 11 h 59"/>
                <a:gd name="T12" fmla="*/ 12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47" name="Freeform 343"/>
            <p:cNvSpPr>
              <a:spLocks/>
            </p:cNvSpPr>
            <p:nvPr/>
          </p:nvSpPr>
          <p:spPr bwMode="auto">
            <a:xfrm>
              <a:off x="1622" y="1500"/>
              <a:ext cx="155" cy="114"/>
            </a:xfrm>
            <a:custGeom>
              <a:avLst/>
              <a:gdLst>
                <a:gd name="T0" fmla="*/ 0 w 155"/>
                <a:gd name="T1" fmla="*/ 0 h 114"/>
                <a:gd name="T2" fmla="*/ 154 w 155"/>
                <a:gd name="T3" fmla="*/ 95 h 114"/>
                <a:gd name="T4" fmla="*/ 155 w 155"/>
                <a:gd name="T5" fmla="*/ 114 h 114"/>
                <a:gd name="T6" fmla="*/ 0 w 155"/>
                <a:gd name="T7" fmla="*/ 21 h 114"/>
                <a:gd name="T8" fmla="*/ 0 w 155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4"/>
                <a:gd name="T17" fmla="*/ 155 w 155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4">
                  <a:moveTo>
                    <a:pt x="0" y="0"/>
                  </a:moveTo>
                  <a:lnTo>
                    <a:pt x="154" y="95"/>
                  </a:lnTo>
                  <a:lnTo>
                    <a:pt x="155" y="11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48" name="Freeform 344"/>
            <p:cNvSpPr>
              <a:spLocks/>
            </p:cNvSpPr>
            <p:nvPr/>
          </p:nvSpPr>
          <p:spPr bwMode="auto">
            <a:xfrm>
              <a:off x="1778" y="1504"/>
              <a:ext cx="151" cy="106"/>
            </a:xfrm>
            <a:custGeom>
              <a:avLst/>
              <a:gdLst>
                <a:gd name="T0" fmla="*/ 0 w 151"/>
                <a:gd name="T1" fmla="*/ 90 h 106"/>
                <a:gd name="T2" fmla="*/ 150 w 151"/>
                <a:gd name="T3" fmla="*/ 0 h 106"/>
                <a:gd name="T4" fmla="*/ 151 w 151"/>
                <a:gd name="T5" fmla="*/ 14 h 106"/>
                <a:gd name="T6" fmla="*/ 0 w 151"/>
                <a:gd name="T7" fmla="*/ 106 h 106"/>
                <a:gd name="T8" fmla="*/ 0 w 151"/>
                <a:gd name="T9" fmla="*/ 9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106"/>
                <a:gd name="T17" fmla="*/ 151 w 151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106">
                  <a:moveTo>
                    <a:pt x="0" y="90"/>
                  </a:moveTo>
                  <a:lnTo>
                    <a:pt x="150" y="0"/>
                  </a:lnTo>
                  <a:lnTo>
                    <a:pt x="151" y="14"/>
                  </a:lnTo>
                  <a:lnTo>
                    <a:pt x="0" y="10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49" name="Freeform 345"/>
            <p:cNvSpPr>
              <a:spLocks/>
            </p:cNvSpPr>
            <p:nvPr/>
          </p:nvSpPr>
          <p:spPr bwMode="auto">
            <a:xfrm>
              <a:off x="1624" y="1408"/>
              <a:ext cx="303" cy="190"/>
            </a:xfrm>
            <a:custGeom>
              <a:avLst/>
              <a:gdLst>
                <a:gd name="T0" fmla="*/ 0 w 303"/>
                <a:gd name="T1" fmla="*/ 90 h 190"/>
                <a:gd name="T2" fmla="*/ 149 w 303"/>
                <a:gd name="T3" fmla="*/ 0 h 190"/>
                <a:gd name="T4" fmla="*/ 303 w 303"/>
                <a:gd name="T5" fmla="*/ 97 h 190"/>
                <a:gd name="T6" fmla="*/ 153 w 303"/>
                <a:gd name="T7" fmla="*/ 190 h 190"/>
                <a:gd name="T8" fmla="*/ 0 w 303"/>
                <a:gd name="T9" fmla="*/ 9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190"/>
                <a:gd name="T17" fmla="*/ 303 w 303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190">
                  <a:moveTo>
                    <a:pt x="0" y="90"/>
                  </a:moveTo>
                  <a:lnTo>
                    <a:pt x="149" y="0"/>
                  </a:lnTo>
                  <a:lnTo>
                    <a:pt x="303" y="97"/>
                  </a:lnTo>
                  <a:lnTo>
                    <a:pt x="153" y="1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66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50" name="Line 346"/>
            <p:cNvSpPr>
              <a:spLocks noChangeShapeType="1"/>
            </p:cNvSpPr>
            <p:nvPr/>
          </p:nvSpPr>
          <p:spPr bwMode="auto">
            <a:xfrm flipV="1">
              <a:off x="1625" y="1409"/>
              <a:ext cx="146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51" name="Line 347"/>
            <p:cNvSpPr>
              <a:spLocks noChangeShapeType="1"/>
            </p:cNvSpPr>
            <p:nvPr/>
          </p:nvSpPr>
          <p:spPr bwMode="auto">
            <a:xfrm>
              <a:off x="1622" y="1500"/>
              <a:ext cx="157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52" name="Line 348"/>
            <p:cNvSpPr>
              <a:spLocks noChangeShapeType="1"/>
            </p:cNvSpPr>
            <p:nvPr/>
          </p:nvSpPr>
          <p:spPr bwMode="auto">
            <a:xfrm flipV="1">
              <a:off x="1779" y="1506"/>
              <a:ext cx="148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53" name="Line 349"/>
            <p:cNvSpPr>
              <a:spLocks noChangeShapeType="1"/>
            </p:cNvSpPr>
            <p:nvPr/>
          </p:nvSpPr>
          <p:spPr bwMode="auto">
            <a:xfrm>
              <a:off x="1774" y="1411"/>
              <a:ext cx="155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54" name="Line 350"/>
            <p:cNvSpPr>
              <a:spLocks noChangeShapeType="1"/>
            </p:cNvSpPr>
            <p:nvPr/>
          </p:nvSpPr>
          <p:spPr bwMode="auto">
            <a:xfrm flipH="1">
              <a:off x="1628" y="1516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55" name="Line 351"/>
            <p:cNvSpPr>
              <a:spLocks noChangeShapeType="1"/>
            </p:cNvSpPr>
            <p:nvPr/>
          </p:nvSpPr>
          <p:spPr bwMode="auto">
            <a:xfrm flipH="1">
              <a:off x="1642" y="1525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56" name="Line 352"/>
            <p:cNvSpPr>
              <a:spLocks noChangeShapeType="1"/>
            </p:cNvSpPr>
            <p:nvPr/>
          </p:nvSpPr>
          <p:spPr bwMode="auto">
            <a:xfrm>
              <a:off x="1628" y="1527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57" name="Line 353"/>
            <p:cNvSpPr>
              <a:spLocks noChangeShapeType="1"/>
            </p:cNvSpPr>
            <p:nvPr/>
          </p:nvSpPr>
          <p:spPr bwMode="auto">
            <a:xfrm>
              <a:off x="1641" y="153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58" name="Line 354"/>
            <p:cNvSpPr>
              <a:spLocks noChangeShapeType="1"/>
            </p:cNvSpPr>
            <p:nvPr/>
          </p:nvSpPr>
          <p:spPr bwMode="auto">
            <a:xfrm>
              <a:off x="1626" y="1528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59" name="Line 355"/>
            <p:cNvSpPr>
              <a:spLocks noChangeShapeType="1"/>
            </p:cNvSpPr>
            <p:nvPr/>
          </p:nvSpPr>
          <p:spPr bwMode="auto">
            <a:xfrm>
              <a:off x="1627" y="1564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0" name="Line 356"/>
            <p:cNvSpPr>
              <a:spLocks noChangeShapeType="1"/>
            </p:cNvSpPr>
            <p:nvPr/>
          </p:nvSpPr>
          <p:spPr bwMode="auto">
            <a:xfrm flipH="1">
              <a:off x="1652" y="1533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1" name="Line 357"/>
            <p:cNvSpPr>
              <a:spLocks noChangeShapeType="1"/>
            </p:cNvSpPr>
            <p:nvPr/>
          </p:nvSpPr>
          <p:spPr bwMode="auto">
            <a:xfrm flipH="1">
              <a:off x="1666" y="1542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2" name="Line 358"/>
            <p:cNvSpPr>
              <a:spLocks noChangeShapeType="1"/>
            </p:cNvSpPr>
            <p:nvPr/>
          </p:nvSpPr>
          <p:spPr bwMode="auto">
            <a:xfrm>
              <a:off x="1652" y="1544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3" name="Line 359"/>
            <p:cNvSpPr>
              <a:spLocks noChangeShapeType="1"/>
            </p:cNvSpPr>
            <p:nvPr/>
          </p:nvSpPr>
          <p:spPr bwMode="auto">
            <a:xfrm>
              <a:off x="1665" y="155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4" name="Line 360"/>
            <p:cNvSpPr>
              <a:spLocks noChangeShapeType="1"/>
            </p:cNvSpPr>
            <p:nvPr/>
          </p:nvSpPr>
          <p:spPr bwMode="auto">
            <a:xfrm>
              <a:off x="1650" y="154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5" name="Line 361"/>
            <p:cNvSpPr>
              <a:spLocks noChangeShapeType="1"/>
            </p:cNvSpPr>
            <p:nvPr/>
          </p:nvSpPr>
          <p:spPr bwMode="auto">
            <a:xfrm>
              <a:off x="1651" y="1581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6" name="Line 362"/>
            <p:cNvSpPr>
              <a:spLocks noChangeShapeType="1"/>
            </p:cNvSpPr>
            <p:nvPr/>
          </p:nvSpPr>
          <p:spPr bwMode="auto">
            <a:xfrm flipH="1">
              <a:off x="1678" y="1549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7" name="Line 363"/>
            <p:cNvSpPr>
              <a:spLocks noChangeShapeType="1"/>
            </p:cNvSpPr>
            <p:nvPr/>
          </p:nvSpPr>
          <p:spPr bwMode="auto">
            <a:xfrm flipH="1">
              <a:off x="1692" y="1558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8" name="Line 364"/>
            <p:cNvSpPr>
              <a:spLocks noChangeShapeType="1"/>
            </p:cNvSpPr>
            <p:nvPr/>
          </p:nvSpPr>
          <p:spPr bwMode="auto">
            <a:xfrm>
              <a:off x="1678" y="1560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9" name="Line 365"/>
            <p:cNvSpPr>
              <a:spLocks noChangeShapeType="1"/>
            </p:cNvSpPr>
            <p:nvPr/>
          </p:nvSpPr>
          <p:spPr bwMode="auto">
            <a:xfrm>
              <a:off x="1691" y="1567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0" name="Line 366"/>
            <p:cNvSpPr>
              <a:spLocks noChangeShapeType="1"/>
            </p:cNvSpPr>
            <p:nvPr/>
          </p:nvSpPr>
          <p:spPr bwMode="auto">
            <a:xfrm>
              <a:off x="1676" y="156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1" name="Line 367"/>
            <p:cNvSpPr>
              <a:spLocks noChangeShapeType="1"/>
            </p:cNvSpPr>
            <p:nvPr/>
          </p:nvSpPr>
          <p:spPr bwMode="auto">
            <a:xfrm>
              <a:off x="1677" y="1597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2" name="Line 368"/>
            <p:cNvSpPr>
              <a:spLocks noChangeShapeType="1"/>
            </p:cNvSpPr>
            <p:nvPr/>
          </p:nvSpPr>
          <p:spPr bwMode="auto">
            <a:xfrm flipH="1">
              <a:off x="1705" y="1566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3" name="Line 369"/>
            <p:cNvSpPr>
              <a:spLocks noChangeShapeType="1"/>
            </p:cNvSpPr>
            <p:nvPr/>
          </p:nvSpPr>
          <p:spPr bwMode="auto">
            <a:xfrm flipH="1">
              <a:off x="1719" y="1575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4" name="Line 370"/>
            <p:cNvSpPr>
              <a:spLocks noChangeShapeType="1"/>
            </p:cNvSpPr>
            <p:nvPr/>
          </p:nvSpPr>
          <p:spPr bwMode="auto">
            <a:xfrm>
              <a:off x="1705" y="1577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5" name="Line 371"/>
            <p:cNvSpPr>
              <a:spLocks noChangeShapeType="1"/>
            </p:cNvSpPr>
            <p:nvPr/>
          </p:nvSpPr>
          <p:spPr bwMode="auto">
            <a:xfrm>
              <a:off x="1718" y="158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6" name="Line 372"/>
            <p:cNvSpPr>
              <a:spLocks noChangeShapeType="1"/>
            </p:cNvSpPr>
            <p:nvPr/>
          </p:nvSpPr>
          <p:spPr bwMode="auto">
            <a:xfrm>
              <a:off x="1703" y="1578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7" name="Line 373"/>
            <p:cNvSpPr>
              <a:spLocks noChangeShapeType="1"/>
            </p:cNvSpPr>
            <p:nvPr/>
          </p:nvSpPr>
          <p:spPr bwMode="auto">
            <a:xfrm>
              <a:off x="1704" y="1614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8" name="Line 374"/>
            <p:cNvSpPr>
              <a:spLocks noChangeShapeType="1"/>
            </p:cNvSpPr>
            <p:nvPr/>
          </p:nvSpPr>
          <p:spPr bwMode="auto">
            <a:xfrm flipH="1">
              <a:off x="1732" y="1582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79" name="Line 375"/>
            <p:cNvSpPr>
              <a:spLocks noChangeShapeType="1"/>
            </p:cNvSpPr>
            <p:nvPr/>
          </p:nvSpPr>
          <p:spPr bwMode="auto">
            <a:xfrm flipH="1">
              <a:off x="1747" y="1591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0" name="Line 376"/>
            <p:cNvSpPr>
              <a:spLocks noChangeShapeType="1"/>
            </p:cNvSpPr>
            <p:nvPr/>
          </p:nvSpPr>
          <p:spPr bwMode="auto">
            <a:xfrm>
              <a:off x="1732" y="1593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1" name="Line 377"/>
            <p:cNvSpPr>
              <a:spLocks noChangeShapeType="1"/>
            </p:cNvSpPr>
            <p:nvPr/>
          </p:nvSpPr>
          <p:spPr bwMode="auto">
            <a:xfrm>
              <a:off x="1745" y="1600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2" name="Line 378"/>
            <p:cNvSpPr>
              <a:spLocks noChangeShapeType="1"/>
            </p:cNvSpPr>
            <p:nvPr/>
          </p:nvSpPr>
          <p:spPr bwMode="auto">
            <a:xfrm>
              <a:off x="1730" y="159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3" name="Line 379"/>
            <p:cNvSpPr>
              <a:spLocks noChangeShapeType="1"/>
            </p:cNvSpPr>
            <p:nvPr/>
          </p:nvSpPr>
          <p:spPr bwMode="auto">
            <a:xfrm>
              <a:off x="1731" y="1630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4" name="Line 380"/>
            <p:cNvSpPr>
              <a:spLocks noChangeShapeType="1"/>
            </p:cNvSpPr>
            <p:nvPr/>
          </p:nvSpPr>
          <p:spPr bwMode="auto">
            <a:xfrm>
              <a:off x="1798" y="1588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5" name="Line 381"/>
            <p:cNvSpPr>
              <a:spLocks noChangeShapeType="1"/>
            </p:cNvSpPr>
            <p:nvPr/>
          </p:nvSpPr>
          <p:spPr bwMode="auto">
            <a:xfrm>
              <a:off x="1812" y="1581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6" name="Line 382"/>
            <p:cNvSpPr>
              <a:spLocks noChangeShapeType="1"/>
            </p:cNvSpPr>
            <p:nvPr/>
          </p:nvSpPr>
          <p:spPr bwMode="auto">
            <a:xfrm flipV="1">
              <a:off x="1822" y="1594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7" name="Line 383"/>
            <p:cNvSpPr>
              <a:spLocks noChangeShapeType="1"/>
            </p:cNvSpPr>
            <p:nvPr/>
          </p:nvSpPr>
          <p:spPr bwMode="auto">
            <a:xfrm>
              <a:off x="1835" y="159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8" name="Line 384"/>
            <p:cNvSpPr>
              <a:spLocks noChangeShapeType="1"/>
            </p:cNvSpPr>
            <p:nvPr/>
          </p:nvSpPr>
          <p:spPr bwMode="auto">
            <a:xfrm>
              <a:off x="1820" y="1603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89" name="Line 385"/>
            <p:cNvSpPr>
              <a:spLocks noChangeShapeType="1"/>
            </p:cNvSpPr>
            <p:nvPr/>
          </p:nvSpPr>
          <p:spPr bwMode="auto">
            <a:xfrm flipV="1">
              <a:off x="1820" y="1631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90" name="Line 386"/>
            <p:cNvSpPr>
              <a:spLocks noChangeShapeType="1"/>
            </p:cNvSpPr>
            <p:nvPr/>
          </p:nvSpPr>
          <p:spPr bwMode="auto">
            <a:xfrm>
              <a:off x="1822" y="1573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91" name="Line 387"/>
            <p:cNvSpPr>
              <a:spLocks noChangeShapeType="1"/>
            </p:cNvSpPr>
            <p:nvPr/>
          </p:nvSpPr>
          <p:spPr bwMode="auto">
            <a:xfrm>
              <a:off x="1836" y="1566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92" name="Line 388"/>
            <p:cNvSpPr>
              <a:spLocks noChangeShapeType="1"/>
            </p:cNvSpPr>
            <p:nvPr/>
          </p:nvSpPr>
          <p:spPr bwMode="auto">
            <a:xfrm flipV="1">
              <a:off x="1846" y="1579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93" name="Line 389"/>
            <p:cNvSpPr>
              <a:spLocks noChangeShapeType="1"/>
            </p:cNvSpPr>
            <p:nvPr/>
          </p:nvSpPr>
          <p:spPr bwMode="auto">
            <a:xfrm>
              <a:off x="1859" y="1579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94" name="Line 390"/>
            <p:cNvSpPr>
              <a:spLocks noChangeShapeType="1"/>
            </p:cNvSpPr>
            <p:nvPr/>
          </p:nvSpPr>
          <p:spPr bwMode="auto">
            <a:xfrm>
              <a:off x="1844" y="1588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95" name="Line 391"/>
            <p:cNvSpPr>
              <a:spLocks noChangeShapeType="1"/>
            </p:cNvSpPr>
            <p:nvPr/>
          </p:nvSpPr>
          <p:spPr bwMode="auto">
            <a:xfrm flipV="1">
              <a:off x="1844" y="1616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96" name="Line 392"/>
            <p:cNvSpPr>
              <a:spLocks noChangeShapeType="1"/>
            </p:cNvSpPr>
            <p:nvPr/>
          </p:nvSpPr>
          <p:spPr bwMode="auto">
            <a:xfrm>
              <a:off x="1847" y="1559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97" name="Line 393"/>
            <p:cNvSpPr>
              <a:spLocks noChangeShapeType="1"/>
            </p:cNvSpPr>
            <p:nvPr/>
          </p:nvSpPr>
          <p:spPr bwMode="auto">
            <a:xfrm>
              <a:off x="1861" y="1552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98" name="Line 394"/>
            <p:cNvSpPr>
              <a:spLocks noChangeShapeType="1"/>
            </p:cNvSpPr>
            <p:nvPr/>
          </p:nvSpPr>
          <p:spPr bwMode="auto">
            <a:xfrm flipV="1">
              <a:off x="1871" y="1565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99" name="Line 395"/>
            <p:cNvSpPr>
              <a:spLocks noChangeShapeType="1"/>
            </p:cNvSpPr>
            <p:nvPr/>
          </p:nvSpPr>
          <p:spPr bwMode="auto">
            <a:xfrm>
              <a:off x="1884" y="156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0" name="Line 396"/>
            <p:cNvSpPr>
              <a:spLocks noChangeShapeType="1"/>
            </p:cNvSpPr>
            <p:nvPr/>
          </p:nvSpPr>
          <p:spPr bwMode="auto">
            <a:xfrm>
              <a:off x="1869" y="157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1" name="Line 397"/>
            <p:cNvSpPr>
              <a:spLocks noChangeShapeType="1"/>
            </p:cNvSpPr>
            <p:nvPr/>
          </p:nvSpPr>
          <p:spPr bwMode="auto">
            <a:xfrm flipV="1">
              <a:off x="1869" y="1602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2" name="Line 398"/>
            <p:cNvSpPr>
              <a:spLocks noChangeShapeType="1"/>
            </p:cNvSpPr>
            <p:nvPr/>
          </p:nvSpPr>
          <p:spPr bwMode="auto">
            <a:xfrm>
              <a:off x="1871" y="1544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3" name="Line 399"/>
            <p:cNvSpPr>
              <a:spLocks noChangeShapeType="1"/>
            </p:cNvSpPr>
            <p:nvPr/>
          </p:nvSpPr>
          <p:spPr bwMode="auto">
            <a:xfrm>
              <a:off x="1885" y="1537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4" name="Line 400"/>
            <p:cNvSpPr>
              <a:spLocks noChangeShapeType="1"/>
            </p:cNvSpPr>
            <p:nvPr/>
          </p:nvSpPr>
          <p:spPr bwMode="auto">
            <a:xfrm flipV="1">
              <a:off x="1895" y="1550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5" name="Line 401"/>
            <p:cNvSpPr>
              <a:spLocks noChangeShapeType="1"/>
            </p:cNvSpPr>
            <p:nvPr/>
          </p:nvSpPr>
          <p:spPr bwMode="auto">
            <a:xfrm>
              <a:off x="1908" y="1550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6" name="Line 402"/>
            <p:cNvSpPr>
              <a:spLocks noChangeShapeType="1"/>
            </p:cNvSpPr>
            <p:nvPr/>
          </p:nvSpPr>
          <p:spPr bwMode="auto">
            <a:xfrm>
              <a:off x="1893" y="1559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7" name="Line 403"/>
            <p:cNvSpPr>
              <a:spLocks noChangeShapeType="1"/>
            </p:cNvSpPr>
            <p:nvPr/>
          </p:nvSpPr>
          <p:spPr bwMode="auto">
            <a:xfrm flipV="1">
              <a:off x="1893" y="1587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8" name="Line 404"/>
            <p:cNvSpPr>
              <a:spLocks noChangeShapeType="1"/>
            </p:cNvSpPr>
            <p:nvPr/>
          </p:nvSpPr>
          <p:spPr bwMode="auto">
            <a:xfrm>
              <a:off x="1895" y="1530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09" name="Line 405"/>
            <p:cNvSpPr>
              <a:spLocks noChangeShapeType="1"/>
            </p:cNvSpPr>
            <p:nvPr/>
          </p:nvSpPr>
          <p:spPr bwMode="auto">
            <a:xfrm>
              <a:off x="1909" y="1523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0" name="Line 406"/>
            <p:cNvSpPr>
              <a:spLocks noChangeShapeType="1"/>
            </p:cNvSpPr>
            <p:nvPr/>
          </p:nvSpPr>
          <p:spPr bwMode="auto">
            <a:xfrm flipV="1">
              <a:off x="1919" y="1535"/>
              <a:ext cx="12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1" name="Line 407"/>
            <p:cNvSpPr>
              <a:spLocks noChangeShapeType="1"/>
            </p:cNvSpPr>
            <p:nvPr/>
          </p:nvSpPr>
          <p:spPr bwMode="auto">
            <a:xfrm>
              <a:off x="1932" y="1536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2" name="Line 408"/>
            <p:cNvSpPr>
              <a:spLocks noChangeShapeType="1"/>
            </p:cNvSpPr>
            <p:nvPr/>
          </p:nvSpPr>
          <p:spPr bwMode="auto">
            <a:xfrm>
              <a:off x="1917" y="154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3" name="Line 409"/>
            <p:cNvSpPr>
              <a:spLocks noChangeShapeType="1"/>
            </p:cNvSpPr>
            <p:nvPr/>
          </p:nvSpPr>
          <p:spPr bwMode="auto">
            <a:xfrm flipV="1">
              <a:off x="1917" y="1573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4" name="Line 410"/>
            <p:cNvSpPr>
              <a:spLocks noChangeShapeType="1"/>
            </p:cNvSpPr>
            <p:nvPr/>
          </p:nvSpPr>
          <p:spPr bwMode="auto">
            <a:xfrm>
              <a:off x="1779" y="1598"/>
              <a:ext cx="0" cy="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5" name="Line 411"/>
            <p:cNvSpPr>
              <a:spLocks noChangeShapeType="1"/>
            </p:cNvSpPr>
            <p:nvPr/>
          </p:nvSpPr>
          <p:spPr bwMode="auto">
            <a:xfrm flipH="1" flipV="1">
              <a:off x="1750" y="1599"/>
              <a:ext cx="27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6" name="Line 412"/>
            <p:cNvSpPr>
              <a:spLocks noChangeShapeType="1"/>
            </p:cNvSpPr>
            <p:nvPr/>
          </p:nvSpPr>
          <p:spPr bwMode="auto">
            <a:xfrm flipH="1">
              <a:off x="1779" y="1595"/>
              <a:ext cx="30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7" name="Line 413"/>
            <p:cNvSpPr>
              <a:spLocks noChangeShapeType="1"/>
            </p:cNvSpPr>
            <p:nvPr/>
          </p:nvSpPr>
          <p:spPr bwMode="auto">
            <a:xfrm flipH="1" flipV="1">
              <a:off x="1633" y="1483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8" name="Line 414"/>
            <p:cNvSpPr>
              <a:spLocks noChangeShapeType="1"/>
            </p:cNvSpPr>
            <p:nvPr/>
          </p:nvSpPr>
          <p:spPr bwMode="auto">
            <a:xfrm flipH="1" flipV="1">
              <a:off x="1645" y="1473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19" name="Line 415"/>
            <p:cNvSpPr>
              <a:spLocks noChangeShapeType="1"/>
            </p:cNvSpPr>
            <p:nvPr/>
          </p:nvSpPr>
          <p:spPr bwMode="auto">
            <a:xfrm flipV="1">
              <a:off x="1631" y="1473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0" name="Line 416"/>
            <p:cNvSpPr>
              <a:spLocks noChangeShapeType="1"/>
            </p:cNvSpPr>
            <p:nvPr/>
          </p:nvSpPr>
          <p:spPr bwMode="auto">
            <a:xfrm flipH="1" flipV="1">
              <a:off x="1657" y="1468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1" name="Line 417"/>
            <p:cNvSpPr>
              <a:spLocks noChangeShapeType="1"/>
            </p:cNvSpPr>
            <p:nvPr/>
          </p:nvSpPr>
          <p:spPr bwMode="auto">
            <a:xfrm flipH="1" flipV="1">
              <a:off x="1669" y="1458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2" name="Line 418"/>
            <p:cNvSpPr>
              <a:spLocks noChangeShapeType="1"/>
            </p:cNvSpPr>
            <p:nvPr/>
          </p:nvSpPr>
          <p:spPr bwMode="auto">
            <a:xfrm flipV="1">
              <a:off x="1655" y="1458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3" name="Line 419"/>
            <p:cNvSpPr>
              <a:spLocks noChangeShapeType="1"/>
            </p:cNvSpPr>
            <p:nvPr/>
          </p:nvSpPr>
          <p:spPr bwMode="auto">
            <a:xfrm flipH="1" flipV="1">
              <a:off x="1682" y="1453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4" name="Line 420"/>
            <p:cNvSpPr>
              <a:spLocks noChangeShapeType="1"/>
            </p:cNvSpPr>
            <p:nvPr/>
          </p:nvSpPr>
          <p:spPr bwMode="auto">
            <a:xfrm flipH="1" flipV="1">
              <a:off x="1694" y="1443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5" name="Line 421"/>
            <p:cNvSpPr>
              <a:spLocks noChangeShapeType="1"/>
            </p:cNvSpPr>
            <p:nvPr/>
          </p:nvSpPr>
          <p:spPr bwMode="auto">
            <a:xfrm flipV="1">
              <a:off x="1680" y="1443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6" name="Line 422"/>
            <p:cNvSpPr>
              <a:spLocks noChangeShapeType="1"/>
            </p:cNvSpPr>
            <p:nvPr/>
          </p:nvSpPr>
          <p:spPr bwMode="auto">
            <a:xfrm flipH="1" flipV="1">
              <a:off x="1706" y="1438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7" name="Line 423"/>
            <p:cNvSpPr>
              <a:spLocks noChangeShapeType="1"/>
            </p:cNvSpPr>
            <p:nvPr/>
          </p:nvSpPr>
          <p:spPr bwMode="auto">
            <a:xfrm flipH="1" flipV="1">
              <a:off x="1718" y="1428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8" name="Line 424"/>
            <p:cNvSpPr>
              <a:spLocks noChangeShapeType="1"/>
            </p:cNvSpPr>
            <p:nvPr/>
          </p:nvSpPr>
          <p:spPr bwMode="auto">
            <a:xfrm flipV="1">
              <a:off x="1704" y="1428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29" name="Line 425"/>
            <p:cNvSpPr>
              <a:spLocks noChangeShapeType="1"/>
            </p:cNvSpPr>
            <p:nvPr/>
          </p:nvSpPr>
          <p:spPr bwMode="auto">
            <a:xfrm flipH="1" flipV="1">
              <a:off x="1731" y="1424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0" name="Line 426"/>
            <p:cNvSpPr>
              <a:spLocks noChangeShapeType="1"/>
            </p:cNvSpPr>
            <p:nvPr/>
          </p:nvSpPr>
          <p:spPr bwMode="auto">
            <a:xfrm flipH="1" flipV="1">
              <a:off x="1743" y="1414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1" name="Line 427"/>
            <p:cNvSpPr>
              <a:spLocks noChangeShapeType="1"/>
            </p:cNvSpPr>
            <p:nvPr/>
          </p:nvSpPr>
          <p:spPr bwMode="auto">
            <a:xfrm flipV="1">
              <a:off x="1729" y="1414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2" name="Line 428"/>
            <p:cNvSpPr>
              <a:spLocks noChangeShapeType="1"/>
            </p:cNvSpPr>
            <p:nvPr/>
          </p:nvSpPr>
          <p:spPr bwMode="auto">
            <a:xfrm>
              <a:off x="1623" y="1504"/>
              <a:ext cx="0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3" name="Line 429"/>
            <p:cNvSpPr>
              <a:spLocks noChangeShapeType="1"/>
            </p:cNvSpPr>
            <p:nvPr/>
          </p:nvSpPr>
          <p:spPr bwMode="auto">
            <a:xfrm>
              <a:off x="1626" y="1523"/>
              <a:ext cx="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4" name="Line 430"/>
            <p:cNvSpPr>
              <a:spLocks noChangeShapeType="1"/>
            </p:cNvSpPr>
            <p:nvPr/>
          </p:nvSpPr>
          <p:spPr bwMode="auto">
            <a:xfrm>
              <a:off x="1929" y="1504"/>
              <a:ext cx="0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5" name="Line 431"/>
            <p:cNvSpPr>
              <a:spLocks noChangeShapeType="1"/>
            </p:cNvSpPr>
            <p:nvPr/>
          </p:nvSpPr>
          <p:spPr bwMode="auto">
            <a:xfrm flipH="1">
              <a:off x="1920" y="1522"/>
              <a:ext cx="8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6" name="Line 432"/>
            <p:cNvSpPr>
              <a:spLocks noChangeShapeType="1"/>
            </p:cNvSpPr>
            <p:nvPr/>
          </p:nvSpPr>
          <p:spPr bwMode="auto">
            <a:xfrm flipV="1">
              <a:off x="1913" y="1489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7" name="Line 433"/>
            <p:cNvSpPr>
              <a:spLocks noChangeShapeType="1"/>
            </p:cNvSpPr>
            <p:nvPr/>
          </p:nvSpPr>
          <p:spPr bwMode="auto">
            <a:xfrm flipV="1">
              <a:off x="1901" y="1480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8" name="Line 434"/>
            <p:cNvSpPr>
              <a:spLocks noChangeShapeType="1"/>
            </p:cNvSpPr>
            <p:nvPr/>
          </p:nvSpPr>
          <p:spPr bwMode="auto">
            <a:xfrm>
              <a:off x="1908" y="1480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39" name="Line 435"/>
            <p:cNvSpPr>
              <a:spLocks noChangeShapeType="1"/>
            </p:cNvSpPr>
            <p:nvPr/>
          </p:nvSpPr>
          <p:spPr bwMode="auto">
            <a:xfrm flipV="1">
              <a:off x="1890" y="1475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0" name="Line 436"/>
            <p:cNvSpPr>
              <a:spLocks noChangeShapeType="1"/>
            </p:cNvSpPr>
            <p:nvPr/>
          </p:nvSpPr>
          <p:spPr bwMode="auto">
            <a:xfrm flipV="1">
              <a:off x="1878" y="1466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1" name="Line 437"/>
            <p:cNvSpPr>
              <a:spLocks noChangeShapeType="1"/>
            </p:cNvSpPr>
            <p:nvPr/>
          </p:nvSpPr>
          <p:spPr bwMode="auto">
            <a:xfrm>
              <a:off x="1885" y="1466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2" name="Line 438"/>
            <p:cNvSpPr>
              <a:spLocks noChangeShapeType="1"/>
            </p:cNvSpPr>
            <p:nvPr/>
          </p:nvSpPr>
          <p:spPr bwMode="auto">
            <a:xfrm flipV="1">
              <a:off x="1867" y="1461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3" name="Line 439"/>
            <p:cNvSpPr>
              <a:spLocks noChangeShapeType="1"/>
            </p:cNvSpPr>
            <p:nvPr/>
          </p:nvSpPr>
          <p:spPr bwMode="auto">
            <a:xfrm flipV="1">
              <a:off x="1855" y="1452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4" name="Line 440"/>
            <p:cNvSpPr>
              <a:spLocks noChangeShapeType="1"/>
            </p:cNvSpPr>
            <p:nvPr/>
          </p:nvSpPr>
          <p:spPr bwMode="auto">
            <a:xfrm>
              <a:off x="1862" y="1452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5" name="Line 441"/>
            <p:cNvSpPr>
              <a:spLocks noChangeShapeType="1"/>
            </p:cNvSpPr>
            <p:nvPr/>
          </p:nvSpPr>
          <p:spPr bwMode="auto">
            <a:xfrm flipV="1">
              <a:off x="1844" y="1447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6" name="Line 442"/>
            <p:cNvSpPr>
              <a:spLocks noChangeShapeType="1"/>
            </p:cNvSpPr>
            <p:nvPr/>
          </p:nvSpPr>
          <p:spPr bwMode="auto">
            <a:xfrm flipV="1">
              <a:off x="1832" y="1438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7" name="Line 443"/>
            <p:cNvSpPr>
              <a:spLocks noChangeShapeType="1"/>
            </p:cNvSpPr>
            <p:nvPr/>
          </p:nvSpPr>
          <p:spPr bwMode="auto">
            <a:xfrm>
              <a:off x="1839" y="1438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8" name="Line 444"/>
            <p:cNvSpPr>
              <a:spLocks noChangeShapeType="1"/>
            </p:cNvSpPr>
            <p:nvPr/>
          </p:nvSpPr>
          <p:spPr bwMode="auto">
            <a:xfrm flipV="1">
              <a:off x="1822" y="1433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49" name="Line 445"/>
            <p:cNvSpPr>
              <a:spLocks noChangeShapeType="1"/>
            </p:cNvSpPr>
            <p:nvPr/>
          </p:nvSpPr>
          <p:spPr bwMode="auto">
            <a:xfrm flipV="1">
              <a:off x="1810" y="1424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0" name="Line 446"/>
            <p:cNvSpPr>
              <a:spLocks noChangeShapeType="1"/>
            </p:cNvSpPr>
            <p:nvPr/>
          </p:nvSpPr>
          <p:spPr bwMode="auto">
            <a:xfrm>
              <a:off x="1817" y="1424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1" name="Line 447"/>
            <p:cNvSpPr>
              <a:spLocks noChangeShapeType="1"/>
            </p:cNvSpPr>
            <p:nvPr/>
          </p:nvSpPr>
          <p:spPr bwMode="auto">
            <a:xfrm flipV="1">
              <a:off x="1799" y="1419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2" name="Line 448"/>
            <p:cNvSpPr>
              <a:spLocks noChangeShapeType="1"/>
            </p:cNvSpPr>
            <p:nvPr/>
          </p:nvSpPr>
          <p:spPr bwMode="auto">
            <a:xfrm flipV="1">
              <a:off x="1787" y="1410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3" name="Line 449"/>
            <p:cNvSpPr>
              <a:spLocks noChangeShapeType="1"/>
            </p:cNvSpPr>
            <p:nvPr/>
          </p:nvSpPr>
          <p:spPr bwMode="auto">
            <a:xfrm>
              <a:off x="1794" y="1410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4" name="Line 450"/>
            <p:cNvSpPr>
              <a:spLocks noChangeShapeType="1"/>
            </p:cNvSpPr>
            <p:nvPr/>
          </p:nvSpPr>
          <p:spPr bwMode="auto">
            <a:xfrm flipH="1" flipV="1">
              <a:off x="1807" y="1634"/>
              <a:ext cx="11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5" name="Line 451"/>
            <p:cNvSpPr>
              <a:spLocks noChangeShapeType="1"/>
            </p:cNvSpPr>
            <p:nvPr/>
          </p:nvSpPr>
          <p:spPr bwMode="auto">
            <a:xfrm flipV="1">
              <a:off x="1806" y="159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6" name="Line 452"/>
            <p:cNvSpPr>
              <a:spLocks noChangeShapeType="1"/>
            </p:cNvSpPr>
            <p:nvPr/>
          </p:nvSpPr>
          <p:spPr bwMode="auto">
            <a:xfrm flipV="1">
              <a:off x="1746" y="1628"/>
              <a:ext cx="9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7" name="Line 453"/>
            <p:cNvSpPr>
              <a:spLocks noChangeShapeType="1"/>
            </p:cNvSpPr>
            <p:nvPr/>
          </p:nvSpPr>
          <p:spPr bwMode="auto">
            <a:xfrm flipV="1">
              <a:off x="1755" y="1600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8" name="Freeform 454"/>
            <p:cNvSpPr>
              <a:spLocks/>
            </p:cNvSpPr>
            <p:nvPr/>
          </p:nvSpPr>
          <p:spPr bwMode="auto">
            <a:xfrm>
              <a:off x="1691" y="1449"/>
              <a:ext cx="177" cy="106"/>
            </a:xfrm>
            <a:custGeom>
              <a:avLst/>
              <a:gdLst>
                <a:gd name="T0" fmla="*/ 0 w 177"/>
                <a:gd name="T1" fmla="*/ 49 h 106"/>
                <a:gd name="T2" fmla="*/ 79 w 177"/>
                <a:gd name="T3" fmla="*/ 0 h 106"/>
                <a:gd name="T4" fmla="*/ 177 w 177"/>
                <a:gd name="T5" fmla="*/ 57 h 106"/>
                <a:gd name="T6" fmla="*/ 91 w 177"/>
                <a:gd name="T7" fmla="*/ 106 h 106"/>
                <a:gd name="T8" fmla="*/ 0 w 177"/>
                <a:gd name="T9" fmla="*/ 49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106"/>
                <a:gd name="T17" fmla="*/ 177 w 177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106">
                  <a:moveTo>
                    <a:pt x="0" y="49"/>
                  </a:moveTo>
                  <a:lnTo>
                    <a:pt x="79" y="0"/>
                  </a:lnTo>
                  <a:lnTo>
                    <a:pt x="177" y="57"/>
                  </a:lnTo>
                  <a:lnTo>
                    <a:pt x="91" y="10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59" name="Line 455"/>
            <p:cNvSpPr>
              <a:spLocks noChangeShapeType="1"/>
            </p:cNvSpPr>
            <p:nvPr/>
          </p:nvSpPr>
          <p:spPr bwMode="auto">
            <a:xfrm flipV="1">
              <a:off x="1677" y="1437"/>
              <a:ext cx="95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0" name="Line 456"/>
            <p:cNvSpPr>
              <a:spLocks noChangeShapeType="1"/>
            </p:cNvSpPr>
            <p:nvPr/>
          </p:nvSpPr>
          <p:spPr bwMode="auto">
            <a:xfrm>
              <a:off x="1679" y="1496"/>
              <a:ext cx="100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1" name="Line 457"/>
            <p:cNvSpPr>
              <a:spLocks noChangeShapeType="1"/>
            </p:cNvSpPr>
            <p:nvPr/>
          </p:nvSpPr>
          <p:spPr bwMode="auto">
            <a:xfrm flipV="1">
              <a:off x="1781" y="1500"/>
              <a:ext cx="92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2" name="Line 458"/>
            <p:cNvSpPr>
              <a:spLocks noChangeShapeType="1"/>
            </p:cNvSpPr>
            <p:nvPr/>
          </p:nvSpPr>
          <p:spPr bwMode="auto">
            <a:xfrm>
              <a:off x="1773" y="1437"/>
              <a:ext cx="101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3" name="Line 459"/>
            <p:cNvSpPr>
              <a:spLocks noChangeShapeType="1"/>
            </p:cNvSpPr>
            <p:nvPr/>
          </p:nvSpPr>
          <p:spPr bwMode="auto">
            <a:xfrm flipH="1">
              <a:off x="1689" y="1448"/>
              <a:ext cx="84" cy="5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4" name="Line 460"/>
            <p:cNvSpPr>
              <a:spLocks noChangeShapeType="1"/>
            </p:cNvSpPr>
            <p:nvPr/>
          </p:nvSpPr>
          <p:spPr bwMode="auto">
            <a:xfrm>
              <a:off x="1770" y="1448"/>
              <a:ext cx="94" cy="5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5" name="Line 461"/>
            <p:cNvSpPr>
              <a:spLocks noChangeShapeType="1"/>
            </p:cNvSpPr>
            <p:nvPr/>
          </p:nvSpPr>
          <p:spPr bwMode="auto">
            <a:xfrm>
              <a:off x="1743" y="1496"/>
              <a:ext cx="33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6" name="Line 462"/>
            <p:cNvSpPr>
              <a:spLocks noChangeShapeType="1"/>
            </p:cNvSpPr>
            <p:nvPr/>
          </p:nvSpPr>
          <p:spPr bwMode="auto">
            <a:xfrm flipV="1">
              <a:off x="1744" y="1475"/>
              <a:ext cx="28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7" name="Line 463"/>
            <p:cNvSpPr>
              <a:spLocks noChangeShapeType="1"/>
            </p:cNvSpPr>
            <p:nvPr/>
          </p:nvSpPr>
          <p:spPr bwMode="auto">
            <a:xfrm flipH="1" flipV="1">
              <a:off x="1773" y="1476"/>
              <a:ext cx="31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8" name="Line 464"/>
            <p:cNvSpPr>
              <a:spLocks noChangeShapeType="1"/>
            </p:cNvSpPr>
            <p:nvPr/>
          </p:nvSpPr>
          <p:spPr bwMode="auto">
            <a:xfrm flipH="1">
              <a:off x="1775" y="1497"/>
              <a:ext cx="28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9" name="Line 465"/>
            <p:cNvSpPr>
              <a:spLocks noChangeShapeType="1"/>
            </p:cNvSpPr>
            <p:nvPr/>
          </p:nvSpPr>
          <p:spPr bwMode="auto">
            <a:xfrm>
              <a:off x="1742" y="1510"/>
              <a:ext cx="32" cy="2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0" name="Line 466"/>
            <p:cNvSpPr>
              <a:spLocks noChangeShapeType="1"/>
            </p:cNvSpPr>
            <p:nvPr/>
          </p:nvSpPr>
          <p:spPr bwMode="auto">
            <a:xfrm flipH="1" flipV="1">
              <a:off x="1741" y="1496"/>
              <a:ext cx="1" cy="1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1" name="Line 467"/>
            <p:cNvSpPr>
              <a:spLocks noChangeShapeType="1"/>
            </p:cNvSpPr>
            <p:nvPr/>
          </p:nvSpPr>
          <p:spPr bwMode="auto">
            <a:xfrm flipH="1" flipV="1">
              <a:off x="1775" y="1517"/>
              <a:ext cx="1" cy="1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2" name="Line 468"/>
            <p:cNvSpPr>
              <a:spLocks noChangeShapeType="1"/>
            </p:cNvSpPr>
            <p:nvPr/>
          </p:nvSpPr>
          <p:spPr bwMode="auto">
            <a:xfrm flipV="1">
              <a:off x="1776" y="1510"/>
              <a:ext cx="31" cy="2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3" name="Line 469"/>
            <p:cNvSpPr>
              <a:spLocks noChangeShapeType="1"/>
            </p:cNvSpPr>
            <p:nvPr/>
          </p:nvSpPr>
          <p:spPr bwMode="auto">
            <a:xfrm>
              <a:off x="1805" y="1494"/>
              <a:ext cx="0" cy="1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4" name="Freeform 470"/>
            <p:cNvSpPr>
              <a:spLocks/>
            </p:cNvSpPr>
            <p:nvPr/>
          </p:nvSpPr>
          <p:spPr bwMode="auto">
            <a:xfrm>
              <a:off x="1742" y="1497"/>
              <a:ext cx="34" cy="34"/>
            </a:xfrm>
            <a:custGeom>
              <a:avLst/>
              <a:gdLst>
                <a:gd name="T0" fmla="*/ 0 w 34"/>
                <a:gd name="T1" fmla="*/ 0 h 34"/>
                <a:gd name="T2" fmla="*/ 0 w 34"/>
                <a:gd name="T3" fmla="*/ 12 h 34"/>
                <a:gd name="T4" fmla="*/ 34 w 34"/>
                <a:gd name="T5" fmla="*/ 34 h 34"/>
                <a:gd name="T6" fmla="*/ 34 w 34"/>
                <a:gd name="T7" fmla="*/ 21 h 34"/>
                <a:gd name="T8" fmla="*/ 0 w 34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4"/>
                <a:gd name="T17" fmla="*/ 34 w 3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4">
                  <a:moveTo>
                    <a:pt x="0" y="0"/>
                  </a:moveTo>
                  <a:lnTo>
                    <a:pt x="0" y="12"/>
                  </a:lnTo>
                  <a:lnTo>
                    <a:pt x="34" y="34"/>
                  </a:lnTo>
                  <a:lnTo>
                    <a:pt x="3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5" name="Freeform 471"/>
            <p:cNvSpPr>
              <a:spLocks/>
            </p:cNvSpPr>
            <p:nvPr/>
          </p:nvSpPr>
          <p:spPr bwMode="auto">
            <a:xfrm>
              <a:off x="1778" y="1497"/>
              <a:ext cx="28" cy="33"/>
            </a:xfrm>
            <a:custGeom>
              <a:avLst/>
              <a:gdLst>
                <a:gd name="T0" fmla="*/ 0 w 28"/>
                <a:gd name="T1" fmla="*/ 19 h 33"/>
                <a:gd name="T2" fmla="*/ 27 w 28"/>
                <a:gd name="T3" fmla="*/ 0 h 33"/>
                <a:gd name="T4" fmla="*/ 28 w 28"/>
                <a:gd name="T5" fmla="*/ 13 h 33"/>
                <a:gd name="T6" fmla="*/ 0 w 28"/>
                <a:gd name="T7" fmla="*/ 3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3"/>
                <a:gd name="T14" fmla="*/ 28 w 2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3">
                  <a:moveTo>
                    <a:pt x="0" y="19"/>
                  </a:moveTo>
                  <a:lnTo>
                    <a:pt x="27" y="0"/>
                  </a:lnTo>
                  <a:lnTo>
                    <a:pt x="28" y="13"/>
                  </a:lnTo>
                  <a:lnTo>
                    <a:pt x="0" y="3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888" name="AutoShape 4"/>
          <p:cNvSpPr>
            <a:spLocks noChangeArrowheads="1"/>
          </p:cNvSpPr>
          <p:nvPr/>
        </p:nvSpPr>
        <p:spPr bwMode="auto">
          <a:xfrm>
            <a:off x="5029200" y="2600325"/>
            <a:ext cx="3886193" cy="1600200"/>
          </a:xfrm>
          <a:prstGeom prst="roundRect">
            <a:avLst>
              <a:gd name="adj" fmla="val 0"/>
            </a:avLst>
          </a:prstGeom>
          <a:solidFill>
            <a:srgbClr val="336699"/>
          </a:solid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US" sz="280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Network-on-Chip </a:t>
            </a:r>
            <a:br>
              <a:rPr lang="en-US" sz="280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Model </a:t>
            </a:r>
          </a:p>
          <a:p>
            <a:pPr algn="r"/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  <a:p>
            <a:pPr algn="r"/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en-US" sz="1800" dirty="0">
              <a:latin typeface="Arial Narrow" pitchFamily="34" charset="0"/>
            </a:endParaRPr>
          </a:p>
        </p:txBody>
      </p:sp>
      <p:grpSp>
        <p:nvGrpSpPr>
          <p:cNvPr id="4" name="Group 329"/>
          <p:cNvGrpSpPr>
            <a:grpSpLocks/>
          </p:cNvGrpSpPr>
          <p:nvPr/>
        </p:nvGrpSpPr>
        <p:grpSpPr bwMode="auto">
          <a:xfrm>
            <a:off x="8610600" y="2447925"/>
            <a:ext cx="498475" cy="371475"/>
            <a:chOff x="1622" y="1408"/>
            <a:chExt cx="314" cy="234"/>
          </a:xfrm>
        </p:grpSpPr>
        <p:sp>
          <p:nvSpPr>
            <p:cNvPr id="23890" name="Freeform 330"/>
            <p:cNvSpPr>
              <a:spLocks/>
            </p:cNvSpPr>
            <p:nvPr/>
          </p:nvSpPr>
          <p:spPr bwMode="auto">
            <a:xfrm>
              <a:off x="1633" y="1518"/>
              <a:ext cx="106" cy="104"/>
            </a:xfrm>
            <a:custGeom>
              <a:avLst/>
              <a:gdLst>
                <a:gd name="T0" fmla="*/ 0 w 106"/>
                <a:gd name="T1" fmla="*/ 35 h 104"/>
                <a:gd name="T2" fmla="*/ 106 w 106"/>
                <a:gd name="T3" fmla="*/ 104 h 104"/>
                <a:gd name="T4" fmla="*/ 103 w 106"/>
                <a:gd name="T5" fmla="*/ 64 h 104"/>
                <a:gd name="T6" fmla="*/ 1 w 106"/>
                <a:gd name="T7" fmla="*/ 0 h 104"/>
                <a:gd name="T8" fmla="*/ 0 w 106"/>
                <a:gd name="T9" fmla="*/ 23 h 104"/>
                <a:gd name="T10" fmla="*/ 0 w 106"/>
                <a:gd name="T11" fmla="*/ 35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104"/>
                <a:gd name="T20" fmla="*/ 106 w 106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104">
                  <a:moveTo>
                    <a:pt x="0" y="35"/>
                  </a:moveTo>
                  <a:lnTo>
                    <a:pt x="106" y="104"/>
                  </a:lnTo>
                  <a:lnTo>
                    <a:pt x="103" y="64"/>
                  </a:lnTo>
                  <a:lnTo>
                    <a:pt x="1" y="0"/>
                  </a:lnTo>
                  <a:lnTo>
                    <a:pt x="0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91" name="Freeform 331"/>
            <p:cNvSpPr>
              <a:spLocks/>
            </p:cNvSpPr>
            <p:nvPr/>
          </p:nvSpPr>
          <p:spPr bwMode="auto">
            <a:xfrm>
              <a:off x="1627" y="1529"/>
              <a:ext cx="11" cy="43"/>
            </a:xfrm>
            <a:custGeom>
              <a:avLst/>
              <a:gdLst>
                <a:gd name="T0" fmla="*/ 0 w 11"/>
                <a:gd name="T1" fmla="*/ 0 h 43"/>
                <a:gd name="T2" fmla="*/ 11 w 11"/>
                <a:gd name="T3" fmla="*/ 6 h 43"/>
                <a:gd name="T4" fmla="*/ 11 w 11"/>
                <a:gd name="T5" fmla="*/ 43 h 43"/>
                <a:gd name="T6" fmla="*/ 0 w 11"/>
                <a:gd name="T7" fmla="*/ 35 h 43"/>
                <a:gd name="T8" fmla="*/ 0 w 1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3"/>
                <a:gd name="T17" fmla="*/ 11 w 1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3">
                  <a:moveTo>
                    <a:pt x="0" y="0"/>
                  </a:moveTo>
                  <a:lnTo>
                    <a:pt x="11" y="6"/>
                  </a:lnTo>
                  <a:lnTo>
                    <a:pt x="11" y="43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92" name="Freeform 332"/>
            <p:cNvSpPr>
              <a:spLocks/>
            </p:cNvSpPr>
            <p:nvPr/>
          </p:nvSpPr>
          <p:spPr bwMode="auto">
            <a:xfrm>
              <a:off x="1652" y="1547"/>
              <a:ext cx="11" cy="43"/>
            </a:xfrm>
            <a:custGeom>
              <a:avLst/>
              <a:gdLst>
                <a:gd name="T0" fmla="*/ 0 w 11"/>
                <a:gd name="T1" fmla="*/ 0 h 43"/>
                <a:gd name="T2" fmla="*/ 11 w 11"/>
                <a:gd name="T3" fmla="*/ 6 h 43"/>
                <a:gd name="T4" fmla="*/ 11 w 11"/>
                <a:gd name="T5" fmla="*/ 43 h 43"/>
                <a:gd name="T6" fmla="*/ 0 w 11"/>
                <a:gd name="T7" fmla="*/ 35 h 43"/>
                <a:gd name="T8" fmla="*/ 0 w 1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3"/>
                <a:gd name="T17" fmla="*/ 11 w 1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3">
                  <a:moveTo>
                    <a:pt x="0" y="0"/>
                  </a:moveTo>
                  <a:lnTo>
                    <a:pt x="11" y="6"/>
                  </a:lnTo>
                  <a:lnTo>
                    <a:pt x="11" y="43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93" name="Freeform 333"/>
            <p:cNvSpPr>
              <a:spLocks/>
            </p:cNvSpPr>
            <p:nvPr/>
          </p:nvSpPr>
          <p:spPr bwMode="auto">
            <a:xfrm>
              <a:off x="1678" y="1562"/>
              <a:ext cx="11" cy="43"/>
            </a:xfrm>
            <a:custGeom>
              <a:avLst/>
              <a:gdLst>
                <a:gd name="T0" fmla="*/ 0 w 11"/>
                <a:gd name="T1" fmla="*/ 0 h 43"/>
                <a:gd name="T2" fmla="*/ 11 w 11"/>
                <a:gd name="T3" fmla="*/ 6 h 43"/>
                <a:gd name="T4" fmla="*/ 11 w 11"/>
                <a:gd name="T5" fmla="*/ 43 h 43"/>
                <a:gd name="T6" fmla="*/ 0 w 11"/>
                <a:gd name="T7" fmla="*/ 35 h 43"/>
                <a:gd name="T8" fmla="*/ 0 w 1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3"/>
                <a:gd name="T17" fmla="*/ 11 w 1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3">
                  <a:moveTo>
                    <a:pt x="0" y="0"/>
                  </a:moveTo>
                  <a:lnTo>
                    <a:pt x="11" y="6"/>
                  </a:lnTo>
                  <a:lnTo>
                    <a:pt x="11" y="43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94" name="Freeform 334"/>
            <p:cNvSpPr>
              <a:spLocks/>
            </p:cNvSpPr>
            <p:nvPr/>
          </p:nvSpPr>
          <p:spPr bwMode="auto">
            <a:xfrm>
              <a:off x="1705" y="1577"/>
              <a:ext cx="11" cy="43"/>
            </a:xfrm>
            <a:custGeom>
              <a:avLst/>
              <a:gdLst>
                <a:gd name="T0" fmla="*/ 0 w 11"/>
                <a:gd name="T1" fmla="*/ 0 h 43"/>
                <a:gd name="T2" fmla="*/ 11 w 11"/>
                <a:gd name="T3" fmla="*/ 6 h 43"/>
                <a:gd name="T4" fmla="*/ 11 w 11"/>
                <a:gd name="T5" fmla="*/ 43 h 43"/>
                <a:gd name="T6" fmla="*/ 0 w 11"/>
                <a:gd name="T7" fmla="*/ 35 h 43"/>
                <a:gd name="T8" fmla="*/ 0 w 1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3"/>
                <a:gd name="T17" fmla="*/ 11 w 1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3">
                  <a:moveTo>
                    <a:pt x="0" y="0"/>
                  </a:moveTo>
                  <a:lnTo>
                    <a:pt x="11" y="6"/>
                  </a:lnTo>
                  <a:lnTo>
                    <a:pt x="11" y="43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95" name="Freeform 335"/>
            <p:cNvSpPr>
              <a:spLocks/>
            </p:cNvSpPr>
            <p:nvPr/>
          </p:nvSpPr>
          <p:spPr bwMode="auto">
            <a:xfrm>
              <a:off x="1729" y="1594"/>
              <a:ext cx="24" cy="42"/>
            </a:xfrm>
            <a:custGeom>
              <a:avLst/>
              <a:gdLst>
                <a:gd name="T0" fmla="*/ 1 w 24"/>
                <a:gd name="T1" fmla="*/ 0 h 42"/>
                <a:gd name="T2" fmla="*/ 10 w 24"/>
                <a:gd name="T3" fmla="*/ 3 h 42"/>
                <a:gd name="T4" fmla="*/ 24 w 24"/>
                <a:gd name="T5" fmla="*/ 9 h 42"/>
                <a:gd name="T6" fmla="*/ 24 w 24"/>
                <a:gd name="T7" fmla="*/ 34 h 42"/>
                <a:gd name="T8" fmla="*/ 15 w 24"/>
                <a:gd name="T9" fmla="*/ 42 h 42"/>
                <a:gd name="T10" fmla="*/ 0 w 24"/>
                <a:gd name="T11" fmla="*/ 34 h 42"/>
                <a:gd name="T12" fmla="*/ 1 w 24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42"/>
                <a:gd name="T23" fmla="*/ 24 w 24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42">
                  <a:moveTo>
                    <a:pt x="1" y="0"/>
                  </a:moveTo>
                  <a:cubicBezTo>
                    <a:pt x="4" y="1"/>
                    <a:pt x="10" y="3"/>
                    <a:pt x="10" y="3"/>
                  </a:cubicBezTo>
                  <a:cubicBezTo>
                    <a:pt x="13" y="7"/>
                    <a:pt x="19" y="9"/>
                    <a:pt x="24" y="9"/>
                  </a:cubicBezTo>
                  <a:lnTo>
                    <a:pt x="24" y="34"/>
                  </a:lnTo>
                  <a:lnTo>
                    <a:pt x="15" y="42"/>
                  </a:lnTo>
                  <a:lnTo>
                    <a:pt x="0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96" name="Freeform 336"/>
            <p:cNvSpPr>
              <a:spLocks/>
            </p:cNvSpPr>
            <p:nvPr/>
          </p:nvSpPr>
          <p:spPr bwMode="auto">
            <a:xfrm>
              <a:off x="1807" y="1526"/>
              <a:ext cx="117" cy="102"/>
            </a:xfrm>
            <a:custGeom>
              <a:avLst/>
              <a:gdLst>
                <a:gd name="T0" fmla="*/ 3 w 117"/>
                <a:gd name="T1" fmla="*/ 57 h 102"/>
                <a:gd name="T2" fmla="*/ 9 w 117"/>
                <a:gd name="T3" fmla="*/ 87 h 102"/>
                <a:gd name="T4" fmla="*/ 8 w 117"/>
                <a:gd name="T5" fmla="*/ 102 h 102"/>
                <a:gd name="T6" fmla="*/ 25 w 117"/>
                <a:gd name="T7" fmla="*/ 96 h 102"/>
                <a:gd name="T8" fmla="*/ 66 w 117"/>
                <a:gd name="T9" fmla="*/ 67 h 102"/>
                <a:gd name="T10" fmla="*/ 78 w 117"/>
                <a:gd name="T11" fmla="*/ 60 h 102"/>
                <a:gd name="T12" fmla="*/ 87 w 117"/>
                <a:gd name="T13" fmla="*/ 55 h 102"/>
                <a:gd name="T14" fmla="*/ 107 w 117"/>
                <a:gd name="T15" fmla="*/ 45 h 102"/>
                <a:gd name="T16" fmla="*/ 115 w 117"/>
                <a:gd name="T17" fmla="*/ 36 h 102"/>
                <a:gd name="T18" fmla="*/ 117 w 117"/>
                <a:gd name="T19" fmla="*/ 30 h 102"/>
                <a:gd name="T20" fmla="*/ 99 w 117"/>
                <a:gd name="T21" fmla="*/ 0 h 102"/>
                <a:gd name="T22" fmla="*/ 72 w 117"/>
                <a:gd name="T23" fmla="*/ 15 h 102"/>
                <a:gd name="T24" fmla="*/ 27 w 117"/>
                <a:gd name="T25" fmla="*/ 39 h 102"/>
                <a:gd name="T26" fmla="*/ 15 w 117"/>
                <a:gd name="T27" fmla="*/ 46 h 102"/>
                <a:gd name="T28" fmla="*/ 3 w 117"/>
                <a:gd name="T29" fmla="*/ 54 h 102"/>
                <a:gd name="T30" fmla="*/ 0 w 117"/>
                <a:gd name="T31" fmla="*/ 56 h 102"/>
                <a:gd name="T32" fmla="*/ 3 w 117"/>
                <a:gd name="T33" fmla="*/ 57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02"/>
                <a:gd name="T53" fmla="*/ 117 w 117"/>
                <a:gd name="T54" fmla="*/ 102 h 1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02">
                  <a:moveTo>
                    <a:pt x="3" y="57"/>
                  </a:moveTo>
                  <a:cubicBezTo>
                    <a:pt x="6" y="67"/>
                    <a:pt x="8" y="77"/>
                    <a:pt x="9" y="87"/>
                  </a:cubicBezTo>
                  <a:cubicBezTo>
                    <a:pt x="8" y="94"/>
                    <a:pt x="4" y="100"/>
                    <a:pt x="8" y="102"/>
                  </a:cubicBezTo>
                  <a:cubicBezTo>
                    <a:pt x="13" y="99"/>
                    <a:pt x="19" y="97"/>
                    <a:pt x="25" y="96"/>
                  </a:cubicBezTo>
                  <a:cubicBezTo>
                    <a:pt x="31" y="87"/>
                    <a:pt x="55" y="71"/>
                    <a:pt x="66" y="67"/>
                  </a:cubicBezTo>
                  <a:cubicBezTo>
                    <a:pt x="69" y="64"/>
                    <a:pt x="74" y="61"/>
                    <a:pt x="78" y="60"/>
                  </a:cubicBezTo>
                  <a:cubicBezTo>
                    <a:pt x="80" y="58"/>
                    <a:pt x="87" y="55"/>
                    <a:pt x="87" y="55"/>
                  </a:cubicBezTo>
                  <a:cubicBezTo>
                    <a:pt x="92" y="50"/>
                    <a:pt x="100" y="47"/>
                    <a:pt x="107" y="45"/>
                  </a:cubicBezTo>
                  <a:cubicBezTo>
                    <a:pt x="113" y="41"/>
                    <a:pt x="112" y="44"/>
                    <a:pt x="115" y="36"/>
                  </a:cubicBezTo>
                  <a:cubicBezTo>
                    <a:pt x="116" y="34"/>
                    <a:pt x="117" y="30"/>
                    <a:pt x="117" y="30"/>
                  </a:cubicBezTo>
                  <a:cubicBezTo>
                    <a:pt x="116" y="12"/>
                    <a:pt x="116" y="6"/>
                    <a:pt x="99" y="0"/>
                  </a:cubicBezTo>
                  <a:cubicBezTo>
                    <a:pt x="82" y="2"/>
                    <a:pt x="85" y="11"/>
                    <a:pt x="72" y="15"/>
                  </a:cubicBezTo>
                  <a:cubicBezTo>
                    <a:pt x="55" y="32"/>
                    <a:pt x="52" y="36"/>
                    <a:pt x="27" y="39"/>
                  </a:cubicBezTo>
                  <a:cubicBezTo>
                    <a:pt x="24" y="42"/>
                    <a:pt x="19" y="45"/>
                    <a:pt x="15" y="46"/>
                  </a:cubicBezTo>
                  <a:cubicBezTo>
                    <a:pt x="11" y="50"/>
                    <a:pt x="7" y="51"/>
                    <a:pt x="3" y="54"/>
                  </a:cubicBezTo>
                  <a:cubicBezTo>
                    <a:pt x="2" y="55"/>
                    <a:pt x="0" y="56"/>
                    <a:pt x="0" y="56"/>
                  </a:cubicBezTo>
                  <a:cubicBezTo>
                    <a:pt x="3" y="58"/>
                    <a:pt x="3" y="59"/>
                    <a:pt x="3" y="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97" name="Freeform 337"/>
            <p:cNvSpPr>
              <a:spLocks/>
            </p:cNvSpPr>
            <p:nvPr/>
          </p:nvSpPr>
          <p:spPr bwMode="auto">
            <a:xfrm>
              <a:off x="1806" y="1595"/>
              <a:ext cx="13" cy="45"/>
            </a:xfrm>
            <a:custGeom>
              <a:avLst/>
              <a:gdLst>
                <a:gd name="T0" fmla="*/ 1 w 13"/>
                <a:gd name="T1" fmla="*/ 0 h 45"/>
                <a:gd name="T2" fmla="*/ 13 w 13"/>
                <a:gd name="T3" fmla="*/ 5 h 45"/>
                <a:gd name="T4" fmla="*/ 12 w 13"/>
                <a:gd name="T5" fmla="*/ 45 h 45"/>
                <a:gd name="T6" fmla="*/ 0 w 13"/>
                <a:gd name="T7" fmla="*/ 38 h 45"/>
                <a:gd name="T8" fmla="*/ 1 w 13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5"/>
                <a:gd name="T17" fmla="*/ 13 w 13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5">
                  <a:moveTo>
                    <a:pt x="1" y="0"/>
                  </a:moveTo>
                  <a:lnTo>
                    <a:pt x="13" y="5"/>
                  </a:lnTo>
                  <a:lnTo>
                    <a:pt x="12" y="45"/>
                  </a:lnTo>
                  <a:lnTo>
                    <a:pt x="0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98" name="Freeform 338"/>
            <p:cNvSpPr>
              <a:spLocks/>
            </p:cNvSpPr>
            <p:nvPr/>
          </p:nvSpPr>
          <p:spPr bwMode="auto">
            <a:xfrm>
              <a:off x="1889" y="1523"/>
              <a:ext cx="47" cy="59"/>
            </a:xfrm>
            <a:custGeom>
              <a:avLst/>
              <a:gdLst>
                <a:gd name="T0" fmla="*/ 0 w 27"/>
                <a:gd name="T1" fmla="*/ 5 h 59"/>
                <a:gd name="T2" fmla="*/ 452727 w 27"/>
                <a:gd name="T3" fmla="*/ 13 h 59"/>
                <a:gd name="T4" fmla="*/ 605257 w 27"/>
                <a:gd name="T5" fmla="*/ 16 h 59"/>
                <a:gd name="T6" fmla="*/ 518682 w 27"/>
                <a:gd name="T7" fmla="*/ 59 h 59"/>
                <a:gd name="T8" fmla="*/ 1016398 w 27"/>
                <a:gd name="T9" fmla="*/ 47 h 59"/>
                <a:gd name="T10" fmla="*/ 952963 w 27"/>
                <a:gd name="T11" fmla="*/ 11 h 59"/>
                <a:gd name="T12" fmla="*/ 452727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99" name="Freeform 339"/>
            <p:cNvSpPr>
              <a:spLocks/>
            </p:cNvSpPr>
            <p:nvPr/>
          </p:nvSpPr>
          <p:spPr bwMode="auto">
            <a:xfrm>
              <a:off x="1866" y="1540"/>
              <a:ext cx="47" cy="59"/>
            </a:xfrm>
            <a:custGeom>
              <a:avLst/>
              <a:gdLst>
                <a:gd name="T0" fmla="*/ 0 w 27"/>
                <a:gd name="T1" fmla="*/ 5 h 59"/>
                <a:gd name="T2" fmla="*/ 452727 w 27"/>
                <a:gd name="T3" fmla="*/ 13 h 59"/>
                <a:gd name="T4" fmla="*/ 605257 w 27"/>
                <a:gd name="T5" fmla="*/ 16 h 59"/>
                <a:gd name="T6" fmla="*/ 518682 w 27"/>
                <a:gd name="T7" fmla="*/ 59 h 59"/>
                <a:gd name="T8" fmla="*/ 1016398 w 27"/>
                <a:gd name="T9" fmla="*/ 47 h 59"/>
                <a:gd name="T10" fmla="*/ 952963 w 27"/>
                <a:gd name="T11" fmla="*/ 11 h 59"/>
                <a:gd name="T12" fmla="*/ 452727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00" name="Freeform 340"/>
            <p:cNvSpPr>
              <a:spLocks/>
            </p:cNvSpPr>
            <p:nvPr/>
          </p:nvSpPr>
          <p:spPr bwMode="auto">
            <a:xfrm>
              <a:off x="1842" y="1552"/>
              <a:ext cx="47" cy="59"/>
            </a:xfrm>
            <a:custGeom>
              <a:avLst/>
              <a:gdLst>
                <a:gd name="T0" fmla="*/ 0 w 27"/>
                <a:gd name="T1" fmla="*/ 5 h 59"/>
                <a:gd name="T2" fmla="*/ 452727 w 27"/>
                <a:gd name="T3" fmla="*/ 13 h 59"/>
                <a:gd name="T4" fmla="*/ 605257 w 27"/>
                <a:gd name="T5" fmla="*/ 16 h 59"/>
                <a:gd name="T6" fmla="*/ 518682 w 27"/>
                <a:gd name="T7" fmla="*/ 59 h 59"/>
                <a:gd name="T8" fmla="*/ 1016398 w 27"/>
                <a:gd name="T9" fmla="*/ 47 h 59"/>
                <a:gd name="T10" fmla="*/ 952963 w 27"/>
                <a:gd name="T11" fmla="*/ 11 h 59"/>
                <a:gd name="T12" fmla="*/ 452727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01" name="Freeform 341"/>
            <p:cNvSpPr>
              <a:spLocks/>
            </p:cNvSpPr>
            <p:nvPr/>
          </p:nvSpPr>
          <p:spPr bwMode="auto">
            <a:xfrm>
              <a:off x="1815" y="1569"/>
              <a:ext cx="47" cy="59"/>
            </a:xfrm>
            <a:custGeom>
              <a:avLst/>
              <a:gdLst>
                <a:gd name="T0" fmla="*/ 0 w 27"/>
                <a:gd name="T1" fmla="*/ 5 h 59"/>
                <a:gd name="T2" fmla="*/ 452727 w 27"/>
                <a:gd name="T3" fmla="*/ 13 h 59"/>
                <a:gd name="T4" fmla="*/ 605257 w 27"/>
                <a:gd name="T5" fmla="*/ 16 h 59"/>
                <a:gd name="T6" fmla="*/ 518682 w 27"/>
                <a:gd name="T7" fmla="*/ 59 h 59"/>
                <a:gd name="T8" fmla="*/ 1016398 w 27"/>
                <a:gd name="T9" fmla="*/ 47 h 59"/>
                <a:gd name="T10" fmla="*/ 952963 w 27"/>
                <a:gd name="T11" fmla="*/ 11 h 59"/>
                <a:gd name="T12" fmla="*/ 452727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02" name="Freeform 342"/>
            <p:cNvSpPr>
              <a:spLocks/>
            </p:cNvSpPr>
            <p:nvPr/>
          </p:nvSpPr>
          <p:spPr bwMode="auto">
            <a:xfrm>
              <a:off x="1806" y="1583"/>
              <a:ext cx="27" cy="59"/>
            </a:xfrm>
            <a:custGeom>
              <a:avLst/>
              <a:gdLst>
                <a:gd name="T0" fmla="*/ 0 w 27"/>
                <a:gd name="T1" fmla="*/ 5 h 59"/>
                <a:gd name="T2" fmla="*/ 12 w 27"/>
                <a:gd name="T3" fmla="*/ 13 h 59"/>
                <a:gd name="T4" fmla="*/ 16 w 27"/>
                <a:gd name="T5" fmla="*/ 16 h 59"/>
                <a:gd name="T6" fmla="*/ 14 w 27"/>
                <a:gd name="T7" fmla="*/ 59 h 59"/>
                <a:gd name="T8" fmla="*/ 27 w 27"/>
                <a:gd name="T9" fmla="*/ 47 h 59"/>
                <a:gd name="T10" fmla="*/ 25 w 27"/>
                <a:gd name="T11" fmla="*/ 11 h 59"/>
                <a:gd name="T12" fmla="*/ 12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03" name="Freeform 343"/>
            <p:cNvSpPr>
              <a:spLocks/>
            </p:cNvSpPr>
            <p:nvPr/>
          </p:nvSpPr>
          <p:spPr bwMode="auto">
            <a:xfrm>
              <a:off x="1622" y="1500"/>
              <a:ext cx="155" cy="114"/>
            </a:xfrm>
            <a:custGeom>
              <a:avLst/>
              <a:gdLst>
                <a:gd name="T0" fmla="*/ 0 w 155"/>
                <a:gd name="T1" fmla="*/ 0 h 114"/>
                <a:gd name="T2" fmla="*/ 154 w 155"/>
                <a:gd name="T3" fmla="*/ 95 h 114"/>
                <a:gd name="T4" fmla="*/ 155 w 155"/>
                <a:gd name="T5" fmla="*/ 114 h 114"/>
                <a:gd name="T6" fmla="*/ 0 w 155"/>
                <a:gd name="T7" fmla="*/ 21 h 114"/>
                <a:gd name="T8" fmla="*/ 0 w 155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4"/>
                <a:gd name="T17" fmla="*/ 155 w 155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4">
                  <a:moveTo>
                    <a:pt x="0" y="0"/>
                  </a:moveTo>
                  <a:lnTo>
                    <a:pt x="154" y="95"/>
                  </a:lnTo>
                  <a:lnTo>
                    <a:pt x="155" y="11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04" name="Freeform 344"/>
            <p:cNvSpPr>
              <a:spLocks/>
            </p:cNvSpPr>
            <p:nvPr/>
          </p:nvSpPr>
          <p:spPr bwMode="auto">
            <a:xfrm>
              <a:off x="1778" y="1504"/>
              <a:ext cx="151" cy="106"/>
            </a:xfrm>
            <a:custGeom>
              <a:avLst/>
              <a:gdLst>
                <a:gd name="T0" fmla="*/ 0 w 151"/>
                <a:gd name="T1" fmla="*/ 90 h 106"/>
                <a:gd name="T2" fmla="*/ 150 w 151"/>
                <a:gd name="T3" fmla="*/ 0 h 106"/>
                <a:gd name="T4" fmla="*/ 151 w 151"/>
                <a:gd name="T5" fmla="*/ 14 h 106"/>
                <a:gd name="T6" fmla="*/ 0 w 151"/>
                <a:gd name="T7" fmla="*/ 106 h 106"/>
                <a:gd name="T8" fmla="*/ 0 w 151"/>
                <a:gd name="T9" fmla="*/ 9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106"/>
                <a:gd name="T17" fmla="*/ 151 w 151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106">
                  <a:moveTo>
                    <a:pt x="0" y="90"/>
                  </a:moveTo>
                  <a:lnTo>
                    <a:pt x="150" y="0"/>
                  </a:lnTo>
                  <a:lnTo>
                    <a:pt x="151" y="14"/>
                  </a:lnTo>
                  <a:lnTo>
                    <a:pt x="0" y="10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05" name="Freeform 345"/>
            <p:cNvSpPr>
              <a:spLocks/>
            </p:cNvSpPr>
            <p:nvPr/>
          </p:nvSpPr>
          <p:spPr bwMode="auto">
            <a:xfrm>
              <a:off x="1624" y="1408"/>
              <a:ext cx="303" cy="190"/>
            </a:xfrm>
            <a:custGeom>
              <a:avLst/>
              <a:gdLst>
                <a:gd name="T0" fmla="*/ 0 w 303"/>
                <a:gd name="T1" fmla="*/ 90 h 190"/>
                <a:gd name="T2" fmla="*/ 149 w 303"/>
                <a:gd name="T3" fmla="*/ 0 h 190"/>
                <a:gd name="T4" fmla="*/ 303 w 303"/>
                <a:gd name="T5" fmla="*/ 97 h 190"/>
                <a:gd name="T6" fmla="*/ 153 w 303"/>
                <a:gd name="T7" fmla="*/ 190 h 190"/>
                <a:gd name="T8" fmla="*/ 0 w 303"/>
                <a:gd name="T9" fmla="*/ 9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190"/>
                <a:gd name="T17" fmla="*/ 303 w 303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190">
                  <a:moveTo>
                    <a:pt x="0" y="90"/>
                  </a:moveTo>
                  <a:lnTo>
                    <a:pt x="149" y="0"/>
                  </a:lnTo>
                  <a:lnTo>
                    <a:pt x="303" y="97"/>
                  </a:lnTo>
                  <a:lnTo>
                    <a:pt x="153" y="1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66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06" name="Line 346"/>
            <p:cNvSpPr>
              <a:spLocks noChangeShapeType="1"/>
            </p:cNvSpPr>
            <p:nvPr/>
          </p:nvSpPr>
          <p:spPr bwMode="auto">
            <a:xfrm flipV="1">
              <a:off x="1625" y="1409"/>
              <a:ext cx="146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07" name="Line 347"/>
            <p:cNvSpPr>
              <a:spLocks noChangeShapeType="1"/>
            </p:cNvSpPr>
            <p:nvPr/>
          </p:nvSpPr>
          <p:spPr bwMode="auto">
            <a:xfrm>
              <a:off x="1622" y="1500"/>
              <a:ext cx="157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08" name="Line 348"/>
            <p:cNvSpPr>
              <a:spLocks noChangeShapeType="1"/>
            </p:cNvSpPr>
            <p:nvPr/>
          </p:nvSpPr>
          <p:spPr bwMode="auto">
            <a:xfrm flipV="1">
              <a:off x="1779" y="1506"/>
              <a:ext cx="148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09" name="Line 349"/>
            <p:cNvSpPr>
              <a:spLocks noChangeShapeType="1"/>
            </p:cNvSpPr>
            <p:nvPr/>
          </p:nvSpPr>
          <p:spPr bwMode="auto">
            <a:xfrm>
              <a:off x="1774" y="1411"/>
              <a:ext cx="155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10" name="Line 350"/>
            <p:cNvSpPr>
              <a:spLocks noChangeShapeType="1"/>
            </p:cNvSpPr>
            <p:nvPr/>
          </p:nvSpPr>
          <p:spPr bwMode="auto">
            <a:xfrm flipH="1">
              <a:off x="1628" y="1516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11" name="Line 351"/>
            <p:cNvSpPr>
              <a:spLocks noChangeShapeType="1"/>
            </p:cNvSpPr>
            <p:nvPr/>
          </p:nvSpPr>
          <p:spPr bwMode="auto">
            <a:xfrm flipH="1">
              <a:off x="1642" y="1525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12" name="Line 352"/>
            <p:cNvSpPr>
              <a:spLocks noChangeShapeType="1"/>
            </p:cNvSpPr>
            <p:nvPr/>
          </p:nvSpPr>
          <p:spPr bwMode="auto">
            <a:xfrm>
              <a:off x="1628" y="1527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13" name="Line 353"/>
            <p:cNvSpPr>
              <a:spLocks noChangeShapeType="1"/>
            </p:cNvSpPr>
            <p:nvPr/>
          </p:nvSpPr>
          <p:spPr bwMode="auto">
            <a:xfrm>
              <a:off x="1641" y="153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14" name="Line 354"/>
            <p:cNvSpPr>
              <a:spLocks noChangeShapeType="1"/>
            </p:cNvSpPr>
            <p:nvPr/>
          </p:nvSpPr>
          <p:spPr bwMode="auto">
            <a:xfrm>
              <a:off x="1626" y="1528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15" name="Line 355"/>
            <p:cNvSpPr>
              <a:spLocks noChangeShapeType="1"/>
            </p:cNvSpPr>
            <p:nvPr/>
          </p:nvSpPr>
          <p:spPr bwMode="auto">
            <a:xfrm>
              <a:off x="1627" y="1564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16" name="Line 356"/>
            <p:cNvSpPr>
              <a:spLocks noChangeShapeType="1"/>
            </p:cNvSpPr>
            <p:nvPr/>
          </p:nvSpPr>
          <p:spPr bwMode="auto">
            <a:xfrm flipH="1">
              <a:off x="1652" y="1533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17" name="Line 357"/>
            <p:cNvSpPr>
              <a:spLocks noChangeShapeType="1"/>
            </p:cNvSpPr>
            <p:nvPr/>
          </p:nvSpPr>
          <p:spPr bwMode="auto">
            <a:xfrm flipH="1">
              <a:off x="1666" y="1542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18" name="Line 358"/>
            <p:cNvSpPr>
              <a:spLocks noChangeShapeType="1"/>
            </p:cNvSpPr>
            <p:nvPr/>
          </p:nvSpPr>
          <p:spPr bwMode="auto">
            <a:xfrm>
              <a:off x="1652" y="1544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19" name="Line 359"/>
            <p:cNvSpPr>
              <a:spLocks noChangeShapeType="1"/>
            </p:cNvSpPr>
            <p:nvPr/>
          </p:nvSpPr>
          <p:spPr bwMode="auto">
            <a:xfrm>
              <a:off x="1665" y="155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20" name="Line 360"/>
            <p:cNvSpPr>
              <a:spLocks noChangeShapeType="1"/>
            </p:cNvSpPr>
            <p:nvPr/>
          </p:nvSpPr>
          <p:spPr bwMode="auto">
            <a:xfrm>
              <a:off x="1650" y="154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21" name="Line 361"/>
            <p:cNvSpPr>
              <a:spLocks noChangeShapeType="1"/>
            </p:cNvSpPr>
            <p:nvPr/>
          </p:nvSpPr>
          <p:spPr bwMode="auto">
            <a:xfrm>
              <a:off x="1651" y="1581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22" name="Line 362"/>
            <p:cNvSpPr>
              <a:spLocks noChangeShapeType="1"/>
            </p:cNvSpPr>
            <p:nvPr/>
          </p:nvSpPr>
          <p:spPr bwMode="auto">
            <a:xfrm flipH="1">
              <a:off x="1678" y="1549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23" name="Line 363"/>
            <p:cNvSpPr>
              <a:spLocks noChangeShapeType="1"/>
            </p:cNvSpPr>
            <p:nvPr/>
          </p:nvSpPr>
          <p:spPr bwMode="auto">
            <a:xfrm flipH="1">
              <a:off x="1692" y="1558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24" name="Line 364"/>
            <p:cNvSpPr>
              <a:spLocks noChangeShapeType="1"/>
            </p:cNvSpPr>
            <p:nvPr/>
          </p:nvSpPr>
          <p:spPr bwMode="auto">
            <a:xfrm>
              <a:off x="1678" y="1560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25" name="Line 365"/>
            <p:cNvSpPr>
              <a:spLocks noChangeShapeType="1"/>
            </p:cNvSpPr>
            <p:nvPr/>
          </p:nvSpPr>
          <p:spPr bwMode="auto">
            <a:xfrm>
              <a:off x="1691" y="1567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26" name="Line 366"/>
            <p:cNvSpPr>
              <a:spLocks noChangeShapeType="1"/>
            </p:cNvSpPr>
            <p:nvPr/>
          </p:nvSpPr>
          <p:spPr bwMode="auto">
            <a:xfrm>
              <a:off x="1676" y="156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27" name="Line 367"/>
            <p:cNvSpPr>
              <a:spLocks noChangeShapeType="1"/>
            </p:cNvSpPr>
            <p:nvPr/>
          </p:nvSpPr>
          <p:spPr bwMode="auto">
            <a:xfrm>
              <a:off x="1677" y="1597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28" name="Line 368"/>
            <p:cNvSpPr>
              <a:spLocks noChangeShapeType="1"/>
            </p:cNvSpPr>
            <p:nvPr/>
          </p:nvSpPr>
          <p:spPr bwMode="auto">
            <a:xfrm flipH="1">
              <a:off x="1705" y="1566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29" name="Line 369"/>
            <p:cNvSpPr>
              <a:spLocks noChangeShapeType="1"/>
            </p:cNvSpPr>
            <p:nvPr/>
          </p:nvSpPr>
          <p:spPr bwMode="auto">
            <a:xfrm flipH="1">
              <a:off x="1719" y="1575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30" name="Line 370"/>
            <p:cNvSpPr>
              <a:spLocks noChangeShapeType="1"/>
            </p:cNvSpPr>
            <p:nvPr/>
          </p:nvSpPr>
          <p:spPr bwMode="auto">
            <a:xfrm>
              <a:off x="1705" y="1577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31" name="Line 371"/>
            <p:cNvSpPr>
              <a:spLocks noChangeShapeType="1"/>
            </p:cNvSpPr>
            <p:nvPr/>
          </p:nvSpPr>
          <p:spPr bwMode="auto">
            <a:xfrm>
              <a:off x="1718" y="158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32" name="Line 372"/>
            <p:cNvSpPr>
              <a:spLocks noChangeShapeType="1"/>
            </p:cNvSpPr>
            <p:nvPr/>
          </p:nvSpPr>
          <p:spPr bwMode="auto">
            <a:xfrm>
              <a:off x="1703" y="1578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33" name="Line 373"/>
            <p:cNvSpPr>
              <a:spLocks noChangeShapeType="1"/>
            </p:cNvSpPr>
            <p:nvPr/>
          </p:nvSpPr>
          <p:spPr bwMode="auto">
            <a:xfrm>
              <a:off x="1704" y="1614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34" name="Line 374"/>
            <p:cNvSpPr>
              <a:spLocks noChangeShapeType="1"/>
            </p:cNvSpPr>
            <p:nvPr/>
          </p:nvSpPr>
          <p:spPr bwMode="auto">
            <a:xfrm flipH="1">
              <a:off x="1732" y="1582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35" name="Line 375"/>
            <p:cNvSpPr>
              <a:spLocks noChangeShapeType="1"/>
            </p:cNvSpPr>
            <p:nvPr/>
          </p:nvSpPr>
          <p:spPr bwMode="auto">
            <a:xfrm flipH="1">
              <a:off x="1747" y="1591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36" name="Line 376"/>
            <p:cNvSpPr>
              <a:spLocks noChangeShapeType="1"/>
            </p:cNvSpPr>
            <p:nvPr/>
          </p:nvSpPr>
          <p:spPr bwMode="auto">
            <a:xfrm>
              <a:off x="1732" y="1593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37" name="Line 377"/>
            <p:cNvSpPr>
              <a:spLocks noChangeShapeType="1"/>
            </p:cNvSpPr>
            <p:nvPr/>
          </p:nvSpPr>
          <p:spPr bwMode="auto">
            <a:xfrm>
              <a:off x="1745" y="1600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38" name="Line 378"/>
            <p:cNvSpPr>
              <a:spLocks noChangeShapeType="1"/>
            </p:cNvSpPr>
            <p:nvPr/>
          </p:nvSpPr>
          <p:spPr bwMode="auto">
            <a:xfrm>
              <a:off x="1730" y="159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39" name="Line 379"/>
            <p:cNvSpPr>
              <a:spLocks noChangeShapeType="1"/>
            </p:cNvSpPr>
            <p:nvPr/>
          </p:nvSpPr>
          <p:spPr bwMode="auto">
            <a:xfrm>
              <a:off x="1731" y="1630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40" name="Line 380"/>
            <p:cNvSpPr>
              <a:spLocks noChangeShapeType="1"/>
            </p:cNvSpPr>
            <p:nvPr/>
          </p:nvSpPr>
          <p:spPr bwMode="auto">
            <a:xfrm>
              <a:off x="1798" y="1588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41" name="Line 381"/>
            <p:cNvSpPr>
              <a:spLocks noChangeShapeType="1"/>
            </p:cNvSpPr>
            <p:nvPr/>
          </p:nvSpPr>
          <p:spPr bwMode="auto">
            <a:xfrm>
              <a:off x="1812" y="1581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42" name="Line 382"/>
            <p:cNvSpPr>
              <a:spLocks noChangeShapeType="1"/>
            </p:cNvSpPr>
            <p:nvPr/>
          </p:nvSpPr>
          <p:spPr bwMode="auto">
            <a:xfrm flipV="1">
              <a:off x="1822" y="1594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43" name="Line 383"/>
            <p:cNvSpPr>
              <a:spLocks noChangeShapeType="1"/>
            </p:cNvSpPr>
            <p:nvPr/>
          </p:nvSpPr>
          <p:spPr bwMode="auto">
            <a:xfrm>
              <a:off x="1835" y="159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44" name="Line 384"/>
            <p:cNvSpPr>
              <a:spLocks noChangeShapeType="1"/>
            </p:cNvSpPr>
            <p:nvPr/>
          </p:nvSpPr>
          <p:spPr bwMode="auto">
            <a:xfrm>
              <a:off x="1820" y="1603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45" name="Line 385"/>
            <p:cNvSpPr>
              <a:spLocks noChangeShapeType="1"/>
            </p:cNvSpPr>
            <p:nvPr/>
          </p:nvSpPr>
          <p:spPr bwMode="auto">
            <a:xfrm flipV="1">
              <a:off x="1820" y="1631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46" name="Line 386"/>
            <p:cNvSpPr>
              <a:spLocks noChangeShapeType="1"/>
            </p:cNvSpPr>
            <p:nvPr/>
          </p:nvSpPr>
          <p:spPr bwMode="auto">
            <a:xfrm>
              <a:off x="1822" y="1573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47" name="Line 387"/>
            <p:cNvSpPr>
              <a:spLocks noChangeShapeType="1"/>
            </p:cNvSpPr>
            <p:nvPr/>
          </p:nvSpPr>
          <p:spPr bwMode="auto">
            <a:xfrm>
              <a:off x="1836" y="1566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48" name="Line 388"/>
            <p:cNvSpPr>
              <a:spLocks noChangeShapeType="1"/>
            </p:cNvSpPr>
            <p:nvPr/>
          </p:nvSpPr>
          <p:spPr bwMode="auto">
            <a:xfrm flipV="1">
              <a:off x="1846" y="1579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49" name="Line 389"/>
            <p:cNvSpPr>
              <a:spLocks noChangeShapeType="1"/>
            </p:cNvSpPr>
            <p:nvPr/>
          </p:nvSpPr>
          <p:spPr bwMode="auto">
            <a:xfrm>
              <a:off x="1859" y="1579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0" name="Line 390"/>
            <p:cNvSpPr>
              <a:spLocks noChangeShapeType="1"/>
            </p:cNvSpPr>
            <p:nvPr/>
          </p:nvSpPr>
          <p:spPr bwMode="auto">
            <a:xfrm>
              <a:off x="1844" y="1588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1" name="Line 391"/>
            <p:cNvSpPr>
              <a:spLocks noChangeShapeType="1"/>
            </p:cNvSpPr>
            <p:nvPr/>
          </p:nvSpPr>
          <p:spPr bwMode="auto">
            <a:xfrm flipV="1">
              <a:off x="1844" y="1616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2" name="Line 392"/>
            <p:cNvSpPr>
              <a:spLocks noChangeShapeType="1"/>
            </p:cNvSpPr>
            <p:nvPr/>
          </p:nvSpPr>
          <p:spPr bwMode="auto">
            <a:xfrm>
              <a:off x="1847" y="1559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3" name="Line 393"/>
            <p:cNvSpPr>
              <a:spLocks noChangeShapeType="1"/>
            </p:cNvSpPr>
            <p:nvPr/>
          </p:nvSpPr>
          <p:spPr bwMode="auto">
            <a:xfrm>
              <a:off x="1861" y="1552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4" name="Line 394"/>
            <p:cNvSpPr>
              <a:spLocks noChangeShapeType="1"/>
            </p:cNvSpPr>
            <p:nvPr/>
          </p:nvSpPr>
          <p:spPr bwMode="auto">
            <a:xfrm flipV="1">
              <a:off x="1871" y="1565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5" name="Line 395"/>
            <p:cNvSpPr>
              <a:spLocks noChangeShapeType="1"/>
            </p:cNvSpPr>
            <p:nvPr/>
          </p:nvSpPr>
          <p:spPr bwMode="auto">
            <a:xfrm>
              <a:off x="1884" y="156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6" name="Line 396"/>
            <p:cNvSpPr>
              <a:spLocks noChangeShapeType="1"/>
            </p:cNvSpPr>
            <p:nvPr/>
          </p:nvSpPr>
          <p:spPr bwMode="auto">
            <a:xfrm>
              <a:off x="1869" y="157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7" name="Line 397"/>
            <p:cNvSpPr>
              <a:spLocks noChangeShapeType="1"/>
            </p:cNvSpPr>
            <p:nvPr/>
          </p:nvSpPr>
          <p:spPr bwMode="auto">
            <a:xfrm flipV="1">
              <a:off x="1869" y="1602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8" name="Line 398"/>
            <p:cNvSpPr>
              <a:spLocks noChangeShapeType="1"/>
            </p:cNvSpPr>
            <p:nvPr/>
          </p:nvSpPr>
          <p:spPr bwMode="auto">
            <a:xfrm>
              <a:off x="1871" y="1544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59" name="Line 399"/>
            <p:cNvSpPr>
              <a:spLocks noChangeShapeType="1"/>
            </p:cNvSpPr>
            <p:nvPr/>
          </p:nvSpPr>
          <p:spPr bwMode="auto">
            <a:xfrm>
              <a:off x="1885" y="1537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0" name="Line 400"/>
            <p:cNvSpPr>
              <a:spLocks noChangeShapeType="1"/>
            </p:cNvSpPr>
            <p:nvPr/>
          </p:nvSpPr>
          <p:spPr bwMode="auto">
            <a:xfrm flipV="1">
              <a:off x="1895" y="1550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1" name="Line 401"/>
            <p:cNvSpPr>
              <a:spLocks noChangeShapeType="1"/>
            </p:cNvSpPr>
            <p:nvPr/>
          </p:nvSpPr>
          <p:spPr bwMode="auto">
            <a:xfrm>
              <a:off x="1908" y="1550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2" name="Line 402"/>
            <p:cNvSpPr>
              <a:spLocks noChangeShapeType="1"/>
            </p:cNvSpPr>
            <p:nvPr/>
          </p:nvSpPr>
          <p:spPr bwMode="auto">
            <a:xfrm>
              <a:off x="1893" y="1559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3" name="Line 403"/>
            <p:cNvSpPr>
              <a:spLocks noChangeShapeType="1"/>
            </p:cNvSpPr>
            <p:nvPr/>
          </p:nvSpPr>
          <p:spPr bwMode="auto">
            <a:xfrm flipV="1">
              <a:off x="1893" y="1587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4" name="Line 404"/>
            <p:cNvSpPr>
              <a:spLocks noChangeShapeType="1"/>
            </p:cNvSpPr>
            <p:nvPr/>
          </p:nvSpPr>
          <p:spPr bwMode="auto">
            <a:xfrm>
              <a:off x="1895" y="1530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5" name="Line 405"/>
            <p:cNvSpPr>
              <a:spLocks noChangeShapeType="1"/>
            </p:cNvSpPr>
            <p:nvPr/>
          </p:nvSpPr>
          <p:spPr bwMode="auto">
            <a:xfrm>
              <a:off x="1909" y="1523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6" name="Line 406"/>
            <p:cNvSpPr>
              <a:spLocks noChangeShapeType="1"/>
            </p:cNvSpPr>
            <p:nvPr/>
          </p:nvSpPr>
          <p:spPr bwMode="auto">
            <a:xfrm flipV="1">
              <a:off x="1919" y="1535"/>
              <a:ext cx="12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7" name="Line 407"/>
            <p:cNvSpPr>
              <a:spLocks noChangeShapeType="1"/>
            </p:cNvSpPr>
            <p:nvPr/>
          </p:nvSpPr>
          <p:spPr bwMode="auto">
            <a:xfrm>
              <a:off x="1932" y="1536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8" name="Line 408"/>
            <p:cNvSpPr>
              <a:spLocks noChangeShapeType="1"/>
            </p:cNvSpPr>
            <p:nvPr/>
          </p:nvSpPr>
          <p:spPr bwMode="auto">
            <a:xfrm>
              <a:off x="1917" y="154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69" name="Line 409"/>
            <p:cNvSpPr>
              <a:spLocks noChangeShapeType="1"/>
            </p:cNvSpPr>
            <p:nvPr/>
          </p:nvSpPr>
          <p:spPr bwMode="auto">
            <a:xfrm flipV="1">
              <a:off x="1917" y="1573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0" name="Line 410"/>
            <p:cNvSpPr>
              <a:spLocks noChangeShapeType="1"/>
            </p:cNvSpPr>
            <p:nvPr/>
          </p:nvSpPr>
          <p:spPr bwMode="auto">
            <a:xfrm>
              <a:off x="1779" y="1598"/>
              <a:ext cx="0" cy="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1" name="Line 411"/>
            <p:cNvSpPr>
              <a:spLocks noChangeShapeType="1"/>
            </p:cNvSpPr>
            <p:nvPr/>
          </p:nvSpPr>
          <p:spPr bwMode="auto">
            <a:xfrm flipH="1" flipV="1">
              <a:off x="1750" y="1599"/>
              <a:ext cx="27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2" name="Line 412"/>
            <p:cNvSpPr>
              <a:spLocks noChangeShapeType="1"/>
            </p:cNvSpPr>
            <p:nvPr/>
          </p:nvSpPr>
          <p:spPr bwMode="auto">
            <a:xfrm flipH="1">
              <a:off x="1779" y="1595"/>
              <a:ext cx="30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3" name="Line 413"/>
            <p:cNvSpPr>
              <a:spLocks noChangeShapeType="1"/>
            </p:cNvSpPr>
            <p:nvPr/>
          </p:nvSpPr>
          <p:spPr bwMode="auto">
            <a:xfrm flipH="1" flipV="1">
              <a:off x="1633" y="1483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4" name="Line 414"/>
            <p:cNvSpPr>
              <a:spLocks noChangeShapeType="1"/>
            </p:cNvSpPr>
            <p:nvPr/>
          </p:nvSpPr>
          <p:spPr bwMode="auto">
            <a:xfrm flipH="1" flipV="1">
              <a:off x="1645" y="1473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5" name="Line 415"/>
            <p:cNvSpPr>
              <a:spLocks noChangeShapeType="1"/>
            </p:cNvSpPr>
            <p:nvPr/>
          </p:nvSpPr>
          <p:spPr bwMode="auto">
            <a:xfrm flipV="1">
              <a:off x="1631" y="1473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6" name="Line 416"/>
            <p:cNvSpPr>
              <a:spLocks noChangeShapeType="1"/>
            </p:cNvSpPr>
            <p:nvPr/>
          </p:nvSpPr>
          <p:spPr bwMode="auto">
            <a:xfrm flipH="1" flipV="1">
              <a:off x="1657" y="1468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7" name="Line 417"/>
            <p:cNvSpPr>
              <a:spLocks noChangeShapeType="1"/>
            </p:cNvSpPr>
            <p:nvPr/>
          </p:nvSpPr>
          <p:spPr bwMode="auto">
            <a:xfrm flipH="1" flipV="1">
              <a:off x="1669" y="1458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8" name="Line 418"/>
            <p:cNvSpPr>
              <a:spLocks noChangeShapeType="1"/>
            </p:cNvSpPr>
            <p:nvPr/>
          </p:nvSpPr>
          <p:spPr bwMode="auto">
            <a:xfrm flipV="1">
              <a:off x="1655" y="1458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79" name="Line 419"/>
            <p:cNvSpPr>
              <a:spLocks noChangeShapeType="1"/>
            </p:cNvSpPr>
            <p:nvPr/>
          </p:nvSpPr>
          <p:spPr bwMode="auto">
            <a:xfrm flipH="1" flipV="1">
              <a:off x="1682" y="1453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0" name="Line 420"/>
            <p:cNvSpPr>
              <a:spLocks noChangeShapeType="1"/>
            </p:cNvSpPr>
            <p:nvPr/>
          </p:nvSpPr>
          <p:spPr bwMode="auto">
            <a:xfrm flipH="1" flipV="1">
              <a:off x="1694" y="1443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1" name="Line 421"/>
            <p:cNvSpPr>
              <a:spLocks noChangeShapeType="1"/>
            </p:cNvSpPr>
            <p:nvPr/>
          </p:nvSpPr>
          <p:spPr bwMode="auto">
            <a:xfrm flipV="1">
              <a:off x="1680" y="1443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2" name="Line 422"/>
            <p:cNvSpPr>
              <a:spLocks noChangeShapeType="1"/>
            </p:cNvSpPr>
            <p:nvPr/>
          </p:nvSpPr>
          <p:spPr bwMode="auto">
            <a:xfrm flipH="1" flipV="1">
              <a:off x="1706" y="1438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3" name="Line 423"/>
            <p:cNvSpPr>
              <a:spLocks noChangeShapeType="1"/>
            </p:cNvSpPr>
            <p:nvPr/>
          </p:nvSpPr>
          <p:spPr bwMode="auto">
            <a:xfrm flipH="1" flipV="1">
              <a:off x="1718" y="1428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4" name="Line 424"/>
            <p:cNvSpPr>
              <a:spLocks noChangeShapeType="1"/>
            </p:cNvSpPr>
            <p:nvPr/>
          </p:nvSpPr>
          <p:spPr bwMode="auto">
            <a:xfrm flipV="1">
              <a:off x="1704" y="1428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5" name="Line 425"/>
            <p:cNvSpPr>
              <a:spLocks noChangeShapeType="1"/>
            </p:cNvSpPr>
            <p:nvPr/>
          </p:nvSpPr>
          <p:spPr bwMode="auto">
            <a:xfrm flipH="1" flipV="1">
              <a:off x="1731" y="1424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6" name="Line 426"/>
            <p:cNvSpPr>
              <a:spLocks noChangeShapeType="1"/>
            </p:cNvSpPr>
            <p:nvPr/>
          </p:nvSpPr>
          <p:spPr bwMode="auto">
            <a:xfrm flipH="1" flipV="1">
              <a:off x="1743" y="1414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7" name="Line 427"/>
            <p:cNvSpPr>
              <a:spLocks noChangeShapeType="1"/>
            </p:cNvSpPr>
            <p:nvPr/>
          </p:nvSpPr>
          <p:spPr bwMode="auto">
            <a:xfrm flipV="1">
              <a:off x="1729" y="1414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8" name="Line 428"/>
            <p:cNvSpPr>
              <a:spLocks noChangeShapeType="1"/>
            </p:cNvSpPr>
            <p:nvPr/>
          </p:nvSpPr>
          <p:spPr bwMode="auto">
            <a:xfrm>
              <a:off x="1623" y="1504"/>
              <a:ext cx="0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89" name="Line 429"/>
            <p:cNvSpPr>
              <a:spLocks noChangeShapeType="1"/>
            </p:cNvSpPr>
            <p:nvPr/>
          </p:nvSpPr>
          <p:spPr bwMode="auto">
            <a:xfrm>
              <a:off x="1626" y="1523"/>
              <a:ext cx="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90" name="Line 430"/>
            <p:cNvSpPr>
              <a:spLocks noChangeShapeType="1"/>
            </p:cNvSpPr>
            <p:nvPr/>
          </p:nvSpPr>
          <p:spPr bwMode="auto">
            <a:xfrm>
              <a:off x="1929" y="1504"/>
              <a:ext cx="0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91" name="Line 431"/>
            <p:cNvSpPr>
              <a:spLocks noChangeShapeType="1"/>
            </p:cNvSpPr>
            <p:nvPr/>
          </p:nvSpPr>
          <p:spPr bwMode="auto">
            <a:xfrm flipH="1">
              <a:off x="1920" y="1522"/>
              <a:ext cx="8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92" name="Line 432"/>
            <p:cNvSpPr>
              <a:spLocks noChangeShapeType="1"/>
            </p:cNvSpPr>
            <p:nvPr/>
          </p:nvSpPr>
          <p:spPr bwMode="auto">
            <a:xfrm flipV="1">
              <a:off x="1913" y="1489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93" name="Line 433"/>
            <p:cNvSpPr>
              <a:spLocks noChangeShapeType="1"/>
            </p:cNvSpPr>
            <p:nvPr/>
          </p:nvSpPr>
          <p:spPr bwMode="auto">
            <a:xfrm flipV="1">
              <a:off x="1901" y="1480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94" name="Line 434"/>
            <p:cNvSpPr>
              <a:spLocks noChangeShapeType="1"/>
            </p:cNvSpPr>
            <p:nvPr/>
          </p:nvSpPr>
          <p:spPr bwMode="auto">
            <a:xfrm>
              <a:off x="1908" y="1480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95" name="Line 435"/>
            <p:cNvSpPr>
              <a:spLocks noChangeShapeType="1"/>
            </p:cNvSpPr>
            <p:nvPr/>
          </p:nvSpPr>
          <p:spPr bwMode="auto">
            <a:xfrm flipV="1">
              <a:off x="1890" y="1475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96" name="Line 436"/>
            <p:cNvSpPr>
              <a:spLocks noChangeShapeType="1"/>
            </p:cNvSpPr>
            <p:nvPr/>
          </p:nvSpPr>
          <p:spPr bwMode="auto">
            <a:xfrm flipV="1">
              <a:off x="1878" y="1466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97" name="Line 437"/>
            <p:cNvSpPr>
              <a:spLocks noChangeShapeType="1"/>
            </p:cNvSpPr>
            <p:nvPr/>
          </p:nvSpPr>
          <p:spPr bwMode="auto">
            <a:xfrm>
              <a:off x="1885" y="1466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98" name="Line 438"/>
            <p:cNvSpPr>
              <a:spLocks noChangeShapeType="1"/>
            </p:cNvSpPr>
            <p:nvPr/>
          </p:nvSpPr>
          <p:spPr bwMode="auto">
            <a:xfrm flipV="1">
              <a:off x="1867" y="1461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99" name="Line 439"/>
            <p:cNvSpPr>
              <a:spLocks noChangeShapeType="1"/>
            </p:cNvSpPr>
            <p:nvPr/>
          </p:nvSpPr>
          <p:spPr bwMode="auto">
            <a:xfrm flipV="1">
              <a:off x="1855" y="1452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00" name="Line 440"/>
            <p:cNvSpPr>
              <a:spLocks noChangeShapeType="1"/>
            </p:cNvSpPr>
            <p:nvPr/>
          </p:nvSpPr>
          <p:spPr bwMode="auto">
            <a:xfrm>
              <a:off x="1862" y="1452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01" name="Line 441"/>
            <p:cNvSpPr>
              <a:spLocks noChangeShapeType="1"/>
            </p:cNvSpPr>
            <p:nvPr/>
          </p:nvSpPr>
          <p:spPr bwMode="auto">
            <a:xfrm flipV="1">
              <a:off x="1844" y="1447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02" name="Line 442"/>
            <p:cNvSpPr>
              <a:spLocks noChangeShapeType="1"/>
            </p:cNvSpPr>
            <p:nvPr/>
          </p:nvSpPr>
          <p:spPr bwMode="auto">
            <a:xfrm flipV="1">
              <a:off x="1832" y="1438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03" name="Line 443"/>
            <p:cNvSpPr>
              <a:spLocks noChangeShapeType="1"/>
            </p:cNvSpPr>
            <p:nvPr/>
          </p:nvSpPr>
          <p:spPr bwMode="auto">
            <a:xfrm>
              <a:off x="1839" y="1438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04" name="Line 444"/>
            <p:cNvSpPr>
              <a:spLocks noChangeShapeType="1"/>
            </p:cNvSpPr>
            <p:nvPr/>
          </p:nvSpPr>
          <p:spPr bwMode="auto">
            <a:xfrm flipV="1">
              <a:off x="1822" y="1433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05" name="Line 445"/>
            <p:cNvSpPr>
              <a:spLocks noChangeShapeType="1"/>
            </p:cNvSpPr>
            <p:nvPr/>
          </p:nvSpPr>
          <p:spPr bwMode="auto">
            <a:xfrm flipV="1">
              <a:off x="1810" y="1424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06" name="Line 446"/>
            <p:cNvSpPr>
              <a:spLocks noChangeShapeType="1"/>
            </p:cNvSpPr>
            <p:nvPr/>
          </p:nvSpPr>
          <p:spPr bwMode="auto">
            <a:xfrm>
              <a:off x="1817" y="1424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07" name="Line 447"/>
            <p:cNvSpPr>
              <a:spLocks noChangeShapeType="1"/>
            </p:cNvSpPr>
            <p:nvPr/>
          </p:nvSpPr>
          <p:spPr bwMode="auto">
            <a:xfrm flipV="1">
              <a:off x="1799" y="1419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08" name="Line 448"/>
            <p:cNvSpPr>
              <a:spLocks noChangeShapeType="1"/>
            </p:cNvSpPr>
            <p:nvPr/>
          </p:nvSpPr>
          <p:spPr bwMode="auto">
            <a:xfrm flipV="1">
              <a:off x="1787" y="1410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09" name="Line 449"/>
            <p:cNvSpPr>
              <a:spLocks noChangeShapeType="1"/>
            </p:cNvSpPr>
            <p:nvPr/>
          </p:nvSpPr>
          <p:spPr bwMode="auto">
            <a:xfrm>
              <a:off x="1794" y="1410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10" name="Line 450"/>
            <p:cNvSpPr>
              <a:spLocks noChangeShapeType="1"/>
            </p:cNvSpPr>
            <p:nvPr/>
          </p:nvSpPr>
          <p:spPr bwMode="auto">
            <a:xfrm flipH="1" flipV="1">
              <a:off x="1807" y="1634"/>
              <a:ext cx="11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11" name="Line 451"/>
            <p:cNvSpPr>
              <a:spLocks noChangeShapeType="1"/>
            </p:cNvSpPr>
            <p:nvPr/>
          </p:nvSpPr>
          <p:spPr bwMode="auto">
            <a:xfrm flipV="1">
              <a:off x="1806" y="159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12" name="Line 452"/>
            <p:cNvSpPr>
              <a:spLocks noChangeShapeType="1"/>
            </p:cNvSpPr>
            <p:nvPr/>
          </p:nvSpPr>
          <p:spPr bwMode="auto">
            <a:xfrm flipV="1">
              <a:off x="1746" y="1628"/>
              <a:ext cx="9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13" name="Line 453"/>
            <p:cNvSpPr>
              <a:spLocks noChangeShapeType="1"/>
            </p:cNvSpPr>
            <p:nvPr/>
          </p:nvSpPr>
          <p:spPr bwMode="auto">
            <a:xfrm flipV="1">
              <a:off x="1755" y="1600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14" name="Freeform 454"/>
            <p:cNvSpPr>
              <a:spLocks/>
            </p:cNvSpPr>
            <p:nvPr/>
          </p:nvSpPr>
          <p:spPr bwMode="auto">
            <a:xfrm>
              <a:off x="1691" y="1449"/>
              <a:ext cx="177" cy="106"/>
            </a:xfrm>
            <a:custGeom>
              <a:avLst/>
              <a:gdLst>
                <a:gd name="T0" fmla="*/ 0 w 177"/>
                <a:gd name="T1" fmla="*/ 49 h 106"/>
                <a:gd name="T2" fmla="*/ 79 w 177"/>
                <a:gd name="T3" fmla="*/ 0 h 106"/>
                <a:gd name="T4" fmla="*/ 177 w 177"/>
                <a:gd name="T5" fmla="*/ 57 h 106"/>
                <a:gd name="T6" fmla="*/ 91 w 177"/>
                <a:gd name="T7" fmla="*/ 106 h 106"/>
                <a:gd name="T8" fmla="*/ 0 w 177"/>
                <a:gd name="T9" fmla="*/ 49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106"/>
                <a:gd name="T17" fmla="*/ 177 w 177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106">
                  <a:moveTo>
                    <a:pt x="0" y="49"/>
                  </a:moveTo>
                  <a:lnTo>
                    <a:pt x="79" y="0"/>
                  </a:lnTo>
                  <a:lnTo>
                    <a:pt x="177" y="57"/>
                  </a:lnTo>
                  <a:lnTo>
                    <a:pt x="91" y="10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15" name="Line 455"/>
            <p:cNvSpPr>
              <a:spLocks noChangeShapeType="1"/>
            </p:cNvSpPr>
            <p:nvPr/>
          </p:nvSpPr>
          <p:spPr bwMode="auto">
            <a:xfrm flipV="1">
              <a:off x="1677" y="1437"/>
              <a:ext cx="95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16" name="Line 456"/>
            <p:cNvSpPr>
              <a:spLocks noChangeShapeType="1"/>
            </p:cNvSpPr>
            <p:nvPr/>
          </p:nvSpPr>
          <p:spPr bwMode="auto">
            <a:xfrm>
              <a:off x="1679" y="1496"/>
              <a:ext cx="100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17" name="Line 457"/>
            <p:cNvSpPr>
              <a:spLocks noChangeShapeType="1"/>
            </p:cNvSpPr>
            <p:nvPr/>
          </p:nvSpPr>
          <p:spPr bwMode="auto">
            <a:xfrm flipV="1">
              <a:off x="1781" y="1500"/>
              <a:ext cx="92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18" name="Line 458"/>
            <p:cNvSpPr>
              <a:spLocks noChangeShapeType="1"/>
            </p:cNvSpPr>
            <p:nvPr/>
          </p:nvSpPr>
          <p:spPr bwMode="auto">
            <a:xfrm>
              <a:off x="1773" y="1437"/>
              <a:ext cx="101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19" name="Line 459"/>
            <p:cNvSpPr>
              <a:spLocks noChangeShapeType="1"/>
            </p:cNvSpPr>
            <p:nvPr/>
          </p:nvSpPr>
          <p:spPr bwMode="auto">
            <a:xfrm flipH="1">
              <a:off x="1689" y="1448"/>
              <a:ext cx="84" cy="5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20" name="Line 460"/>
            <p:cNvSpPr>
              <a:spLocks noChangeShapeType="1"/>
            </p:cNvSpPr>
            <p:nvPr/>
          </p:nvSpPr>
          <p:spPr bwMode="auto">
            <a:xfrm>
              <a:off x="1770" y="1448"/>
              <a:ext cx="94" cy="5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21" name="Line 461"/>
            <p:cNvSpPr>
              <a:spLocks noChangeShapeType="1"/>
            </p:cNvSpPr>
            <p:nvPr/>
          </p:nvSpPr>
          <p:spPr bwMode="auto">
            <a:xfrm>
              <a:off x="1743" y="1496"/>
              <a:ext cx="33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22" name="Line 462"/>
            <p:cNvSpPr>
              <a:spLocks noChangeShapeType="1"/>
            </p:cNvSpPr>
            <p:nvPr/>
          </p:nvSpPr>
          <p:spPr bwMode="auto">
            <a:xfrm flipV="1">
              <a:off x="1744" y="1475"/>
              <a:ext cx="28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23" name="Line 463"/>
            <p:cNvSpPr>
              <a:spLocks noChangeShapeType="1"/>
            </p:cNvSpPr>
            <p:nvPr/>
          </p:nvSpPr>
          <p:spPr bwMode="auto">
            <a:xfrm flipH="1" flipV="1">
              <a:off x="1773" y="1476"/>
              <a:ext cx="31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24" name="Line 464"/>
            <p:cNvSpPr>
              <a:spLocks noChangeShapeType="1"/>
            </p:cNvSpPr>
            <p:nvPr/>
          </p:nvSpPr>
          <p:spPr bwMode="auto">
            <a:xfrm flipH="1">
              <a:off x="1775" y="1497"/>
              <a:ext cx="28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25" name="Line 465"/>
            <p:cNvSpPr>
              <a:spLocks noChangeShapeType="1"/>
            </p:cNvSpPr>
            <p:nvPr/>
          </p:nvSpPr>
          <p:spPr bwMode="auto">
            <a:xfrm>
              <a:off x="1742" y="1510"/>
              <a:ext cx="32" cy="2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26" name="Line 466"/>
            <p:cNvSpPr>
              <a:spLocks noChangeShapeType="1"/>
            </p:cNvSpPr>
            <p:nvPr/>
          </p:nvSpPr>
          <p:spPr bwMode="auto">
            <a:xfrm flipH="1" flipV="1">
              <a:off x="1741" y="1496"/>
              <a:ext cx="1" cy="1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27" name="Line 467"/>
            <p:cNvSpPr>
              <a:spLocks noChangeShapeType="1"/>
            </p:cNvSpPr>
            <p:nvPr/>
          </p:nvSpPr>
          <p:spPr bwMode="auto">
            <a:xfrm flipH="1" flipV="1">
              <a:off x="1775" y="1517"/>
              <a:ext cx="1" cy="1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28" name="Line 468"/>
            <p:cNvSpPr>
              <a:spLocks noChangeShapeType="1"/>
            </p:cNvSpPr>
            <p:nvPr/>
          </p:nvSpPr>
          <p:spPr bwMode="auto">
            <a:xfrm flipV="1">
              <a:off x="1776" y="1510"/>
              <a:ext cx="31" cy="2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29" name="Line 469"/>
            <p:cNvSpPr>
              <a:spLocks noChangeShapeType="1"/>
            </p:cNvSpPr>
            <p:nvPr/>
          </p:nvSpPr>
          <p:spPr bwMode="auto">
            <a:xfrm>
              <a:off x="1805" y="1494"/>
              <a:ext cx="0" cy="1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30" name="Freeform 470"/>
            <p:cNvSpPr>
              <a:spLocks/>
            </p:cNvSpPr>
            <p:nvPr/>
          </p:nvSpPr>
          <p:spPr bwMode="auto">
            <a:xfrm>
              <a:off x="1742" y="1497"/>
              <a:ext cx="34" cy="34"/>
            </a:xfrm>
            <a:custGeom>
              <a:avLst/>
              <a:gdLst>
                <a:gd name="T0" fmla="*/ 0 w 34"/>
                <a:gd name="T1" fmla="*/ 0 h 34"/>
                <a:gd name="T2" fmla="*/ 0 w 34"/>
                <a:gd name="T3" fmla="*/ 12 h 34"/>
                <a:gd name="T4" fmla="*/ 34 w 34"/>
                <a:gd name="T5" fmla="*/ 34 h 34"/>
                <a:gd name="T6" fmla="*/ 34 w 34"/>
                <a:gd name="T7" fmla="*/ 21 h 34"/>
                <a:gd name="T8" fmla="*/ 0 w 34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4"/>
                <a:gd name="T17" fmla="*/ 34 w 3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4">
                  <a:moveTo>
                    <a:pt x="0" y="0"/>
                  </a:moveTo>
                  <a:lnTo>
                    <a:pt x="0" y="12"/>
                  </a:lnTo>
                  <a:lnTo>
                    <a:pt x="34" y="34"/>
                  </a:lnTo>
                  <a:lnTo>
                    <a:pt x="3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31" name="Freeform 471"/>
            <p:cNvSpPr>
              <a:spLocks/>
            </p:cNvSpPr>
            <p:nvPr/>
          </p:nvSpPr>
          <p:spPr bwMode="auto">
            <a:xfrm>
              <a:off x="1778" y="1497"/>
              <a:ext cx="28" cy="33"/>
            </a:xfrm>
            <a:custGeom>
              <a:avLst/>
              <a:gdLst>
                <a:gd name="T0" fmla="*/ 0 w 28"/>
                <a:gd name="T1" fmla="*/ 19 h 33"/>
                <a:gd name="T2" fmla="*/ 27 w 28"/>
                <a:gd name="T3" fmla="*/ 0 h 33"/>
                <a:gd name="T4" fmla="*/ 28 w 28"/>
                <a:gd name="T5" fmla="*/ 13 h 33"/>
                <a:gd name="T6" fmla="*/ 0 w 28"/>
                <a:gd name="T7" fmla="*/ 3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3"/>
                <a:gd name="T14" fmla="*/ 28 w 2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3">
                  <a:moveTo>
                    <a:pt x="0" y="19"/>
                  </a:moveTo>
                  <a:lnTo>
                    <a:pt x="27" y="0"/>
                  </a:lnTo>
                  <a:lnTo>
                    <a:pt x="28" y="13"/>
                  </a:lnTo>
                  <a:lnTo>
                    <a:pt x="0" y="3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744" name="AutoShape 4"/>
          <p:cNvSpPr>
            <a:spLocks noChangeArrowheads="1"/>
          </p:cNvSpPr>
          <p:nvPr/>
        </p:nvSpPr>
        <p:spPr bwMode="auto">
          <a:xfrm>
            <a:off x="5029200" y="4200525"/>
            <a:ext cx="3886193" cy="16002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US" sz="280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700" dirty="0" smtClean="0">
                <a:solidFill>
                  <a:srgbClr val="FFFFFF"/>
                </a:solidFill>
                <a:latin typeface="Calibri" pitchFamily="34" charset="0"/>
              </a:rPr>
              <a:t> I/O Device </a:t>
            </a: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 Models 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6" name="Group 329"/>
          <p:cNvGrpSpPr>
            <a:grpSpLocks/>
          </p:cNvGrpSpPr>
          <p:nvPr/>
        </p:nvGrpSpPr>
        <p:grpSpPr bwMode="auto">
          <a:xfrm>
            <a:off x="8686800" y="5572125"/>
            <a:ext cx="498475" cy="371475"/>
            <a:chOff x="1622" y="1408"/>
            <a:chExt cx="314" cy="234"/>
          </a:xfrm>
        </p:grpSpPr>
        <p:sp>
          <p:nvSpPr>
            <p:cNvPr id="23746" name="Freeform 330"/>
            <p:cNvSpPr>
              <a:spLocks/>
            </p:cNvSpPr>
            <p:nvPr/>
          </p:nvSpPr>
          <p:spPr bwMode="auto">
            <a:xfrm>
              <a:off x="1633" y="1518"/>
              <a:ext cx="106" cy="104"/>
            </a:xfrm>
            <a:custGeom>
              <a:avLst/>
              <a:gdLst>
                <a:gd name="T0" fmla="*/ 0 w 106"/>
                <a:gd name="T1" fmla="*/ 35 h 104"/>
                <a:gd name="T2" fmla="*/ 106 w 106"/>
                <a:gd name="T3" fmla="*/ 104 h 104"/>
                <a:gd name="T4" fmla="*/ 103 w 106"/>
                <a:gd name="T5" fmla="*/ 64 h 104"/>
                <a:gd name="T6" fmla="*/ 1 w 106"/>
                <a:gd name="T7" fmla="*/ 0 h 104"/>
                <a:gd name="T8" fmla="*/ 0 w 106"/>
                <a:gd name="T9" fmla="*/ 23 h 104"/>
                <a:gd name="T10" fmla="*/ 0 w 106"/>
                <a:gd name="T11" fmla="*/ 35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104"/>
                <a:gd name="T20" fmla="*/ 106 w 106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104">
                  <a:moveTo>
                    <a:pt x="0" y="35"/>
                  </a:moveTo>
                  <a:lnTo>
                    <a:pt x="106" y="104"/>
                  </a:lnTo>
                  <a:lnTo>
                    <a:pt x="103" y="64"/>
                  </a:lnTo>
                  <a:lnTo>
                    <a:pt x="1" y="0"/>
                  </a:lnTo>
                  <a:lnTo>
                    <a:pt x="0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7" name="Freeform 331"/>
            <p:cNvSpPr>
              <a:spLocks/>
            </p:cNvSpPr>
            <p:nvPr/>
          </p:nvSpPr>
          <p:spPr bwMode="auto">
            <a:xfrm>
              <a:off x="1627" y="1529"/>
              <a:ext cx="11" cy="43"/>
            </a:xfrm>
            <a:custGeom>
              <a:avLst/>
              <a:gdLst>
                <a:gd name="T0" fmla="*/ 0 w 11"/>
                <a:gd name="T1" fmla="*/ 0 h 43"/>
                <a:gd name="T2" fmla="*/ 11 w 11"/>
                <a:gd name="T3" fmla="*/ 6 h 43"/>
                <a:gd name="T4" fmla="*/ 11 w 11"/>
                <a:gd name="T5" fmla="*/ 43 h 43"/>
                <a:gd name="T6" fmla="*/ 0 w 11"/>
                <a:gd name="T7" fmla="*/ 35 h 43"/>
                <a:gd name="T8" fmla="*/ 0 w 1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3"/>
                <a:gd name="T17" fmla="*/ 11 w 1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3">
                  <a:moveTo>
                    <a:pt x="0" y="0"/>
                  </a:moveTo>
                  <a:lnTo>
                    <a:pt x="11" y="6"/>
                  </a:lnTo>
                  <a:lnTo>
                    <a:pt x="11" y="43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8" name="Freeform 332"/>
            <p:cNvSpPr>
              <a:spLocks/>
            </p:cNvSpPr>
            <p:nvPr/>
          </p:nvSpPr>
          <p:spPr bwMode="auto">
            <a:xfrm>
              <a:off x="1652" y="1547"/>
              <a:ext cx="11" cy="43"/>
            </a:xfrm>
            <a:custGeom>
              <a:avLst/>
              <a:gdLst>
                <a:gd name="T0" fmla="*/ 0 w 11"/>
                <a:gd name="T1" fmla="*/ 0 h 43"/>
                <a:gd name="T2" fmla="*/ 11 w 11"/>
                <a:gd name="T3" fmla="*/ 6 h 43"/>
                <a:gd name="T4" fmla="*/ 11 w 11"/>
                <a:gd name="T5" fmla="*/ 43 h 43"/>
                <a:gd name="T6" fmla="*/ 0 w 11"/>
                <a:gd name="T7" fmla="*/ 35 h 43"/>
                <a:gd name="T8" fmla="*/ 0 w 1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3"/>
                <a:gd name="T17" fmla="*/ 11 w 1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3">
                  <a:moveTo>
                    <a:pt x="0" y="0"/>
                  </a:moveTo>
                  <a:lnTo>
                    <a:pt x="11" y="6"/>
                  </a:lnTo>
                  <a:lnTo>
                    <a:pt x="11" y="43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9" name="Freeform 333"/>
            <p:cNvSpPr>
              <a:spLocks/>
            </p:cNvSpPr>
            <p:nvPr/>
          </p:nvSpPr>
          <p:spPr bwMode="auto">
            <a:xfrm>
              <a:off x="1678" y="1562"/>
              <a:ext cx="11" cy="43"/>
            </a:xfrm>
            <a:custGeom>
              <a:avLst/>
              <a:gdLst>
                <a:gd name="T0" fmla="*/ 0 w 11"/>
                <a:gd name="T1" fmla="*/ 0 h 43"/>
                <a:gd name="T2" fmla="*/ 11 w 11"/>
                <a:gd name="T3" fmla="*/ 6 h 43"/>
                <a:gd name="T4" fmla="*/ 11 w 11"/>
                <a:gd name="T5" fmla="*/ 43 h 43"/>
                <a:gd name="T6" fmla="*/ 0 w 11"/>
                <a:gd name="T7" fmla="*/ 35 h 43"/>
                <a:gd name="T8" fmla="*/ 0 w 1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3"/>
                <a:gd name="T17" fmla="*/ 11 w 1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3">
                  <a:moveTo>
                    <a:pt x="0" y="0"/>
                  </a:moveTo>
                  <a:lnTo>
                    <a:pt x="11" y="6"/>
                  </a:lnTo>
                  <a:lnTo>
                    <a:pt x="11" y="43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0" name="Freeform 334"/>
            <p:cNvSpPr>
              <a:spLocks/>
            </p:cNvSpPr>
            <p:nvPr/>
          </p:nvSpPr>
          <p:spPr bwMode="auto">
            <a:xfrm>
              <a:off x="1705" y="1577"/>
              <a:ext cx="11" cy="43"/>
            </a:xfrm>
            <a:custGeom>
              <a:avLst/>
              <a:gdLst>
                <a:gd name="T0" fmla="*/ 0 w 11"/>
                <a:gd name="T1" fmla="*/ 0 h 43"/>
                <a:gd name="T2" fmla="*/ 11 w 11"/>
                <a:gd name="T3" fmla="*/ 6 h 43"/>
                <a:gd name="T4" fmla="*/ 11 w 11"/>
                <a:gd name="T5" fmla="*/ 43 h 43"/>
                <a:gd name="T6" fmla="*/ 0 w 11"/>
                <a:gd name="T7" fmla="*/ 35 h 43"/>
                <a:gd name="T8" fmla="*/ 0 w 1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3"/>
                <a:gd name="T17" fmla="*/ 11 w 1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3">
                  <a:moveTo>
                    <a:pt x="0" y="0"/>
                  </a:moveTo>
                  <a:lnTo>
                    <a:pt x="11" y="6"/>
                  </a:lnTo>
                  <a:lnTo>
                    <a:pt x="11" y="43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1" name="Freeform 335"/>
            <p:cNvSpPr>
              <a:spLocks/>
            </p:cNvSpPr>
            <p:nvPr/>
          </p:nvSpPr>
          <p:spPr bwMode="auto">
            <a:xfrm>
              <a:off x="1729" y="1594"/>
              <a:ext cx="24" cy="42"/>
            </a:xfrm>
            <a:custGeom>
              <a:avLst/>
              <a:gdLst>
                <a:gd name="T0" fmla="*/ 1 w 24"/>
                <a:gd name="T1" fmla="*/ 0 h 42"/>
                <a:gd name="T2" fmla="*/ 10 w 24"/>
                <a:gd name="T3" fmla="*/ 3 h 42"/>
                <a:gd name="T4" fmla="*/ 24 w 24"/>
                <a:gd name="T5" fmla="*/ 9 h 42"/>
                <a:gd name="T6" fmla="*/ 24 w 24"/>
                <a:gd name="T7" fmla="*/ 34 h 42"/>
                <a:gd name="T8" fmla="*/ 15 w 24"/>
                <a:gd name="T9" fmla="*/ 42 h 42"/>
                <a:gd name="T10" fmla="*/ 0 w 24"/>
                <a:gd name="T11" fmla="*/ 34 h 42"/>
                <a:gd name="T12" fmla="*/ 1 w 24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42"/>
                <a:gd name="T23" fmla="*/ 24 w 24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42">
                  <a:moveTo>
                    <a:pt x="1" y="0"/>
                  </a:moveTo>
                  <a:cubicBezTo>
                    <a:pt x="4" y="1"/>
                    <a:pt x="10" y="3"/>
                    <a:pt x="10" y="3"/>
                  </a:cubicBezTo>
                  <a:cubicBezTo>
                    <a:pt x="13" y="7"/>
                    <a:pt x="19" y="9"/>
                    <a:pt x="24" y="9"/>
                  </a:cubicBezTo>
                  <a:lnTo>
                    <a:pt x="24" y="34"/>
                  </a:lnTo>
                  <a:lnTo>
                    <a:pt x="15" y="42"/>
                  </a:lnTo>
                  <a:lnTo>
                    <a:pt x="0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2" name="Freeform 336"/>
            <p:cNvSpPr>
              <a:spLocks/>
            </p:cNvSpPr>
            <p:nvPr/>
          </p:nvSpPr>
          <p:spPr bwMode="auto">
            <a:xfrm>
              <a:off x="1807" y="1526"/>
              <a:ext cx="117" cy="102"/>
            </a:xfrm>
            <a:custGeom>
              <a:avLst/>
              <a:gdLst>
                <a:gd name="T0" fmla="*/ 3 w 117"/>
                <a:gd name="T1" fmla="*/ 57 h 102"/>
                <a:gd name="T2" fmla="*/ 9 w 117"/>
                <a:gd name="T3" fmla="*/ 87 h 102"/>
                <a:gd name="T4" fmla="*/ 8 w 117"/>
                <a:gd name="T5" fmla="*/ 102 h 102"/>
                <a:gd name="T6" fmla="*/ 25 w 117"/>
                <a:gd name="T7" fmla="*/ 96 h 102"/>
                <a:gd name="T8" fmla="*/ 66 w 117"/>
                <a:gd name="T9" fmla="*/ 67 h 102"/>
                <a:gd name="T10" fmla="*/ 78 w 117"/>
                <a:gd name="T11" fmla="*/ 60 h 102"/>
                <a:gd name="T12" fmla="*/ 87 w 117"/>
                <a:gd name="T13" fmla="*/ 55 h 102"/>
                <a:gd name="T14" fmla="*/ 107 w 117"/>
                <a:gd name="T15" fmla="*/ 45 h 102"/>
                <a:gd name="T16" fmla="*/ 115 w 117"/>
                <a:gd name="T17" fmla="*/ 36 h 102"/>
                <a:gd name="T18" fmla="*/ 117 w 117"/>
                <a:gd name="T19" fmla="*/ 30 h 102"/>
                <a:gd name="T20" fmla="*/ 99 w 117"/>
                <a:gd name="T21" fmla="*/ 0 h 102"/>
                <a:gd name="T22" fmla="*/ 72 w 117"/>
                <a:gd name="T23" fmla="*/ 15 h 102"/>
                <a:gd name="T24" fmla="*/ 27 w 117"/>
                <a:gd name="T25" fmla="*/ 39 h 102"/>
                <a:gd name="T26" fmla="*/ 15 w 117"/>
                <a:gd name="T27" fmla="*/ 46 h 102"/>
                <a:gd name="T28" fmla="*/ 3 w 117"/>
                <a:gd name="T29" fmla="*/ 54 h 102"/>
                <a:gd name="T30" fmla="*/ 0 w 117"/>
                <a:gd name="T31" fmla="*/ 56 h 102"/>
                <a:gd name="T32" fmla="*/ 3 w 117"/>
                <a:gd name="T33" fmla="*/ 57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02"/>
                <a:gd name="T53" fmla="*/ 117 w 117"/>
                <a:gd name="T54" fmla="*/ 102 h 1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02">
                  <a:moveTo>
                    <a:pt x="3" y="57"/>
                  </a:moveTo>
                  <a:cubicBezTo>
                    <a:pt x="6" y="67"/>
                    <a:pt x="8" y="77"/>
                    <a:pt x="9" y="87"/>
                  </a:cubicBezTo>
                  <a:cubicBezTo>
                    <a:pt x="8" y="94"/>
                    <a:pt x="4" y="100"/>
                    <a:pt x="8" y="102"/>
                  </a:cubicBezTo>
                  <a:cubicBezTo>
                    <a:pt x="13" y="99"/>
                    <a:pt x="19" y="97"/>
                    <a:pt x="25" y="96"/>
                  </a:cubicBezTo>
                  <a:cubicBezTo>
                    <a:pt x="31" y="87"/>
                    <a:pt x="55" y="71"/>
                    <a:pt x="66" y="67"/>
                  </a:cubicBezTo>
                  <a:cubicBezTo>
                    <a:pt x="69" y="64"/>
                    <a:pt x="74" y="61"/>
                    <a:pt x="78" y="60"/>
                  </a:cubicBezTo>
                  <a:cubicBezTo>
                    <a:pt x="80" y="58"/>
                    <a:pt x="87" y="55"/>
                    <a:pt x="87" y="55"/>
                  </a:cubicBezTo>
                  <a:cubicBezTo>
                    <a:pt x="92" y="50"/>
                    <a:pt x="100" y="47"/>
                    <a:pt x="107" y="45"/>
                  </a:cubicBezTo>
                  <a:cubicBezTo>
                    <a:pt x="113" y="41"/>
                    <a:pt x="112" y="44"/>
                    <a:pt x="115" y="36"/>
                  </a:cubicBezTo>
                  <a:cubicBezTo>
                    <a:pt x="116" y="34"/>
                    <a:pt x="117" y="30"/>
                    <a:pt x="117" y="30"/>
                  </a:cubicBezTo>
                  <a:cubicBezTo>
                    <a:pt x="116" y="12"/>
                    <a:pt x="116" y="6"/>
                    <a:pt x="99" y="0"/>
                  </a:cubicBezTo>
                  <a:cubicBezTo>
                    <a:pt x="82" y="2"/>
                    <a:pt x="85" y="11"/>
                    <a:pt x="72" y="15"/>
                  </a:cubicBezTo>
                  <a:cubicBezTo>
                    <a:pt x="55" y="32"/>
                    <a:pt x="52" y="36"/>
                    <a:pt x="27" y="39"/>
                  </a:cubicBezTo>
                  <a:cubicBezTo>
                    <a:pt x="24" y="42"/>
                    <a:pt x="19" y="45"/>
                    <a:pt x="15" y="46"/>
                  </a:cubicBezTo>
                  <a:cubicBezTo>
                    <a:pt x="11" y="50"/>
                    <a:pt x="7" y="51"/>
                    <a:pt x="3" y="54"/>
                  </a:cubicBezTo>
                  <a:cubicBezTo>
                    <a:pt x="2" y="55"/>
                    <a:pt x="0" y="56"/>
                    <a:pt x="0" y="56"/>
                  </a:cubicBezTo>
                  <a:cubicBezTo>
                    <a:pt x="3" y="58"/>
                    <a:pt x="3" y="59"/>
                    <a:pt x="3" y="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3" name="Freeform 337"/>
            <p:cNvSpPr>
              <a:spLocks/>
            </p:cNvSpPr>
            <p:nvPr/>
          </p:nvSpPr>
          <p:spPr bwMode="auto">
            <a:xfrm>
              <a:off x="1806" y="1595"/>
              <a:ext cx="13" cy="45"/>
            </a:xfrm>
            <a:custGeom>
              <a:avLst/>
              <a:gdLst>
                <a:gd name="T0" fmla="*/ 1 w 13"/>
                <a:gd name="T1" fmla="*/ 0 h 45"/>
                <a:gd name="T2" fmla="*/ 13 w 13"/>
                <a:gd name="T3" fmla="*/ 5 h 45"/>
                <a:gd name="T4" fmla="*/ 12 w 13"/>
                <a:gd name="T5" fmla="*/ 45 h 45"/>
                <a:gd name="T6" fmla="*/ 0 w 13"/>
                <a:gd name="T7" fmla="*/ 38 h 45"/>
                <a:gd name="T8" fmla="*/ 1 w 13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5"/>
                <a:gd name="T17" fmla="*/ 13 w 13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5">
                  <a:moveTo>
                    <a:pt x="1" y="0"/>
                  </a:moveTo>
                  <a:lnTo>
                    <a:pt x="13" y="5"/>
                  </a:lnTo>
                  <a:lnTo>
                    <a:pt x="12" y="45"/>
                  </a:lnTo>
                  <a:lnTo>
                    <a:pt x="0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4" name="Freeform 338"/>
            <p:cNvSpPr>
              <a:spLocks/>
            </p:cNvSpPr>
            <p:nvPr/>
          </p:nvSpPr>
          <p:spPr bwMode="auto">
            <a:xfrm>
              <a:off x="1889" y="1523"/>
              <a:ext cx="47" cy="59"/>
            </a:xfrm>
            <a:custGeom>
              <a:avLst/>
              <a:gdLst>
                <a:gd name="T0" fmla="*/ 0 w 27"/>
                <a:gd name="T1" fmla="*/ 5 h 59"/>
                <a:gd name="T2" fmla="*/ 452727 w 27"/>
                <a:gd name="T3" fmla="*/ 13 h 59"/>
                <a:gd name="T4" fmla="*/ 605257 w 27"/>
                <a:gd name="T5" fmla="*/ 16 h 59"/>
                <a:gd name="T6" fmla="*/ 518682 w 27"/>
                <a:gd name="T7" fmla="*/ 59 h 59"/>
                <a:gd name="T8" fmla="*/ 1016398 w 27"/>
                <a:gd name="T9" fmla="*/ 47 h 59"/>
                <a:gd name="T10" fmla="*/ 952963 w 27"/>
                <a:gd name="T11" fmla="*/ 11 h 59"/>
                <a:gd name="T12" fmla="*/ 452727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5" name="Freeform 339"/>
            <p:cNvSpPr>
              <a:spLocks/>
            </p:cNvSpPr>
            <p:nvPr/>
          </p:nvSpPr>
          <p:spPr bwMode="auto">
            <a:xfrm>
              <a:off x="1866" y="1540"/>
              <a:ext cx="47" cy="59"/>
            </a:xfrm>
            <a:custGeom>
              <a:avLst/>
              <a:gdLst>
                <a:gd name="T0" fmla="*/ 0 w 27"/>
                <a:gd name="T1" fmla="*/ 5 h 59"/>
                <a:gd name="T2" fmla="*/ 452727 w 27"/>
                <a:gd name="T3" fmla="*/ 13 h 59"/>
                <a:gd name="T4" fmla="*/ 605257 w 27"/>
                <a:gd name="T5" fmla="*/ 16 h 59"/>
                <a:gd name="T6" fmla="*/ 518682 w 27"/>
                <a:gd name="T7" fmla="*/ 59 h 59"/>
                <a:gd name="T8" fmla="*/ 1016398 w 27"/>
                <a:gd name="T9" fmla="*/ 47 h 59"/>
                <a:gd name="T10" fmla="*/ 952963 w 27"/>
                <a:gd name="T11" fmla="*/ 11 h 59"/>
                <a:gd name="T12" fmla="*/ 452727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6" name="Freeform 340"/>
            <p:cNvSpPr>
              <a:spLocks/>
            </p:cNvSpPr>
            <p:nvPr/>
          </p:nvSpPr>
          <p:spPr bwMode="auto">
            <a:xfrm>
              <a:off x="1842" y="1552"/>
              <a:ext cx="47" cy="59"/>
            </a:xfrm>
            <a:custGeom>
              <a:avLst/>
              <a:gdLst>
                <a:gd name="T0" fmla="*/ 0 w 27"/>
                <a:gd name="T1" fmla="*/ 5 h 59"/>
                <a:gd name="T2" fmla="*/ 452727 w 27"/>
                <a:gd name="T3" fmla="*/ 13 h 59"/>
                <a:gd name="T4" fmla="*/ 605257 w 27"/>
                <a:gd name="T5" fmla="*/ 16 h 59"/>
                <a:gd name="T6" fmla="*/ 518682 w 27"/>
                <a:gd name="T7" fmla="*/ 59 h 59"/>
                <a:gd name="T8" fmla="*/ 1016398 w 27"/>
                <a:gd name="T9" fmla="*/ 47 h 59"/>
                <a:gd name="T10" fmla="*/ 952963 w 27"/>
                <a:gd name="T11" fmla="*/ 11 h 59"/>
                <a:gd name="T12" fmla="*/ 452727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7" name="Freeform 341"/>
            <p:cNvSpPr>
              <a:spLocks/>
            </p:cNvSpPr>
            <p:nvPr/>
          </p:nvSpPr>
          <p:spPr bwMode="auto">
            <a:xfrm>
              <a:off x="1815" y="1569"/>
              <a:ext cx="47" cy="59"/>
            </a:xfrm>
            <a:custGeom>
              <a:avLst/>
              <a:gdLst>
                <a:gd name="T0" fmla="*/ 0 w 27"/>
                <a:gd name="T1" fmla="*/ 5 h 59"/>
                <a:gd name="T2" fmla="*/ 452727 w 27"/>
                <a:gd name="T3" fmla="*/ 13 h 59"/>
                <a:gd name="T4" fmla="*/ 605257 w 27"/>
                <a:gd name="T5" fmla="*/ 16 h 59"/>
                <a:gd name="T6" fmla="*/ 518682 w 27"/>
                <a:gd name="T7" fmla="*/ 59 h 59"/>
                <a:gd name="T8" fmla="*/ 1016398 w 27"/>
                <a:gd name="T9" fmla="*/ 47 h 59"/>
                <a:gd name="T10" fmla="*/ 952963 w 27"/>
                <a:gd name="T11" fmla="*/ 11 h 59"/>
                <a:gd name="T12" fmla="*/ 452727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8" name="Freeform 342"/>
            <p:cNvSpPr>
              <a:spLocks/>
            </p:cNvSpPr>
            <p:nvPr/>
          </p:nvSpPr>
          <p:spPr bwMode="auto">
            <a:xfrm>
              <a:off x="1806" y="1583"/>
              <a:ext cx="27" cy="59"/>
            </a:xfrm>
            <a:custGeom>
              <a:avLst/>
              <a:gdLst>
                <a:gd name="T0" fmla="*/ 0 w 27"/>
                <a:gd name="T1" fmla="*/ 5 h 59"/>
                <a:gd name="T2" fmla="*/ 12 w 27"/>
                <a:gd name="T3" fmla="*/ 13 h 59"/>
                <a:gd name="T4" fmla="*/ 16 w 27"/>
                <a:gd name="T5" fmla="*/ 16 h 59"/>
                <a:gd name="T6" fmla="*/ 14 w 27"/>
                <a:gd name="T7" fmla="*/ 59 h 59"/>
                <a:gd name="T8" fmla="*/ 27 w 27"/>
                <a:gd name="T9" fmla="*/ 47 h 59"/>
                <a:gd name="T10" fmla="*/ 25 w 27"/>
                <a:gd name="T11" fmla="*/ 11 h 59"/>
                <a:gd name="T12" fmla="*/ 12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59" name="Freeform 343"/>
            <p:cNvSpPr>
              <a:spLocks/>
            </p:cNvSpPr>
            <p:nvPr/>
          </p:nvSpPr>
          <p:spPr bwMode="auto">
            <a:xfrm>
              <a:off x="1622" y="1500"/>
              <a:ext cx="155" cy="114"/>
            </a:xfrm>
            <a:custGeom>
              <a:avLst/>
              <a:gdLst>
                <a:gd name="T0" fmla="*/ 0 w 155"/>
                <a:gd name="T1" fmla="*/ 0 h 114"/>
                <a:gd name="T2" fmla="*/ 154 w 155"/>
                <a:gd name="T3" fmla="*/ 95 h 114"/>
                <a:gd name="T4" fmla="*/ 155 w 155"/>
                <a:gd name="T5" fmla="*/ 114 h 114"/>
                <a:gd name="T6" fmla="*/ 0 w 155"/>
                <a:gd name="T7" fmla="*/ 21 h 114"/>
                <a:gd name="T8" fmla="*/ 0 w 155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4"/>
                <a:gd name="T17" fmla="*/ 155 w 155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4">
                  <a:moveTo>
                    <a:pt x="0" y="0"/>
                  </a:moveTo>
                  <a:lnTo>
                    <a:pt x="154" y="95"/>
                  </a:lnTo>
                  <a:lnTo>
                    <a:pt x="155" y="11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0" name="Freeform 344"/>
            <p:cNvSpPr>
              <a:spLocks/>
            </p:cNvSpPr>
            <p:nvPr/>
          </p:nvSpPr>
          <p:spPr bwMode="auto">
            <a:xfrm>
              <a:off x="1778" y="1504"/>
              <a:ext cx="151" cy="106"/>
            </a:xfrm>
            <a:custGeom>
              <a:avLst/>
              <a:gdLst>
                <a:gd name="T0" fmla="*/ 0 w 151"/>
                <a:gd name="T1" fmla="*/ 90 h 106"/>
                <a:gd name="T2" fmla="*/ 150 w 151"/>
                <a:gd name="T3" fmla="*/ 0 h 106"/>
                <a:gd name="T4" fmla="*/ 151 w 151"/>
                <a:gd name="T5" fmla="*/ 14 h 106"/>
                <a:gd name="T6" fmla="*/ 0 w 151"/>
                <a:gd name="T7" fmla="*/ 106 h 106"/>
                <a:gd name="T8" fmla="*/ 0 w 151"/>
                <a:gd name="T9" fmla="*/ 9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106"/>
                <a:gd name="T17" fmla="*/ 151 w 151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106">
                  <a:moveTo>
                    <a:pt x="0" y="90"/>
                  </a:moveTo>
                  <a:lnTo>
                    <a:pt x="150" y="0"/>
                  </a:lnTo>
                  <a:lnTo>
                    <a:pt x="151" y="14"/>
                  </a:lnTo>
                  <a:lnTo>
                    <a:pt x="0" y="10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1" name="Freeform 345"/>
            <p:cNvSpPr>
              <a:spLocks/>
            </p:cNvSpPr>
            <p:nvPr/>
          </p:nvSpPr>
          <p:spPr bwMode="auto">
            <a:xfrm>
              <a:off x="1624" y="1408"/>
              <a:ext cx="303" cy="190"/>
            </a:xfrm>
            <a:custGeom>
              <a:avLst/>
              <a:gdLst>
                <a:gd name="T0" fmla="*/ 0 w 303"/>
                <a:gd name="T1" fmla="*/ 90 h 190"/>
                <a:gd name="T2" fmla="*/ 149 w 303"/>
                <a:gd name="T3" fmla="*/ 0 h 190"/>
                <a:gd name="T4" fmla="*/ 303 w 303"/>
                <a:gd name="T5" fmla="*/ 97 h 190"/>
                <a:gd name="T6" fmla="*/ 153 w 303"/>
                <a:gd name="T7" fmla="*/ 190 h 190"/>
                <a:gd name="T8" fmla="*/ 0 w 303"/>
                <a:gd name="T9" fmla="*/ 9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190"/>
                <a:gd name="T17" fmla="*/ 303 w 303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190">
                  <a:moveTo>
                    <a:pt x="0" y="90"/>
                  </a:moveTo>
                  <a:lnTo>
                    <a:pt x="149" y="0"/>
                  </a:lnTo>
                  <a:lnTo>
                    <a:pt x="303" y="97"/>
                  </a:lnTo>
                  <a:lnTo>
                    <a:pt x="153" y="1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66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2" name="Line 346"/>
            <p:cNvSpPr>
              <a:spLocks noChangeShapeType="1"/>
            </p:cNvSpPr>
            <p:nvPr/>
          </p:nvSpPr>
          <p:spPr bwMode="auto">
            <a:xfrm flipV="1">
              <a:off x="1625" y="1409"/>
              <a:ext cx="146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3" name="Line 347"/>
            <p:cNvSpPr>
              <a:spLocks noChangeShapeType="1"/>
            </p:cNvSpPr>
            <p:nvPr/>
          </p:nvSpPr>
          <p:spPr bwMode="auto">
            <a:xfrm>
              <a:off x="1622" y="1500"/>
              <a:ext cx="157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4" name="Line 348"/>
            <p:cNvSpPr>
              <a:spLocks noChangeShapeType="1"/>
            </p:cNvSpPr>
            <p:nvPr/>
          </p:nvSpPr>
          <p:spPr bwMode="auto">
            <a:xfrm flipV="1">
              <a:off x="1779" y="1506"/>
              <a:ext cx="148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5" name="Line 349"/>
            <p:cNvSpPr>
              <a:spLocks noChangeShapeType="1"/>
            </p:cNvSpPr>
            <p:nvPr/>
          </p:nvSpPr>
          <p:spPr bwMode="auto">
            <a:xfrm>
              <a:off x="1774" y="1411"/>
              <a:ext cx="155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6" name="Line 350"/>
            <p:cNvSpPr>
              <a:spLocks noChangeShapeType="1"/>
            </p:cNvSpPr>
            <p:nvPr/>
          </p:nvSpPr>
          <p:spPr bwMode="auto">
            <a:xfrm flipH="1">
              <a:off x="1628" y="1516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7" name="Line 351"/>
            <p:cNvSpPr>
              <a:spLocks noChangeShapeType="1"/>
            </p:cNvSpPr>
            <p:nvPr/>
          </p:nvSpPr>
          <p:spPr bwMode="auto">
            <a:xfrm flipH="1">
              <a:off x="1642" y="1525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8" name="Line 352"/>
            <p:cNvSpPr>
              <a:spLocks noChangeShapeType="1"/>
            </p:cNvSpPr>
            <p:nvPr/>
          </p:nvSpPr>
          <p:spPr bwMode="auto">
            <a:xfrm>
              <a:off x="1628" y="1527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69" name="Line 353"/>
            <p:cNvSpPr>
              <a:spLocks noChangeShapeType="1"/>
            </p:cNvSpPr>
            <p:nvPr/>
          </p:nvSpPr>
          <p:spPr bwMode="auto">
            <a:xfrm>
              <a:off x="1641" y="153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0" name="Line 354"/>
            <p:cNvSpPr>
              <a:spLocks noChangeShapeType="1"/>
            </p:cNvSpPr>
            <p:nvPr/>
          </p:nvSpPr>
          <p:spPr bwMode="auto">
            <a:xfrm>
              <a:off x="1626" y="1528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1" name="Line 355"/>
            <p:cNvSpPr>
              <a:spLocks noChangeShapeType="1"/>
            </p:cNvSpPr>
            <p:nvPr/>
          </p:nvSpPr>
          <p:spPr bwMode="auto">
            <a:xfrm>
              <a:off x="1627" y="1564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2" name="Line 356"/>
            <p:cNvSpPr>
              <a:spLocks noChangeShapeType="1"/>
            </p:cNvSpPr>
            <p:nvPr/>
          </p:nvSpPr>
          <p:spPr bwMode="auto">
            <a:xfrm flipH="1">
              <a:off x="1652" y="1533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3" name="Line 357"/>
            <p:cNvSpPr>
              <a:spLocks noChangeShapeType="1"/>
            </p:cNvSpPr>
            <p:nvPr/>
          </p:nvSpPr>
          <p:spPr bwMode="auto">
            <a:xfrm flipH="1">
              <a:off x="1666" y="1542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4" name="Line 358"/>
            <p:cNvSpPr>
              <a:spLocks noChangeShapeType="1"/>
            </p:cNvSpPr>
            <p:nvPr/>
          </p:nvSpPr>
          <p:spPr bwMode="auto">
            <a:xfrm>
              <a:off x="1652" y="1544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5" name="Line 359"/>
            <p:cNvSpPr>
              <a:spLocks noChangeShapeType="1"/>
            </p:cNvSpPr>
            <p:nvPr/>
          </p:nvSpPr>
          <p:spPr bwMode="auto">
            <a:xfrm>
              <a:off x="1665" y="155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6" name="Line 360"/>
            <p:cNvSpPr>
              <a:spLocks noChangeShapeType="1"/>
            </p:cNvSpPr>
            <p:nvPr/>
          </p:nvSpPr>
          <p:spPr bwMode="auto">
            <a:xfrm>
              <a:off x="1650" y="154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7" name="Line 361"/>
            <p:cNvSpPr>
              <a:spLocks noChangeShapeType="1"/>
            </p:cNvSpPr>
            <p:nvPr/>
          </p:nvSpPr>
          <p:spPr bwMode="auto">
            <a:xfrm>
              <a:off x="1651" y="1581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8" name="Line 362"/>
            <p:cNvSpPr>
              <a:spLocks noChangeShapeType="1"/>
            </p:cNvSpPr>
            <p:nvPr/>
          </p:nvSpPr>
          <p:spPr bwMode="auto">
            <a:xfrm flipH="1">
              <a:off x="1678" y="1549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79" name="Line 363"/>
            <p:cNvSpPr>
              <a:spLocks noChangeShapeType="1"/>
            </p:cNvSpPr>
            <p:nvPr/>
          </p:nvSpPr>
          <p:spPr bwMode="auto">
            <a:xfrm flipH="1">
              <a:off x="1692" y="1558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0" name="Line 364"/>
            <p:cNvSpPr>
              <a:spLocks noChangeShapeType="1"/>
            </p:cNvSpPr>
            <p:nvPr/>
          </p:nvSpPr>
          <p:spPr bwMode="auto">
            <a:xfrm>
              <a:off x="1678" y="1560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1" name="Line 365"/>
            <p:cNvSpPr>
              <a:spLocks noChangeShapeType="1"/>
            </p:cNvSpPr>
            <p:nvPr/>
          </p:nvSpPr>
          <p:spPr bwMode="auto">
            <a:xfrm>
              <a:off x="1691" y="1567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2" name="Line 366"/>
            <p:cNvSpPr>
              <a:spLocks noChangeShapeType="1"/>
            </p:cNvSpPr>
            <p:nvPr/>
          </p:nvSpPr>
          <p:spPr bwMode="auto">
            <a:xfrm>
              <a:off x="1676" y="156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3" name="Line 367"/>
            <p:cNvSpPr>
              <a:spLocks noChangeShapeType="1"/>
            </p:cNvSpPr>
            <p:nvPr/>
          </p:nvSpPr>
          <p:spPr bwMode="auto">
            <a:xfrm>
              <a:off x="1677" y="1597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4" name="Line 368"/>
            <p:cNvSpPr>
              <a:spLocks noChangeShapeType="1"/>
            </p:cNvSpPr>
            <p:nvPr/>
          </p:nvSpPr>
          <p:spPr bwMode="auto">
            <a:xfrm flipH="1">
              <a:off x="1705" y="1566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5" name="Line 369"/>
            <p:cNvSpPr>
              <a:spLocks noChangeShapeType="1"/>
            </p:cNvSpPr>
            <p:nvPr/>
          </p:nvSpPr>
          <p:spPr bwMode="auto">
            <a:xfrm flipH="1">
              <a:off x="1719" y="1575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6" name="Line 370"/>
            <p:cNvSpPr>
              <a:spLocks noChangeShapeType="1"/>
            </p:cNvSpPr>
            <p:nvPr/>
          </p:nvSpPr>
          <p:spPr bwMode="auto">
            <a:xfrm>
              <a:off x="1705" y="1577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7" name="Line 371"/>
            <p:cNvSpPr>
              <a:spLocks noChangeShapeType="1"/>
            </p:cNvSpPr>
            <p:nvPr/>
          </p:nvSpPr>
          <p:spPr bwMode="auto">
            <a:xfrm>
              <a:off x="1718" y="158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8" name="Line 372"/>
            <p:cNvSpPr>
              <a:spLocks noChangeShapeType="1"/>
            </p:cNvSpPr>
            <p:nvPr/>
          </p:nvSpPr>
          <p:spPr bwMode="auto">
            <a:xfrm>
              <a:off x="1703" y="1578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89" name="Line 373"/>
            <p:cNvSpPr>
              <a:spLocks noChangeShapeType="1"/>
            </p:cNvSpPr>
            <p:nvPr/>
          </p:nvSpPr>
          <p:spPr bwMode="auto">
            <a:xfrm>
              <a:off x="1704" y="1614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90" name="Line 374"/>
            <p:cNvSpPr>
              <a:spLocks noChangeShapeType="1"/>
            </p:cNvSpPr>
            <p:nvPr/>
          </p:nvSpPr>
          <p:spPr bwMode="auto">
            <a:xfrm flipH="1">
              <a:off x="1732" y="1582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91" name="Line 375"/>
            <p:cNvSpPr>
              <a:spLocks noChangeShapeType="1"/>
            </p:cNvSpPr>
            <p:nvPr/>
          </p:nvSpPr>
          <p:spPr bwMode="auto">
            <a:xfrm flipH="1">
              <a:off x="1747" y="1591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92" name="Line 376"/>
            <p:cNvSpPr>
              <a:spLocks noChangeShapeType="1"/>
            </p:cNvSpPr>
            <p:nvPr/>
          </p:nvSpPr>
          <p:spPr bwMode="auto">
            <a:xfrm>
              <a:off x="1732" y="1593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93" name="Line 377"/>
            <p:cNvSpPr>
              <a:spLocks noChangeShapeType="1"/>
            </p:cNvSpPr>
            <p:nvPr/>
          </p:nvSpPr>
          <p:spPr bwMode="auto">
            <a:xfrm>
              <a:off x="1745" y="1600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94" name="Line 378"/>
            <p:cNvSpPr>
              <a:spLocks noChangeShapeType="1"/>
            </p:cNvSpPr>
            <p:nvPr/>
          </p:nvSpPr>
          <p:spPr bwMode="auto">
            <a:xfrm>
              <a:off x="1730" y="159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95" name="Line 379"/>
            <p:cNvSpPr>
              <a:spLocks noChangeShapeType="1"/>
            </p:cNvSpPr>
            <p:nvPr/>
          </p:nvSpPr>
          <p:spPr bwMode="auto">
            <a:xfrm>
              <a:off x="1731" y="1630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96" name="Line 380"/>
            <p:cNvSpPr>
              <a:spLocks noChangeShapeType="1"/>
            </p:cNvSpPr>
            <p:nvPr/>
          </p:nvSpPr>
          <p:spPr bwMode="auto">
            <a:xfrm>
              <a:off x="1798" y="1588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97" name="Line 381"/>
            <p:cNvSpPr>
              <a:spLocks noChangeShapeType="1"/>
            </p:cNvSpPr>
            <p:nvPr/>
          </p:nvSpPr>
          <p:spPr bwMode="auto">
            <a:xfrm>
              <a:off x="1812" y="1581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98" name="Line 382"/>
            <p:cNvSpPr>
              <a:spLocks noChangeShapeType="1"/>
            </p:cNvSpPr>
            <p:nvPr/>
          </p:nvSpPr>
          <p:spPr bwMode="auto">
            <a:xfrm flipV="1">
              <a:off x="1822" y="1594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99" name="Line 383"/>
            <p:cNvSpPr>
              <a:spLocks noChangeShapeType="1"/>
            </p:cNvSpPr>
            <p:nvPr/>
          </p:nvSpPr>
          <p:spPr bwMode="auto">
            <a:xfrm>
              <a:off x="1835" y="159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00" name="Line 384"/>
            <p:cNvSpPr>
              <a:spLocks noChangeShapeType="1"/>
            </p:cNvSpPr>
            <p:nvPr/>
          </p:nvSpPr>
          <p:spPr bwMode="auto">
            <a:xfrm>
              <a:off x="1820" y="1603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01" name="Line 385"/>
            <p:cNvSpPr>
              <a:spLocks noChangeShapeType="1"/>
            </p:cNvSpPr>
            <p:nvPr/>
          </p:nvSpPr>
          <p:spPr bwMode="auto">
            <a:xfrm flipV="1">
              <a:off x="1820" y="1631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02" name="Line 386"/>
            <p:cNvSpPr>
              <a:spLocks noChangeShapeType="1"/>
            </p:cNvSpPr>
            <p:nvPr/>
          </p:nvSpPr>
          <p:spPr bwMode="auto">
            <a:xfrm>
              <a:off x="1822" y="1573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03" name="Line 387"/>
            <p:cNvSpPr>
              <a:spLocks noChangeShapeType="1"/>
            </p:cNvSpPr>
            <p:nvPr/>
          </p:nvSpPr>
          <p:spPr bwMode="auto">
            <a:xfrm>
              <a:off x="1836" y="1566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04" name="Line 388"/>
            <p:cNvSpPr>
              <a:spLocks noChangeShapeType="1"/>
            </p:cNvSpPr>
            <p:nvPr/>
          </p:nvSpPr>
          <p:spPr bwMode="auto">
            <a:xfrm flipV="1">
              <a:off x="1846" y="1579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05" name="Line 389"/>
            <p:cNvSpPr>
              <a:spLocks noChangeShapeType="1"/>
            </p:cNvSpPr>
            <p:nvPr/>
          </p:nvSpPr>
          <p:spPr bwMode="auto">
            <a:xfrm>
              <a:off x="1859" y="1579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06" name="Line 390"/>
            <p:cNvSpPr>
              <a:spLocks noChangeShapeType="1"/>
            </p:cNvSpPr>
            <p:nvPr/>
          </p:nvSpPr>
          <p:spPr bwMode="auto">
            <a:xfrm>
              <a:off x="1844" y="1588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07" name="Line 391"/>
            <p:cNvSpPr>
              <a:spLocks noChangeShapeType="1"/>
            </p:cNvSpPr>
            <p:nvPr/>
          </p:nvSpPr>
          <p:spPr bwMode="auto">
            <a:xfrm flipV="1">
              <a:off x="1844" y="1616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08" name="Line 392"/>
            <p:cNvSpPr>
              <a:spLocks noChangeShapeType="1"/>
            </p:cNvSpPr>
            <p:nvPr/>
          </p:nvSpPr>
          <p:spPr bwMode="auto">
            <a:xfrm>
              <a:off x="1847" y="1559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09" name="Line 393"/>
            <p:cNvSpPr>
              <a:spLocks noChangeShapeType="1"/>
            </p:cNvSpPr>
            <p:nvPr/>
          </p:nvSpPr>
          <p:spPr bwMode="auto">
            <a:xfrm>
              <a:off x="1861" y="1552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10" name="Line 394"/>
            <p:cNvSpPr>
              <a:spLocks noChangeShapeType="1"/>
            </p:cNvSpPr>
            <p:nvPr/>
          </p:nvSpPr>
          <p:spPr bwMode="auto">
            <a:xfrm flipV="1">
              <a:off x="1871" y="1565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11" name="Line 395"/>
            <p:cNvSpPr>
              <a:spLocks noChangeShapeType="1"/>
            </p:cNvSpPr>
            <p:nvPr/>
          </p:nvSpPr>
          <p:spPr bwMode="auto">
            <a:xfrm>
              <a:off x="1884" y="156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12" name="Line 396"/>
            <p:cNvSpPr>
              <a:spLocks noChangeShapeType="1"/>
            </p:cNvSpPr>
            <p:nvPr/>
          </p:nvSpPr>
          <p:spPr bwMode="auto">
            <a:xfrm>
              <a:off x="1869" y="157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13" name="Line 397"/>
            <p:cNvSpPr>
              <a:spLocks noChangeShapeType="1"/>
            </p:cNvSpPr>
            <p:nvPr/>
          </p:nvSpPr>
          <p:spPr bwMode="auto">
            <a:xfrm flipV="1">
              <a:off x="1869" y="1602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14" name="Line 398"/>
            <p:cNvSpPr>
              <a:spLocks noChangeShapeType="1"/>
            </p:cNvSpPr>
            <p:nvPr/>
          </p:nvSpPr>
          <p:spPr bwMode="auto">
            <a:xfrm>
              <a:off x="1871" y="1544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15" name="Line 399"/>
            <p:cNvSpPr>
              <a:spLocks noChangeShapeType="1"/>
            </p:cNvSpPr>
            <p:nvPr/>
          </p:nvSpPr>
          <p:spPr bwMode="auto">
            <a:xfrm>
              <a:off x="1885" y="1537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16" name="Line 400"/>
            <p:cNvSpPr>
              <a:spLocks noChangeShapeType="1"/>
            </p:cNvSpPr>
            <p:nvPr/>
          </p:nvSpPr>
          <p:spPr bwMode="auto">
            <a:xfrm flipV="1">
              <a:off x="1895" y="1550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17" name="Line 401"/>
            <p:cNvSpPr>
              <a:spLocks noChangeShapeType="1"/>
            </p:cNvSpPr>
            <p:nvPr/>
          </p:nvSpPr>
          <p:spPr bwMode="auto">
            <a:xfrm>
              <a:off x="1908" y="1550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18" name="Line 402"/>
            <p:cNvSpPr>
              <a:spLocks noChangeShapeType="1"/>
            </p:cNvSpPr>
            <p:nvPr/>
          </p:nvSpPr>
          <p:spPr bwMode="auto">
            <a:xfrm>
              <a:off x="1893" y="1559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19" name="Line 403"/>
            <p:cNvSpPr>
              <a:spLocks noChangeShapeType="1"/>
            </p:cNvSpPr>
            <p:nvPr/>
          </p:nvSpPr>
          <p:spPr bwMode="auto">
            <a:xfrm flipV="1">
              <a:off x="1893" y="1587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20" name="Line 404"/>
            <p:cNvSpPr>
              <a:spLocks noChangeShapeType="1"/>
            </p:cNvSpPr>
            <p:nvPr/>
          </p:nvSpPr>
          <p:spPr bwMode="auto">
            <a:xfrm>
              <a:off x="1895" y="1530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21" name="Line 405"/>
            <p:cNvSpPr>
              <a:spLocks noChangeShapeType="1"/>
            </p:cNvSpPr>
            <p:nvPr/>
          </p:nvSpPr>
          <p:spPr bwMode="auto">
            <a:xfrm>
              <a:off x="1909" y="1523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22" name="Line 406"/>
            <p:cNvSpPr>
              <a:spLocks noChangeShapeType="1"/>
            </p:cNvSpPr>
            <p:nvPr/>
          </p:nvSpPr>
          <p:spPr bwMode="auto">
            <a:xfrm flipV="1">
              <a:off x="1919" y="1535"/>
              <a:ext cx="12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23" name="Line 407"/>
            <p:cNvSpPr>
              <a:spLocks noChangeShapeType="1"/>
            </p:cNvSpPr>
            <p:nvPr/>
          </p:nvSpPr>
          <p:spPr bwMode="auto">
            <a:xfrm>
              <a:off x="1932" y="1536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24" name="Line 408"/>
            <p:cNvSpPr>
              <a:spLocks noChangeShapeType="1"/>
            </p:cNvSpPr>
            <p:nvPr/>
          </p:nvSpPr>
          <p:spPr bwMode="auto">
            <a:xfrm>
              <a:off x="1917" y="154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25" name="Line 409"/>
            <p:cNvSpPr>
              <a:spLocks noChangeShapeType="1"/>
            </p:cNvSpPr>
            <p:nvPr/>
          </p:nvSpPr>
          <p:spPr bwMode="auto">
            <a:xfrm flipV="1">
              <a:off x="1917" y="1573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26" name="Line 410"/>
            <p:cNvSpPr>
              <a:spLocks noChangeShapeType="1"/>
            </p:cNvSpPr>
            <p:nvPr/>
          </p:nvSpPr>
          <p:spPr bwMode="auto">
            <a:xfrm>
              <a:off x="1779" y="1598"/>
              <a:ext cx="0" cy="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27" name="Line 411"/>
            <p:cNvSpPr>
              <a:spLocks noChangeShapeType="1"/>
            </p:cNvSpPr>
            <p:nvPr/>
          </p:nvSpPr>
          <p:spPr bwMode="auto">
            <a:xfrm flipH="1" flipV="1">
              <a:off x="1750" y="1599"/>
              <a:ext cx="27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28" name="Line 412"/>
            <p:cNvSpPr>
              <a:spLocks noChangeShapeType="1"/>
            </p:cNvSpPr>
            <p:nvPr/>
          </p:nvSpPr>
          <p:spPr bwMode="auto">
            <a:xfrm flipH="1">
              <a:off x="1779" y="1595"/>
              <a:ext cx="30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29" name="Line 413"/>
            <p:cNvSpPr>
              <a:spLocks noChangeShapeType="1"/>
            </p:cNvSpPr>
            <p:nvPr/>
          </p:nvSpPr>
          <p:spPr bwMode="auto">
            <a:xfrm flipH="1" flipV="1">
              <a:off x="1633" y="1483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0" name="Line 414"/>
            <p:cNvSpPr>
              <a:spLocks noChangeShapeType="1"/>
            </p:cNvSpPr>
            <p:nvPr/>
          </p:nvSpPr>
          <p:spPr bwMode="auto">
            <a:xfrm flipH="1" flipV="1">
              <a:off x="1645" y="1473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1" name="Line 415"/>
            <p:cNvSpPr>
              <a:spLocks noChangeShapeType="1"/>
            </p:cNvSpPr>
            <p:nvPr/>
          </p:nvSpPr>
          <p:spPr bwMode="auto">
            <a:xfrm flipV="1">
              <a:off x="1631" y="1473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2" name="Line 416"/>
            <p:cNvSpPr>
              <a:spLocks noChangeShapeType="1"/>
            </p:cNvSpPr>
            <p:nvPr/>
          </p:nvSpPr>
          <p:spPr bwMode="auto">
            <a:xfrm flipH="1" flipV="1">
              <a:off x="1657" y="1468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3" name="Line 417"/>
            <p:cNvSpPr>
              <a:spLocks noChangeShapeType="1"/>
            </p:cNvSpPr>
            <p:nvPr/>
          </p:nvSpPr>
          <p:spPr bwMode="auto">
            <a:xfrm flipH="1" flipV="1">
              <a:off x="1669" y="1458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4" name="Line 418"/>
            <p:cNvSpPr>
              <a:spLocks noChangeShapeType="1"/>
            </p:cNvSpPr>
            <p:nvPr/>
          </p:nvSpPr>
          <p:spPr bwMode="auto">
            <a:xfrm flipV="1">
              <a:off x="1655" y="1458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5" name="Line 419"/>
            <p:cNvSpPr>
              <a:spLocks noChangeShapeType="1"/>
            </p:cNvSpPr>
            <p:nvPr/>
          </p:nvSpPr>
          <p:spPr bwMode="auto">
            <a:xfrm flipH="1" flipV="1">
              <a:off x="1682" y="1453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6" name="Line 420"/>
            <p:cNvSpPr>
              <a:spLocks noChangeShapeType="1"/>
            </p:cNvSpPr>
            <p:nvPr/>
          </p:nvSpPr>
          <p:spPr bwMode="auto">
            <a:xfrm flipH="1" flipV="1">
              <a:off x="1694" y="1443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7" name="Line 421"/>
            <p:cNvSpPr>
              <a:spLocks noChangeShapeType="1"/>
            </p:cNvSpPr>
            <p:nvPr/>
          </p:nvSpPr>
          <p:spPr bwMode="auto">
            <a:xfrm flipV="1">
              <a:off x="1680" y="1443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8" name="Line 422"/>
            <p:cNvSpPr>
              <a:spLocks noChangeShapeType="1"/>
            </p:cNvSpPr>
            <p:nvPr/>
          </p:nvSpPr>
          <p:spPr bwMode="auto">
            <a:xfrm flipH="1" flipV="1">
              <a:off x="1706" y="1438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39" name="Line 423"/>
            <p:cNvSpPr>
              <a:spLocks noChangeShapeType="1"/>
            </p:cNvSpPr>
            <p:nvPr/>
          </p:nvSpPr>
          <p:spPr bwMode="auto">
            <a:xfrm flipH="1" flipV="1">
              <a:off x="1718" y="1428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40" name="Line 424"/>
            <p:cNvSpPr>
              <a:spLocks noChangeShapeType="1"/>
            </p:cNvSpPr>
            <p:nvPr/>
          </p:nvSpPr>
          <p:spPr bwMode="auto">
            <a:xfrm flipV="1">
              <a:off x="1704" y="1428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41" name="Line 425"/>
            <p:cNvSpPr>
              <a:spLocks noChangeShapeType="1"/>
            </p:cNvSpPr>
            <p:nvPr/>
          </p:nvSpPr>
          <p:spPr bwMode="auto">
            <a:xfrm flipH="1" flipV="1">
              <a:off x="1731" y="1424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42" name="Line 426"/>
            <p:cNvSpPr>
              <a:spLocks noChangeShapeType="1"/>
            </p:cNvSpPr>
            <p:nvPr/>
          </p:nvSpPr>
          <p:spPr bwMode="auto">
            <a:xfrm flipH="1" flipV="1">
              <a:off x="1743" y="1414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43" name="Line 427"/>
            <p:cNvSpPr>
              <a:spLocks noChangeShapeType="1"/>
            </p:cNvSpPr>
            <p:nvPr/>
          </p:nvSpPr>
          <p:spPr bwMode="auto">
            <a:xfrm flipV="1">
              <a:off x="1729" y="1414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44" name="Line 428"/>
            <p:cNvSpPr>
              <a:spLocks noChangeShapeType="1"/>
            </p:cNvSpPr>
            <p:nvPr/>
          </p:nvSpPr>
          <p:spPr bwMode="auto">
            <a:xfrm>
              <a:off x="1623" y="1504"/>
              <a:ext cx="0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45" name="Line 429"/>
            <p:cNvSpPr>
              <a:spLocks noChangeShapeType="1"/>
            </p:cNvSpPr>
            <p:nvPr/>
          </p:nvSpPr>
          <p:spPr bwMode="auto">
            <a:xfrm>
              <a:off x="1626" y="1523"/>
              <a:ext cx="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46" name="Line 430"/>
            <p:cNvSpPr>
              <a:spLocks noChangeShapeType="1"/>
            </p:cNvSpPr>
            <p:nvPr/>
          </p:nvSpPr>
          <p:spPr bwMode="auto">
            <a:xfrm>
              <a:off x="1929" y="1504"/>
              <a:ext cx="0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47" name="Line 431"/>
            <p:cNvSpPr>
              <a:spLocks noChangeShapeType="1"/>
            </p:cNvSpPr>
            <p:nvPr/>
          </p:nvSpPr>
          <p:spPr bwMode="auto">
            <a:xfrm flipH="1">
              <a:off x="1920" y="1522"/>
              <a:ext cx="8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48" name="Line 432"/>
            <p:cNvSpPr>
              <a:spLocks noChangeShapeType="1"/>
            </p:cNvSpPr>
            <p:nvPr/>
          </p:nvSpPr>
          <p:spPr bwMode="auto">
            <a:xfrm flipV="1">
              <a:off x="1913" y="1489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49" name="Line 433"/>
            <p:cNvSpPr>
              <a:spLocks noChangeShapeType="1"/>
            </p:cNvSpPr>
            <p:nvPr/>
          </p:nvSpPr>
          <p:spPr bwMode="auto">
            <a:xfrm flipV="1">
              <a:off x="1901" y="1480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0" name="Line 434"/>
            <p:cNvSpPr>
              <a:spLocks noChangeShapeType="1"/>
            </p:cNvSpPr>
            <p:nvPr/>
          </p:nvSpPr>
          <p:spPr bwMode="auto">
            <a:xfrm>
              <a:off x="1908" y="1480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1" name="Line 435"/>
            <p:cNvSpPr>
              <a:spLocks noChangeShapeType="1"/>
            </p:cNvSpPr>
            <p:nvPr/>
          </p:nvSpPr>
          <p:spPr bwMode="auto">
            <a:xfrm flipV="1">
              <a:off x="1890" y="1475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2" name="Line 436"/>
            <p:cNvSpPr>
              <a:spLocks noChangeShapeType="1"/>
            </p:cNvSpPr>
            <p:nvPr/>
          </p:nvSpPr>
          <p:spPr bwMode="auto">
            <a:xfrm flipV="1">
              <a:off x="1878" y="1466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3" name="Line 437"/>
            <p:cNvSpPr>
              <a:spLocks noChangeShapeType="1"/>
            </p:cNvSpPr>
            <p:nvPr/>
          </p:nvSpPr>
          <p:spPr bwMode="auto">
            <a:xfrm>
              <a:off x="1885" y="1466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4" name="Line 438"/>
            <p:cNvSpPr>
              <a:spLocks noChangeShapeType="1"/>
            </p:cNvSpPr>
            <p:nvPr/>
          </p:nvSpPr>
          <p:spPr bwMode="auto">
            <a:xfrm flipV="1">
              <a:off x="1867" y="1461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5" name="Line 439"/>
            <p:cNvSpPr>
              <a:spLocks noChangeShapeType="1"/>
            </p:cNvSpPr>
            <p:nvPr/>
          </p:nvSpPr>
          <p:spPr bwMode="auto">
            <a:xfrm flipV="1">
              <a:off x="1855" y="1452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6" name="Line 440"/>
            <p:cNvSpPr>
              <a:spLocks noChangeShapeType="1"/>
            </p:cNvSpPr>
            <p:nvPr/>
          </p:nvSpPr>
          <p:spPr bwMode="auto">
            <a:xfrm>
              <a:off x="1862" y="1452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7" name="Line 441"/>
            <p:cNvSpPr>
              <a:spLocks noChangeShapeType="1"/>
            </p:cNvSpPr>
            <p:nvPr/>
          </p:nvSpPr>
          <p:spPr bwMode="auto">
            <a:xfrm flipV="1">
              <a:off x="1844" y="1447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8" name="Line 442"/>
            <p:cNvSpPr>
              <a:spLocks noChangeShapeType="1"/>
            </p:cNvSpPr>
            <p:nvPr/>
          </p:nvSpPr>
          <p:spPr bwMode="auto">
            <a:xfrm flipV="1">
              <a:off x="1832" y="1438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59" name="Line 443"/>
            <p:cNvSpPr>
              <a:spLocks noChangeShapeType="1"/>
            </p:cNvSpPr>
            <p:nvPr/>
          </p:nvSpPr>
          <p:spPr bwMode="auto">
            <a:xfrm>
              <a:off x="1839" y="1438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0" name="Line 444"/>
            <p:cNvSpPr>
              <a:spLocks noChangeShapeType="1"/>
            </p:cNvSpPr>
            <p:nvPr/>
          </p:nvSpPr>
          <p:spPr bwMode="auto">
            <a:xfrm flipV="1">
              <a:off x="1822" y="1433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1" name="Line 445"/>
            <p:cNvSpPr>
              <a:spLocks noChangeShapeType="1"/>
            </p:cNvSpPr>
            <p:nvPr/>
          </p:nvSpPr>
          <p:spPr bwMode="auto">
            <a:xfrm flipV="1">
              <a:off x="1810" y="1424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2" name="Line 446"/>
            <p:cNvSpPr>
              <a:spLocks noChangeShapeType="1"/>
            </p:cNvSpPr>
            <p:nvPr/>
          </p:nvSpPr>
          <p:spPr bwMode="auto">
            <a:xfrm>
              <a:off x="1817" y="1424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3" name="Line 447"/>
            <p:cNvSpPr>
              <a:spLocks noChangeShapeType="1"/>
            </p:cNvSpPr>
            <p:nvPr/>
          </p:nvSpPr>
          <p:spPr bwMode="auto">
            <a:xfrm flipV="1">
              <a:off x="1799" y="1419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4" name="Line 448"/>
            <p:cNvSpPr>
              <a:spLocks noChangeShapeType="1"/>
            </p:cNvSpPr>
            <p:nvPr/>
          </p:nvSpPr>
          <p:spPr bwMode="auto">
            <a:xfrm flipV="1">
              <a:off x="1787" y="1410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5" name="Line 449"/>
            <p:cNvSpPr>
              <a:spLocks noChangeShapeType="1"/>
            </p:cNvSpPr>
            <p:nvPr/>
          </p:nvSpPr>
          <p:spPr bwMode="auto">
            <a:xfrm>
              <a:off x="1794" y="1410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6" name="Line 450"/>
            <p:cNvSpPr>
              <a:spLocks noChangeShapeType="1"/>
            </p:cNvSpPr>
            <p:nvPr/>
          </p:nvSpPr>
          <p:spPr bwMode="auto">
            <a:xfrm flipH="1" flipV="1">
              <a:off x="1807" y="1634"/>
              <a:ext cx="11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7" name="Line 451"/>
            <p:cNvSpPr>
              <a:spLocks noChangeShapeType="1"/>
            </p:cNvSpPr>
            <p:nvPr/>
          </p:nvSpPr>
          <p:spPr bwMode="auto">
            <a:xfrm flipV="1">
              <a:off x="1806" y="159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8" name="Line 452"/>
            <p:cNvSpPr>
              <a:spLocks noChangeShapeType="1"/>
            </p:cNvSpPr>
            <p:nvPr/>
          </p:nvSpPr>
          <p:spPr bwMode="auto">
            <a:xfrm flipV="1">
              <a:off x="1746" y="1628"/>
              <a:ext cx="9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69" name="Line 453"/>
            <p:cNvSpPr>
              <a:spLocks noChangeShapeType="1"/>
            </p:cNvSpPr>
            <p:nvPr/>
          </p:nvSpPr>
          <p:spPr bwMode="auto">
            <a:xfrm flipV="1">
              <a:off x="1755" y="1600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70" name="Freeform 454"/>
            <p:cNvSpPr>
              <a:spLocks/>
            </p:cNvSpPr>
            <p:nvPr/>
          </p:nvSpPr>
          <p:spPr bwMode="auto">
            <a:xfrm>
              <a:off x="1691" y="1449"/>
              <a:ext cx="177" cy="106"/>
            </a:xfrm>
            <a:custGeom>
              <a:avLst/>
              <a:gdLst>
                <a:gd name="T0" fmla="*/ 0 w 177"/>
                <a:gd name="T1" fmla="*/ 49 h 106"/>
                <a:gd name="T2" fmla="*/ 79 w 177"/>
                <a:gd name="T3" fmla="*/ 0 h 106"/>
                <a:gd name="T4" fmla="*/ 177 w 177"/>
                <a:gd name="T5" fmla="*/ 57 h 106"/>
                <a:gd name="T6" fmla="*/ 91 w 177"/>
                <a:gd name="T7" fmla="*/ 106 h 106"/>
                <a:gd name="T8" fmla="*/ 0 w 177"/>
                <a:gd name="T9" fmla="*/ 49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106"/>
                <a:gd name="T17" fmla="*/ 177 w 177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106">
                  <a:moveTo>
                    <a:pt x="0" y="49"/>
                  </a:moveTo>
                  <a:lnTo>
                    <a:pt x="79" y="0"/>
                  </a:lnTo>
                  <a:lnTo>
                    <a:pt x="177" y="57"/>
                  </a:lnTo>
                  <a:lnTo>
                    <a:pt x="91" y="10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71" name="Line 455"/>
            <p:cNvSpPr>
              <a:spLocks noChangeShapeType="1"/>
            </p:cNvSpPr>
            <p:nvPr/>
          </p:nvSpPr>
          <p:spPr bwMode="auto">
            <a:xfrm flipV="1">
              <a:off x="1677" y="1437"/>
              <a:ext cx="95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72" name="Line 456"/>
            <p:cNvSpPr>
              <a:spLocks noChangeShapeType="1"/>
            </p:cNvSpPr>
            <p:nvPr/>
          </p:nvSpPr>
          <p:spPr bwMode="auto">
            <a:xfrm>
              <a:off x="1679" y="1496"/>
              <a:ext cx="100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73" name="Line 457"/>
            <p:cNvSpPr>
              <a:spLocks noChangeShapeType="1"/>
            </p:cNvSpPr>
            <p:nvPr/>
          </p:nvSpPr>
          <p:spPr bwMode="auto">
            <a:xfrm flipV="1">
              <a:off x="1781" y="1500"/>
              <a:ext cx="92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74" name="Line 458"/>
            <p:cNvSpPr>
              <a:spLocks noChangeShapeType="1"/>
            </p:cNvSpPr>
            <p:nvPr/>
          </p:nvSpPr>
          <p:spPr bwMode="auto">
            <a:xfrm>
              <a:off x="1773" y="1437"/>
              <a:ext cx="101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75" name="Line 459"/>
            <p:cNvSpPr>
              <a:spLocks noChangeShapeType="1"/>
            </p:cNvSpPr>
            <p:nvPr/>
          </p:nvSpPr>
          <p:spPr bwMode="auto">
            <a:xfrm flipH="1">
              <a:off x="1689" y="1448"/>
              <a:ext cx="84" cy="5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76" name="Line 460"/>
            <p:cNvSpPr>
              <a:spLocks noChangeShapeType="1"/>
            </p:cNvSpPr>
            <p:nvPr/>
          </p:nvSpPr>
          <p:spPr bwMode="auto">
            <a:xfrm>
              <a:off x="1770" y="1448"/>
              <a:ext cx="94" cy="5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77" name="Line 461"/>
            <p:cNvSpPr>
              <a:spLocks noChangeShapeType="1"/>
            </p:cNvSpPr>
            <p:nvPr/>
          </p:nvSpPr>
          <p:spPr bwMode="auto">
            <a:xfrm>
              <a:off x="1743" y="1496"/>
              <a:ext cx="33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78" name="Line 462"/>
            <p:cNvSpPr>
              <a:spLocks noChangeShapeType="1"/>
            </p:cNvSpPr>
            <p:nvPr/>
          </p:nvSpPr>
          <p:spPr bwMode="auto">
            <a:xfrm flipV="1">
              <a:off x="1744" y="1475"/>
              <a:ext cx="28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79" name="Line 463"/>
            <p:cNvSpPr>
              <a:spLocks noChangeShapeType="1"/>
            </p:cNvSpPr>
            <p:nvPr/>
          </p:nvSpPr>
          <p:spPr bwMode="auto">
            <a:xfrm flipH="1" flipV="1">
              <a:off x="1773" y="1476"/>
              <a:ext cx="31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80" name="Line 464"/>
            <p:cNvSpPr>
              <a:spLocks noChangeShapeType="1"/>
            </p:cNvSpPr>
            <p:nvPr/>
          </p:nvSpPr>
          <p:spPr bwMode="auto">
            <a:xfrm flipH="1">
              <a:off x="1775" y="1497"/>
              <a:ext cx="28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81" name="Line 465"/>
            <p:cNvSpPr>
              <a:spLocks noChangeShapeType="1"/>
            </p:cNvSpPr>
            <p:nvPr/>
          </p:nvSpPr>
          <p:spPr bwMode="auto">
            <a:xfrm>
              <a:off x="1742" y="1510"/>
              <a:ext cx="32" cy="2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82" name="Line 466"/>
            <p:cNvSpPr>
              <a:spLocks noChangeShapeType="1"/>
            </p:cNvSpPr>
            <p:nvPr/>
          </p:nvSpPr>
          <p:spPr bwMode="auto">
            <a:xfrm flipH="1" flipV="1">
              <a:off x="1741" y="1496"/>
              <a:ext cx="1" cy="1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83" name="Line 467"/>
            <p:cNvSpPr>
              <a:spLocks noChangeShapeType="1"/>
            </p:cNvSpPr>
            <p:nvPr/>
          </p:nvSpPr>
          <p:spPr bwMode="auto">
            <a:xfrm flipH="1" flipV="1">
              <a:off x="1775" y="1517"/>
              <a:ext cx="1" cy="1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84" name="Line 468"/>
            <p:cNvSpPr>
              <a:spLocks noChangeShapeType="1"/>
            </p:cNvSpPr>
            <p:nvPr/>
          </p:nvSpPr>
          <p:spPr bwMode="auto">
            <a:xfrm flipV="1">
              <a:off x="1776" y="1510"/>
              <a:ext cx="31" cy="2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85" name="Line 469"/>
            <p:cNvSpPr>
              <a:spLocks noChangeShapeType="1"/>
            </p:cNvSpPr>
            <p:nvPr/>
          </p:nvSpPr>
          <p:spPr bwMode="auto">
            <a:xfrm>
              <a:off x="1805" y="1494"/>
              <a:ext cx="0" cy="1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86" name="Freeform 470"/>
            <p:cNvSpPr>
              <a:spLocks/>
            </p:cNvSpPr>
            <p:nvPr/>
          </p:nvSpPr>
          <p:spPr bwMode="auto">
            <a:xfrm>
              <a:off x="1742" y="1497"/>
              <a:ext cx="34" cy="34"/>
            </a:xfrm>
            <a:custGeom>
              <a:avLst/>
              <a:gdLst>
                <a:gd name="T0" fmla="*/ 0 w 34"/>
                <a:gd name="T1" fmla="*/ 0 h 34"/>
                <a:gd name="T2" fmla="*/ 0 w 34"/>
                <a:gd name="T3" fmla="*/ 12 h 34"/>
                <a:gd name="T4" fmla="*/ 34 w 34"/>
                <a:gd name="T5" fmla="*/ 34 h 34"/>
                <a:gd name="T6" fmla="*/ 34 w 34"/>
                <a:gd name="T7" fmla="*/ 21 h 34"/>
                <a:gd name="T8" fmla="*/ 0 w 34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4"/>
                <a:gd name="T17" fmla="*/ 34 w 3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4">
                  <a:moveTo>
                    <a:pt x="0" y="0"/>
                  </a:moveTo>
                  <a:lnTo>
                    <a:pt x="0" y="12"/>
                  </a:lnTo>
                  <a:lnTo>
                    <a:pt x="34" y="34"/>
                  </a:lnTo>
                  <a:lnTo>
                    <a:pt x="3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87" name="Freeform 471"/>
            <p:cNvSpPr>
              <a:spLocks/>
            </p:cNvSpPr>
            <p:nvPr/>
          </p:nvSpPr>
          <p:spPr bwMode="auto">
            <a:xfrm>
              <a:off x="1778" y="1497"/>
              <a:ext cx="28" cy="33"/>
            </a:xfrm>
            <a:custGeom>
              <a:avLst/>
              <a:gdLst>
                <a:gd name="T0" fmla="*/ 0 w 28"/>
                <a:gd name="T1" fmla="*/ 19 h 33"/>
                <a:gd name="T2" fmla="*/ 27 w 28"/>
                <a:gd name="T3" fmla="*/ 0 h 33"/>
                <a:gd name="T4" fmla="*/ 28 w 28"/>
                <a:gd name="T5" fmla="*/ 13 h 33"/>
                <a:gd name="T6" fmla="*/ 0 w 28"/>
                <a:gd name="T7" fmla="*/ 3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3"/>
                <a:gd name="T14" fmla="*/ 28 w 2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3">
                  <a:moveTo>
                    <a:pt x="0" y="19"/>
                  </a:moveTo>
                  <a:lnTo>
                    <a:pt x="27" y="0"/>
                  </a:lnTo>
                  <a:lnTo>
                    <a:pt x="28" y="13"/>
                  </a:lnTo>
                  <a:lnTo>
                    <a:pt x="0" y="3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00" name="AutoShape 4"/>
          <p:cNvSpPr>
            <a:spLocks noChangeArrowheads="1"/>
          </p:cNvSpPr>
          <p:nvPr/>
        </p:nvSpPr>
        <p:spPr bwMode="auto">
          <a:xfrm>
            <a:off x="1143000" y="4200525"/>
            <a:ext cx="3886206" cy="1600200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 w="762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br>
              <a:rPr lang="en-US" sz="2800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Branch 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Predictor Model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7" name="Group 329"/>
          <p:cNvGrpSpPr>
            <a:grpSpLocks/>
          </p:cNvGrpSpPr>
          <p:nvPr/>
        </p:nvGrpSpPr>
        <p:grpSpPr bwMode="auto">
          <a:xfrm>
            <a:off x="914400" y="5572125"/>
            <a:ext cx="498477" cy="371475"/>
            <a:chOff x="1622" y="1408"/>
            <a:chExt cx="314" cy="234"/>
          </a:xfrm>
        </p:grpSpPr>
        <p:sp>
          <p:nvSpPr>
            <p:cNvPr id="23602" name="Freeform 330"/>
            <p:cNvSpPr>
              <a:spLocks/>
            </p:cNvSpPr>
            <p:nvPr/>
          </p:nvSpPr>
          <p:spPr bwMode="auto">
            <a:xfrm>
              <a:off x="1633" y="1518"/>
              <a:ext cx="106" cy="104"/>
            </a:xfrm>
            <a:custGeom>
              <a:avLst/>
              <a:gdLst>
                <a:gd name="T0" fmla="*/ 0 w 106"/>
                <a:gd name="T1" fmla="*/ 35 h 104"/>
                <a:gd name="T2" fmla="*/ 106 w 106"/>
                <a:gd name="T3" fmla="*/ 104 h 104"/>
                <a:gd name="T4" fmla="*/ 103 w 106"/>
                <a:gd name="T5" fmla="*/ 64 h 104"/>
                <a:gd name="T6" fmla="*/ 1 w 106"/>
                <a:gd name="T7" fmla="*/ 0 h 104"/>
                <a:gd name="T8" fmla="*/ 0 w 106"/>
                <a:gd name="T9" fmla="*/ 23 h 104"/>
                <a:gd name="T10" fmla="*/ 0 w 106"/>
                <a:gd name="T11" fmla="*/ 35 h 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104"/>
                <a:gd name="T20" fmla="*/ 106 w 106"/>
                <a:gd name="T21" fmla="*/ 104 h 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104">
                  <a:moveTo>
                    <a:pt x="0" y="35"/>
                  </a:moveTo>
                  <a:lnTo>
                    <a:pt x="106" y="104"/>
                  </a:lnTo>
                  <a:lnTo>
                    <a:pt x="103" y="64"/>
                  </a:lnTo>
                  <a:lnTo>
                    <a:pt x="1" y="0"/>
                  </a:lnTo>
                  <a:lnTo>
                    <a:pt x="0" y="2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Freeform 331"/>
            <p:cNvSpPr>
              <a:spLocks/>
            </p:cNvSpPr>
            <p:nvPr/>
          </p:nvSpPr>
          <p:spPr bwMode="auto">
            <a:xfrm>
              <a:off x="1627" y="1529"/>
              <a:ext cx="11" cy="43"/>
            </a:xfrm>
            <a:custGeom>
              <a:avLst/>
              <a:gdLst>
                <a:gd name="T0" fmla="*/ 0 w 11"/>
                <a:gd name="T1" fmla="*/ 0 h 43"/>
                <a:gd name="T2" fmla="*/ 11 w 11"/>
                <a:gd name="T3" fmla="*/ 6 h 43"/>
                <a:gd name="T4" fmla="*/ 11 w 11"/>
                <a:gd name="T5" fmla="*/ 43 h 43"/>
                <a:gd name="T6" fmla="*/ 0 w 11"/>
                <a:gd name="T7" fmla="*/ 35 h 43"/>
                <a:gd name="T8" fmla="*/ 0 w 1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3"/>
                <a:gd name="T17" fmla="*/ 11 w 1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3">
                  <a:moveTo>
                    <a:pt x="0" y="0"/>
                  </a:moveTo>
                  <a:lnTo>
                    <a:pt x="11" y="6"/>
                  </a:lnTo>
                  <a:lnTo>
                    <a:pt x="11" y="43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Freeform 332"/>
            <p:cNvSpPr>
              <a:spLocks/>
            </p:cNvSpPr>
            <p:nvPr/>
          </p:nvSpPr>
          <p:spPr bwMode="auto">
            <a:xfrm>
              <a:off x="1652" y="1547"/>
              <a:ext cx="11" cy="43"/>
            </a:xfrm>
            <a:custGeom>
              <a:avLst/>
              <a:gdLst>
                <a:gd name="T0" fmla="*/ 0 w 11"/>
                <a:gd name="T1" fmla="*/ 0 h 43"/>
                <a:gd name="T2" fmla="*/ 11 w 11"/>
                <a:gd name="T3" fmla="*/ 6 h 43"/>
                <a:gd name="T4" fmla="*/ 11 w 11"/>
                <a:gd name="T5" fmla="*/ 43 h 43"/>
                <a:gd name="T6" fmla="*/ 0 w 11"/>
                <a:gd name="T7" fmla="*/ 35 h 43"/>
                <a:gd name="T8" fmla="*/ 0 w 1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3"/>
                <a:gd name="T17" fmla="*/ 11 w 1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3">
                  <a:moveTo>
                    <a:pt x="0" y="0"/>
                  </a:moveTo>
                  <a:lnTo>
                    <a:pt x="11" y="6"/>
                  </a:lnTo>
                  <a:lnTo>
                    <a:pt x="11" y="43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Freeform 333"/>
            <p:cNvSpPr>
              <a:spLocks/>
            </p:cNvSpPr>
            <p:nvPr/>
          </p:nvSpPr>
          <p:spPr bwMode="auto">
            <a:xfrm>
              <a:off x="1678" y="1562"/>
              <a:ext cx="11" cy="43"/>
            </a:xfrm>
            <a:custGeom>
              <a:avLst/>
              <a:gdLst>
                <a:gd name="T0" fmla="*/ 0 w 11"/>
                <a:gd name="T1" fmla="*/ 0 h 43"/>
                <a:gd name="T2" fmla="*/ 11 w 11"/>
                <a:gd name="T3" fmla="*/ 6 h 43"/>
                <a:gd name="T4" fmla="*/ 11 w 11"/>
                <a:gd name="T5" fmla="*/ 43 h 43"/>
                <a:gd name="T6" fmla="*/ 0 w 11"/>
                <a:gd name="T7" fmla="*/ 35 h 43"/>
                <a:gd name="T8" fmla="*/ 0 w 1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3"/>
                <a:gd name="T17" fmla="*/ 11 w 1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3">
                  <a:moveTo>
                    <a:pt x="0" y="0"/>
                  </a:moveTo>
                  <a:lnTo>
                    <a:pt x="11" y="6"/>
                  </a:lnTo>
                  <a:lnTo>
                    <a:pt x="11" y="43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Freeform 334"/>
            <p:cNvSpPr>
              <a:spLocks/>
            </p:cNvSpPr>
            <p:nvPr/>
          </p:nvSpPr>
          <p:spPr bwMode="auto">
            <a:xfrm>
              <a:off x="1705" y="1577"/>
              <a:ext cx="11" cy="43"/>
            </a:xfrm>
            <a:custGeom>
              <a:avLst/>
              <a:gdLst>
                <a:gd name="T0" fmla="*/ 0 w 11"/>
                <a:gd name="T1" fmla="*/ 0 h 43"/>
                <a:gd name="T2" fmla="*/ 11 w 11"/>
                <a:gd name="T3" fmla="*/ 6 h 43"/>
                <a:gd name="T4" fmla="*/ 11 w 11"/>
                <a:gd name="T5" fmla="*/ 43 h 43"/>
                <a:gd name="T6" fmla="*/ 0 w 11"/>
                <a:gd name="T7" fmla="*/ 35 h 43"/>
                <a:gd name="T8" fmla="*/ 0 w 1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3"/>
                <a:gd name="T17" fmla="*/ 11 w 1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3">
                  <a:moveTo>
                    <a:pt x="0" y="0"/>
                  </a:moveTo>
                  <a:lnTo>
                    <a:pt x="11" y="6"/>
                  </a:lnTo>
                  <a:lnTo>
                    <a:pt x="11" y="43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Freeform 335"/>
            <p:cNvSpPr>
              <a:spLocks/>
            </p:cNvSpPr>
            <p:nvPr/>
          </p:nvSpPr>
          <p:spPr bwMode="auto">
            <a:xfrm>
              <a:off x="1729" y="1594"/>
              <a:ext cx="24" cy="42"/>
            </a:xfrm>
            <a:custGeom>
              <a:avLst/>
              <a:gdLst>
                <a:gd name="T0" fmla="*/ 1 w 24"/>
                <a:gd name="T1" fmla="*/ 0 h 42"/>
                <a:gd name="T2" fmla="*/ 10 w 24"/>
                <a:gd name="T3" fmla="*/ 3 h 42"/>
                <a:gd name="T4" fmla="*/ 24 w 24"/>
                <a:gd name="T5" fmla="*/ 9 h 42"/>
                <a:gd name="T6" fmla="*/ 24 w 24"/>
                <a:gd name="T7" fmla="*/ 34 h 42"/>
                <a:gd name="T8" fmla="*/ 15 w 24"/>
                <a:gd name="T9" fmla="*/ 42 h 42"/>
                <a:gd name="T10" fmla="*/ 0 w 24"/>
                <a:gd name="T11" fmla="*/ 34 h 42"/>
                <a:gd name="T12" fmla="*/ 1 w 24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42"/>
                <a:gd name="T23" fmla="*/ 24 w 24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42">
                  <a:moveTo>
                    <a:pt x="1" y="0"/>
                  </a:moveTo>
                  <a:cubicBezTo>
                    <a:pt x="4" y="1"/>
                    <a:pt x="10" y="3"/>
                    <a:pt x="10" y="3"/>
                  </a:cubicBezTo>
                  <a:cubicBezTo>
                    <a:pt x="13" y="7"/>
                    <a:pt x="19" y="9"/>
                    <a:pt x="24" y="9"/>
                  </a:cubicBezTo>
                  <a:lnTo>
                    <a:pt x="24" y="34"/>
                  </a:lnTo>
                  <a:lnTo>
                    <a:pt x="15" y="42"/>
                  </a:lnTo>
                  <a:lnTo>
                    <a:pt x="0" y="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Freeform 336"/>
            <p:cNvSpPr>
              <a:spLocks/>
            </p:cNvSpPr>
            <p:nvPr/>
          </p:nvSpPr>
          <p:spPr bwMode="auto">
            <a:xfrm>
              <a:off x="1807" y="1526"/>
              <a:ext cx="117" cy="102"/>
            </a:xfrm>
            <a:custGeom>
              <a:avLst/>
              <a:gdLst>
                <a:gd name="T0" fmla="*/ 3 w 117"/>
                <a:gd name="T1" fmla="*/ 57 h 102"/>
                <a:gd name="T2" fmla="*/ 9 w 117"/>
                <a:gd name="T3" fmla="*/ 87 h 102"/>
                <a:gd name="T4" fmla="*/ 8 w 117"/>
                <a:gd name="T5" fmla="*/ 102 h 102"/>
                <a:gd name="T6" fmla="*/ 25 w 117"/>
                <a:gd name="T7" fmla="*/ 96 h 102"/>
                <a:gd name="T8" fmla="*/ 66 w 117"/>
                <a:gd name="T9" fmla="*/ 67 h 102"/>
                <a:gd name="T10" fmla="*/ 78 w 117"/>
                <a:gd name="T11" fmla="*/ 60 h 102"/>
                <a:gd name="T12" fmla="*/ 87 w 117"/>
                <a:gd name="T13" fmla="*/ 55 h 102"/>
                <a:gd name="T14" fmla="*/ 107 w 117"/>
                <a:gd name="T15" fmla="*/ 45 h 102"/>
                <a:gd name="T16" fmla="*/ 115 w 117"/>
                <a:gd name="T17" fmla="*/ 36 h 102"/>
                <a:gd name="T18" fmla="*/ 117 w 117"/>
                <a:gd name="T19" fmla="*/ 30 h 102"/>
                <a:gd name="T20" fmla="*/ 99 w 117"/>
                <a:gd name="T21" fmla="*/ 0 h 102"/>
                <a:gd name="T22" fmla="*/ 72 w 117"/>
                <a:gd name="T23" fmla="*/ 15 h 102"/>
                <a:gd name="T24" fmla="*/ 27 w 117"/>
                <a:gd name="T25" fmla="*/ 39 h 102"/>
                <a:gd name="T26" fmla="*/ 15 w 117"/>
                <a:gd name="T27" fmla="*/ 46 h 102"/>
                <a:gd name="T28" fmla="*/ 3 w 117"/>
                <a:gd name="T29" fmla="*/ 54 h 102"/>
                <a:gd name="T30" fmla="*/ 0 w 117"/>
                <a:gd name="T31" fmla="*/ 56 h 102"/>
                <a:gd name="T32" fmla="*/ 3 w 117"/>
                <a:gd name="T33" fmla="*/ 57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102"/>
                <a:gd name="T53" fmla="*/ 117 w 117"/>
                <a:gd name="T54" fmla="*/ 102 h 1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102">
                  <a:moveTo>
                    <a:pt x="3" y="57"/>
                  </a:moveTo>
                  <a:cubicBezTo>
                    <a:pt x="6" y="67"/>
                    <a:pt x="8" y="77"/>
                    <a:pt x="9" y="87"/>
                  </a:cubicBezTo>
                  <a:cubicBezTo>
                    <a:pt x="8" y="94"/>
                    <a:pt x="4" y="100"/>
                    <a:pt x="8" y="102"/>
                  </a:cubicBezTo>
                  <a:cubicBezTo>
                    <a:pt x="13" y="99"/>
                    <a:pt x="19" y="97"/>
                    <a:pt x="25" y="96"/>
                  </a:cubicBezTo>
                  <a:cubicBezTo>
                    <a:pt x="31" y="87"/>
                    <a:pt x="55" y="71"/>
                    <a:pt x="66" y="67"/>
                  </a:cubicBezTo>
                  <a:cubicBezTo>
                    <a:pt x="69" y="64"/>
                    <a:pt x="74" y="61"/>
                    <a:pt x="78" y="60"/>
                  </a:cubicBezTo>
                  <a:cubicBezTo>
                    <a:pt x="80" y="58"/>
                    <a:pt x="87" y="55"/>
                    <a:pt x="87" y="55"/>
                  </a:cubicBezTo>
                  <a:cubicBezTo>
                    <a:pt x="92" y="50"/>
                    <a:pt x="100" y="47"/>
                    <a:pt x="107" y="45"/>
                  </a:cubicBezTo>
                  <a:cubicBezTo>
                    <a:pt x="113" y="41"/>
                    <a:pt x="112" y="44"/>
                    <a:pt x="115" y="36"/>
                  </a:cubicBezTo>
                  <a:cubicBezTo>
                    <a:pt x="116" y="34"/>
                    <a:pt x="117" y="30"/>
                    <a:pt x="117" y="30"/>
                  </a:cubicBezTo>
                  <a:cubicBezTo>
                    <a:pt x="116" y="12"/>
                    <a:pt x="116" y="6"/>
                    <a:pt x="99" y="0"/>
                  </a:cubicBezTo>
                  <a:cubicBezTo>
                    <a:pt x="82" y="2"/>
                    <a:pt x="85" y="11"/>
                    <a:pt x="72" y="15"/>
                  </a:cubicBezTo>
                  <a:cubicBezTo>
                    <a:pt x="55" y="32"/>
                    <a:pt x="52" y="36"/>
                    <a:pt x="27" y="39"/>
                  </a:cubicBezTo>
                  <a:cubicBezTo>
                    <a:pt x="24" y="42"/>
                    <a:pt x="19" y="45"/>
                    <a:pt x="15" y="46"/>
                  </a:cubicBezTo>
                  <a:cubicBezTo>
                    <a:pt x="11" y="50"/>
                    <a:pt x="7" y="51"/>
                    <a:pt x="3" y="54"/>
                  </a:cubicBezTo>
                  <a:cubicBezTo>
                    <a:pt x="2" y="55"/>
                    <a:pt x="0" y="56"/>
                    <a:pt x="0" y="56"/>
                  </a:cubicBezTo>
                  <a:cubicBezTo>
                    <a:pt x="3" y="58"/>
                    <a:pt x="3" y="59"/>
                    <a:pt x="3" y="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Freeform 337"/>
            <p:cNvSpPr>
              <a:spLocks/>
            </p:cNvSpPr>
            <p:nvPr/>
          </p:nvSpPr>
          <p:spPr bwMode="auto">
            <a:xfrm>
              <a:off x="1806" y="1595"/>
              <a:ext cx="13" cy="45"/>
            </a:xfrm>
            <a:custGeom>
              <a:avLst/>
              <a:gdLst>
                <a:gd name="T0" fmla="*/ 1 w 13"/>
                <a:gd name="T1" fmla="*/ 0 h 45"/>
                <a:gd name="T2" fmla="*/ 13 w 13"/>
                <a:gd name="T3" fmla="*/ 5 h 45"/>
                <a:gd name="T4" fmla="*/ 12 w 13"/>
                <a:gd name="T5" fmla="*/ 45 h 45"/>
                <a:gd name="T6" fmla="*/ 0 w 13"/>
                <a:gd name="T7" fmla="*/ 38 h 45"/>
                <a:gd name="T8" fmla="*/ 1 w 13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5"/>
                <a:gd name="T17" fmla="*/ 13 w 13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5">
                  <a:moveTo>
                    <a:pt x="1" y="0"/>
                  </a:moveTo>
                  <a:lnTo>
                    <a:pt x="13" y="5"/>
                  </a:lnTo>
                  <a:lnTo>
                    <a:pt x="12" y="45"/>
                  </a:lnTo>
                  <a:lnTo>
                    <a:pt x="0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Freeform 338"/>
            <p:cNvSpPr>
              <a:spLocks/>
            </p:cNvSpPr>
            <p:nvPr/>
          </p:nvSpPr>
          <p:spPr bwMode="auto">
            <a:xfrm>
              <a:off x="1889" y="1523"/>
              <a:ext cx="47" cy="59"/>
            </a:xfrm>
            <a:custGeom>
              <a:avLst/>
              <a:gdLst>
                <a:gd name="T0" fmla="*/ 0 w 27"/>
                <a:gd name="T1" fmla="*/ 5 h 59"/>
                <a:gd name="T2" fmla="*/ 452727 w 27"/>
                <a:gd name="T3" fmla="*/ 13 h 59"/>
                <a:gd name="T4" fmla="*/ 605257 w 27"/>
                <a:gd name="T5" fmla="*/ 16 h 59"/>
                <a:gd name="T6" fmla="*/ 518682 w 27"/>
                <a:gd name="T7" fmla="*/ 59 h 59"/>
                <a:gd name="T8" fmla="*/ 1016398 w 27"/>
                <a:gd name="T9" fmla="*/ 47 h 59"/>
                <a:gd name="T10" fmla="*/ 952963 w 27"/>
                <a:gd name="T11" fmla="*/ 11 h 59"/>
                <a:gd name="T12" fmla="*/ 452727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Freeform 339"/>
            <p:cNvSpPr>
              <a:spLocks/>
            </p:cNvSpPr>
            <p:nvPr/>
          </p:nvSpPr>
          <p:spPr bwMode="auto">
            <a:xfrm>
              <a:off x="1866" y="1540"/>
              <a:ext cx="47" cy="59"/>
            </a:xfrm>
            <a:custGeom>
              <a:avLst/>
              <a:gdLst>
                <a:gd name="T0" fmla="*/ 0 w 27"/>
                <a:gd name="T1" fmla="*/ 5 h 59"/>
                <a:gd name="T2" fmla="*/ 452727 w 27"/>
                <a:gd name="T3" fmla="*/ 13 h 59"/>
                <a:gd name="T4" fmla="*/ 605257 w 27"/>
                <a:gd name="T5" fmla="*/ 16 h 59"/>
                <a:gd name="T6" fmla="*/ 518682 w 27"/>
                <a:gd name="T7" fmla="*/ 59 h 59"/>
                <a:gd name="T8" fmla="*/ 1016398 w 27"/>
                <a:gd name="T9" fmla="*/ 47 h 59"/>
                <a:gd name="T10" fmla="*/ 952963 w 27"/>
                <a:gd name="T11" fmla="*/ 11 h 59"/>
                <a:gd name="T12" fmla="*/ 452727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Freeform 340"/>
            <p:cNvSpPr>
              <a:spLocks/>
            </p:cNvSpPr>
            <p:nvPr/>
          </p:nvSpPr>
          <p:spPr bwMode="auto">
            <a:xfrm>
              <a:off x="1842" y="1552"/>
              <a:ext cx="47" cy="59"/>
            </a:xfrm>
            <a:custGeom>
              <a:avLst/>
              <a:gdLst>
                <a:gd name="T0" fmla="*/ 0 w 27"/>
                <a:gd name="T1" fmla="*/ 5 h 59"/>
                <a:gd name="T2" fmla="*/ 452727 w 27"/>
                <a:gd name="T3" fmla="*/ 13 h 59"/>
                <a:gd name="T4" fmla="*/ 605257 w 27"/>
                <a:gd name="T5" fmla="*/ 16 h 59"/>
                <a:gd name="T6" fmla="*/ 518682 w 27"/>
                <a:gd name="T7" fmla="*/ 59 h 59"/>
                <a:gd name="T8" fmla="*/ 1016398 w 27"/>
                <a:gd name="T9" fmla="*/ 47 h 59"/>
                <a:gd name="T10" fmla="*/ 952963 w 27"/>
                <a:gd name="T11" fmla="*/ 11 h 59"/>
                <a:gd name="T12" fmla="*/ 452727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Freeform 341"/>
            <p:cNvSpPr>
              <a:spLocks/>
            </p:cNvSpPr>
            <p:nvPr/>
          </p:nvSpPr>
          <p:spPr bwMode="auto">
            <a:xfrm>
              <a:off x="1815" y="1569"/>
              <a:ext cx="47" cy="59"/>
            </a:xfrm>
            <a:custGeom>
              <a:avLst/>
              <a:gdLst>
                <a:gd name="T0" fmla="*/ 0 w 27"/>
                <a:gd name="T1" fmla="*/ 5 h 59"/>
                <a:gd name="T2" fmla="*/ 452727 w 27"/>
                <a:gd name="T3" fmla="*/ 13 h 59"/>
                <a:gd name="T4" fmla="*/ 605257 w 27"/>
                <a:gd name="T5" fmla="*/ 16 h 59"/>
                <a:gd name="T6" fmla="*/ 518682 w 27"/>
                <a:gd name="T7" fmla="*/ 59 h 59"/>
                <a:gd name="T8" fmla="*/ 1016398 w 27"/>
                <a:gd name="T9" fmla="*/ 47 h 59"/>
                <a:gd name="T10" fmla="*/ 952963 w 27"/>
                <a:gd name="T11" fmla="*/ 11 h 59"/>
                <a:gd name="T12" fmla="*/ 452727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Freeform 342"/>
            <p:cNvSpPr>
              <a:spLocks/>
            </p:cNvSpPr>
            <p:nvPr/>
          </p:nvSpPr>
          <p:spPr bwMode="auto">
            <a:xfrm>
              <a:off x="1806" y="1583"/>
              <a:ext cx="27" cy="59"/>
            </a:xfrm>
            <a:custGeom>
              <a:avLst/>
              <a:gdLst>
                <a:gd name="T0" fmla="*/ 0 w 27"/>
                <a:gd name="T1" fmla="*/ 5 h 59"/>
                <a:gd name="T2" fmla="*/ 12 w 27"/>
                <a:gd name="T3" fmla="*/ 13 h 59"/>
                <a:gd name="T4" fmla="*/ 16 w 27"/>
                <a:gd name="T5" fmla="*/ 16 h 59"/>
                <a:gd name="T6" fmla="*/ 14 w 27"/>
                <a:gd name="T7" fmla="*/ 59 h 59"/>
                <a:gd name="T8" fmla="*/ 27 w 27"/>
                <a:gd name="T9" fmla="*/ 47 h 59"/>
                <a:gd name="T10" fmla="*/ 25 w 27"/>
                <a:gd name="T11" fmla="*/ 11 h 59"/>
                <a:gd name="T12" fmla="*/ 12 w 27"/>
                <a:gd name="T13" fmla="*/ 0 h 59"/>
                <a:gd name="T14" fmla="*/ 0 w 27"/>
                <a:gd name="T15" fmla="*/ 5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59"/>
                <a:gd name="T26" fmla="*/ 27 w 27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59">
                  <a:moveTo>
                    <a:pt x="0" y="5"/>
                  </a:moveTo>
                  <a:cubicBezTo>
                    <a:pt x="4" y="7"/>
                    <a:pt x="8" y="12"/>
                    <a:pt x="12" y="13"/>
                  </a:cubicBezTo>
                  <a:cubicBezTo>
                    <a:pt x="14" y="17"/>
                    <a:pt x="13" y="16"/>
                    <a:pt x="16" y="16"/>
                  </a:cubicBezTo>
                  <a:lnTo>
                    <a:pt x="14" y="59"/>
                  </a:lnTo>
                  <a:lnTo>
                    <a:pt x="27" y="47"/>
                  </a:lnTo>
                  <a:lnTo>
                    <a:pt x="25" y="11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Freeform 343"/>
            <p:cNvSpPr>
              <a:spLocks/>
            </p:cNvSpPr>
            <p:nvPr/>
          </p:nvSpPr>
          <p:spPr bwMode="auto">
            <a:xfrm>
              <a:off x="1622" y="1500"/>
              <a:ext cx="155" cy="114"/>
            </a:xfrm>
            <a:custGeom>
              <a:avLst/>
              <a:gdLst>
                <a:gd name="T0" fmla="*/ 0 w 155"/>
                <a:gd name="T1" fmla="*/ 0 h 114"/>
                <a:gd name="T2" fmla="*/ 154 w 155"/>
                <a:gd name="T3" fmla="*/ 95 h 114"/>
                <a:gd name="T4" fmla="*/ 155 w 155"/>
                <a:gd name="T5" fmla="*/ 114 h 114"/>
                <a:gd name="T6" fmla="*/ 0 w 155"/>
                <a:gd name="T7" fmla="*/ 21 h 114"/>
                <a:gd name="T8" fmla="*/ 0 w 155"/>
                <a:gd name="T9" fmla="*/ 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14"/>
                <a:gd name="T17" fmla="*/ 155 w 155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14">
                  <a:moveTo>
                    <a:pt x="0" y="0"/>
                  </a:moveTo>
                  <a:lnTo>
                    <a:pt x="154" y="95"/>
                  </a:lnTo>
                  <a:lnTo>
                    <a:pt x="155" y="11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Freeform 344"/>
            <p:cNvSpPr>
              <a:spLocks/>
            </p:cNvSpPr>
            <p:nvPr/>
          </p:nvSpPr>
          <p:spPr bwMode="auto">
            <a:xfrm>
              <a:off x="1778" y="1504"/>
              <a:ext cx="151" cy="106"/>
            </a:xfrm>
            <a:custGeom>
              <a:avLst/>
              <a:gdLst>
                <a:gd name="T0" fmla="*/ 0 w 151"/>
                <a:gd name="T1" fmla="*/ 90 h 106"/>
                <a:gd name="T2" fmla="*/ 150 w 151"/>
                <a:gd name="T3" fmla="*/ 0 h 106"/>
                <a:gd name="T4" fmla="*/ 151 w 151"/>
                <a:gd name="T5" fmla="*/ 14 h 106"/>
                <a:gd name="T6" fmla="*/ 0 w 151"/>
                <a:gd name="T7" fmla="*/ 106 h 106"/>
                <a:gd name="T8" fmla="*/ 0 w 151"/>
                <a:gd name="T9" fmla="*/ 90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106"/>
                <a:gd name="T17" fmla="*/ 151 w 151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106">
                  <a:moveTo>
                    <a:pt x="0" y="90"/>
                  </a:moveTo>
                  <a:lnTo>
                    <a:pt x="150" y="0"/>
                  </a:lnTo>
                  <a:lnTo>
                    <a:pt x="151" y="14"/>
                  </a:lnTo>
                  <a:lnTo>
                    <a:pt x="0" y="106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66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Freeform 345"/>
            <p:cNvSpPr>
              <a:spLocks/>
            </p:cNvSpPr>
            <p:nvPr/>
          </p:nvSpPr>
          <p:spPr bwMode="auto">
            <a:xfrm>
              <a:off x="1624" y="1408"/>
              <a:ext cx="303" cy="190"/>
            </a:xfrm>
            <a:custGeom>
              <a:avLst/>
              <a:gdLst>
                <a:gd name="T0" fmla="*/ 0 w 303"/>
                <a:gd name="T1" fmla="*/ 90 h 190"/>
                <a:gd name="T2" fmla="*/ 149 w 303"/>
                <a:gd name="T3" fmla="*/ 0 h 190"/>
                <a:gd name="T4" fmla="*/ 303 w 303"/>
                <a:gd name="T5" fmla="*/ 97 h 190"/>
                <a:gd name="T6" fmla="*/ 153 w 303"/>
                <a:gd name="T7" fmla="*/ 190 h 190"/>
                <a:gd name="T8" fmla="*/ 0 w 303"/>
                <a:gd name="T9" fmla="*/ 9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3"/>
                <a:gd name="T16" fmla="*/ 0 h 190"/>
                <a:gd name="T17" fmla="*/ 303 w 303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3" h="190">
                  <a:moveTo>
                    <a:pt x="0" y="90"/>
                  </a:moveTo>
                  <a:lnTo>
                    <a:pt x="149" y="0"/>
                  </a:lnTo>
                  <a:lnTo>
                    <a:pt x="303" y="97"/>
                  </a:lnTo>
                  <a:lnTo>
                    <a:pt x="153" y="1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66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Line 346"/>
            <p:cNvSpPr>
              <a:spLocks noChangeShapeType="1"/>
            </p:cNvSpPr>
            <p:nvPr/>
          </p:nvSpPr>
          <p:spPr bwMode="auto">
            <a:xfrm flipV="1">
              <a:off x="1625" y="1409"/>
              <a:ext cx="146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Line 347"/>
            <p:cNvSpPr>
              <a:spLocks noChangeShapeType="1"/>
            </p:cNvSpPr>
            <p:nvPr/>
          </p:nvSpPr>
          <p:spPr bwMode="auto">
            <a:xfrm>
              <a:off x="1622" y="1500"/>
              <a:ext cx="157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Line 348"/>
            <p:cNvSpPr>
              <a:spLocks noChangeShapeType="1"/>
            </p:cNvSpPr>
            <p:nvPr/>
          </p:nvSpPr>
          <p:spPr bwMode="auto">
            <a:xfrm flipV="1">
              <a:off x="1779" y="1506"/>
              <a:ext cx="148" cy="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Line 349"/>
            <p:cNvSpPr>
              <a:spLocks noChangeShapeType="1"/>
            </p:cNvSpPr>
            <p:nvPr/>
          </p:nvSpPr>
          <p:spPr bwMode="auto">
            <a:xfrm>
              <a:off x="1774" y="1411"/>
              <a:ext cx="155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Line 350"/>
            <p:cNvSpPr>
              <a:spLocks noChangeShapeType="1"/>
            </p:cNvSpPr>
            <p:nvPr/>
          </p:nvSpPr>
          <p:spPr bwMode="auto">
            <a:xfrm flipH="1">
              <a:off x="1628" y="1516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Line 351"/>
            <p:cNvSpPr>
              <a:spLocks noChangeShapeType="1"/>
            </p:cNvSpPr>
            <p:nvPr/>
          </p:nvSpPr>
          <p:spPr bwMode="auto">
            <a:xfrm flipH="1">
              <a:off x="1642" y="1525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Line 352"/>
            <p:cNvSpPr>
              <a:spLocks noChangeShapeType="1"/>
            </p:cNvSpPr>
            <p:nvPr/>
          </p:nvSpPr>
          <p:spPr bwMode="auto">
            <a:xfrm>
              <a:off x="1628" y="1527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Line 353"/>
            <p:cNvSpPr>
              <a:spLocks noChangeShapeType="1"/>
            </p:cNvSpPr>
            <p:nvPr/>
          </p:nvSpPr>
          <p:spPr bwMode="auto">
            <a:xfrm>
              <a:off x="1641" y="153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Line 354"/>
            <p:cNvSpPr>
              <a:spLocks noChangeShapeType="1"/>
            </p:cNvSpPr>
            <p:nvPr/>
          </p:nvSpPr>
          <p:spPr bwMode="auto">
            <a:xfrm>
              <a:off x="1626" y="1528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Line 355"/>
            <p:cNvSpPr>
              <a:spLocks noChangeShapeType="1"/>
            </p:cNvSpPr>
            <p:nvPr/>
          </p:nvSpPr>
          <p:spPr bwMode="auto">
            <a:xfrm>
              <a:off x="1627" y="1564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Line 356"/>
            <p:cNvSpPr>
              <a:spLocks noChangeShapeType="1"/>
            </p:cNvSpPr>
            <p:nvPr/>
          </p:nvSpPr>
          <p:spPr bwMode="auto">
            <a:xfrm flipH="1">
              <a:off x="1652" y="1533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Line 357"/>
            <p:cNvSpPr>
              <a:spLocks noChangeShapeType="1"/>
            </p:cNvSpPr>
            <p:nvPr/>
          </p:nvSpPr>
          <p:spPr bwMode="auto">
            <a:xfrm flipH="1">
              <a:off x="1666" y="1542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Line 358"/>
            <p:cNvSpPr>
              <a:spLocks noChangeShapeType="1"/>
            </p:cNvSpPr>
            <p:nvPr/>
          </p:nvSpPr>
          <p:spPr bwMode="auto">
            <a:xfrm>
              <a:off x="1652" y="1544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Line 359"/>
            <p:cNvSpPr>
              <a:spLocks noChangeShapeType="1"/>
            </p:cNvSpPr>
            <p:nvPr/>
          </p:nvSpPr>
          <p:spPr bwMode="auto">
            <a:xfrm>
              <a:off x="1665" y="155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Line 360"/>
            <p:cNvSpPr>
              <a:spLocks noChangeShapeType="1"/>
            </p:cNvSpPr>
            <p:nvPr/>
          </p:nvSpPr>
          <p:spPr bwMode="auto">
            <a:xfrm>
              <a:off x="1650" y="154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Line 361"/>
            <p:cNvSpPr>
              <a:spLocks noChangeShapeType="1"/>
            </p:cNvSpPr>
            <p:nvPr/>
          </p:nvSpPr>
          <p:spPr bwMode="auto">
            <a:xfrm>
              <a:off x="1651" y="1581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Line 362"/>
            <p:cNvSpPr>
              <a:spLocks noChangeShapeType="1"/>
            </p:cNvSpPr>
            <p:nvPr/>
          </p:nvSpPr>
          <p:spPr bwMode="auto">
            <a:xfrm flipH="1">
              <a:off x="1678" y="1549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Line 363"/>
            <p:cNvSpPr>
              <a:spLocks noChangeShapeType="1"/>
            </p:cNvSpPr>
            <p:nvPr/>
          </p:nvSpPr>
          <p:spPr bwMode="auto">
            <a:xfrm flipH="1">
              <a:off x="1692" y="1558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Line 364"/>
            <p:cNvSpPr>
              <a:spLocks noChangeShapeType="1"/>
            </p:cNvSpPr>
            <p:nvPr/>
          </p:nvSpPr>
          <p:spPr bwMode="auto">
            <a:xfrm>
              <a:off x="1678" y="1560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Line 365"/>
            <p:cNvSpPr>
              <a:spLocks noChangeShapeType="1"/>
            </p:cNvSpPr>
            <p:nvPr/>
          </p:nvSpPr>
          <p:spPr bwMode="auto">
            <a:xfrm>
              <a:off x="1691" y="1567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Line 366"/>
            <p:cNvSpPr>
              <a:spLocks noChangeShapeType="1"/>
            </p:cNvSpPr>
            <p:nvPr/>
          </p:nvSpPr>
          <p:spPr bwMode="auto">
            <a:xfrm>
              <a:off x="1676" y="1561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Line 367"/>
            <p:cNvSpPr>
              <a:spLocks noChangeShapeType="1"/>
            </p:cNvSpPr>
            <p:nvPr/>
          </p:nvSpPr>
          <p:spPr bwMode="auto">
            <a:xfrm>
              <a:off x="1677" y="1597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Line 368"/>
            <p:cNvSpPr>
              <a:spLocks noChangeShapeType="1"/>
            </p:cNvSpPr>
            <p:nvPr/>
          </p:nvSpPr>
          <p:spPr bwMode="auto">
            <a:xfrm flipH="1">
              <a:off x="1705" y="1566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Line 369"/>
            <p:cNvSpPr>
              <a:spLocks noChangeShapeType="1"/>
            </p:cNvSpPr>
            <p:nvPr/>
          </p:nvSpPr>
          <p:spPr bwMode="auto">
            <a:xfrm flipH="1">
              <a:off x="1719" y="1575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Line 370"/>
            <p:cNvSpPr>
              <a:spLocks noChangeShapeType="1"/>
            </p:cNvSpPr>
            <p:nvPr/>
          </p:nvSpPr>
          <p:spPr bwMode="auto">
            <a:xfrm>
              <a:off x="1705" y="1577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Line 371"/>
            <p:cNvSpPr>
              <a:spLocks noChangeShapeType="1"/>
            </p:cNvSpPr>
            <p:nvPr/>
          </p:nvSpPr>
          <p:spPr bwMode="auto">
            <a:xfrm>
              <a:off x="1718" y="158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Line 372"/>
            <p:cNvSpPr>
              <a:spLocks noChangeShapeType="1"/>
            </p:cNvSpPr>
            <p:nvPr/>
          </p:nvSpPr>
          <p:spPr bwMode="auto">
            <a:xfrm>
              <a:off x="1703" y="1578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Line 373"/>
            <p:cNvSpPr>
              <a:spLocks noChangeShapeType="1"/>
            </p:cNvSpPr>
            <p:nvPr/>
          </p:nvSpPr>
          <p:spPr bwMode="auto">
            <a:xfrm>
              <a:off x="1704" y="1614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Line 374"/>
            <p:cNvSpPr>
              <a:spLocks noChangeShapeType="1"/>
            </p:cNvSpPr>
            <p:nvPr/>
          </p:nvSpPr>
          <p:spPr bwMode="auto">
            <a:xfrm flipH="1">
              <a:off x="1732" y="1582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Line 375"/>
            <p:cNvSpPr>
              <a:spLocks noChangeShapeType="1"/>
            </p:cNvSpPr>
            <p:nvPr/>
          </p:nvSpPr>
          <p:spPr bwMode="auto">
            <a:xfrm flipH="1">
              <a:off x="1747" y="1591"/>
              <a:ext cx="18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Line 376"/>
            <p:cNvSpPr>
              <a:spLocks noChangeShapeType="1"/>
            </p:cNvSpPr>
            <p:nvPr/>
          </p:nvSpPr>
          <p:spPr bwMode="auto">
            <a:xfrm>
              <a:off x="1732" y="1593"/>
              <a:ext cx="15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Line 377"/>
            <p:cNvSpPr>
              <a:spLocks noChangeShapeType="1"/>
            </p:cNvSpPr>
            <p:nvPr/>
          </p:nvSpPr>
          <p:spPr bwMode="auto">
            <a:xfrm>
              <a:off x="1745" y="1600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Line 378"/>
            <p:cNvSpPr>
              <a:spLocks noChangeShapeType="1"/>
            </p:cNvSpPr>
            <p:nvPr/>
          </p:nvSpPr>
          <p:spPr bwMode="auto">
            <a:xfrm>
              <a:off x="1730" y="159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Line 379"/>
            <p:cNvSpPr>
              <a:spLocks noChangeShapeType="1"/>
            </p:cNvSpPr>
            <p:nvPr/>
          </p:nvSpPr>
          <p:spPr bwMode="auto">
            <a:xfrm>
              <a:off x="1731" y="1630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Line 380"/>
            <p:cNvSpPr>
              <a:spLocks noChangeShapeType="1"/>
            </p:cNvSpPr>
            <p:nvPr/>
          </p:nvSpPr>
          <p:spPr bwMode="auto">
            <a:xfrm>
              <a:off x="1798" y="1588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Line 381"/>
            <p:cNvSpPr>
              <a:spLocks noChangeShapeType="1"/>
            </p:cNvSpPr>
            <p:nvPr/>
          </p:nvSpPr>
          <p:spPr bwMode="auto">
            <a:xfrm>
              <a:off x="1812" y="1581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Line 382"/>
            <p:cNvSpPr>
              <a:spLocks noChangeShapeType="1"/>
            </p:cNvSpPr>
            <p:nvPr/>
          </p:nvSpPr>
          <p:spPr bwMode="auto">
            <a:xfrm flipV="1">
              <a:off x="1822" y="1594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Line 383"/>
            <p:cNvSpPr>
              <a:spLocks noChangeShapeType="1"/>
            </p:cNvSpPr>
            <p:nvPr/>
          </p:nvSpPr>
          <p:spPr bwMode="auto">
            <a:xfrm>
              <a:off x="1835" y="159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Line 384"/>
            <p:cNvSpPr>
              <a:spLocks noChangeShapeType="1"/>
            </p:cNvSpPr>
            <p:nvPr/>
          </p:nvSpPr>
          <p:spPr bwMode="auto">
            <a:xfrm>
              <a:off x="1820" y="1603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Line 385"/>
            <p:cNvSpPr>
              <a:spLocks noChangeShapeType="1"/>
            </p:cNvSpPr>
            <p:nvPr/>
          </p:nvSpPr>
          <p:spPr bwMode="auto">
            <a:xfrm flipV="1">
              <a:off x="1820" y="1631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Line 386"/>
            <p:cNvSpPr>
              <a:spLocks noChangeShapeType="1"/>
            </p:cNvSpPr>
            <p:nvPr/>
          </p:nvSpPr>
          <p:spPr bwMode="auto">
            <a:xfrm>
              <a:off x="1822" y="1573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Line 387"/>
            <p:cNvSpPr>
              <a:spLocks noChangeShapeType="1"/>
            </p:cNvSpPr>
            <p:nvPr/>
          </p:nvSpPr>
          <p:spPr bwMode="auto">
            <a:xfrm>
              <a:off x="1836" y="1566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Line 388"/>
            <p:cNvSpPr>
              <a:spLocks noChangeShapeType="1"/>
            </p:cNvSpPr>
            <p:nvPr/>
          </p:nvSpPr>
          <p:spPr bwMode="auto">
            <a:xfrm flipV="1">
              <a:off x="1846" y="1579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Line 389"/>
            <p:cNvSpPr>
              <a:spLocks noChangeShapeType="1"/>
            </p:cNvSpPr>
            <p:nvPr/>
          </p:nvSpPr>
          <p:spPr bwMode="auto">
            <a:xfrm>
              <a:off x="1859" y="1579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Line 390"/>
            <p:cNvSpPr>
              <a:spLocks noChangeShapeType="1"/>
            </p:cNvSpPr>
            <p:nvPr/>
          </p:nvSpPr>
          <p:spPr bwMode="auto">
            <a:xfrm>
              <a:off x="1844" y="1588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Line 391"/>
            <p:cNvSpPr>
              <a:spLocks noChangeShapeType="1"/>
            </p:cNvSpPr>
            <p:nvPr/>
          </p:nvSpPr>
          <p:spPr bwMode="auto">
            <a:xfrm flipV="1">
              <a:off x="1844" y="1616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Line 392"/>
            <p:cNvSpPr>
              <a:spLocks noChangeShapeType="1"/>
            </p:cNvSpPr>
            <p:nvPr/>
          </p:nvSpPr>
          <p:spPr bwMode="auto">
            <a:xfrm>
              <a:off x="1847" y="1559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Line 393"/>
            <p:cNvSpPr>
              <a:spLocks noChangeShapeType="1"/>
            </p:cNvSpPr>
            <p:nvPr/>
          </p:nvSpPr>
          <p:spPr bwMode="auto">
            <a:xfrm>
              <a:off x="1861" y="1552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Line 394"/>
            <p:cNvSpPr>
              <a:spLocks noChangeShapeType="1"/>
            </p:cNvSpPr>
            <p:nvPr/>
          </p:nvSpPr>
          <p:spPr bwMode="auto">
            <a:xfrm flipV="1">
              <a:off x="1871" y="1565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Line 395"/>
            <p:cNvSpPr>
              <a:spLocks noChangeShapeType="1"/>
            </p:cNvSpPr>
            <p:nvPr/>
          </p:nvSpPr>
          <p:spPr bwMode="auto">
            <a:xfrm>
              <a:off x="1884" y="156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Line 396"/>
            <p:cNvSpPr>
              <a:spLocks noChangeShapeType="1"/>
            </p:cNvSpPr>
            <p:nvPr/>
          </p:nvSpPr>
          <p:spPr bwMode="auto">
            <a:xfrm>
              <a:off x="1869" y="1574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Line 397"/>
            <p:cNvSpPr>
              <a:spLocks noChangeShapeType="1"/>
            </p:cNvSpPr>
            <p:nvPr/>
          </p:nvSpPr>
          <p:spPr bwMode="auto">
            <a:xfrm flipV="1">
              <a:off x="1869" y="1602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Line 398"/>
            <p:cNvSpPr>
              <a:spLocks noChangeShapeType="1"/>
            </p:cNvSpPr>
            <p:nvPr/>
          </p:nvSpPr>
          <p:spPr bwMode="auto">
            <a:xfrm>
              <a:off x="1871" y="1544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Line 399"/>
            <p:cNvSpPr>
              <a:spLocks noChangeShapeType="1"/>
            </p:cNvSpPr>
            <p:nvPr/>
          </p:nvSpPr>
          <p:spPr bwMode="auto">
            <a:xfrm>
              <a:off x="1885" y="1537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Line 400"/>
            <p:cNvSpPr>
              <a:spLocks noChangeShapeType="1"/>
            </p:cNvSpPr>
            <p:nvPr/>
          </p:nvSpPr>
          <p:spPr bwMode="auto">
            <a:xfrm flipV="1">
              <a:off x="1895" y="1550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Line 401"/>
            <p:cNvSpPr>
              <a:spLocks noChangeShapeType="1"/>
            </p:cNvSpPr>
            <p:nvPr/>
          </p:nvSpPr>
          <p:spPr bwMode="auto">
            <a:xfrm>
              <a:off x="1908" y="1550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Line 402"/>
            <p:cNvSpPr>
              <a:spLocks noChangeShapeType="1"/>
            </p:cNvSpPr>
            <p:nvPr/>
          </p:nvSpPr>
          <p:spPr bwMode="auto">
            <a:xfrm>
              <a:off x="1893" y="1559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Line 403"/>
            <p:cNvSpPr>
              <a:spLocks noChangeShapeType="1"/>
            </p:cNvSpPr>
            <p:nvPr/>
          </p:nvSpPr>
          <p:spPr bwMode="auto">
            <a:xfrm flipV="1">
              <a:off x="1893" y="1587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Line 404"/>
            <p:cNvSpPr>
              <a:spLocks noChangeShapeType="1"/>
            </p:cNvSpPr>
            <p:nvPr/>
          </p:nvSpPr>
          <p:spPr bwMode="auto">
            <a:xfrm>
              <a:off x="1895" y="1530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Line 405"/>
            <p:cNvSpPr>
              <a:spLocks noChangeShapeType="1"/>
            </p:cNvSpPr>
            <p:nvPr/>
          </p:nvSpPr>
          <p:spPr bwMode="auto">
            <a:xfrm>
              <a:off x="1909" y="1523"/>
              <a:ext cx="23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Line 406"/>
            <p:cNvSpPr>
              <a:spLocks noChangeShapeType="1"/>
            </p:cNvSpPr>
            <p:nvPr/>
          </p:nvSpPr>
          <p:spPr bwMode="auto">
            <a:xfrm flipV="1">
              <a:off x="1919" y="1535"/>
              <a:ext cx="12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Line 407"/>
            <p:cNvSpPr>
              <a:spLocks noChangeShapeType="1"/>
            </p:cNvSpPr>
            <p:nvPr/>
          </p:nvSpPr>
          <p:spPr bwMode="auto">
            <a:xfrm>
              <a:off x="1932" y="1536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Line 408"/>
            <p:cNvSpPr>
              <a:spLocks noChangeShapeType="1"/>
            </p:cNvSpPr>
            <p:nvPr/>
          </p:nvSpPr>
          <p:spPr bwMode="auto">
            <a:xfrm>
              <a:off x="1917" y="154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1" name="Line 409"/>
            <p:cNvSpPr>
              <a:spLocks noChangeShapeType="1"/>
            </p:cNvSpPr>
            <p:nvPr/>
          </p:nvSpPr>
          <p:spPr bwMode="auto">
            <a:xfrm flipV="1">
              <a:off x="1917" y="1573"/>
              <a:ext cx="14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2" name="Line 410"/>
            <p:cNvSpPr>
              <a:spLocks noChangeShapeType="1"/>
            </p:cNvSpPr>
            <p:nvPr/>
          </p:nvSpPr>
          <p:spPr bwMode="auto">
            <a:xfrm>
              <a:off x="1779" y="1598"/>
              <a:ext cx="0" cy="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3" name="Line 411"/>
            <p:cNvSpPr>
              <a:spLocks noChangeShapeType="1"/>
            </p:cNvSpPr>
            <p:nvPr/>
          </p:nvSpPr>
          <p:spPr bwMode="auto">
            <a:xfrm flipH="1" flipV="1">
              <a:off x="1750" y="1599"/>
              <a:ext cx="27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4" name="Line 412"/>
            <p:cNvSpPr>
              <a:spLocks noChangeShapeType="1"/>
            </p:cNvSpPr>
            <p:nvPr/>
          </p:nvSpPr>
          <p:spPr bwMode="auto">
            <a:xfrm flipH="1">
              <a:off x="1779" y="1595"/>
              <a:ext cx="30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5" name="Line 413"/>
            <p:cNvSpPr>
              <a:spLocks noChangeShapeType="1"/>
            </p:cNvSpPr>
            <p:nvPr/>
          </p:nvSpPr>
          <p:spPr bwMode="auto">
            <a:xfrm flipH="1" flipV="1">
              <a:off x="1633" y="1483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Line 414"/>
            <p:cNvSpPr>
              <a:spLocks noChangeShapeType="1"/>
            </p:cNvSpPr>
            <p:nvPr/>
          </p:nvSpPr>
          <p:spPr bwMode="auto">
            <a:xfrm flipH="1" flipV="1">
              <a:off x="1645" y="1473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Line 415"/>
            <p:cNvSpPr>
              <a:spLocks noChangeShapeType="1"/>
            </p:cNvSpPr>
            <p:nvPr/>
          </p:nvSpPr>
          <p:spPr bwMode="auto">
            <a:xfrm flipV="1">
              <a:off x="1631" y="1473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Line 416"/>
            <p:cNvSpPr>
              <a:spLocks noChangeShapeType="1"/>
            </p:cNvSpPr>
            <p:nvPr/>
          </p:nvSpPr>
          <p:spPr bwMode="auto">
            <a:xfrm flipH="1" flipV="1">
              <a:off x="1657" y="1468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Line 417"/>
            <p:cNvSpPr>
              <a:spLocks noChangeShapeType="1"/>
            </p:cNvSpPr>
            <p:nvPr/>
          </p:nvSpPr>
          <p:spPr bwMode="auto">
            <a:xfrm flipH="1" flipV="1">
              <a:off x="1669" y="1458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Line 418"/>
            <p:cNvSpPr>
              <a:spLocks noChangeShapeType="1"/>
            </p:cNvSpPr>
            <p:nvPr/>
          </p:nvSpPr>
          <p:spPr bwMode="auto">
            <a:xfrm flipV="1">
              <a:off x="1655" y="1458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Line 419"/>
            <p:cNvSpPr>
              <a:spLocks noChangeShapeType="1"/>
            </p:cNvSpPr>
            <p:nvPr/>
          </p:nvSpPr>
          <p:spPr bwMode="auto">
            <a:xfrm flipH="1" flipV="1">
              <a:off x="1682" y="1453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Line 420"/>
            <p:cNvSpPr>
              <a:spLocks noChangeShapeType="1"/>
            </p:cNvSpPr>
            <p:nvPr/>
          </p:nvSpPr>
          <p:spPr bwMode="auto">
            <a:xfrm flipH="1" flipV="1">
              <a:off x="1694" y="1443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3" name="Line 421"/>
            <p:cNvSpPr>
              <a:spLocks noChangeShapeType="1"/>
            </p:cNvSpPr>
            <p:nvPr/>
          </p:nvSpPr>
          <p:spPr bwMode="auto">
            <a:xfrm flipV="1">
              <a:off x="1680" y="1443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4" name="Line 422"/>
            <p:cNvSpPr>
              <a:spLocks noChangeShapeType="1"/>
            </p:cNvSpPr>
            <p:nvPr/>
          </p:nvSpPr>
          <p:spPr bwMode="auto">
            <a:xfrm flipH="1" flipV="1">
              <a:off x="1706" y="1438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5" name="Line 423"/>
            <p:cNvSpPr>
              <a:spLocks noChangeShapeType="1"/>
            </p:cNvSpPr>
            <p:nvPr/>
          </p:nvSpPr>
          <p:spPr bwMode="auto">
            <a:xfrm flipH="1" flipV="1">
              <a:off x="1718" y="1428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6" name="Line 424"/>
            <p:cNvSpPr>
              <a:spLocks noChangeShapeType="1"/>
            </p:cNvSpPr>
            <p:nvPr/>
          </p:nvSpPr>
          <p:spPr bwMode="auto">
            <a:xfrm flipV="1">
              <a:off x="1704" y="1428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Line 425"/>
            <p:cNvSpPr>
              <a:spLocks noChangeShapeType="1"/>
            </p:cNvSpPr>
            <p:nvPr/>
          </p:nvSpPr>
          <p:spPr bwMode="auto">
            <a:xfrm flipH="1" flipV="1">
              <a:off x="1731" y="1424"/>
              <a:ext cx="5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Line 426"/>
            <p:cNvSpPr>
              <a:spLocks noChangeShapeType="1"/>
            </p:cNvSpPr>
            <p:nvPr/>
          </p:nvSpPr>
          <p:spPr bwMode="auto">
            <a:xfrm flipH="1" flipV="1">
              <a:off x="1743" y="1414"/>
              <a:ext cx="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99" name="Line 427"/>
            <p:cNvSpPr>
              <a:spLocks noChangeShapeType="1"/>
            </p:cNvSpPr>
            <p:nvPr/>
          </p:nvSpPr>
          <p:spPr bwMode="auto">
            <a:xfrm flipV="1">
              <a:off x="1729" y="1414"/>
              <a:ext cx="13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Line 428"/>
            <p:cNvSpPr>
              <a:spLocks noChangeShapeType="1"/>
            </p:cNvSpPr>
            <p:nvPr/>
          </p:nvSpPr>
          <p:spPr bwMode="auto">
            <a:xfrm>
              <a:off x="1623" y="1504"/>
              <a:ext cx="0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1" name="Line 429"/>
            <p:cNvSpPr>
              <a:spLocks noChangeShapeType="1"/>
            </p:cNvSpPr>
            <p:nvPr/>
          </p:nvSpPr>
          <p:spPr bwMode="auto">
            <a:xfrm>
              <a:off x="1626" y="1523"/>
              <a:ext cx="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2" name="Line 430"/>
            <p:cNvSpPr>
              <a:spLocks noChangeShapeType="1"/>
            </p:cNvSpPr>
            <p:nvPr/>
          </p:nvSpPr>
          <p:spPr bwMode="auto">
            <a:xfrm>
              <a:off x="1929" y="1504"/>
              <a:ext cx="0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3" name="Line 431"/>
            <p:cNvSpPr>
              <a:spLocks noChangeShapeType="1"/>
            </p:cNvSpPr>
            <p:nvPr/>
          </p:nvSpPr>
          <p:spPr bwMode="auto">
            <a:xfrm flipH="1">
              <a:off x="1920" y="1522"/>
              <a:ext cx="8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4" name="Line 432"/>
            <p:cNvSpPr>
              <a:spLocks noChangeShapeType="1"/>
            </p:cNvSpPr>
            <p:nvPr/>
          </p:nvSpPr>
          <p:spPr bwMode="auto">
            <a:xfrm flipV="1">
              <a:off x="1913" y="1489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5" name="Line 433"/>
            <p:cNvSpPr>
              <a:spLocks noChangeShapeType="1"/>
            </p:cNvSpPr>
            <p:nvPr/>
          </p:nvSpPr>
          <p:spPr bwMode="auto">
            <a:xfrm flipV="1">
              <a:off x="1901" y="1480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6" name="Line 434"/>
            <p:cNvSpPr>
              <a:spLocks noChangeShapeType="1"/>
            </p:cNvSpPr>
            <p:nvPr/>
          </p:nvSpPr>
          <p:spPr bwMode="auto">
            <a:xfrm>
              <a:off x="1908" y="1480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7" name="Line 435"/>
            <p:cNvSpPr>
              <a:spLocks noChangeShapeType="1"/>
            </p:cNvSpPr>
            <p:nvPr/>
          </p:nvSpPr>
          <p:spPr bwMode="auto">
            <a:xfrm flipV="1">
              <a:off x="1890" y="1475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8" name="Line 436"/>
            <p:cNvSpPr>
              <a:spLocks noChangeShapeType="1"/>
            </p:cNvSpPr>
            <p:nvPr/>
          </p:nvSpPr>
          <p:spPr bwMode="auto">
            <a:xfrm flipV="1">
              <a:off x="1878" y="1466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09" name="Line 437"/>
            <p:cNvSpPr>
              <a:spLocks noChangeShapeType="1"/>
            </p:cNvSpPr>
            <p:nvPr/>
          </p:nvSpPr>
          <p:spPr bwMode="auto">
            <a:xfrm>
              <a:off x="1885" y="1466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0" name="Line 438"/>
            <p:cNvSpPr>
              <a:spLocks noChangeShapeType="1"/>
            </p:cNvSpPr>
            <p:nvPr/>
          </p:nvSpPr>
          <p:spPr bwMode="auto">
            <a:xfrm flipV="1">
              <a:off x="1867" y="1461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1" name="Line 439"/>
            <p:cNvSpPr>
              <a:spLocks noChangeShapeType="1"/>
            </p:cNvSpPr>
            <p:nvPr/>
          </p:nvSpPr>
          <p:spPr bwMode="auto">
            <a:xfrm flipV="1">
              <a:off x="1855" y="1452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2" name="Line 440"/>
            <p:cNvSpPr>
              <a:spLocks noChangeShapeType="1"/>
            </p:cNvSpPr>
            <p:nvPr/>
          </p:nvSpPr>
          <p:spPr bwMode="auto">
            <a:xfrm>
              <a:off x="1862" y="1452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3" name="Line 441"/>
            <p:cNvSpPr>
              <a:spLocks noChangeShapeType="1"/>
            </p:cNvSpPr>
            <p:nvPr/>
          </p:nvSpPr>
          <p:spPr bwMode="auto">
            <a:xfrm flipV="1">
              <a:off x="1844" y="1447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4" name="Line 442"/>
            <p:cNvSpPr>
              <a:spLocks noChangeShapeType="1"/>
            </p:cNvSpPr>
            <p:nvPr/>
          </p:nvSpPr>
          <p:spPr bwMode="auto">
            <a:xfrm flipV="1">
              <a:off x="1832" y="1438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5" name="Line 443"/>
            <p:cNvSpPr>
              <a:spLocks noChangeShapeType="1"/>
            </p:cNvSpPr>
            <p:nvPr/>
          </p:nvSpPr>
          <p:spPr bwMode="auto">
            <a:xfrm>
              <a:off x="1839" y="1438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6" name="Line 444"/>
            <p:cNvSpPr>
              <a:spLocks noChangeShapeType="1"/>
            </p:cNvSpPr>
            <p:nvPr/>
          </p:nvSpPr>
          <p:spPr bwMode="auto">
            <a:xfrm flipV="1">
              <a:off x="1822" y="1433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7" name="Line 445"/>
            <p:cNvSpPr>
              <a:spLocks noChangeShapeType="1"/>
            </p:cNvSpPr>
            <p:nvPr/>
          </p:nvSpPr>
          <p:spPr bwMode="auto">
            <a:xfrm flipV="1">
              <a:off x="1810" y="1424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8" name="Line 446"/>
            <p:cNvSpPr>
              <a:spLocks noChangeShapeType="1"/>
            </p:cNvSpPr>
            <p:nvPr/>
          </p:nvSpPr>
          <p:spPr bwMode="auto">
            <a:xfrm>
              <a:off x="1817" y="1424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19" name="Line 447"/>
            <p:cNvSpPr>
              <a:spLocks noChangeShapeType="1"/>
            </p:cNvSpPr>
            <p:nvPr/>
          </p:nvSpPr>
          <p:spPr bwMode="auto">
            <a:xfrm flipV="1">
              <a:off x="1799" y="1419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0" name="Line 448"/>
            <p:cNvSpPr>
              <a:spLocks noChangeShapeType="1"/>
            </p:cNvSpPr>
            <p:nvPr/>
          </p:nvSpPr>
          <p:spPr bwMode="auto">
            <a:xfrm flipV="1">
              <a:off x="1787" y="1410"/>
              <a:ext cx="7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1" name="Line 449"/>
            <p:cNvSpPr>
              <a:spLocks noChangeShapeType="1"/>
            </p:cNvSpPr>
            <p:nvPr/>
          </p:nvSpPr>
          <p:spPr bwMode="auto">
            <a:xfrm>
              <a:off x="1794" y="1410"/>
              <a:ext cx="1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2" name="Line 450"/>
            <p:cNvSpPr>
              <a:spLocks noChangeShapeType="1"/>
            </p:cNvSpPr>
            <p:nvPr/>
          </p:nvSpPr>
          <p:spPr bwMode="auto">
            <a:xfrm flipH="1" flipV="1">
              <a:off x="1807" y="1634"/>
              <a:ext cx="11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3" name="Line 451"/>
            <p:cNvSpPr>
              <a:spLocks noChangeShapeType="1"/>
            </p:cNvSpPr>
            <p:nvPr/>
          </p:nvSpPr>
          <p:spPr bwMode="auto">
            <a:xfrm flipV="1">
              <a:off x="1806" y="1595"/>
              <a:ext cx="0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4" name="Line 452"/>
            <p:cNvSpPr>
              <a:spLocks noChangeShapeType="1"/>
            </p:cNvSpPr>
            <p:nvPr/>
          </p:nvSpPr>
          <p:spPr bwMode="auto">
            <a:xfrm flipV="1">
              <a:off x="1746" y="1628"/>
              <a:ext cx="9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5" name="Line 453"/>
            <p:cNvSpPr>
              <a:spLocks noChangeShapeType="1"/>
            </p:cNvSpPr>
            <p:nvPr/>
          </p:nvSpPr>
          <p:spPr bwMode="auto">
            <a:xfrm flipV="1">
              <a:off x="1755" y="1600"/>
              <a:ext cx="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6" name="Freeform 454"/>
            <p:cNvSpPr>
              <a:spLocks/>
            </p:cNvSpPr>
            <p:nvPr/>
          </p:nvSpPr>
          <p:spPr bwMode="auto">
            <a:xfrm>
              <a:off x="1691" y="1449"/>
              <a:ext cx="177" cy="106"/>
            </a:xfrm>
            <a:custGeom>
              <a:avLst/>
              <a:gdLst>
                <a:gd name="T0" fmla="*/ 0 w 177"/>
                <a:gd name="T1" fmla="*/ 49 h 106"/>
                <a:gd name="T2" fmla="*/ 79 w 177"/>
                <a:gd name="T3" fmla="*/ 0 h 106"/>
                <a:gd name="T4" fmla="*/ 177 w 177"/>
                <a:gd name="T5" fmla="*/ 57 h 106"/>
                <a:gd name="T6" fmla="*/ 91 w 177"/>
                <a:gd name="T7" fmla="*/ 106 h 106"/>
                <a:gd name="T8" fmla="*/ 0 w 177"/>
                <a:gd name="T9" fmla="*/ 49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106"/>
                <a:gd name="T17" fmla="*/ 177 w 177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106">
                  <a:moveTo>
                    <a:pt x="0" y="49"/>
                  </a:moveTo>
                  <a:lnTo>
                    <a:pt x="79" y="0"/>
                  </a:lnTo>
                  <a:lnTo>
                    <a:pt x="177" y="57"/>
                  </a:lnTo>
                  <a:lnTo>
                    <a:pt x="91" y="10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>
                <a:alpha val="89803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7" name="Line 455"/>
            <p:cNvSpPr>
              <a:spLocks noChangeShapeType="1"/>
            </p:cNvSpPr>
            <p:nvPr/>
          </p:nvSpPr>
          <p:spPr bwMode="auto">
            <a:xfrm flipV="1">
              <a:off x="1677" y="1437"/>
              <a:ext cx="95" cy="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8" name="Line 456"/>
            <p:cNvSpPr>
              <a:spLocks noChangeShapeType="1"/>
            </p:cNvSpPr>
            <p:nvPr/>
          </p:nvSpPr>
          <p:spPr bwMode="auto">
            <a:xfrm>
              <a:off x="1679" y="1496"/>
              <a:ext cx="100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29" name="Line 457"/>
            <p:cNvSpPr>
              <a:spLocks noChangeShapeType="1"/>
            </p:cNvSpPr>
            <p:nvPr/>
          </p:nvSpPr>
          <p:spPr bwMode="auto">
            <a:xfrm flipV="1">
              <a:off x="1781" y="1500"/>
              <a:ext cx="92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0" name="Line 458"/>
            <p:cNvSpPr>
              <a:spLocks noChangeShapeType="1"/>
            </p:cNvSpPr>
            <p:nvPr/>
          </p:nvSpPr>
          <p:spPr bwMode="auto">
            <a:xfrm>
              <a:off x="1773" y="1437"/>
              <a:ext cx="101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1" name="Line 459"/>
            <p:cNvSpPr>
              <a:spLocks noChangeShapeType="1"/>
            </p:cNvSpPr>
            <p:nvPr/>
          </p:nvSpPr>
          <p:spPr bwMode="auto">
            <a:xfrm flipH="1">
              <a:off x="1689" y="1448"/>
              <a:ext cx="84" cy="5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2" name="Line 460"/>
            <p:cNvSpPr>
              <a:spLocks noChangeShapeType="1"/>
            </p:cNvSpPr>
            <p:nvPr/>
          </p:nvSpPr>
          <p:spPr bwMode="auto">
            <a:xfrm>
              <a:off x="1770" y="1448"/>
              <a:ext cx="94" cy="5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3" name="Line 461"/>
            <p:cNvSpPr>
              <a:spLocks noChangeShapeType="1"/>
            </p:cNvSpPr>
            <p:nvPr/>
          </p:nvSpPr>
          <p:spPr bwMode="auto">
            <a:xfrm>
              <a:off x="1743" y="1496"/>
              <a:ext cx="33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4" name="Line 462"/>
            <p:cNvSpPr>
              <a:spLocks noChangeShapeType="1"/>
            </p:cNvSpPr>
            <p:nvPr/>
          </p:nvSpPr>
          <p:spPr bwMode="auto">
            <a:xfrm flipV="1">
              <a:off x="1744" y="1475"/>
              <a:ext cx="28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5" name="Line 463"/>
            <p:cNvSpPr>
              <a:spLocks noChangeShapeType="1"/>
            </p:cNvSpPr>
            <p:nvPr/>
          </p:nvSpPr>
          <p:spPr bwMode="auto">
            <a:xfrm flipH="1" flipV="1">
              <a:off x="1773" y="1476"/>
              <a:ext cx="31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6" name="Line 464"/>
            <p:cNvSpPr>
              <a:spLocks noChangeShapeType="1"/>
            </p:cNvSpPr>
            <p:nvPr/>
          </p:nvSpPr>
          <p:spPr bwMode="auto">
            <a:xfrm flipH="1">
              <a:off x="1775" y="1497"/>
              <a:ext cx="28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7" name="Line 465"/>
            <p:cNvSpPr>
              <a:spLocks noChangeShapeType="1"/>
            </p:cNvSpPr>
            <p:nvPr/>
          </p:nvSpPr>
          <p:spPr bwMode="auto">
            <a:xfrm>
              <a:off x="1742" y="1510"/>
              <a:ext cx="32" cy="2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8" name="Line 466"/>
            <p:cNvSpPr>
              <a:spLocks noChangeShapeType="1"/>
            </p:cNvSpPr>
            <p:nvPr/>
          </p:nvSpPr>
          <p:spPr bwMode="auto">
            <a:xfrm flipH="1" flipV="1">
              <a:off x="1741" y="1496"/>
              <a:ext cx="1" cy="1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39" name="Line 467"/>
            <p:cNvSpPr>
              <a:spLocks noChangeShapeType="1"/>
            </p:cNvSpPr>
            <p:nvPr/>
          </p:nvSpPr>
          <p:spPr bwMode="auto">
            <a:xfrm flipH="1" flipV="1">
              <a:off x="1775" y="1517"/>
              <a:ext cx="1" cy="1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0" name="Line 468"/>
            <p:cNvSpPr>
              <a:spLocks noChangeShapeType="1"/>
            </p:cNvSpPr>
            <p:nvPr/>
          </p:nvSpPr>
          <p:spPr bwMode="auto">
            <a:xfrm flipV="1">
              <a:off x="1776" y="1510"/>
              <a:ext cx="31" cy="21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1" name="Line 469"/>
            <p:cNvSpPr>
              <a:spLocks noChangeShapeType="1"/>
            </p:cNvSpPr>
            <p:nvPr/>
          </p:nvSpPr>
          <p:spPr bwMode="auto">
            <a:xfrm>
              <a:off x="1805" y="1494"/>
              <a:ext cx="0" cy="1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2" name="Freeform 470"/>
            <p:cNvSpPr>
              <a:spLocks/>
            </p:cNvSpPr>
            <p:nvPr/>
          </p:nvSpPr>
          <p:spPr bwMode="auto">
            <a:xfrm>
              <a:off x="1742" y="1497"/>
              <a:ext cx="34" cy="34"/>
            </a:xfrm>
            <a:custGeom>
              <a:avLst/>
              <a:gdLst>
                <a:gd name="T0" fmla="*/ 0 w 34"/>
                <a:gd name="T1" fmla="*/ 0 h 34"/>
                <a:gd name="T2" fmla="*/ 0 w 34"/>
                <a:gd name="T3" fmla="*/ 12 h 34"/>
                <a:gd name="T4" fmla="*/ 34 w 34"/>
                <a:gd name="T5" fmla="*/ 34 h 34"/>
                <a:gd name="T6" fmla="*/ 34 w 34"/>
                <a:gd name="T7" fmla="*/ 21 h 34"/>
                <a:gd name="T8" fmla="*/ 0 w 34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4"/>
                <a:gd name="T17" fmla="*/ 34 w 34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4">
                  <a:moveTo>
                    <a:pt x="0" y="0"/>
                  </a:moveTo>
                  <a:lnTo>
                    <a:pt x="0" y="12"/>
                  </a:lnTo>
                  <a:lnTo>
                    <a:pt x="34" y="34"/>
                  </a:lnTo>
                  <a:lnTo>
                    <a:pt x="34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43" name="Freeform 471"/>
            <p:cNvSpPr>
              <a:spLocks/>
            </p:cNvSpPr>
            <p:nvPr/>
          </p:nvSpPr>
          <p:spPr bwMode="auto">
            <a:xfrm>
              <a:off x="1778" y="1497"/>
              <a:ext cx="28" cy="33"/>
            </a:xfrm>
            <a:custGeom>
              <a:avLst/>
              <a:gdLst>
                <a:gd name="T0" fmla="*/ 0 w 28"/>
                <a:gd name="T1" fmla="*/ 19 h 33"/>
                <a:gd name="T2" fmla="*/ 27 w 28"/>
                <a:gd name="T3" fmla="*/ 0 h 33"/>
                <a:gd name="T4" fmla="*/ 28 w 28"/>
                <a:gd name="T5" fmla="*/ 13 h 33"/>
                <a:gd name="T6" fmla="*/ 0 w 28"/>
                <a:gd name="T7" fmla="*/ 33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3"/>
                <a:gd name="T14" fmla="*/ 28 w 2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3">
                  <a:moveTo>
                    <a:pt x="0" y="19"/>
                  </a:moveTo>
                  <a:lnTo>
                    <a:pt x="27" y="0"/>
                  </a:lnTo>
                  <a:lnTo>
                    <a:pt x="28" y="13"/>
                  </a:lnTo>
                  <a:lnTo>
                    <a:pt x="0" y="3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1" name="Oval 1817"/>
          <p:cNvSpPr>
            <a:spLocks noChangeArrowheads="1"/>
          </p:cNvSpPr>
          <p:nvPr/>
        </p:nvSpPr>
        <p:spPr bwMode="auto">
          <a:xfrm>
            <a:off x="3962400" y="3133725"/>
            <a:ext cx="2133600" cy="2133600"/>
          </a:xfrm>
          <a:prstGeom prst="ellipse">
            <a:avLst/>
          </a:prstGeom>
          <a:noFill/>
          <a:ln w="5524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 b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19" name="Oval 1818"/>
          <p:cNvSpPr>
            <a:spLocks noChangeArrowheads="1"/>
          </p:cNvSpPr>
          <p:nvPr/>
        </p:nvSpPr>
        <p:spPr bwMode="auto">
          <a:xfrm>
            <a:off x="3657600" y="2828925"/>
            <a:ext cx="2743200" cy="274320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1019175" eaLnBrk="0" hangingPunct="0"/>
            <a:endParaRPr lang="en-US" b="0"/>
          </a:p>
        </p:txBody>
      </p:sp>
      <p:grpSp>
        <p:nvGrpSpPr>
          <p:cNvPr id="8" name="Group 618"/>
          <p:cNvGrpSpPr/>
          <p:nvPr/>
        </p:nvGrpSpPr>
        <p:grpSpPr>
          <a:xfrm>
            <a:off x="4191000" y="3362325"/>
            <a:ext cx="1676400" cy="1676400"/>
            <a:chOff x="4191000" y="3362325"/>
            <a:chExt cx="1676400" cy="1676400"/>
          </a:xfrm>
        </p:grpSpPr>
        <p:sp>
          <p:nvSpPr>
            <p:cNvPr id="23571" name="Oval 1860"/>
            <p:cNvSpPr>
              <a:spLocks noChangeArrowheads="1"/>
            </p:cNvSpPr>
            <p:nvPr/>
          </p:nvSpPr>
          <p:spPr bwMode="auto">
            <a:xfrm>
              <a:off x="4191000" y="3362325"/>
              <a:ext cx="1676400" cy="1676400"/>
            </a:xfrm>
            <a:prstGeom prst="ellipse">
              <a:avLst/>
            </a:prstGeom>
            <a:solidFill>
              <a:schemeClr val="tx1"/>
            </a:solidFill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863" name="Oval 1862"/>
            <p:cNvSpPr>
              <a:spLocks noChangeArrowheads="1"/>
            </p:cNvSpPr>
            <p:nvPr/>
          </p:nvSpPr>
          <p:spPr bwMode="auto">
            <a:xfrm>
              <a:off x="4191000" y="3362325"/>
              <a:ext cx="1676400" cy="1676400"/>
            </a:xfrm>
            <a:prstGeom prst="ellipse">
              <a:avLst/>
            </a:prstGeom>
            <a:noFill/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b="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864" name="Oval 1863"/>
            <p:cNvSpPr>
              <a:spLocks noChangeArrowheads="1"/>
            </p:cNvSpPr>
            <p:nvPr/>
          </p:nvSpPr>
          <p:spPr bwMode="auto">
            <a:xfrm>
              <a:off x="4191000" y="3362325"/>
              <a:ext cx="1676400" cy="1676400"/>
            </a:xfrm>
            <a:prstGeom prst="ellipse">
              <a:avLst/>
            </a:prstGeom>
            <a:noFill/>
            <a:ln w="2540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CMP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Calibri" pitchFamily="34" charset="0"/>
                </a:rPr>
                <a:t>Model</a:t>
              </a:r>
              <a:endParaRPr lang="en-US" sz="2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627" name="Rectangle 626"/>
          <p:cNvSpPr>
            <a:spLocks noChangeArrowheads="1"/>
          </p:cNvSpPr>
          <p:nvPr/>
        </p:nvSpPr>
        <p:spPr bwMode="auto">
          <a:xfrm>
            <a:off x="6629400" y="3276600"/>
            <a:ext cx="931863" cy="71238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76200" algn="ctr">
            <a:noFill/>
            <a:round/>
            <a:headEnd/>
            <a:tailEnd/>
          </a:ln>
        </p:spPr>
        <p:txBody>
          <a:bodyPr/>
          <a:lstStyle/>
          <a:p>
            <a:pPr algn="ctr" defTabSz="1019175" eaLnBrk="0" hangingPunct="0"/>
            <a:endParaRPr lang="en-US" b="0"/>
          </a:p>
        </p:txBody>
      </p:sp>
      <p:sp>
        <p:nvSpPr>
          <p:cNvPr id="605" name="Content Placeholder 4"/>
          <p:cNvSpPr txBox="1">
            <a:spLocks/>
          </p:cNvSpPr>
          <p:nvPr/>
        </p:nvSpPr>
        <p:spPr bwMode="auto">
          <a:xfrm>
            <a:off x="152400" y="6172200"/>
            <a:ext cx="9806940" cy="167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81000" lvl="0" indent="-381000" eaLnBrk="0" hangingPunct="0">
              <a:spcBef>
                <a:spcPts val="6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FPGA-based simulators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, can run components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 parallel</a:t>
            </a:r>
          </a:p>
          <a:p>
            <a:pPr marL="631825" marR="0" lvl="1" indent="-28416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Each component can be mapped on a separate FPGA</a:t>
            </a:r>
          </a:p>
          <a:p>
            <a:pPr marL="631825" lvl="1" indent="-284163" eaLnBrk="0" hangingPunct="0">
              <a:spcBef>
                <a:spcPts val="0"/>
              </a:spcBef>
              <a:buClr>
                <a:srgbClr val="669999"/>
              </a:buClr>
              <a:buSzPct val="70000"/>
              <a:buFont typeface="Wingdings" pitchFamily="2" charset="2"/>
              <a:buChar char="l"/>
            </a:pP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See </a:t>
            </a:r>
            <a:r>
              <a:rPr lang="en-US" sz="2800" b="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ProtoFlex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project for more info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: </a:t>
            </a:r>
            <a:r>
              <a:rPr lang="en-US" sz="28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  <a:hlinkClick r:id="rId4"/>
              </a:rPr>
              <a:t>www.ece.cmu.edu/~protoflex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cxnSp>
        <p:nvCxnSpPr>
          <p:cNvPr id="1848" name="Straight Connector 1410"/>
          <p:cNvCxnSpPr>
            <a:cxnSpLocks noChangeShapeType="1"/>
            <a:stCxn id="1864" idx="1"/>
          </p:cNvCxnSpPr>
          <p:nvPr/>
        </p:nvCxnSpPr>
        <p:spPr bwMode="auto">
          <a:xfrm rot="16200000" flipV="1">
            <a:off x="4084638" y="3255963"/>
            <a:ext cx="352425" cy="352425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1849" name="Straight Connector 1410"/>
          <p:cNvCxnSpPr>
            <a:cxnSpLocks noChangeShapeType="1"/>
            <a:stCxn id="1864" idx="3"/>
          </p:cNvCxnSpPr>
          <p:nvPr/>
        </p:nvCxnSpPr>
        <p:spPr bwMode="auto">
          <a:xfrm rot="5400000">
            <a:off x="4083051" y="4792662"/>
            <a:ext cx="354012" cy="354013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1850" name="Straight Connector 1410"/>
          <p:cNvCxnSpPr>
            <a:cxnSpLocks noChangeShapeType="1"/>
            <a:endCxn id="1864" idx="5"/>
          </p:cNvCxnSpPr>
          <p:nvPr/>
        </p:nvCxnSpPr>
        <p:spPr bwMode="auto">
          <a:xfrm rot="16200000" flipV="1">
            <a:off x="5621338" y="4792663"/>
            <a:ext cx="350837" cy="350837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 type="triangle" w="med" len="sm"/>
            <a:tailEnd type="triangle" w="med" len="sm"/>
          </a:ln>
        </p:spPr>
      </p:cxnSp>
      <p:cxnSp>
        <p:nvCxnSpPr>
          <p:cNvPr id="1851" name="Straight Connector 1410"/>
          <p:cNvCxnSpPr>
            <a:cxnSpLocks noChangeShapeType="1"/>
            <a:stCxn id="1864" idx="7"/>
          </p:cNvCxnSpPr>
          <p:nvPr/>
        </p:nvCxnSpPr>
        <p:spPr bwMode="auto">
          <a:xfrm rot="5400000" flipH="1" flipV="1">
            <a:off x="5621338" y="3257550"/>
            <a:ext cx="350838" cy="350837"/>
          </a:xfrm>
          <a:prstGeom prst="line">
            <a:avLst/>
          </a:prstGeom>
          <a:noFill/>
          <a:ln w="63500" algn="ctr">
            <a:solidFill>
              <a:schemeClr val="tx1"/>
            </a:solidFill>
            <a:round/>
            <a:headEnd type="triangle" w="med" len="sm"/>
            <a:tailEnd type="triangle" w="med" len="sm"/>
          </a:ln>
        </p:spPr>
      </p:cxnSp>
      <p:grpSp>
        <p:nvGrpSpPr>
          <p:cNvPr id="9" name="Group 633"/>
          <p:cNvGrpSpPr/>
          <p:nvPr/>
        </p:nvGrpSpPr>
        <p:grpSpPr>
          <a:xfrm>
            <a:off x="803275" y="2362200"/>
            <a:ext cx="8493125" cy="3779706"/>
            <a:chOff x="803275" y="3581400"/>
            <a:chExt cx="8493125" cy="3779706"/>
          </a:xfrm>
        </p:grpSpPr>
        <p:sp>
          <p:nvSpPr>
            <p:cNvPr id="628" name="Rectangle 1395"/>
            <p:cNvSpPr>
              <a:spLocks noChangeArrowheads="1"/>
            </p:cNvSpPr>
            <p:nvPr/>
          </p:nvSpPr>
          <p:spPr bwMode="auto">
            <a:xfrm>
              <a:off x="871538" y="5410200"/>
              <a:ext cx="4191000" cy="1905000"/>
            </a:xfrm>
            <a:prstGeom prst="rect">
              <a:avLst/>
            </a:prstGeom>
            <a:solidFill>
              <a:schemeClr val="bg1">
                <a:alpha val="90195"/>
              </a:schemeClr>
            </a:solidFill>
            <a:ln w="762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19175" eaLnBrk="0" hangingPunct="0"/>
              <a:endParaRPr lang="en-US" b="0"/>
            </a:p>
          </p:txBody>
        </p:sp>
        <p:sp>
          <p:nvSpPr>
            <p:cNvPr id="629" name="Rectangle 1395"/>
            <p:cNvSpPr>
              <a:spLocks noChangeArrowheads="1"/>
            </p:cNvSpPr>
            <p:nvPr/>
          </p:nvSpPr>
          <p:spPr bwMode="auto">
            <a:xfrm>
              <a:off x="5064125" y="5456106"/>
              <a:ext cx="4232275" cy="1905000"/>
            </a:xfrm>
            <a:prstGeom prst="rect">
              <a:avLst/>
            </a:prstGeom>
            <a:solidFill>
              <a:schemeClr val="bg1">
                <a:alpha val="90195"/>
              </a:schemeClr>
            </a:solidFill>
            <a:ln w="762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19175" eaLnBrk="0" hangingPunct="0"/>
              <a:endParaRPr lang="en-US" b="0"/>
            </a:p>
          </p:txBody>
        </p:sp>
        <p:sp>
          <p:nvSpPr>
            <p:cNvPr id="630" name="Rectangle 1395"/>
            <p:cNvSpPr>
              <a:spLocks noChangeArrowheads="1"/>
            </p:cNvSpPr>
            <p:nvPr/>
          </p:nvSpPr>
          <p:spPr bwMode="auto">
            <a:xfrm>
              <a:off x="803275" y="3581400"/>
              <a:ext cx="4191000" cy="1828800"/>
            </a:xfrm>
            <a:prstGeom prst="rect">
              <a:avLst/>
            </a:prstGeom>
            <a:solidFill>
              <a:schemeClr val="bg1">
                <a:alpha val="90195"/>
              </a:schemeClr>
            </a:solidFill>
            <a:ln w="762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19175" eaLnBrk="0" hangingPunct="0"/>
              <a:endParaRPr lang="en-US" b="0"/>
            </a:p>
          </p:txBody>
        </p:sp>
        <p:sp>
          <p:nvSpPr>
            <p:cNvPr id="633" name="Rectangle 1395"/>
            <p:cNvSpPr>
              <a:spLocks noChangeArrowheads="1"/>
            </p:cNvSpPr>
            <p:nvPr/>
          </p:nvSpPr>
          <p:spPr bwMode="auto">
            <a:xfrm>
              <a:off x="4994745" y="4479130"/>
              <a:ext cx="979812" cy="977511"/>
            </a:xfrm>
            <a:prstGeom prst="rect">
              <a:avLst/>
            </a:prstGeom>
            <a:solidFill>
              <a:schemeClr val="bg1">
                <a:alpha val="90195"/>
              </a:schemeClr>
            </a:solidFill>
            <a:ln w="762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19175" eaLnBrk="0" hangingPunct="0"/>
              <a:endParaRPr lang="en-US" b="0"/>
            </a:p>
          </p:txBody>
        </p:sp>
      </p:grpSp>
      <p:sp>
        <p:nvSpPr>
          <p:cNvPr id="601" name="Slide Number Placeholder 3"/>
          <p:cNvSpPr txBox="1">
            <a:spLocks/>
          </p:cNvSpPr>
          <p:nvPr/>
        </p:nvSpPr>
        <p:spPr>
          <a:xfrm>
            <a:off x="7712075" y="7315200"/>
            <a:ext cx="2346325" cy="539750"/>
          </a:xfrm>
          <a:prstGeom prst="rect">
            <a:avLst/>
          </a:prstGeom>
          <a:noFill/>
        </p:spPr>
        <p:txBody>
          <a:bodyPr lIns="101882" tIns="50941" rIns="101882" bIns="50941" anchor="ctr"/>
          <a:lstStyle/>
          <a:p>
            <a:pPr algn="r" eaLnBrk="0" hangingPunct="0">
              <a:defRPr/>
            </a:pPr>
            <a:fld id="{E577EB26-4EC9-4EF0-AEEC-5D676E11894A}" type="slidenum">
              <a:rPr lang="en-US" sz="140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algn="r" eaLnBrk="0" hangingPunct="0">
                <a:defRPr/>
              </a:pPr>
              <a:t>11</a:t>
            </a:fld>
            <a:endParaRPr lang="en-US" sz="1400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32" grpId="0" animBg="1"/>
      <p:bldP spid="23888" grpId="0" animBg="1"/>
      <p:bldP spid="23744" grpId="0" animBg="1"/>
      <p:bldP spid="23600" grpId="0" animBg="1"/>
      <p:bldP spid="1819" grpId="0" animBg="1"/>
      <p:bldP spid="6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Introduction to FIST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Background</a:t>
            </a:r>
          </a:p>
          <a:p>
            <a:pPr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000000"/>
                </a:solidFill>
                <a:cs typeface="Arial"/>
              </a:rPr>
              <a:t>FIST-based Network Models</a:t>
            </a:r>
          </a:p>
          <a:p>
            <a:pPr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000000"/>
                </a:solidFill>
                <a:cs typeface="Arial"/>
              </a:rPr>
              <a:t>Applicability and Limitations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Evaluation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Related Work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Conclusions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Future Directions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9288463" y="3371850"/>
            <a:ext cx="644525" cy="2286000"/>
            <a:chOff x="9295553" y="3352800"/>
            <a:chExt cx="645225" cy="2286000"/>
          </a:xfrm>
        </p:grpSpPr>
        <p:sp>
          <p:nvSpPr>
            <p:cNvPr id="44067" name="Down Arrow 37"/>
            <p:cNvSpPr>
              <a:spLocks noChangeArrowheads="1"/>
            </p:cNvSpPr>
            <p:nvPr/>
          </p:nvSpPr>
          <p:spPr bwMode="auto">
            <a:xfrm rot="10800000">
              <a:off x="9295553" y="3352800"/>
              <a:ext cx="645225" cy="2286000"/>
            </a:xfrm>
            <a:prstGeom prst="downArrow">
              <a:avLst>
                <a:gd name="adj1" fmla="val 50000"/>
                <a:gd name="adj2" fmla="val 49995"/>
              </a:avLst>
            </a:prstGeom>
            <a:solidFill>
              <a:srgbClr val="C00000"/>
            </a:solidFill>
            <a:ln w="38100" cap="rnd" algn="ctr">
              <a:solidFill>
                <a:srgbClr val="C00000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1019175" eaLnBrk="0" hangingPunct="0"/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8500551" y="4257458"/>
              <a:ext cx="2209800" cy="40048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19175" eaLnBrk="0" hangingPunct="0"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Calibri"/>
                  <a:cs typeface="Arial" pitchFamily="34" charset="0"/>
                </a:rPr>
                <a:t>Feedback</a:t>
              </a:r>
              <a:endParaRPr lang="en-US" sz="2000" kern="0" dirty="0">
                <a:solidFill>
                  <a:srgbClr val="FFFFFF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44035" name="Rounded Rectangle 9"/>
          <p:cNvSpPr>
            <a:spLocks noChangeArrowheads="1"/>
          </p:cNvSpPr>
          <p:nvPr/>
        </p:nvSpPr>
        <p:spPr bwMode="auto">
          <a:xfrm>
            <a:off x="304800" y="5334000"/>
            <a:ext cx="9448800" cy="213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 defTabSz="1019175" eaLnBrk="0" hangingPunct="0"/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0" name="Bent Arrow 39"/>
          <p:cNvSpPr/>
          <p:nvPr/>
        </p:nvSpPr>
        <p:spPr bwMode="auto">
          <a:xfrm rot="16200000" flipH="1" flipV="1">
            <a:off x="7391400" y="4038600"/>
            <a:ext cx="1828800" cy="1828800"/>
          </a:xfrm>
          <a:prstGeom prst="bentArrow">
            <a:avLst>
              <a:gd name="adj1" fmla="val 20991"/>
              <a:gd name="adj2" fmla="val 17642"/>
              <a:gd name="adj3" fmla="val 16279"/>
              <a:gd name="adj4" fmla="val 33151"/>
            </a:avLst>
          </a:prstGeom>
          <a:solidFill>
            <a:srgbClr val="336699"/>
          </a:solidFill>
          <a:ln w="76200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019175" eaLnBrk="0" hangingPunct="0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403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/>
              <a:t>Putting FIST Into Context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24800" y="6002338"/>
            <a:ext cx="1617663" cy="12366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76200" algn="ctr">
            <a:noFill/>
            <a:round/>
            <a:headEnd/>
            <a:tailEnd/>
          </a:ln>
        </p:spPr>
        <p:txBody>
          <a:bodyPr/>
          <a:lstStyle/>
          <a:p>
            <a:pPr algn="ctr" defTabSz="1019175" eaLnBrk="0" hangingPunct="0"/>
            <a:endParaRPr lang="en-US" b="0">
              <a:solidFill>
                <a:srgbClr val="000000"/>
              </a:solidFill>
            </a:endParaRP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566988" y="3581400"/>
            <a:ext cx="4976812" cy="1524000"/>
            <a:chOff x="2567765" y="3581397"/>
            <a:chExt cx="4976035" cy="1524003"/>
          </a:xfrm>
        </p:grpSpPr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2567765" y="3581397"/>
              <a:ext cx="1788703" cy="1025957"/>
              <a:chOff x="3795887" y="3198180"/>
              <a:chExt cx="3436350" cy="1913036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rot="5400000">
                <a:off x="4726694" y="4528753"/>
                <a:ext cx="116332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5073557" y="4891366"/>
                <a:ext cx="2158929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14" name="Arc 13"/>
              <p:cNvSpPr/>
              <p:nvPr/>
            </p:nvSpPr>
            <p:spPr>
              <a:xfrm rot="5400000">
                <a:off x="4666166" y="2327901"/>
                <a:ext cx="1598462" cy="3339021"/>
              </a:xfrm>
              <a:prstGeom prst="arc">
                <a:avLst>
                  <a:gd name="adj1" fmla="val 16237242"/>
                  <a:gd name="adj2" fmla="val 21522088"/>
                </a:avLst>
              </a:prstGeom>
              <a:noFill/>
              <a:ln w="508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5844365" y="3983703"/>
              <a:ext cx="1123600" cy="623649"/>
              <a:chOff x="4475104" y="3831306"/>
              <a:chExt cx="1123600" cy="623649"/>
            </a:xfrm>
          </p:grpSpPr>
          <p:grpSp>
            <p:nvGrpSpPr>
              <p:cNvPr id="6" name="Group 37"/>
              <p:cNvGrpSpPr>
                <a:grpSpLocks/>
              </p:cNvGrpSpPr>
              <p:nvPr/>
            </p:nvGrpSpPr>
            <p:grpSpPr bwMode="auto">
              <a:xfrm>
                <a:off x="4475104" y="3831306"/>
                <a:ext cx="1123600" cy="623649"/>
                <a:chOff x="5073644" y="3948337"/>
                <a:chExt cx="2158593" cy="1162879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4725795" y="4528757"/>
                  <a:ext cx="1163325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18" name="Straight Connector 17"/>
                <p:cNvCxnSpPr/>
                <p:nvPr/>
              </p:nvCxnSpPr>
              <p:spPr>
                <a:xfrm rot="10800000">
                  <a:off x="5072661" y="4891369"/>
                  <a:ext cx="2158929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</p:grpSp>
          <p:sp>
            <p:nvSpPr>
              <p:cNvPr id="44061" name="Freeform 26"/>
              <p:cNvSpPr>
                <a:spLocks/>
              </p:cNvSpPr>
              <p:nvPr/>
            </p:nvSpPr>
            <p:spPr bwMode="auto">
              <a:xfrm>
                <a:off x="4674358" y="3910084"/>
                <a:ext cx="887105" cy="375313"/>
              </a:xfrm>
              <a:custGeom>
                <a:avLst/>
                <a:gdLst>
                  <a:gd name="T0" fmla="*/ 0 w 887105"/>
                  <a:gd name="T1" fmla="*/ 375313 h 375313"/>
                  <a:gd name="T2" fmla="*/ 423081 w 887105"/>
                  <a:gd name="T3" fmla="*/ 81886 h 375313"/>
                  <a:gd name="T4" fmla="*/ 887105 w 887105"/>
                  <a:gd name="T5" fmla="*/ 0 h 3753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7105" h="375313">
                    <a:moveTo>
                      <a:pt x="0" y="375313"/>
                    </a:moveTo>
                    <a:cubicBezTo>
                      <a:pt x="137615" y="259875"/>
                      <a:pt x="275230" y="144438"/>
                      <a:pt x="423081" y="81886"/>
                    </a:cubicBezTo>
                    <a:cubicBezTo>
                      <a:pt x="570932" y="19334"/>
                      <a:pt x="729018" y="9667"/>
                      <a:pt x="887105" y="0"/>
                    </a:cubicBezTo>
                  </a:path>
                </a:pathLst>
              </a:custGeom>
              <a:noFill/>
              <a:ln w="50800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4548965" y="3983703"/>
              <a:ext cx="1123600" cy="623649"/>
              <a:chOff x="5770504" y="3831306"/>
              <a:chExt cx="1123600" cy="623649"/>
            </a:xfrm>
          </p:grpSpPr>
          <p:grpSp>
            <p:nvGrpSpPr>
              <p:cNvPr id="10" name="Group 37"/>
              <p:cNvGrpSpPr>
                <a:grpSpLocks/>
              </p:cNvGrpSpPr>
              <p:nvPr/>
            </p:nvGrpSpPr>
            <p:grpSpPr bwMode="auto">
              <a:xfrm>
                <a:off x="5770504" y="3831306"/>
                <a:ext cx="1123600" cy="623649"/>
                <a:chOff x="5073644" y="3948337"/>
                <a:chExt cx="2158593" cy="1162879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5400000">
                  <a:off x="4726185" y="4528757"/>
                  <a:ext cx="1163325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22" name="Straight Connector 21"/>
                <p:cNvCxnSpPr/>
                <p:nvPr/>
              </p:nvCxnSpPr>
              <p:spPr>
                <a:xfrm rot="10800000">
                  <a:off x="5073050" y="4891369"/>
                  <a:ext cx="2158929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</p:grpSp>
          <p:sp>
            <p:nvSpPr>
              <p:cNvPr id="44057" name="Freeform 28"/>
              <p:cNvSpPr>
                <a:spLocks/>
              </p:cNvSpPr>
              <p:nvPr/>
            </p:nvSpPr>
            <p:spPr bwMode="auto">
              <a:xfrm>
                <a:off x="5964072" y="3937379"/>
                <a:ext cx="914400" cy="245660"/>
              </a:xfrm>
              <a:custGeom>
                <a:avLst/>
                <a:gdLst>
                  <a:gd name="T0" fmla="*/ 0 w 914400"/>
                  <a:gd name="T1" fmla="*/ 245660 h 245660"/>
                  <a:gd name="T2" fmla="*/ 388961 w 914400"/>
                  <a:gd name="T3" fmla="*/ 204717 h 245660"/>
                  <a:gd name="T4" fmla="*/ 730155 w 914400"/>
                  <a:gd name="T5" fmla="*/ 34120 h 245660"/>
                  <a:gd name="T6" fmla="*/ 914400 w 914400"/>
                  <a:gd name="T7" fmla="*/ 0 h 2456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4400" h="245660">
                    <a:moveTo>
                      <a:pt x="0" y="245660"/>
                    </a:moveTo>
                    <a:cubicBezTo>
                      <a:pt x="133634" y="242817"/>
                      <a:pt x="267269" y="239974"/>
                      <a:pt x="388961" y="204717"/>
                    </a:cubicBezTo>
                    <a:cubicBezTo>
                      <a:pt x="510653" y="169460"/>
                      <a:pt x="642582" y="68240"/>
                      <a:pt x="730155" y="34120"/>
                    </a:cubicBezTo>
                    <a:cubicBezTo>
                      <a:pt x="817728" y="1"/>
                      <a:pt x="866064" y="0"/>
                      <a:pt x="914400" y="0"/>
                    </a:cubicBezTo>
                  </a:path>
                </a:pathLst>
              </a:custGeom>
              <a:noFill/>
              <a:ln w="508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4052" name="Rounded Rectangle 14"/>
            <p:cNvSpPr>
              <a:spLocks noChangeArrowheads="1"/>
            </p:cNvSpPr>
            <p:nvPr/>
          </p:nvSpPr>
          <p:spPr bwMode="auto">
            <a:xfrm>
              <a:off x="3024965" y="3733797"/>
              <a:ext cx="4267200" cy="1066800"/>
            </a:xfrm>
            <a:prstGeom prst="roundRect">
              <a:avLst>
                <a:gd name="adj" fmla="val 16667"/>
              </a:avLst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1019175" eaLnBrk="0" hangingPunct="0"/>
              <a:endParaRPr lang="en-US" b="0">
                <a:solidFill>
                  <a:srgbClr val="000000"/>
                </a:solidFill>
              </a:endParaRPr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7010400" y="4572000"/>
              <a:ext cx="533400" cy="533400"/>
              <a:chOff x="1328057" y="4604657"/>
              <a:chExt cx="762000" cy="762000"/>
            </a:xfrm>
          </p:grpSpPr>
          <p:sp>
            <p:nvSpPr>
              <p:cNvPr id="44054" name="Rectangle 34"/>
              <p:cNvSpPr>
                <a:spLocks noChangeArrowheads="1"/>
              </p:cNvSpPr>
              <p:nvPr/>
            </p:nvSpPr>
            <p:spPr bwMode="auto">
              <a:xfrm>
                <a:off x="1401288" y="4714504"/>
                <a:ext cx="374072" cy="261257"/>
              </a:xfrm>
              <a:prstGeom prst="rect">
                <a:avLst/>
              </a:prstGeom>
              <a:solidFill>
                <a:schemeClr val="bg1"/>
              </a:solidFill>
              <a:ln w="762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defTabSz="1019175" eaLnBrk="0" hangingPunct="0"/>
                <a:endParaRPr lang="en-US" b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4055" name="Picture 20" descr="O:\Courses\15781\15781_proj\poster\gear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28057" y="4604657"/>
                <a:ext cx="76200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990600" y="2667000"/>
            <a:ext cx="2209800" cy="1905000"/>
            <a:chOff x="304800" y="2667000"/>
            <a:chExt cx="2895600" cy="1905000"/>
          </a:xfrm>
        </p:grpSpPr>
        <p:sp>
          <p:nvSpPr>
            <p:cNvPr id="9" name="Bent Arrow 8"/>
            <p:cNvSpPr/>
            <p:nvPr/>
          </p:nvSpPr>
          <p:spPr bwMode="auto">
            <a:xfrm rot="10800000" flipH="1">
              <a:off x="304800" y="2667000"/>
              <a:ext cx="2625725" cy="1905000"/>
            </a:xfrm>
            <a:prstGeom prst="bentArrow">
              <a:avLst>
                <a:gd name="adj1" fmla="val 20529"/>
                <a:gd name="adj2" fmla="val 16907"/>
                <a:gd name="adj3" fmla="val 25000"/>
                <a:gd name="adj4" fmla="val 33732"/>
              </a:avLst>
            </a:prstGeom>
            <a:solidFill>
              <a:srgbClr val="008000"/>
            </a:solidFill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defTabSz="1019175" eaLnBrk="0" hangingPunct="0">
                <a:defRPr/>
              </a:pPr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3400" y="4049713"/>
              <a:ext cx="2667000" cy="3698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19175" eaLnBrk="0" hangingPunct="0">
                <a:defRPr/>
              </a:pPr>
              <a:r>
                <a:rPr lang="en-US" sz="1800" kern="0" dirty="0" smtClean="0">
                  <a:solidFill>
                    <a:srgbClr val="FFFFFF"/>
                  </a:solidFill>
                  <a:latin typeface="Calibri"/>
                  <a:cs typeface="Arial" pitchFamily="34" charset="0"/>
                </a:rPr>
                <a:t>   Train Curves</a:t>
              </a:r>
              <a:endParaRPr lang="en-US" sz="1800" kern="0" dirty="0">
                <a:solidFill>
                  <a:srgbClr val="FFFFFF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467600" y="4038600"/>
            <a:ext cx="25908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19175" eaLnBrk="0" hangingPunct="0">
              <a:defRPr/>
            </a:pPr>
            <a:r>
              <a:rPr lang="en-US" sz="2000" kern="0" dirty="0">
                <a:solidFill>
                  <a:srgbClr val="FFFFFF"/>
                </a:solidFill>
                <a:latin typeface="Calibri"/>
                <a:cs typeface="Arial" pitchFamily="34" charset="0"/>
              </a:rPr>
              <a:t>Use Curves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" y="3886200"/>
            <a:ext cx="94488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19175" eaLnBrk="0" hangingPunct="0">
              <a:defRPr/>
            </a:pPr>
            <a:r>
              <a:rPr lang="en-US" sz="4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Where does FIST fit in?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10363200" y="3505200"/>
            <a:ext cx="838200" cy="192722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8000">
                <a:schemeClr val="bg1">
                  <a:alpha val="75000"/>
                </a:schemeClr>
              </a:gs>
            </a:gsLst>
            <a:lin ang="16200000" scaled="0"/>
          </a:gra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019175" eaLnBrk="0" hangingPunct="0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457200" y="5334000"/>
            <a:ext cx="929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0" tIns="50935" rIns="101870" bIns="50935">
            <a:normAutofit/>
          </a:bodyPr>
          <a:lstStyle/>
          <a:p>
            <a:pPr marL="381000" indent="-381000" eaLnBrk="0" hangingPunct="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en-US" sz="3000" dirty="0" smtClean="0">
                <a:solidFill>
                  <a:srgbClr val="000000"/>
                </a:solidFill>
                <a:latin typeface="Calibri" pitchFamily="34" charset="0"/>
              </a:rPr>
              <a:t>Network models within full-system simulators</a:t>
            </a:r>
            <a:endParaRPr lang="en-US" sz="3000" dirty="0">
              <a:solidFill>
                <a:srgbClr val="000000"/>
              </a:solidFill>
              <a:latin typeface="Calibri" pitchFamily="34" charset="0"/>
            </a:endParaRPr>
          </a:p>
          <a:p>
            <a:pPr marL="688975" lvl="1" indent="-344488" eaLnBrk="0" hangingPunct="0">
              <a:spcBef>
                <a:spcPts val="600"/>
              </a:spcBef>
              <a:buClr>
                <a:srgbClr val="669999"/>
              </a:buClr>
              <a:buSzPct val="70000"/>
              <a:buFont typeface="Wingdings" pitchFamily="2" charset="2"/>
              <a:buChar char="l"/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Model network within a broader simulated system</a:t>
            </a:r>
          </a:p>
          <a:p>
            <a:pPr marL="688975" lvl="1" indent="-344488" eaLnBrk="0" hangingPunct="0">
              <a:spcBef>
                <a:spcPts val="600"/>
              </a:spcBef>
              <a:buClr>
                <a:srgbClr val="669999"/>
              </a:buClr>
              <a:buSzPct val="70000"/>
              <a:buFont typeface="Wingdings" pitchFamily="2" charset="2"/>
              <a:buChar char="l"/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Assign delay to each packet traversing the network</a:t>
            </a:r>
          </a:p>
          <a:p>
            <a:pPr marL="688975" lvl="1" indent="-344488" eaLnBrk="0" hangingPunct="0">
              <a:spcBef>
                <a:spcPts val="600"/>
              </a:spcBef>
              <a:buClr>
                <a:srgbClr val="669999"/>
              </a:buClr>
              <a:buSzPct val="70000"/>
              <a:buFont typeface="Wingdings" pitchFamily="2" charset="2"/>
              <a:buChar char="l"/>
            </a:pP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Traffic generated by real workloads</a:t>
            </a:r>
          </a:p>
          <a:p>
            <a:pPr marL="381000" indent="-381000" eaLnBrk="0" hangingPunct="0">
              <a:spcBef>
                <a:spcPct val="50000"/>
              </a:spcBef>
              <a:buFontTx/>
              <a:buChar char="•"/>
            </a:pPr>
            <a:endParaRPr lang="en-US" sz="270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6" name="Group 46"/>
          <p:cNvGrpSpPr>
            <a:grpSpLocks/>
          </p:cNvGrpSpPr>
          <p:nvPr/>
        </p:nvGrpSpPr>
        <p:grpSpPr bwMode="auto">
          <a:xfrm rot="10800000">
            <a:off x="125740" y="2895600"/>
            <a:ext cx="644525" cy="2362200"/>
            <a:chOff x="9281249" y="3352800"/>
            <a:chExt cx="645225" cy="2286000"/>
          </a:xfrm>
        </p:grpSpPr>
        <p:sp>
          <p:nvSpPr>
            <p:cNvPr id="48" name="Down Arrow 37"/>
            <p:cNvSpPr>
              <a:spLocks noChangeArrowheads="1"/>
            </p:cNvSpPr>
            <p:nvPr/>
          </p:nvSpPr>
          <p:spPr bwMode="auto">
            <a:xfrm rot="10800000">
              <a:off x="9281249" y="3352800"/>
              <a:ext cx="645225" cy="2286000"/>
            </a:xfrm>
            <a:prstGeom prst="downArrow">
              <a:avLst>
                <a:gd name="adj1" fmla="val 50000"/>
                <a:gd name="adj2" fmla="val 49995"/>
              </a:avLst>
            </a:prstGeom>
            <a:solidFill>
              <a:srgbClr val="008000"/>
            </a:solidFill>
            <a:ln w="38100" cap="rnd" algn="ctr">
              <a:solidFill>
                <a:srgbClr val="008000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1019175" eaLnBrk="0" hangingPunct="0"/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8500554" y="4257458"/>
              <a:ext cx="2209800" cy="40048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19175" eaLnBrk="0" hangingPunct="0">
                <a:defRPr/>
              </a:pPr>
              <a:r>
                <a:rPr lang="en-US" sz="2000" kern="0" dirty="0" smtClean="0">
                  <a:solidFill>
                    <a:srgbClr val="FFFFFF"/>
                  </a:solidFill>
                  <a:latin typeface="Calibri"/>
                  <a:cs typeface="Arial" pitchFamily="34" charset="0"/>
                </a:rPr>
                <a:t>   Updated Curves</a:t>
              </a:r>
              <a:endParaRPr lang="en-US" sz="2000" kern="0" dirty="0">
                <a:solidFill>
                  <a:srgbClr val="FFFFFF"/>
                </a:solidFill>
                <a:latin typeface="Calibri"/>
                <a:cs typeface="Arial" pitchFamily="34" charset="0"/>
              </a:endParaRPr>
            </a:p>
          </p:txBody>
        </p:sp>
      </p:grpSp>
      <p:sp>
        <p:nvSpPr>
          <p:cNvPr id="44043" name="Rounded Rectangle 7"/>
          <p:cNvSpPr>
            <a:spLocks noChangeArrowheads="1"/>
          </p:cNvSpPr>
          <p:nvPr/>
        </p:nvSpPr>
        <p:spPr bwMode="auto">
          <a:xfrm>
            <a:off x="304800" y="1219200"/>
            <a:ext cx="9448800" cy="2057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algn="ctr" defTabSz="1019175" eaLnBrk="0" hangingPunct="0"/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 bwMode="auto">
          <a:xfrm>
            <a:off x="457200" y="1254125"/>
            <a:ext cx="92964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0" tIns="50935" rIns="101870" bIns="50935">
            <a:normAutofit/>
          </a:bodyPr>
          <a:lstStyle/>
          <a:p>
            <a:pPr marL="381000" indent="-381000" eaLnBrk="0" hangingPunct="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r>
              <a:rPr lang="en-US" sz="3000" dirty="0" smtClean="0">
                <a:solidFill>
                  <a:srgbClr val="000000"/>
                </a:solidFill>
                <a:latin typeface="Calibri" pitchFamily="34" charset="0"/>
              </a:rPr>
              <a:t>Detailed network models</a:t>
            </a:r>
            <a:endParaRPr lang="en-US" sz="3000" dirty="0">
              <a:solidFill>
                <a:srgbClr val="000000"/>
              </a:solidFill>
              <a:latin typeface="Calibri" pitchFamily="34" charset="0"/>
            </a:endParaRPr>
          </a:p>
          <a:p>
            <a:pPr marL="688975" lvl="1" indent="-344488" eaLnBrk="0" hangingPunct="0">
              <a:spcBef>
                <a:spcPts val="600"/>
              </a:spcBef>
              <a:buClr>
                <a:srgbClr val="669999"/>
              </a:buClr>
              <a:buSzPct val="70000"/>
              <a:buFont typeface="Wingdings" pitchFamily="2" charset="2"/>
              <a:buChar char="l"/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Cycle-accurate network simulators (e.g. </a:t>
            </a:r>
            <a:r>
              <a:rPr lang="en-US" sz="2400" b="0" dirty="0" err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BookSim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)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688975" lvl="1" indent="-344488" eaLnBrk="0" hangingPunct="0">
              <a:spcBef>
                <a:spcPts val="600"/>
              </a:spcBef>
              <a:buClr>
                <a:srgbClr val="669999"/>
              </a:buClr>
              <a:buSzPct val="70000"/>
              <a:buFont typeface="Wingdings" pitchFamily="2" charset="2"/>
              <a:buChar char="l"/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Analytical network models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marL="688975" lvl="1" indent="-344488" eaLnBrk="0" hangingPunct="0">
              <a:spcBef>
                <a:spcPts val="600"/>
              </a:spcBef>
              <a:buClr>
                <a:srgbClr val="669999"/>
              </a:buClr>
              <a:buSzPct val="70000"/>
              <a:buFont typeface="Wingdings" pitchFamily="2" charset="2"/>
              <a:buChar char="l"/>
            </a:pP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Typically study networks under synthetic </a:t>
            </a:r>
            <a:r>
              <a:rPr lang="en-US" sz="2400" b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traffic </a:t>
            </a:r>
            <a:r>
              <a:rPr lang="en-US" sz="2400" b="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patterns</a:t>
            </a:r>
            <a:endParaRPr lang="en-US" sz="2400" b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6" name="Slide Number Placeholder 3"/>
          <p:cNvSpPr txBox="1">
            <a:spLocks/>
          </p:cNvSpPr>
          <p:nvPr/>
        </p:nvSpPr>
        <p:spPr>
          <a:xfrm>
            <a:off x="7712075" y="7315200"/>
            <a:ext cx="2346325" cy="539750"/>
          </a:xfrm>
          <a:prstGeom prst="rect">
            <a:avLst/>
          </a:prstGeom>
          <a:noFill/>
        </p:spPr>
        <p:txBody>
          <a:bodyPr lIns="101882" tIns="50941" rIns="101882" bIns="50941" anchor="ctr"/>
          <a:lstStyle/>
          <a:p>
            <a:pPr algn="r" eaLnBrk="0" hangingPunct="0">
              <a:defRPr/>
            </a:pPr>
            <a:fld id="{E577EB26-4EC9-4EF0-AEEC-5D676E11894A}" type="slidenum">
              <a:rPr lang="en-US" sz="140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algn="r" eaLnBrk="0" hangingPunct="0">
                <a:defRPr/>
              </a:pPr>
              <a:t>13</a:t>
            </a:fld>
            <a:endParaRPr lang="en-US" sz="1400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3" grpId="0"/>
      <p:bldP spid="4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and Offline FIST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" y="990600"/>
            <a:ext cx="9555480" cy="2057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Offline</a:t>
            </a:r>
            <a:r>
              <a:rPr lang="en-US" dirty="0" smtClean="0"/>
              <a:t> FIST</a:t>
            </a:r>
          </a:p>
          <a:p>
            <a:pPr marL="736600" lvl="1" indent="-341313">
              <a:spcBef>
                <a:spcPts val="0"/>
              </a:spcBef>
            </a:pPr>
            <a:r>
              <a:rPr lang="en-US" dirty="0" smtClean="0"/>
              <a:t>Detailed network simulator generates curves offline</a:t>
            </a:r>
          </a:p>
          <a:p>
            <a:pPr marL="736600" lvl="1" indent="-341313">
              <a:spcBef>
                <a:spcPts val="0"/>
              </a:spcBef>
            </a:pPr>
            <a:r>
              <a:rPr lang="en-US" dirty="0" smtClean="0"/>
              <a:t>Can use synthetic or actual workload traffic</a:t>
            </a:r>
          </a:p>
          <a:p>
            <a:pPr marL="736600" lvl="1" indent="-341313">
              <a:spcBef>
                <a:spcPts val="0"/>
              </a:spcBef>
            </a:pPr>
            <a:r>
              <a:rPr lang="en-US" dirty="0" smtClean="0"/>
              <a:t>Load curves into FIST and run experiment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ounded Rectangle 7"/>
          <p:cNvSpPr>
            <a:spLocks noChangeArrowheads="1"/>
          </p:cNvSpPr>
          <p:nvPr/>
        </p:nvSpPr>
        <p:spPr bwMode="auto">
          <a:xfrm>
            <a:off x="914400" y="2971800"/>
            <a:ext cx="2514600" cy="797256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defTabSz="1019175" eaLnBrk="0" hangingPunct="0">
              <a:defRPr/>
            </a:pP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Detailed </a:t>
            </a:r>
            <a:br>
              <a:rPr lang="en-US" sz="2400" dirty="0" smtClean="0">
                <a:solidFill>
                  <a:srgbClr val="FFFFFF"/>
                </a:solidFill>
                <a:latin typeface="+mn-lt"/>
              </a:rPr>
            </a:b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Network Model</a:t>
            </a:r>
            <a:endParaRPr lang="en-US" sz="24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276600" y="3047999"/>
            <a:ext cx="3809999" cy="609601"/>
            <a:chOff x="3276600" y="3047999"/>
            <a:chExt cx="3809999" cy="609601"/>
          </a:xfrm>
        </p:grpSpPr>
        <p:grpSp>
          <p:nvGrpSpPr>
            <p:cNvPr id="5" name="Group 134"/>
            <p:cNvGrpSpPr/>
            <p:nvPr/>
          </p:nvGrpSpPr>
          <p:grpSpPr>
            <a:xfrm>
              <a:off x="4648199" y="3200399"/>
              <a:ext cx="648268" cy="346075"/>
              <a:chOff x="3962400" y="6503987"/>
              <a:chExt cx="1168667" cy="623888"/>
            </a:xfrm>
          </p:grpSpPr>
          <p:cxnSp>
            <p:nvCxnSpPr>
              <p:cNvPr id="132" name="Straight Connector 131"/>
              <p:cNvCxnSpPr/>
              <p:nvPr/>
            </p:nvCxnSpPr>
            <p:spPr bwMode="auto">
              <a:xfrm rot="5400000">
                <a:off x="3828524" y="6815931"/>
                <a:ext cx="623888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133" name="Straight Connector 132"/>
              <p:cNvCxnSpPr/>
              <p:nvPr/>
            </p:nvCxnSpPr>
            <p:spPr bwMode="auto">
              <a:xfrm rot="10800000">
                <a:off x="3962400" y="7010400"/>
                <a:ext cx="1168667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sp>
            <p:nvSpPr>
              <p:cNvPr id="134" name="Freeform 256"/>
              <p:cNvSpPr>
                <a:spLocks/>
              </p:cNvSpPr>
              <p:nvPr/>
            </p:nvSpPr>
            <p:spPr bwMode="auto">
              <a:xfrm>
                <a:off x="4179716" y="6558882"/>
                <a:ext cx="895847" cy="377687"/>
              </a:xfrm>
              <a:custGeom>
                <a:avLst/>
                <a:gdLst>
                  <a:gd name="T0" fmla="*/ 0 w 930303"/>
                  <a:gd name="T1" fmla="*/ 377687 h 254442"/>
                  <a:gd name="T2" fmla="*/ 359870 w 930303"/>
                  <a:gd name="T3" fmla="*/ 354081 h 254442"/>
                  <a:gd name="T4" fmla="*/ 681456 w 930303"/>
                  <a:gd name="T5" fmla="*/ 259660 h 254442"/>
                  <a:gd name="T6" fmla="*/ 895847 w 930303"/>
                  <a:gd name="T7" fmla="*/ 0 h 254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30303" h="254442">
                    <a:moveTo>
                      <a:pt x="0" y="254442"/>
                    </a:moveTo>
                    <a:cubicBezTo>
                      <a:pt x="127883" y="253116"/>
                      <a:pt x="255767" y="251791"/>
                      <a:pt x="373711" y="238539"/>
                    </a:cubicBezTo>
                    <a:cubicBezTo>
                      <a:pt x="491655" y="225287"/>
                      <a:pt x="614901" y="214685"/>
                      <a:pt x="707666" y="174929"/>
                    </a:cubicBezTo>
                    <a:cubicBezTo>
                      <a:pt x="800431" y="135173"/>
                      <a:pt x="865367" y="67586"/>
                      <a:pt x="930303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" name="Group 138"/>
            <p:cNvGrpSpPr/>
            <p:nvPr/>
          </p:nvGrpSpPr>
          <p:grpSpPr>
            <a:xfrm>
              <a:off x="5410199" y="3200399"/>
              <a:ext cx="623463" cy="346075"/>
              <a:chOff x="5486400" y="6503987"/>
              <a:chExt cx="1123950" cy="623888"/>
            </a:xfrm>
          </p:grpSpPr>
          <p:cxnSp>
            <p:nvCxnSpPr>
              <p:cNvPr id="136" name="Straight Connector 135"/>
              <p:cNvCxnSpPr/>
              <p:nvPr/>
            </p:nvCxnSpPr>
            <p:spPr bwMode="auto">
              <a:xfrm rot="5400000">
                <a:off x="5296693" y="6815931"/>
                <a:ext cx="623888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137" name="Straight Connector 136"/>
              <p:cNvCxnSpPr/>
              <p:nvPr/>
            </p:nvCxnSpPr>
            <p:spPr bwMode="auto">
              <a:xfrm rot="10800000">
                <a:off x="5486400" y="7010400"/>
                <a:ext cx="1123950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sp>
            <p:nvSpPr>
              <p:cNvPr id="138" name="Freeform 229"/>
              <p:cNvSpPr>
                <a:spLocks/>
              </p:cNvSpPr>
              <p:nvPr/>
            </p:nvSpPr>
            <p:spPr bwMode="auto">
              <a:xfrm>
                <a:off x="5680026" y="6610060"/>
                <a:ext cx="914400" cy="245660"/>
              </a:xfrm>
              <a:custGeom>
                <a:avLst/>
                <a:gdLst>
                  <a:gd name="T0" fmla="*/ 0 w 914400"/>
                  <a:gd name="T1" fmla="*/ 245660 h 245660"/>
                  <a:gd name="T2" fmla="*/ 388961 w 914400"/>
                  <a:gd name="T3" fmla="*/ 204717 h 245660"/>
                  <a:gd name="T4" fmla="*/ 730155 w 914400"/>
                  <a:gd name="T5" fmla="*/ 34120 h 245660"/>
                  <a:gd name="T6" fmla="*/ 914400 w 914400"/>
                  <a:gd name="T7" fmla="*/ 0 h 2456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4400" h="245660">
                    <a:moveTo>
                      <a:pt x="0" y="245660"/>
                    </a:moveTo>
                    <a:cubicBezTo>
                      <a:pt x="133634" y="242817"/>
                      <a:pt x="267269" y="239974"/>
                      <a:pt x="388961" y="204717"/>
                    </a:cubicBezTo>
                    <a:cubicBezTo>
                      <a:pt x="510653" y="169460"/>
                      <a:pt x="642582" y="68240"/>
                      <a:pt x="730155" y="34120"/>
                    </a:cubicBezTo>
                    <a:cubicBezTo>
                      <a:pt x="817728" y="1"/>
                      <a:pt x="866064" y="0"/>
                      <a:pt x="914400" y="0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" name="Group 142"/>
            <p:cNvGrpSpPr/>
            <p:nvPr/>
          </p:nvGrpSpPr>
          <p:grpSpPr>
            <a:xfrm>
              <a:off x="6172199" y="3200399"/>
              <a:ext cx="623463" cy="346075"/>
              <a:chOff x="7086600" y="6503987"/>
              <a:chExt cx="1123950" cy="623888"/>
            </a:xfrm>
          </p:grpSpPr>
          <p:cxnSp>
            <p:nvCxnSpPr>
              <p:cNvPr id="140" name="Straight Connector 139"/>
              <p:cNvCxnSpPr/>
              <p:nvPr/>
            </p:nvCxnSpPr>
            <p:spPr bwMode="auto">
              <a:xfrm rot="5400000">
                <a:off x="6896893" y="6815931"/>
                <a:ext cx="623888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141" name="Straight Connector 140"/>
              <p:cNvCxnSpPr/>
              <p:nvPr/>
            </p:nvCxnSpPr>
            <p:spPr bwMode="auto">
              <a:xfrm rot="10800000">
                <a:off x="7086600" y="7010400"/>
                <a:ext cx="1123950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sp>
            <p:nvSpPr>
              <p:cNvPr id="142" name="Freeform 239"/>
              <p:cNvSpPr>
                <a:spLocks/>
              </p:cNvSpPr>
              <p:nvPr/>
            </p:nvSpPr>
            <p:spPr bwMode="auto">
              <a:xfrm>
                <a:off x="7285912" y="6582765"/>
                <a:ext cx="887105" cy="375313"/>
              </a:xfrm>
              <a:custGeom>
                <a:avLst/>
                <a:gdLst>
                  <a:gd name="T0" fmla="*/ 0 w 887105"/>
                  <a:gd name="T1" fmla="*/ 375313 h 375313"/>
                  <a:gd name="T2" fmla="*/ 423081 w 887105"/>
                  <a:gd name="T3" fmla="*/ 81886 h 375313"/>
                  <a:gd name="T4" fmla="*/ 887105 w 887105"/>
                  <a:gd name="T5" fmla="*/ 0 h 3753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7105" h="375313">
                    <a:moveTo>
                      <a:pt x="0" y="375313"/>
                    </a:moveTo>
                    <a:cubicBezTo>
                      <a:pt x="137615" y="259875"/>
                      <a:pt x="275230" y="144438"/>
                      <a:pt x="423081" y="81886"/>
                    </a:cubicBezTo>
                    <a:cubicBezTo>
                      <a:pt x="570932" y="19334"/>
                      <a:pt x="729018" y="9667"/>
                      <a:pt x="887105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45" name="Down Arrow 37"/>
            <p:cNvSpPr>
              <a:spLocks noChangeArrowheads="1"/>
            </p:cNvSpPr>
            <p:nvPr/>
          </p:nvSpPr>
          <p:spPr bwMode="auto">
            <a:xfrm rot="16200000">
              <a:off x="3571212" y="2829586"/>
              <a:ext cx="477575" cy="1066800"/>
            </a:xfrm>
            <a:prstGeom prst="downArrow">
              <a:avLst>
                <a:gd name="adj1" fmla="val 50000"/>
                <a:gd name="adj2" fmla="val 49995"/>
              </a:avLst>
            </a:prstGeom>
            <a:solidFill>
              <a:schemeClr val="tx1"/>
            </a:solidFill>
            <a:ln w="38100" cap="rnd" algn="ctr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1019175" eaLnBrk="0" hangingPunct="0"/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47" name="Rounded Rectangle 241"/>
            <p:cNvSpPr>
              <a:spLocks noChangeArrowheads="1"/>
            </p:cNvSpPr>
            <p:nvPr/>
          </p:nvSpPr>
          <p:spPr bwMode="auto">
            <a:xfrm>
              <a:off x="4419599" y="3047999"/>
              <a:ext cx="2667000" cy="609601"/>
            </a:xfrm>
            <a:prstGeom prst="roundRect">
              <a:avLst>
                <a:gd name="adj" fmla="val 8528"/>
              </a:avLst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1019175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086600" y="2971799"/>
            <a:ext cx="2110124" cy="855847"/>
            <a:chOff x="7086600" y="2971799"/>
            <a:chExt cx="2110124" cy="85584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8077200" y="2971799"/>
              <a:ext cx="1119524" cy="855847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762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19175" eaLnBrk="0" hangingPunct="0"/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148" name="Down Arrow 37"/>
            <p:cNvSpPr>
              <a:spLocks noChangeArrowheads="1"/>
            </p:cNvSpPr>
            <p:nvPr/>
          </p:nvSpPr>
          <p:spPr bwMode="auto">
            <a:xfrm rot="16200000">
              <a:off x="7305012" y="2905787"/>
              <a:ext cx="477575" cy="914400"/>
            </a:xfrm>
            <a:prstGeom prst="downArrow">
              <a:avLst>
                <a:gd name="adj1" fmla="val 50000"/>
                <a:gd name="adj2" fmla="val 49995"/>
              </a:avLst>
            </a:prstGeom>
            <a:solidFill>
              <a:schemeClr val="tx1"/>
            </a:solidFill>
            <a:ln w="38100" cap="rnd" algn="ctr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1019175" eaLnBrk="0" hangingPunct="0"/>
              <a:endParaRPr lang="en-US" b="0">
                <a:solidFill>
                  <a:srgbClr val="000000"/>
                </a:solidFill>
              </a:endParaRPr>
            </a:p>
          </p:txBody>
        </p:sp>
      </p:grpSp>
      <p:sp>
        <p:nvSpPr>
          <p:cNvPr id="150" name="Content Placeholder 2"/>
          <p:cNvSpPr txBox="1">
            <a:spLocks/>
          </p:cNvSpPr>
          <p:nvPr/>
        </p:nvSpPr>
        <p:spPr>
          <a:xfrm>
            <a:off x="251460" y="3962400"/>
            <a:ext cx="955548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81940" marR="0" lvl="0" indent="-38194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Online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FIST</a:t>
            </a:r>
          </a:p>
          <a:p>
            <a:pPr marL="736600" marR="0" lvl="1" indent="-3413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Initialization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of curves same as offline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36600" marR="0" lvl="1" indent="-3413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Periodically run detailed network simulator on the side</a:t>
            </a:r>
          </a:p>
          <a:p>
            <a:pPr marL="736600" marR="0" lvl="1" indent="-341313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Compare accuracy and,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if necessary, update curves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827538" marR="0" lvl="1" indent="-31828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827538" marR="0" lvl="1" indent="-318282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914400" y="6469040"/>
            <a:ext cx="8282324" cy="1008246"/>
            <a:chOff x="914400" y="6469040"/>
            <a:chExt cx="8282324" cy="1008246"/>
          </a:xfrm>
        </p:grpSpPr>
        <p:sp>
          <p:nvSpPr>
            <p:cNvPr id="43" name="Rounded Rectangle 7"/>
            <p:cNvSpPr>
              <a:spLocks noChangeArrowheads="1"/>
            </p:cNvSpPr>
            <p:nvPr/>
          </p:nvSpPr>
          <p:spPr bwMode="auto">
            <a:xfrm>
              <a:off x="914400" y="6629400"/>
              <a:ext cx="2514600" cy="789296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1882" tIns="50941" rIns="101882" bIns="50941" anchor="ctr"/>
            <a:lstStyle/>
            <a:p>
              <a:pPr algn="ctr" defTabSz="1019175" eaLnBrk="0" hangingPunct="0">
                <a:defRPr/>
              </a:pPr>
              <a:r>
                <a:rPr lang="en-US" sz="2400" dirty="0" smtClean="0">
                  <a:solidFill>
                    <a:srgbClr val="FFFFFF"/>
                  </a:solidFill>
                  <a:latin typeface="+mn-lt"/>
                </a:rPr>
                <a:t>Detailed </a:t>
              </a:r>
              <a:br>
                <a:rPr lang="en-US" sz="2400" dirty="0" smtClean="0">
                  <a:solidFill>
                    <a:srgbClr val="FFFFFF"/>
                  </a:solidFill>
                  <a:latin typeface="+mn-lt"/>
                </a:rPr>
              </a:br>
              <a:r>
                <a:rPr lang="en-US" sz="2400" dirty="0" smtClean="0">
                  <a:solidFill>
                    <a:srgbClr val="FFFFFF"/>
                  </a:solidFill>
                  <a:latin typeface="+mn-lt"/>
                </a:rPr>
                <a:t>Network Model</a:t>
              </a:r>
              <a:endParaRPr lang="en-US" sz="2400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8077200" y="6621439"/>
              <a:ext cx="1119524" cy="855847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762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defTabSz="1019175" eaLnBrk="0" hangingPunct="0"/>
              <a:endParaRPr lang="en-US" b="0">
                <a:solidFill>
                  <a:srgbClr val="000000"/>
                </a:solidFill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4648199" y="6850039"/>
              <a:ext cx="648268" cy="346075"/>
              <a:chOff x="3962400" y="6503987"/>
              <a:chExt cx="1168667" cy="623888"/>
            </a:xfrm>
          </p:grpSpPr>
          <p:cxnSp>
            <p:nvCxnSpPr>
              <p:cNvPr id="46" name="Straight Connector 45"/>
              <p:cNvCxnSpPr/>
              <p:nvPr/>
            </p:nvCxnSpPr>
            <p:spPr bwMode="auto">
              <a:xfrm rot="5400000">
                <a:off x="3828524" y="6815931"/>
                <a:ext cx="623888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rot="10800000">
                <a:off x="3962400" y="7010400"/>
                <a:ext cx="1168667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sp>
            <p:nvSpPr>
              <p:cNvPr id="48" name="Freeform 256"/>
              <p:cNvSpPr>
                <a:spLocks/>
              </p:cNvSpPr>
              <p:nvPr/>
            </p:nvSpPr>
            <p:spPr bwMode="auto">
              <a:xfrm>
                <a:off x="4179716" y="6558882"/>
                <a:ext cx="895847" cy="377687"/>
              </a:xfrm>
              <a:custGeom>
                <a:avLst/>
                <a:gdLst>
                  <a:gd name="T0" fmla="*/ 0 w 930303"/>
                  <a:gd name="T1" fmla="*/ 377687 h 254442"/>
                  <a:gd name="T2" fmla="*/ 359870 w 930303"/>
                  <a:gd name="T3" fmla="*/ 354081 h 254442"/>
                  <a:gd name="T4" fmla="*/ 681456 w 930303"/>
                  <a:gd name="T5" fmla="*/ 259660 h 254442"/>
                  <a:gd name="T6" fmla="*/ 895847 w 930303"/>
                  <a:gd name="T7" fmla="*/ 0 h 254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30303" h="254442">
                    <a:moveTo>
                      <a:pt x="0" y="254442"/>
                    </a:moveTo>
                    <a:cubicBezTo>
                      <a:pt x="127883" y="253116"/>
                      <a:pt x="255767" y="251791"/>
                      <a:pt x="373711" y="238539"/>
                    </a:cubicBezTo>
                    <a:cubicBezTo>
                      <a:pt x="491655" y="225287"/>
                      <a:pt x="614901" y="214685"/>
                      <a:pt x="707666" y="174929"/>
                    </a:cubicBezTo>
                    <a:cubicBezTo>
                      <a:pt x="800431" y="135173"/>
                      <a:pt x="865367" y="67586"/>
                      <a:pt x="930303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410199" y="6850039"/>
              <a:ext cx="623463" cy="346075"/>
              <a:chOff x="5486400" y="6503987"/>
              <a:chExt cx="1123950" cy="623888"/>
            </a:xfrm>
          </p:grpSpPr>
          <p:cxnSp>
            <p:nvCxnSpPr>
              <p:cNvPr id="50" name="Straight Connector 49"/>
              <p:cNvCxnSpPr/>
              <p:nvPr/>
            </p:nvCxnSpPr>
            <p:spPr bwMode="auto">
              <a:xfrm rot="5400000">
                <a:off x="5296693" y="6815931"/>
                <a:ext cx="623888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rot="10800000">
                <a:off x="5486400" y="7010400"/>
                <a:ext cx="1123950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sp>
            <p:nvSpPr>
              <p:cNvPr id="52" name="Freeform 229"/>
              <p:cNvSpPr>
                <a:spLocks/>
              </p:cNvSpPr>
              <p:nvPr/>
            </p:nvSpPr>
            <p:spPr bwMode="auto">
              <a:xfrm>
                <a:off x="5680026" y="6610060"/>
                <a:ext cx="914400" cy="245660"/>
              </a:xfrm>
              <a:custGeom>
                <a:avLst/>
                <a:gdLst>
                  <a:gd name="T0" fmla="*/ 0 w 914400"/>
                  <a:gd name="T1" fmla="*/ 245660 h 245660"/>
                  <a:gd name="T2" fmla="*/ 388961 w 914400"/>
                  <a:gd name="T3" fmla="*/ 204717 h 245660"/>
                  <a:gd name="T4" fmla="*/ 730155 w 914400"/>
                  <a:gd name="T5" fmla="*/ 34120 h 245660"/>
                  <a:gd name="T6" fmla="*/ 914400 w 914400"/>
                  <a:gd name="T7" fmla="*/ 0 h 2456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4400" h="245660">
                    <a:moveTo>
                      <a:pt x="0" y="245660"/>
                    </a:moveTo>
                    <a:cubicBezTo>
                      <a:pt x="133634" y="242817"/>
                      <a:pt x="267269" y="239974"/>
                      <a:pt x="388961" y="204717"/>
                    </a:cubicBezTo>
                    <a:cubicBezTo>
                      <a:pt x="510653" y="169460"/>
                      <a:pt x="642582" y="68240"/>
                      <a:pt x="730155" y="34120"/>
                    </a:cubicBezTo>
                    <a:cubicBezTo>
                      <a:pt x="817728" y="1"/>
                      <a:pt x="866064" y="0"/>
                      <a:pt x="914400" y="0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72199" y="6850039"/>
              <a:ext cx="623463" cy="346075"/>
              <a:chOff x="7086600" y="6503987"/>
              <a:chExt cx="1123950" cy="623888"/>
            </a:xfrm>
          </p:grpSpPr>
          <p:cxnSp>
            <p:nvCxnSpPr>
              <p:cNvPr id="54" name="Straight Connector 53"/>
              <p:cNvCxnSpPr/>
              <p:nvPr/>
            </p:nvCxnSpPr>
            <p:spPr bwMode="auto">
              <a:xfrm rot="5400000">
                <a:off x="6896893" y="6815931"/>
                <a:ext cx="623888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 rot="10800000">
                <a:off x="7086600" y="7010400"/>
                <a:ext cx="1123950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sp>
            <p:nvSpPr>
              <p:cNvPr id="56" name="Freeform 239"/>
              <p:cNvSpPr>
                <a:spLocks/>
              </p:cNvSpPr>
              <p:nvPr/>
            </p:nvSpPr>
            <p:spPr bwMode="auto">
              <a:xfrm>
                <a:off x="7285912" y="6582765"/>
                <a:ext cx="887105" cy="375313"/>
              </a:xfrm>
              <a:custGeom>
                <a:avLst/>
                <a:gdLst>
                  <a:gd name="T0" fmla="*/ 0 w 887105"/>
                  <a:gd name="T1" fmla="*/ 375313 h 375313"/>
                  <a:gd name="T2" fmla="*/ 423081 w 887105"/>
                  <a:gd name="T3" fmla="*/ 81886 h 375313"/>
                  <a:gd name="T4" fmla="*/ 887105 w 887105"/>
                  <a:gd name="T5" fmla="*/ 0 h 3753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7105" h="375313">
                    <a:moveTo>
                      <a:pt x="0" y="375313"/>
                    </a:moveTo>
                    <a:cubicBezTo>
                      <a:pt x="137615" y="259875"/>
                      <a:pt x="275230" y="144438"/>
                      <a:pt x="423081" y="81886"/>
                    </a:cubicBezTo>
                    <a:cubicBezTo>
                      <a:pt x="570932" y="19334"/>
                      <a:pt x="729018" y="9667"/>
                      <a:pt x="887105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7" name="Down Arrow 37"/>
            <p:cNvSpPr>
              <a:spLocks noChangeArrowheads="1"/>
            </p:cNvSpPr>
            <p:nvPr/>
          </p:nvSpPr>
          <p:spPr bwMode="auto">
            <a:xfrm rot="16200000">
              <a:off x="3571212" y="6479226"/>
              <a:ext cx="477575" cy="1066800"/>
            </a:xfrm>
            <a:prstGeom prst="downArrow">
              <a:avLst>
                <a:gd name="adj1" fmla="val 50000"/>
                <a:gd name="adj2" fmla="val 49995"/>
              </a:avLst>
            </a:prstGeom>
            <a:solidFill>
              <a:schemeClr val="tx1"/>
            </a:solidFill>
            <a:ln w="38100" cap="rnd" algn="ctr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1019175" eaLnBrk="0" hangingPunct="0"/>
              <a:endParaRPr lang="en-US" b="0">
                <a:solidFill>
                  <a:srgbClr val="000000"/>
                </a:solidFill>
              </a:endParaRPr>
            </a:p>
          </p:txBody>
        </p:sp>
        <p:pic>
          <p:nvPicPr>
            <p:cNvPr id="58" name="Picture 20" descr="O:\Courses\15781\15781_proj\poster\gear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0" y="6469040"/>
              <a:ext cx="533483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Rounded Rectangle 241"/>
            <p:cNvSpPr>
              <a:spLocks noChangeArrowheads="1"/>
            </p:cNvSpPr>
            <p:nvPr/>
          </p:nvSpPr>
          <p:spPr bwMode="auto">
            <a:xfrm>
              <a:off x="4419599" y="6705599"/>
              <a:ext cx="2667000" cy="609601"/>
            </a:xfrm>
            <a:prstGeom prst="roundRect">
              <a:avLst>
                <a:gd name="adj" fmla="val 8528"/>
              </a:avLst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1019175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Down Arrow 37"/>
            <p:cNvSpPr>
              <a:spLocks noChangeArrowheads="1"/>
            </p:cNvSpPr>
            <p:nvPr/>
          </p:nvSpPr>
          <p:spPr bwMode="auto">
            <a:xfrm rot="16200000">
              <a:off x="7305012" y="6555427"/>
              <a:ext cx="477575" cy="914400"/>
            </a:xfrm>
            <a:prstGeom prst="downArrow">
              <a:avLst>
                <a:gd name="adj1" fmla="val 50000"/>
                <a:gd name="adj2" fmla="val 49995"/>
              </a:avLst>
            </a:prstGeom>
            <a:solidFill>
              <a:schemeClr val="tx1"/>
            </a:solidFill>
            <a:ln w="38100" cap="rnd" algn="ctr">
              <a:solidFill>
                <a:schemeClr val="tx1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1019175" eaLnBrk="0" hangingPunct="0"/>
              <a:endParaRPr lang="en-US" b="0">
                <a:solidFill>
                  <a:srgbClr val="00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143000" y="5943600"/>
            <a:ext cx="7772400" cy="609600"/>
            <a:chOff x="1143000" y="5943600"/>
            <a:chExt cx="7772400" cy="609600"/>
          </a:xfrm>
        </p:grpSpPr>
        <p:sp>
          <p:nvSpPr>
            <p:cNvPr id="62" name="Down Arrow 37"/>
            <p:cNvSpPr>
              <a:spLocks noChangeArrowheads="1"/>
            </p:cNvSpPr>
            <p:nvPr/>
          </p:nvSpPr>
          <p:spPr bwMode="auto">
            <a:xfrm>
              <a:off x="1143000" y="5943600"/>
              <a:ext cx="477575" cy="609600"/>
            </a:xfrm>
            <a:prstGeom prst="downArrow">
              <a:avLst>
                <a:gd name="adj1" fmla="val 50000"/>
                <a:gd name="adj2" fmla="val 42652"/>
              </a:avLst>
            </a:prstGeom>
            <a:solidFill>
              <a:srgbClr val="C00000"/>
            </a:solidFill>
            <a:ln w="38100" cap="rnd" algn="ctr">
              <a:solidFill>
                <a:srgbClr val="C00000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1019175" eaLnBrk="0" hangingPunct="0"/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63" name="Rectangle 96"/>
            <p:cNvSpPr>
              <a:spLocks noChangeArrowheads="1"/>
            </p:cNvSpPr>
            <p:nvPr/>
          </p:nvSpPr>
          <p:spPr bwMode="auto">
            <a:xfrm>
              <a:off x="1295400" y="5943600"/>
              <a:ext cx="7467600" cy="304799"/>
            </a:xfrm>
            <a:prstGeom prst="rect">
              <a:avLst/>
            </a:prstGeom>
            <a:solidFill>
              <a:srgbClr val="C00000"/>
            </a:solidFill>
            <a:ln w="38100" cap="rnd" algn="ctr">
              <a:solidFill>
                <a:srgbClr val="C00000"/>
              </a:solidFill>
              <a:bevel/>
              <a:headEnd/>
              <a:tailEnd/>
            </a:ln>
          </p:spPr>
          <p:txBody>
            <a:bodyPr anchor="ctr" anchorCtr="0"/>
            <a:lstStyle/>
            <a:p>
              <a:pPr marL="0" marR="0" lvl="0" indent="0" algn="ctr" defTabSz="1019175" eaLnBrk="0" latinLnBrk="0" hangingPunct="0">
                <a:lnSpc>
                  <a:spcPct val="10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solidFill>
                    <a:srgbClr val="FFFFFF"/>
                  </a:solidFill>
                </a:rPr>
                <a:t>Provide feedback and receive updated curves </a:t>
              </a:r>
            </a:p>
          </p:txBody>
        </p:sp>
        <p:sp>
          <p:nvSpPr>
            <p:cNvPr id="65" name="Down Arrow 37"/>
            <p:cNvSpPr>
              <a:spLocks noChangeArrowheads="1"/>
            </p:cNvSpPr>
            <p:nvPr/>
          </p:nvSpPr>
          <p:spPr bwMode="auto">
            <a:xfrm>
              <a:off x="8437825" y="5943600"/>
              <a:ext cx="477575" cy="609600"/>
            </a:xfrm>
            <a:prstGeom prst="downArrow">
              <a:avLst>
                <a:gd name="adj1" fmla="val 50000"/>
                <a:gd name="adj2" fmla="val 42652"/>
              </a:avLst>
            </a:prstGeom>
            <a:solidFill>
              <a:srgbClr val="C00000"/>
            </a:solidFill>
            <a:ln w="38100" cap="rnd" algn="ctr">
              <a:solidFill>
                <a:srgbClr val="C00000"/>
              </a:solidFill>
              <a:bevel/>
              <a:headEnd/>
              <a:tailEnd/>
            </a:ln>
          </p:spPr>
          <p:txBody>
            <a:bodyPr/>
            <a:lstStyle/>
            <a:p>
              <a:pPr algn="ctr" defTabSz="1019175" eaLnBrk="0" hangingPunct="0"/>
              <a:endParaRPr lang="en-US" b="0">
                <a:solidFill>
                  <a:srgbClr val="000000"/>
                </a:solidFill>
              </a:endParaRPr>
            </a:p>
          </p:txBody>
        </p:sp>
      </p:grpSp>
      <p:pic>
        <p:nvPicPr>
          <p:cNvPr id="146" name="Picture 20" descr="O:\Courses\15781\15781_proj\poster\g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19400"/>
            <a:ext cx="533483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Slide Number Placeholder 3"/>
          <p:cNvSpPr txBox="1">
            <a:spLocks/>
          </p:cNvSpPr>
          <p:nvPr/>
        </p:nvSpPr>
        <p:spPr>
          <a:xfrm>
            <a:off x="7712075" y="7315200"/>
            <a:ext cx="2346325" cy="539750"/>
          </a:xfrm>
          <a:prstGeom prst="rect">
            <a:avLst/>
          </a:prstGeom>
          <a:noFill/>
        </p:spPr>
        <p:txBody>
          <a:bodyPr lIns="101882" tIns="50941" rIns="101882" bIns="50941" anchor="ctr"/>
          <a:lstStyle/>
          <a:p>
            <a:pPr algn="r" eaLnBrk="0" hangingPunct="0">
              <a:defRPr/>
            </a:pPr>
            <a:fld id="{E577EB26-4EC9-4EF0-AEEC-5D676E11894A}" type="slidenum">
              <a:rPr lang="en-US" sz="140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algn="r" eaLnBrk="0" hangingPunct="0">
                <a:defRPr/>
              </a:pPr>
              <a:t>14</a:t>
            </a:fld>
            <a:endParaRPr lang="en-US" sz="1400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FIST Applicability and Limitations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9906000" cy="6172200"/>
          </a:xfrm>
        </p:spPr>
        <p:txBody>
          <a:bodyPr>
            <a:normAutofit/>
          </a:bodyPr>
          <a:lstStyle/>
          <a:p>
            <a:pPr marL="381000" indent="-381000"/>
            <a:r>
              <a:rPr lang="en-US" dirty="0" smtClean="0"/>
              <a:t>“FIST-Friendly” Networks</a:t>
            </a:r>
          </a:p>
          <a:p>
            <a:pPr marL="682625" lvl="1" indent="-341313">
              <a:spcBef>
                <a:spcPts val="600"/>
              </a:spcBef>
            </a:pPr>
            <a:r>
              <a:rPr lang="en-US" dirty="0" smtClean="0"/>
              <a:t>Exhibit stable, predictable behavior as load fluctuates</a:t>
            </a:r>
          </a:p>
          <a:p>
            <a:pPr marL="682625" lvl="1" indent="-341313">
              <a:spcBef>
                <a:spcPts val="600"/>
              </a:spcBef>
            </a:pPr>
            <a:r>
              <a:rPr lang="en-US" dirty="0" smtClean="0"/>
              <a:t>Actual traffic similar training traffic</a:t>
            </a:r>
          </a:p>
          <a:p>
            <a:pPr marL="688975" lvl="1" indent="-344488">
              <a:spcBef>
                <a:spcPts val="600"/>
              </a:spcBef>
            </a:pPr>
            <a:r>
              <a:rPr lang="en-US" dirty="0" smtClean="0"/>
              <a:t>Online FIST models can tolerate more “unpredictability”</a:t>
            </a:r>
          </a:p>
          <a:p>
            <a:pPr marL="243377" indent="-344488">
              <a:spcBef>
                <a:spcPts val="600"/>
              </a:spcBef>
            </a:pPr>
            <a:r>
              <a:rPr lang="en-US" dirty="0" smtClean="0"/>
              <a:t>FIST Limitations</a:t>
            </a:r>
          </a:p>
          <a:p>
            <a:pPr marL="688975" lvl="1" indent="-344488">
              <a:spcBef>
                <a:spcPts val="600"/>
              </a:spcBef>
            </a:pPr>
            <a:r>
              <a:rPr lang="en-US" dirty="0" smtClean="0"/>
              <a:t>Depends on fidelity &amp; representativeness of training models</a:t>
            </a:r>
          </a:p>
          <a:p>
            <a:pPr marL="688975" lvl="1" indent="-344488">
              <a:spcBef>
                <a:spcPts val="600"/>
              </a:spcBef>
            </a:pPr>
            <a:r>
              <a:rPr lang="en-US" dirty="0" smtClean="0"/>
              <a:t>Higher loads and large buffers can limit FIST’s accuracy</a:t>
            </a:r>
          </a:p>
          <a:p>
            <a:pPr marL="1033463" lvl="2" indent="-344488">
              <a:spcBef>
                <a:spcPts val="600"/>
              </a:spcBef>
            </a:pPr>
            <a:r>
              <a:rPr lang="en-US" dirty="0" smtClean="0"/>
              <a:t>High network load </a:t>
            </a:r>
            <a:r>
              <a:rPr lang="en-US" dirty="0" smtClean="0">
                <a:sym typeface="Wingdings" pitchFamily="2" charset="2"/>
              </a:rPr>
              <a:t> increased packet latency variance</a:t>
            </a:r>
          </a:p>
          <a:p>
            <a:pPr marL="1033463" lvl="2" indent="-344488">
              <a:spcBef>
                <a:spcPts val="600"/>
              </a:spcBef>
            </a:pPr>
            <a:r>
              <a:rPr lang="en-US" dirty="0" smtClean="0">
                <a:sym typeface="Wingdings" pitchFamily="2" charset="2"/>
              </a:rPr>
              <a:t>Large buffers  increased range of observed packet latencies</a:t>
            </a:r>
            <a:endParaRPr lang="en-US" dirty="0" smtClean="0"/>
          </a:p>
          <a:p>
            <a:pPr marL="688975" lvl="1" indent="-344488">
              <a:spcBef>
                <a:spcPts val="600"/>
              </a:spcBef>
            </a:pPr>
            <a:r>
              <a:rPr lang="en-US" dirty="0" smtClean="0"/>
              <a:t>Cannot capture fine-grain packet interactions</a:t>
            </a:r>
          </a:p>
          <a:p>
            <a:pPr marL="688975" lvl="1" indent="-344488">
              <a:spcBef>
                <a:spcPts val="600"/>
              </a:spcBef>
            </a:pPr>
            <a:r>
              <a:rPr lang="en-US" dirty="0" smtClean="0"/>
              <a:t>Cannot replace cycle-accurate detailed network models</a:t>
            </a:r>
          </a:p>
          <a:p>
            <a:pPr marL="688975" lvl="1" indent="-344488">
              <a:spcBef>
                <a:spcPts val="600"/>
              </a:spcBef>
            </a:pPr>
            <a:endParaRPr lang="en-US" dirty="0" smtClean="0"/>
          </a:p>
          <a:p>
            <a:pPr marL="243377" indent="-344488">
              <a:spcBef>
                <a:spcPts val="600"/>
              </a:spcBef>
            </a:pPr>
            <a:endParaRPr lang="en-US" dirty="0" smtClean="0"/>
          </a:p>
          <a:p>
            <a:pPr marL="243377" indent="-344488"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27" name="TextBox 26"/>
          <p:cNvSpPr txBox="1"/>
          <p:nvPr/>
        </p:nvSpPr>
        <p:spPr bwMode="auto">
          <a:xfrm>
            <a:off x="457200" y="6705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9" tIns="50926" rIns="101849" bIns="50926" rtlCol="0">
            <a:noAutofit/>
          </a:bodyPr>
          <a:lstStyle/>
          <a:p>
            <a:pPr marL="381000" indent="-381000" algn="ctr" eaLnBrk="0" hangingPunct="0">
              <a:spcBef>
                <a:spcPts val="0"/>
              </a:spcBef>
              <a:buClr>
                <a:srgbClr val="996666"/>
              </a:buClr>
              <a:buSzPct val="80000"/>
            </a:pPr>
            <a:r>
              <a:rPr lang="en-US" sz="3600" dirty="0" smtClean="0">
                <a:solidFill>
                  <a:srgbClr val="FF0000"/>
                </a:solidFill>
                <a:latin typeface="Calibri" pitchFamily="34" charset="0"/>
              </a:rPr>
              <a:t>FIST only as good as its training data</a:t>
            </a:r>
          </a:p>
          <a:p>
            <a:pPr marL="381940" indent="-381940" algn="ctr" eaLnBrk="0" hangingPunct="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endParaRPr lang="en-US" sz="3200" kern="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7712075" y="7315200"/>
            <a:ext cx="2346325" cy="539750"/>
          </a:xfrm>
          <a:prstGeom prst="rect">
            <a:avLst/>
          </a:prstGeom>
          <a:noFill/>
        </p:spPr>
        <p:txBody>
          <a:bodyPr lIns="101882" tIns="50941" rIns="101882" bIns="50941" anchor="ctr"/>
          <a:lstStyle/>
          <a:p>
            <a:pPr algn="r" eaLnBrk="0" hangingPunct="0">
              <a:defRPr/>
            </a:pPr>
            <a:fld id="{E577EB26-4EC9-4EF0-AEEC-5D676E11894A}" type="slidenum">
              <a:rPr lang="en-US" sz="140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algn="r" eaLnBrk="0" hangingPunct="0">
                <a:defRPr/>
              </a:pPr>
              <a:t>15</a:t>
            </a:fld>
            <a:endParaRPr lang="en-US" sz="1400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FIST to Model </a:t>
            </a:r>
            <a:r>
              <a:rPr lang="en-US" dirty="0" err="1" smtClean="0"/>
              <a:t>NoCs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99060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NoCs</a:t>
            </a:r>
            <a:r>
              <a:rPr lang="en-US" dirty="0" smtClean="0"/>
              <a:t> affected by on-chip limitations and scarce resources</a:t>
            </a:r>
          </a:p>
          <a:p>
            <a:pPr>
              <a:buNone/>
            </a:pPr>
            <a:r>
              <a:rPr lang="en-US" sz="600" dirty="0" smtClean="0"/>
              <a:t> 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Employ simple routing algorithms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Usually simple deterministic routing</a:t>
            </a:r>
          </a:p>
          <a:p>
            <a:pPr lvl="1"/>
            <a:endParaRPr lang="en-US" sz="1400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Operate at low loads</a:t>
            </a:r>
          </a:p>
          <a:p>
            <a:pPr lvl="1"/>
            <a:r>
              <a:rPr lang="en-US" dirty="0" err="1" smtClean="0">
                <a:solidFill>
                  <a:prstClr val="black"/>
                </a:solidFill>
              </a:rPr>
              <a:t>NoCs</a:t>
            </a:r>
            <a:r>
              <a:rPr lang="en-US" dirty="0" smtClean="0">
                <a:solidFill>
                  <a:prstClr val="black"/>
                </a:solidFill>
              </a:rPr>
              <a:t> usually over-provisioned to handle worst-case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Have been observed to operate at low injection rates</a:t>
            </a:r>
          </a:p>
          <a:p>
            <a:pPr lvl="1"/>
            <a:endParaRPr lang="en-US" sz="1400" dirty="0" smtClean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Small buffers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On-chip abundance of wires reduces buffering requirements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Amount of buffering in </a:t>
            </a:r>
            <a:r>
              <a:rPr lang="en-US" dirty="0" err="1" smtClean="0">
                <a:solidFill>
                  <a:prstClr val="black"/>
                </a:solidFill>
              </a:rPr>
              <a:t>NoCs</a:t>
            </a:r>
            <a:r>
              <a:rPr lang="en-US" dirty="0" smtClean="0">
                <a:solidFill>
                  <a:prstClr val="black"/>
                </a:solidFill>
              </a:rPr>
              <a:t> is limited or even eliminated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81000" y="6781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9" tIns="50926" rIns="101849" bIns="50926" rtlCol="0">
            <a:noAutofit/>
          </a:bodyPr>
          <a:lstStyle/>
          <a:p>
            <a:pPr algn="ctr">
              <a:buNone/>
            </a:pPr>
            <a:r>
              <a:rPr lang="en-US" sz="3200" dirty="0" err="1" smtClean="0">
                <a:solidFill>
                  <a:srgbClr val="FF0000"/>
                </a:solidFill>
              </a:rPr>
              <a:t>NoCs</a:t>
            </a:r>
            <a:r>
              <a:rPr lang="en-US" sz="3200" dirty="0" smtClean="0">
                <a:solidFill>
                  <a:srgbClr val="FF0000"/>
                </a:solidFill>
              </a:rPr>
              <a:t> are “FIST-Friendly”</a:t>
            </a:r>
          </a:p>
          <a:p>
            <a:pPr marL="381940" indent="-381940" algn="ctr" eaLnBrk="0" hangingPunct="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endParaRPr lang="en-US" sz="3200" kern="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712075" y="7315200"/>
            <a:ext cx="2346325" cy="539750"/>
          </a:xfrm>
          <a:prstGeom prst="rect">
            <a:avLst/>
          </a:prstGeom>
          <a:noFill/>
        </p:spPr>
        <p:txBody>
          <a:bodyPr lIns="101882" tIns="50941" rIns="101882" bIns="50941" anchor="ctr"/>
          <a:lstStyle/>
          <a:p>
            <a:pPr algn="r" eaLnBrk="0" hangingPunct="0">
              <a:defRPr/>
            </a:pPr>
            <a:fld id="{E577EB26-4EC9-4EF0-AEEC-5D676E11894A}" type="slidenum">
              <a:rPr lang="en-US" sz="140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algn="r" eaLnBrk="0" hangingPunct="0">
                <a:defRPr/>
              </a:pPr>
              <a:t>16</a:t>
            </a:fld>
            <a:endParaRPr lang="en-US" sz="1400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Introduction to FIST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Background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FIST-based Network Models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Applicability and Limitations</a:t>
            </a:r>
          </a:p>
          <a:p>
            <a:pPr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000000"/>
                </a:solidFill>
                <a:cs typeface="Arial"/>
              </a:rPr>
              <a:t>Evaluation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Related Work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Conclusions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Future Directions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lIns="101882" tIns="50941" rIns="101882" bIns="50941"/>
          <a:lstStyle/>
          <a:p>
            <a:r>
              <a:rPr lang="en-US" dirty="0" smtClean="0"/>
              <a:t>FIST Implementations</a:t>
            </a:r>
          </a:p>
        </p:txBody>
      </p:sp>
      <p:grpSp>
        <p:nvGrpSpPr>
          <p:cNvPr id="237" name="Group 236"/>
          <p:cNvGrpSpPr/>
          <p:nvPr/>
        </p:nvGrpSpPr>
        <p:grpSpPr>
          <a:xfrm>
            <a:off x="381000" y="3276600"/>
            <a:ext cx="9365413" cy="4114948"/>
            <a:chOff x="381000" y="3428852"/>
            <a:chExt cx="9365413" cy="4114948"/>
          </a:xfrm>
        </p:grpSpPr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990133" y="3663618"/>
              <a:ext cx="8071006" cy="3197070"/>
            </a:xfrm>
            <a:prstGeom prst="roundRect">
              <a:avLst>
                <a:gd name="adj" fmla="val 6463"/>
              </a:avLst>
            </a:prstGeom>
            <a:noFill/>
            <a:ln w="38100" algn="ctr">
              <a:solidFill>
                <a:srgbClr val="C0C0C0"/>
              </a:solidFill>
              <a:round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pPr eaLnBrk="1" hangingPunct="1"/>
              <a:endParaRPr lang="en-US" sz="2000" dirty="0">
                <a:latin typeface="Arial Narrow" pitchFamily="34" charset="0"/>
              </a:endParaRPr>
            </a:p>
          </p:txBody>
        </p:sp>
        <p:sp>
          <p:nvSpPr>
            <p:cNvPr id="7" name="Rectangle 1385"/>
            <p:cNvSpPr>
              <a:spLocks noChangeArrowheads="1"/>
            </p:cNvSpPr>
            <p:nvPr/>
          </p:nvSpPr>
          <p:spPr bwMode="auto">
            <a:xfrm>
              <a:off x="2284539" y="6325535"/>
              <a:ext cx="1751256" cy="3045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13517" tIns="56758" rIns="113517" bIns="56758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6805445" y="4120467"/>
              <a:ext cx="1189712" cy="2055823"/>
            </a:xfrm>
            <a:prstGeom prst="roundRect">
              <a:avLst/>
            </a:prstGeom>
            <a:solidFill>
              <a:srgbClr val="008000">
                <a:alpha val="30000"/>
              </a:srgbClr>
            </a:solidFill>
            <a:ln w="635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defTabSz="1135565" eaLnBrk="1" hangingPunct="1"/>
              <a:endParaRPr lang="en-US" sz="2200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9" name="Rectangle 1385"/>
            <p:cNvSpPr>
              <a:spLocks noChangeArrowheads="1"/>
            </p:cNvSpPr>
            <p:nvPr/>
          </p:nvSpPr>
          <p:spPr bwMode="auto">
            <a:xfrm>
              <a:off x="1218557" y="4419997"/>
              <a:ext cx="176236" cy="12081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113517" tIns="56758" rIns="113517" bIns="56758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0" name="Rectangle 1385"/>
            <p:cNvSpPr>
              <a:spLocks noChangeArrowheads="1"/>
            </p:cNvSpPr>
            <p:nvPr/>
          </p:nvSpPr>
          <p:spPr bwMode="auto">
            <a:xfrm>
              <a:off x="913991" y="4414771"/>
              <a:ext cx="233026" cy="1208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13517" tIns="56758" rIns="113517" bIns="56758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1" name="AutoShape 326"/>
            <p:cNvSpPr>
              <a:spLocks noChangeArrowheads="1"/>
            </p:cNvSpPr>
            <p:nvPr/>
          </p:nvSpPr>
          <p:spPr bwMode="auto">
            <a:xfrm>
              <a:off x="1063260" y="4501064"/>
              <a:ext cx="251267" cy="1035526"/>
            </a:xfrm>
            <a:prstGeom prst="cube">
              <a:avLst>
                <a:gd name="adj" fmla="val 65797"/>
              </a:avLst>
            </a:prstGeom>
            <a:solidFill>
              <a:srgbClr val="FF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3517" tIns="56758" rIns="113517" bIns="56758"/>
            <a:lstStyle/>
            <a:p>
              <a:pPr defTabSz="1135565">
                <a:defRPr/>
              </a:pP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2" name="Text Box 1371"/>
            <p:cNvSpPr txBox="1">
              <a:spLocks noChangeArrowheads="1"/>
            </p:cNvSpPr>
            <p:nvPr/>
          </p:nvSpPr>
          <p:spPr bwMode="auto">
            <a:xfrm>
              <a:off x="381000" y="3584088"/>
              <a:ext cx="1667499" cy="81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3517" tIns="56758" rIns="113517" bIns="56758"/>
            <a:lstStyle/>
            <a:p>
              <a:pPr algn="just">
                <a:spcBef>
                  <a:spcPts val="0"/>
                </a:spcBef>
                <a:spcAft>
                  <a:spcPts val="745"/>
                </a:spcAft>
                <a:defRPr/>
              </a:pPr>
              <a:r>
                <a:rPr lang="en-US" sz="2400" spc="-99" dirty="0" smtClean="0">
                  <a:latin typeface="Calibri" pitchFamily="34" charset="0"/>
                  <a:cs typeface="Arial" charset="0"/>
                </a:rPr>
                <a:t>Packet Descriptors</a:t>
              </a:r>
              <a:endParaRPr lang="en-US" sz="2400" spc="-99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4264220" y="4120467"/>
              <a:ext cx="1979681" cy="2055823"/>
            </a:xfrm>
            <a:prstGeom prst="roundRect">
              <a:avLst>
                <a:gd name="adj" fmla="val 11073"/>
              </a:avLst>
            </a:prstGeom>
            <a:solidFill>
              <a:srgbClr val="FFC000">
                <a:alpha val="30000"/>
              </a:srgbClr>
            </a:solidFill>
            <a:ln w="63500">
              <a:solidFill>
                <a:srgbClr val="FDAB07"/>
              </a:solidFill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defTabSz="1135565" eaLnBrk="1" hangingPunct="1"/>
              <a:endParaRPr lang="en-US" sz="2200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grpSp>
          <p:nvGrpSpPr>
            <p:cNvPr id="3" name="Group 329"/>
            <p:cNvGrpSpPr>
              <a:grpSpLocks/>
            </p:cNvGrpSpPr>
            <p:nvPr/>
          </p:nvGrpSpPr>
          <p:grpSpPr bwMode="auto">
            <a:xfrm>
              <a:off x="8604917" y="3428852"/>
              <a:ext cx="760780" cy="539337"/>
              <a:chOff x="1622" y="1408"/>
              <a:chExt cx="314" cy="234"/>
            </a:xfrm>
          </p:grpSpPr>
          <p:sp>
            <p:nvSpPr>
              <p:cNvPr id="85" name="Freeform 330"/>
              <p:cNvSpPr>
                <a:spLocks/>
              </p:cNvSpPr>
              <p:nvPr/>
            </p:nvSpPr>
            <p:spPr bwMode="auto">
              <a:xfrm>
                <a:off x="1633" y="1518"/>
                <a:ext cx="106" cy="104"/>
              </a:xfrm>
              <a:custGeom>
                <a:avLst/>
                <a:gdLst>
                  <a:gd name="T0" fmla="*/ 0 w 106"/>
                  <a:gd name="T1" fmla="*/ 35 h 104"/>
                  <a:gd name="T2" fmla="*/ 106 w 106"/>
                  <a:gd name="T3" fmla="*/ 104 h 104"/>
                  <a:gd name="T4" fmla="*/ 103 w 106"/>
                  <a:gd name="T5" fmla="*/ 64 h 104"/>
                  <a:gd name="T6" fmla="*/ 1 w 106"/>
                  <a:gd name="T7" fmla="*/ 0 h 104"/>
                  <a:gd name="T8" fmla="*/ 0 w 106"/>
                  <a:gd name="T9" fmla="*/ 23 h 104"/>
                  <a:gd name="T10" fmla="*/ 0 w 106"/>
                  <a:gd name="T11" fmla="*/ 35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"/>
                  <a:gd name="T19" fmla="*/ 0 h 104"/>
                  <a:gd name="T20" fmla="*/ 106 w 106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" h="104">
                    <a:moveTo>
                      <a:pt x="0" y="35"/>
                    </a:moveTo>
                    <a:lnTo>
                      <a:pt x="106" y="104"/>
                    </a:lnTo>
                    <a:lnTo>
                      <a:pt x="103" y="64"/>
                    </a:lnTo>
                    <a:lnTo>
                      <a:pt x="1" y="0"/>
                    </a:lnTo>
                    <a:lnTo>
                      <a:pt x="0" y="2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  <p:sp>
            <p:nvSpPr>
              <p:cNvPr id="86" name="Freeform 331"/>
              <p:cNvSpPr>
                <a:spLocks/>
              </p:cNvSpPr>
              <p:nvPr/>
            </p:nvSpPr>
            <p:spPr bwMode="auto">
              <a:xfrm>
                <a:off x="1627" y="1529"/>
                <a:ext cx="11" cy="43"/>
              </a:xfrm>
              <a:custGeom>
                <a:avLst/>
                <a:gdLst>
                  <a:gd name="T0" fmla="*/ 0 w 11"/>
                  <a:gd name="T1" fmla="*/ 0 h 43"/>
                  <a:gd name="T2" fmla="*/ 11 w 11"/>
                  <a:gd name="T3" fmla="*/ 6 h 43"/>
                  <a:gd name="T4" fmla="*/ 11 w 11"/>
                  <a:gd name="T5" fmla="*/ 43 h 43"/>
                  <a:gd name="T6" fmla="*/ 0 w 11"/>
                  <a:gd name="T7" fmla="*/ 35 h 43"/>
                  <a:gd name="T8" fmla="*/ 0 w 11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3"/>
                  <a:gd name="T17" fmla="*/ 11 w 1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3">
                    <a:moveTo>
                      <a:pt x="0" y="0"/>
                    </a:moveTo>
                    <a:lnTo>
                      <a:pt x="11" y="6"/>
                    </a:lnTo>
                    <a:lnTo>
                      <a:pt x="11" y="43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  <p:sp>
            <p:nvSpPr>
              <p:cNvPr id="87" name="Freeform 332"/>
              <p:cNvSpPr>
                <a:spLocks/>
              </p:cNvSpPr>
              <p:nvPr/>
            </p:nvSpPr>
            <p:spPr bwMode="auto">
              <a:xfrm>
                <a:off x="1652" y="1547"/>
                <a:ext cx="11" cy="43"/>
              </a:xfrm>
              <a:custGeom>
                <a:avLst/>
                <a:gdLst>
                  <a:gd name="T0" fmla="*/ 0 w 11"/>
                  <a:gd name="T1" fmla="*/ 0 h 43"/>
                  <a:gd name="T2" fmla="*/ 11 w 11"/>
                  <a:gd name="T3" fmla="*/ 6 h 43"/>
                  <a:gd name="T4" fmla="*/ 11 w 11"/>
                  <a:gd name="T5" fmla="*/ 43 h 43"/>
                  <a:gd name="T6" fmla="*/ 0 w 11"/>
                  <a:gd name="T7" fmla="*/ 35 h 43"/>
                  <a:gd name="T8" fmla="*/ 0 w 11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3"/>
                  <a:gd name="T17" fmla="*/ 11 w 1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3">
                    <a:moveTo>
                      <a:pt x="0" y="0"/>
                    </a:moveTo>
                    <a:lnTo>
                      <a:pt x="11" y="6"/>
                    </a:lnTo>
                    <a:lnTo>
                      <a:pt x="11" y="43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  <p:sp>
            <p:nvSpPr>
              <p:cNvPr id="88" name="Freeform 333"/>
              <p:cNvSpPr>
                <a:spLocks/>
              </p:cNvSpPr>
              <p:nvPr/>
            </p:nvSpPr>
            <p:spPr bwMode="auto">
              <a:xfrm>
                <a:off x="1678" y="1562"/>
                <a:ext cx="11" cy="43"/>
              </a:xfrm>
              <a:custGeom>
                <a:avLst/>
                <a:gdLst>
                  <a:gd name="T0" fmla="*/ 0 w 11"/>
                  <a:gd name="T1" fmla="*/ 0 h 43"/>
                  <a:gd name="T2" fmla="*/ 11 w 11"/>
                  <a:gd name="T3" fmla="*/ 6 h 43"/>
                  <a:gd name="T4" fmla="*/ 11 w 11"/>
                  <a:gd name="T5" fmla="*/ 43 h 43"/>
                  <a:gd name="T6" fmla="*/ 0 w 11"/>
                  <a:gd name="T7" fmla="*/ 35 h 43"/>
                  <a:gd name="T8" fmla="*/ 0 w 11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3"/>
                  <a:gd name="T17" fmla="*/ 11 w 1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3">
                    <a:moveTo>
                      <a:pt x="0" y="0"/>
                    </a:moveTo>
                    <a:lnTo>
                      <a:pt x="11" y="6"/>
                    </a:lnTo>
                    <a:lnTo>
                      <a:pt x="11" y="43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  <p:sp>
            <p:nvSpPr>
              <p:cNvPr id="89" name="Freeform 334"/>
              <p:cNvSpPr>
                <a:spLocks/>
              </p:cNvSpPr>
              <p:nvPr/>
            </p:nvSpPr>
            <p:spPr bwMode="auto">
              <a:xfrm>
                <a:off x="1705" y="1577"/>
                <a:ext cx="11" cy="43"/>
              </a:xfrm>
              <a:custGeom>
                <a:avLst/>
                <a:gdLst>
                  <a:gd name="T0" fmla="*/ 0 w 11"/>
                  <a:gd name="T1" fmla="*/ 0 h 43"/>
                  <a:gd name="T2" fmla="*/ 11 w 11"/>
                  <a:gd name="T3" fmla="*/ 6 h 43"/>
                  <a:gd name="T4" fmla="*/ 11 w 11"/>
                  <a:gd name="T5" fmla="*/ 43 h 43"/>
                  <a:gd name="T6" fmla="*/ 0 w 11"/>
                  <a:gd name="T7" fmla="*/ 35 h 43"/>
                  <a:gd name="T8" fmla="*/ 0 w 11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3"/>
                  <a:gd name="T17" fmla="*/ 11 w 11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3">
                    <a:moveTo>
                      <a:pt x="0" y="0"/>
                    </a:moveTo>
                    <a:lnTo>
                      <a:pt x="11" y="6"/>
                    </a:lnTo>
                    <a:lnTo>
                      <a:pt x="11" y="43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  <p:sp>
            <p:nvSpPr>
              <p:cNvPr id="90" name="Freeform 335"/>
              <p:cNvSpPr>
                <a:spLocks/>
              </p:cNvSpPr>
              <p:nvPr/>
            </p:nvSpPr>
            <p:spPr bwMode="auto">
              <a:xfrm>
                <a:off x="1729" y="1594"/>
                <a:ext cx="24" cy="42"/>
              </a:xfrm>
              <a:custGeom>
                <a:avLst/>
                <a:gdLst>
                  <a:gd name="T0" fmla="*/ 1 w 24"/>
                  <a:gd name="T1" fmla="*/ 0 h 42"/>
                  <a:gd name="T2" fmla="*/ 10 w 24"/>
                  <a:gd name="T3" fmla="*/ 3 h 42"/>
                  <a:gd name="T4" fmla="*/ 24 w 24"/>
                  <a:gd name="T5" fmla="*/ 9 h 42"/>
                  <a:gd name="T6" fmla="*/ 24 w 24"/>
                  <a:gd name="T7" fmla="*/ 34 h 42"/>
                  <a:gd name="T8" fmla="*/ 15 w 24"/>
                  <a:gd name="T9" fmla="*/ 42 h 42"/>
                  <a:gd name="T10" fmla="*/ 0 w 24"/>
                  <a:gd name="T11" fmla="*/ 34 h 42"/>
                  <a:gd name="T12" fmla="*/ 1 w 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42"/>
                  <a:gd name="T23" fmla="*/ 24 w 24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42">
                    <a:moveTo>
                      <a:pt x="1" y="0"/>
                    </a:moveTo>
                    <a:cubicBezTo>
                      <a:pt x="4" y="1"/>
                      <a:pt x="10" y="3"/>
                      <a:pt x="10" y="3"/>
                    </a:cubicBezTo>
                    <a:cubicBezTo>
                      <a:pt x="13" y="7"/>
                      <a:pt x="19" y="9"/>
                      <a:pt x="24" y="9"/>
                    </a:cubicBezTo>
                    <a:lnTo>
                      <a:pt x="24" y="34"/>
                    </a:lnTo>
                    <a:lnTo>
                      <a:pt x="15" y="42"/>
                    </a:lnTo>
                    <a:lnTo>
                      <a:pt x="0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  <p:sp>
            <p:nvSpPr>
              <p:cNvPr id="91" name="Freeform 336"/>
              <p:cNvSpPr>
                <a:spLocks/>
              </p:cNvSpPr>
              <p:nvPr/>
            </p:nvSpPr>
            <p:spPr bwMode="auto">
              <a:xfrm>
                <a:off x="1807" y="1526"/>
                <a:ext cx="117" cy="102"/>
              </a:xfrm>
              <a:custGeom>
                <a:avLst/>
                <a:gdLst>
                  <a:gd name="T0" fmla="*/ 3 w 117"/>
                  <a:gd name="T1" fmla="*/ 57 h 102"/>
                  <a:gd name="T2" fmla="*/ 9 w 117"/>
                  <a:gd name="T3" fmla="*/ 87 h 102"/>
                  <a:gd name="T4" fmla="*/ 8 w 117"/>
                  <a:gd name="T5" fmla="*/ 102 h 102"/>
                  <a:gd name="T6" fmla="*/ 25 w 117"/>
                  <a:gd name="T7" fmla="*/ 96 h 102"/>
                  <a:gd name="T8" fmla="*/ 66 w 117"/>
                  <a:gd name="T9" fmla="*/ 67 h 102"/>
                  <a:gd name="T10" fmla="*/ 78 w 117"/>
                  <a:gd name="T11" fmla="*/ 60 h 102"/>
                  <a:gd name="T12" fmla="*/ 87 w 117"/>
                  <a:gd name="T13" fmla="*/ 55 h 102"/>
                  <a:gd name="T14" fmla="*/ 107 w 117"/>
                  <a:gd name="T15" fmla="*/ 45 h 102"/>
                  <a:gd name="T16" fmla="*/ 115 w 117"/>
                  <a:gd name="T17" fmla="*/ 36 h 102"/>
                  <a:gd name="T18" fmla="*/ 117 w 117"/>
                  <a:gd name="T19" fmla="*/ 30 h 102"/>
                  <a:gd name="T20" fmla="*/ 99 w 117"/>
                  <a:gd name="T21" fmla="*/ 0 h 102"/>
                  <a:gd name="T22" fmla="*/ 72 w 117"/>
                  <a:gd name="T23" fmla="*/ 15 h 102"/>
                  <a:gd name="T24" fmla="*/ 27 w 117"/>
                  <a:gd name="T25" fmla="*/ 39 h 102"/>
                  <a:gd name="T26" fmla="*/ 15 w 117"/>
                  <a:gd name="T27" fmla="*/ 46 h 102"/>
                  <a:gd name="T28" fmla="*/ 3 w 117"/>
                  <a:gd name="T29" fmla="*/ 54 h 102"/>
                  <a:gd name="T30" fmla="*/ 0 w 117"/>
                  <a:gd name="T31" fmla="*/ 56 h 102"/>
                  <a:gd name="T32" fmla="*/ 3 w 117"/>
                  <a:gd name="T33" fmla="*/ 57 h 1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7"/>
                  <a:gd name="T52" fmla="*/ 0 h 102"/>
                  <a:gd name="T53" fmla="*/ 117 w 117"/>
                  <a:gd name="T54" fmla="*/ 102 h 1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7" h="102">
                    <a:moveTo>
                      <a:pt x="3" y="57"/>
                    </a:moveTo>
                    <a:cubicBezTo>
                      <a:pt x="6" y="67"/>
                      <a:pt x="8" y="77"/>
                      <a:pt x="9" y="87"/>
                    </a:cubicBezTo>
                    <a:cubicBezTo>
                      <a:pt x="8" y="94"/>
                      <a:pt x="4" y="100"/>
                      <a:pt x="8" y="102"/>
                    </a:cubicBezTo>
                    <a:cubicBezTo>
                      <a:pt x="13" y="99"/>
                      <a:pt x="19" y="97"/>
                      <a:pt x="25" y="96"/>
                    </a:cubicBezTo>
                    <a:cubicBezTo>
                      <a:pt x="31" y="87"/>
                      <a:pt x="55" y="71"/>
                      <a:pt x="66" y="67"/>
                    </a:cubicBezTo>
                    <a:cubicBezTo>
                      <a:pt x="69" y="64"/>
                      <a:pt x="74" y="61"/>
                      <a:pt x="78" y="60"/>
                    </a:cubicBezTo>
                    <a:cubicBezTo>
                      <a:pt x="80" y="58"/>
                      <a:pt x="87" y="55"/>
                      <a:pt x="87" y="55"/>
                    </a:cubicBezTo>
                    <a:cubicBezTo>
                      <a:pt x="92" y="50"/>
                      <a:pt x="100" y="47"/>
                      <a:pt x="107" y="45"/>
                    </a:cubicBezTo>
                    <a:cubicBezTo>
                      <a:pt x="113" y="41"/>
                      <a:pt x="112" y="44"/>
                      <a:pt x="115" y="36"/>
                    </a:cubicBezTo>
                    <a:cubicBezTo>
                      <a:pt x="116" y="34"/>
                      <a:pt x="117" y="30"/>
                      <a:pt x="117" y="30"/>
                    </a:cubicBezTo>
                    <a:cubicBezTo>
                      <a:pt x="116" y="12"/>
                      <a:pt x="116" y="6"/>
                      <a:pt x="99" y="0"/>
                    </a:cubicBezTo>
                    <a:cubicBezTo>
                      <a:pt x="82" y="2"/>
                      <a:pt x="85" y="11"/>
                      <a:pt x="72" y="15"/>
                    </a:cubicBezTo>
                    <a:cubicBezTo>
                      <a:pt x="55" y="32"/>
                      <a:pt x="52" y="36"/>
                      <a:pt x="27" y="39"/>
                    </a:cubicBezTo>
                    <a:cubicBezTo>
                      <a:pt x="24" y="42"/>
                      <a:pt x="19" y="45"/>
                      <a:pt x="15" y="46"/>
                    </a:cubicBezTo>
                    <a:cubicBezTo>
                      <a:pt x="11" y="50"/>
                      <a:pt x="7" y="51"/>
                      <a:pt x="3" y="54"/>
                    </a:cubicBezTo>
                    <a:cubicBezTo>
                      <a:pt x="2" y="55"/>
                      <a:pt x="0" y="56"/>
                      <a:pt x="0" y="56"/>
                    </a:cubicBezTo>
                    <a:cubicBezTo>
                      <a:pt x="3" y="58"/>
                      <a:pt x="3" y="59"/>
                      <a:pt x="3" y="57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  <p:sp>
            <p:nvSpPr>
              <p:cNvPr id="92" name="Freeform 337"/>
              <p:cNvSpPr>
                <a:spLocks/>
              </p:cNvSpPr>
              <p:nvPr/>
            </p:nvSpPr>
            <p:spPr bwMode="auto">
              <a:xfrm>
                <a:off x="1806" y="1595"/>
                <a:ext cx="13" cy="45"/>
              </a:xfrm>
              <a:custGeom>
                <a:avLst/>
                <a:gdLst>
                  <a:gd name="T0" fmla="*/ 1 w 13"/>
                  <a:gd name="T1" fmla="*/ 0 h 45"/>
                  <a:gd name="T2" fmla="*/ 13 w 13"/>
                  <a:gd name="T3" fmla="*/ 5 h 45"/>
                  <a:gd name="T4" fmla="*/ 12 w 13"/>
                  <a:gd name="T5" fmla="*/ 45 h 45"/>
                  <a:gd name="T6" fmla="*/ 0 w 13"/>
                  <a:gd name="T7" fmla="*/ 38 h 45"/>
                  <a:gd name="T8" fmla="*/ 1 w 1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5"/>
                  <a:gd name="T17" fmla="*/ 13 w 1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5">
                    <a:moveTo>
                      <a:pt x="1" y="0"/>
                    </a:moveTo>
                    <a:lnTo>
                      <a:pt x="13" y="5"/>
                    </a:lnTo>
                    <a:lnTo>
                      <a:pt x="12" y="45"/>
                    </a:lnTo>
                    <a:lnTo>
                      <a:pt x="0" y="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  <p:sp>
            <p:nvSpPr>
              <p:cNvPr id="93" name="Freeform 338"/>
              <p:cNvSpPr>
                <a:spLocks/>
              </p:cNvSpPr>
              <p:nvPr/>
            </p:nvSpPr>
            <p:spPr bwMode="auto">
              <a:xfrm>
                <a:off x="1889" y="1523"/>
                <a:ext cx="47" cy="59"/>
              </a:xfrm>
              <a:custGeom>
                <a:avLst/>
                <a:gdLst>
                  <a:gd name="T0" fmla="*/ 0 w 27"/>
                  <a:gd name="T1" fmla="*/ 5 h 59"/>
                  <a:gd name="T2" fmla="*/ 260077 w 27"/>
                  <a:gd name="T3" fmla="*/ 13 h 59"/>
                  <a:gd name="T4" fmla="*/ 347701 w 27"/>
                  <a:gd name="T5" fmla="*/ 16 h 59"/>
                  <a:gd name="T6" fmla="*/ 297966 w 27"/>
                  <a:gd name="T7" fmla="*/ 59 h 59"/>
                  <a:gd name="T8" fmla="*/ 583888 w 27"/>
                  <a:gd name="T9" fmla="*/ 47 h 59"/>
                  <a:gd name="T10" fmla="*/ 547447 w 27"/>
                  <a:gd name="T11" fmla="*/ 11 h 59"/>
                  <a:gd name="T12" fmla="*/ 260077 w 27"/>
                  <a:gd name="T13" fmla="*/ 0 h 59"/>
                  <a:gd name="T14" fmla="*/ 0 w 27"/>
                  <a:gd name="T15" fmla="*/ 5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59"/>
                  <a:gd name="T26" fmla="*/ 27 w 2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59">
                    <a:moveTo>
                      <a:pt x="0" y="5"/>
                    </a:moveTo>
                    <a:cubicBezTo>
                      <a:pt x="4" y="7"/>
                      <a:pt x="8" y="12"/>
                      <a:pt x="12" y="13"/>
                    </a:cubicBezTo>
                    <a:cubicBezTo>
                      <a:pt x="14" y="17"/>
                      <a:pt x="13" y="16"/>
                      <a:pt x="16" y="16"/>
                    </a:cubicBezTo>
                    <a:lnTo>
                      <a:pt x="14" y="59"/>
                    </a:lnTo>
                    <a:lnTo>
                      <a:pt x="27" y="47"/>
                    </a:lnTo>
                    <a:lnTo>
                      <a:pt x="25" y="11"/>
                    </a:lnTo>
                    <a:lnTo>
                      <a:pt x="1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  <p:sp>
            <p:nvSpPr>
              <p:cNvPr id="94" name="Freeform 339"/>
              <p:cNvSpPr>
                <a:spLocks/>
              </p:cNvSpPr>
              <p:nvPr/>
            </p:nvSpPr>
            <p:spPr bwMode="auto">
              <a:xfrm>
                <a:off x="1866" y="1540"/>
                <a:ext cx="47" cy="59"/>
              </a:xfrm>
              <a:custGeom>
                <a:avLst/>
                <a:gdLst>
                  <a:gd name="T0" fmla="*/ 0 w 27"/>
                  <a:gd name="T1" fmla="*/ 5 h 59"/>
                  <a:gd name="T2" fmla="*/ 260077 w 27"/>
                  <a:gd name="T3" fmla="*/ 13 h 59"/>
                  <a:gd name="T4" fmla="*/ 347701 w 27"/>
                  <a:gd name="T5" fmla="*/ 16 h 59"/>
                  <a:gd name="T6" fmla="*/ 297966 w 27"/>
                  <a:gd name="T7" fmla="*/ 59 h 59"/>
                  <a:gd name="T8" fmla="*/ 583888 w 27"/>
                  <a:gd name="T9" fmla="*/ 47 h 59"/>
                  <a:gd name="T10" fmla="*/ 547447 w 27"/>
                  <a:gd name="T11" fmla="*/ 11 h 59"/>
                  <a:gd name="T12" fmla="*/ 260077 w 27"/>
                  <a:gd name="T13" fmla="*/ 0 h 59"/>
                  <a:gd name="T14" fmla="*/ 0 w 27"/>
                  <a:gd name="T15" fmla="*/ 5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59"/>
                  <a:gd name="T26" fmla="*/ 27 w 2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59">
                    <a:moveTo>
                      <a:pt x="0" y="5"/>
                    </a:moveTo>
                    <a:cubicBezTo>
                      <a:pt x="4" y="7"/>
                      <a:pt x="8" y="12"/>
                      <a:pt x="12" y="13"/>
                    </a:cubicBezTo>
                    <a:cubicBezTo>
                      <a:pt x="14" y="17"/>
                      <a:pt x="13" y="16"/>
                      <a:pt x="16" y="16"/>
                    </a:cubicBezTo>
                    <a:lnTo>
                      <a:pt x="14" y="59"/>
                    </a:lnTo>
                    <a:lnTo>
                      <a:pt x="27" y="47"/>
                    </a:lnTo>
                    <a:lnTo>
                      <a:pt x="25" y="11"/>
                    </a:lnTo>
                    <a:lnTo>
                      <a:pt x="1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  <p:sp>
            <p:nvSpPr>
              <p:cNvPr id="95" name="Freeform 340"/>
              <p:cNvSpPr>
                <a:spLocks/>
              </p:cNvSpPr>
              <p:nvPr/>
            </p:nvSpPr>
            <p:spPr bwMode="auto">
              <a:xfrm>
                <a:off x="1842" y="1552"/>
                <a:ext cx="47" cy="59"/>
              </a:xfrm>
              <a:custGeom>
                <a:avLst/>
                <a:gdLst>
                  <a:gd name="T0" fmla="*/ 0 w 27"/>
                  <a:gd name="T1" fmla="*/ 5 h 59"/>
                  <a:gd name="T2" fmla="*/ 260077 w 27"/>
                  <a:gd name="T3" fmla="*/ 13 h 59"/>
                  <a:gd name="T4" fmla="*/ 347701 w 27"/>
                  <a:gd name="T5" fmla="*/ 16 h 59"/>
                  <a:gd name="T6" fmla="*/ 297966 w 27"/>
                  <a:gd name="T7" fmla="*/ 59 h 59"/>
                  <a:gd name="T8" fmla="*/ 583888 w 27"/>
                  <a:gd name="T9" fmla="*/ 47 h 59"/>
                  <a:gd name="T10" fmla="*/ 547447 w 27"/>
                  <a:gd name="T11" fmla="*/ 11 h 59"/>
                  <a:gd name="T12" fmla="*/ 260077 w 27"/>
                  <a:gd name="T13" fmla="*/ 0 h 59"/>
                  <a:gd name="T14" fmla="*/ 0 w 27"/>
                  <a:gd name="T15" fmla="*/ 5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59"/>
                  <a:gd name="T26" fmla="*/ 27 w 2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59">
                    <a:moveTo>
                      <a:pt x="0" y="5"/>
                    </a:moveTo>
                    <a:cubicBezTo>
                      <a:pt x="4" y="7"/>
                      <a:pt x="8" y="12"/>
                      <a:pt x="12" y="13"/>
                    </a:cubicBezTo>
                    <a:cubicBezTo>
                      <a:pt x="14" y="17"/>
                      <a:pt x="13" y="16"/>
                      <a:pt x="16" y="16"/>
                    </a:cubicBezTo>
                    <a:lnTo>
                      <a:pt x="14" y="59"/>
                    </a:lnTo>
                    <a:lnTo>
                      <a:pt x="27" y="47"/>
                    </a:lnTo>
                    <a:lnTo>
                      <a:pt x="25" y="11"/>
                    </a:lnTo>
                    <a:lnTo>
                      <a:pt x="1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  <p:sp>
            <p:nvSpPr>
              <p:cNvPr id="96" name="Freeform 341"/>
              <p:cNvSpPr>
                <a:spLocks/>
              </p:cNvSpPr>
              <p:nvPr/>
            </p:nvSpPr>
            <p:spPr bwMode="auto">
              <a:xfrm>
                <a:off x="1815" y="1569"/>
                <a:ext cx="47" cy="59"/>
              </a:xfrm>
              <a:custGeom>
                <a:avLst/>
                <a:gdLst>
                  <a:gd name="T0" fmla="*/ 0 w 27"/>
                  <a:gd name="T1" fmla="*/ 5 h 59"/>
                  <a:gd name="T2" fmla="*/ 260077 w 27"/>
                  <a:gd name="T3" fmla="*/ 13 h 59"/>
                  <a:gd name="T4" fmla="*/ 347701 w 27"/>
                  <a:gd name="T5" fmla="*/ 16 h 59"/>
                  <a:gd name="T6" fmla="*/ 297966 w 27"/>
                  <a:gd name="T7" fmla="*/ 59 h 59"/>
                  <a:gd name="T8" fmla="*/ 583888 w 27"/>
                  <a:gd name="T9" fmla="*/ 47 h 59"/>
                  <a:gd name="T10" fmla="*/ 547447 w 27"/>
                  <a:gd name="T11" fmla="*/ 11 h 59"/>
                  <a:gd name="T12" fmla="*/ 260077 w 27"/>
                  <a:gd name="T13" fmla="*/ 0 h 59"/>
                  <a:gd name="T14" fmla="*/ 0 w 27"/>
                  <a:gd name="T15" fmla="*/ 5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59"/>
                  <a:gd name="T26" fmla="*/ 27 w 2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59">
                    <a:moveTo>
                      <a:pt x="0" y="5"/>
                    </a:moveTo>
                    <a:cubicBezTo>
                      <a:pt x="4" y="7"/>
                      <a:pt x="8" y="12"/>
                      <a:pt x="12" y="13"/>
                    </a:cubicBezTo>
                    <a:cubicBezTo>
                      <a:pt x="14" y="17"/>
                      <a:pt x="13" y="16"/>
                      <a:pt x="16" y="16"/>
                    </a:cubicBezTo>
                    <a:lnTo>
                      <a:pt x="14" y="59"/>
                    </a:lnTo>
                    <a:lnTo>
                      <a:pt x="27" y="47"/>
                    </a:lnTo>
                    <a:lnTo>
                      <a:pt x="25" y="11"/>
                    </a:lnTo>
                    <a:lnTo>
                      <a:pt x="1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  <p:sp>
            <p:nvSpPr>
              <p:cNvPr id="97" name="Freeform 342"/>
              <p:cNvSpPr>
                <a:spLocks/>
              </p:cNvSpPr>
              <p:nvPr/>
            </p:nvSpPr>
            <p:spPr bwMode="auto">
              <a:xfrm>
                <a:off x="1806" y="1583"/>
                <a:ext cx="27" cy="59"/>
              </a:xfrm>
              <a:custGeom>
                <a:avLst/>
                <a:gdLst>
                  <a:gd name="T0" fmla="*/ 0 w 27"/>
                  <a:gd name="T1" fmla="*/ 5 h 59"/>
                  <a:gd name="T2" fmla="*/ 12 w 27"/>
                  <a:gd name="T3" fmla="*/ 13 h 59"/>
                  <a:gd name="T4" fmla="*/ 16 w 27"/>
                  <a:gd name="T5" fmla="*/ 16 h 59"/>
                  <a:gd name="T6" fmla="*/ 14 w 27"/>
                  <a:gd name="T7" fmla="*/ 59 h 59"/>
                  <a:gd name="T8" fmla="*/ 27 w 27"/>
                  <a:gd name="T9" fmla="*/ 47 h 59"/>
                  <a:gd name="T10" fmla="*/ 25 w 27"/>
                  <a:gd name="T11" fmla="*/ 11 h 59"/>
                  <a:gd name="T12" fmla="*/ 12 w 27"/>
                  <a:gd name="T13" fmla="*/ 0 h 59"/>
                  <a:gd name="T14" fmla="*/ 0 w 27"/>
                  <a:gd name="T15" fmla="*/ 5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59"/>
                  <a:gd name="T26" fmla="*/ 27 w 2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59">
                    <a:moveTo>
                      <a:pt x="0" y="5"/>
                    </a:moveTo>
                    <a:cubicBezTo>
                      <a:pt x="4" y="7"/>
                      <a:pt x="8" y="12"/>
                      <a:pt x="12" y="13"/>
                    </a:cubicBezTo>
                    <a:cubicBezTo>
                      <a:pt x="14" y="17"/>
                      <a:pt x="13" y="16"/>
                      <a:pt x="16" y="16"/>
                    </a:cubicBezTo>
                    <a:lnTo>
                      <a:pt x="14" y="59"/>
                    </a:lnTo>
                    <a:lnTo>
                      <a:pt x="27" y="47"/>
                    </a:lnTo>
                    <a:lnTo>
                      <a:pt x="25" y="11"/>
                    </a:lnTo>
                    <a:lnTo>
                      <a:pt x="1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  <p:sp>
            <p:nvSpPr>
              <p:cNvPr id="98" name="Freeform 343"/>
              <p:cNvSpPr>
                <a:spLocks/>
              </p:cNvSpPr>
              <p:nvPr/>
            </p:nvSpPr>
            <p:spPr bwMode="auto">
              <a:xfrm>
                <a:off x="1622" y="1500"/>
                <a:ext cx="155" cy="114"/>
              </a:xfrm>
              <a:custGeom>
                <a:avLst/>
                <a:gdLst>
                  <a:gd name="T0" fmla="*/ 0 w 155"/>
                  <a:gd name="T1" fmla="*/ 0 h 114"/>
                  <a:gd name="T2" fmla="*/ 154 w 155"/>
                  <a:gd name="T3" fmla="*/ 95 h 114"/>
                  <a:gd name="T4" fmla="*/ 155 w 155"/>
                  <a:gd name="T5" fmla="*/ 114 h 114"/>
                  <a:gd name="T6" fmla="*/ 0 w 155"/>
                  <a:gd name="T7" fmla="*/ 21 h 114"/>
                  <a:gd name="T8" fmla="*/ 0 w 155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5"/>
                  <a:gd name="T16" fmla="*/ 0 h 114"/>
                  <a:gd name="T17" fmla="*/ 155 w 155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5" h="114">
                    <a:moveTo>
                      <a:pt x="0" y="0"/>
                    </a:moveTo>
                    <a:lnTo>
                      <a:pt x="154" y="95"/>
                    </a:lnTo>
                    <a:lnTo>
                      <a:pt x="155" y="114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  <p:sp>
            <p:nvSpPr>
              <p:cNvPr id="99" name="Freeform 344"/>
              <p:cNvSpPr>
                <a:spLocks/>
              </p:cNvSpPr>
              <p:nvPr/>
            </p:nvSpPr>
            <p:spPr bwMode="auto">
              <a:xfrm>
                <a:off x="1778" y="1504"/>
                <a:ext cx="151" cy="106"/>
              </a:xfrm>
              <a:custGeom>
                <a:avLst/>
                <a:gdLst>
                  <a:gd name="T0" fmla="*/ 0 w 151"/>
                  <a:gd name="T1" fmla="*/ 90 h 106"/>
                  <a:gd name="T2" fmla="*/ 150 w 151"/>
                  <a:gd name="T3" fmla="*/ 0 h 106"/>
                  <a:gd name="T4" fmla="*/ 151 w 151"/>
                  <a:gd name="T5" fmla="*/ 14 h 106"/>
                  <a:gd name="T6" fmla="*/ 0 w 151"/>
                  <a:gd name="T7" fmla="*/ 106 h 106"/>
                  <a:gd name="T8" fmla="*/ 0 w 151"/>
                  <a:gd name="T9" fmla="*/ 9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06"/>
                  <a:gd name="T17" fmla="*/ 151 w 151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06">
                    <a:moveTo>
                      <a:pt x="0" y="90"/>
                    </a:moveTo>
                    <a:lnTo>
                      <a:pt x="150" y="0"/>
                    </a:lnTo>
                    <a:lnTo>
                      <a:pt x="151" y="14"/>
                    </a:lnTo>
                    <a:lnTo>
                      <a:pt x="0" y="106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66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  <p:sp>
            <p:nvSpPr>
              <p:cNvPr id="100" name="Freeform 345"/>
              <p:cNvSpPr>
                <a:spLocks/>
              </p:cNvSpPr>
              <p:nvPr/>
            </p:nvSpPr>
            <p:spPr bwMode="auto">
              <a:xfrm>
                <a:off x="1624" y="1408"/>
                <a:ext cx="303" cy="190"/>
              </a:xfrm>
              <a:custGeom>
                <a:avLst/>
                <a:gdLst>
                  <a:gd name="T0" fmla="*/ 0 w 303"/>
                  <a:gd name="T1" fmla="*/ 90 h 190"/>
                  <a:gd name="T2" fmla="*/ 149 w 303"/>
                  <a:gd name="T3" fmla="*/ 0 h 190"/>
                  <a:gd name="T4" fmla="*/ 303 w 303"/>
                  <a:gd name="T5" fmla="*/ 97 h 190"/>
                  <a:gd name="T6" fmla="*/ 153 w 303"/>
                  <a:gd name="T7" fmla="*/ 190 h 190"/>
                  <a:gd name="T8" fmla="*/ 0 w 303"/>
                  <a:gd name="T9" fmla="*/ 90 h 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190"/>
                  <a:gd name="T17" fmla="*/ 303 w 303"/>
                  <a:gd name="T18" fmla="*/ 190 h 1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190">
                    <a:moveTo>
                      <a:pt x="0" y="90"/>
                    </a:moveTo>
                    <a:lnTo>
                      <a:pt x="149" y="0"/>
                    </a:lnTo>
                    <a:lnTo>
                      <a:pt x="303" y="97"/>
                    </a:lnTo>
                    <a:lnTo>
                      <a:pt x="153" y="1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66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  <p:sp>
            <p:nvSpPr>
              <p:cNvPr id="101" name="Line 346"/>
              <p:cNvSpPr>
                <a:spLocks noChangeShapeType="1"/>
              </p:cNvSpPr>
              <p:nvPr/>
            </p:nvSpPr>
            <p:spPr bwMode="auto">
              <a:xfrm flipV="1">
                <a:off x="1625" y="1409"/>
                <a:ext cx="146" cy="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347"/>
              <p:cNvSpPr>
                <a:spLocks noChangeShapeType="1"/>
              </p:cNvSpPr>
              <p:nvPr/>
            </p:nvSpPr>
            <p:spPr bwMode="auto">
              <a:xfrm>
                <a:off x="1622" y="1500"/>
                <a:ext cx="157" cy="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348"/>
              <p:cNvSpPr>
                <a:spLocks noChangeShapeType="1"/>
              </p:cNvSpPr>
              <p:nvPr/>
            </p:nvSpPr>
            <p:spPr bwMode="auto">
              <a:xfrm flipV="1">
                <a:off x="1779" y="1506"/>
                <a:ext cx="148" cy="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349"/>
              <p:cNvSpPr>
                <a:spLocks noChangeShapeType="1"/>
              </p:cNvSpPr>
              <p:nvPr/>
            </p:nvSpPr>
            <p:spPr bwMode="auto">
              <a:xfrm>
                <a:off x="1774" y="1411"/>
                <a:ext cx="155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350"/>
              <p:cNvSpPr>
                <a:spLocks noChangeShapeType="1"/>
              </p:cNvSpPr>
              <p:nvPr/>
            </p:nvSpPr>
            <p:spPr bwMode="auto">
              <a:xfrm flipH="1">
                <a:off x="1628" y="1516"/>
                <a:ext cx="18" cy="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351"/>
              <p:cNvSpPr>
                <a:spLocks noChangeShapeType="1"/>
              </p:cNvSpPr>
              <p:nvPr/>
            </p:nvSpPr>
            <p:spPr bwMode="auto">
              <a:xfrm flipH="1">
                <a:off x="1642" y="1525"/>
                <a:ext cx="18" cy="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352"/>
              <p:cNvSpPr>
                <a:spLocks noChangeShapeType="1"/>
              </p:cNvSpPr>
              <p:nvPr/>
            </p:nvSpPr>
            <p:spPr bwMode="auto">
              <a:xfrm>
                <a:off x="1628" y="1527"/>
                <a:ext cx="15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353"/>
              <p:cNvSpPr>
                <a:spLocks noChangeShapeType="1"/>
              </p:cNvSpPr>
              <p:nvPr/>
            </p:nvSpPr>
            <p:spPr bwMode="auto">
              <a:xfrm>
                <a:off x="1641" y="1534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354"/>
              <p:cNvSpPr>
                <a:spLocks noChangeShapeType="1"/>
              </p:cNvSpPr>
              <p:nvPr/>
            </p:nvSpPr>
            <p:spPr bwMode="auto">
              <a:xfrm>
                <a:off x="1626" y="1528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355"/>
              <p:cNvSpPr>
                <a:spLocks noChangeShapeType="1"/>
              </p:cNvSpPr>
              <p:nvPr/>
            </p:nvSpPr>
            <p:spPr bwMode="auto">
              <a:xfrm>
                <a:off x="1627" y="1564"/>
                <a:ext cx="13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356"/>
              <p:cNvSpPr>
                <a:spLocks noChangeShapeType="1"/>
              </p:cNvSpPr>
              <p:nvPr/>
            </p:nvSpPr>
            <p:spPr bwMode="auto">
              <a:xfrm flipH="1">
                <a:off x="1652" y="1533"/>
                <a:ext cx="18" cy="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357"/>
              <p:cNvSpPr>
                <a:spLocks noChangeShapeType="1"/>
              </p:cNvSpPr>
              <p:nvPr/>
            </p:nvSpPr>
            <p:spPr bwMode="auto">
              <a:xfrm flipH="1">
                <a:off x="1666" y="1542"/>
                <a:ext cx="18" cy="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358"/>
              <p:cNvSpPr>
                <a:spLocks noChangeShapeType="1"/>
              </p:cNvSpPr>
              <p:nvPr/>
            </p:nvSpPr>
            <p:spPr bwMode="auto">
              <a:xfrm>
                <a:off x="1652" y="1544"/>
                <a:ext cx="15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359"/>
              <p:cNvSpPr>
                <a:spLocks noChangeShapeType="1"/>
              </p:cNvSpPr>
              <p:nvPr/>
            </p:nvSpPr>
            <p:spPr bwMode="auto">
              <a:xfrm>
                <a:off x="1665" y="1551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360"/>
              <p:cNvSpPr>
                <a:spLocks noChangeShapeType="1"/>
              </p:cNvSpPr>
              <p:nvPr/>
            </p:nvSpPr>
            <p:spPr bwMode="auto">
              <a:xfrm>
                <a:off x="1650" y="1545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361"/>
              <p:cNvSpPr>
                <a:spLocks noChangeShapeType="1"/>
              </p:cNvSpPr>
              <p:nvPr/>
            </p:nvSpPr>
            <p:spPr bwMode="auto">
              <a:xfrm>
                <a:off x="1651" y="1581"/>
                <a:ext cx="13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362"/>
              <p:cNvSpPr>
                <a:spLocks noChangeShapeType="1"/>
              </p:cNvSpPr>
              <p:nvPr/>
            </p:nvSpPr>
            <p:spPr bwMode="auto">
              <a:xfrm flipH="1">
                <a:off x="1678" y="1549"/>
                <a:ext cx="18" cy="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363"/>
              <p:cNvSpPr>
                <a:spLocks noChangeShapeType="1"/>
              </p:cNvSpPr>
              <p:nvPr/>
            </p:nvSpPr>
            <p:spPr bwMode="auto">
              <a:xfrm flipH="1">
                <a:off x="1692" y="1558"/>
                <a:ext cx="18" cy="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364"/>
              <p:cNvSpPr>
                <a:spLocks noChangeShapeType="1"/>
              </p:cNvSpPr>
              <p:nvPr/>
            </p:nvSpPr>
            <p:spPr bwMode="auto">
              <a:xfrm>
                <a:off x="1678" y="1560"/>
                <a:ext cx="15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365"/>
              <p:cNvSpPr>
                <a:spLocks noChangeShapeType="1"/>
              </p:cNvSpPr>
              <p:nvPr/>
            </p:nvSpPr>
            <p:spPr bwMode="auto">
              <a:xfrm>
                <a:off x="1691" y="1567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366"/>
              <p:cNvSpPr>
                <a:spLocks noChangeShapeType="1"/>
              </p:cNvSpPr>
              <p:nvPr/>
            </p:nvSpPr>
            <p:spPr bwMode="auto">
              <a:xfrm>
                <a:off x="1676" y="1561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367"/>
              <p:cNvSpPr>
                <a:spLocks noChangeShapeType="1"/>
              </p:cNvSpPr>
              <p:nvPr/>
            </p:nvSpPr>
            <p:spPr bwMode="auto">
              <a:xfrm>
                <a:off x="1677" y="1597"/>
                <a:ext cx="13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368"/>
              <p:cNvSpPr>
                <a:spLocks noChangeShapeType="1"/>
              </p:cNvSpPr>
              <p:nvPr/>
            </p:nvSpPr>
            <p:spPr bwMode="auto">
              <a:xfrm flipH="1">
                <a:off x="1705" y="1566"/>
                <a:ext cx="18" cy="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369"/>
              <p:cNvSpPr>
                <a:spLocks noChangeShapeType="1"/>
              </p:cNvSpPr>
              <p:nvPr/>
            </p:nvSpPr>
            <p:spPr bwMode="auto">
              <a:xfrm flipH="1">
                <a:off x="1719" y="1575"/>
                <a:ext cx="18" cy="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370"/>
              <p:cNvSpPr>
                <a:spLocks noChangeShapeType="1"/>
              </p:cNvSpPr>
              <p:nvPr/>
            </p:nvSpPr>
            <p:spPr bwMode="auto">
              <a:xfrm>
                <a:off x="1705" y="1577"/>
                <a:ext cx="15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371"/>
              <p:cNvSpPr>
                <a:spLocks noChangeShapeType="1"/>
              </p:cNvSpPr>
              <p:nvPr/>
            </p:nvSpPr>
            <p:spPr bwMode="auto">
              <a:xfrm>
                <a:off x="1718" y="1584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372"/>
              <p:cNvSpPr>
                <a:spLocks noChangeShapeType="1"/>
              </p:cNvSpPr>
              <p:nvPr/>
            </p:nvSpPr>
            <p:spPr bwMode="auto">
              <a:xfrm>
                <a:off x="1703" y="1578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373"/>
              <p:cNvSpPr>
                <a:spLocks noChangeShapeType="1"/>
              </p:cNvSpPr>
              <p:nvPr/>
            </p:nvSpPr>
            <p:spPr bwMode="auto">
              <a:xfrm>
                <a:off x="1704" y="1614"/>
                <a:ext cx="13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374"/>
              <p:cNvSpPr>
                <a:spLocks noChangeShapeType="1"/>
              </p:cNvSpPr>
              <p:nvPr/>
            </p:nvSpPr>
            <p:spPr bwMode="auto">
              <a:xfrm flipH="1">
                <a:off x="1732" y="1582"/>
                <a:ext cx="18" cy="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375"/>
              <p:cNvSpPr>
                <a:spLocks noChangeShapeType="1"/>
              </p:cNvSpPr>
              <p:nvPr/>
            </p:nvSpPr>
            <p:spPr bwMode="auto">
              <a:xfrm flipH="1">
                <a:off x="1747" y="1591"/>
                <a:ext cx="18" cy="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376"/>
              <p:cNvSpPr>
                <a:spLocks noChangeShapeType="1"/>
              </p:cNvSpPr>
              <p:nvPr/>
            </p:nvSpPr>
            <p:spPr bwMode="auto">
              <a:xfrm>
                <a:off x="1732" y="1593"/>
                <a:ext cx="15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377"/>
              <p:cNvSpPr>
                <a:spLocks noChangeShapeType="1"/>
              </p:cNvSpPr>
              <p:nvPr/>
            </p:nvSpPr>
            <p:spPr bwMode="auto">
              <a:xfrm>
                <a:off x="1745" y="1600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378"/>
              <p:cNvSpPr>
                <a:spLocks noChangeShapeType="1"/>
              </p:cNvSpPr>
              <p:nvPr/>
            </p:nvSpPr>
            <p:spPr bwMode="auto">
              <a:xfrm>
                <a:off x="1730" y="1594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379"/>
              <p:cNvSpPr>
                <a:spLocks noChangeShapeType="1"/>
              </p:cNvSpPr>
              <p:nvPr/>
            </p:nvSpPr>
            <p:spPr bwMode="auto">
              <a:xfrm>
                <a:off x="1731" y="1630"/>
                <a:ext cx="13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380"/>
              <p:cNvSpPr>
                <a:spLocks noChangeShapeType="1"/>
              </p:cNvSpPr>
              <p:nvPr/>
            </p:nvSpPr>
            <p:spPr bwMode="auto">
              <a:xfrm>
                <a:off x="1798" y="1588"/>
                <a:ext cx="23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381"/>
              <p:cNvSpPr>
                <a:spLocks noChangeShapeType="1"/>
              </p:cNvSpPr>
              <p:nvPr/>
            </p:nvSpPr>
            <p:spPr bwMode="auto">
              <a:xfrm>
                <a:off x="1812" y="1581"/>
                <a:ext cx="23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382"/>
              <p:cNvSpPr>
                <a:spLocks noChangeShapeType="1"/>
              </p:cNvSpPr>
              <p:nvPr/>
            </p:nvSpPr>
            <p:spPr bwMode="auto">
              <a:xfrm flipV="1">
                <a:off x="1822" y="1594"/>
                <a:ext cx="13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383"/>
              <p:cNvSpPr>
                <a:spLocks noChangeShapeType="1"/>
              </p:cNvSpPr>
              <p:nvPr/>
            </p:nvSpPr>
            <p:spPr bwMode="auto">
              <a:xfrm>
                <a:off x="1835" y="1594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384"/>
              <p:cNvSpPr>
                <a:spLocks noChangeShapeType="1"/>
              </p:cNvSpPr>
              <p:nvPr/>
            </p:nvSpPr>
            <p:spPr bwMode="auto">
              <a:xfrm>
                <a:off x="1820" y="1603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385"/>
              <p:cNvSpPr>
                <a:spLocks noChangeShapeType="1"/>
              </p:cNvSpPr>
              <p:nvPr/>
            </p:nvSpPr>
            <p:spPr bwMode="auto">
              <a:xfrm flipV="1">
                <a:off x="1820" y="1631"/>
                <a:ext cx="14" cy="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386"/>
              <p:cNvSpPr>
                <a:spLocks noChangeShapeType="1"/>
              </p:cNvSpPr>
              <p:nvPr/>
            </p:nvSpPr>
            <p:spPr bwMode="auto">
              <a:xfrm>
                <a:off x="1822" y="1573"/>
                <a:ext cx="23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387"/>
              <p:cNvSpPr>
                <a:spLocks noChangeShapeType="1"/>
              </p:cNvSpPr>
              <p:nvPr/>
            </p:nvSpPr>
            <p:spPr bwMode="auto">
              <a:xfrm>
                <a:off x="1836" y="1566"/>
                <a:ext cx="23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388"/>
              <p:cNvSpPr>
                <a:spLocks noChangeShapeType="1"/>
              </p:cNvSpPr>
              <p:nvPr/>
            </p:nvSpPr>
            <p:spPr bwMode="auto">
              <a:xfrm flipV="1">
                <a:off x="1846" y="1579"/>
                <a:ext cx="13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389"/>
              <p:cNvSpPr>
                <a:spLocks noChangeShapeType="1"/>
              </p:cNvSpPr>
              <p:nvPr/>
            </p:nvSpPr>
            <p:spPr bwMode="auto">
              <a:xfrm>
                <a:off x="1859" y="1579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390"/>
              <p:cNvSpPr>
                <a:spLocks noChangeShapeType="1"/>
              </p:cNvSpPr>
              <p:nvPr/>
            </p:nvSpPr>
            <p:spPr bwMode="auto">
              <a:xfrm>
                <a:off x="1844" y="1588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391"/>
              <p:cNvSpPr>
                <a:spLocks noChangeShapeType="1"/>
              </p:cNvSpPr>
              <p:nvPr/>
            </p:nvSpPr>
            <p:spPr bwMode="auto">
              <a:xfrm flipV="1">
                <a:off x="1844" y="1616"/>
                <a:ext cx="14" cy="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392"/>
              <p:cNvSpPr>
                <a:spLocks noChangeShapeType="1"/>
              </p:cNvSpPr>
              <p:nvPr/>
            </p:nvSpPr>
            <p:spPr bwMode="auto">
              <a:xfrm>
                <a:off x="1847" y="1559"/>
                <a:ext cx="23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393"/>
              <p:cNvSpPr>
                <a:spLocks noChangeShapeType="1"/>
              </p:cNvSpPr>
              <p:nvPr/>
            </p:nvSpPr>
            <p:spPr bwMode="auto">
              <a:xfrm>
                <a:off x="1861" y="1552"/>
                <a:ext cx="23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394"/>
              <p:cNvSpPr>
                <a:spLocks noChangeShapeType="1"/>
              </p:cNvSpPr>
              <p:nvPr/>
            </p:nvSpPr>
            <p:spPr bwMode="auto">
              <a:xfrm flipV="1">
                <a:off x="1871" y="1565"/>
                <a:ext cx="13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395"/>
              <p:cNvSpPr>
                <a:spLocks noChangeShapeType="1"/>
              </p:cNvSpPr>
              <p:nvPr/>
            </p:nvSpPr>
            <p:spPr bwMode="auto">
              <a:xfrm>
                <a:off x="1884" y="1565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396"/>
              <p:cNvSpPr>
                <a:spLocks noChangeShapeType="1"/>
              </p:cNvSpPr>
              <p:nvPr/>
            </p:nvSpPr>
            <p:spPr bwMode="auto">
              <a:xfrm>
                <a:off x="1869" y="1574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397"/>
              <p:cNvSpPr>
                <a:spLocks noChangeShapeType="1"/>
              </p:cNvSpPr>
              <p:nvPr/>
            </p:nvSpPr>
            <p:spPr bwMode="auto">
              <a:xfrm flipV="1">
                <a:off x="1869" y="1602"/>
                <a:ext cx="14" cy="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398"/>
              <p:cNvSpPr>
                <a:spLocks noChangeShapeType="1"/>
              </p:cNvSpPr>
              <p:nvPr/>
            </p:nvSpPr>
            <p:spPr bwMode="auto">
              <a:xfrm>
                <a:off x="1871" y="1544"/>
                <a:ext cx="23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399"/>
              <p:cNvSpPr>
                <a:spLocks noChangeShapeType="1"/>
              </p:cNvSpPr>
              <p:nvPr/>
            </p:nvSpPr>
            <p:spPr bwMode="auto">
              <a:xfrm>
                <a:off x="1885" y="1537"/>
                <a:ext cx="23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400"/>
              <p:cNvSpPr>
                <a:spLocks noChangeShapeType="1"/>
              </p:cNvSpPr>
              <p:nvPr/>
            </p:nvSpPr>
            <p:spPr bwMode="auto">
              <a:xfrm flipV="1">
                <a:off x="1895" y="1550"/>
                <a:ext cx="13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401"/>
              <p:cNvSpPr>
                <a:spLocks noChangeShapeType="1"/>
              </p:cNvSpPr>
              <p:nvPr/>
            </p:nvSpPr>
            <p:spPr bwMode="auto">
              <a:xfrm>
                <a:off x="1908" y="1550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402"/>
              <p:cNvSpPr>
                <a:spLocks noChangeShapeType="1"/>
              </p:cNvSpPr>
              <p:nvPr/>
            </p:nvSpPr>
            <p:spPr bwMode="auto">
              <a:xfrm>
                <a:off x="1893" y="1559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403"/>
              <p:cNvSpPr>
                <a:spLocks noChangeShapeType="1"/>
              </p:cNvSpPr>
              <p:nvPr/>
            </p:nvSpPr>
            <p:spPr bwMode="auto">
              <a:xfrm flipV="1">
                <a:off x="1893" y="1587"/>
                <a:ext cx="14" cy="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404"/>
              <p:cNvSpPr>
                <a:spLocks noChangeShapeType="1"/>
              </p:cNvSpPr>
              <p:nvPr/>
            </p:nvSpPr>
            <p:spPr bwMode="auto">
              <a:xfrm>
                <a:off x="1895" y="1530"/>
                <a:ext cx="23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405"/>
              <p:cNvSpPr>
                <a:spLocks noChangeShapeType="1"/>
              </p:cNvSpPr>
              <p:nvPr/>
            </p:nvSpPr>
            <p:spPr bwMode="auto">
              <a:xfrm>
                <a:off x="1909" y="1523"/>
                <a:ext cx="23" cy="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406"/>
              <p:cNvSpPr>
                <a:spLocks noChangeShapeType="1"/>
              </p:cNvSpPr>
              <p:nvPr/>
            </p:nvSpPr>
            <p:spPr bwMode="auto">
              <a:xfrm flipV="1">
                <a:off x="1919" y="1535"/>
                <a:ext cx="12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407"/>
              <p:cNvSpPr>
                <a:spLocks noChangeShapeType="1"/>
              </p:cNvSpPr>
              <p:nvPr/>
            </p:nvSpPr>
            <p:spPr bwMode="auto">
              <a:xfrm>
                <a:off x="1932" y="1536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408"/>
              <p:cNvSpPr>
                <a:spLocks noChangeShapeType="1"/>
              </p:cNvSpPr>
              <p:nvPr/>
            </p:nvSpPr>
            <p:spPr bwMode="auto">
              <a:xfrm>
                <a:off x="1917" y="1545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409"/>
              <p:cNvSpPr>
                <a:spLocks noChangeShapeType="1"/>
              </p:cNvSpPr>
              <p:nvPr/>
            </p:nvSpPr>
            <p:spPr bwMode="auto">
              <a:xfrm flipV="1">
                <a:off x="1917" y="1573"/>
                <a:ext cx="14" cy="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410"/>
              <p:cNvSpPr>
                <a:spLocks noChangeShapeType="1"/>
              </p:cNvSpPr>
              <p:nvPr/>
            </p:nvSpPr>
            <p:spPr bwMode="auto">
              <a:xfrm>
                <a:off x="1779" y="1598"/>
                <a:ext cx="0" cy="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411"/>
              <p:cNvSpPr>
                <a:spLocks noChangeShapeType="1"/>
              </p:cNvSpPr>
              <p:nvPr/>
            </p:nvSpPr>
            <p:spPr bwMode="auto">
              <a:xfrm flipH="1" flipV="1">
                <a:off x="1750" y="1599"/>
                <a:ext cx="27" cy="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412"/>
              <p:cNvSpPr>
                <a:spLocks noChangeShapeType="1"/>
              </p:cNvSpPr>
              <p:nvPr/>
            </p:nvSpPr>
            <p:spPr bwMode="auto">
              <a:xfrm flipH="1">
                <a:off x="1779" y="1595"/>
                <a:ext cx="30" cy="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413"/>
              <p:cNvSpPr>
                <a:spLocks noChangeShapeType="1"/>
              </p:cNvSpPr>
              <p:nvPr/>
            </p:nvSpPr>
            <p:spPr bwMode="auto">
              <a:xfrm flipH="1" flipV="1">
                <a:off x="1633" y="1483"/>
                <a:ext cx="5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414"/>
              <p:cNvSpPr>
                <a:spLocks noChangeShapeType="1"/>
              </p:cNvSpPr>
              <p:nvPr/>
            </p:nvSpPr>
            <p:spPr bwMode="auto">
              <a:xfrm flipH="1" flipV="1">
                <a:off x="1645" y="1473"/>
                <a:ext cx="9" cy="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415"/>
              <p:cNvSpPr>
                <a:spLocks noChangeShapeType="1"/>
              </p:cNvSpPr>
              <p:nvPr/>
            </p:nvSpPr>
            <p:spPr bwMode="auto">
              <a:xfrm flipV="1">
                <a:off x="1631" y="1473"/>
                <a:ext cx="13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416"/>
              <p:cNvSpPr>
                <a:spLocks noChangeShapeType="1"/>
              </p:cNvSpPr>
              <p:nvPr/>
            </p:nvSpPr>
            <p:spPr bwMode="auto">
              <a:xfrm flipH="1" flipV="1">
                <a:off x="1657" y="1468"/>
                <a:ext cx="5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417"/>
              <p:cNvSpPr>
                <a:spLocks noChangeShapeType="1"/>
              </p:cNvSpPr>
              <p:nvPr/>
            </p:nvSpPr>
            <p:spPr bwMode="auto">
              <a:xfrm flipH="1" flipV="1">
                <a:off x="1669" y="1458"/>
                <a:ext cx="9" cy="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418"/>
              <p:cNvSpPr>
                <a:spLocks noChangeShapeType="1"/>
              </p:cNvSpPr>
              <p:nvPr/>
            </p:nvSpPr>
            <p:spPr bwMode="auto">
              <a:xfrm flipV="1">
                <a:off x="1655" y="1458"/>
                <a:ext cx="13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419"/>
              <p:cNvSpPr>
                <a:spLocks noChangeShapeType="1"/>
              </p:cNvSpPr>
              <p:nvPr/>
            </p:nvSpPr>
            <p:spPr bwMode="auto">
              <a:xfrm flipH="1" flipV="1">
                <a:off x="1682" y="1453"/>
                <a:ext cx="5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420"/>
              <p:cNvSpPr>
                <a:spLocks noChangeShapeType="1"/>
              </p:cNvSpPr>
              <p:nvPr/>
            </p:nvSpPr>
            <p:spPr bwMode="auto">
              <a:xfrm flipH="1" flipV="1">
                <a:off x="1694" y="1443"/>
                <a:ext cx="9" cy="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421"/>
              <p:cNvSpPr>
                <a:spLocks noChangeShapeType="1"/>
              </p:cNvSpPr>
              <p:nvPr/>
            </p:nvSpPr>
            <p:spPr bwMode="auto">
              <a:xfrm flipV="1">
                <a:off x="1680" y="1443"/>
                <a:ext cx="13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422"/>
              <p:cNvSpPr>
                <a:spLocks noChangeShapeType="1"/>
              </p:cNvSpPr>
              <p:nvPr/>
            </p:nvSpPr>
            <p:spPr bwMode="auto">
              <a:xfrm flipH="1" flipV="1">
                <a:off x="1706" y="1438"/>
                <a:ext cx="5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423"/>
              <p:cNvSpPr>
                <a:spLocks noChangeShapeType="1"/>
              </p:cNvSpPr>
              <p:nvPr/>
            </p:nvSpPr>
            <p:spPr bwMode="auto">
              <a:xfrm flipH="1" flipV="1">
                <a:off x="1718" y="1428"/>
                <a:ext cx="9" cy="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424"/>
              <p:cNvSpPr>
                <a:spLocks noChangeShapeType="1"/>
              </p:cNvSpPr>
              <p:nvPr/>
            </p:nvSpPr>
            <p:spPr bwMode="auto">
              <a:xfrm flipV="1">
                <a:off x="1704" y="1428"/>
                <a:ext cx="13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425"/>
              <p:cNvSpPr>
                <a:spLocks noChangeShapeType="1"/>
              </p:cNvSpPr>
              <p:nvPr/>
            </p:nvSpPr>
            <p:spPr bwMode="auto">
              <a:xfrm flipH="1" flipV="1">
                <a:off x="1731" y="1424"/>
                <a:ext cx="5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426"/>
              <p:cNvSpPr>
                <a:spLocks noChangeShapeType="1"/>
              </p:cNvSpPr>
              <p:nvPr/>
            </p:nvSpPr>
            <p:spPr bwMode="auto">
              <a:xfrm flipH="1" flipV="1">
                <a:off x="1743" y="1414"/>
                <a:ext cx="9" cy="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427"/>
              <p:cNvSpPr>
                <a:spLocks noChangeShapeType="1"/>
              </p:cNvSpPr>
              <p:nvPr/>
            </p:nvSpPr>
            <p:spPr bwMode="auto">
              <a:xfrm flipV="1">
                <a:off x="1729" y="1414"/>
                <a:ext cx="13" cy="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428"/>
              <p:cNvSpPr>
                <a:spLocks noChangeShapeType="1"/>
              </p:cNvSpPr>
              <p:nvPr/>
            </p:nvSpPr>
            <p:spPr bwMode="auto">
              <a:xfrm>
                <a:off x="1623" y="1504"/>
                <a:ext cx="0" cy="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429"/>
              <p:cNvSpPr>
                <a:spLocks noChangeShapeType="1"/>
              </p:cNvSpPr>
              <p:nvPr/>
            </p:nvSpPr>
            <p:spPr bwMode="auto">
              <a:xfrm>
                <a:off x="1626" y="1523"/>
                <a:ext cx="3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430"/>
              <p:cNvSpPr>
                <a:spLocks noChangeShapeType="1"/>
              </p:cNvSpPr>
              <p:nvPr/>
            </p:nvSpPr>
            <p:spPr bwMode="auto">
              <a:xfrm>
                <a:off x="1929" y="1504"/>
                <a:ext cx="0" cy="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431"/>
              <p:cNvSpPr>
                <a:spLocks noChangeShapeType="1"/>
              </p:cNvSpPr>
              <p:nvPr/>
            </p:nvSpPr>
            <p:spPr bwMode="auto">
              <a:xfrm flipH="1">
                <a:off x="1920" y="1522"/>
                <a:ext cx="8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432"/>
              <p:cNvSpPr>
                <a:spLocks noChangeShapeType="1"/>
              </p:cNvSpPr>
              <p:nvPr/>
            </p:nvSpPr>
            <p:spPr bwMode="auto">
              <a:xfrm flipV="1">
                <a:off x="1913" y="1489"/>
                <a:ext cx="7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433"/>
              <p:cNvSpPr>
                <a:spLocks noChangeShapeType="1"/>
              </p:cNvSpPr>
              <p:nvPr/>
            </p:nvSpPr>
            <p:spPr bwMode="auto">
              <a:xfrm flipV="1">
                <a:off x="1901" y="1480"/>
                <a:ext cx="7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434"/>
              <p:cNvSpPr>
                <a:spLocks noChangeShapeType="1"/>
              </p:cNvSpPr>
              <p:nvPr/>
            </p:nvSpPr>
            <p:spPr bwMode="auto">
              <a:xfrm>
                <a:off x="1908" y="1480"/>
                <a:ext cx="1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435"/>
              <p:cNvSpPr>
                <a:spLocks noChangeShapeType="1"/>
              </p:cNvSpPr>
              <p:nvPr/>
            </p:nvSpPr>
            <p:spPr bwMode="auto">
              <a:xfrm flipV="1">
                <a:off x="1890" y="1475"/>
                <a:ext cx="7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436"/>
              <p:cNvSpPr>
                <a:spLocks noChangeShapeType="1"/>
              </p:cNvSpPr>
              <p:nvPr/>
            </p:nvSpPr>
            <p:spPr bwMode="auto">
              <a:xfrm flipV="1">
                <a:off x="1878" y="1466"/>
                <a:ext cx="7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437"/>
              <p:cNvSpPr>
                <a:spLocks noChangeShapeType="1"/>
              </p:cNvSpPr>
              <p:nvPr/>
            </p:nvSpPr>
            <p:spPr bwMode="auto">
              <a:xfrm>
                <a:off x="1885" y="1466"/>
                <a:ext cx="1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438"/>
              <p:cNvSpPr>
                <a:spLocks noChangeShapeType="1"/>
              </p:cNvSpPr>
              <p:nvPr/>
            </p:nvSpPr>
            <p:spPr bwMode="auto">
              <a:xfrm flipV="1">
                <a:off x="1867" y="1461"/>
                <a:ext cx="7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439"/>
              <p:cNvSpPr>
                <a:spLocks noChangeShapeType="1"/>
              </p:cNvSpPr>
              <p:nvPr/>
            </p:nvSpPr>
            <p:spPr bwMode="auto">
              <a:xfrm flipV="1">
                <a:off x="1855" y="1452"/>
                <a:ext cx="7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440"/>
              <p:cNvSpPr>
                <a:spLocks noChangeShapeType="1"/>
              </p:cNvSpPr>
              <p:nvPr/>
            </p:nvSpPr>
            <p:spPr bwMode="auto">
              <a:xfrm>
                <a:off x="1862" y="1452"/>
                <a:ext cx="1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441"/>
              <p:cNvSpPr>
                <a:spLocks noChangeShapeType="1"/>
              </p:cNvSpPr>
              <p:nvPr/>
            </p:nvSpPr>
            <p:spPr bwMode="auto">
              <a:xfrm flipV="1">
                <a:off x="1844" y="1447"/>
                <a:ext cx="7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442"/>
              <p:cNvSpPr>
                <a:spLocks noChangeShapeType="1"/>
              </p:cNvSpPr>
              <p:nvPr/>
            </p:nvSpPr>
            <p:spPr bwMode="auto">
              <a:xfrm flipV="1">
                <a:off x="1832" y="1438"/>
                <a:ext cx="7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443"/>
              <p:cNvSpPr>
                <a:spLocks noChangeShapeType="1"/>
              </p:cNvSpPr>
              <p:nvPr/>
            </p:nvSpPr>
            <p:spPr bwMode="auto">
              <a:xfrm>
                <a:off x="1839" y="1438"/>
                <a:ext cx="1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444"/>
              <p:cNvSpPr>
                <a:spLocks noChangeShapeType="1"/>
              </p:cNvSpPr>
              <p:nvPr/>
            </p:nvSpPr>
            <p:spPr bwMode="auto">
              <a:xfrm flipV="1">
                <a:off x="1822" y="1433"/>
                <a:ext cx="7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445"/>
              <p:cNvSpPr>
                <a:spLocks noChangeShapeType="1"/>
              </p:cNvSpPr>
              <p:nvPr/>
            </p:nvSpPr>
            <p:spPr bwMode="auto">
              <a:xfrm flipV="1">
                <a:off x="1810" y="1424"/>
                <a:ext cx="7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446"/>
              <p:cNvSpPr>
                <a:spLocks noChangeShapeType="1"/>
              </p:cNvSpPr>
              <p:nvPr/>
            </p:nvSpPr>
            <p:spPr bwMode="auto">
              <a:xfrm>
                <a:off x="1817" y="1424"/>
                <a:ext cx="1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447"/>
              <p:cNvSpPr>
                <a:spLocks noChangeShapeType="1"/>
              </p:cNvSpPr>
              <p:nvPr/>
            </p:nvSpPr>
            <p:spPr bwMode="auto">
              <a:xfrm flipV="1">
                <a:off x="1799" y="1419"/>
                <a:ext cx="7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448"/>
              <p:cNvSpPr>
                <a:spLocks noChangeShapeType="1"/>
              </p:cNvSpPr>
              <p:nvPr/>
            </p:nvSpPr>
            <p:spPr bwMode="auto">
              <a:xfrm flipV="1">
                <a:off x="1787" y="1410"/>
                <a:ext cx="7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449"/>
              <p:cNvSpPr>
                <a:spLocks noChangeShapeType="1"/>
              </p:cNvSpPr>
              <p:nvPr/>
            </p:nvSpPr>
            <p:spPr bwMode="auto">
              <a:xfrm>
                <a:off x="1794" y="1410"/>
                <a:ext cx="1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450"/>
              <p:cNvSpPr>
                <a:spLocks noChangeShapeType="1"/>
              </p:cNvSpPr>
              <p:nvPr/>
            </p:nvSpPr>
            <p:spPr bwMode="auto">
              <a:xfrm flipH="1" flipV="1">
                <a:off x="1807" y="1634"/>
                <a:ext cx="11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451"/>
              <p:cNvSpPr>
                <a:spLocks noChangeShapeType="1"/>
              </p:cNvSpPr>
              <p:nvPr/>
            </p:nvSpPr>
            <p:spPr bwMode="auto">
              <a:xfrm flipV="1">
                <a:off x="1806" y="1595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452"/>
              <p:cNvSpPr>
                <a:spLocks noChangeShapeType="1"/>
              </p:cNvSpPr>
              <p:nvPr/>
            </p:nvSpPr>
            <p:spPr bwMode="auto">
              <a:xfrm flipV="1">
                <a:off x="1746" y="1628"/>
                <a:ext cx="9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453"/>
              <p:cNvSpPr>
                <a:spLocks noChangeShapeType="1"/>
              </p:cNvSpPr>
              <p:nvPr/>
            </p:nvSpPr>
            <p:spPr bwMode="auto">
              <a:xfrm flipV="1">
                <a:off x="1755" y="1600"/>
                <a:ext cx="0" cy="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454"/>
              <p:cNvSpPr>
                <a:spLocks/>
              </p:cNvSpPr>
              <p:nvPr/>
            </p:nvSpPr>
            <p:spPr bwMode="auto">
              <a:xfrm>
                <a:off x="1691" y="1449"/>
                <a:ext cx="177" cy="106"/>
              </a:xfrm>
              <a:custGeom>
                <a:avLst/>
                <a:gdLst>
                  <a:gd name="T0" fmla="*/ 0 w 177"/>
                  <a:gd name="T1" fmla="*/ 49 h 106"/>
                  <a:gd name="T2" fmla="*/ 79 w 177"/>
                  <a:gd name="T3" fmla="*/ 0 h 106"/>
                  <a:gd name="T4" fmla="*/ 177 w 177"/>
                  <a:gd name="T5" fmla="*/ 57 h 106"/>
                  <a:gd name="T6" fmla="*/ 91 w 177"/>
                  <a:gd name="T7" fmla="*/ 106 h 106"/>
                  <a:gd name="T8" fmla="*/ 0 w 177"/>
                  <a:gd name="T9" fmla="*/ 49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106"/>
                  <a:gd name="T17" fmla="*/ 177 w 177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106">
                    <a:moveTo>
                      <a:pt x="0" y="49"/>
                    </a:moveTo>
                    <a:lnTo>
                      <a:pt x="79" y="0"/>
                    </a:lnTo>
                    <a:lnTo>
                      <a:pt x="177" y="57"/>
                    </a:lnTo>
                    <a:lnTo>
                      <a:pt x="91" y="10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FFFFFF">
                  <a:alpha val="89803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  <p:sp>
            <p:nvSpPr>
              <p:cNvPr id="210" name="Line 455"/>
              <p:cNvSpPr>
                <a:spLocks noChangeShapeType="1"/>
              </p:cNvSpPr>
              <p:nvPr/>
            </p:nvSpPr>
            <p:spPr bwMode="auto">
              <a:xfrm flipV="1">
                <a:off x="1677" y="1437"/>
                <a:ext cx="95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456"/>
              <p:cNvSpPr>
                <a:spLocks noChangeShapeType="1"/>
              </p:cNvSpPr>
              <p:nvPr/>
            </p:nvSpPr>
            <p:spPr bwMode="auto">
              <a:xfrm>
                <a:off x="1679" y="1496"/>
                <a:ext cx="100" cy="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457"/>
              <p:cNvSpPr>
                <a:spLocks noChangeShapeType="1"/>
              </p:cNvSpPr>
              <p:nvPr/>
            </p:nvSpPr>
            <p:spPr bwMode="auto">
              <a:xfrm flipV="1">
                <a:off x="1781" y="1500"/>
                <a:ext cx="92" cy="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Line 458"/>
              <p:cNvSpPr>
                <a:spLocks noChangeShapeType="1"/>
              </p:cNvSpPr>
              <p:nvPr/>
            </p:nvSpPr>
            <p:spPr bwMode="auto">
              <a:xfrm>
                <a:off x="1773" y="1437"/>
                <a:ext cx="101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459"/>
              <p:cNvSpPr>
                <a:spLocks noChangeShapeType="1"/>
              </p:cNvSpPr>
              <p:nvPr/>
            </p:nvSpPr>
            <p:spPr bwMode="auto">
              <a:xfrm flipH="1">
                <a:off x="1689" y="1448"/>
                <a:ext cx="84" cy="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460"/>
              <p:cNvSpPr>
                <a:spLocks noChangeShapeType="1"/>
              </p:cNvSpPr>
              <p:nvPr/>
            </p:nvSpPr>
            <p:spPr bwMode="auto">
              <a:xfrm>
                <a:off x="1770" y="1448"/>
                <a:ext cx="94" cy="5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461"/>
              <p:cNvSpPr>
                <a:spLocks noChangeShapeType="1"/>
              </p:cNvSpPr>
              <p:nvPr/>
            </p:nvSpPr>
            <p:spPr bwMode="auto">
              <a:xfrm>
                <a:off x="1743" y="1496"/>
                <a:ext cx="33" cy="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462"/>
              <p:cNvSpPr>
                <a:spLocks noChangeShapeType="1"/>
              </p:cNvSpPr>
              <p:nvPr/>
            </p:nvSpPr>
            <p:spPr bwMode="auto">
              <a:xfrm flipV="1">
                <a:off x="1744" y="1475"/>
                <a:ext cx="28" cy="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463"/>
              <p:cNvSpPr>
                <a:spLocks noChangeShapeType="1"/>
              </p:cNvSpPr>
              <p:nvPr/>
            </p:nvSpPr>
            <p:spPr bwMode="auto">
              <a:xfrm flipH="1" flipV="1">
                <a:off x="1773" y="1476"/>
                <a:ext cx="31" cy="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464"/>
              <p:cNvSpPr>
                <a:spLocks noChangeShapeType="1"/>
              </p:cNvSpPr>
              <p:nvPr/>
            </p:nvSpPr>
            <p:spPr bwMode="auto">
              <a:xfrm flipH="1">
                <a:off x="1775" y="1497"/>
                <a:ext cx="28" cy="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465"/>
              <p:cNvSpPr>
                <a:spLocks noChangeShapeType="1"/>
              </p:cNvSpPr>
              <p:nvPr/>
            </p:nvSpPr>
            <p:spPr bwMode="auto">
              <a:xfrm>
                <a:off x="1742" y="1510"/>
                <a:ext cx="32" cy="2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466"/>
              <p:cNvSpPr>
                <a:spLocks noChangeShapeType="1"/>
              </p:cNvSpPr>
              <p:nvPr/>
            </p:nvSpPr>
            <p:spPr bwMode="auto">
              <a:xfrm flipH="1" flipV="1">
                <a:off x="1741" y="1496"/>
                <a:ext cx="1" cy="13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467"/>
              <p:cNvSpPr>
                <a:spLocks noChangeShapeType="1"/>
              </p:cNvSpPr>
              <p:nvPr/>
            </p:nvSpPr>
            <p:spPr bwMode="auto">
              <a:xfrm flipH="1" flipV="1">
                <a:off x="1775" y="1517"/>
                <a:ext cx="1" cy="1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468"/>
              <p:cNvSpPr>
                <a:spLocks noChangeShapeType="1"/>
              </p:cNvSpPr>
              <p:nvPr/>
            </p:nvSpPr>
            <p:spPr bwMode="auto">
              <a:xfrm flipV="1">
                <a:off x="1776" y="1510"/>
                <a:ext cx="31" cy="21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469"/>
              <p:cNvSpPr>
                <a:spLocks noChangeShapeType="1"/>
              </p:cNvSpPr>
              <p:nvPr/>
            </p:nvSpPr>
            <p:spPr bwMode="auto">
              <a:xfrm>
                <a:off x="1805" y="1494"/>
                <a:ext cx="0" cy="15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470"/>
              <p:cNvSpPr>
                <a:spLocks/>
              </p:cNvSpPr>
              <p:nvPr/>
            </p:nvSpPr>
            <p:spPr bwMode="auto">
              <a:xfrm>
                <a:off x="1742" y="1497"/>
                <a:ext cx="34" cy="34"/>
              </a:xfrm>
              <a:custGeom>
                <a:avLst/>
                <a:gdLst>
                  <a:gd name="T0" fmla="*/ 0 w 34"/>
                  <a:gd name="T1" fmla="*/ 0 h 34"/>
                  <a:gd name="T2" fmla="*/ 0 w 34"/>
                  <a:gd name="T3" fmla="*/ 12 h 34"/>
                  <a:gd name="T4" fmla="*/ 34 w 34"/>
                  <a:gd name="T5" fmla="*/ 34 h 34"/>
                  <a:gd name="T6" fmla="*/ 34 w 34"/>
                  <a:gd name="T7" fmla="*/ 21 h 34"/>
                  <a:gd name="T8" fmla="*/ 0 w 34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4"/>
                  <a:gd name="T17" fmla="*/ 34 w 3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4">
                    <a:moveTo>
                      <a:pt x="0" y="0"/>
                    </a:moveTo>
                    <a:lnTo>
                      <a:pt x="0" y="12"/>
                    </a:lnTo>
                    <a:lnTo>
                      <a:pt x="34" y="34"/>
                    </a:lnTo>
                    <a:lnTo>
                      <a:pt x="34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  <p:sp>
            <p:nvSpPr>
              <p:cNvPr id="226" name="Freeform 471"/>
              <p:cNvSpPr>
                <a:spLocks/>
              </p:cNvSpPr>
              <p:nvPr/>
            </p:nvSpPr>
            <p:spPr bwMode="auto">
              <a:xfrm>
                <a:off x="1778" y="1497"/>
                <a:ext cx="28" cy="33"/>
              </a:xfrm>
              <a:custGeom>
                <a:avLst/>
                <a:gdLst>
                  <a:gd name="T0" fmla="*/ 0 w 28"/>
                  <a:gd name="T1" fmla="*/ 19 h 33"/>
                  <a:gd name="T2" fmla="*/ 27 w 28"/>
                  <a:gd name="T3" fmla="*/ 0 h 33"/>
                  <a:gd name="T4" fmla="*/ 28 w 28"/>
                  <a:gd name="T5" fmla="*/ 13 h 33"/>
                  <a:gd name="T6" fmla="*/ 0 w 28"/>
                  <a:gd name="T7" fmla="*/ 33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33"/>
                  <a:gd name="T14" fmla="*/ 28 w 28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33">
                    <a:moveTo>
                      <a:pt x="0" y="19"/>
                    </a:moveTo>
                    <a:lnTo>
                      <a:pt x="27" y="0"/>
                    </a:lnTo>
                    <a:lnTo>
                      <a:pt x="28" y="13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000" dirty="0">
                  <a:latin typeface="Arial Narrow" pitchFamily="34" charset="0"/>
                </a:endParaRPr>
              </a:p>
            </p:txBody>
          </p:sp>
        </p:grpSp>
        <p:sp>
          <p:nvSpPr>
            <p:cNvPr id="15" name="Text Box 1372"/>
            <p:cNvSpPr txBox="1">
              <a:spLocks noChangeArrowheads="1"/>
            </p:cNvSpPr>
            <p:nvPr/>
          </p:nvSpPr>
          <p:spPr bwMode="auto">
            <a:xfrm>
              <a:off x="4082274" y="3688998"/>
              <a:ext cx="2313910" cy="43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3517" tIns="56758" rIns="113517" bIns="56758"/>
            <a:lstStyle/>
            <a:p>
              <a:pPr algn="ctr">
                <a:defRPr/>
              </a:pPr>
              <a:r>
                <a:rPr lang="en-US" sz="2200" spc="-124" dirty="0" smtClean="0">
                  <a:solidFill>
                    <a:srgbClr val="FDAB07"/>
                  </a:solidFill>
                  <a:latin typeface="Calibri" pitchFamily="34" charset="0"/>
                  <a:ea typeface="Times New Roman" pitchFamily="18" charset="0"/>
                  <a:cs typeface="Arial" charset="0"/>
                </a:rPr>
                <a:t>Router Elements</a:t>
              </a:r>
              <a:endParaRPr lang="en-US" sz="2200" spc="-124" dirty="0">
                <a:solidFill>
                  <a:srgbClr val="FDAB07"/>
                </a:solidFill>
                <a:latin typeface="Calibri" pitchFamily="34" charset="0"/>
                <a:ea typeface="Times New Roman" pitchFamily="18" charset="0"/>
                <a:cs typeface="Arial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1775184" y="5020625"/>
              <a:ext cx="433214" cy="1587"/>
            </a:xfrm>
            <a:prstGeom prst="straightConnector1">
              <a:avLst/>
            </a:prstGeom>
            <a:noFill/>
            <a:ln w="63500" cap="rnd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>
              <a:off x="1128376" y="5018854"/>
              <a:ext cx="1208113" cy="1746"/>
            </a:xfrm>
            <a:prstGeom prst="line">
              <a:avLst/>
            </a:prstGeom>
            <a:noFill/>
            <a:ln w="63500" cap="rnd" algn="ctr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cxnSp>
          <p:nvCxnSpPr>
            <p:cNvPr id="18" name="Straight Connector 17"/>
            <p:cNvCxnSpPr/>
            <p:nvPr/>
          </p:nvCxnSpPr>
          <p:spPr bwMode="auto">
            <a:xfrm rot="10800000">
              <a:off x="476970" y="5622883"/>
              <a:ext cx="1256336" cy="1799"/>
            </a:xfrm>
            <a:prstGeom prst="line">
              <a:avLst/>
            </a:prstGeom>
            <a:noFill/>
            <a:ln w="63500" cap="rnd" algn="ctr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476970" y="5155883"/>
              <a:ext cx="502534" cy="1799"/>
            </a:xfrm>
            <a:prstGeom prst="straightConnector1">
              <a:avLst/>
            </a:prstGeom>
            <a:noFill/>
            <a:ln w="63500" cap="rnd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0" name="AutoShape 326"/>
            <p:cNvSpPr>
              <a:spLocks noChangeArrowheads="1"/>
            </p:cNvSpPr>
            <p:nvPr/>
          </p:nvSpPr>
          <p:spPr bwMode="auto">
            <a:xfrm>
              <a:off x="4477416" y="4359043"/>
              <a:ext cx="335023" cy="345175"/>
            </a:xfrm>
            <a:prstGeom prst="cube">
              <a:avLst>
                <a:gd name="adj" fmla="val 20299"/>
              </a:avLst>
            </a:prstGeom>
            <a:solidFill>
              <a:srgbClr val="FDAB07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eaLnBrk="1" hangingPunct="1"/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1" name="AutoShape 326"/>
            <p:cNvSpPr>
              <a:spLocks noChangeArrowheads="1"/>
            </p:cNvSpPr>
            <p:nvPr/>
          </p:nvSpPr>
          <p:spPr bwMode="auto">
            <a:xfrm>
              <a:off x="1230772" y="4501064"/>
              <a:ext cx="251267" cy="1035526"/>
            </a:xfrm>
            <a:prstGeom prst="cube">
              <a:avLst>
                <a:gd name="adj" fmla="val 65797"/>
              </a:avLst>
            </a:prstGeom>
            <a:solidFill>
              <a:srgbClr val="FF99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3517" tIns="56758" rIns="113517" bIns="56758"/>
            <a:lstStyle/>
            <a:p>
              <a:pPr defTabSz="1135565">
                <a:defRPr/>
              </a:pP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2" name="AutoShape 326"/>
            <p:cNvSpPr>
              <a:spLocks noChangeArrowheads="1"/>
            </p:cNvSpPr>
            <p:nvPr/>
          </p:nvSpPr>
          <p:spPr bwMode="auto">
            <a:xfrm>
              <a:off x="1398283" y="4501064"/>
              <a:ext cx="251267" cy="1035526"/>
            </a:xfrm>
            <a:prstGeom prst="cube">
              <a:avLst>
                <a:gd name="adj" fmla="val 65797"/>
              </a:avLst>
            </a:prstGeom>
            <a:solidFill>
              <a:srgbClr val="0099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3517" tIns="56758" rIns="113517" bIns="56758"/>
            <a:lstStyle/>
            <a:p>
              <a:pPr defTabSz="1135565">
                <a:defRPr/>
              </a:pP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3" name="Rectangle 1385"/>
            <p:cNvSpPr>
              <a:spLocks noChangeArrowheads="1"/>
            </p:cNvSpPr>
            <p:nvPr/>
          </p:nvSpPr>
          <p:spPr bwMode="auto">
            <a:xfrm>
              <a:off x="8939313" y="4646583"/>
              <a:ext cx="426392" cy="12081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113517" tIns="56758" rIns="113517" bIns="56758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 rot="10800000">
              <a:off x="8771802" y="4646583"/>
              <a:ext cx="586290" cy="1799"/>
            </a:xfrm>
            <a:prstGeom prst="line">
              <a:avLst/>
            </a:prstGeom>
            <a:noFill/>
            <a:ln w="63500" cap="rnd" algn="ctr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cxnSp>
          <p:nvCxnSpPr>
            <p:cNvPr id="25" name="Straight Connector 24"/>
            <p:cNvCxnSpPr/>
            <p:nvPr/>
          </p:nvCxnSpPr>
          <p:spPr bwMode="auto">
            <a:xfrm rot="10800000">
              <a:off x="8771802" y="5854696"/>
              <a:ext cx="586290" cy="1799"/>
            </a:xfrm>
            <a:prstGeom prst="line">
              <a:avLst/>
            </a:prstGeom>
            <a:noFill/>
            <a:ln w="63500" cap="rnd" algn="ctr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cxnSp>
          <p:nvCxnSpPr>
            <p:cNvPr id="26" name="Straight Arrow Connector 25"/>
            <p:cNvCxnSpPr>
              <a:stCxn id="54" idx="1"/>
              <a:endCxn id="23" idx="1"/>
            </p:cNvCxnSpPr>
            <p:nvPr/>
          </p:nvCxnSpPr>
          <p:spPr bwMode="auto">
            <a:xfrm rot="10800000" flipH="1">
              <a:off x="7995156" y="5250639"/>
              <a:ext cx="944156" cy="1377"/>
            </a:xfrm>
            <a:prstGeom prst="straightConnector1">
              <a:avLst/>
            </a:prstGeom>
            <a:noFill/>
            <a:ln w="63500" cap="rnd" algn="ctr">
              <a:solidFill>
                <a:srgbClr val="008000"/>
              </a:solidFill>
              <a:round/>
              <a:headEnd/>
              <a:tailEnd type="triangle" w="med" len="med"/>
            </a:ln>
          </p:spPr>
        </p:cxnSp>
        <p:sp>
          <p:nvSpPr>
            <p:cNvPr id="27" name="AutoShape 326"/>
            <p:cNvSpPr>
              <a:spLocks noChangeArrowheads="1"/>
            </p:cNvSpPr>
            <p:nvPr/>
          </p:nvSpPr>
          <p:spPr bwMode="auto">
            <a:xfrm>
              <a:off x="1398283" y="4501064"/>
              <a:ext cx="251267" cy="1035526"/>
            </a:xfrm>
            <a:prstGeom prst="cube">
              <a:avLst>
                <a:gd name="adj" fmla="val 65797"/>
              </a:avLst>
            </a:prstGeom>
            <a:solidFill>
              <a:srgbClr val="336699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3517" tIns="56758" rIns="113517" bIns="56758"/>
            <a:lstStyle/>
            <a:p>
              <a:pPr defTabSz="1135565">
                <a:defRPr/>
              </a:pP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28" name="Rectangle 1384"/>
            <p:cNvSpPr>
              <a:spLocks noChangeArrowheads="1"/>
            </p:cNvSpPr>
            <p:nvPr/>
          </p:nvSpPr>
          <p:spPr bwMode="auto">
            <a:xfrm>
              <a:off x="381000" y="4527398"/>
              <a:ext cx="2284247" cy="9348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13517" tIns="56758" rIns="113517" bIns="56758" anchor="ctr"/>
            <a:lstStyle/>
            <a:p>
              <a:pPr algn="l">
                <a:defRPr/>
              </a:pPr>
              <a:r>
                <a:rPr lang="en-US" sz="1800" dirty="0" err="1" smtClean="0">
                  <a:cs typeface="Arial" charset="0"/>
                </a:rPr>
                <a:t>Src</a:t>
              </a:r>
              <a:endParaRPr lang="en-US" sz="1800" dirty="0" smtClean="0">
                <a:cs typeface="Arial" charset="0"/>
              </a:endParaRPr>
            </a:p>
            <a:p>
              <a:pPr algn="l">
                <a:defRPr/>
              </a:pPr>
              <a:r>
                <a:rPr lang="en-US" sz="1800" dirty="0" err="1" smtClean="0">
                  <a:cs typeface="Arial" charset="0"/>
                </a:rPr>
                <a:t>Dest</a:t>
              </a:r>
              <a:endParaRPr lang="en-US" sz="1800" dirty="0" smtClean="0">
                <a:cs typeface="Arial" charset="0"/>
              </a:endParaRPr>
            </a:p>
            <a:p>
              <a:pPr algn="l">
                <a:defRPr/>
              </a:pPr>
              <a:r>
                <a:rPr lang="en-US" sz="1800" b="0" dirty="0" smtClean="0">
                  <a:cs typeface="Arial" charset="0"/>
                </a:rPr>
                <a:t> </a:t>
              </a:r>
            </a:p>
            <a:p>
              <a:pPr algn="l">
                <a:defRPr/>
              </a:pPr>
              <a:r>
                <a:rPr lang="en-US" sz="1800" dirty="0" smtClean="0">
                  <a:cs typeface="Arial" charset="0"/>
                </a:rPr>
                <a:t>Size</a:t>
              </a:r>
              <a:endParaRPr lang="en-US" sz="1800" dirty="0">
                <a:cs typeface="Arial" charset="0"/>
              </a:endParaRPr>
            </a:p>
          </p:txBody>
        </p:sp>
        <p:sp>
          <p:nvSpPr>
            <p:cNvPr id="29" name="AutoShape 326"/>
            <p:cNvSpPr>
              <a:spLocks noChangeArrowheads="1"/>
            </p:cNvSpPr>
            <p:nvPr/>
          </p:nvSpPr>
          <p:spPr bwMode="auto">
            <a:xfrm>
              <a:off x="9014345" y="4732876"/>
              <a:ext cx="251267" cy="1035526"/>
            </a:xfrm>
            <a:prstGeom prst="cube">
              <a:avLst>
                <a:gd name="adj" fmla="val 65797"/>
              </a:avLst>
            </a:prstGeom>
            <a:solidFill>
              <a:srgbClr val="008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113517" tIns="56758" rIns="113517" bIns="56758"/>
            <a:lstStyle/>
            <a:p>
              <a:pPr defTabSz="1135565">
                <a:defRPr/>
              </a:pPr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3854959" y="5016502"/>
              <a:ext cx="380708" cy="1587"/>
            </a:xfrm>
            <a:prstGeom prst="straightConnector1">
              <a:avLst/>
            </a:prstGeom>
            <a:noFill/>
            <a:ln w="63500" cap="rnd" algn="ctr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  <p:sp>
          <p:nvSpPr>
            <p:cNvPr id="31" name="Cloud 30"/>
            <p:cNvSpPr/>
            <p:nvPr/>
          </p:nvSpPr>
          <p:spPr>
            <a:xfrm>
              <a:off x="6853033" y="4750326"/>
              <a:ext cx="1065982" cy="969114"/>
            </a:xfrm>
            <a:prstGeom prst="cloud">
              <a:avLst/>
            </a:prstGeom>
            <a:solidFill>
              <a:srgbClr val="008000"/>
            </a:solidFill>
            <a:ln w="635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lvl="0" algn="ctr"/>
              <a:r>
                <a:rPr lang="en-US" sz="2000" dirty="0" smtClean="0">
                  <a:solidFill>
                    <a:srgbClr val="FFFFFF"/>
                  </a:solidFill>
                  <a:latin typeface="Calibri" pitchFamily="34" charset="0"/>
                </a:rPr>
                <a:t>  Tree of</a:t>
              </a:r>
            </a:p>
            <a:p>
              <a:pPr lvl="0" algn="ctr"/>
              <a:r>
                <a:rPr lang="en-US" sz="2000" dirty="0" smtClean="0">
                  <a:solidFill>
                    <a:srgbClr val="FFFFFF"/>
                  </a:solidFill>
                  <a:latin typeface="Calibri" pitchFamily="34" charset="0"/>
                </a:rPr>
                <a:t>Adders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 rot="10800000">
              <a:off x="476970" y="4414770"/>
              <a:ext cx="1256336" cy="1799"/>
            </a:xfrm>
            <a:prstGeom prst="line">
              <a:avLst/>
            </a:prstGeom>
            <a:noFill/>
            <a:ln w="63500" cap="rnd" algn="ctr">
              <a:solidFill>
                <a:schemeClr val="tx1"/>
              </a:solidFill>
              <a:round/>
              <a:headEnd/>
              <a:tailEnd type="none" w="med" len="med"/>
            </a:ln>
          </p:spPr>
        </p:cxnSp>
        <p:sp>
          <p:nvSpPr>
            <p:cNvPr id="33" name="AutoShape 326"/>
            <p:cNvSpPr>
              <a:spLocks noChangeArrowheads="1"/>
            </p:cNvSpPr>
            <p:nvPr/>
          </p:nvSpPr>
          <p:spPr bwMode="auto">
            <a:xfrm>
              <a:off x="4477416" y="4765133"/>
              <a:ext cx="335023" cy="345175"/>
            </a:xfrm>
            <a:prstGeom prst="cube">
              <a:avLst>
                <a:gd name="adj" fmla="val 20299"/>
              </a:avLst>
            </a:prstGeom>
            <a:solidFill>
              <a:srgbClr val="FDAB07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eaLnBrk="1" hangingPunct="1"/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4" name="AutoShape 326"/>
            <p:cNvSpPr>
              <a:spLocks noChangeArrowheads="1"/>
            </p:cNvSpPr>
            <p:nvPr/>
          </p:nvSpPr>
          <p:spPr bwMode="auto">
            <a:xfrm>
              <a:off x="4477416" y="5181373"/>
              <a:ext cx="335023" cy="345175"/>
            </a:xfrm>
            <a:prstGeom prst="cube">
              <a:avLst>
                <a:gd name="adj" fmla="val 20299"/>
              </a:avLst>
            </a:prstGeom>
            <a:solidFill>
              <a:srgbClr val="FDAB07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eaLnBrk="1" hangingPunct="1"/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 bwMode="auto">
            <a:xfrm>
              <a:off x="2255986" y="4497787"/>
              <a:ext cx="1598973" cy="1065982"/>
            </a:xfrm>
            <a:prstGeom prst="roundRect">
              <a:avLst/>
            </a:prstGeom>
            <a:solidFill>
              <a:srgbClr val="C00000">
                <a:alpha val="30000"/>
              </a:srgbClr>
            </a:solidFill>
            <a:ln w="6350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defTabSz="1135565" eaLnBrk="1" hangingPunct="1"/>
              <a:endParaRPr lang="en-US" sz="2200" dirty="0" smtClean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6" name="Cloud 35"/>
            <p:cNvSpPr/>
            <p:nvPr/>
          </p:nvSpPr>
          <p:spPr>
            <a:xfrm>
              <a:off x="2446340" y="4650071"/>
              <a:ext cx="1256336" cy="816830"/>
            </a:xfrm>
            <a:prstGeom prst="cloud">
              <a:avLst/>
            </a:prstGeom>
            <a:solidFill>
              <a:srgbClr val="C00000"/>
            </a:solidFill>
            <a:ln w="635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Pick</a:t>
              </a:r>
              <a:br>
                <a:rPr lang="en-US" sz="2000" dirty="0" smtClean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</a:br>
              <a:r>
                <a:rPr lang="en-US" sz="2000" dirty="0" smtClean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routers</a:t>
              </a:r>
              <a:endParaRPr lang="en-US" sz="2000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7" name="Rectangle 1384"/>
            <p:cNvSpPr>
              <a:spLocks noChangeArrowheads="1"/>
            </p:cNvSpPr>
            <p:nvPr/>
          </p:nvSpPr>
          <p:spPr bwMode="auto">
            <a:xfrm>
              <a:off x="1979973" y="4091699"/>
              <a:ext cx="2208106" cy="3325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13517" tIns="56758" rIns="113517" bIns="56758" anchor="ctr"/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C00000"/>
                  </a:solidFill>
                  <a:cs typeface="Arial" charset="0"/>
                </a:rPr>
                <a:t>Routing Logic</a:t>
              </a:r>
              <a:endParaRPr lang="en-US" sz="2000" dirty="0">
                <a:solidFill>
                  <a:srgbClr val="C00000"/>
                </a:solidFill>
                <a:cs typeface="Arial" charset="0"/>
              </a:endParaRPr>
            </a:p>
          </p:txBody>
        </p:sp>
        <p:sp>
          <p:nvSpPr>
            <p:cNvPr id="38" name="AutoShape 326"/>
            <p:cNvSpPr>
              <a:spLocks noChangeArrowheads="1"/>
            </p:cNvSpPr>
            <p:nvPr/>
          </p:nvSpPr>
          <p:spPr bwMode="auto">
            <a:xfrm>
              <a:off x="4873353" y="4359043"/>
              <a:ext cx="335023" cy="345175"/>
            </a:xfrm>
            <a:prstGeom prst="cube">
              <a:avLst>
                <a:gd name="adj" fmla="val 20299"/>
              </a:avLst>
            </a:prstGeom>
            <a:solidFill>
              <a:srgbClr val="FDAB07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eaLnBrk="1" hangingPunct="1"/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9" name="AutoShape 326"/>
            <p:cNvSpPr>
              <a:spLocks noChangeArrowheads="1"/>
            </p:cNvSpPr>
            <p:nvPr/>
          </p:nvSpPr>
          <p:spPr bwMode="auto">
            <a:xfrm>
              <a:off x="4873353" y="4765133"/>
              <a:ext cx="335023" cy="345175"/>
            </a:xfrm>
            <a:prstGeom prst="cube">
              <a:avLst>
                <a:gd name="adj" fmla="val 20299"/>
              </a:avLst>
            </a:prstGeom>
            <a:solidFill>
              <a:srgbClr val="FDAB07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eaLnBrk="1" hangingPunct="1"/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0" name="AutoShape 326"/>
            <p:cNvSpPr>
              <a:spLocks noChangeArrowheads="1"/>
            </p:cNvSpPr>
            <p:nvPr/>
          </p:nvSpPr>
          <p:spPr bwMode="auto">
            <a:xfrm>
              <a:off x="4873353" y="5181373"/>
              <a:ext cx="335023" cy="345175"/>
            </a:xfrm>
            <a:prstGeom prst="cube">
              <a:avLst>
                <a:gd name="adj" fmla="val 20299"/>
              </a:avLst>
            </a:prstGeom>
            <a:solidFill>
              <a:srgbClr val="FDAB07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eaLnBrk="1" hangingPunct="1"/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1" name="AutoShape 326"/>
            <p:cNvSpPr>
              <a:spLocks noChangeArrowheads="1"/>
            </p:cNvSpPr>
            <p:nvPr/>
          </p:nvSpPr>
          <p:spPr bwMode="auto">
            <a:xfrm>
              <a:off x="4873353" y="5602690"/>
              <a:ext cx="335023" cy="345175"/>
            </a:xfrm>
            <a:prstGeom prst="cube">
              <a:avLst>
                <a:gd name="adj" fmla="val 20299"/>
              </a:avLst>
            </a:prstGeom>
            <a:solidFill>
              <a:srgbClr val="FDAB07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eaLnBrk="1" hangingPunct="1"/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2" name="AutoShape 326"/>
            <p:cNvSpPr>
              <a:spLocks noChangeArrowheads="1"/>
            </p:cNvSpPr>
            <p:nvPr/>
          </p:nvSpPr>
          <p:spPr bwMode="auto">
            <a:xfrm>
              <a:off x="5284517" y="4348892"/>
              <a:ext cx="335023" cy="345175"/>
            </a:xfrm>
            <a:prstGeom prst="cube">
              <a:avLst>
                <a:gd name="adj" fmla="val 20299"/>
              </a:avLst>
            </a:prstGeom>
            <a:solidFill>
              <a:srgbClr val="FDAB07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eaLnBrk="1" hangingPunct="1"/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3" name="AutoShape 326"/>
            <p:cNvSpPr>
              <a:spLocks noChangeArrowheads="1"/>
            </p:cNvSpPr>
            <p:nvPr/>
          </p:nvSpPr>
          <p:spPr bwMode="auto">
            <a:xfrm>
              <a:off x="5284517" y="4754982"/>
              <a:ext cx="335023" cy="345175"/>
            </a:xfrm>
            <a:prstGeom prst="cube">
              <a:avLst>
                <a:gd name="adj" fmla="val 20299"/>
              </a:avLst>
            </a:prstGeom>
            <a:solidFill>
              <a:srgbClr val="FDAB07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eaLnBrk="1" hangingPunct="1"/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4" name="AutoShape 326"/>
            <p:cNvSpPr>
              <a:spLocks noChangeArrowheads="1"/>
            </p:cNvSpPr>
            <p:nvPr/>
          </p:nvSpPr>
          <p:spPr bwMode="auto">
            <a:xfrm>
              <a:off x="5284517" y="5171222"/>
              <a:ext cx="335023" cy="345175"/>
            </a:xfrm>
            <a:prstGeom prst="cube">
              <a:avLst>
                <a:gd name="adj" fmla="val 20299"/>
              </a:avLst>
            </a:prstGeom>
            <a:solidFill>
              <a:srgbClr val="FDAB07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eaLnBrk="1" hangingPunct="1"/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5" name="AutoShape 326"/>
            <p:cNvSpPr>
              <a:spLocks noChangeArrowheads="1"/>
            </p:cNvSpPr>
            <p:nvPr/>
          </p:nvSpPr>
          <p:spPr bwMode="auto">
            <a:xfrm>
              <a:off x="5284517" y="5592539"/>
              <a:ext cx="335023" cy="345175"/>
            </a:xfrm>
            <a:prstGeom prst="cube">
              <a:avLst>
                <a:gd name="adj" fmla="val 20299"/>
              </a:avLst>
            </a:prstGeom>
            <a:solidFill>
              <a:srgbClr val="FDAB07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eaLnBrk="1" hangingPunct="1"/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6" name="AutoShape 326"/>
            <p:cNvSpPr>
              <a:spLocks noChangeArrowheads="1"/>
            </p:cNvSpPr>
            <p:nvPr/>
          </p:nvSpPr>
          <p:spPr bwMode="auto">
            <a:xfrm>
              <a:off x="5680453" y="4348892"/>
              <a:ext cx="335023" cy="345175"/>
            </a:xfrm>
            <a:prstGeom prst="cube">
              <a:avLst>
                <a:gd name="adj" fmla="val 20299"/>
              </a:avLst>
            </a:prstGeom>
            <a:solidFill>
              <a:srgbClr val="FDAB07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eaLnBrk="1" hangingPunct="1"/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7" name="AutoShape 326"/>
            <p:cNvSpPr>
              <a:spLocks noChangeArrowheads="1"/>
            </p:cNvSpPr>
            <p:nvPr/>
          </p:nvSpPr>
          <p:spPr bwMode="auto">
            <a:xfrm>
              <a:off x="5680453" y="4754982"/>
              <a:ext cx="335023" cy="345175"/>
            </a:xfrm>
            <a:prstGeom prst="cube">
              <a:avLst>
                <a:gd name="adj" fmla="val 20299"/>
              </a:avLst>
            </a:prstGeom>
            <a:solidFill>
              <a:srgbClr val="FDAB07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eaLnBrk="1" hangingPunct="1"/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8" name="AutoShape 326"/>
            <p:cNvSpPr>
              <a:spLocks noChangeArrowheads="1"/>
            </p:cNvSpPr>
            <p:nvPr/>
          </p:nvSpPr>
          <p:spPr bwMode="auto">
            <a:xfrm>
              <a:off x="5680453" y="5171222"/>
              <a:ext cx="335023" cy="345175"/>
            </a:xfrm>
            <a:prstGeom prst="cube">
              <a:avLst>
                <a:gd name="adj" fmla="val 20299"/>
              </a:avLst>
            </a:prstGeom>
            <a:solidFill>
              <a:srgbClr val="FDAB07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eaLnBrk="1" hangingPunct="1"/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9" name="AutoShape 326"/>
            <p:cNvSpPr>
              <a:spLocks noChangeArrowheads="1"/>
            </p:cNvSpPr>
            <p:nvPr/>
          </p:nvSpPr>
          <p:spPr bwMode="auto">
            <a:xfrm>
              <a:off x="5680453" y="5592539"/>
              <a:ext cx="335023" cy="345175"/>
            </a:xfrm>
            <a:prstGeom prst="cube">
              <a:avLst>
                <a:gd name="adj" fmla="val 20299"/>
              </a:avLst>
            </a:prstGeom>
            <a:solidFill>
              <a:srgbClr val="FDAB07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eaLnBrk="1" hangingPunct="1"/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rot="5400000">
              <a:off x="3625060" y="6241146"/>
              <a:ext cx="1579653" cy="7646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 flipV="1">
              <a:off x="2419049" y="5624263"/>
              <a:ext cx="2140231" cy="1706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459"/>
            <p:cNvGrpSpPr/>
            <p:nvPr/>
          </p:nvGrpSpPr>
          <p:grpSpPr>
            <a:xfrm>
              <a:off x="6243901" y="4348892"/>
              <a:ext cx="532991" cy="1598973"/>
              <a:chOff x="6019800" y="2590800"/>
              <a:chExt cx="609600" cy="1600200"/>
            </a:xfrm>
          </p:grpSpPr>
          <p:cxnSp>
            <p:nvCxnSpPr>
              <p:cNvPr id="77" name="Straight Arrow Connector 76"/>
              <p:cNvCxnSpPr/>
              <p:nvPr/>
            </p:nvCxnSpPr>
            <p:spPr bwMode="auto">
              <a:xfrm>
                <a:off x="6019800" y="2590800"/>
                <a:ext cx="609600" cy="1588"/>
              </a:xfrm>
              <a:prstGeom prst="straightConnector1">
                <a:avLst/>
              </a:prstGeom>
              <a:noFill/>
              <a:ln w="63500" cap="rnd" algn="ctr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8" name="Straight Arrow Connector 77"/>
              <p:cNvCxnSpPr/>
              <p:nvPr/>
            </p:nvCxnSpPr>
            <p:spPr bwMode="auto">
              <a:xfrm>
                <a:off x="6019800" y="2817812"/>
                <a:ext cx="609600" cy="1588"/>
              </a:xfrm>
              <a:prstGeom prst="straightConnector1">
                <a:avLst/>
              </a:prstGeom>
              <a:noFill/>
              <a:ln w="63500" cap="rnd" algn="ctr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79" name="Straight Arrow Connector 78"/>
              <p:cNvCxnSpPr/>
              <p:nvPr/>
            </p:nvCxnSpPr>
            <p:spPr bwMode="auto">
              <a:xfrm>
                <a:off x="6019800" y="3046412"/>
                <a:ext cx="609600" cy="1588"/>
              </a:xfrm>
              <a:prstGeom prst="straightConnector1">
                <a:avLst/>
              </a:prstGeom>
              <a:noFill/>
              <a:ln w="63500" cap="rnd" algn="ctr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0" name="Straight Arrow Connector 79"/>
              <p:cNvCxnSpPr/>
              <p:nvPr/>
            </p:nvCxnSpPr>
            <p:spPr bwMode="auto">
              <a:xfrm>
                <a:off x="6019800" y="3275012"/>
                <a:ext cx="609600" cy="1588"/>
              </a:xfrm>
              <a:prstGeom prst="straightConnector1">
                <a:avLst/>
              </a:prstGeom>
              <a:noFill/>
              <a:ln w="63500" cap="rnd" algn="ctr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1" name="Straight Arrow Connector 80"/>
              <p:cNvCxnSpPr/>
              <p:nvPr/>
            </p:nvCxnSpPr>
            <p:spPr bwMode="auto">
              <a:xfrm>
                <a:off x="6019800" y="3505200"/>
                <a:ext cx="609600" cy="1588"/>
              </a:xfrm>
              <a:prstGeom prst="straightConnector1">
                <a:avLst/>
              </a:prstGeom>
              <a:noFill/>
              <a:ln w="63500" cap="rnd" algn="ctr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2" name="Straight Arrow Connector 81"/>
              <p:cNvCxnSpPr/>
              <p:nvPr/>
            </p:nvCxnSpPr>
            <p:spPr bwMode="auto">
              <a:xfrm>
                <a:off x="6019800" y="3732212"/>
                <a:ext cx="609600" cy="1588"/>
              </a:xfrm>
              <a:prstGeom prst="straightConnector1">
                <a:avLst/>
              </a:prstGeom>
              <a:noFill/>
              <a:ln w="63500" cap="rnd" algn="ctr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3" name="Straight Arrow Connector 82"/>
              <p:cNvCxnSpPr/>
              <p:nvPr/>
            </p:nvCxnSpPr>
            <p:spPr bwMode="auto">
              <a:xfrm>
                <a:off x="6019800" y="3960812"/>
                <a:ext cx="609600" cy="1588"/>
              </a:xfrm>
              <a:prstGeom prst="straightConnector1">
                <a:avLst/>
              </a:prstGeom>
              <a:noFill/>
              <a:ln w="63500" cap="rnd" algn="ctr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4" name="Straight Arrow Connector 83"/>
              <p:cNvCxnSpPr/>
              <p:nvPr/>
            </p:nvCxnSpPr>
            <p:spPr bwMode="auto">
              <a:xfrm>
                <a:off x="6019800" y="4189412"/>
                <a:ext cx="609600" cy="1588"/>
              </a:xfrm>
              <a:prstGeom prst="straightConnector1">
                <a:avLst/>
              </a:prstGeom>
              <a:noFill/>
              <a:ln w="63500" cap="rnd" algn="ctr">
                <a:solidFill>
                  <a:srgbClr val="FF9900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53" name="Straight Arrow Connector 52"/>
            <p:cNvCxnSpPr/>
            <p:nvPr/>
          </p:nvCxnSpPr>
          <p:spPr bwMode="auto">
            <a:xfrm>
              <a:off x="9365705" y="5261004"/>
              <a:ext cx="380708" cy="1587"/>
            </a:xfrm>
            <a:prstGeom prst="straightConnector1">
              <a:avLst/>
            </a:prstGeom>
            <a:noFill/>
            <a:ln w="63500" cap="rnd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4" name="Rectangle 1384"/>
            <p:cNvSpPr>
              <a:spLocks noChangeArrowheads="1"/>
            </p:cNvSpPr>
            <p:nvPr/>
          </p:nvSpPr>
          <p:spPr bwMode="auto">
            <a:xfrm>
              <a:off x="7995157" y="4784591"/>
              <a:ext cx="1065982" cy="9348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113517" tIns="56758" rIns="113517" bIns="56758" anchor="ctr"/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008000"/>
                  </a:solidFill>
                  <a:cs typeface="Arial" charset="0"/>
                </a:rPr>
                <a:t>Packet</a:t>
              </a:r>
              <a:br>
                <a:rPr lang="en-US" sz="2000" dirty="0" smtClean="0">
                  <a:solidFill>
                    <a:srgbClr val="008000"/>
                  </a:solidFill>
                  <a:cs typeface="Arial" charset="0"/>
                </a:rPr>
              </a:br>
              <a:r>
                <a:rPr lang="en-US" sz="1100" dirty="0" smtClean="0">
                  <a:solidFill>
                    <a:srgbClr val="008000"/>
                  </a:solidFill>
                  <a:cs typeface="Arial" charset="0"/>
                </a:rPr>
                <a:t> </a:t>
              </a:r>
              <a:endParaRPr lang="en-US" sz="2000" dirty="0" smtClean="0">
                <a:solidFill>
                  <a:srgbClr val="008000"/>
                </a:solidFill>
              </a:endParaRPr>
            </a:p>
            <a:p>
              <a:pPr>
                <a:spcBef>
                  <a:spcPts val="669"/>
                </a:spcBef>
                <a:defRPr/>
              </a:pPr>
              <a:r>
                <a:rPr lang="en-US" sz="2000" dirty="0" smtClean="0">
                  <a:solidFill>
                    <a:srgbClr val="008000"/>
                  </a:solidFill>
                </a:rPr>
                <a:t>Delays</a:t>
              </a:r>
              <a:endParaRPr lang="en-US" sz="2000" dirty="0">
                <a:solidFill>
                  <a:srgbClr val="008000"/>
                </a:solidFill>
                <a:cs typeface="Arial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 rot="5400000" flipH="1" flipV="1">
              <a:off x="6281972" y="6214361"/>
              <a:ext cx="380708" cy="1587"/>
            </a:xfrm>
            <a:prstGeom prst="straightConnector1">
              <a:avLst/>
            </a:prstGeom>
            <a:noFill/>
            <a:ln w="38100" cap="rnd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6" name="Text Box 1371"/>
            <p:cNvSpPr txBox="1">
              <a:spLocks noChangeArrowheads="1"/>
            </p:cNvSpPr>
            <p:nvPr/>
          </p:nvSpPr>
          <p:spPr bwMode="auto">
            <a:xfrm>
              <a:off x="5634768" y="6404715"/>
              <a:ext cx="1903539" cy="45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3517" tIns="56758" rIns="113517" bIns="56758"/>
            <a:lstStyle/>
            <a:p>
              <a:pPr algn="just">
                <a:spcBef>
                  <a:spcPts val="0"/>
                </a:spcBef>
                <a:spcAft>
                  <a:spcPts val="745"/>
                </a:spcAft>
                <a:defRPr/>
              </a:pPr>
              <a:r>
                <a:rPr lang="en-US" sz="2400" spc="-99" dirty="0" smtClean="0">
                  <a:latin typeface="Calibri" pitchFamily="34" charset="0"/>
                  <a:cs typeface="Arial" charset="0"/>
                </a:rPr>
                <a:t>Partial Delays</a:t>
              </a:r>
              <a:endParaRPr lang="en-US" sz="2400" spc="-99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 rot="5400000">
              <a:off x="3242448" y="6894373"/>
              <a:ext cx="734446" cy="3690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spc="-99" dirty="0" smtClean="0">
                  <a:latin typeface="Calibri" pitchFamily="34" charset="0"/>
                  <a:cs typeface="Arial" charset="0"/>
                </a:rPr>
                <a:t>BRAM</a:t>
              </a:r>
              <a:endParaRPr lang="en-US" sz="1800" dirty="0"/>
            </a:p>
          </p:txBody>
        </p:sp>
        <p:grpSp>
          <p:nvGrpSpPr>
            <p:cNvPr id="5" name="Group 454"/>
            <p:cNvGrpSpPr/>
            <p:nvPr/>
          </p:nvGrpSpPr>
          <p:grpSpPr>
            <a:xfrm>
              <a:off x="2306055" y="6649126"/>
              <a:ext cx="1219453" cy="685273"/>
              <a:chOff x="3661016" y="6542876"/>
              <a:chExt cx="1220389" cy="699985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rot="5400000">
                <a:off x="3985870" y="7030111"/>
                <a:ext cx="425501" cy="0"/>
              </a:xfrm>
              <a:prstGeom prst="line">
                <a:avLst/>
              </a:prstGeom>
              <a:noFill/>
              <a:ln w="25400">
                <a:solidFill>
                  <a:schemeClr val="tx1">
                    <a:alpha val="75000"/>
                  </a:schemeClr>
                </a:solidFill>
                <a:miter lim="800000"/>
                <a:headEnd/>
                <a:tailEnd/>
              </a:ln>
            </p:spPr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4114800" y="7162800"/>
                <a:ext cx="766605" cy="0"/>
              </a:xfrm>
              <a:prstGeom prst="line">
                <a:avLst/>
              </a:prstGeom>
              <a:noFill/>
              <a:ln w="25400">
                <a:solidFill>
                  <a:schemeClr val="tx1">
                    <a:alpha val="75000"/>
                  </a:schemeClr>
                </a:solidFill>
                <a:miter lim="800000"/>
                <a:headEnd/>
                <a:tailEnd/>
              </a:ln>
            </p:spPr>
          </p:cxnSp>
          <p:sp>
            <p:nvSpPr>
              <p:cNvPr id="76" name="Arc 75"/>
              <p:cNvSpPr/>
              <p:nvPr/>
            </p:nvSpPr>
            <p:spPr>
              <a:xfrm rot="5400000">
                <a:off x="3961514" y="6242378"/>
                <a:ext cx="584707" cy="1185704"/>
              </a:xfrm>
              <a:prstGeom prst="arc">
                <a:avLst>
                  <a:gd name="adj1" fmla="val 16598936"/>
                  <a:gd name="adj2" fmla="val 21522088"/>
                </a:avLst>
              </a:prstGeom>
              <a:noFill/>
              <a:ln w="25400">
                <a:solidFill>
                  <a:schemeClr val="tx1">
                    <a:alpha val="75000"/>
                  </a:schemeClr>
                </a:solidFill>
                <a:miter lim="800000"/>
                <a:headEnd/>
                <a:tailEnd/>
              </a:ln>
            </p:spPr>
            <p:txBody>
              <a:bodyPr lIns="101882" tIns="50941" rIns="101882" bIns="50941"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AutoShape 326"/>
            <p:cNvSpPr>
              <a:spLocks noChangeArrowheads="1"/>
            </p:cNvSpPr>
            <p:nvPr/>
          </p:nvSpPr>
          <p:spPr bwMode="auto">
            <a:xfrm>
              <a:off x="4477416" y="5602690"/>
              <a:ext cx="335023" cy="345175"/>
            </a:xfrm>
            <a:prstGeom prst="cube">
              <a:avLst>
                <a:gd name="adj" fmla="val 20299"/>
              </a:avLst>
            </a:prstGeom>
            <a:solidFill>
              <a:srgbClr val="FDAB07"/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eaLnBrk="1" hangingPunct="1"/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0" name="AutoShape 326"/>
            <p:cNvSpPr>
              <a:spLocks noChangeArrowheads="1"/>
            </p:cNvSpPr>
            <p:nvPr/>
          </p:nvSpPr>
          <p:spPr bwMode="auto">
            <a:xfrm>
              <a:off x="2284539" y="5792544"/>
              <a:ext cx="1751256" cy="1751256"/>
            </a:xfrm>
            <a:prstGeom prst="cube">
              <a:avLst>
                <a:gd name="adj" fmla="val 7850"/>
              </a:avLst>
            </a:prstGeom>
            <a:solidFill>
              <a:srgbClr val="FDAB07">
                <a:alpha val="30000"/>
              </a:srgbClr>
            </a:solidFill>
            <a:ln w="12700" cap="rnd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wrap="none" lIns="101868" tIns="50933" rIns="101868" bIns="50933" anchor="ctr"/>
            <a:lstStyle/>
            <a:p>
              <a:pPr eaLnBrk="1" hangingPunct="1"/>
              <a:endParaRPr lang="en-US" sz="2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1" name="AutoShape 4"/>
            <p:cNvSpPr>
              <a:spLocks noChangeArrowheads="1"/>
            </p:cNvSpPr>
            <p:nvPr/>
          </p:nvSpPr>
          <p:spPr bwMode="auto">
            <a:xfrm>
              <a:off x="2408269" y="6020968"/>
              <a:ext cx="1370548" cy="380708"/>
            </a:xfrm>
            <a:prstGeom prst="roundRect">
              <a:avLst>
                <a:gd name="adj" fmla="val 35535"/>
              </a:avLst>
            </a:prstGeom>
            <a:solidFill>
              <a:srgbClr val="FDAB07">
                <a:alpha val="30000"/>
              </a:srgbClr>
            </a:solidFill>
            <a:ln w="25400" algn="ctr">
              <a:solidFill>
                <a:srgbClr val="FDAB07"/>
              </a:solidFill>
              <a:round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pPr algn="ctr" eaLnBrk="1" hangingPunct="1"/>
              <a:r>
                <a:rPr lang="en-US" sz="2200" spc="-124" dirty="0" smtClean="0">
                  <a:latin typeface="Calibri" pitchFamily="34" charset="0"/>
                  <a:ea typeface="Times New Roman" pitchFamily="18" charset="0"/>
                  <a:cs typeface="Arial" charset="0"/>
                </a:rPr>
                <a:t>Load Tracker</a:t>
              </a:r>
              <a:endParaRPr lang="en-US" sz="2200" spc="-124" dirty="0">
                <a:latin typeface="Calibri" pitchFamily="34" charset="0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62" name="AutoShape 4"/>
            <p:cNvSpPr>
              <a:spLocks noChangeArrowheads="1"/>
            </p:cNvSpPr>
            <p:nvPr/>
          </p:nvSpPr>
          <p:spPr bwMode="auto">
            <a:xfrm>
              <a:off x="2408269" y="6477818"/>
              <a:ext cx="1370548" cy="989841"/>
            </a:xfrm>
            <a:prstGeom prst="roundRect">
              <a:avLst>
                <a:gd name="adj" fmla="val 15022"/>
              </a:avLst>
            </a:prstGeom>
            <a:solidFill>
              <a:srgbClr val="FDAB07">
                <a:alpha val="30000"/>
              </a:srgbClr>
            </a:solidFill>
            <a:ln w="25400" algn="ctr">
              <a:solidFill>
                <a:srgbClr val="FDAB07"/>
              </a:solidFill>
              <a:round/>
              <a:headEnd/>
              <a:tailEnd/>
            </a:ln>
          </p:spPr>
          <p:txBody>
            <a:bodyPr wrap="none" lIns="101882" tIns="50941" rIns="101882" bIns="50941" anchor="ctr"/>
            <a:lstStyle/>
            <a:p>
              <a:pPr algn="ctr" eaLnBrk="1" hangingPunct="1"/>
              <a:endParaRPr lang="en-US" sz="2000" dirty="0">
                <a:solidFill>
                  <a:srgbClr val="FDAB07"/>
                </a:solidFill>
                <a:latin typeface="Arial Narrow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636694" y="6411194"/>
              <a:ext cx="837557" cy="4305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2200" spc="-124" dirty="0" smtClean="0">
                  <a:latin typeface="Calibri" pitchFamily="34" charset="0"/>
                  <a:ea typeface="Times New Roman" pitchFamily="18" charset="0"/>
                  <a:cs typeface="Arial" charset="0"/>
                </a:rPr>
                <a:t>Curve</a:t>
              </a:r>
              <a:endParaRPr lang="en-US" sz="2200" spc="-124" dirty="0">
                <a:latin typeface="Calibri" pitchFamily="34" charset="0"/>
                <a:ea typeface="Times New Roman" pitchFamily="18" charset="0"/>
                <a:cs typeface="Arial" charset="0"/>
              </a:endParaRPr>
            </a:p>
          </p:txBody>
        </p:sp>
        <p:grpSp>
          <p:nvGrpSpPr>
            <p:cNvPr id="14" name="Group 445"/>
            <p:cNvGrpSpPr/>
            <p:nvPr/>
          </p:nvGrpSpPr>
          <p:grpSpPr>
            <a:xfrm>
              <a:off x="2636694" y="6782384"/>
              <a:ext cx="837557" cy="609133"/>
              <a:chOff x="4191000" y="6629400"/>
              <a:chExt cx="1066800" cy="609600"/>
            </a:xfrm>
          </p:grpSpPr>
          <p:sp>
            <p:nvSpPr>
              <p:cNvPr id="66" name="Rectangle 65"/>
              <p:cNvSpPr/>
              <p:nvPr/>
            </p:nvSpPr>
            <p:spPr bwMode="auto">
              <a:xfrm>
                <a:off x="4191000" y="6781800"/>
                <a:ext cx="1066800" cy="76200"/>
              </a:xfrm>
              <a:prstGeom prst="rect">
                <a:avLst/>
              </a:prstGeom>
              <a:solidFill>
                <a:srgbClr val="FDAB07">
                  <a:alpha val="30000"/>
                </a:srgbClr>
              </a:solidFill>
              <a:ln w="25400" algn="ctr">
                <a:solidFill>
                  <a:srgbClr val="FDAB07"/>
                </a:solidFill>
                <a:round/>
                <a:headEnd/>
                <a:tailEnd/>
              </a:ln>
            </p:spPr>
            <p:txBody>
              <a:bodyPr wrap="none" lIns="101882" tIns="50941" rIns="101882" bIns="50941" anchor="ctr"/>
              <a:lstStyle/>
              <a:p>
                <a:pPr marL="0" marR="0" indent="0" defTabSz="1019175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2000" smtClean="0">
                  <a:solidFill>
                    <a:srgbClr val="FDAB07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4191000" y="6858000"/>
                <a:ext cx="1066800" cy="76200"/>
              </a:xfrm>
              <a:prstGeom prst="rect">
                <a:avLst/>
              </a:prstGeom>
              <a:solidFill>
                <a:srgbClr val="FDAB07">
                  <a:alpha val="30000"/>
                </a:srgbClr>
              </a:solidFill>
              <a:ln w="25400" algn="ctr">
                <a:solidFill>
                  <a:srgbClr val="FDAB07"/>
                </a:solidFill>
                <a:round/>
                <a:headEnd/>
                <a:tailEnd/>
              </a:ln>
            </p:spPr>
            <p:txBody>
              <a:bodyPr wrap="none" lIns="101882" tIns="50941" rIns="101882" bIns="50941" anchor="ctr"/>
              <a:lstStyle/>
              <a:p>
                <a:pPr marL="0" marR="0" indent="0" defTabSz="1019175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2000" smtClean="0">
                  <a:solidFill>
                    <a:srgbClr val="FDAB07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4191000" y="6934200"/>
                <a:ext cx="1066800" cy="76200"/>
              </a:xfrm>
              <a:prstGeom prst="rect">
                <a:avLst/>
              </a:prstGeom>
              <a:solidFill>
                <a:srgbClr val="FDAB07">
                  <a:alpha val="30000"/>
                </a:srgbClr>
              </a:solidFill>
              <a:ln w="25400" algn="ctr">
                <a:solidFill>
                  <a:srgbClr val="FDAB07"/>
                </a:solidFill>
                <a:round/>
                <a:headEnd/>
                <a:tailEnd/>
              </a:ln>
            </p:spPr>
            <p:txBody>
              <a:bodyPr wrap="none" lIns="101882" tIns="50941" rIns="101882" bIns="50941" anchor="ctr"/>
              <a:lstStyle/>
              <a:p>
                <a:pPr marL="0" marR="0" indent="0" defTabSz="1019175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2000" smtClean="0">
                  <a:solidFill>
                    <a:srgbClr val="FDAB07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4191000" y="7010400"/>
                <a:ext cx="1066800" cy="76200"/>
              </a:xfrm>
              <a:prstGeom prst="rect">
                <a:avLst/>
              </a:prstGeom>
              <a:solidFill>
                <a:srgbClr val="FDAB07">
                  <a:alpha val="30000"/>
                </a:srgbClr>
              </a:solidFill>
              <a:ln w="25400" algn="ctr">
                <a:solidFill>
                  <a:srgbClr val="FDAB07"/>
                </a:solidFill>
                <a:round/>
                <a:headEnd/>
                <a:tailEnd/>
              </a:ln>
            </p:spPr>
            <p:txBody>
              <a:bodyPr wrap="none" lIns="101882" tIns="50941" rIns="101882" bIns="50941" anchor="ctr"/>
              <a:lstStyle/>
              <a:p>
                <a:pPr marL="0" marR="0" indent="0" defTabSz="1019175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2000" smtClean="0">
                  <a:solidFill>
                    <a:srgbClr val="FDAB07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4191000" y="6705600"/>
                <a:ext cx="1066800" cy="76200"/>
              </a:xfrm>
              <a:prstGeom prst="rect">
                <a:avLst/>
              </a:prstGeom>
              <a:solidFill>
                <a:srgbClr val="FDAB07">
                  <a:alpha val="30000"/>
                </a:srgbClr>
              </a:solidFill>
              <a:ln w="25400" algn="ctr">
                <a:solidFill>
                  <a:srgbClr val="FDAB07"/>
                </a:solidFill>
                <a:round/>
                <a:headEnd/>
                <a:tailEnd/>
              </a:ln>
            </p:spPr>
            <p:txBody>
              <a:bodyPr wrap="none" lIns="101882" tIns="50941" rIns="101882" bIns="50941" anchor="ctr"/>
              <a:lstStyle/>
              <a:p>
                <a:pPr marL="0" marR="0" indent="0" defTabSz="1019175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2000" smtClean="0">
                  <a:solidFill>
                    <a:srgbClr val="FDAB07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4191000" y="7086600"/>
                <a:ext cx="1066800" cy="76200"/>
              </a:xfrm>
              <a:prstGeom prst="rect">
                <a:avLst/>
              </a:prstGeom>
              <a:solidFill>
                <a:srgbClr val="FDAB07">
                  <a:alpha val="30000"/>
                </a:srgbClr>
              </a:solidFill>
              <a:ln w="25400" algn="ctr">
                <a:solidFill>
                  <a:srgbClr val="FDAB07"/>
                </a:solidFill>
                <a:round/>
                <a:headEnd/>
                <a:tailEnd/>
              </a:ln>
            </p:spPr>
            <p:txBody>
              <a:bodyPr wrap="none" lIns="101882" tIns="50941" rIns="101882" bIns="50941" anchor="ctr"/>
              <a:lstStyle/>
              <a:p>
                <a:pPr marL="0" marR="0" indent="0" defTabSz="1019175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2000" smtClean="0">
                  <a:solidFill>
                    <a:srgbClr val="FDAB07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4191000" y="7162800"/>
                <a:ext cx="1066800" cy="76200"/>
              </a:xfrm>
              <a:prstGeom prst="rect">
                <a:avLst/>
              </a:prstGeom>
              <a:solidFill>
                <a:srgbClr val="FDAB07">
                  <a:alpha val="30000"/>
                </a:srgbClr>
              </a:solidFill>
              <a:ln w="25400" algn="ctr">
                <a:solidFill>
                  <a:srgbClr val="FDAB07"/>
                </a:solidFill>
                <a:round/>
                <a:headEnd/>
                <a:tailEnd/>
              </a:ln>
            </p:spPr>
            <p:txBody>
              <a:bodyPr wrap="none" lIns="101882" tIns="50941" rIns="101882" bIns="50941" anchor="ctr"/>
              <a:lstStyle/>
              <a:p>
                <a:pPr marL="0" marR="0" indent="0" defTabSz="1019175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2000" smtClean="0">
                  <a:solidFill>
                    <a:srgbClr val="FDAB07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4191000" y="6629400"/>
                <a:ext cx="1066800" cy="76200"/>
              </a:xfrm>
              <a:prstGeom prst="rect">
                <a:avLst/>
              </a:prstGeom>
              <a:solidFill>
                <a:srgbClr val="FDAB07">
                  <a:alpha val="30000"/>
                </a:srgbClr>
              </a:solidFill>
              <a:ln w="25400" algn="ctr">
                <a:solidFill>
                  <a:srgbClr val="FDAB07"/>
                </a:solidFill>
                <a:round/>
                <a:headEnd/>
                <a:tailEnd/>
              </a:ln>
            </p:spPr>
            <p:txBody>
              <a:bodyPr wrap="none" lIns="101882" tIns="50941" rIns="101882" bIns="50941" anchor="ctr"/>
              <a:lstStyle/>
              <a:p>
                <a:pPr marL="0" marR="0" indent="0" defTabSz="1019175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2000" smtClean="0">
                  <a:solidFill>
                    <a:srgbClr val="FDAB07"/>
                  </a:solidFill>
                  <a:latin typeface="Arial Narrow" pitchFamily="34" charset="0"/>
                </a:endParaRPr>
              </a:p>
            </p:txBody>
          </p:sp>
        </p:grpSp>
        <p:cxnSp>
          <p:nvCxnSpPr>
            <p:cNvPr id="65" name="Straight Connector 64"/>
            <p:cNvCxnSpPr/>
            <p:nvPr/>
          </p:nvCxnSpPr>
          <p:spPr bwMode="auto">
            <a:xfrm rot="5400000">
              <a:off x="8754908" y="5249767"/>
              <a:ext cx="1208113" cy="1746"/>
            </a:xfrm>
            <a:prstGeom prst="line">
              <a:avLst/>
            </a:prstGeom>
            <a:noFill/>
            <a:ln w="63500" cap="rnd" algn="ctr">
              <a:solidFill>
                <a:schemeClr val="tx1"/>
              </a:solidFill>
              <a:round/>
              <a:headEnd/>
              <a:tailEnd type="none" w="med" len="med"/>
            </a:ln>
          </p:spPr>
        </p:cxnSp>
      </p:grpSp>
      <p:sp>
        <p:nvSpPr>
          <p:cNvPr id="228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9906000" cy="2438400"/>
          </a:xfrm>
        </p:spPr>
        <p:txBody>
          <a:bodyPr>
            <a:normAutofit/>
          </a:bodyPr>
          <a:lstStyle/>
          <a:p>
            <a:pPr marL="381000" indent="-381000"/>
            <a:r>
              <a:rPr lang="en-US" dirty="0" smtClean="0"/>
              <a:t>Software Implementation of FIST </a:t>
            </a:r>
            <a:r>
              <a:rPr lang="en-US" b="0" dirty="0" smtClean="0"/>
              <a:t>(written in C++)</a:t>
            </a:r>
            <a:endParaRPr lang="en-US" dirty="0" smtClean="0"/>
          </a:p>
          <a:p>
            <a:pPr marL="682625" lvl="1" indent="-341313">
              <a:spcBef>
                <a:spcPts val="0"/>
              </a:spcBef>
            </a:pPr>
            <a:r>
              <a:rPr lang="en-US" dirty="0" smtClean="0"/>
              <a:t>Implements online and offline FIST models</a:t>
            </a:r>
          </a:p>
          <a:p>
            <a:pPr marL="243377" indent="-344488">
              <a:spcBef>
                <a:spcPts val="600"/>
              </a:spcBef>
            </a:pPr>
            <a:r>
              <a:rPr lang="en-US" dirty="0" smtClean="0"/>
              <a:t>Hardware Implementation </a:t>
            </a:r>
            <a:r>
              <a:rPr lang="en-US" b="0" dirty="0" smtClean="0"/>
              <a:t>(written in </a:t>
            </a:r>
            <a:r>
              <a:rPr lang="en-US" b="0" dirty="0" err="1" smtClean="0"/>
              <a:t>Bluespec</a:t>
            </a:r>
            <a:r>
              <a:rPr lang="en-US" b="0" dirty="0" smtClean="0"/>
              <a:t>) </a:t>
            </a:r>
          </a:p>
          <a:p>
            <a:pPr marL="688975" lvl="1" indent="-344488">
              <a:spcBef>
                <a:spcPts val="0"/>
              </a:spcBef>
            </a:pPr>
            <a:r>
              <a:rPr lang="en-US" dirty="0" smtClean="0"/>
              <a:t>Precisely replicates software-based FIST</a:t>
            </a:r>
          </a:p>
          <a:p>
            <a:pPr marL="688975" lvl="1" indent="-344488">
              <a:spcBef>
                <a:spcPts val="0"/>
              </a:spcBef>
            </a:pPr>
            <a:r>
              <a:rPr lang="en-US" dirty="0" smtClean="0"/>
              <a:t>Block diagram of architecture:</a:t>
            </a:r>
          </a:p>
          <a:p>
            <a:pPr marL="688975" lvl="1" indent="-344488">
              <a:spcBef>
                <a:spcPts val="0"/>
              </a:spcBef>
            </a:pPr>
            <a:endParaRPr lang="en-US" dirty="0" smtClean="0"/>
          </a:p>
          <a:p>
            <a:pPr marL="688975" lvl="1" indent="-344488">
              <a:spcBef>
                <a:spcPts val="600"/>
              </a:spcBef>
            </a:pPr>
            <a:endParaRPr lang="en-US" dirty="0" smtClean="0"/>
          </a:p>
          <a:p>
            <a:pPr marL="688975" lvl="1" indent="-344488">
              <a:spcBef>
                <a:spcPts val="600"/>
              </a:spcBef>
            </a:pPr>
            <a:endParaRPr lang="en-US" dirty="0" smtClean="0"/>
          </a:p>
          <a:p>
            <a:pPr marL="243377" indent="-344488">
              <a:spcBef>
                <a:spcPts val="600"/>
              </a:spcBef>
            </a:pPr>
            <a:endParaRPr lang="en-US" dirty="0" smtClean="0"/>
          </a:p>
          <a:p>
            <a:pPr marL="243377" indent="-344488">
              <a:spcBef>
                <a:spcPts val="600"/>
              </a:spcBef>
            </a:pPr>
            <a:endParaRPr lang="en-US" dirty="0" smtClean="0"/>
          </a:p>
        </p:txBody>
      </p:sp>
      <p:sp>
        <p:nvSpPr>
          <p:cNvPr id="238" name="Slide Number Placeholder 3"/>
          <p:cNvSpPr txBox="1">
            <a:spLocks/>
          </p:cNvSpPr>
          <p:nvPr/>
        </p:nvSpPr>
        <p:spPr>
          <a:xfrm>
            <a:off x="7712075" y="7315200"/>
            <a:ext cx="2346325" cy="539750"/>
          </a:xfrm>
          <a:prstGeom prst="rect">
            <a:avLst/>
          </a:prstGeom>
          <a:noFill/>
        </p:spPr>
        <p:txBody>
          <a:bodyPr lIns="101882" tIns="50941" rIns="101882" bIns="50941" anchor="ctr"/>
          <a:lstStyle/>
          <a:p>
            <a:pPr algn="r" eaLnBrk="0" hangingPunct="0">
              <a:defRPr/>
            </a:pPr>
            <a:fld id="{E577EB26-4EC9-4EF0-AEEC-5D676E11894A}" type="slidenum">
              <a:rPr lang="en-US" sz="140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algn="r" eaLnBrk="0" hangingPunct="0">
                <a:defRPr/>
              </a:pPr>
              <a:t>18</a:t>
            </a:fld>
            <a:endParaRPr lang="en-US" sz="1400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lIns="101882" tIns="50941" rIns="101882" bIns="50941"/>
          <a:lstStyle/>
          <a:p>
            <a:r>
              <a:rPr lang="en-US" dirty="0" smtClean="0"/>
              <a:t>Methodology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9906000" cy="6781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 smtClean="0"/>
              <a:t>Examined </a:t>
            </a:r>
            <a:r>
              <a:rPr lang="en-US" dirty="0" smtClean="0">
                <a:solidFill>
                  <a:srgbClr val="FF0000"/>
                </a:solidFill>
              </a:rPr>
              <a:t>online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offline </a:t>
            </a:r>
            <a:r>
              <a:rPr lang="en-US" dirty="0" smtClean="0"/>
              <a:t>FIST models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Replaced cycle-accurate </a:t>
            </a:r>
            <a:r>
              <a:rPr lang="en-US" dirty="0" err="1" smtClean="0"/>
              <a:t>NoC</a:t>
            </a:r>
            <a:r>
              <a:rPr lang="en-US" dirty="0" smtClean="0"/>
              <a:t> model in tiled CMP </a:t>
            </a:r>
            <a:r>
              <a:rPr lang="en-US" dirty="0" err="1" smtClean="0"/>
              <a:t>Ysimulator</a:t>
            </a:r>
            <a:endParaRPr lang="en-US" dirty="0" smtClean="0"/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Network and system configuration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4x4, 8x8, 16x16 wormhole-routed mesh with 4 virtual channels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Each network node hosts </a:t>
            </a:r>
            <a:r>
              <a:rPr lang="en-US" dirty="0" err="1" smtClean="0"/>
              <a:t>core+coherent</a:t>
            </a:r>
            <a:r>
              <a:rPr lang="en-US" dirty="0" smtClean="0"/>
              <a:t> L1 and a slice of L2</a:t>
            </a:r>
          </a:p>
          <a:p>
            <a:pPr>
              <a:spcBef>
                <a:spcPts val="600"/>
              </a:spcBef>
              <a:defRPr/>
            </a:pPr>
            <a:r>
              <a:rPr lang="en-US" dirty="0" err="1" smtClean="0"/>
              <a:t>Multiprogrammed</a:t>
            </a:r>
            <a:r>
              <a:rPr lang="en-US" dirty="0" smtClean="0"/>
              <a:t> and multithreaded workloads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26 SPEC CPU2006 benchmarks of varying network intensity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8 SPLASH-2 and 2 PARSEC workloads</a:t>
            </a:r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Traffic generated by cache misses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Single-flit control packets for data requests and coherence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>
                <a:solidFill>
                  <a:prstClr val="black"/>
                </a:solidFill>
              </a:rPr>
              <a:t>8-flit data packets for cache-block transfers</a:t>
            </a:r>
            <a:endParaRPr lang="en-US" dirty="0" smtClean="0"/>
          </a:p>
          <a:p>
            <a:pPr>
              <a:spcBef>
                <a:spcPts val="1200"/>
              </a:spcBef>
              <a:defRPr/>
            </a:pPr>
            <a:r>
              <a:rPr lang="en-US" dirty="0" smtClean="0"/>
              <a:t>Offline and Online FIST models with two curves per router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Curves represent injection and traversal latency at each router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Offline model trained using uniform random synthetic traffic</a:t>
            </a:r>
          </a:p>
          <a:p>
            <a:pPr>
              <a:spcBef>
                <a:spcPts val="600"/>
              </a:spcBef>
              <a:defRPr/>
            </a:pPr>
            <a:r>
              <a:rPr lang="en-US" dirty="0" smtClean="0"/>
              <a:t>Please see paper for more details!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712075" y="7315200"/>
            <a:ext cx="2346325" cy="539750"/>
          </a:xfrm>
          <a:prstGeom prst="rect">
            <a:avLst/>
          </a:prstGeom>
          <a:noFill/>
        </p:spPr>
        <p:txBody>
          <a:bodyPr lIns="101882" tIns="50941" rIns="101882" bIns="50941" anchor="ctr"/>
          <a:lstStyle/>
          <a:p>
            <a:pPr algn="r" eaLnBrk="0" hangingPunct="0">
              <a:defRPr/>
            </a:pPr>
            <a:fld id="{E577EB26-4EC9-4EF0-AEEC-5D676E11894A}" type="slidenum">
              <a:rPr lang="en-US" sz="140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algn="r" eaLnBrk="0" hangingPunct="0">
                <a:defRPr/>
              </a:pPr>
              <a:t>19</a:t>
            </a:fld>
            <a:endParaRPr lang="en-US" sz="1400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sz="4400" dirty="0" smtClean="0">
                <a:latin typeface="Arial" charset="0"/>
                <a:cs typeface="Arial" charset="0"/>
              </a:rPr>
              <a:t>Network-on-Chip</a:t>
            </a:r>
            <a:r>
              <a:rPr lang="en-US" dirty="0" smtClean="0">
                <a:latin typeface="Arial" charset="0"/>
                <a:cs typeface="Arial" charset="0"/>
              </a:rPr>
              <a:t> Simulation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712075" y="7315200"/>
            <a:ext cx="2346325" cy="539750"/>
          </a:xfrm>
          <a:prstGeom prst="rect">
            <a:avLst/>
          </a:prstGeom>
          <a:noFill/>
        </p:spPr>
        <p:txBody>
          <a:bodyPr lIns="101882" tIns="50941" rIns="101882" bIns="50941" anchor="ctr"/>
          <a:lstStyle/>
          <a:p>
            <a:pPr algn="r" eaLnBrk="0" hangingPunct="0">
              <a:defRPr/>
            </a:pPr>
            <a:fld id="{E577EB26-4EC9-4EF0-AEEC-5D676E11894A}" type="slidenum">
              <a:rPr lang="en-US" sz="140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algn="r" eaLnBrk="0" hangingPunct="0">
                <a:defRPr/>
              </a:pPr>
              <a:t>2</a:t>
            </a:fld>
            <a:endParaRPr lang="en-US" sz="1400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  <p:sp>
        <p:nvSpPr>
          <p:cNvPr id="100" name="Content Placeholder 4"/>
          <p:cNvSpPr>
            <a:spLocks noGrp="1"/>
          </p:cNvSpPr>
          <p:nvPr>
            <p:ph idx="1"/>
          </p:nvPr>
        </p:nvSpPr>
        <p:spPr>
          <a:xfrm>
            <a:off x="228600" y="990600"/>
            <a:ext cx="9578975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940" marR="0" lvl="0" indent="-38194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340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NoCs</a:t>
            </a:r>
            <a:r>
              <a:rPr kumimoji="0" lang="en-US" sz="3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crucial component in chip multiprocessors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Text" lastClr="000000"/>
                </a:solidFill>
              </a:rPr>
              <a:t>FIST project explores </a:t>
            </a:r>
            <a:r>
              <a:rPr lang="en-US" kern="0" dirty="0" smtClean="0">
                <a:solidFill>
                  <a:srgbClr val="FF0000"/>
                </a:solidFill>
              </a:rPr>
              <a:t>fast</a:t>
            </a:r>
            <a:r>
              <a:rPr lang="en-US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kern="0" dirty="0" err="1" smtClean="0">
                <a:solidFill>
                  <a:sysClr val="windowText" lastClr="000000"/>
                </a:solidFill>
              </a:rPr>
              <a:t>NoC</a:t>
            </a:r>
            <a:r>
              <a:rPr lang="en-US" kern="0" dirty="0" smtClean="0">
                <a:solidFill>
                  <a:sysClr val="windowText" lastClr="000000"/>
                </a:solidFill>
              </a:rPr>
              <a:t> simulation techniques</a:t>
            </a:r>
          </a:p>
          <a:p>
            <a:pPr marL="627063" lvl="1" indent="-2857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cs typeface="Arial"/>
              </a:rPr>
              <a:t>Practical, FPGA-friendly approach for full-system simulations</a:t>
            </a:r>
          </a:p>
          <a:p>
            <a:pPr marL="381940" marR="0" lvl="0" indent="-38194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/>
            </a:pPr>
            <a:endParaRPr lang="en-US" sz="3400" kern="0" dirty="0" smtClean="0">
              <a:solidFill>
                <a:sysClr val="windowText" lastClr="000000"/>
              </a:solidFill>
            </a:endParaRPr>
          </a:p>
          <a:p>
            <a:pPr marL="381940" marR="0" lvl="0" indent="-38194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3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81940" marR="0" lvl="0" indent="-38194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3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81940" marR="0" lvl="0" indent="-38194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66"/>
              </a:buClr>
              <a:buSzPct val="80000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01" name="Straight Arrow Connector 75"/>
          <p:cNvCxnSpPr>
            <a:cxnSpLocks noChangeShapeType="1"/>
            <a:stCxn id="140" idx="3"/>
          </p:cNvCxnSpPr>
          <p:nvPr/>
        </p:nvCxnSpPr>
        <p:spPr bwMode="auto">
          <a:xfrm rot="5400000">
            <a:off x="1790700" y="5152231"/>
            <a:ext cx="981075" cy="752475"/>
          </a:xfrm>
          <a:prstGeom prst="straightConnector1">
            <a:avLst/>
          </a:prstGeom>
          <a:noFill/>
          <a:ln w="101600">
            <a:solidFill>
              <a:srgbClr val="003366"/>
            </a:solidFill>
            <a:miter lim="800000"/>
            <a:headEnd/>
            <a:tailEnd/>
          </a:ln>
        </p:spPr>
      </p:cxnSp>
      <p:cxnSp>
        <p:nvCxnSpPr>
          <p:cNvPr id="102" name="Straight Arrow Connector 94"/>
          <p:cNvCxnSpPr>
            <a:cxnSpLocks noChangeShapeType="1"/>
            <a:stCxn id="141" idx="3"/>
          </p:cNvCxnSpPr>
          <p:nvPr/>
        </p:nvCxnSpPr>
        <p:spPr bwMode="auto">
          <a:xfrm rot="5400000">
            <a:off x="1790700" y="3399631"/>
            <a:ext cx="981075" cy="752475"/>
          </a:xfrm>
          <a:prstGeom prst="straightConnector1">
            <a:avLst/>
          </a:prstGeom>
          <a:noFill/>
          <a:ln w="101600">
            <a:solidFill>
              <a:srgbClr val="003366"/>
            </a:solidFill>
            <a:miter lim="800000"/>
            <a:headEnd/>
            <a:tailEnd/>
          </a:ln>
        </p:spPr>
      </p:cxnSp>
      <p:sp>
        <p:nvSpPr>
          <p:cNvPr id="103" name="Rounded Rectangle 95"/>
          <p:cNvSpPr>
            <a:spLocks noChangeArrowheads="1"/>
          </p:cNvSpPr>
          <p:nvPr/>
        </p:nvSpPr>
        <p:spPr bwMode="auto">
          <a:xfrm>
            <a:off x="1371600" y="5257006"/>
            <a:ext cx="1143000" cy="990600"/>
          </a:xfrm>
          <a:prstGeom prst="roundRect">
            <a:avLst>
              <a:gd name="adj" fmla="val 11074"/>
            </a:avLst>
          </a:prstGeom>
          <a:solidFill>
            <a:srgbClr val="CCCCFF"/>
          </a:solidFill>
          <a:ln w="53975">
            <a:solidFill>
              <a:srgbClr val="003366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marL="0" marR="0" lvl="0" indent="0" algn="ctr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4" name="AutoShape 45"/>
          <p:cNvSpPr>
            <a:spLocks noChangeArrowheads="1"/>
          </p:cNvSpPr>
          <p:nvPr/>
        </p:nvSpPr>
        <p:spPr bwMode="auto">
          <a:xfrm>
            <a:off x="1981200" y="5409406"/>
            <a:ext cx="381000" cy="685800"/>
          </a:xfrm>
          <a:prstGeom prst="cube">
            <a:avLst>
              <a:gd name="adj" fmla="val 9616"/>
            </a:avLst>
          </a:prstGeom>
          <a:solidFill>
            <a:srgbClr val="C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L2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5" name="AutoShape 326"/>
          <p:cNvSpPr>
            <a:spLocks noChangeArrowheads="1"/>
          </p:cNvSpPr>
          <p:nvPr/>
        </p:nvSpPr>
        <p:spPr bwMode="auto">
          <a:xfrm>
            <a:off x="1524000" y="5714206"/>
            <a:ext cx="381000" cy="381000"/>
          </a:xfrm>
          <a:prstGeom prst="cube">
            <a:avLst>
              <a:gd name="adj" fmla="val 9616"/>
            </a:avLst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L1</a:t>
            </a:r>
          </a:p>
        </p:txBody>
      </p:sp>
      <p:sp>
        <p:nvSpPr>
          <p:cNvPr id="106" name="AutoShape 326"/>
          <p:cNvSpPr>
            <a:spLocks noChangeArrowheads="1"/>
          </p:cNvSpPr>
          <p:nvPr/>
        </p:nvSpPr>
        <p:spPr bwMode="auto">
          <a:xfrm>
            <a:off x="1524000" y="5409406"/>
            <a:ext cx="381000" cy="381000"/>
          </a:xfrm>
          <a:prstGeom prst="cube">
            <a:avLst>
              <a:gd name="adj" fmla="val 9616"/>
            </a:avLst>
          </a:prstGeom>
          <a:solidFill>
            <a:srgbClr val="008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P</a:t>
            </a:r>
          </a:p>
        </p:txBody>
      </p:sp>
      <p:cxnSp>
        <p:nvCxnSpPr>
          <p:cNvPr id="107" name="Straight Arrow Connector 148"/>
          <p:cNvCxnSpPr>
            <a:cxnSpLocks noChangeShapeType="1"/>
            <a:stCxn id="139" idx="3"/>
          </p:cNvCxnSpPr>
          <p:nvPr/>
        </p:nvCxnSpPr>
        <p:spPr bwMode="auto">
          <a:xfrm rot="5400000">
            <a:off x="3548063" y="3394868"/>
            <a:ext cx="971550" cy="752475"/>
          </a:xfrm>
          <a:prstGeom prst="straightConnector1">
            <a:avLst/>
          </a:prstGeom>
          <a:noFill/>
          <a:ln w="101600">
            <a:solidFill>
              <a:srgbClr val="003366"/>
            </a:solidFill>
            <a:miter lim="800000"/>
            <a:headEnd/>
            <a:tailEnd/>
          </a:ln>
        </p:spPr>
      </p:cxnSp>
      <p:sp>
        <p:nvSpPr>
          <p:cNvPr id="108" name="Rounded Rectangle 76"/>
          <p:cNvSpPr>
            <a:spLocks noChangeArrowheads="1"/>
          </p:cNvSpPr>
          <p:nvPr/>
        </p:nvSpPr>
        <p:spPr bwMode="auto">
          <a:xfrm>
            <a:off x="3124200" y="3504406"/>
            <a:ext cx="1143000" cy="990600"/>
          </a:xfrm>
          <a:prstGeom prst="roundRect">
            <a:avLst>
              <a:gd name="adj" fmla="val 11074"/>
            </a:avLst>
          </a:prstGeom>
          <a:solidFill>
            <a:srgbClr val="CCCCFF"/>
          </a:solidFill>
          <a:ln w="53975">
            <a:solidFill>
              <a:srgbClr val="003366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marL="0" marR="0" lvl="0" indent="0" algn="ctr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9" name="AutoShape 45"/>
          <p:cNvSpPr>
            <a:spLocks noChangeArrowheads="1"/>
          </p:cNvSpPr>
          <p:nvPr/>
        </p:nvSpPr>
        <p:spPr bwMode="auto">
          <a:xfrm>
            <a:off x="3733800" y="3656806"/>
            <a:ext cx="381000" cy="685800"/>
          </a:xfrm>
          <a:prstGeom prst="cube">
            <a:avLst>
              <a:gd name="adj" fmla="val 9616"/>
            </a:avLst>
          </a:prstGeom>
          <a:solidFill>
            <a:srgbClr val="C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L2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0" name="AutoShape 326"/>
          <p:cNvSpPr>
            <a:spLocks noChangeArrowheads="1"/>
          </p:cNvSpPr>
          <p:nvPr/>
        </p:nvSpPr>
        <p:spPr bwMode="auto">
          <a:xfrm>
            <a:off x="3276600" y="3961606"/>
            <a:ext cx="381000" cy="381000"/>
          </a:xfrm>
          <a:prstGeom prst="cube">
            <a:avLst>
              <a:gd name="adj" fmla="val 9616"/>
            </a:avLst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L1</a:t>
            </a:r>
          </a:p>
        </p:txBody>
      </p:sp>
      <p:sp>
        <p:nvSpPr>
          <p:cNvPr id="111" name="AutoShape 326"/>
          <p:cNvSpPr>
            <a:spLocks noChangeArrowheads="1"/>
          </p:cNvSpPr>
          <p:nvPr/>
        </p:nvSpPr>
        <p:spPr bwMode="auto">
          <a:xfrm>
            <a:off x="3276600" y="3656806"/>
            <a:ext cx="381000" cy="381000"/>
          </a:xfrm>
          <a:prstGeom prst="cube">
            <a:avLst>
              <a:gd name="adj" fmla="val 9616"/>
            </a:avLst>
          </a:prstGeom>
          <a:solidFill>
            <a:srgbClr val="008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P</a:t>
            </a:r>
          </a:p>
        </p:txBody>
      </p:sp>
      <p:sp>
        <p:nvSpPr>
          <p:cNvPr id="112" name="Rounded Rectangle 84"/>
          <p:cNvSpPr>
            <a:spLocks noChangeArrowheads="1"/>
          </p:cNvSpPr>
          <p:nvPr/>
        </p:nvSpPr>
        <p:spPr bwMode="auto">
          <a:xfrm>
            <a:off x="1371600" y="3504406"/>
            <a:ext cx="1143000" cy="990600"/>
          </a:xfrm>
          <a:prstGeom prst="roundRect">
            <a:avLst>
              <a:gd name="adj" fmla="val 11074"/>
            </a:avLst>
          </a:prstGeom>
          <a:solidFill>
            <a:srgbClr val="CCCCFF"/>
          </a:solidFill>
          <a:ln w="53975">
            <a:solidFill>
              <a:srgbClr val="003366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marL="0" marR="0" lvl="0" indent="0" algn="ctr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3" name="AutoShape 45"/>
          <p:cNvSpPr>
            <a:spLocks noChangeArrowheads="1"/>
          </p:cNvSpPr>
          <p:nvPr/>
        </p:nvSpPr>
        <p:spPr bwMode="auto">
          <a:xfrm>
            <a:off x="1981200" y="3656806"/>
            <a:ext cx="381000" cy="685800"/>
          </a:xfrm>
          <a:prstGeom prst="cube">
            <a:avLst>
              <a:gd name="adj" fmla="val 9616"/>
            </a:avLst>
          </a:prstGeom>
          <a:solidFill>
            <a:srgbClr val="C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L2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4" name="AutoShape 326"/>
          <p:cNvSpPr>
            <a:spLocks noChangeArrowheads="1"/>
          </p:cNvSpPr>
          <p:nvPr/>
        </p:nvSpPr>
        <p:spPr bwMode="auto">
          <a:xfrm>
            <a:off x="1524000" y="3961606"/>
            <a:ext cx="381000" cy="381000"/>
          </a:xfrm>
          <a:prstGeom prst="cube">
            <a:avLst>
              <a:gd name="adj" fmla="val 9616"/>
            </a:avLst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L1</a:t>
            </a:r>
          </a:p>
        </p:txBody>
      </p:sp>
      <p:sp>
        <p:nvSpPr>
          <p:cNvPr id="115" name="AutoShape 326"/>
          <p:cNvSpPr>
            <a:spLocks noChangeArrowheads="1"/>
          </p:cNvSpPr>
          <p:nvPr/>
        </p:nvSpPr>
        <p:spPr bwMode="auto">
          <a:xfrm>
            <a:off x="1524000" y="3656806"/>
            <a:ext cx="381000" cy="381000"/>
          </a:xfrm>
          <a:prstGeom prst="cube">
            <a:avLst>
              <a:gd name="adj" fmla="val 9616"/>
            </a:avLst>
          </a:prstGeom>
          <a:solidFill>
            <a:srgbClr val="008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P</a:t>
            </a:r>
          </a:p>
        </p:txBody>
      </p:sp>
      <p:cxnSp>
        <p:nvCxnSpPr>
          <p:cNvPr id="116" name="Straight Arrow Connector 151"/>
          <p:cNvCxnSpPr>
            <a:cxnSpLocks noChangeShapeType="1"/>
            <a:stCxn id="142" idx="3"/>
          </p:cNvCxnSpPr>
          <p:nvPr/>
        </p:nvCxnSpPr>
        <p:spPr bwMode="auto">
          <a:xfrm rot="5400000">
            <a:off x="3552825" y="5142706"/>
            <a:ext cx="962025" cy="752475"/>
          </a:xfrm>
          <a:prstGeom prst="straightConnector1">
            <a:avLst/>
          </a:prstGeom>
          <a:noFill/>
          <a:ln w="101600">
            <a:solidFill>
              <a:srgbClr val="003366"/>
            </a:solidFill>
            <a:miter lim="800000"/>
            <a:headEnd/>
            <a:tailEnd/>
          </a:ln>
        </p:spPr>
      </p:cxnSp>
      <p:sp>
        <p:nvSpPr>
          <p:cNvPr id="117" name="Rounded Rectangle 104"/>
          <p:cNvSpPr>
            <a:spLocks noChangeArrowheads="1"/>
          </p:cNvSpPr>
          <p:nvPr/>
        </p:nvSpPr>
        <p:spPr bwMode="auto">
          <a:xfrm>
            <a:off x="3124200" y="5257006"/>
            <a:ext cx="1143000" cy="990600"/>
          </a:xfrm>
          <a:prstGeom prst="roundRect">
            <a:avLst>
              <a:gd name="adj" fmla="val 11074"/>
            </a:avLst>
          </a:prstGeom>
          <a:solidFill>
            <a:srgbClr val="CCCCFF"/>
          </a:solidFill>
          <a:ln w="53975">
            <a:solidFill>
              <a:srgbClr val="003366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marL="0" marR="0" lvl="0" indent="0" algn="ctr" defTabSz="1019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8" name="AutoShape 45"/>
          <p:cNvSpPr>
            <a:spLocks noChangeArrowheads="1"/>
          </p:cNvSpPr>
          <p:nvPr/>
        </p:nvSpPr>
        <p:spPr bwMode="auto">
          <a:xfrm>
            <a:off x="3733800" y="5409406"/>
            <a:ext cx="381000" cy="685800"/>
          </a:xfrm>
          <a:prstGeom prst="cube">
            <a:avLst>
              <a:gd name="adj" fmla="val 9616"/>
            </a:avLst>
          </a:prstGeom>
          <a:solidFill>
            <a:srgbClr val="C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L2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19" name="AutoShape 326"/>
          <p:cNvSpPr>
            <a:spLocks noChangeArrowheads="1"/>
          </p:cNvSpPr>
          <p:nvPr/>
        </p:nvSpPr>
        <p:spPr bwMode="auto">
          <a:xfrm>
            <a:off x="3276600" y="5714206"/>
            <a:ext cx="381000" cy="381000"/>
          </a:xfrm>
          <a:prstGeom prst="cube">
            <a:avLst>
              <a:gd name="adj" fmla="val 9616"/>
            </a:avLst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L1</a:t>
            </a:r>
          </a:p>
        </p:txBody>
      </p:sp>
      <p:sp>
        <p:nvSpPr>
          <p:cNvPr id="120" name="AutoShape 326"/>
          <p:cNvSpPr>
            <a:spLocks noChangeArrowheads="1"/>
          </p:cNvSpPr>
          <p:nvPr/>
        </p:nvSpPr>
        <p:spPr bwMode="auto">
          <a:xfrm>
            <a:off x="3276600" y="5409406"/>
            <a:ext cx="381000" cy="381000"/>
          </a:xfrm>
          <a:prstGeom prst="cube">
            <a:avLst>
              <a:gd name="adj" fmla="val 9616"/>
            </a:avLst>
          </a:prstGeom>
          <a:solidFill>
            <a:srgbClr val="008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P</a:t>
            </a:r>
          </a:p>
        </p:txBody>
      </p:sp>
      <p:pic>
        <p:nvPicPr>
          <p:cNvPr id="1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047206"/>
            <a:ext cx="2806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Rectangle 1395"/>
          <p:cNvSpPr>
            <a:spLocks noChangeArrowheads="1"/>
          </p:cNvSpPr>
          <p:nvPr/>
        </p:nvSpPr>
        <p:spPr bwMode="auto">
          <a:xfrm>
            <a:off x="0" y="3124200"/>
            <a:ext cx="5410200" cy="4038600"/>
          </a:xfrm>
          <a:prstGeom prst="rect">
            <a:avLst/>
          </a:prstGeom>
          <a:solidFill>
            <a:srgbClr val="FFFFFF">
              <a:alpha val="85097"/>
            </a:srgb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ctr" defTabSz="101917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29" name="Straight Arrow Connector 71"/>
          <p:cNvCxnSpPr>
            <a:cxnSpLocks noChangeShapeType="1"/>
            <a:stCxn id="140" idx="0"/>
            <a:endCxn id="141" idx="4"/>
          </p:cNvCxnSpPr>
          <p:nvPr/>
        </p:nvCxnSpPr>
        <p:spPr bwMode="auto">
          <a:xfrm rot="5400000" flipH="1" flipV="1">
            <a:off x="2171701" y="3999706"/>
            <a:ext cx="1295400" cy="3175"/>
          </a:xfrm>
          <a:prstGeom prst="straightConnector1">
            <a:avLst/>
          </a:prstGeom>
          <a:noFill/>
          <a:ln w="101600">
            <a:solidFill>
              <a:srgbClr val="003366"/>
            </a:solidFill>
            <a:miter lim="800000"/>
            <a:headEnd/>
            <a:tailEnd/>
          </a:ln>
        </p:spPr>
      </p:cxnSp>
      <p:cxnSp>
        <p:nvCxnSpPr>
          <p:cNvPr id="130" name="Straight Arrow Connector 72"/>
          <p:cNvCxnSpPr>
            <a:cxnSpLocks noChangeShapeType="1"/>
            <a:stCxn id="142" idx="0"/>
            <a:endCxn id="139" idx="4"/>
          </p:cNvCxnSpPr>
          <p:nvPr/>
        </p:nvCxnSpPr>
        <p:spPr bwMode="auto">
          <a:xfrm rot="5400000" flipH="1" flipV="1">
            <a:off x="3924301" y="3999706"/>
            <a:ext cx="1295400" cy="3175"/>
          </a:xfrm>
          <a:prstGeom prst="straightConnector1">
            <a:avLst/>
          </a:prstGeom>
          <a:noFill/>
          <a:ln w="101600">
            <a:solidFill>
              <a:srgbClr val="003366"/>
            </a:solidFill>
            <a:miter lim="800000"/>
            <a:headEnd/>
            <a:tailEnd/>
          </a:ln>
        </p:spPr>
      </p:cxnSp>
      <p:cxnSp>
        <p:nvCxnSpPr>
          <p:cNvPr id="131" name="Straight Arrow Connector 77"/>
          <p:cNvCxnSpPr>
            <a:cxnSpLocks noChangeShapeType="1"/>
            <a:stCxn id="139" idx="2"/>
            <a:endCxn id="141" idx="6"/>
          </p:cNvCxnSpPr>
          <p:nvPr/>
        </p:nvCxnSpPr>
        <p:spPr bwMode="auto">
          <a:xfrm rot="10800000">
            <a:off x="3048000" y="3123406"/>
            <a:ext cx="1295400" cy="1588"/>
          </a:xfrm>
          <a:prstGeom prst="straightConnector1">
            <a:avLst/>
          </a:prstGeom>
          <a:noFill/>
          <a:ln w="101600">
            <a:solidFill>
              <a:srgbClr val="003366"/>
            </a:solidFill>
            <a:miter lim="800000"/>
            <a:headEnd/>
            <a:tailEnd/>
          </a:ln>
        </p:spPr>
      </p:cxnSp>
      <p:cxnSp>
        <p:nvCxnSpPr>
          <p:cNvPr id="132" name="Straight Arrow Connector 96"/>
          <p:cNvCxnSpPr>
            <a:cxnSpLocks noChangeShapeType="1"/>
            <a:stCxn id="142" idx="2"/>
            <a:endCxn id="140" idx="6"/>
          </p:cNvCxnSpPr>
          <p:nvPr/>
        </p:nvCxnSpPr>
        <p:spPr bwMode="auto">
          <a:xfrm rot="10800000">
            <a:off x="3048000" y="4876006"/>
            <a:ext cx="1295400" cy="1588"/>
          </a:xfrm>
          <a:prstGeom prst="straightConnector1">
            <a:avLst/>
          </a:prstGeom>
          <a:noFill/>
          <a:ln w="101600">
            <a:solidFill>
              <a:srgbClr val="003366"/>
            </a:solidFill>
            <a:miter lim="800000"/>
            <a:headEnd/>
            <a:tailEnd/>
          </a:ln>
        </p:spPr>
      </p:cxnSp>
      <p:cxnSp>
        <p:nvCxnSpPr>
          <p:cNvPr id="133" name="Straight Arrow Connector 160"/>
          <p:cNvCxnSpPr>
            <a:cxnSpLocks noChangeShapeType="1"/>
          </p:cNvCxnSpPr>
          <p:nvPr/>
        </p:nvCxnSpPr>
        <p:spPr bwMode="auto">
          <a:xfrm rot="10800000">
            <a:off x="2286000" y="3123406"/>
            <a:ext cx="304800" cy="1588"/>
          </a:xfrm>
          <a:prstGeom prst="straightConnector1">
            <a:avLst/>
          </a:prstGeom>
          <a:noFill/>
          <a:ln w="101600" cap="rnd">
            <a:solidFill>
              <a:srgbClr val="003366">
                <a:alpha val="50195"/>
              </a:srgbClr>
            </a:solidFill>
            <a:miter lim="800000"/>
            <a:headEnd/>
            <a:tailEnd/>
          </a:ln>
        </p:spPr>
      </p:cxnSp>
      <p:cxnSp>
        <p:nvCxnSpPr>
          <p:cNvPr id="134" name="Straight Arrow Connector 161"/>
          <p:cNvCxnSpPr>
            <a:cxnSpLocks noChangeShapeType="1"/>
          </p:cNvCxnSpPr>
          <p:nvPr/>
        </p:nvCxnSpPr>
        <p:spPr bwMode="auto">
          <a:xfrm rot="10800000">
            <a:off x="2362200" y="4876006"/>
            <a:ext cx="228600" cy="1588"/>
          </a:xfrm>
          <a:prstGeom prst="straightConnector1">
            <a:avLst/>
          </a:prstGeom>
          <a:noFill/>
          <a:ln w="101600" cap="rnd">
            <a:solidFill>
              <a:srgbClr val="003366">
                <a:alpha val="50195"/>
              </a:srgbClr>
            </a:solidFill>
            <a:miter lim="800000"/>
            <a:headEnd/>
            <a:tailEnd/>
          </a:ln>
        </p:spPr>
      </p:cxnSp>
      <p:cxnSp>
        <p:nvCxnSpPr>
          <p:cNvPr id="135" name="Straight Arrow Connector 162"/>
          <p:cNvCxnSpPr>
            <a:cxnSpLocks noChangeShapeType="1"/>
            <a:endCxn id="139" idx="0"/>
          </p:cNvCxnSpPr>
          <p:nvPr/>
        </p:nvCxnSpPr>
        <p:spPr bwMode="auto">
          <a:xfrm rot="5400000">
            <a:off x="4457701" y="2780507"/>
            <a:ext cx="228598" cy="1588"/>
          </a:xfrm>
          <a:prstGeom prst="straightConnector1">
            <a:avLst/>
          </a:prstGeom>
          <a:noFill/>
          <a:ln w="101600" cap="rnd">
            <a:solidFill>
              <a:srgbClr val="003366">
                <a:alpha val="50195"/>
              </a:srgbClr>
            </a:solidFill>
            <a:miter lim="800000"/>
            <a:headEnd/>
            <a:tailEnd/>
          </a:ln>
        </p:spPr>
      </p:cxnSp>
      <p:cxnSp>
        <p:nvCxnSpPr>
          <p:cNvPr id="136" name="Straight Arrow Connector 165"/>
          <p:cNvCxnSpPr>
            <a:cxnSpLocks noChangeShapeType="1"/>
          </p:cNvCxnSpPr>
          <p:nvPr/>
        </p:nvCxnSpPr>
        <p:spPr bwMode="auto">
          <a:xfrm rot="5400000">
            <a:off x="2705100" y="2780506"/>
            <a:ext cx="228600" cy="1588"/>
          </a:xfrm>
          <a:prstGeom prst="straightConnector1">
            <a:avLst/>
          </a:prstGeom>
          <a:noFill/>
          <a:ln w="101600" cap="rnd">
            <a:solidFill>
              <a:srgbClr val="003366">
                <a:alpha val="50195"/>
              </a:srgbClr>
            </a:solidFill>
            <a:miter lim="800000"/>
            <a:headEnd/>
            <a:tailEnd/>
          </a:ln>
        </p:spPr>
      </p:cxnSp>
      <p:cxnSp>
        <p:nvCxnSpPr>
          <p:cNvPr id="137" name="Straight Arrow Connector 166"/>
          <p:cNvCxnSpPr>
            <a:cxnSpLocks noChangeShapeType="1"/>
          </p:cNvCxnSpPr>
          <p:nvPr/>
        </p:nvCxnSpPr>
        <p:spPr bwMode="auto">
          <a:xfrm rot="5400000">
            <a:off x="2705894" y="5218112"/>
            <a:ext cx="228600" cy="1588"/>
          </a:xfrm>
          <a:prstGeom prst="straightConnector1">
            <a:avLst/>
          </a:prstGeom>
          <a:noFill/>
          <a:ln w="101600" cap="rnd">
            <a:solidFill>
              <a:srgbClr val="003366">
                <a:alpha val="50195"/>
              </a:srgbClr>
            </a:solidFill>
            <a:miter lim="800000"/>
            <a:headEnd/>
            <a:tailEnd/>
          </a:ln>
        </p:spPr>
      </p:cxnSp>
      <p:cxnSp>
        <p:nvCxnSpPr>
          <p:cNvPr id="138" name="Straight Arrow Connector 167"/>
          <p:cNvCxnSpPr>
            <a:cxnSpLocks noChangeShapeType="1"/>
          </p:cNvCxnSpPr>
          <p:nvPr/>
        </p:nvCxnSpPr>
        <p:spPr bwMode="auto">
          <a:xfrm rot="5400000">
            <a:off x="4458494" y="5218112"/>
            <a:ext cx="228600" cy="1588"/>
          </a:xfrm>
          <a:prstGeom prst="straightConnector1">
            <a:avLst/>
          </a:prstGeom>
          <a:noFill/>
          <a:ln w="101600" cap="rnd">
            <a:solidFill>
              <a:srgbClr val="003366">
                <a:alpha val="50195"/>
              </a:srgbClr>
            </a:solidFill>
            <a:miter lim="800000"/>
            <a:headEnd/>
            <a:tailEnd/>
          </a:ln>
        </p:spPr>
      </p:cxnSp>
      <p:sp>
        <p:nvSpPr>
          <p:cNvPr id="139" name="Oval 93"/>
          <p:cNvSpPr>
            <a:spLocks noChangeArrowheads="1"/>
          </p:cNvSpPr>
          <p:nvPr/>
        </p:nvSpPr>
        <p:spPr bwMode="auto">
          <a:xfrm>
            <a:off x="4343400" y="2894806"/>
            <a:ext cx="457200" cy="457200"/>
          </a:xfrm>
          <a:prstGeom prst="ellipse">
            <a:avLst/>
          </a:prstGeom>
          <a:solidFill>
            <a:srgbClr val="003366"/>
          </a:solidFill>
          <a:ln w="53975">
            <a:solidFill>
              <a:srgbClr val="003366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 defTabSz="1019175"/>
            <a:r>
              <a:rPr lang="en-US" sz="2000">
                <a:solidFill>
                  <a:srgbClr val="FFFFFF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140" name="Oval 97"/>
          <p:cNvSpPr>
            <a:spLocks noChangeArrowheads="1"/>
          </p:cNvSpPr>
          <p:nvPr/>
        </p:nvSpPr>
        <p:spPr bwMode="auto">
          <a:xfrm>
            <a:off x="2590800" y="4647406"/>
            <a:ext cx="457200" cy="457200"/>
          </a:xfrm>
          <a:prstGeom prst="ellipse">
            <a:avLst/>
          </a:prstGeom>
          <a:solidFill>
            <a:srgbClr val="003366"/>
          </a:solidFill>
          <a:ln w="53975">
            <a:solidFill>
              <a:srgbClr val="003366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 defTabSz="1019175"/>
            <a:r>
              <a:rPr lang="en-US" sz="2000">
                <a:solidFill>
                  <a:srgbClr val="FFFFFF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141" name="Oval 78"/>
          <p:cNvSpPr>
            <a:spLocks noChangeArrowheads="1"/>
          </p:cNvSpPr>
          <p:nvPr/>
        </p:nvSpPr>
        <p:spPr bwMode="auto">
          <a:xfrm>
            <a:off x="2590800" y="2894806"/>
            <a:ext cx="457200" cy="457200"/>
          </a:xfrm>
          <a:prstGeom prst="ellipse">
            <a:avLst/>
          </a:prstGeom>
          <a:solidFill>
            <a:srgbClr val="003366"/>
          </a:solidFill>
          <a:ln w="53975">
            <a:solidFill>
              <a:srgbClr val="003366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 defTabSz="1019175"/>
            <a:r>
              <a:rPr lang="en-US" sz="2000">
                <a:solidFill>
                  <a:srgbClr val="FFFFFF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142" name="Oval 114"/>
          <p:cNvSpPr>
            <a:spLocks noChangeArrowheads="1"/>
          </p:cNvSpPr>
          <p:nvPr/>
        </p:nvSpPr>
        <p:spPr bwMode="auto">
          <a:xfrm>
            <a:off x="4343400" y="4647406"/>
            <a:ext cx="457200" cy="457200"/>
          </a:xfrm>
          <a:prstGeom prst="ellipse">
            <a:avLst/>
          </a:prstGeom>
          <a:solidFill>
            <a:srgbClr val="003366"/>
          </a:solidFill>
          <a:ln w="53975">
            <a:solidFill>
              <a:srgbClr val="003366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 defTabSz="1019175"/>
            <a:r>
              <a:rPr lang="en-US" sz="2000">
                <a:solidFill>
                  <a:srgbClr val="FFFFFF"/>
                </a:solidFill>
                <a:latin typeface="Calibri" pitchFamily="34" charset="0"/>
              </a:rPr>
              <a:t>R</a:t>
            </a:r>
          </a:p>
        </p:txBody>
      </p:sp>
      <p:sp>
        <p:nvSpPr>
          <p:cNvPr id="143" name="Line 13"/>
          <p:cNvSpPr>
            <a:spLocks noChangeShapeType="1"/>
          </p:cNvSpPr>
          <p:nvPr/>
        </p:nvSpPr>
        <p:spPr bwMode="auto">
          <a:xfrm flipH="1" flipV="1">
            <a:off x="4800600" y="3275806"/>
            <a:ext cx="1066800" cy="762000"/>
          </a:xfrm>
          <a:prstGeom prst="line">
            <a:avLst/>
          </a:prstGeom>
          <a:noFill/>
          <a:ln w="76200" cap="rnd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 lIns="91427" tIns="45713" rIns="91427" bIns="4571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4" name="Line 13"/>
          <p:cNvSpPr>
            <a:spLocks noChangeShapeType="1"/>
          </p:cNvSpPr>
          <p:nvPr/>
        </p:nvSpPr>
        <p:spPr bwMode="auto">
          <a:xfrm flipH="1">
            <a:off x="4800600" y="4037806"/>
            <a:ext cx="1066800" cy="685800"/>
          </a:xfrm>
          <a:prstGeom prst="line">
            <a:avLst/>
          </a:prstGeom>
          <a:noFill/>
          <a:ln w="76200" cap="rnd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 lIns="91427" tIns="45713" rIns="91427" bIns="45713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45" name="Straight Arrow Connector 159"/>
          <p:cNvCxnSpPr>
            <a:cxnSpLocks noChangeShapeType="1"/>
          </p:cNvCxnSpPr>
          <p:nvPr/>
        </p:nvCxnSpPr>
        <p:spPr bwMode="auto">
          <a:xfrm rot="10800000">
            <a:off x="4800600" y="3123406"/>
            <a:ext cx="228600" cy="1588"/>
          </a:xfrm>
          <a:prstGeom prst="straightConnector1">
            <a:avLst/>
          </a:prstGeom>
          <a:noFill/>
          <a:ln w="101600" cap="rnd">
            <a:solidFill>
              <a:srgbClr val="003366">
                <a:alpha val="50195"/>
              </a:srgbClr>
            </a:solidFill>
            <a:miter lim="800000"/>
            <a:headEnd/>
            <a:tailEnd/>
          </a:ln>
        </p:spPr>
      </p:cxnSp>
      <p:cxnSp>
        <p:nvCxnSpPr>
          <p:cNvPr id="146" name="Straight Arrow Connector 155"/>
          <p:cNvCxnSpPr>
            <a:cxnSpLocks noChangeShapeType="1"/>
            <a:endCxn id="142" idx="6"/>
          </p:cNvCxnSpPr>
          <p:nvPr/>
        </p:nvCxnSpPr>
        <p:spPr bwMode="auto">
          <a:xfrm rot="10800000">
            <a:off x="4800600" y="4876006"/>
            <a:ext cx="228600" cy="1588"/>
          </a:xfrm>
          <a:prstGeom prst="straightConnector1">
            <a:avLst/>
          </a:prstGeom>
          <a:noFill/>
          <a:ln w="101600" cap="rnd">
            <a:solidFill>
              <a:srgbClr val="003366">
                <a:alpha val="50195"/>
              </a:srgbClr>
            </a:solidFill>
            <a:miter lim="800000"/>
            <a:headEnd/>
            <a:tailEnd/>
          </a:ln>
        </p:spPr>
      </p:cxnSp>
      <p:sp>
        <p:nvSpPr>
          <p:cNvPr id="147" name="Content Placeholder 4"/>
          <p:cNvSpPr txBox="1">
            <a:spLocks/>
          </p:cNvSpPr>
          <p:nvPr/>
        </p:nvSpPr>
        <p:spPr>
          <a:xfrm>
            <a:off x="152400" y="6400800"/>
            <a:ext cx="963295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1940" marR="0" lvl="0" indent="-3819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Network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model in a full-system simulator is simple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827538" marR="0" lvl="1" indent="-31828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en-US" sz="3000" b="0" noProof="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Estimates packet latencies and delivers packets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/>
            </a:endParaRPr>
          </a:p>
          <a:p>
            <a:pPr marL="381940" marR="0" lvl="0" indent="-3819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43" grpId="0" animBg="1"/>
      <p:bldP spid="1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lIns="101882" tIns="50941" rIns="101882" bIns="50941"/>
          <a:lstStyle/>
          <a:p>
            <a:r>
              <a:rPr lang="en-US" dirty="0" smtClean="0"/>
              <a:t>Accuracy Results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9906000" cy="1524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 smtClean="0"/>
              <a:t>8x8 mesh using FIST </a:t>
            </a:r>
            <a:r>
              <a:rPr lang="en-US" dirty="0" smtClean="0">
                <a:solidFill>
                  <a:srgbClr val="FF0000"/>
                </a:solidFill>
              </a:rPr>
              <a:t>offline</a:t>
            </a:r>
            <a:r>
              <a:rPr lang="en-US" dirty="0" smtClean="0"/>
              <a:t> model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Average Latency and Aggregate IPC Error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-228665" y="2304675"/>
            <a:ext cx="10134665" cy="5162925"/>
            <a:chOff x="-190565" y="1405312"/>
            <a:chExt cx="10134665" cy="5162925"/>
          </a:xfrm>
        </p:grpSpPr>
        <p:grpSp>
          <p:nvGrpSpPr>
            <p:cNvPr id="317" name="Group 1"/>
            <p:cNvGrpSpPr>
              <a:grpSpLocks noChangeAspect="1"/>
            </p:cNvGrpSpPr>
            <p:nvPr/>
          </p:nvGrpSpPr>
          <p:grpSpPr bwMode="auto">
            <a:xfrm>
              <a:off x="-190565" y="1405312"/>
              <a:ext cx="10134665" cy="5162925"/>
              <a:chOff x="-307" y="0"/>
              <a:chExt cx="16327" cy="8318"/>
            </a:xfrm>
          </p:grpSpPr>
          <p:sp>
            <p:nvSpPr>
              <p:cNvPr id="328" name="AutoShape 146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16020" cy="8318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Rectangle 145"/>
              <p:cNvSpPr>
                <a:spLocks noChangeArrowheads="1"/>
              </p:cNvSpPr>
              <p:nvPr/>
            </p:nvSpPr>
            <p:spPr bwMode="auto">
              <a:xfrm>
                <a:off x="-307" y="14"/>
                <a:ext cx="15992" cy="811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Rectangle 144"/>
              <p:cNvSpPr>
                <a:spLocks noChangeArrowheads="1"/>
              </p:cNvSpPr>
              <p:nvPr/>
            </p:nvSpPr>
            <p:spPr bwMode="auto">
              <a:xfrm>
                <a:off x="1981" y="303"/>
                <a:ext cx="13533" cy="75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Freeform 143"/>
              <p:cNvSpPr>
                <a:spLocks noEditPoints="1"/>
              </p:cNvSpPr>
              <p:nvPr/>
            </p:nvSpPr>
            <p:spPr bwMode="auto">
              <a:xfrm>
                <a:off x="1995" y="303"/>
                <a:ext cx="13504" cy="7510"/>
              </a:xfrm>
              <a:custGeom>
                <a:avLst/>
                <a:gdLst/>
                <a:ahLst/>
                <a:cxnLst>
                  <a:cxn ang="0">
                    <a:pos x="0" y="7481"/>
                  </a:cxn>
                  <a:cxn ang="0">
                    <a:pos x="13504" y="7481"/>
                  </a:cxn>
                  <a:cxn ang="0">
                    <a:pos x="13504" y="7510"/>
                  </a:cxn>
                  <a:cxn ang="0">
                    <a:pos x="0" y="7510"/>
                  </a:cxn>
                  <a:cxn ang="0">
                    <a:pos x="0" y="7481"/>
                  </a:cxn>
                  <a:cxn ang="0">
                    <a:pos x="0" y="6239"/>
                  </a:cxn>
                  <a:cxn ang="0">
                    <a:pos x="13504" y="6239"/>
                  </a:cxn>
                  <a:cxn ang="0">
                    <a:pos x="13504" y="6268"/>
                  </a:cxn>
                  <a:cxn ang="0">
                    <a:pos x="0" y="6268"/>
                  </a:cxn>
                  <a:cxn ang="0">
                    <a:pos x="0" y="6239"/>
                  </a:cxn>
                  <a:cxn ang="0">
                    <a:pos x="0" y="4997"/>
                  </a:cxn>
                  <a:cxn ang="0">
                    <a:pos x="13504" y="4997"/>
                  </a:cxn>
                  <a:cxn ang="0">
                    <a:pos x="13504" y="5026"/>
                  </a:cxn>
                  <a:cxn ang="0">
                    <a:pos x="0" y="5026"/>
                  </a:cxn>
                  <a:cxn ang="0">
                    <a:pos x="0" y="4997"/>
                  </a:cxn>
                  <a:cxn ang="0">
                    <a:pos x="0" y="3726"/>
                  </a:cxn>
                  <a:cxn ang="0">
                    <a:pos x="13504" y="3726"/>
                  </a:cxn>
                  <a:cxn ang="0">
                    <a:pos x="13504" y="3755"/>
                  </a:cxn>
                  <a:cxn ang="0">
                    <a:pos x="0" y="3755"/>
                  </a:cxn>
                  <a:cxn ang="0">
                    <a:pos x="0" y="3726"/>
                  </a:cxn>
                  <a:cxn ang="0">
                    <a:pos x="0" y="2484"/>
                  </a:cxn>
                  <a:cxn ang="0">
                    <a:pos x="13504" y="2484"/>
                  </a:cxn>
                  <a:cxn ang="0">
                    <a:pos x="13504" y="2513"/>
                  </a:cxn>
                  <a:cxn ang="0">
                    <a:pos x="0" y="2513"/>
                  </a:cxn>
                  <a:cxn ang="0">
                    <a:pos x="0" y="2484"/>
                  </a:cxn>
                  <a:cxn ang="0">
                    <a:pos x="0" y="1242"/>
                  </a:cxn>
                  <a:cxn ang="0">
                    <a:pos x="13504" y="1242"/>
                  </a:cxn>
                  <a:cxn ang="0">
                    <a:pos x="13504" y="1271"/>
                  </a:cxn>
                  <a:cxn ang="0">
                    <a:pos x="0" y="1271"/>
                  </a:cxn>
                  <a:cxn ang="0">
                    <a:pos x="0" y="1242"/>
                  </a:cxn>
                  <a:cxn ang="0">
                    <a:pos x="0" y="0"/>
                  </a:cxn>
                  <a:cxn ang="0">
                    <a:pos x="13504" y="0"/>
                  </a:cxn>
                  <a:cxn ang="0">
                    <a:pos x="13504" y="29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w="13504" h="7510">
                    <a:moveTo>
                      <a:pt x="0" y="7481"/>
                    </a:moveTo>
                    <a:lnTo>
                      <a:pt x="13504" y="7481"/>
                    </a:lnTo>
                    <a:lnTo>
                      <a:pt x="13504" y="7510"/>
                    </a:lnTo>
                    <a:lnTo>
                      <a:pt x="0" y="7510"/>
                    </a:lnTo>
                    <a:lnTo>
                      <a:pt x="0" y="7481"/>
                    </a:lnTo>
                    <a:close/>
                    <a:moveTo>
                      <a:pt x="0" y="6239"/>
                    </a:moveTo>
                    <a:lnTo>
                      <a:pt x="13504" y="6239"/>
                    </a:lnTo>
                    <a:lnTo>
                      <a:pt x="13504" y="6268"/>
                    </a:lnTo>
                    <a:lnTo>
                      <a:pt x="0" y="6268"/>
                    </a:lnTo>
                    <a:lnTo>
                      <a:pt x="0" y="6239"/>
                    </a:lnTo>
                    <a:close/>
                    <a:moveTo>
                      <a:pt x="0" y="4997"/>
                    </a:moveTo>
                    <a:lnTo>
                      <a:pt x="13504" y="4997"/>
                    </a:lnTo>
                    <a:lnTo>
                      <a:pt x="13504" y="5026"/>
                    </a:lnTo>
                    <a:lnTo>
                      <a:pt x="0" y="5026"/>
                    </a:lnTo>
                    <a:lnTo>
                      <a:pt x="0" y="4997"/>
                    </a:lnTo>
                    <a:close/>
                    <a:moveTo>
                      <a:pt x="0" y="3726"/>
                    </a:moveTo>
                    <a:lnTo>
                      <a:pt x="13504" y="3726"/>
                    </a:lnTo>
                    <a:lnTo>
                      <a:pt x="13504" y="3755"/>
                    </a:lnTo>
                    <a:lnTo>
                      <a:pt x="0" y="3755"/>
                    </a:lnTo>
                    <a:lnTo>
                      <a:pt x="0" y="3726"/>
                    </a:lnTo>
                    <a:close/>
                    <a:moveTo>
                      <a:pt x="0" y="2484"/>
                    </a:moveTo>
                    <a:lnTo>
                      <a:pt x="13504" y="2484"/>
                    </a:lnTo>
                    <a:lnTo>
                      <a:pt x="13504" y="2513"/>
                    </a:lnTo>
                    <a:lnTo>
                      <a:pt x="0" y="2513"/>
                    </a:lnTo>
                    <a:lnTo>
                      <a:pt x="0" y="2484"/>
                    </a:lnTo>
                    <a:close/>
                    <a:moveTo>
                      <a:pt x="0" y="1242"/>
                    </a:moveTo>
                    <a:lnTo>
                      <a:pt x="13504" y="1242"/>
                    </a:lnTo>
                    <a:lnTo>
                      <a:pt x="13504" y="1271"/>
                    </a:lnTo>
                    <a:lnTo>
                      <a:pt x="0" y="1271"/>
                    </a:lnTo>
                    <a:lnTo>
                      <a:pt x="0" y="1242"/>
                    </a:lnTo>
                    <a:close/>
                    <a:moveTo>
                      <a:pt x="0" y="0"/>
                    </a:moveTo>
                    <a:lnTo>
                      <a:pt x="13504" y="0"/>
                    </a:lnTo>
                    <a:lnTo>
                      <a:pt x="13504" y="29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68686"/>
              </a:solidFill>
              <a:ln w="29">
                <a:solidFill>
                  <a:srgbClr val="868686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Rectangle 142"/>
              <p:cNvSpPr>
                <a:spLocks noChangeArrowheads="1"/>
              </p:cNvSpPr>
              <p:nvPr/>
            </p:nvSpPr>
            <p:spPr bwMode="auto">
              <a:xfrm>
                <a:off x="2415" y="318"/>
                <a:ext cx="28" cy="7480"/>
              </a:xfrm>
              <a:prstGeom prst="rect">
                <a:avLst/>
              </a:prstGeom>
              <a:solidFill>
                <a:srgbClr val="868686"/>
              </a:solidFill>
              <a:ln w="29">
                <a:solidFill>
                  <a:srgbClr val="868686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141"/>
              <p:cNvSpPr>
                <a:spLocks noEditPoints="1"/>
              </p:cNvSpPr>
              <p:nvPr/>
            </p:nvSpPr>
            <p:spPr bwMode="auto">
              <a:xfrm>
                <a:off x="2574" y="4910"/>
                <a:ext cx="1532" cy="578"/>
              </a:xfrm>
              <a:custGeom>
                <a:avLst/>
                <a:gdLst/>
                <a:ahLst/>
                <a:cxnLst>
                  <a:cxn ang="0">
                    <a:pos x="86" y="376"/>
                  </a:cxn>
                  <a:cxn ang="0">
                    <a:pos x="86" y="578"/>
                  </a:cxn>
                  <a:cxn ang="0">
                    <a:pos x="86" y="376"/>
                  </a:cxn>
                  <a:cxn ang="0">
                    <a:pos x="0" y="462"/>
                  </a:cxn>
                  <a:cxn ang="0">
                    <a:pos x="173" y="462"/>
                  </a:cxn>
                  <a:cxn ang="0">
                    <a:pos x="0" y="462"/>
                  </a:cxn>
                  <a:cxn ang="0">
                    <a:pos x="318" y="0"/>
                  </a:cxn>
                  <a:cxn ang="0">
                    <a:pos x="318" y="202"/>
                  </a:cxn>
                  <a:cxn ang="0">
                    <a:pos x="318" y="0"/>
                  </a:cxn>
                  <a:cxn ang="0">
                    <a:pos x="231" y="116"/>
                  </a:cxn>
                  <a:cxn ang="0">
                    <a:pos x="404" y="116"/>
                  </a:cxn>
                  <a:cxn ang="0">
                    <a:pos x="231" y="116"/>
                  </a:cxn>
                  <a:cxn ang="0">
                    <a:pos x="549" y="347"/>
                  </a:cxn>
                  <a:cxn ang="0">
                    <a:pos x="549" y="520"/>
                  </a:cxn>
                  <a:cxn ang="0">
                    <a:pos x="549" y="347"/>
                  </a:cxn>
                  <a:cxn ang="0">
                    <a:pos x="433" y="433"/>
                  </a:cxn>
                  <a:cxn ang="0">
                    <a:pos x="636" y="433"/>
                  </a:cxn>
                  <a:cxn ang="0">
                    <a:pos x="433" y="433"/>
                  </a:cxn>
                  <a:cxn ang="0">
                    <a:pos x="751" y="202"/>
                  </a:cxn>
                  <a:cxn ang="0">
                    <a:pos x="751" y="404"/>
                  </a:cxn>
                  <a:cxn ang="0">
                    <a:pos x="751" y="202"/>
                  </a:cxn>
                  <a:cxn ang="0">
                    <a:pos x="665" y="289"/>
                  </a:cxn>
                  <a:cxn ang="0">
                    <a:pos x="867" y="289"/>
                  </a:cxn>
                  <a:cxn ang="0">
                    <a:pos x="665" y="289"/>
                  </a:cxn>
                  <a:cxn ang="0">
                    <a:pos x="983" y="173"/>
                  </a:cxn>
                  <a:cxn ang="0">
                    <a:pos x="983" y="376"/>
                  </a:cxn>
                  <a:cxn ang="0">
                    <a:pos x="983" y="173"/>
                  </a:cxn>
                  <a:cxn ang="0">
                    <a:pos x="896" y="289"/>
                  </a:cxn>
                  <a:cxn ang="0">
                    <a:pos x="1098" y="289"/>
                  </a:cxn>
                  <a:cxn ang="0">
                    <a:pos x="896" y="289"/>
                  </a:cxn>
                  <a:cxn ang="0">
                    <a:pos x="1214" y="87"/>
                  </a:cxn>
                  <a:cxn ang="0">
                    <a:pos x="1214" y="260"/>
                  </a:cxn>
                  <a:cxn ang="0">
                    <a:pos x="1214" y="87"/>
                  </a:cxn>
                  <a:cxn ang="0">
                    <a:pos x="1127" y="173"/>
                  </a:cxn>
                  <a:cxn ang="0">
                    <a:pos x="1301" y="173"/>
                  </a:cxn>
                  <a:cxn ang="0">
                    <a:pos x="1127" y="173"/>
                  </a:cxn>
                  <a:cxn ang="0">
                    <a:pos x="1445" y="29"/>
                  </a:cxn>
                  <a:cxn ang="0">
                    <a:pos x="1445" y="202"/>
                  </a:cxn>
                  <a:cxn ang="0">
                    <a:pos x="1445" y="29"/>
                  </a:cxn>
                  <a:cxn ang="0">
                    <a:pos x="1359" y="116"/>
                  </a:cxn>
                  <a:cxn ang="0">
                    <a:pos x="1532" y="116"/>
                  </a:cxn>
                  <a:cxn ang="0">
                    <a:pos x="1359" y="116"/>
                  </a:cxn>
                </a:cxnLst>
                <a:rect l="0" t="0" r="r" b="b"/>
                <a:pathLst>
                  <a:path w="1532" h="578">
                    <a:moveTo>
                      <a:pt x="86" y="376"/>
                    </a:moveTo>
                    <a:lnTo>
                      <a:pt x="86" y="578"/>
                    </a:lnTo>
                    <a:lnTo>
                      <a:pt x="86" y="376"/>
                    </a:lnTo>
                    <a:close/>
                    <a:moveTo>
                      <a:pt x="0" y="462"/>
                    </a:moveTo>
                    <a:lnTo>
                      <a:pt x="173" y="462"/>
                    </a:lnTo>
                    <a:lnTo>
                      <a:pt x="0" y="462"/>
                    </a:lnTo>
                    <a:close/>
                    <a:moveTo>
                      <a:pt x="318" y="0"/>
                    </a:moveTo>
                    <a:lnTo>
                      <a:pt x="318" y="202"/>
                    </a:lnTo>
                    <a:lnTo>
                      <a:pt x="318" y="0"/>
                    </a:lnTo>
                    <a:close/>
                    <a:moveTo>
                      <a:pt x="231" y="116"/>
                    </a:moveTo>
                    <a:lnTo>
                      <a:pt x="404" y="116"/>
                    </a:lnTo>
                    <a:lnTo>
                      <a:pt x="231" y="116"/>
                    </a:lnTo>
                    <a:close/>
                    <a:moveTo>
                      <a:pt x="549" y="347"/>
                    </a:moveTo>
                    <a:lnTo>
                      <a:pt x="549" y="520"/>
                    </a:lnTo>
                    <a:lnTo>
                      <a:pt x="549" y="347"/>
                    </a:lnTo>
                    <a:close/>
                    <a:moveTo>
                      <a:pt x="433" y="433"/>
                    </a:moveTo>
                    <a:lnTo>
                      <a:pt x="636" y="433"/>
                    </a:lnTo>
                    <a:lnTo>
                      <a:pt x="433" y="433"/>
                    </a:lnTo>
                    <a:close/>
                    <a:moveTo>
                      <a:pt x="751" y="202"/>
                    </a:moveTo>
                    <a:lnTo>
                      <a:pt x="751" y="404"/>
                    </a:lnTo>
                    <a:lnTo>
                      <a:pt x="751" y="202"/>
                    </a:lnTo>
                    <a:close/>
                    <a:moveTo>
                      <a:pt x="665" y="289"/>
                    </a:moveTo>
                    <a:lnTo>
                      <a:pt x="867" y="289"/>
                    </a:lnTo>
                    <a:lnTo>
                      <a:pt x="665" y="289"/>
                    </a:lnTo>
                    <a:close/>
                    <a:moveTo>
                      <a:pt x="983" y="173"/>
                    </a:moveTo>
                    <a:lnTo>
                      <a:pt x="983" y="376"/>
                    </a:lnTo>
                    <a:lnTo>
                      <a:pt x="983" y="173"/>
                    </a:lnTo>
                    <a:close/>
                    <a:moveTo>
                      <a:pt x="896" y="289"/>
                    </a:moveTo>
                    <a:lnTo>
                      <a:pt x="1098" y="289"/>
                    </a:lnTo>
                    <a:lnTo>
                      <a:pt x="896" y="289"/>
                    </a:lnTo>
                    <a:close/>
                    <a:moveTo>
                      <a:pt x="1214" y="87"/>
                    </a:moveTo>
                    <a:lnTo>
                      <a:pt x="1214" y="260"/>
                    </a:lnTo>
                    <a:lnTo>
                      <a:pt x="1214" y="87"/>
                    </a:lnTo>
                    <a:close/>
                    <a:moveTo>
                      <a:pt x="1127" y="173"/>
                    </a:moveTo>
                    <a:lnTo>
                      <a:pt x="1301" y="173"/>
                    </a:lnTo>
                    <a:lnTo>
                      <a:pt x="1127" y="173"/>
                    </a:lnTo>
                    <a:close/>
                    <a:moveTo>
                      <a:pt x="1445" y="29"/>
                    </a:moveTo>
                    <a:lnTo>
                      <a:pt x="1445" y="202"/>
                    </a:lnTo>
                    <a:lnTo>
                      <a:pt x="1445" y="29"/>
                    </a:lnTo>
                    <a:close/>
                    <a:moveTo>
                      <a:pt x="1359" y="116"/>
                    </a:moveTo>
                    <a:lnTo>
                      <a:pt x="1532" y="116"/>
                    </a:lnTo>
                    <a:lnTo>
                      <a:pt x="1359" y="116"/>
                    </a:lnTo>
                    <a:close/>
                  </a:path>
                </a:pathLst>
              </a:custGeom>
              <a:solidFill>
                <a:srgbClr val="C050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140"/>
              <p:cNvSpPr>
                <a:spLocks noEditPoints="1"/>
              </p:cNvSpPr>
              <p:nvPr/>
            </p:nvSpPr>
            <p:spPr bwMode="auto">
              <a:xfrm>
                <a:off x="4135" y="4939"/>
                <a:ext cx="1562" cy="1271"/>
              </a:xfrm>
              <a:custGeom>
                <a:avLst/>
                <a:gdLst/>
                <a:ahLst/>
                <a:cxnLst>
                  <a:cxn ang="0">
                    <a:pos x="116" y="1069"/>
                  </a:cxn>
                  <a:cxn ang="0">
                    <a:pos x="116" y="1271"/>
                  </a:cxn>
                  <a:cxn ang="0">
                    <a:pos x="116" y="1069"/>
                  </a:cxn>
                  <a:cxn ang="0">
                    <a:pos x="0" y="1155"/>
                  </a:cxn>
                  <a:cxn ang="0">
                    <a:pos x="203" y="1155"/>
                  </a:cxn>
                  <a:cxn ang="0">
                    <a:pos x="0" y="1155"/>
                  </a:cxn>
                  <a:cxn ang="0">
                    <a:pos x="318" y="780"/>
                  </a:cxn>
                  <a:cxn ang="0">
                    <a:pos x="318" y="982"/>
                  </a:cxn>
                  <a:cxn ang="0">
                    <a:pos x="318" y="780"/>
                  </a:cxn>
                  <a:cxn ang="0">
                    <a:pos x="231" y="866"/>
                  </a:cxn>
                  <a:cxn ang="0">
                    <a:pos x="434" y="866"/>
                  </a:cxn>
                  <a:cxn ang="0">
                    <a:pos x="231" y="866"/>
                  </a:cxn>
                  <a:cxn ang="0">
                    <a:pos x="550" y="116"/>
                  </a:cxn>
                  <a:cxn ang="0">
                    <a:pos x="550" y="289"/>
                  </a:cxn>
                  <a:cxn ang="0">
                    <a:pos x="550" y="116"/>
                  </a:cxn>
                  <a:cxn ang="0">
                    <a:pos x="463" y="202"/>
                  </a:cxn>
                  <a:cxn ang="0">
                    <a:pos x="665" y="202"/>
                  </a:cxn>
                  <a:cxn ang="0">
                    <a:pos x="463" y="202"/>
                  </a:cxn>
                  <a:cxn ang="0">
                    <a:pos x="781" y="520"/>
                  </a:cxn>
                  <a:cxn ang="0">
                    <a:pos x="781" y="722"/>
                  </a:cxn>
                  <a:cxn ang="0">
                    <a:pos x="781" y="520"/>
                  </a:cxn>
                  <a:cxn ang="0">
                    <a:pos x="694" y="635"/>
                  </a:cxn>
                  <a:cxn ang="0">
                    <a:pos x="868" y="635"/>
                  </a:cxn>
                  <a:cxn ang="0">
                    <a:pos x="694" y="635"/>
                  </a:cxn>
                  <a:cxn ang="0">
                    <a:pos x="1012" y="0"/>
                  </a:cxn>
                  <a:cxn ang="0">
                    <a:pos x="1012" y="202"/>
                  </a:cxn>
                  <a:cxn ang="0">
                    <a:pos x="1012" y="0"/>
                  </a:cxn>
                  <a:cxn ang="0">
                    <a:pos x="897" y="87"/>
                  </a:cxn>
                  <a:cxn ang="0">
                    <a:pos x="1099" y="87"/>
                  </a:cxn>
                  <a:cxn ang="0">
                    <a:pos x="897" y="87"/>
                  </a:cxn>
                  <a:cxn ang="0">
                    <a:pos x="1244" y="520"/>
                  </a:cxn>
                  <a:cxn ang="0">
                    <a:pos x="1244" y="722"/>
                  </a:cxn>
                  <a:cxn ang="0">
                    <a:pos x="1244" y="520"/>
                  </a:cxn>
                  <a:cxn ang="0">
                    <a:pos x="1128" y="635"/>
                  </a:cxn>
                  <a:cxn ang="0">
                    <a:pos x="1330" y="635"/>
                  </a:cxn>
                  <a:cxn ang="0">
                    <a:pos x="1128" y="635"/>
                  </a:cxn>
                  <a:cxn ang="0">
                    <a:pos x="1446" y="318"/>
                  </a:cxn>
                  <a:cxn ang="0">
                    <a:pos x="1446" y="520"/>
                  </a:cxn>
                  <a:cxn ang="0">
                    <a:pos x="1446" y="318"/>
                  </a:cxn>
                  <a:cxn ang="0">
                    <a:pos x="1359" y="433"/>
                  </a:cxn>
                  <a:cxn ang="0">
                    <a:pos x="1562" y="433"/>
                  </a:cxn>
                  <a:cxn ang="0">
                    <a:pos x="1359" y="433"/>
                  </a:cxn>
                </a:cxnLst>
                <a:rect l="0" t="0" r="r" b="b"/>
                <a:pathLst>
                  <a:path w="1562" h="1271">
                    <a:moveTo>
                      <a:pt x="116" y="1069"/>
                    </a:moveTo>
                    <a:lnTo>
                      <a:pt x="116" y="1271"/>
                    </a:lnTo>
                    <a:lnTo>
                      <a:pt x="116" y="1069"/>
                    </a:lnTo>
                    <a:close/>
                    <a:moveTo>
                      <a:pt x="0" y="1155"/>
                    </a:moveTo>
                    <a:lnTo>
                      <a:pt x="203" y="1155"/>
                    </a:lnTo>
                    <a:lnTo>
                      <a:pt x="0" y="1155"/>
                    </a:lnTo>
                    <a:close/>
                    <a:moveTo>
                      <a:pt x="318" y="780"/>
                    </a:moveTo>
                    <a:lnTo>
                      <a:pt x="318" y="982"/>
                    </a:lnTo>
                    <a:lnTo>
                      <a:pt x="318" y="780"/>
                    </a:lnTo>
                    <a:close/>
                    <a:moveTo>
                      <a:pt x="231" y="866"/>
                    </a:moveTo>
                    <a:lnTo>
                      <a:pt x="434" y="866"/>
                    </a:lnTo>
                    <a:lnTo>
                      <a:pt x="231" y="866"/>
                    </a:lnTo>
                    <a:close/>
                    <a:moveTo>
                      <a:pt x="550" y="116"/>
                    </a:moveTo>
                    <a:lnTo>
                      <a:pt x="550" y="289"/>
                    </a:lnTo>
                    <a:lnTo>
                      <a:pt x="550" y="116"/>
                    </a:lnTo>
                    <a:close/>
                    <a:moveTo>
                      <a:pt x="463" y="202"/>
                    </a:moveTo>
                    <a:lnTo>
                      <a:pt x="665" y="202"/>
                    </a:lnTo>
                    <a:lnTo>
                      <a:pt x="463" y="202"/>
                    </a:lnTo>
                    <a:close/>
                    <a:moveTo>
                      <a:pt x="781" y="520"/>
                    </a:moveTo>
                    <a:lnTo>
                      <a:pt x="781" y="722"/>
                    </a:lnTo>
                    <a:lnTo>
                      <a:pt x="781" y="520"/>
                    </a:lnTo>
                    <a:close/>
                    <a:moveTo>
                      <a:pt x="694" y="635"/>
                    </a:moveTo>
                    <a:lnTo>
                      <a:pt x="868" y="635"/>
                    </a:lnTo>
                    <a:lnTo>
                      <a:pt x="694" y="635"/>
                    </a:lnTo>
                    <a:close/>
                    <a:moveTo>
                      <a:pt x="1012" y="0"/>
                    </a:moveTo>
                    <a:lnTo>
                      <a:pt x="1012" y="202"/>
                    </a:lnTo>
                    <a:lnTo>
                      <a:pt x="1012" y="0"/>
                    </a:lnTo>
                    <a:close/>
                    <a:moveTo>
                      <a:pt x="897" y="87"/>
                    </a:moveTo>
                    <a:lnTo>
                      <a:pt x="1099" y="87"/>
                    </a:lnTo>
                    <a:lnTo>
                      <a:pt x="897" y="87"/>
                    </a:lnTo>
                    <a:close/>
                    <a:moveTo>
                      <a:pt x="1244" y="520"/>
                    </a:moveTo>
                    <a:lnTo>
                      <a:pt x="1244" y="722"/>
                    </a:lnTo>
                    <a:lnTo>
                      <a:pt x="1244" y="520"/>
                    </a:lnTo>
                    <a:close/>
                    <a:moveTo>
                      <a:pt x="1128" y="635"/>
                    </a:moveTo>
                    <a:lnTo>
                      <a:pt x="1330" y="635"/>
                    </a:lnTo>
                    <a:lnTo>
                      <a:pt x="1128" y="635"/>
                    </a:lnTo>
                    <a:close/>
                    <a:moveTo>
                      <a:pt x="1446" y="318"/>
                    </a:moveTo>
                    <a:lnTo>
                      <a:pt x="1446" y="520"/>
                    </a:lnTo>
                    <a:lnTo>
                      <a:pt x="1446" y="318"/>
                    </a:lnTo>
                    <a:close/>
                    <a:moveTo>
                      <a:pt x="1359" y="433"/>
                    </a:moveTo>
                    <a:lnTo>
                      <a:pt x="1562" y="433"/>
                    </a:lnTo>
                    <a:lnTo>
                      <a:pt x="1359" y="433"/>
                    </a:lnTo>
                    <a:close/>
                  </a:path>
                </a:pathLst>
              </a:custGeom>
              <a:solidFill>
                <a:srgbClr val="C050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139"/>
              <p:cNvSpPr>
                <a:spLocks noEditPoints="1"/>
              </p:cNvSpPr>
              <p:nvPr/>
            </p:nvSpPr>
            <p:spPr bwMode="auto">
              <a:xfrm>
                <a:off x="5726" y="4852"/>
                <a:ext cx="1532" cy="838"/>
              </a:xfrm>
              <a:custGeom>
                <a:avLst/>
                <a:gdLst/>
                <a:ahLst/>
                <a:cxnLst>
                  <a:cxn ang="0">
                    <a:pos x="86" y="260"/>
                  </a:cxn>
                  <a:cxn ang="0">
                    <a:pos x="86" y="434"/>
                  </a:cxn>
                  <a:cxn ang="0">
                    <a:pos x="86" y="260"/>
                  </a:cxn>
                  <a:cxn ang="0">
                    <a:pos x="0" y="347"/>
                  </a:cxn>
                  <a:cxn ang="0">
                    <a:pos x="173" y="347"/>
                  </a:cxn>
                  <a:cxn ang="0">
                    <a:pos x="0" y="347"/>
                  </a:cxn>
                  <a:cxn ang="0">
                    <a:pos x="318" y="289"/>
                  </a:cxn>
                  <a:cxn ang="0">
                    <a:pos x="318" y="462"/>
                  </a:cxn>
                  <a:cxn ang="0">
                    <a:pos x="318" y="289"/>
                  </a:cxn>
                  <a:cxn ang="0">
                    <a:pos x="231" y="376"/>
                  </a:cxn>
                  <a:cxn ang="0">
                    <a:pos x="404" y="376"/>
                  </a:cxn>
                  <a:cxn ang="0">
                    <a:pos x="231" y="376"/>
                  </a:cxn>
                  <a:cxn ang="0">
                    <a:pos x="549" y="636"/>
                  </a:cxn>
                  <a:cxn ang="0">
                    <a:pos x="549" y="838"/>
                  </a:cxn>
                  <a:cxn ang="0">
                    <a:pos x="549" y="636"/>
                  </a:cxn>
                  <a:cxn ang="0">
                    <a:pos x="433" y="722"/>
                  </a:cxn>
                  <a:cxn ang="0">
                    <a:pos x="636" y="722"/>
                  </a:cxn>
                  <a:cxn ang="0">
                    <a:pos x="433" y="722"/>
                  </a:cxn>
                  <a:cxn ang="0">
                    <a:pos x="780" y="0"/>
                  </a:cxn>
                  <a:cxn ang="0">
                    <a:pos x="780" y="203"/>
                  </a:cxn>
                  <a:cxn ang="0">
                    <a:pos x="780" y="0"/>
                  </a:cxn>
                  <a:cxn ang="0">
                    <a:pos x="665" y="116"/>
                  </a:cxn>
                  <a:cxn ang="0">
                    <a:pos x="867" y="116"/>
                  </a:cxn>
                  <a:cxn ang="0">
                    <a:pos x="665" y="116"/>
                  </a:cxn>
                  <a:cxn ang="0">
                    <a:pos x="983" y="318"/>
                  </a:cxn>
                  <a:cxn ang="0">
                    <a:pos x="983" y="520"/>
                  </a:cxn>
                  <a:cxn ang="0">
                    <a:pos x="983" y="318"/>
                  </a:cxn>
                  <a:cxn ang="0">
                    <a:pos x="896" y="405"/>
                  </a:cxn>
                  <a:cxn ang="0">
                    <a:pos x="1098" y="405"/>
                  </a:cxn>
                  <a:cxn ang="0">
                    <a:pos x="896" y="405"/>
                  </a:cxn>
                  <a:cxn ang="0">
                    <a:pos x="1214" y="29"/>
                  </a:cxn>
                  <a:cxn ang="0">
                    <a:pos x="1214" y="231"/>
                  </a:cxn>
                  <a:cxn ang="0">
                    <a:pos x="1214" y="29"/>
                  </a:cxn>
                  <a:cxn ang="0">
                    <a:pos x="1127" y="145"/>
                  </a:cxn>
                  <a:cxn ang="0">
                    <a:pos x="1301" y="145"/>
                  </a:cxn>
                  <a:cxn ang="0">
                    <a:pos x="1127" y="145"/>
                  </a:cxn>
                  <a:cxn ang="0">
                    <a:pos x="1445" y="231"/>
                  </a:cxn>
                  <a:cxn ang="0">
                    <a:pos x="1445" y="434"/>
                  </a:cxn>
                  <a:cxn ang="0">
                    <a:pos x="1445" y="231"/>
                  </a:cxn>
                  <a:cxn ang="0">
                    <a:pos x="1359" y="347"/>
                  </a:cxn>
                  <a:cxn ang="0">
                    <a:pos x="1532" y="347"/>
                  </a:cxn>
                  <a:cxn ang="0">
                    <a:pos x="1359" y="347"/>
                  </a:cxn>
                </a:cxnLst>
                <a:rect l="0" t="0" r="r" b="b"/>
                <a:pathLst>
                  <a:path w="1532" h="838">
                    <a:moveTo>
                      <a:pt x="86" y="260"/>
                    </a:moveTo>
                    <a:lnTo>
                      <a:pt x="86" y="434"/>
                    </a:lnTo>
                    <a:lnTo>
                      <a:pt x="86" y="260"/>
                    </a:lnTo>
                    <a:close/>
                    <a:moveTo>
                      <a:pt x="0" y="347"/>
                    </a:moveTo>
                    <a:lnTo>
                      <a:pt x="173" y="347"/>
                    </a:lnTo>
                    <a:lnTo>
                      <a:pt x="0" y="347"/>
                    </a:lnTo>
                    <a:close/>
                    <a:moveTo>
                      <a:pt x="318" y="289"/>
                    </a:moveTo>
                    <a:lnTo>
                      <a:pt x="318" y="462"/>
                    </a:lnTo>
                    <a:lnTo>
                      <a:pt x="318" y="289"/>
                    </a:lnTo>
                    <a:close/>
                    <a:moveTo>
                      <a:pt x="231" y="376"/>
                    </a:moveTo>
                    <a:lnTo>
                      <a:pt x="404" y="376"/>
                    </a:lnTo>
                    <a:lnTo>
                      <a:pt x="231" y="376"/>
                    </a:lnTo>
                    <a:close/>
                    <a:moveTo>
                      <a:pt x="549" y="636"/>
                    </a:moveTo>
                    <a:lnTo>
                      <a:pt x="549" y="838"/>
                    </a:lnTo>
                    <a:lnTo>
                      <a:pt x="549" y="636"/>
                    </a:lnTo>
                    <a:close/>
                    <a:moveTo>
                      <a:pt x="433" y="722"/>
                    </a:moveTo>
                    <a:lnTo>
                      <a:pt x="636" y="722"/>
                    </a:lnTo>
                    <a:lnTo>
                      <a:pt x="433" y="722"/>
                    </a:lnTo>
                    <a:close/>
                    <a:moveTo>
                      <a:pt x="780" y="0"/>
                    </a:moveTo>
                    <a:lnTo>
                      <a:pt x="780" y="203"/>
                    </a:lnTo>
                    <a:lnTo>
                      <a:pt x="780" y="0"/>
                    </a:lnTo>
                    <a:close/>
                    <a:moveTo>
                      <a:pt x="665" y="116"/>
                    </a:moveTo>
                    <a:lnTo>
                      <a:pt x="867" y="116"/>
                    </a:lnTo>
                    <a:lnTo>
                      <a:pt x="665" y="116"/>
                    </a:lnTo>
                    <a:close/>
                    <a:moveTo>
                      <a:pt x="983" y="318"/>
                    </a:moveTo>
                    <a:lnTo>
                      <a:pt x="983" y="520"/>
                    </a:lnTo>
                    <a:lnTo>
                      <a:pt x="983" y="318"/>
                    </a:lnTo>
                    <a:close/>
                    <a:moveTo>
                      <a:pt x="896" y="405"/>
                    </a:moveTo>
                    <a:lnTo>
                      <a:pt x="1098" y="405"/>
                    </a:lnTo>
                    <a:lnTo>
                      <a:pt x="896" y="405"/>
                    </a:lnTo>
                    <a:close/>
                    <a:moveTo>
                      <a:pt x="1214" y="29"/>
                    </a:moveTo>
                    <a:lnTo>
                      <a:pt x="1214" y="231"/>
                    </a:lnTo>
                    <a:lnTo>
                      <a:pt x="1214" y="29"/>
                    </a:lnTo>
                    <a:close/>
                    <a:moveTo>
                      <a:pt x="1127" y="145"/>
                    </a:moveTo>
                    <a:lnTo>
                      <a:pt x="1301" y="145"/>
                    </a:lnTo>
                    <a:lnTo>
                      <a:pt x="1127" y="145"/>
                    </a:lnTo>
                    <a:close/>
                    <a:moveTo>
                      <a:pt x="1445" y="231"/>
                    </a:moveTo>
                    <a:lnTo>
                      <a:pt x="1445" y="434"/>
                    </a:lnTo>
                    <a:lnTo>
                      <a:pt x="1445" y="231"/>
                    </a:lnTo>
                    <a:close/>
                    <a:moveTo>
                      <a:pt x="1359" y="347"/>
                    </a:moveTo>
                    <a:lnTo>
                      <a:pt x="1532" y="347"/>
                    </a:lnTo>
                    <a:lnTo>
                      <a:pt x="1359" y="347"/>
                    </a:lnTo>
                    <a:close/>
                  </a:path>
                </a:pathLst>
              </a:custGeom>
              <a:solidFill>
                <a:srgbClr val="C050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 138"/>
              <p:cNvSpPr>
                <a:spLocks noEditPoints="1"/>
              </p:cNvSpPr>
              <p:nvPr/>
            </p:nvSpPr>
            <p:spPr bwMode="auto">
              <a:xfrm>
                <a:off x="7287" y="5055"/>
                <a:ext cx="1562" cy="953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16" y="202"/>
                  </a:cxn>
                  <a:cxn ang="0">
                    <a:pos x="116" y="0"/>
                  </a:cxn>
                  <a:cxn ang="0">
                    <a:pos x="0" y="86"/>
                  </a:cxn>
                  <a:cxn ang="0">
                    <a:pos x="202" y="86"/>
                  </a:cxn>
                  <a:cxn ang="0">
                    <a:pos x="0" y="86"/>
                  </a:cxn>
                  <a:cxn ang="0">
                    <a:pos x="318" y="779"/>
                  </a:cxn>
                  <a:cxn ang="0">
                    <a:pos x="318" y="953"/>
                  </a:cxn>
                  <a:cxn ang="0">
                    <a:pos x="318" y="779"/>
                  </a:cxn>
                  <a:cxn ang="0">
                    <a:pos x="231" y="866"/>
                  </a:cxn>
                  <a:cxn ang="0">
                    <a:pos x="434" y="866"/>
                  </a:cxn>
                  <a:cxn ang="0">
                    <a:pos x="231" y="866"/>
                  </a:cxn>
                  <a:cxn ang="0">
                    <a:pos x="549" y="664"/>
                  </a:cxn>
                  <a:cxn ang="0">
                    <a:pos x="549" y="837"/>
                  </a:cxn>
                  <a:cxn ang="0">
                    <a:pos x="549" y="664"/>
                  </a:cxn>
                  <a:cxn ang="0">
                    <a:pos x="463" y="750"/>
                  </a:cxn>
                  <a:cxn ang="0">
                    <a:pos x="665" y="750"/>
                  </a:cxn>
                  <a:cxn ang="0">
                    <a:pos x="463" y="750"/>
                  </a:cxn>
                  <a:cxn ang="0">
                    <a:pos x="781" y="86"/>
                  </a:cxn>
                  <a:cxn ang="0">
                    <a:pos x="781" y="259"/>
                  </a:cxn>
                  <a:cxn ang="0">
                    <a:pos x="781" y="86"/>
                  </a:cxn>
                  <a:cxn ang="0">
                    <a:pos x="694" y="173"/>
                  </a:cxn>
                  <a:cxn ang="0">
                    <a:pos x="868" y="173"/>
                  </a:cxn>
                  <a:cxn ang="0">
                    <a:pos x="694" y="173"/>
                  </a:cxn>
                  <a:cxn ang="0">
                    <a:pos x="1012" y="144"/>
                  </a:cxn>
                  <a:cxn ang="0">
                    <a:pos x="1012" y="346"/>
                  </a:cxn>
                  <a:cxn ang="0">
                    <a:pos x="1012" y="144"/>
                  </a:cxn>
                  <a:cxn ang="0">
                    <a:pos x="925" y="259"/>
                  </a:cxn>
                  <a:cxn ang="0">
                    <a:pos x="1099" y="259"/>
                  </a:cxn>
                  <a:cxn ang="0">
                    <a:pos x="925" y="259"/>
                  </a:cxn>
                  <a:cxn ang="0">
                    <a:pos x="1244" y="231"/>
                  </a:cxn>
                  <a:cxn ang="0">
                    <a:pos x="1244" y="433"/>
                  </a:cxn>
                  <a:cxn ang="0">
                    <a:pos x="1244" y="231"/>
                  </a:cxn>
                  <a:cxn ang="0">
                    <a:pos x="1128" y="346"/>
                  </a:cxn>
                  <a:cxn ang="0">
                    <a:pos x="1330" y="346"/>
                  </a:cxn>
                  <a:cxn ang="0">
                    <a:pos x="1128" y="346"/>
                  </a:cxn>
                  <a:cxn ang="0">
                    <a:pos x="1446" y="28"/>
                  </a:cxn>
                  <a:cxn ang="0">
                    <a:pos x="1446" y="202"/>
                  </a:cxn>
                  <a:cxn ang="0">
                    <a:pos x="1446" y="28"/>
                  </a:cxn>
                  <a:cxn ang="0">
                    <a:pos x="1359" y="115"/>
                  </a:cxn>
                  <a:cxn ang="0">
                    <a:pos x="1562" y="115"/>
                  </a:cxn>
                  <a:cxn ang="0">
                    <a:pos x="1359" y="115"/>
                  </a:cxn>
                </a:cxnLst>
                <a:rect l="0" t="0" r="r" b="b"/>
                <a:pathLst>
                  <a:path w="1562" h="953">
                    <a:moveTo>
                      <a:pt x="116" y="0"/>
                    </a:moveTo>
                    <a:lnTo>
                      <a:pt x="116" y="202"/>
                    </a:lnTo>
                    <a:lnTo>
                      <a:pt x="116" y="0"/>
                    </a:lnTo>
                    <a:close/>
                    <a:moveTo>
                      <a:pt x="0" y="86"/>
                    </a:moveTo>
                    <a:lnTo>
                      <a:pt x="202" y="86"/>
                    </a:lnTo>
                    <a:lnTo>
                      <a:pt x="0" y="86"/>
                    </a:lnTo>
                    <a:close/>
                    <a:moveTo>
                      <a:pt x="318" y="779"/>
                    </a:moveTo>
                    <a:lnTo>
                      <a:pt x="318" y="953"/>
                    </a:lnTo>
                    <a:lnTo>
                      <a:pt x="318" y="779"/>
                    </a:lnTo>
                    <a:close/>
                    <a:moveTo>
                      <a:pt x="231" y="866"/>
                    </a:moveTo>
                    <a:lnTo>
                      <a:pt x="434" y="866"/>
                    </a:lnTo>
                    <a:lnTo>
                      <a:pt x="231" y="866"/>
                    </a:lnTo>
                    <a:close/>
                    <a:moveTo>
                      <a:pt x="549" y="664"/>
                    </a:moveTo>
                    <a:lnTo>
                      <a:pt x="549" y="837"/>
                    </a:lnTo>
                    <a:lnTo>
                      <a:pt x="549" y="664"/>
                    </a:lnTo>
                    <a:close/>
                    <a:moveTo>
                      <a:pt x="463" y="750"/>
                    </a:moveTo>
                    <a:lnTo>
                      <a:pt x="665" y="750"/>
                    </a:lnTo>
                    <a:lnTo>
                      <a:pt x="463" y="750"/>
                    </a:lnTo>
                    <a:close/>
                    <a:moveTo>
                      <a:pt x="781" y="86"/>
                    </a:moveTo>
                    <a:lnTo>
                      <a:pt x="781" y="259"/>
                    </a:lnTo>
                    <a:lnTo>
                      <a:pt x="781" y="86"/>
                    </a:lnTo>
                    <a:close/>
                    <a:moveTo>
                      <a:pt x="694" y="173"/>
                    </a:moveTo>
                    <a:lnTo>
                      <a:pt x="868" y="173"/>
                    </a:lnTo>
                    <a:lnTo>
                      <a:pt x="694" y="173"/>
                    </a:lnTo>
                    <a:close/>
                    <a:moveTo>
                      <a:pt x="1012" y="144"/>
                    </a:moveTo>
                    <a:lnTo>
                      <a:pt x="1012" y="346"/>
                    </a:lnTo>
                    <a:lnTo>
                      <a:pt x="1012" y="144"/>
                    </a:lnTo>
                    <a:close/>
                    <a:moveTo>
                      <a:pt x="925" y="259"/>
                    </a:moveTo>
                    <a:lnTo>
                      <a:pt x="1099" y="259"/>
                    </a:lnTo>
                    <a:lnTo>
                      <a:pt x="925" y="259"/>
                    </a:lnTo>
                    <a:close/>
                    <a:moveTo>
                      <a:pt x="1244" y="231"/>
                    </a:moveTo>
                    <a:lnTo>
                      <a:pt x="1244" y="433"/>
                    </a:lnTo>
                    <a:lnTo>
                      <a:pt x="1244" y="231"/>
                    </a:lnTo>
                    <a:close/>
                    <a:moveTo>
                      <a:pt x="1128" y="346"/>
                    </a:moveTo>
                    <a:lnTo>
                      <a:pt x="1330" y="346"/>
                    </a:lnTo>
                    <a:lnTo>
                      <a:pt x="1128" y="346"/>
                    </a:lnTo>
                    <a:close/>
                    <a:moveTo>
                      <a:pt x="1446" y="28"/>
                    </a:moveTo>
                    <a:lnTo>
                      <a:pt x="1446" y="202"/>
                    </a:lnTo>
                    <a:lnTo>
                      <a:pt x="1446" y="28"/>
                    </a:lnTo>
                    <a:close/>
                    <a:moveTo>
                      <a:pt x="1359" y="115"/>
                    </a:moveTo>
                    <a:lnTo>
                      <a:pt x="1562" y="115"/>
                    </a:lnTo>
                    <a:lnTo>
                      <a:pt x="1359" y="115"/>
                    </a:lnTo>
                    <a:close/>
                  </a:path>
                </a:pathLst>
              </a:custGeom>
              <a:solidFill>
                <a:srgbClr val="C050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137"/>
              <p:cNvSpPr>
                <a:spLocks noEditPoints="1"/>
              </p:cNvSpPr>
              <p:nvPr/>
            </p:nvSpPr>
            <p:spPr bwMode="auto">
              <a:xfrm>
                <a:off x="8878" y="4592"/>
                <a:ext cx="1532" cy="780"/>
              </a:xfrm>
              <a:custGeom>
                <a:avLst/>
                <a:gdLst/>
                <a:ahLst/>
                <a:cxnLst>
                  <a:cxn ang="0">
                    <a:pos x="86" y="260"/>
                  </a:cxn>
                  <a:cxn ang="0">
                    <a:pos x="86" y="463"/>
                  </a:cxn>
                  <a:cxn ang="0">
                    <a:pos x="86" y="260"/>
                  </a:cxn>
                  <a:cxn ang="0">
                    <a:pos x="0" y="347"/>
                  </a:cxn>
                  <a:cxn ang="0">
                    <a:pos x="202" y="347"/>
                  </a:cxn>
                  <a:cxn ang="0">
                    <a:pos x="0" y="347"/>
                  </a:cxn>
                  <a:cxn ang="0">
                    <a:pos x="318" y="578"/>
                  </a:cxn>
                  <a:cxn ang="0">
                    <a:pos x="318" y="780"/>
                  </a:cxn>
                  <a:cxn ang="0">
                    <a:pos x="318" y="578"/>
                  </a:cxn>
                  <a:cxn ang="0">
                    <a:pos x="231" y="694"/>
                  </a:cxn>
                  <a:cxn ang="0">
                    <a:pos x="404" y="694"/>
                  </a:cxn>
                  <a:cxn ang="0">
                    <a:pos x="231" y="694"/>
                  </a:cxn>
                  <a:cxn ang="0">
                    <a:pos x="549" y="405"/>
                  </a:cxn>
                  <a:cxn ang="0">
                    <a:pos x="549" y="578"/>
                  </a:cxn>
                  <a:cxn ang="0">
                    <a:pos x="549" y="405"/>
                  </a:cxn>
                  <a:cxn ang="0">
                    <a:pos x="433" y="491"/>
                  </a:cxn>
                  <a:cxn ang="0">
                    <a:pos x="636" y="491"/>
                  </a:cxn>
                  <a:cxn ang="0">
                    <a:pos x="433" y="491"/>
                  </a:cxn>
                  <a:cxn ang="0">
                    <a:pos x="780" y="434"/>
                  </a:cxn>
                  <a:cxn ang="0">
                    <a:pos x="780" y="607"/>
                  </a:cxn>
                  <a:cxn ang="0">
                    <a:pos x="780" y="434"/>
                  </a:cxn>
                  <a:cxn ang="0">
                    <a:pos x="665" y="520"/>
                  </a:cxn>
                  <a:cxn ang="0">
                    <a:pos x="867" y="520"/>
                  </a:cxn>
                  <a:cxn ang="0">
                    <a:pos x="665" y="520"/>
                  </a:cxn>
                  <a:cxn ang="0">
                    <a:pos x="983" y="29"/>
                  </a:cxn>
                  <a:cxn ang="0">
                    <a:pos x="983" y="203"/>
                  </a:cxn>
                  <a:cxn ang="0">
                    <a:pos x="983" y="29"/>
                  </a:cxn>
                  <a:cxn ang="0">
                    <a:pos x="896" y="116"/>
                  </a:cxn>
                  <a:cxn ang="0">
                    <a:pos x="1098" y="116"/>
                  </a:cxn>
                  <a:cxn ang="0">
                    <a:pos x="896" y="116"/>
                  </a:cxn>
                  <a:cxn ang="0">
                    <a:pos x="1214" y="87"/>
                  </a:cxn>
                  <a:cxn ang="0">
                    <a:pos x="1214" y="289"/>
                  </a:cxn>
                  <a:cxn ang="0">
                    <a:pos x="1214" y="87"/>
                  </a:cxn>
                  <a:cxn ang="0">
                    <a:pos x="1127" y="203"/>
                  </a:cxn>
                  <a:cxn ang="0">
                    <a:pos x="1301" y="203"/>
                  </a:cxn>
                  <a:cxn ang="0">
                    <a:pos x="1127" y="203"/>
                  </a:cxn>
                  <a:cxn ang="0">
                    <a:pos x="1445" y="0"/>
                  </a:cxn>
                  <a:cxn ang="0">
                    <a:pos x="1445" y="174"/>
                  </a:cxn>
                  <a:cxn ang="0">
                    <a:pos x="1445" y="0"/>
                  </a:cxn>
                  <a:cxn ang="0">
                    <a:pos x="1359" y="87"/>
                  </a:cxn>
                  <a:cxn ang="0">
                    <a:pos x="1532" y="87"/>
                  </a:cxn>
                  <a:cxn ang="0">
                    <a:pos x="1359" y="87"/>
                  </a:cxn>
                </a:cxnLst>
                <a:rect l="0" t="0" r="r" b="b"/>
                <a:pathLst>
                  <a:path w="1532" h="780">
                    <a:moveTo>
                      <a:pt x="86" y="260"/>
                    </a:moveTo>
                    <a:lnTo>
                      <a:pt x="86" y="463"/>
                    </a:lnTo>
                    <a:lnTo>
                      <a:pt x="86" y="260"/>
                    </a:lnTo>
                    <a:close/>
                    <a:moveTo>
                      <a:pt x="0" y="347"/>
                    </a:moveTo>
                    <a:lnTo>
                      <a:pt x="202" y="347"/>
                    </a:lnTo>
                    <a:lnTo>
                      <a:pt x="0" y="347"/>
                    </a:lnTo>
                    <a:close/>
                    <a:moveTo>
                      <a:pt x="318" y="578"/>
                    </a:moveTo>
                    <a:lnTo>
                      <a:pt x="318" y="780"/>
                    </a:lnTo>
                    <a:lnTo>
                      <a:pt x="318" y="578"/>
                    </a:lnTo>
                    <a:close/>
                    <a:moveTo>
                      <a:pt x="231" y="694"/>
                    </a:moveTo>
                    <a:lnTo>
                      <a:pt x="404" y="694"/>
                    </a:lnTo>
                    <a:lnTo>
                      <a:pt x="231" y="694"/>
                    </a:lnTo>
                    <a:close/>
                    <a:moveTo>
                      <a:pt x="549" y="405"/>
                    </a:moveTo>
                    <a:lnTo>
                      <a:pt x="549" y="578"/>
                    </a:lnTo>
                    <a:lnTo>
                      <a:pt x="549" y="405"/>
                    </a:lnTo>
                    <a:close/>
                    <a:moveTo>
                      <a:pt x="433" y="491"/>
                    </a:moveTo>
                    <a:lnTo>
                      <a:pt x="636" y="491"/>
                    </a:lnTo>
                    <a:lnTo>
                      <a:pt x="433" y="491"/>
                    </a:lnTo>
                    <a:close/>
                    <a:moveTo>
                      <a:pt x="780" y="434"/>
                    </a:moveTo>
                    <a:lnTo>
                      <a:pt x="780" y="607"/>
                    </a:lnTo>
                    <a:lnTo>
                      <a:pt x="780" y="434"/>
                    </a:lnTo>
                    <a:close/>
                    <a:moveTo>
                      <a:pt x="665" y="520"/>
                    </a:moveTo>
                    <a:lnTo>
                      <a:pt x="867" y="520"/>
                    </a:lnTo>
                    <a:lnTo>
                      <a:pt x="665" y="520"/>
                    </a:lnTo>
                    <a:close/>
                    <a:moveTo>
                      <a:pt x="983" y="29"/>
                    </a:moveTo>
                    <a:lnTo>
                      <a:pt x="983" y="203"/>
                    </a:lnTo>
                    <a:lnTo>
                      <a:pt x="983" y="29"/>
                    </a:lnTo>
                    <a:close/>
                    <a:moveTo>
                      <a:pt x="896" y="116"/>
                    </a:moveTo>
                    <a:lnTo>
                      <a:pt x="1098" y="116"/>
                    </a:lnTo>
                    <a:lnTo>
                      <a:pt x="896" y="116"/>
                    </a:lnTo>
                    <a:close/>
                    <a:moveTo>
                      <a:pt x="1214" y="87"/>
                    </a:moveTo>
                    <a:lnTo>
                      <a:pt x="1214" y="289"/>
                    </a:lnTo>
                    <a:lnTo>
                      <a:pt x="1214" y="87"/>
                    </a:lnTo>
                    <a:close/>
                    <a:moveTo>
                      <a:pt x="1127" y="203"/>
                    </a:moveTo>
                    <a:lnTo>
                      <a:pt x="1301" y="203"/>
                    </a:lnTo>
                    <a:lnTo>
                      <a:pt x="1127" y="203"/>
                    </a:lnTo>
                    <a:close/>
                    <a:moveTo>
                      <a:pt x="1445" y="0"/>
                    </a:moveTo>
                    <a:lnTo>
                      <a:pt x="1445" y="174"/>
                    </a:lnTo>
                    <a:lnTo>
                      <a:pt x="1445" y="0"/>
                    </a:lnTo>
                    <a:close/>
                    <a:moveTo>
                      <a:pt x="1359" y="87"/>
                    </a:moveTo>
                    <a:lnTo>
                      <a:pt x="1532" y="87"/>
                    </a:lnTo>
                    <a:lnTo>
                      <a:pt x="1359" y="87"/>
                    </a:lnTo>
                    <a:close/>
                  </a:path>
                </a:pathLst>
              </a:custGeom>
              <a:solidFill>
                <a:srgbClr val="C050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Freeform 136"/>
              <p:cNvSpPr>
                <a:spLocks noEditPoints="1"/>
              </p:cNvSpPr>
              <p:nvPr/>
            </p:nvSpPr>
            <p:spPr bwMode="auto">
              <a:xfrm>
                <a:off x="10439" y="4304"/>
                <a:ext cx="1562" cy="808"/>
              </a:xfrm>
              <a:custGeom>
                <a:avLst/>
                <a:gdLst/>
                <a:ahLst/>
                <a:cxnLst>
                  <a:cxn ang="0">
                    <a:pos x="116" y="606"/>
                  </a:cxn>
                  <a:cxn ang="0">
                    <a:pos x="116" y="779"/>
                  </a:cxn>
                  <a:cxn ang="0">
                    <a:pos x="116" y="606"/>
                  </a:cxn>
                  <a:cxn ang="0">
                    <a:pos x="0" y="693"/>
                  </a:cxn>
                  <a:cxn ang="0">
                    <a:pos x="202" y="693"/>
                  </a:cxn>
                  <a:cxn ang="0">
                    <a:pos x="0" y="693"/>
                  </a:cxn>
                  <a:cxn ang="0">
                    <a:pos x="347" y="288"/>
                  </a:cxn>
                  <a:cxn ang="0">
                    <a:pos x="347" y="462"/>
                  </a:cxn>
                  <a:cxn ang="0">
                    <a:pos x="347" y="288"/>
                  </a:cxn>
                  <a:cxn ang="0">
                    <a:pos x="231" y="375"/>
                  </a:cxn>
                  <a:cxn ang="0">
                    <a:pos x="434" y="375"/>
                  </a:cxn>
                  <a:cxn ang="0">
                    <a:pos x="231" y="375"/>
                  </a:cxn>
                  <a:cxn ang="0">
                    <a:pos x="549" y="231"/>
                  </a:cxn>
                  <a:cxn ang="0">
                    <a:pos x="549" y="433"/>
                  </a:cxn>
                  <a:cxn ang="0">
                    <a:pos x="549" y="231"/>
                  </a:cxn>
                  <a:cxn ang="0">
                    <a:pos x="463" y="317"/>
                  </a:cxn>
                  <a:cxn ang="0">
                    <a:pos x="665" y="317"/>
                  </a:cxn>
                  <a:cxn ang="0">
                    <a:pos x="463" y="317"/>
                  </a:cxn>
                  <a:cxn ang="0">
                    <a:pos x="781" y="260"/>
                  </a:cxn>
                  <a:cxn ang="0">
                    <a:pos x="781" y="462"/>
                  </a:cxn>
                  <a:cxn ang="0">
                    <a:pos x="781" y="260"/>
                  </a:cxn>
                  <a:cxn ang="0">
                    <a:pos x="694" y="375"/>
                  </a:cxn>
                  <a:cxn ang="0">
                    <a:pos x="868" y="375"/>
                  </a:cxn>
                  <a:cxn ang="0">
                    <a:pos x="694" y="375"/>
                  </a:cxn>
                  <a:cxn ang="0">
                    <a:pos x="1012" y="260"/>
                  </a:cxn>
                  <a:cxn ang="0">
                    <a:pos x="1012" y="462"/>
                  </a:cxn>
                  <a:cxn ang="0">
                    <a:pos x="1012" y="260"/>
                  </a:cxn>
                  <a:cxn ang="0">
                    <a:pos x="925" y="375"/>
                  </a:cxn>
                  <a:cxn ang="0">
                    <a:pos x="1099" y="375"/>
                  </a:cxn>
                  <a:cxn ang="0">
                    <a:pos x="925" y="375"/>
                  </a:cxn>
                  <a:cxn ang="0">
                    <a:pos x="1243" y="606"/>
                  </a:cxn>
                  <a:cxn ang="0">
                    <a:pos x="1243" y="808"/>
                  </a:cxn>
                  <a:cxn ang="0">
                    <a:pos x="1243" y="606"/>
                  </a:cxn>
                  <a:cxn ang="0">
                    <a:pos x="1128" y="722"/>
                  </a:cxn>
                  <a:cxn ang="0">
                    <a:pos x="1330" y="722"/>
                  </a:cxn>
                  <a:cxn ang="0">
                    <a:pos x="1128" y="722"/>
                  </a:cxn>
                  <a:cxn ang="0">
                    <a:pos x="1446" y="0"/>
                  </a:cxn>
                  <a:cxn ang="0">
                    <a:pos x="1446" y="202"/>
                  </a:cxn>
                  <a:cxn ang="0">
                    <a:pos x="1446" y="0"/>
                  </a:cxn>
                  <a:cxn ang="0">
                    <a:pos x="1359" y="86"/>
                  </a:cxn>
                  <a:cxn ang="0">
                    <a:pos x="1562" y="86"/>
                  </a:cxn>
                  <a:cxn ang="0">
                    <a:pos x="1359" y="86"/>
                  </a:cxn>
                </a:cxnLst>
                <a:rect l="0" t="0" r="r" b="b"/>
                <a:pathLst>
                  <a:path w="1562" h="808">
                    <a:moveTo>
                      <a:pt x="116" y="606"/>
                    </a:moveTo>
                    <a:lnTo>
                      <a:pt x="116" y="779"/>
                    </a:lnTo>
                    <a:lnTo>
                      <a:pt x="116" y="606"/>
                    </a:lnTo>
                    <a:close/>
                    <a:moveTo>
                      <a:pt x="0" y="693"/>
                    </a:moveTo>
                    <a:lnTo>
                      <a:pt x="202" y="693"/>
                    </a:lnTo>
                    <a:lnTo>
                      <a:pt x="0" y="693"/>
                    </a:lnTo>
                    <a:close/>
                    <a:moveTo>
                      <a:pt x="347" y="288"/>
                    </a:moveTo>
                    <a:lnTo>
                      <a:pt x="347" y="462"/>
                    </a:lnTo>
                    <a:lnTo>
                      <a:pt x="347" y="288"/>
                    </a:lnTo>
                    <a:close/>
                    <a:moveTo>
                      <a:pt x="231" y="375"/>
                    </a:moveTo>
                    <a:lnTo>
                      <a:pt x="434" y="375"/>
                    </a:lnTo>
                    <a:lnTo>
                      <a:pt x="231" y="375"/>
                    </a:lnTo>
                    <a:close/>
                    <a:moveTo>
                      <a:pt x="549" y="231"/>
                    </a:moveTo>
                    <a:lnTo>
                      <a:pt x="549" y="433"/>
                    </a:lnTo>
                    <a:lnTo>
                      <a:pt x="549" y="231"/>
                    </a:lnTo>
                    <a:close/>
                    <a:moveTo>
                      <a:pt x="463" y="317"/>
                    </a:moveTo>
                    <a:lnTo>
                      <a:pt x="665" y="317"/>
                    </a:lnTo>
                    <a:lnTo>
                      <a:pt x="463" y="317"/>
                    </a:lnTo>
                    <a:close/>
                    <a:moveTo>
                      <a:pt x="781" y="260"/>
                    </a:moveTo>
                    <a:lnTo>
                      <a:pt x="781" y="462"/>
                    </a:lnTo>
                    <a:lnTo>
                      <a:pt x="781" y="260"/>
                    </a:lnTo>
                    <a:close/>
                    <a:moveTo>
                      <a:pt x="694" y="375"/>
                    </a:moveTo>
                    <a:lnTo>
                      <a:pt x="868" y="375"/>
                    </a:lnTo>
                    <a:lnTo>
                      <a:pt x="694" y="375"/>
                    </a:lnTo>
                    <a:close/>
                    <a:moveTo>
                      <a:pt x="1012" y="260"/>
                    </a:moveTo>
                    <a:lnTo>
                      <a:pt x="1012" y="462"/>
                    </a:lnTo>
                    <a:lnTo>
                      <a:pt x="1012" y="260"/>
                    </a:lnTo>
                    <a:close/>
                    <a:moveTo>
                      <a:pt x="925" y="375"/>
                    </a:moveTo>
                    <a:lnTo>
                      <a:pt x="1099" y="375"/>
                    </a:lnTo>
                    <a:lnTo>
                      <a:pt x="925" y="375"/>
                    </a:lnTo>
                    <a:close/>
                    <a:moveTo>
                      <a:pt x="1243" y="606"/>
                    </a:moveTo>
                    <a:lnTo>
                      <a:pt x="1243" y="808"/>
                    </a:lnTo>
                    <a:lnTo>
                      <a:pt x="1243" y="606"/>
                    </a:lnTo>
                    <a:close/>
                    <a:moveTo>
                      <a:pt x="1128" y="722"/>
                    </a:moveTo>
                    <a:lnTo>
                      <a:pt x="1330" y="722"/>
                    </a:lnTo>
                    <a:lnTo>
                      <a:pt x="1128" y="722"/>
                    </a:lnTo>
                    <a:close/>
                    <a:moveTo>
                      <a:pt x="1446" y="0"/>
                    </a:moveTo>
                    <a:lnTo>
                      <a:pt x="1446" y="202"/>
                    </a:lnTo>
                    <a:lnTo>
                      <a:pt x="1446" y="0"/>
                    </a:lnTo>
                    <a:close/>
                    <a:moveTo>
                      <a:pt x="1359" y="86"/>
                    </a:moveTo>
                    <a:lnTo>
                      <a:pt x="1562" y="86"/>
                    </a:lnTo>
                    <a:lnTo>
                      <a:pt x="1359" y="86"/>
                    </a:lnTo>
                    <a:close/>
                  </a:path>
                </a:pathLst>
              </a:custGeom>
              <a:solidFill>
                <a:srgbClr val="C050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 135"/>
              <p:cNvSpPr>
                <a:spLocks noEditPoints="1"/>
              </p:cNvSpPr>
              <p:nvPr/>
            </p:nvSpPr>
            <p:spPr bwMode="auto">
              <a:xfrm>
                <a:off x="12029" y="3928"/>
                <a:ext cx="1533" cy="1646"/>
              </a:xfrm>
              <a:custGeom>
                <a:avLst/>
                <a:gdLst/>
                <a:ahLst/>
                <a:cxnLst>
                  <a:cxn ang="0">
                    <a:pos x="87" y="1473"/>
                  </a:cxn>
                  <a:cxn ang="0">
                    <a:pos x="87" y="1646"/>
                  </a:cxn>
                  <a:cxn ang="0">
                    <a:pos x="87" y="1473"/>
                  </a:cxn>
                  <a:cxn ang="0">
                    <a:pos x="0" y="1560"/>
                  </a:cxn>
                  <a:cxn ang="0">
                    <a:pos x="203" y="1560"/>
                  </a:cxn>
                  <a:cxn ang="0">
                    <a:pos x="0" y="1560"/>
                  </a:cxn>
                  <a:cxn ang="0">
                    <a:pos x="319" y="838"/>
                  </a:cxn>
                  <a:cxn ang="0">
                    <a:pos x="319" y="1011"/>
                  </a:cxn>
                  <a:cxn ang="0">
                    <a:pos x="319" y="838"/>
                  </a:cxn>
                  <a:cxn ang="0">
                    <a:pos x="232" y="924"/>
                  </a:cxn>
                  <a:cxn ang="0">
                    <a:pos x="405" y="924"/>
                  </a:cxn>
                  <a:cxn ang="0">
                    <a:pos x="232" y="924"/>
                  </a:cxn>
                  <a:cxn ang="0">
                    <a:pos x="550" y="549"/>
                  </a:cxn>
                  <a:cxn ang="0">
                    <a:pos x="550" y="722"/>
                  </a:cxn>
                  <a:cxn ang="0">
                    <a:pos x="550" y="549"/>
                  </a:cxn>
                  <a:cxn ang="0">
                    <a:pos x="463" y="636"/>
                  </a:cxn>
                  <a:cxn ang="0">
                    <a:pos x="637" y="636"/>
                  </a:cxn>
                  <a:cxn ang="0">
                    <a:pos x="463" y="636"/>
                  </a:cxn>
                  <a:cxn ang="0">
                    <a:pos x="781" y="780"/>
                  </a:cxn>
                  <a:cxn ang="0">
                    <a:pos x="781" y="953"/>
                  </a:cxn>
                  <a:cxn ang="0">
                    <a:pos x="781" y="780"/>
                  </a:cxn>
                  <a:cxn ang="0">
                    <a:pos x="666" y="867"/>
                  </a:cxn>
                  <a:cxn ang="0">
                    <a:pos x="868" y="867"/>
                  </a:cxn>
                  <a:cxn ang="0">
                    <a:pos x="666" y="867"/>
                  </a:cxn>
                  <a:cxn ang="0">
                    <a:pos x="984" y="578"/>
                  </a:cxn>
                  <a:cxn ang="0">
                    <a:pos x="984" y="780"/>
                  </a:cxn>
                  <a:cxn ang="0">
                    <a:pos x="984" y="578"/>
                  </a:cxn>
                  <a:cxn ang="0">
                    <a:pos x="897" y="664"/>
                  </a:cxn>
                  <a:cxn ang="0">
                    <a:pos x="1099" y="664"/>
                  </a:cxn>
                  <a:cxn ang="0">
                    <a:pos x="897" y="664"/>
                  </a:cxn>
                  <a:cxn ang="0">
                    <a:pos x="1215" y="433"/>
                  </a:cxn>
                  <a:cxn ang="0">
                    <a:pos x="1215" y="636"/>
                  </a:cxn>
                  <a:cxn ang="0">
                    <a:pos x="1215" y="433"/>
                  </a:cxn>
                  <a:cxn ang="0">
                    <a:pos x="1128" y="520"/>
                  </a:cxn>
                  <a:cxn ang="0">
                    <a:pos x="1331" y="520"/>
                  </a:cxn>
                  <a:cxn ang="0">
                    <a:pos x="1128" y="520"/>
                  </a:cxn>
                  <a:cxn ang="0">
                    <a:pos x="1446" y="0"/>
                  </a:cxn>
                  <a:cxn ang="0">
                    <a:pos x="1446" y="202"/>
                  </a:cxn>
                  <a:cxn ang="0">
                    <a:pos x="1446" y="0"/>
                  </a:cxn>
                  <a:cxn ang="0">
                    <a:pos x="1360" y="87"/>
                  </a:cxn>
                  <a:cxn ang="0">
                    <a:pos x="1533" y="87"/>
                  </a:cxn>
                  <a:cxn ang="0">
                    <a:pos x="1360" y="87"/>
                  </a:cxn>
                </a:cxnLst>
                <a:rect l="0" t="0" r="r" b="b"/>
                <a:pathLst>
                  <a:path w="1533" h="1646">
                    <a:moveTo>
                      <a:pt x="87" y="1473"/>
                    </a:moveTo>
                    <a:lnTo>
                      <a:pt x="87" y="1646"/>
                    </a:lnTo>
                    <a:lnTo>
                      <a:pt x="87" y="1473"/>
                    </a:lnTo>
                    <a:close/>
                    <a:moveTo>
                      <a:pt x="0" y="1560"/>
                    </a:moveTo>
                    <a:lnTo>
                      <a:pt x="203" y="1560"/>
                    </a:lnTo>
                    <a:lnTo>
                      <a:pt x="0" y="1560"/>
                    </a:lnTo>
                    <a:close/>
                    <a:moveTo>
                      <a:pt x="319" y="838"/>
                    </a:moveTo>
                    <a:lnTo>
                      <a:pt x="319" y="1011"/>
                    </a:lnTo>
                    <a:lnTo>
                      <a:pt x="319" y="838"/>
                    </a:lnTo>
                    <a:close/>
                    <a:moveTo>
                      <a:pt x="232" y="924"/>
                    </a:moveTo>
                    <a:lnTo>
                      <a:pt x="405" y="924"/>
                    </a:lnTo>
                    <a:lnTo>
                      <a:pt x="232" y="924"/>
                    </a:lnTo>
                    <a:close/>
                    <a:moveTo>
                      <a:pt x="550" y="549"/>
                    </a:moveTo>
                    <a:lnTo>
                      <a:pt x="550" y="722"/>
                    </a:lnTo>
                    <a:lnTo>
                      <a:pt x="550" y="549"/>
                    </a:lnTo>
                    <a:close/>
                    <a:moveTo>
                      <a:pt x="463" y="636"/>
                    </a:moveTo>
                    <a:lnTo>
                      <a:pt x="637" y="636"/>
                    </a:lnTo>
                    <a:lnTo>
                      <a:pt x="463" y="636"/>
                    </a:lnTo>
                    <a:close/>
                    <a:moveTo>
                      <a:pt x="781" y="780"/>
                    </a:moveTo>
                    <a:lnTo>
                      <a:pt x="781" y="953"/>
                    </a:lnTo>
                    <a:lnTo>
                      <a:pt x="781" y="780"/>
                    </a:lnTo>
                    <a:close/>
                    <a:moveTo>
                      <a:pt x="666" y="867"/>
                    </a:moveTo>
                    <a:lnTo>
                      <a:pt x="868" y="867"/>
                    </a:lnTo>
                    <a:lnTo>
                      <a:pt x="666" y="867"/>
                    </a:lnTo>
                    <a:close/>
                    <a:moveTo>
                      <a:pt x="984" y="578"/>
                    </a:moveTo>
                    <a:lnTo>
                      <a:pt x="984" y="780"/>
                    </a:lnTo>
                    <a:lnTo>
                      <a:pt x="984" y="578"/>
                    </a:lnTo>
                    <a:close/>
                    <a:moveTo>
                      <a:pt x="897" y="664"/>
                    </a:moveTo>
                    <a:lnTo>
                      <a:pt x="1099" y="664"/>
                    </a:lnTo>
                    <a:lnTo>
                      <a:pt x="897" y="664"/>
                    </a:lnTo>
                    <a:close/>
                    <a:moveTo>
                      <a:pt x="1215" y="433"/>
                    </a:moveTo>
                    <a:lnTo>
                      <a:pt x="1215" y="636"/>
                    </a:lnTo>
                    <a:lnTo>
                      <a:pt x="1215" y="433"/>
                    </a:lnTo>
                    <a:close/>
                    <a:moveTo>
                      <a:pt x="1128" y="520"/>
                    </a:moveTo>
                    <a:lnTo>
                      <a:pt x="1331" y="520"/>
                    </a:lnTo>
                    <a:lnTo>
                      <a:pt x="1128" y="520"/>
                    </a:lnTo>
                    <a:close/>
                    <a:moveTo>
                      <a:pt x="1446" y="0"/>
                    </a:moveTo>
                    <a:lnTo>
                      <a:pt x="1446" y="202"/>
                    </a:lnTo>
                    <a:lnTo>
                      <a:pt x="1446" y="0"/>
                    </a:lnTo>
                    <a:close/>
                    <a:moveTo>
                      <a:pt x="1360" y="87"/>
                    </a:moveTo>
                    <a:lnTo>
                      <a:pt x="1533" y="87"/>
                    </a:lnTo>
                    <a:lnTo>
                      <a:pt x="1360" y="87"/>
                    </a:lnTo>
                    <a:close/>
                  </a:path>
                </a:pathLst>
              </a:custGeom>
              <a:solidFill>
                <a:srgbClr val="C050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 134"/>
              <p:cNvSpPr>
                <a:spLocks noEditPoints="1"/>
              </p:cNvSpPr>
              <p:nvPr/>
            </p:nvSpPr>
            <p:spPr bwMode="auto">
              <a:xfrm>
                <a:off x="13591" y="3639"/>
                <a:ext cx="1995" cy="1444"/>
              </a:xfrm>
              <a:custGeom>
                <a:avLst/>
                <a:gdLst/>
                <a:ahLst/>
                <a:cxnLst>
                  <a:cxn ang="0">
                    <a:pos x="116" y="838"/>
                  </a:cxn>
                  <a:cxn ang="0">
                    <a:pos x="116" y="1011"/>
                  </a:cxn>
                  <a:cxn ang="0">
                    <a:pos x="116" y="838"/>
                  </a:cxn>
                  <a:cxn ang="0">
                    <a:pos x="0" y="925"/>
                  </a:cxn>
                  <a:cxn ang="0">
                    <a:pos x="202" y="925"/>
                  </a:cxn>
                  <a:cxn ang="0">
                    <a:pos x="0" y="925"/>
                  </a:cxn>
                  <a:cxn ang="0">
                    <a:pos x="347" y="231"/>
                  </a:cxn>
                  <a:cxn ang="0">
                    <a:pos x="347" y="434"/>
                  </a:cxn>
                  <a:cxn ang="0">
                    <a:pos x="347" y="231"/>
                  </a:cxn>
                  <a:cxn ang="0">
                    <a:pos x="231" y="318"/>
                  </a:cxn>
                  <a:cxn ang="0">
                    <a:pos x="434" y="318"/>
                  </a:cxn>
                  <a:cxn ang="0">
                    <a:pos x="231" y="318"/>
                  </a:cxn>
                  <a:cxn ang="0">
                    <a:pos x="549" y="1242"/>
                  </a:cxn>
                  <a:cxn ang="0">
                    <a:pos x="549" y="1444"/>
                  </a:cxn>
                  <a:cxn ang="0">
                    <a:pos x="549" y="1242"/>
                  </a:cxn>
                  <a:cxn ang="0">
                    <a:pos x="463" y="1358"/>
                  </a:cxn>
                  <a:cxn ang="0">
                    <a:pos x="665" y="1358"/>
                  </a:cxn>
                  <a:cxn ang="0">
                    <a:pos x="463" y="1358"/>
                  </a:cxn>
                  <a:cxn ang="0">
                    <a:pos x="781" y="838"/>
                  </a:cxn>
                  <a:cxn ang="0">
                    <a:pos x="781" y="1040"/>
                  </a:cxn>
                  <a:cxn ang="0">
                    <a:pos x="781" y="838"/>
                  </a:cxn>
                  <a:cxn ang="0">
                    <a:pos x="694" y="925"/>
                  </a:cxn>
                  <a:cxn ang="0">
                    <a:pos x="896" y="925"/>
                  </a:cxn>
                  <a:cxn ang="0">
                    <a:pos x="694" y="925"/>
                  </a:cxn>
                  <a:cxn ang="0">
                    <a:pos x="1012" y="1040"/>
                  </a:cxn>
                  <a:cxn ang="0">
                    <a:pos x="1012" y="1242"/>
                  </a:cxn>
                  <a:cxn ang="0">
                    <a:pos x="1012" y="1040"/>
                  </a:cxn>
                  <a:cxn ang="0">
                    <a:pos x="925" y="1127"/>
                  </a:cxn>
                  <a:cxn ang="0">
                    <a:pos x="1099" y="1127"/>
                  </a:cxn>
                  <a:cxn ang="0">
                    <a:pos x="925" y="1127"/>
                  </a:cxn>
                  <a:cxn ang="0">
                    <a:pos x="1243" y="0"/>
                  </a:cxn>
                  <a:cxn ang="0">
                    <a:pos x="1243" y="174"/>
                  </a:cxn>
                  <a:cxn ang="0">
                    <a:pos x="1243" y="0"/>
                  </a:cxn>
                  <a:cxn ang="0">
                    <a:pos x="1128" y="87"/>
                  </a:cxn>
                  <a:cxn ang="0">
                    <a:pos x="1330" y="87"/>
                  </a:cxn>
                  <a:cxn ang="0">
                    <a:pos x="1128" y="87"/>
                  </a:cxn>
                  <a:cxn ang="0">
                    <a:pos x="1475" y="982"/>
                  </a:cxn>
                  <a:cxn ang="0">
                    <a:pos x="1475" y="1156"/>
                  </a:cxn>
                  <a:cxn ang="0">
                    <a:pos x="1475" y="982"/>
                  </a:cxn>
                  <a:cxn ang="0">
                    <a:pos x="1359" y="1069"/>
                  </a:cxn>
                  <a:cxn ang="0">
                    <a:pos x="1561" y="1069"/>
                  </a:cxn>
                  <a:cxn ang="0">
                    <a:pos x="1359" y="1069"/>
                  </a:cxn>
                  <a:cxn ang="0">
                    <a:pos x="1677" y="867"/>
                  </a:cxn>
                  <a:cxn ang="0">
                    <a:pos x="1677" y="1040"/>
                  </a:cxn>
                  <a:cxn ang="0">
                    <a:pos x="1677" y="867"/>
                  </a:cxn>
                  <a:cxn ang="0">
                    <a:pos x="1590" y="953"/>
                  </a:cxn>
                  <a:cxn ang="0">
                    <a:pos x="1793" y="953"/>
                  </a:cxn>
                  <a:cxn ang="0">
                    <a:pos x="1590" y="953"/>
                  </a:cxn>
                  <a:cxn ang="0">
                    <a:pos x="1908" y="318"/>
                  </a:cxn>
                  <a:cxn ang="0">
                    <a:pos x="1908" y="520"/>
                  </a:cxn>
                  <a:cxn ang="0">
                    <a:pos x="1908" y="318"/>
                  </a:cxn>
                  <a:cxn ang="0">
                    <a:pos x="1822" y="405"/>
                  </a:cxn>
                  <a:cxn ang="0">
                    <a:pos x="1995" y="405"/>
                  </a:cxn>
                  <a:cxn ang="0">
                    <a:pos x="1822" y="405"/>
                  </a:cxn>
                </a:cxnLst>
                <a:rect l="0" t="0" r="r" b="b"/>
                <a:pathLst>
                  <a:path w="1995" h="1444">
                    <a:moveTo>
                      <a:pt x="116" y="838"/>
                    </a:moveTo>
                    <a:lnTo>
                      <a:pt x="116" y="1011"/>
                    </a:lnTo>
                    <a:lnTo>
                      <a:pt x="116" y="838"/>
                    </a:lnTo>
                    <a:close/>
                    <a:moveTo>
                      <a:pt x="0" y="925"/>
                    </a:moveTo>
                    <a:lnTo>
                      <a:pt x="202" y="925"/>
                    </a:lnTo>
                    <a:lnTo>
                      <a:pt x="0" y="925"/>
                    </a:lnTo>
                    <a:close/>
                    <a:moveTo>
                      <a:pt x="347" y="231"/>
                    </a:moveTo>
                    <a:lnTo>
                      <a:pt x="347" y="434"/>
                    </a:lnTo>
                    <a:lnTo>
                      <a:pt x="347" y="231"/>
                    </a:lnTo>
                    <a:close/>
                    <a:moveTo>
                      <a:pt x="231" y="318"/>
                    </a:moveTo>
                    <a:lnTo>
                      <a:pt x="434" y="318"/>
                    </a:lnTo>
                    <a:lnTo>
                      <a:pt x="231" y="318"/>
                    </a:lnTo>
                    <a:close/>
                    <a:moveTo>
                      <a:pt x="549" y="1242"/>
                    </a:moveTo>
                    <a:lnTo>
                      <a:pt x="549" y="1444"/>
                    </a:lnTo>
                    <a:lnTo>
                      <a:pt x="549" y="1242"/>
                    </a:lnTo>
                    <a:close/>
                    <a:moveTo>
                      <a:pt x="463" y="1358"/>
                    </a:moveTo>
                    <a:lnTo>
                      <a:pt x="665" y="1358"/>
                    </a:lnTo>
                    <a:lnTo>
                      <a:pt x="463" y="1358"/>
                    </a:lnTo>
                    <a:close/>
                    <a:moveTo>
                      <a:pt x="781" y="838"/>
                    </a:moveTo>
                    <a:lnTo>
                      <a:pt x="781" y="1040"/>
                    </a:lnTo>
                    <a:lnTo>
                      <a:pt x="781" y="838"/>
                    </a:lnTo>
                    <a:close/>
                    <a:moveTo>
                      <a:pt x="694" y="925"/>
                    </a:moveTo>
                    <a:lnTo>
                      <a:pt x="896" y="925"/>
                    </a:lnTo>
                    <a:lnTo>
                      <a:pt x="694" y="925"/>
                    </a:lnTo>
                    <a:close/>
                    <a:moveTo>
                      <a:pt x="1012" y="1040"/>
                    </a:moveTo>
                    <a:lnTo>
                      <a:pt x="1012" y="1242"/>
                    </a:lnTo>
                    <a:lnTo>
                      <a:pt x="1012" y="1040"/>
                    </a:lnTo>
                    <a:close/>
                    <a:moveTo>
                      <a:pt x="925" y="1127"/>
                    </a:moveTo>
                    <a:lnTo>
                      <a:pt x="1099" y="1127"/>
                    </a:lnTo>
                    <a:lnTo>
                      <a:pt x="925" y="1127"/>
                    </a:lnTo>
                    <a:close/>
                    <a:moveTo>
                      <a:pt x="1243" y="0"/>
                    </a:moveTo>
                    <a:lnTo>
                      <a:pt x="1243" y="174"/>
                    </a:lnTo>
                    <a:lnTo>
                      <a:pt x="1243" y="0"/>
                    </a:lnTo>
                    <a:close/>
                    <a:moveTo>
                      <a:pt x="1128" y="87"/>
                    </a:moveTo>
                    <a:lnTo>
                      <a:pt x="1330" y="87"/>
                    </a:lnTo>
                    <a:lnTo>
                      <a:pt x="1128" y="87"/>
                    </a:lnTo>
                    <a:close/>
                    <a:moveTo>
                      <a:pt x="1475" y="982"/>
                    </a:moveTo>
                    <a:lnTo>
                      <a:pt x="1475" y="1156"/>
                    </a:lnTo>
                    <a:lnTo>
                      <a:pt x="1475" y="982"/>
                    </a:lnTo>
                    <a:close/>
                    <a:moveTo>
                      <a:pt x="1359" y="1069"/>
                    </a:moveTo>
                    <a:lnTo>
                      <a:pt x="1561" y="1069"/>
                    </a:lnTo>
                    <a:lnTo>
                      <a:pt x="1359" y="1069"/>
                    </a:lnTo>
                    <a:close/>
                    <a:moveTo>
                      <a:pt x="1677" y="867"/>
                    </a:moveTo>
                    <a:lnTo>
                      <a:pt x="1677" y="1040"/>
                    </a:lnTo>
                    <a:lnTo>
                      <a:pt x="1677" y="867"/>
                    </a:lnTo>
                    <a:close/>
                    <a:moveTo>
                      <a:pt x="1590" y="953"/>
                    </a:moveTo>
                    <a:lnTo>
                      <a:pt x="1793" y="953"/>
                    </a:lnTo>
                    <a:lnTo>
                      <a:pt x="1590" y="953"/>
                    </a:lnTo>
                    <a:close/>
                    <a:moveTo>
                      <a:pt x="1908" y="318"/>
                    </a:moveTo>
                    <a:lnTo>
                      <a:pt x="1908" y="520"/>
                    </a:lnTo>
                    <a:lnTo>
                      <a:pt x="1908" y="318"/>
                    </a:lnTo>
                    <a:close/>
                    <a:moveTo>
                      <a:pt x="1822" y="405"/>
                    </a:moveTo>
                    <a:lnTo>
                      <a:pt x="1995" y="405"/>
                    </a:lnTo>
                    <a:lnTo>
                      <a:pt x="1822" y="405"/>
                    </a:lnTo>
                    <a:close/>
                  </a:path>
                </a:pathLst>
              </a:custGeom>
              <a:solidFill>
                <a:srgbClr val="C050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133"/>
              <p:cNvSpPr>
                <a:spLocks noEditPoints="1"/>
              </p:cNvSpPr>
              <p:nvPr/>
            </p:nvSpPr>
            <p:spPr bwMode="auto">
              <a:xfrm>
                <a:off x="2574" y="3639"/>
                <a:ext cx="13012" cy="2571"/>
              </a:xfrm>
              <a:custGeom>
                <a:avLst/>
                <a:gdLst/>
                <a:ahLst/>
                <a:cxnLst>
                  <a:cxn ang="0">
                    <a:pos x="0" y="1719"/>
                  </a:cxn>
                  <a:cxn ang="0">
                    <a:pos x="231" y="1372"/>
                  </a:cxn>
                  <a:cxn ang="0">
                    <a:pos x="433" y="1690"/>
                  </a:cxn>
                  <a:cxn ang="0">
                    <a:pos x="665" y="1545"/>
                  </a:cxn>
                  <a:cxn ang="0">
                    <a:pos x="896" y="1545"/>
                  </a:cxn>
                  <a:cxn ang="0">
                    <a:pos x="1127" y="1430"/>
                  </a:cxn>
                  <a:cxn ang="0">
                    <a:pos x="1359" y="1372"/>
                  </a:cxn>
                  <a:cxn ang="0">
                    <a:pos x="1561" y="2441"/>
                  </a:cxn>
                  <a:cxn ang="0">
                    <a:pos x="1792" y="2152"/>
                  </a:cxn>
                  <a:cxn ang="0">
                    <a:pos x="2024" y="1488"/>
                  </a:cxn>
                  <a:cxn ang="0">
                    <a:pos x="2255" y="1921"/>
                  </a:cxn>
                  <a:cxn ang="0">
                    <a:pos x="2458" y="1372"/>
                  </a:cxn>
                  <a:cxn ang="0">
                    <a:pos x="2689" y="1921"/>
                  </a:cxn>
                  <a:cxn ang="0">
                    <a:pos x="2920" y="1719"/>
                  </a:cxn>
                  <a:cxn ang="0">
                    <a:pos x="3152" y="1545"/>
                  </a:cxn>
                  <a:cxn ang="0">
                    <a:pos x="3383" y="1574"/>
                  </a:cxn>
                  <a:cxn ang="0">
                    <a:pos x="3585" y="1921"/>
                  </a:cxn>
                  <a:cxn ang="0">
                    <a:pos x="3817" y="1314"/>
                  </a:cxn>
                  <a:cxn ang="0">
                    <a:pos x="4048" y="1603"/>
                  </a:cxn>
                  <a:cxn ang="0">
                    <a:pos x="4279" y="1343"/>
                  </a:cxn>
                  <a:cxn ang="0">
                    <a:pos x="4511" y="1545"/>
                  </a:cxn>
                  <a:cxn ang="0">
                    <a:pos x="4713" y="1488"/>
                  </a:cxn>
                  <a:cxn ang="0">
                    <a:pos x="4944" y="2268"/>
                  </a:cxn>
                  <a:cxn ang="0">
                    <a:pos x="5176" y="2152"/>
                  </a:cxn>
                  <a:cxn ang="0">
                    <a:pos x="5407" y="1574"/>
                  </a:cxn>
                  <a:cxn ang="0">
                    <a:pos x="5638" y="1661"/>
                  </a:cxn>
                  <a:cxn ang="0">
                    <a:pos x="5841" y="1748"/>
                  </a:cxn>
                  <a:cxn ang="0">
                    <a:pos x="6072" y="1517"/>
                  </a:cxn>
                  <a:cxn ang="0">
                    <a:pos x="6304" y="1286"/>
                  </a:cxn>
                  <a:cxn ang="0">
                    <a:pos x="6535" y="1632"/>
                  </a:cxn>
                  <a:cxn ang="0">
                    <a:pos x="6737" y="1430"/>
                  </a:cxn>
                  <a:cxn ang="0">
                    <a:pos x="6969" y="1459"/>
                  </a:cxn>
                  <a:cxn ang="0">
                    <a:pos x="7200" y="1054"/>
                  </a:cxn>
                  <a:cxn ang="0">
                    <a:pos x="7431" y="1141"/>
                  </a:cxn>
                  <a:cxn ang="0">
                    <a:pos x="7663" y="1026"/>
                  </a:cxn>
                  <a:cxn ang="0">
                    <a:pos x="7865" y="1343"/>
                  </a:cxn>
                  <a:cxn ang="0">
                    <a:pos x="8096" y="1026"/>
                  </a:cxn>
                  <a:cxn ang="0">
                    <a:pos x="8328" y="968"/>
                  </a:cxn>
                  <a:cxn ang="0">
                    <a:pos x="8559" y="1026"/>
                  </a:cxn>
                  <a:cxn ang="0">
                    <a:pos x="8790" y="1026"/>
                  </a:cxn>
                  <a:cxn ang="0">
                    <a:pos x="8993" y="1372"/>
                  </a:cxn>
                  <a:cxn ang="0">
                    <a:pos x="9224" y="737"/>
                  </a:cxn>
                  <a:cxn ang="0">
                    <a:pos x="9455" y="1834"/>
                  </a:cxn>
                  <a:cxn ang="0">
                    <a:pos x="9687" y="1199"/>
                  </a:cxn>
                  <a:cxn ang="0">
                    <a:pos x="9918" y="910"/>
                  </a:cxn>
                  <a:cxn ang="0">
                    <a:pos x="10121" y="1141"/>
                  </a:cxn>
                  <a:cxn ang="0">
                    <a:pos x="10352" y="939"/>
                  </a:cxn>
                  <a:cxn ang="0">
                    <a:pos x="10583" y="795"/>
                  </a:cxn>
                  <a:cxn ang="0">
                    <a:pos x="10815" y="361"/>
                  </a:cxn>
                  <a:cxn ang="0">
                    <a:pos x="11017" y="910"/>
                  </a:cxn>
                  <a:cxn ang="0">
                    <a:pos x="11248" y="304"/>
                  </a:cxn>
                  <a:cxn ang="0">
                    <a:pos x="11480" y="1343"/>
                  </a:cxn>
                  <a:cxn ang="0">
                    <a:pos x="11711" y="910"/>
                  </a:cxn>
                  <a:cxn ang="0">
                    <a:pos x="11942" y="1112"/>
                  </a:cxn>
                  <a:cxn ang="0">
                    <a:pos x="12145" y="72"/>
                  </a:cxn>
                  <a:cxn ang="0">
                    <a:pos x="12376" y="1054"/>
                  </a:cxn>
                  <a:cxn ang="0">
                    <a:pos x="12607" y="939"/>
                  </a:cxn>
                  <a:cxn ang="0">
                    <a:pos x="12839" y="390"/>
                  </a:cxn>
                </a:cxnLst>
                <a:rect l="0" t="0" r="r" b="b"/>
                <a:pathLst>
                  <a:path w="13012" h="2571">
                    <a:moveTo>
                      <a:pt x="101" y="1647"/>
                    </a:moveTo>
                    <a:lnTo>
                      <a:pt x="101" y="1849"/>
                    </a:lnTo>
                    <a:lnTo>
                      <a:pt x="72" y="1849"/>
                    </a:lnTo>
                    <a:lnTo>
                      <a:pt x="72" y="1647"/>
                    </a:lnTo>
                    <a:lnTo>
                      <a:pt x="101" y="1647"/>
                    </a:lnTo>
                    <a:close/>
                    <a:moveTo>
                      <a:pt x="0" y="1719"/>
                    </a:moveTo>
                    <a:lnTo>
                      <a:pt x="173" y="1719"/>
                    </a:lnTo>
                    <a:lnTo>
                      <a:pt x="173" y="1748"/>
                    </a:lnTo>
                    <a:lnTo>
                      <a:pt x="0" y="1748"/>
                    </a:lnTo>
                    <a:lnTo>
                      <a:pt x="0" y="1719"/>
                    </a:lnTo>
                    <a:close/>
                    <a:moveTo>
                      <a:pt x="332" y="1271"/>
                    </a:moveTo>
                    <a:lnTo>
                      <a:pt x="332" y="1473"/>
                    </a:lnTo>
                    <a:lnTo>
                      <a:pt x="303" y="1473"/>
                    </a:lnTo>
                    <a:lnTo>
                      <a:pt x="303" y="1271"/>
                    </a:lnTo>
                    <a:lnTo>
                      <a:pt x="332" y="1271"/>
                    </a:lnTo>
                    <a:close/>
                    <a:moveTo>
                      <a:pt x="231" y="1372"/>
                    </a:moveTo>
                    <a:lnTo>
                      <a:pt x="404" y="1372"/>
                    </a:lnTo>
                    <a:lnTo>
                      <a:pt x="404" y="1401"/>
                    </a:lnTo>
                    <a:lnTo>
                      <a:pt x="231" y="1401"/>
                    </a:lnTo>
                    <a:lnTo>
                      <a:pt x="231" y="1372"/>
                    </a:lnTo>
                    <a:close/>
                    <a:moveTo>
                      <a:pt x="563" y="1618"/>
                    </a:moveTo>
                    <a:lnTo>
                      <a:pt x="563" y="1791"/>
                    </a:lnTo>
                    <a:lnTo>
                      <a:pt x="535" y="1791"/>
                    </a:lnTo>
                    <a:lnTo>
                      <a:pt x="535" y="1618"/>
                    </a:lnTo>
                    <a:lnTo>
                      <a:pt x="563" y="1618"/>
                    </a:lnTo>
                    <a:close/>
                    <a:moveTo>
                      <a:pt x="433" y="1690"/>
                    </a:moveTo>
                    <a:lnTo>
                      <a:pt x="636" y="1690"/>
                    </a:lnTo>
                    <a:lnTo>
                      <a:pt x="636" y="1719"/>
                    </a:lnTo>
                    <a:lnTo>
                      <a:pt x="433" y="1719"/>
                    </a:lnTo>
                    <a:lnTo>
                      <a:pt x="433" y="1690"/>
                    </a:lnTo>
                    <a:close/>
                    <a:moveTo>
                      <a:pt x="766" y="1473"/>
                    </a:moveTo>
                    <a:lnTo>
                      <a:pt x="766" y="1675"/>
                    </a:lnTo>
                    <a:lnTo>
                      <a:pt x="737" y="1675"/>
                    </a:lnTo>
                    <a:lnTo>
                      <a:pt x="737" y="1473"/>
                    </a:lnTo>
                    <a:lnTo>
                      <a:pt x="766" y="1473"/>
                    </a:lnTo>
                    <a:close/>
                    <a:moveTo>
                      <a:pt x="665" y="1545"/>
                    </a:moveTo>
                    <a:lnTo>
                      <a:pt x="867" y="1545"/>
                    </a:lnTo>
                    <a:lnTo>
                      <a:pt x="867" y="1574"/>
                    </a:lnTo>
                    <a:lnTo>
                      <a:pt x="665" y="1574"/>
                    </a:lnTo>
                    <a:lnTo>
                      <a:pt x="665" y="1545"/>
                    </a:lnTo>
                    <a:close/>
                    <a:moveTo>
                      <a:pt x="997" y="1444"/>
                    </a:moveTo>
                    <a:lnTo>
                      <a:pt x="997" y="1647"/>
                    </a:lnTo>
                    <a:lnTo>
                      <a:pt x="968" y="1647"/>
                    </a:lnTo>
                    <a:lnTo>
                      <a:pt x="968" y="1444"/>
                    </a:lnTo>
                    <a:lnTo>
                      <a:pt x="997" y="1444"/>
                    </a:lnTo>
                    <a:close/>
                    <a:moveTo>
                      <a:pt x="896" y="1545"/>
                    </a:moveTo>
                    <a:lnTo>
                      <a:pt x="1098" y="1545"/>
                    </a:lnTo>
                    <a:lnTo>
                      <a:pt x="1098" y="1574"/>
                    </a:lnTo>
                    <a:lnTo>
                      <a:pt x="896" y="1574"/>
                    </a:lnTo>
                    <a:lnTo>
                      <a:pt x="896" y="1545"/>
                    </a:lnTo>
                    <a:close/>
                    <a:moveTo>
                      <a:pt x="1229" y="1358"/>
                    </a:moveTo>
                    <a:lnTo>
                      <a:pt x="1229" y="1531"/>
                    </a:lnTo>
                    <a:lnTo>
                      <a:pt x="1200" y="1531"/>
                    </a:lnTo>
                    <a:lnTo>
                      <a:pt x="1200" y="1358"/>
                    </a:lnTo>
                    <a:lnTo>
                      <a:pt x="1229" y="1358"/>
                    </a:lnTo>
                    <a:close/>
                    <a:moveTo>
                      <a:pt x="1127" y="1430"/>
                    </a:moveTo>
                    <a:lnTo>
                      <a:pt x="1301" y="1430"/>
                    </a:lnTo>
                    <a:lnTo>
                      <a:pt x="1301" y="1459"/>
                    </a:lnTo>
                    <a:lnTo>
                      <a:pt x="1127" y="1459"/>
                    </a:lnTo>
                    <a:lnTo>
                      <a:pt x="1127" y="1430"/>
                    </a:lnTo>
                    <a:close/>
                    <a:moveTo>
                      <a:pt x="1460" y="1300"/>
                    </a:moveTo>
                    <a:lnTo>
                      <a:pt x="1460" y="1473"/>
                    </a:lnTo>
                    <a:lnTo>
                      <a:pt x="1431" y="1473"/>
                    </a:lnTo>
                    <a:lnTo>
                      <a:pt x="1431" y="1300"/>
                    </a:lnTo>
                    <a:lnTo>
                      <a:pt x="1460" y="1300"/>
                    </a:lnTo>
                    <a:close/>
                    <a:moveTo>
                      <a:pt x="1359" y="1372"/>
                    </a:moveTo>
                    <a:lnTo>
                      <a:pt x="1532" y="1372"/>
                    </a:lnTo>
                    <a:lnTo>
                      <a:pt x="1532" y="1401"/>
                    </a:lnTo>
                    <a:lnTo>
                      <a:pt x="1359" y="1401"/>
                    </a:lnTo>
                    <a:lnTo>
                      <a:pt x="1359" y="1372"/>
                    </a:lnTo>
                    <a:close/>
                    <a:moveTo>
                      <a:pt x="1691" y="2369"/>
                    </a:moveTo>
                    <a:lnTo>
                      <a:pt x="1691" y="2571"/>
                    </a:lnTo>
                    <a:lnTo>
                      <a:pt x="1662" y="2571"/>
                    </a:lnTo>
                    <a:lnTo>
                      <a:pt x="1662" y="2369"/>
                    </a:lnTo>
                    <a:lnTo>
                      <a:pt x="1691" y="2369"/>
                    </a:lnTo>
                    <a:close/>
                    <a:moveTo>
                      <a:pt x="1561" y="2441"/>
                    </a:moveTo>
                    <a:lnTo>
                      <a:pt x="1764" y="2441"/>
                    </a:lnTo>
                    <a:lnTo>
                      <a:pt x="1764" y="2470"/>
                    </a:lnTo>
                    <a:lnTo>
                      <a:pt x="1561" y="2470"/>
                    </a:lnTo>
                    <a:lnTo>
                      <a:pt x="1561" y="2441"/>
                    </a:lnTo>
                    <a:close/>
                    <a:moveTo>
                      <a:pt x="1894" y="2080"/>
                    </a:moveTo>
                    <a:lnTo>
                      <a:pt x="1894" y="2282"/>
                    </a:lnTo>
                    <a:lnTo>
                      <a:pt x="1865" y="2282"/>
                    </a:lnTo>
                    <a:lnTo>
                      <a:pt x="1865" y="2080"/>
                    </a:lnTo>
                    <a:lnTo>
                      <a:pt x="1894" y="2080"/>
                    </a:lnTo>
                    <a:close/>
                    <a:moveTo>
                      <a:pt x="1792" y="2152"/>
                    </a:moveTo>
                    <a:lnTo>
                      <a:pt x="1995" y="2152"/>
                    </a:lnTo>
                    <a:lnTo>
                      <a:pt x="1995" y="2181"/>
                    </a:lnTo>
                    <a:lnTo>
                      <a:pt x="1792" y="2181"/>
                    </a:lnTo>
                    <a:lnTo>
                      <a:pt x="1792" y="2152"/>
                    </a:lnTo>
                    <a:close/>
                    <a:moveTo>
                      <a:pt x="2125" y="1416"/>
                    </a:moveTo>
                    <a:lnTo>
                      <a:pt x="2125" y="1589"/>
                    </a:lnTo>
                    <a:lnTo>
                      <a:pt x="2096" y="1589"/>
                    </a:lnTo>
                    <a:lnTo>
                      <a:pt x="2096" y="1416"/>
                    </a:lnTo>
                    <a:lnTo>
                      <a:pt x="2125" y="1416"/>
                    </a:lnTo>
                    <a:close/>
                    <a:moveTo>
                      <a:pt x="2024" y="1488"/>
                    </a:moveTo>
                    <a:lnTo>
                      <a:pt x="2226" y="1488"/>
                    </a:lnTo>
                    <a:lnTo>
                      <a:pt x="2226" y="1517"/>
                    </a:lnTo>
                    <a:lnTo>
                      <a:pt x="2024" y="1517"/>
                    </a:lnTo>
                    <a:lnTo>
                      <a:pt x="2024" y="1488"/>
                    </a:lnTo>
                    <a:close/>
                    <a:moveTo>
                      <a:pt x="2356" y="1820"/>
                    </a:moveTo>
                    <a:lnTo>
                      <a:pt x="2356" y="2022"/>
                    </a:lnTo>
                    <a:lnTo>
                      <a:pt x="2327" y="2022"/>
                    </a:lnTo>
                    <a:lnTo>
                      <a:pt x="2327" y="1820"/>
                    </a:lnTo>
                    <a:lnTo>
                      <a:pt x="2356" y="1820"/>
                    </a:lnTo>
                    <a:close/>
                    <a:moveTo>
                      <a:pt x="2255" y="1921"/>
                    </a:moveTo>
                    <a:lnTo>
                      <a:pt x="2429" y="1921"/>
                    </a:lnTo>
                    <a:lnTo>
                      <a:pt x="2429" y="1950"/>
                    </a:lnTo>
                    <a:lnTo>
                      <a:pt x="2255" y="1950"/>
                    </a:lnTo>
                    <a:lnTo>
                      <a:pt x="2255" y="1921"/>
                    </a:lnTo>
                    <a:close/>
                    <a:moveTo>
                      <a:pt x="2588" y="1300"/>
                    </a:moveTo>
                    <a:lnTo>
                      <a:pt x="2588" y="1502"/>
                    </a:lnTo>
                    <a:lnTo>
                      <a:pt x="2559" y="1502"/>
                    </a:lnTo>
                    <a:lnTo>
                      <a:pt x="2559" y="1300"/>
                    </a:lnTo>
                    <a:lnTo>
                      <a:pt x="2588" y="1300"/>
                    </a:lnTo>
                    <a:close/>
                    <a:moveTo>
                      <a:pt x="2458" y="1372"/>
                    </a:moveTo>
                    <a:lnTo>
                      <a:pt x="2660" y="1372"/>
                    </a:lnTo>
                    <a:lnTo>
                      <a:pt x="2660" y="1401"/>
                    </a:lnTo>
                    <a:lnTo>
                      <a:pt x="2458" y="1401"/>
                    </a:lnTo>
                    <a:lnTo>
                      <a:pt x="2458" y="1372"/>
                    </a:lnTo>
                    <a:close/>
                    <a:moveTo>
                      <a:pt x="2819" y="1820"/>
                    </a:moveTo>
                    <a:lnTo>
                      <a:pt x="2819" y="2022"/>
                    </a:lnTo>
                    <a:lnTo>
                      <a:pt x="2790" y="2022"/>
                    </a:lnTo>
                    <a:lnTo>
                      <a:pt x="2790" y="1820"/>
                    </a:lnTo>
                    <a:lnTo>
                      <a:pt x="2819" y="1820"/>
                    </a:lnTo>
                    <a:close/>
                    <a:moveTo>
                      <a:pt x="2689" y="1921"/>
                    </a:moveTo>
                    <a:lnTo>
                      <a:pt x="2891" y="1921"/>
                    </a:lnTo>
                    <a:lnTo>
                      <a:pt x="2891" y="1950"/>
                    </a:lnTo>
                    <a:lnTo>
                      <a:pt x="2689" y="1950"/>
                    </a:lnTo>
                    <a:lnTo>
                      <a:pt x="2689" y="1921"/>
                    </a:lnTo>
                    <a:close/>
                    <a:moveTo>
                      <a:pt x="3021" y="1618"/>
                    </a:moveTo>
                    <a:lnTo>
                      <a:pt x="3021" y="1820"/>
                    </a:lnTo>
                    <a:lnTo>
                      <a:pt x="2993" y="1820"/>
                    </a:lnTo>
                    <a:lnTo>
                      <a:pt x="2993" y="1618"/>
                    </a:lnTo>
                    <a:lnTo>
                      <a:pt x="3021" y="1618"/>
                    </a:lnTo>
                    <a:close/>
                    <a:moveTo>
                      <a:pt x="2920" y="1719"/>
                    </a:moveTo>
                    <a:lnTo>
                      <a:pt x="3123" y="1719"/>
                    </a:lnTo>
                    <a:lnTo>
                      <a:pt x="3123" y="1748"/>
                    </a:lnTo>
                    <a:lnTo>
                      <a:pt x="2920" y="1748"/>
                    </a:lnTo>
                    <a:lnTo>
                      <a:pt x="2920" y="1719"/>
                    </a:lnTo>
                    <a:close/>
                    <a:moveTo>
                      <a:pt x="3253" y="1473"/>
                    </a:moveTo>
                    <a:lnTo>
                      <a:pt x="3253" y="1647"/>
                    </a:lnTo>
                    <a:lnTo>
                      <a:pt x="3224" y="1647"/>
                    </a:lnTo>
                    <a:lnTo>
                      <a:pt x="3224" y="1473"/>
                    </a:lnTo>
                    <a:lnTo>
                      <a:pt x="3253" y="1473"/>
                    </a:lnTo>
                    <a:close/>
                    <a:moveTo>
                      <a:pt x="3152" y="1545"/>
                    </a:moveTo>
                    <a:lnTo>
                      <a:pt x="3325" y="1545"/>
                    </a:lnTo>
                    <a:lnTo>
                      <a:pt x="3325" y="1574"/>
                    </a:lnTo>
                    <a:lnTo>
                      <a:pt x="3152" y="1574"/>
                    </a:lnTo>
                    <a:lnTo>
                      <a:pt x="3152" y="1545"/>
                    </a:lnTo>
                    <a:close/>
                    <a:moveTo>
                      <a:pt x="3484" y="1502"/>
                    </a:moveTo>
                    <a:lnTo>
                      <a:pt x="3484" y="1675"/>
                    </a:lnTo>
                    <a:lnTo>
                      <a:pt x="3455" y="1675"/>
                    </a:lnTo>
                    <a:lnTo>
                      <a:pt x="3455" y="1502"/>
                    </a:lnTo>
                    <a:lnTo>
                      <a:pt x="3484" y="1502"/>
                    </a:lnTo>
                    <a:close/>
                    <a:moveTo>
                      <a:pt x="3383" y="1574"/>
                    </a:moveTo>
                    <a:lnTo>
                      <a:pt x="3556" y="1574"/>
                    </a:lnTo>
                    <a:lnTo>
                      <a:pt x="3556" y="1603"/>
                    </a:lnTo>
                    <a:lnTo>
                      <a:pt x="3383" y="1603"/>
                    </a:lnTo>
                    <a:lnTo>
                      <a:pt x="3383" y="1574"/>
                    </a:lnTo>
                    <a:close/>
                    <a:moveTo>
                      <a:pt x="3715" y="1849"/>
                    </a:moveTo>
                    <a:lnTo>
                      <a:pt x="3715" y="2051"/>
                    </a:lnTo>
                    <a:lnTo>
                      <a:pt x="3687" y="2051"/>
                    </a:lnTo>
                    <a:lnTo>
                      <a:pt x="3687" y="1849"/>
                    </a:lnTo>
                    <a:lnTo>
                      <a:pt x="3715" y="1849"/>
                    </a:lnTo>
                    <a:close/>
                    <a:moveTo>
                      <a:pt x="3585" y="1921"/>
                    </a:moveTo>
                    <a:lnTo>
                      <a:pt x="3788" y="1921"/>
                    </a:lnTo>
                    <a:lnTo>
                      <a:pt x="3788" y="1950"/>
                    </a:lnTo>
                    <a:lnTo>
                      <a:pt x="3585" y="1950"/>
                    </a:lnTo>
                    <a:lnTo>
                      <a:pt x="3585" y="1921"/>
                    </a:lnTo>
                    <a:close/>
                    <a:moveTo>
                      <a:pt x="3947" y="1213"/>
                    </a:moveTo>
                    <a:lnTo>
                      <a:pt x="3947" y="1416"/>
                    </a:lnTo>
                    <a:lnTo>
                      <a:pt x="3918" y="1416"/>
                    </a:lnTo>
                    <a:lnTo>
                      <a:pt x="3918" y="1213"/>
                    </a:lnTo>
                    <a:lnTo>
                      <a:pt x="3947" y="1213"/>
                    </a:lnTo>
                    <a:close/>
                    <a:moveTo>
                      <a:pt x="3817" y="1314"/>
                    </a:moveTo>
                    <a:lnTo>
                      <a:pt x="4019" y="1314"/>
                    </a:lnTo>
                    <a:lnTo>
                      <a:pt x="4019" y="1343"/>
                    </a:lnTo>
                    <a:lnTo>
                      <a:pt x="3817" y="1343"/>
                    </a:lnTo>
                    <a:lnTo>
                      <a:pt x="3817" y="1314"/>
                    </a:lnTo>
                    <a:close/>
                    <a:moveTo>
                      <a:pt x="4149" y="1531"/>
                    </a:moveTo>
                    <a:lnTo>
                      <a:pt x="4149" y="1733"/>
                    </a:lnTo>
                    <a:lnTo>
                      <a:pt x="4120" y="1733"/>
                    </a:lnTo>
                    <a:lnTo>
                      <a:pt x="4120" y="1531"/>
                    </a:lnTo>
                    <a:lnTo>
                      <a:pt x="4149" y="1531"/>
                    </a:lnTo>
                    <a:close/>
                    <a:moveTo>
                      <a:pt x="4048" y="1603"/>
                    </a:moveTo>
                    <a:lnTo>
                      <a:pt x="4250" y="1603"/>
                    </a:lnTo>
                    <a:lnTo>
                      <a:pt x="4250" y="1632"/>
                    </a:lnTo>
                    <a:lnTo>
                      <a:pt x="4048" y="1632"/>
                    </a:lnTo>
                    <a:lnTo>
                      <a:pt x="4048" y="1603"/>
                    </a:lnTo>
                    <a:close/>
                    <a:moveTo>
                      <a:pt x="4381" y="1242"/>
                    </a:moveTo>
                    <a:lnTo>
                      <a:pt x="4381" y="1444"/>
                    </a:lnTo>
                    <a:lnTo>
                      <a:pt x="4352" y="1444"/>
                    </a:lnTo>
                    <a:lnTo>
                      <a:pt x="4352" y="1242"/>
                    </a:lnTo>
                    <a:lnTo>
                      <a:pt x="4381" y="1242"/>
                    </a:lnTo>
                    <a:close/>
                    <a:moveTo>
                      <a:pt x="4279" y="1343"/>
                    </a:moveTo>
                    <a:lnTo>
                      <a:pt x="4453" y="1343"/>
                    </a:lnTo>
                    <a:lnTo>
                      <a:pt x="4453" y="1372"/>
                    </a:lnTo>
                    <a:lnTo>
                      <a:pt x="4279" y="1372"/>
                    </a:lnTo>
                    <a:lnTo>
                      <a:pt x="4279" y="1343"/>
                    </a:lnTo>
                    <a:close/>
                    <a:moveTo>
                      <a:pt x="4612" y="1444"/>
                    </a:moveTo>
                    <a:lnTo>
                      <a:pt x="4612" y="1647"/>
                    </a:lnTo>
                    <a:lnTo>
                      <a:pt x="4583" y="1647"/>
                    </a:lnTo>
                    <a:lnTo>
                      <a:pt x="4583" y="1444"/>
                    </a:lnTo>
                    <a:lnTo>
                      <a:pt x="4612" y="1444"/>
                    </a:lnTo>
                    <a:close/>
                    <a:moveTo>
                      <a:pt x="4511" y="1545"/>
                    </a:moveTo>
                    <a:lnTo>
                      <a:pt x="4684" y="1545"/>
                    </a:lnTo>
                    <a:lnTo>
                      <a:pt x="4684" y="1574"/>
                    </a:lnTo>
                    <a:lnTo>
                      <a:pt x="4511" y="1574"/>
                    </a:lnTo>
                    <a:lnTo>
                      <a:pt x="4511" y="1545"/>
                    </a:lnTo>
                    <a:close/>
                    <a:moveTo>
                      <a:pt x="4843" y="1416"/>
                    </a:moveTo>
                    <a:lnTo>
                      <a:pt x="4843" y="1618"/>
                    </a:lnTo>
                    <a:lnTo>
                      <a:pt x="4814" y="1618"/>
                    </a:lnTo>
                    <a:lnTo>
                      <a:pt x="4814" y="1416"/>
                    </a:lnTo>
                    <a:lnTo>
                      <a:pt x="4843" y="1416"/>
                    </a:lnTo>
                    <a:close/>
                    <a:moveTo>
                      <a:pt x="4713" y="1488"/>
                    </a:moveTo>
                    <a:lnTo>
                      <a:pt x="4915" y="1488"/>
                    </a:lnTo>
                    <a:lnTo>
                      <a:pt x="4915" y="1517"/>
                    </a:lnTo>
                    <a:lnTo>
                      <a:pt x="4713" y="1517"/>
                    </a:lnTo>
                    <a:lnTo>
                      <a:pt x="4713" y="1488"/>
                    </a:lnTo>
                    <a:close/>
                    <a:moveTo>
                      <a:pt x="5046" y="2195"/>
                    </a:moveTo>
                    <a:lnTo>
                      <a:pt x="5046" y="2369"/>
                    </a:lnTo>
                    <a:lnTo>
                      <a:pt x="5017" y="2369"/>
                    </a:lnTo>
                    <a:lnTo>
                      <a:pt x="5017" y="2195"/>
                    </a:lnTo>
                    <a:lnTo>
                      <a:pt x="5046" y="2195"/>
                    </a:lnTo>
                    <a:close/>
                    <a:moveTo>
                      <a:pt x="4944" y="2268"/>
                    </a:moveTo>
                    <a:lnTo>
                      <a:pt x="5147" y="2268"/>
                    </a:lnTo>
                    <a:lnTo>
                      <a:pt x="5147" y="2296"/>
                    </a:lnTo>
                    <a:lnTo>
                      <a:pt x="4944" y="2296"/>
                    </a:lnTo>
                    <a:lnTo>
                      <a:pt x="4944" y="2268"/>
                    </a:lnTo>
                    <a:close/>
                    <a:moveTo>
                      <a:pt x="5277" y="2080"/>
                    </a:moveTo>
                    <a:lnTo>
                      <a:pt x="5277" y="2253"/>
                    </a:lnTo>
                    <a:lnTo>
                      <a:pt x="5248" y="2253"/>
                    </a:lnTo>
                    <a:lnTo>
                      <a:pt x="5248" y="2080"/>
                    </a:lnTo>
                    <a:lnTo>
                      <a:pt x="5277" y="2080"/>
                    </a:lnTo>
                    <a:close/>
                    <a:moveTo>
                      <a:pt x="5176" y="2152"/>
                    </a:moveTo>
                    <a:lnTo>
                      <a:pt x="5378" y="2152"/>
                    </a:lnTo>
                    <a:lnTo>
                      <a:pt x="5378" y="2181"/>
                    </a:lnTo>
                    <a:lnTo>
                      <a:pt x="5176" y="2181"/>
                    </a:lnTo>
                    <a:lnTo>
                      <a:pt x="5176" y="2152"/>
                    </a:lnTo>
                    <a:close/>
                    <a:moveTo>
                      <a:pt x="5508" y="1502"/>
                    </a:moveTo>
                    <a:lnTo>
                      <a:pt x="5508" y="1675"/>
                    </a:lnTo>
                    <a:lnTo>
                      <a:pt x="5479" y="1675"/>
                    </a:lnTo>
                    <a:lnTo>
                      <a:pt x="5479" y="1502"/>
                    </a:lnTo>
                    <a:lnTo>
                      <a:pt x="5508" y="1502"/>
                    </a:lnTo>
                    <a:close/>
                    <a:moveTo>
                      <a:pt x="5407" y="1574"/>
                    </a:moveTo>
                    <a:lnTo>
                      <a:pt x="5581" y="1574"/>
                    </a:lnTo>
                    <a:lnTo>
                      <a:pt x="5581" y="1603"/>
                    </a:lnTo>
                    <a:lnTo>
                      <a:pt x="5407" y="1603"/>
                    </a:lnTo>
                    <a:lnTo>
                      <a:pt x="5407" y="1574"/>
                    </a:lnTo>
                    <a:close/>
                    <a:moveTo>
                      <a:pt x="5740" y="1560"/>
                    </a:moveTo>
                    <a:lnTo>
                      <a:pt x="5740" y="1762"/>
                    </a:lnTo>
                    <a:lnTo>
                      <a:pt x="5711" y="1762"/>
                    </a:lnTo>
                    <a:lnTo>
                      <a:pt x="5711" y="1560"/>
                    </a:lnTo>
                    <a:lnTo>
                      <a:pt x="5740" y="1560"/>
                    </a:lnTo>
                    <a:close/>
                    <a:moveTo>
                      <a:pt x="5638" y="1661"/>
                    </a:moveTo>
                    <a:lnTo>
                      <a:pt x="5812" y="1661"/>
                    </a:lnTo>
                    <a:lnTo>
                      <a:pt x="5812" y="1690"/>
                    </a:lnTo>
                    <a:lnTo>
                      <a:pt x="5638" y="1690"/>
                    </a:lnTo>
                    <a:lnTo>
                      <a:pt x="5638" y="1661"/>
                    </a:lnTo>
                    <a:close/>
                    <a:moveTo>
                      <a:pt x="5971" y="1647"/>
                    </a:moveTo>
                    <a:lnTo>
                      <a:pt x="5971" y="1849"/>
                    </a:lnTo>
                    <a:lnTo>
                      <a:pt x="5942" y="1849"/>
                    </a:lnTo>
                    <a:lnTo>
                      <a:pt x="5942" y="1647"/>
                    </a:lnTo>
                    <a:lnTo>
                      <a:pt x="5971" y="1647"/>
                    </a:lnTo>
                    <a:close/>
                    <a:moveTo>
                      <a:pt x="5841" y="1748"/>
                    </a:moveTo>
                    <a:lnTo>
                      <a:pt x="6043" y="1748"/>
                    </a:lnTo>
                    <a:lnTo>
                      <a:pt x="6043" y="1777"/>
                    </a:lnTo>
                    <a:lnTo>
                      <a:pt x="5841" y="1777"/>
                    </a:lnTo>
                    <a:lnTo>
                      <a:pt x="5841" y="1748"/>
                    </a:lnTo>
                    <a:close/>
                    <a:moveTo>
                      <a:pt x="6173" y="1444"/>
                    </a:moveTo>
                    <a:lnTo>
                      <a:pt x="6173" y="1618"/>
                    </a:lnTo>
                    <a:lnTo>
                      <a:pt x="6144" y="1618"/>
                    </a:lnTo>
                    <a:lnTo>
                      <a:pt x="6144" y="1444"/>
                    </a:lnTo>
                    <a:lnTo>
                      <a:pt x="6173" y="1444"/>
                    </a:lnTo>
                    <a:close/>
                    <a:moveTo>
                      <a:pt x="6072" y="1517"/>
                    </a:moveTo>
                    <a:lnTo>
                      <a:pt x="6275" y="1517"/>
                    </a:lnTo>
                    <a:lnTo>
                      <a:pt x="6275" y="1545"/>
                    </a:lnTo>
                    <a:lnTo>
                      <a:pt x="6072" y="1545"/>
                    </a:lnTo>
                    <a:lnTo>
                      <a:pt x="6072" y="1517"/>
                    </a:lnTo>
                    <a:close/>
                    <a:moveTo>
                      <a:pt x="6405" y="1213"/>
                    </a:moveTo>
                    <a:lnTo>
                      <a:pt x="6405" y="1416"/>
                    </a:lnTo>
                    <a:lnTo>
                      <a:pt x="6376" y="1416"/>
                    </a:lnTo>
                    <a:lnTo>
                      <a:pt x="6376" y="1213"/>
                    </a:lnTo>
                    <a:lnTo>
                      <a:pt x="6405" y="1213"/>
                    </a:lnTo>
                    <a:close/>
                    <a:moveTo>
                      <a:pt x="6304" y="1286"/>
                    </a:moveTo>
                    <a:lnTo>
                      <a:pt x="6506" y="1286"/>
                    </a:lnTo>
                    <a:lnTo>
                      <a:pt x="6506" y="1314"/>
                    </a:lnTo>
                    <a:lnTo>
                      <a:pt x="6304" y="1314"/>
                    </a:lnTo>
                    <a:lnTo>
                      <a:pt x="6304" y="1286"/>
                    </a:lnTo>
                    <a:close/>
                    <a:moveTo>
                      <a:pt x="6636" y="1531"/>
                    </a:moveTo>
                    <a:lnTo>
                      <a:pt x="6636" y="1733"/>
                    </a:lnTo>
                    <a:lnTo>
                      <a:pt x="6607" y="1733"/>
                    </a:lnTo>
                    <a:lnTo>
                      <a:pt x="6607" y="1531"/>
                    </a:lnTo>
                    <a:lnTo>
                      <a:pt x="6636" y="1531"/>
                    </a:lnTo>
                    <a:close/>
                    <a:moveTo>
                      <a:pt x="6535" y="1632"/>
                    </a:moveTo>
                    <a:lnTo>
                      <a:pt x="6708" y="1632"/>
                    </a:lnTo>
                    <a:lnTo>
                      <a:pt x="6708" y="1661"/>
                    </a:lnTo>
                    <a:lnTo>
                      <a:pt x="6535" y="1661"/>
                    </a:lnTo>
                    <a:lnTo>
                      <a:pt x="6535" y="1632"/>
                    </a:lnTo>
                    <a:close/>
                    <a:moveTo>
                      <a:pt x="6867" y="1358"/>
                    </a:moveTo>
                    <a:lnTo>
                      <a:pt x="6867" y="1531"/>
                    </a:lnTo>
                    <a:lnTo>
                      <a:pt x="6838" y="1531"/>
                    </a:lnTo>
                    <a:lnTo>
                      <a:pt x="6838" y="1358"/>
                    </a:lnTo>
                    <a:lnTo>
                      <a:pt x="6867" y="1358"/>
                    </a:lnTo>
                    <a:close/>
                    <a:moveTo>
                      <a:pt x="6737" y="1430"/>
                    </a:moveTo>
                    <a:lnTo>
                      <a:pt x="6940" y="1430"/>
                    </a:lnTo>
                    <a:lnTo>
                      <a:pt x="6940" y="1459"/>
                    </a:lnTo>
                    <a:lnTo>
                      <a:pt x="6737" y="1459"/>
                    </a:lnTo>
                    <a:lnTo>
                      <a:pt x="6737" y="1430"/>
                    </a:lnTo>
                    <a:close/>
                    <a:moveTo>
                      <a:pt x="7099" y="1387"/>
                    </a:moveTo>
                    <a:lnTo>
                      <a:pt x="7099" y="1560"/>
                    </a:lnTo>
                    <a:lnTo>
                      <a:pt x="7070" y="1560"/>
                    </a:lnTo>
                    <a:lnTo>
                      <a:pt x="7070" y="1387"/>
                    </a:lnTo>
                    <a:lnTo>
                      <a:pt x="7099" y="1387"/>
                    </a:lnTo>
                    <a:close/>
                    <a:moveTo>
                      <a:pt x="6969" y="1459"/>
                    </a:moveTo>
                    <a:lnTo>
                      <a:pt x="7171" y="1459"/>
                    </a:lnTo>
                    <a:lnTo>
                      <a:pt x="7171" y="1488"/>
                    </a:lnTo>
                    <a:lnTo>
                      <a:pt x="6969" y="1488"/>
                    </a:lnTo>
                    <a:lnTo>
                      <a:pt x="6969" y="1459"/>
                    </a:lnTo>
                    <a:close/>
                    <a:moveTo>
                      <a:pt x="7301" y="982"/>
                    </a:moveTo>
                    <a:lnTo>
                      <a:pt x="7301" y="1156"/>
                    </a:lnTo>
                    <a:lnTo>
                      <a:pt x="7272" y="1156"/>
                    </a:lnTo>
                    <a:lnTo>
                      <a:pt x="7272" y="982"/>
                    </a:lnTo>
                    <a:lnTo>
                      <a:pt x="7301" y="982"/>
                    </a:lnTo>
                    <a:close/>
                    <a:moveTo>
                      <a:pt x="7200" y="1054"/>
                    </a:moveTo>
                    <a:lnTo>
                      <a:pt x="7402" y="1054"/>
                    </a:lnTo>
                    <a:lnTo>
                      <a:pt x="7402" y="1083"/>
                    </a:lnTo>
                    <a:lnTo>
                      <a:pt x="7200" y="1083"/>
                    </a:lnTo>
                    <a:lnTo>
                      <a:pt x="7200" y="1054"/>
                    </a:lnTo>
                    <a:close/>
                    <a:moveTo>
                      <a:pt x="7532" y="1040"/>
                    </a:moveTo>
                    <a:lnTo>
                      <a:pt x="7532" y="1242"/>
                    </a:lnTo>
                    <a:lnTo>
                      <a:pt x="7504" y="1242"/>
                    </a:lnTo>
                    <a:lnTo>
                      <a:pt x="7504" y="1040"/>
                    </a:lnTo>
                    <a:lnTo>
                      <a:pt x="7532" y="1040"/>
                    </a:lnTo>
                    <a:close/>
                    <a:moveTo>
                      <a:pt x="7431" y="1141"/>
                    </a:moveTo>
                    <a:lnTo>
                      <a:pt x="7605" y="1141"/>
                    </a:lnTo>
                    <a:lnTo>
                      <a:pt x="7605" y="1170"/>
                    </a:lnTo>
                    <a:lnTo>
                      <a:pt x="7431" y="1170"/>
                    </a:lnTo>
                    <a:lnTo>
                      <a:pt x="7431" y="1141"/>
                    </a:lnTo>
                    <a:close/>
                    <a:moveTo>
                      <a:pt x="7764" y="953"/>
                    </a:moveTo>
                    <a:lnTo>
                      <a:pt x="7764" y="1127"/>
                    </a:lnTo>
                    <a:lnTo>
                      <a:pt x="7735" y="1127"/>
                    </a:lnTo>
                    <a:lnTo>
                      <a:pt x="7735" y="953"/>
                    </a:lnTo>
                    <a:lnTo>
                      <a:pt x="7764" y="953"/>
                    </a:lnTo>
                    <a:close/>
                    <a:moveTo>
                      <a:pt x="7663" y="1026"/>
                    </a:moveTo>
                    <a:lnTo>
                      <a:pt x="7836" y="1026"/>
                    </a:lnTo>
                    <a:lnTo>
                      <a:pt x="7836" y="1054"/>
                    </a:lnTo>
                    <a:lnTo>
                      <a:pt x="7663" y="1054"/>
                    </a:lnTo>
                    <a:lnTo>
                      <a:pt x="7663" y="1026"/>
                    </a:lnTo>
                    <a:close/>
                    <a:moveTo>
                      <a:pt x="7995" y="1271"/>
                    </a:moveTo>
                    <a:lnTo>
                      <a:pt x="7995" y="1444"/>
                    </a:lnTo>
                    <a:lnTo>
                      <a:pt x="7966" y="1444"/>
                    </a:lnTo>
                    <a:lnTo>
                      <a:pt x="7966" y="1271"/>
                    </a:lnTo>
                    <a:lnTo>
                      <a:pt x="7995" y="1271"/>
                    </a:lnTo>
                    <a:close/>
                    <a:moveTo>
                      <a:pt x="7865" y="1343"/>
                    </a:moveTo>
                    <a:lnTo>
                      <a:pt x="8067" y="1343"/>
                    </a:lnTo>
                    <a:lnTo>
                      <a:pt x="8067" y="1372"/>
                    </a:lnTo>
                    <a:lnTo>
                      <a:pt x="7865" y="1372"/>
                    </a:lnTo>
                    <a:lnTo>
                      <a:pt x="7865" y="1343"/>
                    </a:lnTo>
                    <a:close/>
                    <a:moveTo>
                      <a:pt x="8226" y="953"/>
                    </a:moveTo>
                    <a:lnTo>
                      <a:pt x="8226" y="1127"/>
                    </a:lnTo>
                    <a:lnTo>
                      <a:pt x="8198" y="1127"/>
                    </a:lnTo>
                    <a:lnTo>
                      <a:pt x="8198" y="953"/>
                    </a:lnTo>
                    <a:lnTo>
                      <a:pt x="8226" y="953"/>
                    </a:lnTo>
                    <a:close/>
                    <a:moveTo>
                      <a:pt x="8096" y="1026"/>
                    </a:moveTo>
                    <a:lnTo>
                      <a:pt x="8299" y="1026"/>
                    </a:lnTo>
                    <a:lnTo>
                      <a:pt x="8299" y="1054"/>
                    </a:lnTo>
                    <a:lnTo>
                      <a:pt x="8096" y="1054"/>
                    </a:lnTo>
                    <a:lnTo>
                      <a:pt x="8096" y="1026"/>
                    </a:lnTo>
                    <a:close/>
                    <a:moveTo>
                      <a:pt x="8429" y="896"/>
                    </a:moveTo>
                    <a:lnTo>
                      <a:pt x="8429" y="1098"/>
                    </a:lnTo>
                    <a:lnTo>
                      <a:pt x="8400" y="1098"/>
                    </a:lnTo>
                    <a:lnTo>
                      <a:pt x="8400" y="896"/>
                    </a:lnTo>
                    <a:lnTo>
                      <a:pt x="8429" y="896"/>
                    </a:lnTo>
                    <a:close/>
                    <a:moveTo>
                      <a:pt x="8328" y="968"/>
                    </a:moveTo>
                    <a:lnTo>
                      <a:pt x="8530" y="968"/>
                    </a:lnTo>
                    <a:lnTo>
                      <a:pt x="8530" y="997"/>
                    </a:lnTo>
                    <a:lnTo>
                      <a:pt x="8328" y="997"/>
                    </a:lnTo>
                    <a:lnTo>
                      <a:pt x="8328" y="968"/>
                    </a:lnTo>
                    <a:close/>
                    <a:moveTo>
                      <a:pt x="8660" y="925"/>
                    </a:moveTo>
                    <a:lnTo>
                      <a:pt x="8660" y="1127"/>
                    </a:lnTo>
                    <a:lnTo>
                      <a:pt x="8631" y="1127"/>
                    </a:lnTo>
                    <a:lnTo>
                      <a:pt x="8631" y="925"/>
                    </a:lnTo>
                    <a:lnTo>
                      <a:pt x="8660" y="925"/>
                    </a:lnTo>
                    <a:close/>
                    <a:moveTo>
                      <a:pt x="8559" y="1026"/>
                    </a:moveTo>
                    <a:lnTo>
                      <a:pt x="8733" y="1026"/>
                    </a:lnTo>
                    <a:lnTo>
                      <a:pt x="8733" y="1054"/>
                    </a:lnTo>
                    <a:lnTo>
                      <a:pt x="8559" y="1054"/>
                    </a:lnTo>
                    <a:lnTo>
                      <a:pt x="8559" y="1026"/>
                    </a:lnTo>
                    <a:close/>
                    <a:moveTo>
                      <a:pt x="8892" y="925"/>
                    </a:moveTo>
                    <a:lnTo>
                      <a:pt x="8892" y="1127"/>
                    </a:lnTo>
                    <a:lnTo>
                      <a:pt x="8863" y="1127"/>
                    </a:lnTo>
                    <a:lnTo>
                      <a:pt x="8863" y="925"/>
                    </a:lnTo>
                    <a:lnTo>
                      <a:pt x="8892" y="925"/>
                    </a:lnTo>
                    <a:close/>
                    <a:moveTo>
                      <a:pt x="8790" y="1026"/>
                    </a:moveTo>
                    <a:lnTo>
                      <a:pt x="8964" y="1026"/>
                    </a:lnTo>
                    <a:lnTo>
                      <a:pt x="8964" y="1054"/>
                    </a:lnTo>
                    <a:lnTo>
                      <a:pt x="8790" y="1054"/>
                    </a:lnTo>
                    <a:lnTo>
                      <a:pt x="8790" y="1026"/>
                    </a:lnTo>
                    <a:close/>
                    <a:moveTo>
                      <a:pt x="9123" y="1271"/>
                    </a:moveTo>
                    <a:lnTo>
                      <a:pt x="9123" y="1473"/>
                    </a:lnTo>
                    <a:lnTo>
                      <a:pt x="9094" y="1473"/>
                    </a:lnTo>
                    <a:lnTo>
                      <a:pt x="9094" y="1271"/>
                    </a:lnTo>
                    <a:lnTo>
                      <a:pt x="9123" y="1271"/>
                    </a:lnTo>
                    <a:close/>
                    <a:moveTo>
                      <a:pt x="8993" y="1372"/>
                    </a:moveTo>
                    <a:lnTo>
                      <a:pt x="9195" y="1372"/>
                    </a:lnTo>
                    <a:lnTo>
                      <a:pt x="9195" y="1401"/>
                    </a:lnTo>
                    <a:lnTo>
                      <a:pt x="8993" y="1401"/>
                    </a:lnTo>
                    <a:lnTo>
                      <a:pt x="8993" y="1372"/>
                    </a:lnTo>
                    <a:close/>
                    <a:moveTo>
                      <a:pt x="9325" y="665"/>
                    </a:moveTo>
                    <a:lnTo>
                      <a:pt x="9325" y="867"/>
                    </a:lnTo>
                    <a:lnTo>
                      <a:pt x="9296" y="867"/>
                    </a:lnTo>
                    <a:lnTo>
                      <a:pt x="9296" y="665"/>
                    </a:lnTo>
                    <a:lnTo>
                      <a:pt x="9325" y="665"/>
                    </a:lnTo>
                    <a:close/>
                    <a:moveTo>
                      <a:pt x="9224" y="737"/>
                    </a:moveTo>
                    <a:lnTo>
                      <a:pt x="9427" y="737"/>
                    </a:lnTo>
                    <a:lnTo>
                      <a:pt x="9427" y="766"/>
                    </a:lnTo>
                    <a:lnTo>
                      <a:pt x="9224" y="766"/>
                    </a:lnTo>
                    <a:lnTo>
                      <a:pt x="9224" y="737"/>
                    </a:lnTo>
                    <a:close/>
                    <a:moveTo>
                      <a:pt x="9557" y="1762"/>
                    </a:moveTo>
                    <a:lnTo>
                      <a:pt x="9557" y="1935"/>
                    </a:lnTo>
                    <a:lnTo>
                      <a:pt x="9528" y="1935"/>
                    </a:lnTo>
                    <a:lnTo>
                      <a:pt x="9528" y="1762"/>
                    </a:lnTo>
                    <a:lnTo>
                      <a:pt x="9557" y="1762"/>
                    </a:lnTo>
                    <a:close/>
                    <a:moveTo>
                      <a:pt x="9455" y="1834"/>
                    </a:moveTo>
                    <a:lnTo>
                      <a:pt x="9658" y="1834"/>
                    </a:lnTo>
                    <a:lnTo>
                      <a:pt x="9658" y="1863"/>
                    </a:lnTo>
                    <a:lnTo>
                      <a:pt x="9455" y="1863"/>
                    </a:lnTo>
                    <a:lnTo>
                      <a:pt x="9455" y="1834"/>
                    </a:lnTo>
                    <a:close/>
                    <a:moveTo>
                      <a:pt x="9788" y="1127"/>
                    </a:moveTo>
                    <a:lnTo>
                      <a:pt x="9788" y="1300"/>
                    </a:lnTo>
                    <a:lnTo>
                      <a:pt x="9759" y="1300"/>
                    </a:lnTo>
                    <a:lnTo>
                      <a:pt x="9759" y="1127"/>
                    </a:lnTo>
                    <a:lnTo>
                      <a:pt x="9788" y="1127"/>
                    </a:lnTo>
                    <a:close/>
                    <a:moveTo>
                      <a:pt x="9687" y="1199"/>
                    </a:moveTo>
                    <a:lnTo>
                      <a:pt x="9860" y="1199"/>
                    </a:lnTo>
                    <a:lnTo>
                      <a:pt x="9860" y="1228"/>
                    </a:lnTo>
                    <a:lnTo>
                      <a:pt x="9687" y="1228"/>
                    </a:lnTo>
                    <a:lnTo>
                      <a:pt x="9687" y="1199"/>
                    </a:lnTo>
                    <a:close/>
                    <a:moveTo>
                      <a:pt x="10019" y="838"/>
                    </a:moveTo>
                    <a:lnTo>
                      <a:pt x="10019" y="1011"/>
                    </a:lnTo>
                    <a:lnTo>
                      <a:pt x="9990" y="1011"/>
                    </a:lnTo>
                    <a:lnTo>
                      <a:pt x="9990" y="838"/>
                    </a:lnTo>
                    <a:lnTo>
                      <a:pt x="10019" y="838"/>
                    </a:lnTo>
                    <a:close/>
                    <a:moveTo>
                      <a:pt x="9918" y="910"/>
                    </a:moveTo>
                    <a:lnTo>
                      <a:pt x="10092" y="910"/>
                    </a:lnTo>
                    <a:lnTo>
                      <a:pt x="10092" y="939"/>
                    </a:lnTo>
                    <a:lnTo>
                      <a:pt x="9918" y="939"/>
                    </a:lnTo>
                    <a:lnTo>
                      <a:pt x="9918" y="910"/>
                    </a:lnTo>
                    <a:close/>
                    <a:moveTo>
                      <a:pt x="10251" y="1069"/>
                    </a:moveTo>
                    <a:lnTo>
                      <a:pt x="10251" y="1242"/>
                    </a:lnTo>
                    <a:lnTo>
                      <a:pt x="10222" y="1242"/>
                    </a:lnTo>
                    <a:lnTo>
                      <a:pt x="10222" y="1069"/>
                    </a:lnTo>
                    <a:lnTo>
                      <a:pt x="10251" y="1069"/>
                    </a:lnTo>
                    <a:close/>
                    <a:moveTo>
                      <a:pt x="10121" y="1141"/>
                    </a:moveTo>
                    <a:lnTo>
                      <a:pt x="10323" y="1141"/>
                    </a:lnTo>
                    <a:lnTo>
                      <a:pt x="10323" y="1170"/>
                    </a:lnTo>
                    <a:lnTo>
                      <a:pt x="10121" y="1170"/>
                    </a:lnTo>
                    <a:lnTo>
                      <a:pt x="10121" y="1141"/>
                    </a:lnTo>
                    <a:close/>
                    <a:moveTo>
                      <a:pt x="10453" y="867"/>
                    </a:moveTo>
                    <a:lnTo>
                      <a:pt x="10453" y="1069"/>
                    </a:lnTo>
                    <a:lnTo>
                      <a:pt x="10424" y="1069"/>
                    </a:lnTo>
                    <a:lnTo>
                      <a:pt x="10424" y="867"/>
                    </a:lnTo>
                    <a:lnTo>
                      <a:pt x="10453" y="867"/>
                    </a:lnTo>
                    <a:close/>
                    <a:moveTo>
                      <a:pt x="10352" y="939"/>
                    </a:moveTo>
                    <a:lnTo>
                      <a:pt x="10554" y="939"/>
                    </a:lnTo>
                    <a:lnTo>
                      <a:pt x="10554" y="968"/>
                    </a:lnTo>
                    <a:lnTo>
                      <a:pt x="10352" y="968"/>
                    </a:lnTo>
                    <a:lnTo>
                      <a:pt x="10352" y="939"/>
                    </a:lnTo>
                    <a:close/>
                    <a:moveTo>
                      <a:pt x="10684" y="722"/>
                    </a:moveTo>
                    <a:lnTo>
                      <a:pt x="10684" y="925"/>
                    </a:lnTo>
                    <a:lnTo>
                      <a:pt x="10656" y="925"/>
                    </a:lnTo>
                    <a:lnTo>
                      <a:pt x="10656" y="722"/>
                    </a:lnTo>
                    <a:lnTo>
                      <a:pt x="10684" y="722"/>
                    </a:lnTo>
                    <a:close/>
                    <a:moveTo>
                      <a:pt x="10583" y="795"/>
                    </a:moveTo>
                    <a:lnTo>
                      <a:pt x="10786" y="795"/>
                    </a:lnTo>
                    <a:lnTo>
                      <a:pt x="10786" y="823"/>
                    </a:lnTo>
                    <a:lnTo>
                      <a:pt x="10583" y="823"/>
                    </a:lnTo>
                    <a:lnTo>
                      <a:pt x="10583" y="795"/>
                    </a:lnTo>
                    <a:close/>
                    <a:moveTo>
                      <a:pt x="10916" y="289"/>
                    </a:moveTo>
                    <a:lnTo>
                      <a:pt x="10916" y="491"/>
                    </a:lnTo>
                    <a:lnTo>
                      <a:pt x="10887" y="491"/>
                    </a:lnTo>
                    <a:lnTo>
                      <a:pt x="10887" y="289"/>
                    </a:lnTo>
                    <a:lnTo>
                      <a:pt x="10916" y="289"/>
                    </a:lnTo>
                    <a:close/>
                    <a:moveTo>
                      <a:pt x="10815" y="361"/>
                    </a:moveTo>
                    <a:lnTo>
                      <a:pt x="10988" y="361"/>
                    </a:lnTo>
                    <a:lnTo>
                      <a:pt x="10988" y="390"/>
                    </a:lnTo>
                    <a:lnTo>
                      <a:pt x="10815" y="390"/>
                    </a:lnTo>
                    <a:lnTo>
                      <a:pt x="10815" y="361"/>
                    </a:lnTo>
                    <a:close/>
                    <a:moveTo>
                      <a:pt x="11147" y="838"/>
                    </a:moveTo>
                    <a:lnTo>
                      <a:pt x="11147" y="1011"/>
                    </a:lnTo>
                    <a:lnTo>
                      <a:pt x="11118" y="1011"/>
                    </a:lnTo>
                    <a:lnTo>
                      <a:pt x="11118" y="838"/>
                    </a:lnTo>
                    <a:lnTo>
                      <a:pt x="11147" y="838"/>
                    </a:lnTo>
                    <a:close/>
                    <a:moveTo>
                      <a:pt x="11017" y="910"/>
                    </a:moveTo>
                    <a:lnTo>
                      <a:pt x="11219" y="910"/>
                    </a:lnTo>
                    <a:lnTo>
                      <a:pt x="11219" y="939"/>
                    </a:lnTo>
                    <a:lnTo>
                      <a:pt x="11017" y="939"/>
                    </a:lnTo>
                    <a:lnTo>
                      <a:pt x="11017" y="910"/>
                    </a:lnTo>
                    <a:close/>
                    <a:moveTo>
                      <a:pt x="11378" y="231"/>
                    </a:moveTo>
                    <a:lnTo>
                      <a:pt x="11378" y="434"/>
                    </a:lnTo>
                    <a:lnTo>
                      <a:pt x="11350" y="434"/>
                    </a:lnTo>
                    <a:lnTo>
                      <a:pt x="11350" y="231"/>
                    </a:lnTo>
                    <a:lnTo>
                      <a:pt x="11378" y="231"/>
                    </a:lnTo>
                    <a:close/>
                    <a:moveTo>
                      <a:pt x="11248" y="304"/>
                    </a:moveTo>
                    <a:lnTo>
                      <a:pt x="11451" y="304"/>
                    </a:lnTo>
                    <a:lnTo>
                      <a:pt x="11451" y="332"/>
                    </a:lnTo>
                    <a:lnTo>
                      <a:pt x="11248" y="332"/>
                    </a:lnTo>
                    <a:lnTo>
                      <a:pt x="11248" y="304"/>
                    </a:lnTo>
                    <a:close/>
                    <a:moveTo>
                      <a:pt x="11581" y="1242"/>
                    </a:moveTo>
                    <a:lnTo>
                      <a:pt x="11581" y="1444"/>
                    </a:lnTo>
                    <a:lnTo>
                      <a:pt x="11552" y="1444"/>
                    </a:lnTo>
                    <a:lnTo>
                      <a:pt x="11552" y="1242"/>
                    </a:lnTo>
                    <a:lnTo>
                      <a:pt x="11581" y="1242"/>
                    </a:lnTo>
                    <a:close/>
                    <a:moveTo>
                      <a:pt x="11480" y="1343"/>
                    </a:moveTo>
                    <a:lnTo>
                      <a:pt x="11682" y="1343"/>
                    </a:lnTo>
                    <a:lnTo>
                      <a:pt x="11682" y="1372"/>
                    </a:lnTo>
                    <a:lnTo>
                      <a:pt x="11480" y="1372"/>
                    </a:lnTo>
                    <a:lnTo>
                      <a:pt x="11480" y="1343"/>
                    </a:lnTo>
                    <a:close/>
                    <a:moveTo>
                      <a:pt x="11812" y="838"/>
                    </a:moveTo>
                    <a:lnTo>
                      <a:pt x="11812" y="1040"/>
                    </a:lnTo>
                    <a:lnTo>
                      <a:pt x="11783" y="1040"/>
                    </a:lnTo>
                    <a:lnTo>
                      <a:pt x="11783" y="838"/>
                    </a:lnTo>
                    <a:lnTo>
                      <a:pt x="11812" y="838"/>
                    </a:lnTo>
                    <a:close/>
                    <a:moveTo>
                      <a:pt x="11711" y="910"/>
                    </a:moveTo>
                    <a:lnTo>
                      <a:pt x="11913" y="910"/>
                    </a:lnTo>
                    <a:lnTo>
                      <a:pt x="11913" y="939"/>
                    </a:lnTo>
                    <a:lnTo>
                      <a:pt x="11711" y="939"/>
                    </a:lnTo>
                    <a:lnTo>
                      <a:pt x="11711" y="910"/>
                    </a:lnTo>
                    <a:close/>
                    <a:moveTo>
                      <a:pt x="12044" y="1040"/>
                    </a:moveTo>
                    <a:lnTo>
                      <a:pt x="12044" y="1242"/>
                    </a:lnTo>
                    <a:lnTo>
                      <a:pt x="12015" y="1242"/>
                    </a:lnTo>
                    <a:lnTo>
                      <a:pt x="12015" y="1040"/>
                    </a:lnTo>
                    <a:lnTo>
                      <a:pt x="12044" y="1040"/>
                    </a:lnTo>
                    <a:close/>
                    <a:moveTo>
                      <a:pt x="11942" y="1112"/>
                    </a:moveTo>
                    <a:lnTo>
                      <a:pt x="12116" y="1112"/>
                    </a:lnTo>
                    <a:lnTo>
                      <a:pt x="12116" y="1141"/>
                    </a:lnTo>
                    <a:lnTo>
                      <a:pt x="11942" y="1141"/>
                    </a:lnTo>
                    <a:lnTo>
                      <a:pt x="11942" y="1112"/>
                    </a:lnTo>
                    <a:close/>
                    <a:moveTo>
                      <a:pt x="12275" y="0"/>
                    </a:moveTo>
                    <a:lnTo>
                      <a:pt x="12275" y="174"/>
                    </a:lnTo>
                    <a:lnTo>
                      <a:pt x="12246" y="174"/>
                    </a:lnTo>
                    <a:lnTo>
                      <a:pt x="12246" y="0"/>
                    </a:lnTo>
                    <a:lnTo>
                      <a:pt x="12275" y="0"/>
                    </a:lnTo>
                    <a:close/>
                    <a:moveTo>
                      <a:pt x="12145" y="72"/>
                    </a:moveTo>
                    <a:lnTo>
                      <a:pt x="12347" y="72"/>
                    </a:lnTo>
                    <a:lnTo>
                      <a:pt x="12347" y="101"/>
                    </a:lnTo>
                    <a:lnTo>
                      <a:pt x="12145" y="101"/>
                    </a:lnTo>
                    <a:lnTo>
                      <a:pt x="12145" y="72"/>
                    </a:lnTo>
                    <a:close/>
                    <a:moveTo>
                      <a:pt x="12506" y="982"/>
                    </a:moveTo>
                    <a:lnTo>
                      <a:pt x="12506" y="1156"/>
                    </a:lnTo>
                    <a:lnTo>
                      <a:pt x="12477" y="1156"/>
                    </a:lnTo>
                    <a:lnTo>
                      <a:pt x="12477" y="982"/>
                    </a:lnTo>
                    <a:lnTo>
                      <a:pt x="12506" y="982"/>
                    </a:lnTo>
                    <a:close/>
                    <a:moveTo>
                      <a:pt x="12376" y="1054"/>
                    </a:moveTo>
                    <a:lnTo>
                      <a:pt x="12578" y="1054"/>
                    </a:lnTo>
                    <a:lnTo>
                      <a:pt x="12578" y="1083"/>
                    </a:lnTo>
                    <a:lnTo>
                      <a:pt x="12376" y="1083"/>
                    </a:lnTo>
                    <a:lnTo>
                      <a:pt x="12376" y="1054"/>
                    </a:lnTo>
                    <a:close/>
                    <a:moveTo>
                      <a:pt x="12709" y="867"/>
                    </a:moveTo>
                    <a:lnTo>
                      <a:pt x="12709" y="1040"/>
                    </a:lnTo>
                    <a:lnTo>
                      <a:pt x="12680" y="1040"/>
                    </a:lnTo>
                    <a:lnTo>
                      <a:pt x="12680" y="867"/>
                    </a:lnTo>
                    <a:lnTo>
                      <a:pt x="12709" y="867"/>
                    </a:lnTo>
                    <a:close/>
                    <a:moveTo>
                      <a:pt x="12607" y="939"/>
                    </a:moveTo>
                    <a:lnTo>
                      <a:pt x="12810" y="939"/>
                    </a:lnTo>
                    <a:lnTo>
                      <a:pt x="12810" y="968"/>
                    </a:lnTo>
                    <a:lnTo>
                      <a:pt x="12607" y="968"/>
                    </a:lnTo>
                    <a:lnTo>
                      <a:pt x="12607" y="939"/>
                    </a:lnTo>
                    <a:close/>
                    <a:moveTo>
                      <a:pt x="12940" y="318"/>
                    </a:moveTo>
                    <a:lnTo>
                      <a:pt x="12940" y="520"/>
                    </a:lnTo>
                    <a:lnTo>
                      <a:pt x="12911" y="520"/>
                    </a:lnTo>
                    <a:lnTo>
                      <a:pt x="12911" y="318"/>
                    </a:lnTo>
                    <a:lnTo>
                      <a:pt x="12940" y="318"/>
                    </a:lnTo>
                    <a:close/>
                    <a:moveTo>
                      <a:pt x="12839" y="390"/>
                    </a:moveTo>
                    <a:lnTo>
                      <a:pt x="13012" y="390"/>
                    </a:lnTo>
                    <a:lnTo>
                      <a:pt x="13012" y="419"/>
                    </a:lnTo>
                    <a:lnTo>
                      <a:pt x="12839" y="419"/>
                    </a:lnTo>
                    <a:lnTo>
                      <a:pt x="12839" y="390"/>
                    </a:lnTo>
                    <a:close/>
                  </a:path>
                </a:pathLst>
              </a:custGeom>
              <a:solidFill>
                <a:srgbClr val="BE4B48"/>
              </a:solidFill>
              <a:ln w="29">
                <a:solidFill>
                  <a:srgbClr val="BE4B48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132"/>
              <p:cNvSpPr>
                <a:spLocks/>
              </p:cNvSpPr>
              <p:nvPr/>
            </p:nvSpPr>
            <p:spPr bwMode="auto">
              <a:xfrm>
                <a:off x="2574" y="3827"/>
                <a:ext cx="193" cy="193"/>
              </a:xfrm>
              <a:custGeom>
                <a:avLst/>
                <a:gdLst/>
                <a:ahLst/>
                <a:cxnLst>
                  <a:cxn ang="0">
                    <a:pos x="97" y="193"/>
                  </a:cxn>
                  <a:cxn ang="0">
                    <a:pos x="0" y="96"/>
                  </a:cxn>
                  <a:cxn ang="0">
                    <a:pos x="97" y="0"/>
                  </a:cxn>
                  <a:cxn ang="0">
                    <a:pos x="193" y="96"/>
                  </a:cxn>
                  <a:cxn ang="0">
                    <a:pos x="97" y="193"/>
                  </a:cxn>
                </a:cxnLst>
                <a:rect l="0" t="0" r="r" b="b"/>
                <a:pathLst>
                  <a:path w="193" h="193">
                    <a:moveTo>
                      <a:pt x="97" y="193"/>
                    </a:moveTo>
                    <a:lnTo>
                      <a:pt x="0" y="96"/>
                    </a:lnTo>
                    <a:lnTo>
                      <a:pt x="97" y="0"/>
                    </a:lnTo>
                    <a:lnTo>
                      <a:pt x="193" y="96"/>
                    </a:lnTo>
                    <a:lnTo>
                      <a:pt x="97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131"/>
              <p:cNvSpPr>
                <a:spLocks noEditPoints="1"/>
              </p:cNvSpPr>
              <p:nvPr/>
            </p:nvSpPr>
            <p:spPr bwMode="auto">
              <a:xfrm>
                <a:off x="2559" y="3813"/>
                <a:ext cx="224" cy="222"/>
              </a:xfrm>
              <a:custGeom>
                <a:avLst/>
                <a:gdLst/>
                <a:ahLst/>
                <a:cxnLst>
                  <a:cxn ang="0">
                    <a:pos x="67" y="120"/>
                  </a:cxn>
                  <a:cxn ang="0">
                    <a:pos x="62" y="123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7" y="120"/>
                  </a:cxn>
                  <a:cxn ang="0">
                    <a:pos x="109" y="56"/>
                  </a:cxn>
                  <a:cxn ang="0">
                    <a:pos x="109" y="67"/>
                  </a:cxn>
                  <a:cxn ang="0">
                    <a:pos x="56" y="14"/>
                  </a:cxn>
                  <a:cxn ang="0">
                    <a:pos x="67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6"/>
                  </a:cxn>
                </a:cxnLst>
                <a:rect l="0" t="0" r="r" b="b"/>
                <a:pathLst>
                  <a:path w="124" h="123">
                    <a:moveTo>
                      <a:pt x="67" y="120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7" y="2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0"/>
                    </a:lnTo>
                    <a:close/>
                    <a:moveTo>
                      <a:pt x="109" y="56"/>
                    </a:moveTo>
                    <a:lnTo>
                      <a:pt x="109" y="67"/>
                    </a:lnTo>
                    <a:lnTo>
                      <a:pt x="56" y="14"/>
                    </a:lnTo>
                    <a:lnTo>
                      <a:pt x="67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eform 130"/>
              <p:cNvSpPr>
                <a:spLocks/>
              </p:cNvSpPr>
              <p:nvPr/>
            </p:nvSpPr>
            <p:spPr bwMode="auto">
              <a:xfrm>
                <a:off x="2800" y="3850"/>
                <a:ext cx="191" cy="192"/>
              </a:xfrm>
              <a:custGeom>
                <a:avLst/>
                <a:gdLst/>
                <a:ahLst/>
                <a:cxnLst>
                  <a:cxn ang="0">
                    <a:pos x="95" y="192"/>
                  </a:cxn>
                  <a:cxn ang="0">
                    <a:pos x="0" y="96"/>
                  </a:cxn>
                  <a:cxn ang="0">
                    <a:pos x="95" y="0"/>
                  </a:cxn>
                  <a:cxn ang="0">
                    <a:pos x="191" y="96"/>
                  </a:cxn>
                  <a:cxn ang="0">
                    <a:pos x="95" y="192"/>
                  </a:cxn>
                </a:cxnLst>
                <a:rect l="0" t="0" r="r" b="b"/>
                <a:pathLst>
                  <a:path w="191" h="192">
                    <a:moveTo>
                      <a:pt x="95" y="192"/>
                    </a:moveTo>
                    <a:lnTo>
                      <a:pt x="0" y="96"/>
                    </a:lnTo>
                    <a:lnTo>
                      <a:pt x="95" y="0"/>
                    </a:lnTo>
                    <a:lnTo>
                      <a:pt x="191" y="96"/>
                    </a:lnTo>
                    <a:lnTo>
                      <a:pt x="95" y="192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 129"/>
              <p:cNvSpPr>
                <a:spLocks noEditPoints="1"/>
              </p:cNvSpPr>
              <p:nvPr/>
            </p:nvSpPr>
            <p:spPr bwMode="auto">
              <a:xfrm>
                <a:off x="2783" y="3836"/>
                <a:ext cx="224" cy="220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2"/>
                  </a:cxn>
                  <a:cxn ang="0">
                    <a:pos x="57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5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4" h="122">
                    <a:moveTo>
                      <a:pt x="68" y="120"/>
                    </a:moveTo>
                    <a:cubicBezTo>
                      <a:pt x="66" y="122"/>
                      <a:pt x="64" y="122"/>
                      <a:pt x="62" y="122"/>
                    </a:cubicBezTo>
                    <a:cubicBezTo>
                      <a:pt x="60" y="122"/>
                      <a:pt x="58" y="122"/>
                      <a:pt x="57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5"/>
                    </a:cubicBezTo>
                    <a:lnTo>
                      <a:pt x="57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2"/>
                    </a:cubicBezTo>
                    <a:lnTo>
                      <a:pt x="121" y="55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5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eform 128"/>
              <p:cNvSpPr>
                <a:spLocks/>
              </p:cNvSpPr>
              <p:nvPr/>
            </p:nvSpPr>
            <p:spPr bwMode="auto">
              <a:xfrm>
                <a:off x="3024" y="3760"/>
                <a:ext cx="193" cy="193"/>
              </a:xfrm>
              <a:custGeom>
                <a:avLst/>
                <a:gdLst/>
                <a:ahLst/>
                <a:cxnLst>
                  <a:cxn ang="0">
                    <a:pos x="97" y="193"/>
                  </a:cxn>
                  <a:cxn ang="0">
                    <a:pos x="0" y="98"/>
                  </a:cxn>
                  <a:cxn ang="0">
                    <a:pos x="97" y="0"/>
                  </a:cxn>
                  <a:cxn ang="0">
                    <a:pos x="193" y="98"/>
                  </a:cxn>
                  <a:cxn ang="0">
                    <a:pos x="97" y="193"/>
                  </a:cxn>
                </a:cxnLst>
                <a:rect l="0" t="0" r="r" b="b"/>
                <a:pathLst>
                  <a:path w="193" h="193">
                    <a:moveTo>
                      <a:pt x="97" y="193"/>
                    </a:moveTo>
                    <a:lnTo>
                      <a:pt x="0" y="98"/>
                    </a:lnTo>
                    <a:lnTo>
                      <a:pt x="97" y="0"/>
                    </a:lnTo>
                    <a:lnTo>
                      <a:pt x="193" y="98"/>
                    </a:lnTo>
                    <a:lnTo>
                      <a:pt x="97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127"/>
              <p:cNvSpPr>
                <a:spLocks noEditPoints="1"/>
              </p:cNvSpPr>
              <p:nvPr/>
            </p:nvSpPr>
            <p:spPr bwMode="auto">
              <a:xfrm>
                <a:off x="3009" y="3746"/>
                <a:ext cx="224" cy="222"/>
              </a:xfrm>
              <a:custGeom>
                <a:avLst/>
                <a:gdLst/>
                <a:ahLst/>
                <a:cxnLst>
                  <a:cxn ang="0">
                    <a:pos x="67" y="121"/>
                  </a:cxn>
                  <a:cxn ang="0">
                    <a:pos x="62" y="123"/>
                  </a:cxn>
                  <a:cxn ang="0">
                    <a:pos x="56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3"/>
                  </a:cxn>
                  <a:cxn ang="0">
                    <a:pos x="62" y="0"/>
                  </a:cxn>
                  <a:cxn ang="0">
                    <a:pos x="67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7" y="121"/>
                  </a:cxn>
                  <a:cxn ang="0">
                    <a:pos x="109" y="56"/>
                  </a:cxn>
                  <a:cxn ang="0">
                    <a:pos x="109" y="67"/>
                  </a:cxn>
                  <a:cxn ang="0">
                    <a:pos x="56" y="14"/>
                  </a:cxn>
                  <a:cxn ang="0">
                    <a:pos x="67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6"/>
                  </a:cxn>
                </a:cxnLst>
                <a:rect l="0" t="0" r="r" b="b"/>
                <a:pathLst>
                  <a:path w="124" h="123">
                    <a:moveTo>
                      <a:pt x="67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59" y="123"/>
                      <a:pt x="57" y="122"/>
                      <a:pt x="56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3"/>
                    </a:lnTo>
                    <a:cubicBezTo>
                      <a:pt x="57" y="1"/>
                      <a:pt x="59" y="0"/>
                      <a:pt x="62" y="0"/>
                    </a:cubicBezTo>
                    <a:cubicBezTo>
                      <a:pt x="64" y="0"/>
                      <a:pt x="66" y="1"/>
                      <a:pt x="67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1"/>
                    </a:lnTo>
                    <a:close/>
                    <a:moveTo>
                      <a:pt x="109" y="56"/>
                    </a:moveTo>
                    <a:lnTo>
                      <a:pt x="109" y="67"/>
                    </a:lnTo>
                    <a:lnTo>
                      <a:pt x="56" y="14"/>
                    </a:lnTo>
                    <a:lnTo>
                      <a:pt x="67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126"/>
              <p:cNvSpPr>
                <a:spLocks/>
              </p:cNvSpPr>
              <p:nvPr/>
            </p:nvSpPr>
            <p:spPr bwMode="auto">
              <a:xfrm>
                <a:off x="3250" y="3793"/>
                <a:ext cx="191" cy="193"/>
              </a:xfrm>
              <a:custGeom>
                <a:avLst/>
                <a:gdLst/>
                <a:ahLst/>
                <a:cxnLst>
                  <a:cxn ang="0">
                    <a:pos x="95" y="193"/>
                  </a:cxn>
                  <a:cxn ang="0">
                    <a:pos x="0" y="97"/>
                  </a:cxn>
                  <a:cxn ang="0">
                    <a:pos x="95" y="0"/>
                  </a:cxn>
                  <a:cxn ang="0">
                    <a:pos x="191" y="97"/>
                  </a:cxn>
                  <a:cxn ang="0">
                    <a:pos x="95" y="193"/>
                  </a:cxn>
                </a:cxnLst>
                <a:rect l="0" t="0" r="r" b="b"/>
                <a:pathLst>
                  <a:path w="191" h="193">
                    <a:moveTo>
                      <a:pt x="95" y="193"/>
                    </a:moveTo>
                    <a:lnTo>
                      <a:pt x="0" y="97"/>
                    </a:lnTo>
                    <a:lnTo>
                      <a:pt x="95" y="0"/>
                    </a:lnTo>
                    <a:lnTo>
                      <a:pt x="191" y="97"/>
                    </a:lnTo>
                    <a:lnTo>
                      <a:pt x="95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125"/>
              <p:cNvSpPr>
                <a:spLocks noEditPoints="1"/>
              </p:cNvSpPr>
              <p:nvPr/>
            </p:nvSpPr>
            <p:spPr bwMode="auto">
              <a:xfrm>
                <a:off x="3233" y="3778"/>
                <a:ext cx="224" cy="222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6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6" y="14"/>
                  </a:cxn>
                  <a:cxn ang="0">
                    <a:pos x="68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8" y="109"/>
                  </a:cxn>
                  <a:cxn ang="0">
                    <a:pos x="56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6" y="14"/>
                    </a:lnTo>
                    <a:lnTo>
                      <a:pt x="68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8" y="109"/>
                    </a:lnTo>
                    <a:lnTo>
                      <a:pt x="56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 124"/>
              <p:cNvSpPr>
                <a:spLocks/>
              </p:cNvSpPr>
              <p:nvPr/>
            </p:nvSpPr>
            <p:spPr bwMode="auto">
              <a:xfrm>
                <a:off x="3474" y="3901"/>
                <a:ext cx="193" cy="191"/>
              </a:xfrm>
              <a:custGeom>
                <a:avLst/>
                <a:gdLst/>
                <a:ahLst/>
                <a:cxnLst>
                  <a:cxn ang="0">
                    <a:pos x="97" y="191"/>
                  </a:cxn>
                  <a:cxn ang="0">
                    <a:pos x="0" y="96"/>
                  </a:cxn>
                  <a:cxn ang="0">
                    <a:pos x="97" y="0"/>
                  </a:cxn>
                  <a:cxn ang="0">
                    <a:pos x="193" y="96"/>
                  </a:cxn>
                  <a:cxn ang="0">
                    <a:pos x="97" y="191"/>
                  </a:cxn>
                </a:cxnLst>
                <a:rect l="0" t="0" r="r" b="b"/>
                <a:pathLst>
                  <a:path w="193" h="191">
                    <a:moveTo>
                      <a:pt x="97" y="191"/>
                    </a:moveTo>
                    <a:lnTo>
                      <a:pt x="0" y="96"/>
                    </a:lnTo>
                    <a:lnTo>
                      <a:pt x="97" y="0"/>
                    </a:lnTo>
                    <a:lnTo>
                      <a:pt x="193" y="96"/>
                    </a:lnTo>
                    <a:lnTo>
                      <a:pt x="97" y="191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Freeform 123"/>
              <p:cNvSpPr>
                <a:spLocks noEditPoints="1"/>
              </p:cNvSpPr>
              <p:nvPr/>
            </p:nvSpPr>
            <p:spPr bwMode="auto">
              <a:xfrm>
                <a:off x="3457" y="3887"/>
                <a:ext cx="226" cy="220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3" y="122"/>
                  </a:cxn>
                  <a:cxn ang="0">
                    <a:pos x="57" y="120"/>
                  </a:cxn>
                  <a:cxn ang="0">
                    <a:pos x="4" y="67"/>
                  </a:cxn>
                  <a:cxn ang="0">
                    <a:pos x="4" y="55"/>
                  </a:cxn>
                  <a:cxn ang="0">
                    <a:pos x="57" y="2"/>
                  </a:cxn>
                  <a:cxn ang="0">
                    <a:pos x="63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5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5" h="122">
                    <a:moveTo>
                      <a:pt x="68" y="120"/>
                    </a:moveTo>
                    <a:cubicBezTo>
                      <a:pt x="67" y="122"/>
                      <a:pt x="65" y="122"/>
                      <a:pt x="63" y="122"/>
                    </a:cubicBezTo>
                    <a:cubicBezTo>
                      <a:pt x="60" y="122"/>
                      <a:pt x="58" y="122"/>
                      <a:pt x="57" y="120"/>
                    </a:cubicBezTo>
                    <a:lnTo>
                      <a:pt x="4" y="67"/>
                    </a:lnTo>
                    <a:cubicBezTo>
                      <a:pt x="0" y="64"/>
                      <a:pt x="0" y="58"/>
                      <a:pt x="4" y="55"/>
                    </a:cubicBezTo>
                    <a:lnTo>
                      <a:pt x="57" y="2"/>
                    </a:lnTo>
                    <a:cubicBezTo>
                      <a:pt x="58" y="1"/>
                      <a:pt x="60" y="0"/>
                      <a:pt x="63" y="0"/>
                    </a:cubicBezTo>
                    <a:cubicBezTo>
                      <a:pt x="65" y="0"/>
                      <a:pt x="67" y="1"/>
                      <a:pt x="68" y="2"/>
                    </a:cubicBezTo>
                    <a:lnTo>
                      <a:pt x="121" y="55"/>
                    </a:lnTo>
                    <a:cubicBezTo>
                      <a:pt x="125" y="58"/>
                      <a:pt x="125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5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 122"/>
              <p:cNvSpPr>
                <a:spLocks/>
              </p:cNvSpPr>
              <p:nvPr/>
            </p:nvSpPr>
            <p:spPr bwMode="auto">
              <a:xfrm>
                <a:off x="3700" y="3856"/>
                <a:ext cx="191" cy="193"/>
              </a:xfrm>
              <a:custGeom>
                <a:avLst/>
                <a:gdLst/>
                <a:ahLst/>
                <a:cxnLst>
                  <a:cxn ang="0">
                    <a:pos x="95" y="193"/>
                  </a:cxn>
                  <a:cxn ang="0">
                    <a:pos x="0" y="97"/>
                  </a:cxn>
                  <a:cxn ang="0">
                    <a:pos x="95" y="0"/>
                  </a:cxn>
                  <a:cxn ang="0">
                    <a:pos x="191" y="97"/>
                  </a:cxn>
                  <a:cxn ang="0">
                    <a:pos x="95" y="193"/>
                  </a:cxn>
                </a:cxnLst>
                <a:rect l="0" t="0" r="r" b="b"/>
                <a:pathLst>
                  <a:path w="191" h="193">
                    <a:moveTo>
                      <a:pt x="95" y="193"/>
                    </a:moveTo>
                    <a:lnTo>
                      <a:pt x="0" y="97"/>
                    </a:lnTo>
                    <a:lnTo>
                      <a:pt x="95" y="0"/>
                    </a:lnTo>
                    <a:lnTo>
                      <a:pt x="191" y="97"/>
                    </a:lnTo>
                    <a:lnTo>
                      <a:pt x="95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121"/>
              <p:cNvSpPr>
                <a:spLocks noEditPoints="1"/>
              </p:cNvSpPr>
              <p:nvPr/>
            </p:nvSpPr>
            <p:spPr bwMode="auto">
              <a:xfrm>
                <a:off x="3683" y="3841"/>
                <a:ext cx="224" cy="222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6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6" y="14"/>
                  </a:cxn>
                  <a:cxn ang="0">
                    <a:pos x="68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8" y="109"/>
                  </a:cxn>
                  <a:cxn ang="0">
                    <a:pos x="56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6" y="14"/>
                    </a:lnTo>
                    <a:lnTo>
                      <a:pt x="68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8" y="109"/>
                    </a:lnTo>
                    <a:lnTo>
                      <a:pt x="56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120"/>
              <p:cNvSpPr>
                <a:spLocks/>
              </p:cNvSpPr>
              <p:nvPr/>
            </p:nvSpPr>
            <p:spPr bwMode="auto">
              <a:xfrm>
                <a:off x="3924" y="3827"/>
                <a:ext cx="193" cy="191"/>
              </a:xfrm>
              <a:custGeom>
                <a:avLst/>
                <a:gdLst/>
                <a:ahLst/>
                <a:cxnLst>
                  <a:cxn ang="0">
                    <a:pos x="95" y="191"/>
                  </a:cxn>
                  <a:cxn ang="0">
                    <a:pos x="0" y="96"/>
                  </a:cxn>
                  <a:cxn ang="0">
                    <a:pos x="95" y="0"/>
                  </a:cxn>
                  <a:cxn ang="0">
                    <a:pos x="193" y="96"/>
                  </a:cxn>
                  <a:cxn ang="0">
                    <a:pos x="95" y="191"/>
                  </a:cxn>
                </a:cxnLst>
                <a:rect l="0" t="0" r="r" b="b"/>
                <a:pathLst>
                  <a:path w="193" h="191">
                    <a:moveTo>
                      <a:pt x="95" y="191"/>
                    </a:moveTo>
                    <a:lnTo>
                      <a:pt x="0" y="96"/>
                    </a:lnTo>
                    <a:lnTo>
                      <a:pt x="95" y="0"/>
                    </a:lnTo>
                    <a:lnTo>
                      <a:pt x="193" y="96"/>
                    </a:lnTo>
                    <a:lnTo>
                      <a:pt x="95" y="191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119"/>
              <p:cNvSpPr>
                <a:spLocks noEditPoints="1"/>
              </p:cNvSpPr>
              <p:nvPr/>
            </p:nvSpPr>
            <p:spPr bwMode="auto">
              <a:xfrm>
                <a:off x="3907" y="3813"/>
                <a:ext cx="225" cy="220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2"/>
                  </a:cxn>
                  <a:cxn ang="0">
                    <a:pos x="57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5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4" h="122">
                    <a:moveTo>
                      <a:pt x="68" y="120"/>
                    </a:moveTo>
                    <a:cubicBezTo>
                      <a:pt x="67" y="121"/>
                      <a:pt x="65" y="122"/>
                      <a:pt x="62" y="122"/>
                    </a:cubicBezTo>
                    <a:cubicBezTo>
                      <a:pt x="60" y="122"/>
                      <a:pt x="58" y="121"/>
                      <a:pt x="57" y="120"/>
                    </a:cubicBezTo>
                    <a:lnTo>
                      <a:pt x="3" y="67"/>
                    </a:lnTo>
                    <a:cubicBezTo>
                      <a:pt x="0" y="63"/>
                      <a:pt x="0" y="58"/>
                      <a:pt x="3" y="55"/>
                    </a:cubicBezTo>
                    <a:lnTo>
                      <a:pt x="57" y="2"/>
                    </a:lnTo>
                    <a:cubicBezTo>
                      <a:pt x="58" y="0"/>
                      <a:pt x="60" y="0"/>
                      <a:pt x="62" y="0"/>
                    </a:cubicBezTo>
                    <a:cubicBezTo>
                      <a:pt x="65" y="0"/>
                      <a:pt x="67" y="0"/>
                      <a:pt x="68" y="2"/>
                    </a:cubicBezTo>
                    <a:lnTo>
                      <a:pt x="121" y="55"/>
                    </a:lnTo>
                    <a:cubicBezTo>
                      <a:pt x="124" y="58"/>
                      <a:pt x="124" y="63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5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118"/>
              <p:cNvSpPr>
                <a:spLocks/>
              </p:cNvSpPr>
              <p:nvPr/>
            </p:nvSpPr>
            <p:spPr bwMode="auto">
              <a:xfrm>
                <a:off x="4150" y="3627"/>
                <a:ext cx="191" cy="193"/>
              </a:xfrm>
              <a:custGeom>
                <a:avLst/>
                <a:gdLst/>
                <a:ahLst/>
                <a:cxnLst>
                  <a:cxn ang="0">
                    <a:pos x="95" y="193"/>
                  </a:cxn>
                  <a:cxn ang="0">
                    <a:pos x="0" y="97"/>
                  </a:cxn>
                  <a:cxn ang="0">
                    <a:pos x="95" y="0"/>
                  </a:cxn>
                  <a:cxn ang="0">
                    <a:pos x="191" y="97"/>
                  </a:cxn>
                  <a:cxn ang="0">
                    <a:pos x="95" y="193"/>
                  </a:cxn>
                </a:cxnLst>
                <a:rect l="0" t="0" r="r" b="b"/>
                <a:pathLst>
                  <a:path w="191" h="193">
                    <a:moveTo>
                      <a:pt x="95" y="193"/>
                    </a:moveTo>
                    <a:lnTo>
                      <a:pt x="0" y="97"/>
                    </a:lnTo>
                    <a:lnTo>
                      <a:pt x="95" y="0"/>
                    </a:lnTo>
                    <a:lnTo>
                      <a:pt x="191" y="97"/>
                    </a:lnTo>
                    <a:lnTo>
                      <a:pt x="95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117"/>
              <p:cNvSpPr>
                <a:spLocks noEditPoints="1"/>
              </p:cNvSpPr>
              <p:nvPr/>
            </p:nvSpPr>
            <p:spPr bwMode="auto">
              <a:xfrm>
                <a:off x="4133" y="3612"/>
                <a:ext cx="224" cy="222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6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09" y="56"/>
                  </a:cxn>
                  <a:cxn ang="0">
                    <a:pos x="109" y="67"/>
                  </a:cxn>
                  <a:cxn ang="0">
                    <a:pos x="56" y="14"/>
                  </a:cxn>
                  <a:cxn ang="0">
                    <a:pos x="68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8" y="109"/>
                  </a:cxn>
                  <a:cxn ang="0">
                    <a:pos x="56" y="109"/>
                  </a:cxn>
                  <a:cxn ang="0">
                    <a:pos x="109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09" y="56"/>
                    </a:moveTo>
                    <a:lnTo>
                      <a:pt x="109" y="67"/>
                    </a:lnTo>
                    <a:lnTo>
                      <a:pt x="56" y="14"/>
                    </a:lnTo>
                    <a:lnTo>
                      <a:pt x="68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8" y="109"/>
                    </a:lnTo>
                    <a:lnTo>
                      <a:pt x="56" y="109"/>
                    </a:lnTo>
                    <a:lnTo>
                      <a:pt x="109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116"/>
              <p:cNvSpPr>
                <a:spLocks/>
              </p:cNvSpPr>
              <p:nvPr/>
            </p:nvSpPr>
            <p:spPr bwMode="auto">
              <a:xfrm>
                <a:off x="4374" y="3482"/>
                <a:ext cx="193" cy="192"/>
              </a:xfrm>
              <a:custGeom>
                <a:avLst/>
                <a:gdLst/>
                <a:ahLst/>
                <a:cxnLst>
                  <a:cxn ang="0">
                    <a:pos x="95" y="192"/>
                  </a:cxn>
                  <a:cxn ang="0">
                    <a:pos x="0" y="96"/>
                  </a:cxn>
                  <a:cxn ang="0">
                    <a:pos x="95" y="0"/>
                  </a:cxn>
                  <a:cxn ang="0">
                    <a:pos x="193" y="96"/>
                  </a:cxn>
                  <a:cxn ang="0">
                    <a:pos x="95" y="192"/>
                  </a:cxn>
                </a:cxnLst>
                <a:rect l="0" t="0" r="r" b="b"/>
                <a:pathLst>
                  <a:path w="193" h="192">
                    <a:moveTo>
                      <a:pt x="95" y="192"/>
                    </a:moveTo>
                    <a:lnTo>
                      <a:pt x="0" y="96"/>
                    </a:lnTo>
                    <a:lnTo>
                      <a:pt x="95" y="0"/>
                    </a:lnTo>
                    <a:lnTo>
                      <a:pt x="193" y="96"/>
                    </a:lnTo>
                    <a:lnTo>
                      <a:pt x="95" y="192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115"/>
              <p:cNvSpPr>
                <a:spLocks noEditPoints="1"/>
              </p:cNvSpPr>
              <p:nvPr/>
            </p:nvSpPr>
            <p:spPr bwMode="auto">
              <a:xfrm>
                <a:off x="4357" y="3468"/>
                <a:ext cx="225" cy="220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2"/>
                  </a:cxn>
                  <a:cxn ang="0">
                    <a:pos x="57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5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4" h="122">
                    <a:moveTo>
                      <a:pt x="68" y="120"/>
                    </a:moveTo>
                    <a:cubicBezTo>
                      <a:pt x="66" y="121"/>
                      <a:pt x="64" y="122"/>
                      <a:pt x="62" y="122"/>
                    </a:cubicBezTo>
                    <a:cubicBezTo>
                      <a:pt x="60" y="122"/>
                      <a:pt x="58" y="121"/>
                      <a:pt x="57" y="120"/>
                    </a:cubicBezTo>
                    <a:lnTo>
                      <a:pt x="3" y="67"/>
                    </a:lnTo>
                    <a:cubicBezTo>
                      <a:pt x="0" y="63"/>
                      <a:pt x="0" y="58"/>
                      <a:pt x="3" y="55"/>
                    </a:cubicBezTo>
                    <a:lnTo>
                      <a:pt x="57" y="2"/>
                    </a:lnTo>
                    <a:cubicBezTo>
                      <a:pt x="58" y="0"/>
                      <a:pt x="60" y="0"/>
                      <a:pt x="62" y="0"/>
                    </a:cubicBezTo>
                    <a:cubicBezTo>
                      <a:pt x="64" y="0"/>
                      <a:pt x="66" y="0"/>
                      <a:pt x="68" y="2"/>
                    </a:cubicBezTo>
                    <a:lnTo>
                      <a:pt x="121" y="55"/>
                    </a:lnTo>
                    <a:cubicBezTo>
                      <a:pt x="124" y="58"/>
                      <a:pt x="124" y="63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5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114"/>
              <p:cNvSpPr>
                <a:spLocks/>
              </p:cNvSpPr>
              <p:nvPr/>
            </p:nvSpPr>
            <p:spPr bwMode="auto">
              <a:xfrm>
                <a:off x="4598" y="3804"/>
                <a:ext cx="193" cy="193"/>
              </a:xfrm>
              <a:custGeom>
                <a:avLst/>
                <a:gdLst/>
                <a:ahLst/>
                <a:cxnLst>
                  <a:cxn ang="0">
                    <a:pos x="97" y="193"/>
                  </a:cxn>
                  <a:cxn ang="0">
                    <a:pos x="0" y="97"/>
                  </a:cxn>
                  <a:cxn ang="0">
                    <a:pos x="97" y="0"/>
                  </a:cxn>
                  <a:cxn ang="0">
                    <a:pos x="193" y="97"/>
                  </a:cxn>
                  <a:cxn ang="0">
                    <a:pos x="97" y="193"/>
                  </a:cxn>
                </a:cxnLst>
                <a:rect l="0" t="0" r="r" b="b"/>
                <a:pathLst>
                  <a:path w="193" h="193">
                    <a:moveTo>
                      <a:pt x="97" y="193"/>
                    </a:moveTo>
                    <a:lnTo>
                      <a:pt x="0" y="97"/>
                    </a:lnTo>
                    <a:lnTo>
                      <a:pt x="97" y="0"/>
                    </a:lnTo>
                    <a:lnTo>
                      <a:pt x="193" y="97"/>
                    </a:lnTo>
                    <a:lnTo>
                      <a:pt x="97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113"/>
              <p:cNvSpPr>
                <a:spLocks noEditPoints="1"/>
              </p:cNvSpPr>
              <p:nvPr/>
            </p:nvSpPr>
            <p:spPr bwMode="auto">
              <a:xfrm>
                <a:off x="4583" y="3789"/>
                <a:ext cx="224" cy="222"/>
              </a:xfrm>
              <a:custGeom>
                <a:avLst/>
                <a:gdLst/>
                <a:ahLst/>
                <a:cxnLst>
                  <a:cxn ang="0">
                    <a:pos x="67" y="121"/>
                  </a:cxn>
                  <a:cxn ang="0">
                    <a:pos x="62" y="123"/>
                  </a:cxn>
                  <a:cxn ang="0">
                    <a:pos x="56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3"/>
                  </a:cxn>
                  <a:cxn ang="0">
                    <a:pos x="62" y="0"/>
                  </a:cxn>
                  <a:cxn ang="0">
                    <a:pos x="67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7" y="121"/>
                  </a:cxn>
                  <a:cxn ang="0">
                    <a:pos x="109" y="56"/>
                  </a:cxn>
                  <a:cxn ang="0">
                    <a:pos x="109" y="67"/>
                  </a:cxn>
                  <a:cxn ang="0">
                    <a:pos x="56" y="14"/>
                  </a:cxn>
                  <a:cxn ang="0">
                    <a:pos x="67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6"/>
                  </a:cxn>
                </a:cxnLst>
                <a:rect l="0" t="0" r="r" b="b"/>
                <a:pathLst>
                  <a:path w="124" h="123">
                    <a:moveTo>
                      <a:pt x="67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7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1"/>
                    </a:lnTo>
                    <a:close/>
                    <a:moveTo>
                      <a:pt x="109" y="56"/>
                    </a:moveTo>
                    <a:lnTo>
                      <a:pt x="109" y="67"/>
                    </a:lnTo>
                    <a:lnTo>
                      <a:pt x="56" y="14"/>
                    </a:lnTo>
                    <a:lnTo>
                      <a:pt x="67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112"/>
              <p:cNvSpPr>
                <a:spLocks/>
              </p:cNvSpPr>
              <p:nvPr/>
            </p:nvSpPr>
            <p:spPr bwMode="auto">
              <a:xfrm>
                <a:off x="4824" y="3665"/>
                <a:ext cx="191" cy="193"/>
              </a:xfrm>
              <a:custGeom>
                <a:avLst/>
                <a:gdLst/>
                <a:ahLst/>
                <a:cxnLst>
                  <a:cxn ang="0">
                    <a:pos x="95" y="193"/>
                  </a:cxn>
                  <a:cxn ang="0">
                    <a:pos x="0" y="95"/>
                  </a:cxn>
                  <a:cxn ang="0">
                    <a:pos x="95" y="0"/>
                  </a:cxn>
                  <a:cxn ang="0">
                    <a:pos x="191" y="95"/>
                  </a:cxn>
                  <a:cxn ang="0">
                    <a:pos x="95" y="193"/>
                  </a:cxn>
                </a:cxnLst>
                <a:rect l="0" t="0" r="r" b="b"/>
                <a:pathLst>
                  <a:path w="191" h="193">
                    <a:moveTo>
                      <a:pt x="95" y="193"/>
                    </a:moveTo>
                    <a:lnTo>
                      <a:pt x="0" y="95"/>
                    </a:lnTo>
                    <a:lnTo>
                      <a:pt x="95" y="0"/>
                    </a:lnTo>
                    <a:lnTo>
                      <a:pt x="191" y="95"/>
                    </a:lnTo>
                    <a:lnTo>
                      <a:pt x="95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111"/>
              <p:cNvSpPr>
                <a:spLocks noEditPoints="1"/>
              </p:cNvSpPr>
              <p:nvPr/>
            </p:nvSpPr>
            <p:spPr bwMode="auto">
              <a:xfrm>
                <a:off x="4807" y="3650"/>
                <a:ext cx="225" cy="222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3"/>
                  </a:cxn>
                  <a:cxn ang="0">
                    <a:pos x="57" y="120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7" y="14"/>
                  </a:cxn>
                  <a:cxn ang="0">
                    <a:pos x="68" y="14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0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7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2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7" y="14"/>
                    </a:lnTo>
                    <a:lnTo>
                      <a:pt x="68" y="14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110"/>
              <p:cNvSpPr>
                <a:spLocks/>
              </p:cNvSpPr>
              <p:nvPr/>
            </p:nvSpPr>
            <p:spPr bwMode="auto">
              <a:xfrm>
                <a:off x="5048" y="3825"/>
                <a:ext cx="193" cy="193"/>
              </a:xfrm>
              <a:custGeom>
                <a:avLst/>
                <a:gdLst/>
                <a:ahLst/>
                <a:cxnLst>
                  <a:cxn ang="0">
                    <a:pos x="97" y="193"/>
                  </a:cxn>
                  <a:cxn ang="0">
                    <a:pos x="0" y="96"/>
                  </a:cxn>
                  <a:cxn ang="0">
                    <a:pos x="97" y="0"/>
                  </a:cxn>
                  <a:cxn ang="0">
                    <a:pos x="193" y="96"/>
                  </a:cxn>
                  <a:cxn ang="0">
                    <a:pos x="97" y="193"/>
                  </a:cxn>
                </a:cxnLst>
                <a:rect l="0" t="0" r="r" b="b"/>
                <a:pathLst>
                  <a:path w="193" h="193">
                    <a:moveTo>
                      <a:pt x="97" y="193"/>
                    </a:moveTo>
                    <a:lnTo>
                      <a:pt x="0" y="96"/>
                    </a:lnTo>
                    <a:lnTo>
                      <a:pt x="97" y="0"/>
                    </a:lnTo>
                    <a:lnTo>
                      <a:pt x="193" y="96"/>
                    </a:lnTo>
                    <a:lnTo>
                      <a:pt x="97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109"/>
              <p:cNvSpPr>
                <a:spLocks noEditPoints="1"/>
              </p:cNvSpPr>
              <p:nvPr/>
            </p:nvSpPr>
            <p:spPr bwMode="auto">
              <a:xfrm>
                <a:off x="5033" y="3811"/>
                <a:ext cx="224" cy="222"/>
              </a:xfrm>
              <a:custGeom>
                <a:avLst/>
                <a:gdLst/>
                <a:ahLst/>
                <a:cxnLst>
                  <a:cxn ang="0">
                    <a:pos x="67" y="120"/>
                  </a:cxn>
                  <a:cxn ang="0">
                    <a:pos x="62" y="123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7" y="120"/>
                  </a:cxn>
                  <a:cxn ang="0">
                    <a:pos x="109" y="56"/>
                  </a:cxn>
                  <a:cxn ang="0">
                    <a:pos x="109" y="67"/>
                  </a:cxn>
                  <a:cxn ang="0">
                    <a:pos x="56" y="14"/>
                  </a:cxn>
                  <a:cxn ang="0">
                    <a:pos x="67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6"/>
                  </a:cxn>
                </a:cxnLst>
                <a:rect l="0" t="0" r="r" b="b"/>
                <a:pathLst>
                  <a:path w="124" h="123">
                    <a:moveTo>
                      <a:pt x="67" y="120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7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2"/>
                    </a:lnTo>
                    <a:cubicBezTo>
                      <a:pt x="57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7" y="2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0"/>
                    </a:lnTo>
                    <a:close/>
                    <a:moveTo>
                      <a:pt x="109" y="56"/>
                    </a:moveTo>
                    <a:lnTo>
                      <a:pt x="109" y="67"/>
                    </a:lnTo>
                    <a:lnTo>
                      <a:pt x="56" y="14"/>
                    </a:lnTo>
                    <a:lnTo>
                      <a:pt x="67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108"/>
              <p:cNvSpPr>
                <a:spLocks/>
              </p:cNvSpPr>
              <p:nvPr/>
            </p:nvSpPr>
            <p:spPr bwMode="auto">
              <a:xfrm>
                <a:off x="5274" y="3553"/>
                <a:ext cx="191" cy="193"/>
              </a:xfrm>
              <a:custGeom>
                <a:avLst/>
                <a:gdLst/>
                <a:ahLst/>
                <a:cxnLst>
                  <a:cxn ang="0">
                    <a:pos x="96" y="193"/>
                  </a:cxn>
                  <a:cxn ang="0">
                    <a:pos x="0" y="95"/>
                  </a:cxn>
                  <a:cxn ang="0">
                    <a:pos x="96" y="0"/>
                  </a:cxn>
                  <a:cxn ang="0">
                    <a:pos x="191" y="95"/>
                  </a:cxn>
                  <a:cxn ang="0">
                    <a:pos x="96" y="193"/>
                  </a:cxn>
                </a:cxnLst>
                <a:rect l="0" t="0" r="r" b="b"/>
                <a:pathLst>
                  <a:path w="191" h="193">
                    <a:moveTo>
                      <a:pt x="96" y="193"/>
                    </a:moveTo>
                    <a:lnTo>
                      <a:pt x="0" y="95"/>
                    </a:lnTo>
                    <a:lnTo>
                      <a:pt x="96" y="0"/>
                    </a:lnTo>
                    <a:lnTo>
                      <a:pt x="191" y="95"/>
                    </a:lnTo>
                    <a:lnTo>
                      <a:pt x="96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107"/>
              <p:cNvSpPr>
                <a:spLocks noEditPoints="1"/>
              </p:cNvSpPr>
              <p:nvPr/>
            </p:nvSpPr>
            <p:spPr bwMode="auto">
              <a:xfrm>
                <a:off x="5257" y="3538"/>
                <a:ext cx="225" cy="222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3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6" y="14"/>
                  </a:cxn>
                  <a:cxn ang="0">
                    <a:pos x="68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8" y="109"/>
                  </a:cxn>
                  <a:cxn ang="0">
                    <a:pos x="56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0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2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6" y="14"/>
                    </a:lnTo>
                    <a:lnTo>
                      <a:pt x="68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8" y="109"/>
                    </a:lnTo>
                    <a:lnTo>
                      <a:pt x="56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106"/>
              <p:cNvSpPr>
                <a:spLocks/>
              </p:cNvSpPr>
              <p:nvPr/>
            </p:nvSpPr>
            <p:spPr bwMode="auto">
              <a:xfrm>
                <a:off x="5498" y="3758"/>
                <a:ext cx="193" cy="192"/>
              </a:xfrm>
              <a:custGeom>
                <a:avLst/>
                <a:gdLst/>
                <a:ahLst/>
                <a:cxnLst>
                  <a:cxn ang="0">
                    <a:pos x="97" y="192"/>
                  </a:cxn>
                  <a:cxn ang="0">
                    <a:pos x="0" y="96"/>
                  </a:cxn>
                  <a:cxn ang="0">
                    <a:pos x="97" y="0"/>
                  </a:cxn>
                  <a:cxn ang="0">
                    <a:pos x="193" y="96"/>
                  </a:cxn>
                  <a:cxn ang="0">
                    <a:pos x="97" y="192"/>
                  </a:cxn>
                </a:cxnLst>
                <a:rect l="0" t="0" r="r" b="b"/>
                <a:pathLst>
                  <a:path w="193" h="192">
                    <a:moveTo>
                      <a:pt x="97" y="192"/>
                    </a:moveTo>
                    <a:lnTo>
                      <a:pt x="0" y="96"/>
                    </a:lnTo>
                    <a:lnTo>
                      <a:pt x="97" y="0"/>
                    </a:lnTo>
                    <a:lnTo>
                      <a:pt x="193" y="96"/>
                    </a:lnTo>
                    <a:lnTo>
                      <a:pt x="97" y="192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105"/>
              <p:cNvSpPr>
                <a:spLocks noEditPoints="1"/>
              </p:cNvSpPr>
              <p:nvPr/>
            </p:nvSpPr>
            <p:spPr bwMode="auto">
              <a:xfrm>
                <a:off x="5483" y="3744"/>
                <a:ext cx="224" cy="220"/>
              </a:xfrm>
              <a:custGeom>
                <a:avLst/>
                <a:gdLst/>
                <a:ahLst/>
                <a:cxnLst>
                  <a:cxn ang="0">
                    <a:pos x="67" y="120"/>
                  </a:cxn>
                  <a:cxn ang="0">
                    <a:pos x="62" y="122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120" y="55"/>
                  </a:cxn>
                  <a:cxn ang="0">
                    <a:pos x="120" y="67"/>
                  </a:cxn>
                  <a:cxn ang="0">
                    <a:pos x="67" y="120"/>
                  </a:cxn>
                  <a:cxn ang="0">
                    <a:pos x="109" y="55"/>
                  </a:cxn>
                  <a:cxn ang="0">
                    <a:pos x="109" y="67"/>
                  </a:cxn>
                  <a:cxn ang="0">
                    <a:pos x="56" y="13"/>
                  </a:cxn>
                  <a:cxn ang="0">
                    <a:pos x="67" y="13"/>
                  </a:cxn>
                  <a:cxn ang="0">
                    <a:pos x="14" y="67"/>
                  </a:cxn>
                  <a:cxn ang="0">
                    <a:pos x="14" y="55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5"/>
                  </a:cxn>
                </a:cxnLst>
                <a:rect l="0" t="0" r="r" b="b"/>
                <a:pathLst>
                  <a:path w="124" h="122">
                    <a:moveTo>
                      <a:pt x="67" y="120"/>
                    </a:moveTo>
                    <a:cubicBezTo>
                      <a:pt x="66" y="122"/>
                      <a:pt x="64" y="122"/>
                      <a:pt x="62" y="122"/>
                    </a:cubicBezTo>
                    <a:cubicBezTo>
                      <a:pt x="59" y="122"/>
                      <a:pt x="57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5"/>
                    </a:cubicBezTo>
                    <a:lnTo>
                      <a:pt x="56" y="2"/>
                    </a:lnTo>
                    <a:cubicBezTo>
                      <a:pt x="57" y="1"/>
                      <a:pt x="59" y="0"/>
                      <a:pt x="62" y="0"/>
                    </a:cubicBezTo>
                    <a:cubicBezTo>
                      <a:pt x="64" y="0"/>
                      <a:pt x="66" y="1"/>
                      <a:pt x="67" y="2"/>
                    </a:cubicBezTo>
                    <a:lnTo>
                      <a:pt x="120" y="55"/>
                    </a:lnTo>
                    <a:cubicBezTo>
                      <a:pt x="124" y="59"/>
                      <a:pt x="124" y="64"/>
                      <a:pt x="120" y="67"/>
                    </a:cubicBezTo>
                    <a:lnTo>
                      <a:pt x="67" y="120"/>
                    </a:lnTo>
                    <a:close/>
                    <a:moveTo>
                      <a:pt x="109" y="55"/>
                    </a:moveTo>
                    <a:lnTo>
                      <a:pt x="109" y="67"/>
                    </a:lnTo>
                    <a:lnTo>
                      <a:pt x="56" y="13"/>
                    </a:lnTo>
                    <a:lnTo>
                      <a:pt x="67" y="13"/>
                    </a:lnTo>
                    <a:lnTo>
                      <a:pt x="14" y="67"/>
                    </a:lnTo>
                    <a:lnTo>
                      <a:pt x="14" y="55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104"/>
              <p:cNvSpPr>
                <a:spLocks/>
              </p:cNvSpPr>
              <p:nvPr/>
            </p:nvSpPr>
            <p:spPr bwMode="auto">
              <a:xfrm>
                <a:off x="5724" y="3832"/>
                <a:ext cx="191" cy="194"/>
              </a:xfrm>
              <a:custGeom>
                <a:avLst/>
                <a:gdLst/>
                <a:ahLst/>
                <a:cxnLst>
                  <a:cxn ang="0">
                    <a:pos x="96" y="194"/>
                  </a:cxn>
                  <a:cxn ang="0">
                    <a:pos x="0" y="98"/>
                  </a:cxn>
                  <a:cxn ang="0">
                    <a:pos x="96" y="0"/>
                  </a:cxn>
                  <a:cxn ang="0">
                    <a:pos x="191" y="98"/>
                  </a:cxn>
                  <a:cxn ang="0">
                    <a:pos x="96" y="194"/>
                  </a:cxn>
                </a:cxnLst>
                <a:rect l="0" t="0" r="r" b="b"/>
                <a:pathLst>
                  <a:path w="191" h="194">
                    <a:moveTo>
                      <a:pt x="96" y="194"/>
                    </a:moveTo>
                    <a:lnTo>
                      <a:pt x="0" y="98"/>
                    </a:lnTo>
                    <a:lnTo>
                      <a:pt x="96" y="0"/>
                    </a:lnTo>
                    <a:lnTo>
                      <a:pt x="191" y="98"/>
                    </a:lnTo>
                    <a:lnTo>
                      <a:pt x="96" y="194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103"/>
              <p:cNvSpPr>
                <a:spLocks noEditPoints="1"/>
              </p:cNvSpPr>
              <p:nvPr/>
            </p:nvSpPr>
            <p:spPr bwMode="auto">
              <a:xfrm>
                <a:off x="5707" y="3818"/>
                <a:ext cx="225" cy="222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6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6" y="14"/>
                  </a:cxn>
                  <a:cxn ang="0">
                    <a:pos x="68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8" y="109"/>
                  </a:cxn>
                  <a:cxn ang="0">
                    <a:pos x="56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6" y="14"/>
                    </a:lnTo>
                    <a:lnTo>
                      <a:pt x="68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8" y="109"/>
                    </a:lnTo>
                    <a:lnTo>
                      <a:pt x="56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102"/>
              <p:cNvSpPr>
                <a:spLocks/>
              </p:cNvSpPr>
              <p:nvPr/>
            </p:nvSpPr>
            <p:spPr bwMode="auto">
              <a:xfrm>
                <a:off x="5948" y="3879"/>
                <a:ext cx="193" cy="192"/>
              </a:xfrm>
              <a:custGeom>
                <a:avLst/>
                <a:gdLst/>
                <a:ahLst/>
                <a:cxnLst>
                  <a:cxn ang="0">
                    <a:pos x="96" y="192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3" y="96"/>
                  </a:cxn>
                  <a:cxn ang="0">
                    <a:pos x="96" y="192"/>
                  </a:cxn>
                </a:cxnLst>
                <a:rect l="0" t="0" r="r" b="b"/>
                <a:pathLst>
                  <a:path w="193" h="192">
                    <a:moveTo>
                      <a:pt x="96" y="192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3" y="96"/>
                    </a:lnTo>
                    <a:lnTo>
                      <a:pt x="96" y="192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101"/>
              <p:cNvSpPr>
                <a:spLocks noEditPoints="1"/>
              </p:cNvSpPr>
              <p:nvPr/>
            </p:nvSpPr>
            <p:spPr bwMode="auto">
              <a:xfrm>
                <a:off x="5932" y="3865"/>
                <a:ext cx="224" cy="220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2"/>
                  </a:cxn>
                  <a:cxn ang="0">
                    <a:pos x="57" y="120"/>
                  </a:cxn>
                  <a:cxn ang="0">
                    <a:pos x="4" y="67"/>
                  </a:cxn>
                  <a:cxn ang="0">
                    <a:pos x="4" y="55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5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4" h="122">
                    <a:moveTo>
                      <a:pt x="68" y="120"/>
                    </a:moveTo>
                    <a:cubicBezTo>
                      <a:pt x="67" y="122"/>
                      <a:pt x="65" y="122"/>
                      <a:pt x="62" y="122"/>
                    </a:cubicBezTo>
                    <a:cubicBezTo>
                      <a:pt x="60" y="122"/>
                      <a:pt x="58" y="122"/>
                      <a:pt x="57" y="120"/>
                    </a:cubicBezTo>
                    <a:lnTo>
                      <a:pt x="4" y="67"/>
                    </a:lnTo>
                    <a:cubicBezTo>
                      <a:pt x="0" y="64"/>
                      <a:pt x="0" y="59"/>
                      <a:pt x="4" y="55"/>
                    </a:cubicBezTo>
                    <a:lnTo>
                      <a:pt x="57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5" y="0"/>
                      <a:pt x="67" y="1"/>
                      <a:pt x="68" y="2"/>
                    </a:cubicBezTo>
                    <a:lnTo>
                      <a:pt x="121" y="55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5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100"/>
              <p:cNvSpPr>
                <a:spLocks/>
              </p:cNvSpPr>
              <p:nvPr/>
            </p:nvSpPr>
            <p:spPr bwMode="auto">
              <a:xfrm>
                <a:off x="6174" y="3778"/>
                <a:ext cx="191" cy="193"/>
              </a:xfrm>
              <a:custGeom>
                <a:avLst/>
                <a:gdLst/>
                <a:ahLst/>
                <a:cxnLst>
                  <a:cxn ang="0">
                    <a:pos x="96" y="193"/>
                  </a:cxn>
                  <a:cxn ang="0">
                    <a:pos x="0" y="98"/>
                  </a:cxn>
                  <a:cxn ang="0">
                    <a:pos x="96" y="0"/>
                  </a:cxn>
                  <a:cxn ang="0">
                    <a:pos x="191" y="98"/>
                  </a:cxn>
                  <a:cxn ang="0">
                    <a:pos x="96" y="193"/>
                  </a:cxn>
                </a:cxnLst>
                <a:rect l="0" t="0" r="r" b="b"/>
                <a:pathLst>
                  <a:path w="191" h="193">
                    <a:moveTo>
                      <a:pt x="96" y="193"/>
                    </a:moveTo>
                    <a:lnTo>
                      <a:pt x="0" y="98"/>
                    </a:lnTo>
                    <a:lnTo>
                      <a:pt x="96" y="0"/>
                    </a:lnTo>
                    <a:lnTo>
                      <a:pt x="191" y="98"/>
                    </a:lnTo>
                    <a:lnTo>
                      <a:pt x="96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99"/>
              <p:cNvSpPr>
                <a:spLocks noEditPoints="1"/>
              </p:cNvSpPr>
              <p:nvPr/>
            </p:nvSpPr>
            <p:spPr bwMode="auto">
              <a:xfrm>
                <a:off x="6158" y="3764"/>
                <a:ext cx="224" cy="222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6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09" y="56"/>
                  </a:cxn>
                  <a:cxn ang="0">
                    <a:pos x="109" y="67"/>
                  </a:cxn>
                  <a:cxn ang="0">
                    <a:pos x="56" y="14"/>
                  </a:cxn>
                  <a:cxn ang="0">
                    <a:pos x="68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8" y="109"/>
                  </a:cxn>
                  <a:cxn ang="0">
                    <a:pos x="56" y="109"/>
                  </a:cxn>
                  <a:cxn ang="0">
                    <a:pos x="109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09" y="56"/>
                    </a:moveTo>
                    <a:lnTo>
                      <a:pt x="109" y="67"/>
                    </a:lnTo>
                    <a:lnTo>
                      <a:pt x="56" y="14"/>
                    </a:lnTo>
                    <a:lnTo>
                      <a:pt x="68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8" y="109"/>
                    </a:lnTo>
                    <a:lnTo>
                      <a:pt x="56" y="109"/>
                    </a:lnTo>
                    <a:lnTo>
                      <a:pt x="109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98"/>
              <p:cNvSpPr>
                <a:spLocks/>
              </p:cNvSpPr>
              <p:nvPr/>
            </p:nvSpPr>
            <p:spPr bwMode="auto">
              <a:xfrm>
                <a:off x="6398" y="4004"/>
                <a:ext cx="193" cy="193"/>
              </a:xfrm>
              <a:custGeom>
                <a:avLst/>
                <a:gdLst/>
                <a:ahLst/>
                <a:cxnLst>
                  <a:cxn ang="0">
                    <a:pos x="96" y="193"/>
                  </a:cxn>
                  <a:cxn ang="0">
                    <a:pos x="0" y="97"/>
                  </a:cxn>
                  <a:cxn ang="0">
                    <a:pos x="96" y="0"/>
                  </a:cxn>
                  <a:cxn ang="0">
                    <a:pos x="193" y="97"/>
                  </a:cxn>
                  <a:cxn ang="0">
                    <a:pos x="96" y="193"/>
                  </a:cxn>
                </a:cxnLst>
                <a:rect l="0" t="0" r="r" b="b"/>
                <a:pathLst>
                  <a:path w="193" h="193">
                    <a:moveTo>
                      <a:pt x="96" y="193"/>
                    </a:moveTo>
                    <a:lnTo>
                      <a:pt x="0" y="97"/>
                    </a:lnTo>
                    <a:lnTo>
                      <a:pt x="96" y="0"/>
                    </a:lnTo>
                    <a:lnTo>
                      <a:pt x="193" y="97"/>
                    </a:lnTo>
                    <a:lnTo>
                      <a:pt x="96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97"/>
              <p:cNvSpPr>
                <a:spLocks noEditPoints="1"/>
              </p:cNvSpPr>
              <p:nvPr/>
            </p:nvSpPr>
            <p:spPr bwMode="auto">
              <a:xfrm>
                <a:off x="6382" y="3989"/>
                <a:ext cx="224" cy="222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7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7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7" y="14"/>
                  </a:cxn>
                  <a:cxn ang="0">
                    <a:pos x="68" y="14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7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7" y="14"/>
                    </a:lnTo>
                    <a:lnTo>
                      <a:pt x="68" y="14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96"/>
              <p:cNvSpPr>
                <a:spLocks/>
              </p:cNvSpPr>
              <p:nvPr/>
            </p:nvSpPr>
            <p:spPr bwMode="auto">
              <a:xfrm>
                <a:off x="6624" y="3952"/>
                <a:ext cx="191" cy="193"/>
              </a:xfrm>
              <a:custGeom>
                <a:avLst/>
                <a:gdLst/>
                <a:ahLst/>
                <a:cxnLst>
                  <a:cxn ang="0">
                    <a:pos x="96" y="193"/>
                  </a:cxn>
                  <a:cxn ang="0">
                    <a:pos x="0" y="95"/>
                  </a:cxn>
                  <a:cxn ang="0">
                    <a:pos x="96" y="0"/>
                  </a:cxn>
                  <a:cxn ang="0">
                    <a:pos x="191" y="95"/>
                  </a:cxn>
                  <a:cxn ang="0">
                    <a:pos x="96" y="193"/>
                  </a:cxn>
                </a:cxnLst>
                <a:rect l="0" t="0" r="r" b="b"/>
                <a:pathLst>
                  <a:path w="191" h="193">
                    <a:moveTo>
                      <a:pt x="96" y="193"/>
                    </a:moveTo>
                    <a:lnTo>
                      <a:pt x="0" y="95"/>
                    </a:lnTo>
                    <a:lnTo>
                      <a:pt x="96" y="0"/>
                    </a:lnTo>
                    <a:lnTo>
                      <a:pt x="191" y="95"/>
                    </a:lnTo>
                    <a:lnTo>
                      <a:pt x="96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95"/>
              <p:cNvSpPr>
                <a:spLocks noEditPoints="1"/>
              </p:cNvSpPr>
              <p:nvPr/>
            </p:nvSpPr>
            <p:spPr bwMode="auto">
              <a:xfrm>
                <a:off x="6608" y="3937"/>
                <a:ext cx="224" cy="222"/>
              </a:xfrm>
              <a:custGeom>
                <a:avLst/>
                <a:gdLst/>
                <a:ahLst/>
                <a:cxnLst>
                  <a:cxn ang="0">
                    <a:pos x="67" y="120"/>
                  </a:cxn>
                  <a:cxn ang="0">
                    <a:pos x="62" y="123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7" y="120"/>
                  </a:cxn>
                  <a:cxn ang="0">
                    <a:pos x="109" y="56"/>
                  </a:cxn>
                  <a:cxn ang="0">
                    <a:pos x="109" y="67"/>
                  </a:cxn>
                  <a:cxn ang="0">
                    <a:pos x="56" y="14"/>
                  </a:cxn>
                  <a:cxn ang="0">
                    <a:pos x="67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6"/>
                  </a:cxn>
                </a:cxnLst>
                <a:rect l="0" t="0" r="r" b="b"/>
                <a:pathLst>
                  <a:path w="124" h="123">
                    <a:moveTo>
                      <a:pt x="67" y="120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7" y="2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0"/>
                    </a:lnTo>
                    <a:close/>
                    <a:moveTo>
                      <a:pt x="109" y="56"/>
                    </a:moveTo>
                    <a:lnTo>
                      <a:pt x="109" y="67"/>
                    </a:lnTo>
                    <a:lnTo>
                      <a:pt x="56" y="14"/>
                    </a:lnTo>
                    <a:lnTo>
                      <a:pt x="67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94"/>
              <p:cNvSpPr>
                <a:spLocks/>
              </p:cNvSpPr>
              <p:nvPr/>
            </p:nvSpPr>
            <p:spPr bwMode="auto">
              <a:xfrm>
                <a:off x="6848" y="3818"/>
                <a:ext cx="191" cy="191"/>
              </a:xfrm>
              <a:custGeom>
                <a:avLst/>
                <a:gdLst/>
                <a:ahLst/>
                <a:cxnLst>
                  <a:cxn ang="0">
                    <a:pos x="96" y="191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1" y="96"/>
                  </a:cxn>
                  <a:cxn ang="0">
                    <a:pos x="96" y="191"/>
                  </a:cxn>
                </a:cxnLst>
                <a:rect l="0" t="0" r="r" b="b"/>
                <a:pathLst>
                  <a:path w="191" h="191">
                    <a:moveTo>
                      <a:pt x="96" y="191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1" y="96"/>
                    </a:lnTo>
                    <a:lnTo>
                      <a:pt x="96" y="191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93"/>
              <p:cNvSpPr>
                <a:spLocks noEditPoints="1"/>
              </p:cNvSpPr>
              <p:nvPr/>
            </p:nvSpPr>
            <p:spPr bwMode="auto">
              <a:xfrm>
                <a:off x="6832" y="3804"/>
                <a:ext cx="224" cy="220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2"/>
                  </a:cxn>
                  <a:cxn ang="0">
                    <a:pos x="57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5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4" h="122">
                    <a:moveTo>
                      <a:pt x="68" y="120"/>
                    </a:moveTo>
                    <a:cubicBezTo>
                      <a:pt x="66" y="122"/>
                      <a:pt x="64" y="122"/>
                      <a:pt x="62" y="122"/>
                    </a:cubicBezTo>
                    <a:cubicBezTo>
                      <a:pt x="60" y="122"/>
                      <a:pt x="58" y="122"/>
                      <a:pt x="57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5"/>
                    </a:cubicBezTo>
                    <a:lnTo>
                      <a:pt x="57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2"/>
                    </a:cubicBezTo>
                    <a:lnTo>
                      <a:pt x="121" y="55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5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92"/>
              <p:cNvSpPr>
                <a:spLocks/>
              </p:cNvSpPr>
              <p:nvPr/>
            </p:nvSpPr>
            <p:spPr bwMode="auto">
              <a:xfrm>
                <a:off x="7072" y="3813"/>
                <a:ext cx="193" cy="191"/>
              </a:xfrm>
              <a:custGeom>
                <a:avLst/>
                <a:gdLst/>
                <a:ahLst/>
                <a:cxnLst>
                  <a:cxn ang="0">
                    <a:pos x="98" y="191"/>
                  </a:cxn>
                  <a:cxn ang="0">
                    <a:pos x="0" y="95"/>
                  </a:cxn>
                  <a:cxn ang="0">
                    <a:pos x="98" y="0"/>
                  </a:cxn>
                  <a:cxn ang="0">
                    <a:pos x="193" y="95"/>
                  </a:cxn>
                  <a:cxn ang="0">
                    <a:pos x="98" y="191"/>
                  </a:cxn>
                </a:cxnLst>
                <a:rect l="0" t="0" r="r" b="b"/>
                <a:pathLst>
                  <a:path w="193" h="191">
                    <a:moveTo>
                      <a:pt x="98" y="191"/>
                    </a:moveTo>
                    <a:lnTo>
                      <a:pt x="0" y="95"/>
                    </a:lnTo>
                    <a:lnTo>
                      <a:pt x="98" y="0"/>
                    </a:lnTo>
                    <a:lnTo>
                      <a:pt x="193" y="95"/>
                    </a:lnTo>
                    <a:lnTo>
                      <a:pt x="98" y="191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91"/>
              <p:cNvSpPr>
                <a:spLocks noEditPoints="1"/>
              </p:cNvSpPr>
              <p:nvPr/>
            </p:nvSpPr>
            <p:spPr bwMode="auto">
              <a:xfrm>
                <a:off x="7058" y="3798"/>
                <a:ext cx="224" cy="220"/>
              </a:xfrm>
              <a:custGeom>
                <a:avLst/>
                <a:gdLst/>
                <a:ahLst/>
                <a:cxnLst>
                  <a:cxn ang="0">
                    <a:pos x="67" y="120"/>
                  </a:cxn>
                  <a:cxn ang="0">
                    <a:pos x="62" y="122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7" y="120"/>
                  </a:cxn>
                  <a:cxn ang="0">
                    <a:pos x="109" y="55"/>
                  </a:cxn>
                  <a:cxn ang="0">
                    <a:pos x="109" y="67"/>
                  </a:cxn>
                  <a:cxn ang="0">
                    <a:pos x="56" y="13"/>
                  </a:cxn>
                  <a:cxn ang="0">
                    <a:pos x="67" y="13"/>
                  </a:cxn>
                  <a:cxn ang="0">
                    <a:pos x="14" y="67"/>
                  </a:cxn>
                  <a:cxn ang="0">
                    <a:pos x="14" y="55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5"/>
                  </a:cxn>
                </a:cxnLst>
                <a:rect l="0" t="0" r="r" b="b"/>
                <a:pathLst>
                  <a:path w="124" h="122">
                    <a:moveTo>
                      <a:pt x="67" y="120"/>
                    </a:moveTo>
                    <a:cubicBezTo>
                      <a:pt x="66" y="122"/>
                      <a:pt x="64" y="122"/>
                      <a:pt x="62" y="122"/>
                    </a:cubicBezTo>
                    <a:cubicBezTo>
                      <a:pt x="60" y="122"/>
                      <a:pt x="58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5"/>
                    </a:cubicBezTo>
                    <a:lnTo>
                      <a:pt x="56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7" y="2"/>
                    </a:cubicBezTo>
                    <a:lnTo>
                      <a:pt x="121" y="55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0"/>
                    </a:lnTo>
                    <a:close/>
                    <a:moveTo>
                      <a:pt x="109" y="55"/>
                    </a:moveTo>
                    <a:lnTo>
                      <a:pt x="109" y="67"/>
                    </a:lnTo>
                    <a:lnTo>
                      <a:pt x="56" y="13"/>
                    </a:lnTo>
                    <a:lnTo>
                      <a:pt x="67" y="13"/>
                    </a:lnTo>
                    <a:lnTo>
                      <a:pt x="14" y="67"/>
                    </a:lnTo>
                    <a:lnTo>
                      <a:pt x="14" y="55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90"/>
              <p:cNvSpPr>
                <a:spLocks/>
              </p:cNvSpPr>
              <p:nvPr/>
            </p:nvSpPr>
            <p:spPr bwMode="auto">
              <a:xfrm>
                <a:off x="7298" y="3735"/>
                <a:ext cx="191" cy="193"/>
              </a:xfrm>
              <a:custGeom>
                <a:avLst/>
                <a:gdLst/>
                <a:ahLst/>
                <a:cxnLst>
                  <a:cxn ang="0">
                    <a:pos x="96" y="193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1" y="96"/>
                  </a:cxn>
                  <a:cxn ang="0">
                    <a:pos x="96" y="193"/>
                  </a:cxn>
                </a:cxnLst>
                <a:rect l="0" t="0" r="r" b="b"/>
                <a:pathLst>
                  <a:path w="191" h="193">
                    <a:moveTo>
                      <a:pt x="96" y="193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1" y="96"/>
                    </a:lnTo>
                    <a:lnTo>
                      <a:pt x="96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89"/>
              <p:cNvSpPr>
                <a:spLocks noEditPoints="1"/>
              </p:cNvSpPr>
              <p:nvPr/>
            </p:nvSpPr>
            <p:spPr bwMode="auto">
              <a:xfrm>
                <a:off x="7282" y="3720"/>
                <a:ext cx="224" cy="223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3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6" y="14"/>
                  </a:cxn>
                  <a:cxn ang="0">
                    <a:pos x="68" y="14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09"/>
                  </a:cxn>
                  <a:cxn ang="0">
                    <a:pos x="56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0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2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6" y="14"/>
                    </a:lnTo>
                    <a:lnTo>
                      <a:pt x="68" y="14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09"/>
                    </a:lnTo>
                    <a:lnTo>
                      <a:pt x="56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88"/>
              <p:cNvSpPr>
                <a:spLocks/>
              </p:cNvSpPr>
              <p:nvPr/>
            </p:nvSpPr>
            <p:spPr bwMode="auto">
              <a:xfrm>
                <a:off x="7522" y="3119"/>
                <a:ext cx="193" cy="194"/>
              </a:xfrm>
              <a:custGeom>
                <a:avLst/>
                <a:gdLst/>
                <a:ahLst/>
                <a:cxnLst>
                  <a:cxn ang="0">
                    <a:pos x="98" y="194"/>
                  </a:cxn>
                  <a:cxn ang="0">
                    <a:pos x="0" y="98"/>
                  </a:cxn>
                  <a:cxn ang="0">
                    <a:pos x="98" y="0"/>
                  </a:cxn>
                  <a:cxn ang="0">
                    <a:pos x="193" y="98"/>
                  </a:cxn>
                  <a:cxn ang="0">
                    <a:pos x="98" y="194"/>
                  </a:cxn>
                </a:cxnLst>
                <a:rect l="0" t="0" r="r" b="b"/>
                <a:pathLst>
                  <a:path w="193" h="194">
                    <a:moveTo>
                      <a:pt x="98" y="194"/>
                    </a:moveTo>
                    <a:lnTo>
                      <a:pt x="0" y="98"/>
                    </a:lnTo>
                    <a:lnTo>
                      <a:pt x="98" y="0"/>
                    </a:lnTo>
                    <a:lnTo>
                      <a:pt x="193" y="98"/>
                    </a:lnTo>
                    <a:lnTo>
                      <a:pt x="98" y="194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87"/>
              <p:cNvSpPr>
                <a:spLocks noEditPoints="1"/>
              </p:cNvSpPr>
              <p:nvPr/>
            </p:nvSpPr>
            <p:spPr bwMode="auto">
              <a:xfrm>
                <a:off x="7508" y="3105"/>
                <a:ext cx="224" cy="222"/>
              </a:xfrm>
              <a:custGeom>
                <a:avLst/>
                <a:gdLst/>
                <a:ahLst/>
                <a:cxnLst>
                  <a:cxn ang="0">
                    <a:pos x="67" y="121"/>
                  </a:cxn>
                  <a:cxn ang="0">
                    <a:pos x="62" y="123"/>
                  </a:cxn>
                  <a:cxn ang="0">
                    <a:pos x="56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3"/>
                  </a:cxn>
                  <a:cxn ang="0">
                    <a:pos x="62" y="0"/>
                  </a:cxn>
                  <a:cxn ang="0">
                    <a:pos x="67" y="3"/>
                  </a:cxn>
                  <a:cxn ang="0">
                    <a:pos x="120" y="56"/>
                  </a:cxn>
                  <a:cxn ang="0">
                    <a:pos x="120" y="67"/>
                  </a:cxn>
                  <a:cxn ang="0">
                    <a:pos x="67" y="121"/>
                  </a:cxn>
                  <a:cxn ang="0">
                    <a:pos x="109" y="56"/>
                  </a:cxn>
                  <a:cxn ang="0">
                    <a:pos x="109" y="67"/>
                  </a:cxn>
                  <a:cxn ang="0">
                    <a:pos x="56" y="14"/>
                  </a:cxn>
                  <a:cxn ang="0">
                    <a:pos x="67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7" y="110"/>
                  </a:cxn>
                  <a:cxn ang="0">
                    <a:pos x="56" y="110"/>
                  </a:cxn>
                  <a:cxn ang="0">
                    <a:pos x="109" y="56"/>
                  </a:cxn>
                </a:cxnLst>
                <a:rect l="0" t="0" r="r" b="b"/>
                <a:pathLst>
                  <a:path w="124" h="123">
                    <a:moveTo>
                      <a:pt x="67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59" y="123"/>
                      <a:pt x="57" y="122"/>
                      <a:pt x="56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3"/>
                    </a:lnTo>
                    <a:cubicBezTo>
                      <a:pt x="57" y="1"/>
                      <a:pt x="59" y="0"/>
                      <a:pt x="62" y="0"/>
                    </a:cubicBezTo>
                    <a:cubicBezTo>
                      <a:pt x="64" y="0"/>
                      <a:pt x="66" y="1"/>
                      <a:pt x="67" y="3"/>
                    </a:cubicBezTo>
                    <a:lnTo>
                      <a:pt x="120" y="56"/>
                    </a:lnTo>
                    <a:cubicBezTo>
                      <a:pt x="124" y="59"/>
                      <a:pt x="124" y="64"/>
                      <a:pt x="120" y="67"/>
                    </a:cubicBezTo>
                    <a:lnTo>
                      <a:pt x="67" y="121"/>
                    </a:lnTo>
                    <a:close/>
                    <a:moveTo>
                      <a:pt x="109" y="56"/>
                    </a:moveTo>
                    <a:lnTo>
                      <a:pt x="109" y="67"/>
                    </a:lnTo>
                    <a:lnTo>
                      <a:pt x="56" y="14"/>
                    </a:lnTo>
                    <a:lnTo>
                      <a:pt x="67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7" y="110"/>
                    </a:lnTo>
                    <a:lnTo>
                      <a:pt x="56" y="110"/>
                    </a:lnTo>
                    <a:lnTo>
                      <a:pt x="109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86"/>
              <p:cNvSpPr>
                <a:spLocks/>
              </p:cNvSpPr>
              <p:nvPr/>
            </p:nvSpPr>
            <p:spPr bwMode="auto">
              <a:xfrm>
                <a:off x="7748" y="3551"/>
                <a:ext cx="192" cy="193"/>
              </a:xfrm>
              <a:custGeom>
                <a:avLst/>
                <a:gdLst/>
                <a:ahLst/>
                <a:cxnLst>
                  <a:cxn ang="0">
                    <a:pos x="96" y="193"/>
                  </a:cxn>
                  <a:cxn ang="0">
                    <a:pos x="0" y="97"/>
                  </a:cxn>
                  <a:cxn ang="0">
                    <a:pos x="96" y="0"/>
                  </a:cxn>
                  <a:cxn ang="0">
                    <a:pos x="192" y="97"/>
                  </a:cxn>
                  <a:cxn ang="0">
                    <a:pos x="96" y="193"/>
                  </a:cxn>
                </a:cxnLst>
                <a:rect l="0" t="0" r="r" b="b"/>
                <a:pathLst>
                  <a:path w="192" h="193">
                    <a:moveTo>
                      <a:pt x="96" y="193"/>
                    </a:moveTo>
                    <a:lnTo>
                      <a:pt x="0" y="97"/>
                    </a:lnTo>
                    <a:lnTo>
                      <a:pt x="96" y="0"/>
                    </a:lnTo>
                    <a:lnTo>
                      <a:pt x="192" y="97"/>
                    </a:lnTo>
                    <a:lnTo>
                      <a:pt x="96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85"/>
              <p:cNvSpPr>
                <a:spLocks noEditPoints="1"/>
              </p:cNvSpPr>
              <p:nvPr/>
            </p:nvSpPr>
            <p:spPr bwMode="auto">
              <a:xfrm>
                <a:off x="7732" y="3536"/>
                <a:ext cx="224" cy="222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6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6" y="14"/>
                  </a:cxn>
                  <a:cxn ang="0">
                    <a:pos x="68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8" y="110"/>
                  </a:cxn>
                  <a:cxn ang="0">
                    <a:pos x="56" y="110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6" y="14"/>
                    </a:lnTo>
                    <a:lnTo>
                      <a:pt x="68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8" y="110"/>
                    </a:lnTo>
                    <a:lnTo>
                      <a:pt x="56" y="110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84"/>
              <p:cNvSpPr>
                <a:spLocks/>
              </p:cNvSpPr>
              <p:nvPr/>
            </p:nvSpPr>
            <p:spPr bwMode="auto">
              <a:xfrm>
                <a:off x="7972" y="3762"/>
                <a:ext cx="193" cy="193"/>
              </a:xfrm>
              <a:custGeom>
                <a:avLst/>
                <a:gdLst/>
                <a:ahLst/>
                <a:cxnLst>
                  <a:cxn ang="0">
                    <a:pos x="96" y="193"/>
                  </a:cxn>
                  <a:cxn ang="0">
                    <a:pos x="0" y="97"/>
                  </a:cxn>
                  <a:cxn ang="0">
                    <a:pos x="96" y="0"/>
                  </a:cxn>
                  <a:cxn ang="0">
                    <a:pos x="193" y="97"/>
                  </a:cxn>
                  <a:cxn ang="0">
                    <a:pos x="96" y="193"/>
                  </a:cxn>
                </a:cxnLst>
                <a:rect l="0" t="0" r="r" b="b"/>
                <a:pathLst>
                  <a:path w="193" h="193">
                    <a:moveTo>
                      <a:pt x="96" y="193"/>
                    </a:moveTo>
                    <a:lnTo>
                      <a:pt x="0" y="97"/>
                    </a:lnTo>
                    <a:lnTo>
                      <a:pt x="96" y="0"/>
                    </a:lnTo>
                    <a:lnTo>
                      <a:pt x="193" y="97"/>
                    </a:lnTo>
                    <a:lnTo>
                      <a:pt x="96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83"/>
              <p:cNvSpPr>
                <a:spLocks noEditPoints="1"/>
              </p:cNvSpPr>
              <p:nvPr/>
            </p:nvSpPr>
            <p:spPr bwMode="auto">
              <a:xfrm>
                <a:off x="7956" y="3748"/>
                <a:ext cx="224" cy="222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7" y="121"/>
                  </a:cxn>
                  <a:cxn ang="0">
                    <a:pos x="4" y="67"/>
                  </a:cxn>
                  <a:cxn ang="0">
                    <a:pos x="4" y="56"/>
                  </a:cxn>
                  <a:cxn ang="0">
                    <a:pos x="57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7" y="14"/>
                  </a:cxn>
                  <a:cxn ang="0">
                    <a:pos x="68" y="14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10"/>
                  </a:cxn>
                  <a:cxn ang="0">
                    <a:pos x="57" y="110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7" y="122"/>
                      <a:pt x="65" y="123"/>
                      <a:pt x="62" y="123"/>
                    </a:cubicBezTo>
                    <a:cubicBezTo>
                      <a:pt x="60" y="123"/>
                      <a:pt x="58" y="122"/>
                      <a:pt x="57" y="121"/>
                    </a:cubicBezTo>
                    <a:lnTo>
                      <a:pt x="4" y="67"/>
                    </a:lnTo>
                    <a:cubicBezTo>
                      <a:pt x="0" y="64"/>
                      <a:pt x="0" y="59"/>
                      <a:pt x="4" y="56"/>
                    </a:cubicBezTo>
                    <a:lnTo>
                      <a:pt x="57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5" y="0"/>
                      <a:pt x="67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7" y="14"/>
                    </a:lnTo>
                    <a:lnTo>
                      <a:pt x="68" y="14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10"/>
                    </a:lnTo>
                    <a:lnTo>
                      <a:pt x="57" y="110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82"/>
              <p:cNvSpPr>
                <a:spLocks/>
              </p:cNvSpPr>
              <p:nvPr/>
            </p:nvSpPr>
            <p:spPr bwMode="auto">
              <a:xfrm>
                <a:off x="8198" y="3818"/>
                <a:ext cx="192" cy="191"/>
              </a:xfrm>
              <a:custGeom>
                <a:avLst/>
                <a:gdLst/>
                <a:ahLst/>
                <a:cxnLst>
                  <a:cxn ang="0">
                    <a:pos x="96" y="191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96" y="191"/>
                  </a:cxn>
                </a:cxnLst>
                <a:rect l="0" t="0" r="r" b="b"/>
                <a:pathLst>
                  <a:path w="192" h="191">
                    <a:moveTo>
                      <a:pt x="96" y="191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96" y="191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81"/>
              <p:cNvSpPr>
                <a:spLocks noEditPoints="1"/>
              </p:cNvSpPr>
              <p:nvPr/>
            </p:nvSpPr>
            <p:spPr bwMode="auto">
              <a:xfrm>
                <a:off x="8182" y="3804"/>
                <a:ext cx="224" cy="220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2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09" y="55"/>
                  </a:cxn>
                  <a:cxn ang="0">
                    <a:pos x="109" y="67"/>
                  </a:cxn>
                  <a:cxn ang="0">
                    <a:pos x="56" y="13"/>
                  </a:cxn>
                  <a:cxn ang="0">
                    <a:pos x="68" y="13"/>
                  </a:cxn>
                  <a:cxn ang="0">
                    <a:pos x="14" y="67"/>
                  </a:cxn>
                  <a:cxn ang="0">
                    <a:pos x="14" y="55"/>
                  </a:cxn>
                  <a:cxn ang="0">
                    <a:pos x="68" y="109"/>
                  </a:cxn>
                  <a:cxn ang="0">
                    <a:pos x="56" y="109"/>
                  </a:cxn>
                  <a:cxn ang="0">
                    <a:pos x="109" y="55"/>
                  </a:cxn>
                </a:cxnLst>
                <a:rect l="0" t="0" r="r" b="b"/>
                <a:pathLst>
                  <a:path w="124" h="122">
                    <a:moveTo>
                      <a:pt x="68" y="120"/>
                    </a:moveTo>
                    <a:cubicBezTo>
                      <a:pt x="66" y="121"/>
                      <a:pt x="64" y="122"/>
                      <a:pt x="62" y="122"/>
                    </a:cubicBezTo>
                    <a:cubicBezTo>
                      <a:pt x="60" y="122"/>
                      <a:pt x="58" y="121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8"/>
                      <a:pt x="3" y="55"/>
                    </a:cubicBezTo>
                    <a:lnTo>
                      <a:pt x="56" y="2"/>
                    </a:lnTo>
                    <a:cubicBezTo>
                      <a:pt x="58" y="0"/>
                      <a:pt x="60" y="0"/>
                      <a:pt x="62" y="0"/>
                    </a:cubicBezTo>
                    <a:cubicBezTo>
                      <a:pt x="64" y="0"/>
                      <a:pt x="66" y="0"/>
                      <a:pt x="68" y="2"/>
                    </a:cubicBezTo>
                    <a:lnTo>
                      <a:pt x="121" y="55"/>
                    </a:lnTo>
                    <a:cubicBezTo>
                      <a:pt x="124" y="58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09" y="55"/>
                    </a:moveTo>
                    <a:lnTo>
                      <a:pt x="109" y="67"/>
                    </a:lnTo>
                    <a:lnTo>
                      <a:pt x="56" y="13"/>
                    </a:lnTo>
                    <a:lnTo>
                      <a:pt x="68" y="13"/>
                    </a:lnTo>
                    <a:lnTo>
                      <a:pt x="14" y="67"/>
                    </a:lnTo>
                    <a:lnTo>
                      <a:pt x="14" y="55"/>
                    </a:lnTo>
                    <a:lnTo>
                      <a:pt x="68" y="109"/>
                    </a:lnTo>
                    <a:lnTo>
                      <a:pt x="56" y="109"/>
                    </a:lnTo>
                    <a:lnTo>
                      <a:pt x="109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80"/>
              <p:cNvSpPr>
                <a:spLocks/>
              </p:cNvSpPr>
              <p:nvPr/>
            </p:nvSpPr>
            <p:spPr bwMode="auto">
              <a:xfrm>
                <a:off x="8422" y="3742"/>
                <a:ext cx="193" cy="193"/>
              </a:xfrm>
              <a:custGeom>
                <a:avLst/>
                <a:gdLst/>
                <a:ahLst/>
                <a:cxnLst>
                  <a:cxn ang="0">
                    <a:pos x="96" y="193"/>
                  </a:cxn>
                  <a:cxn ang="0">
                    <a:pos x="0" y="98"/>
                  </a:cxn>
                  <a:cxn ang="0">
                    <a:pos x="96" y="0"/>
                  </a:cxn>
                  <a:cxn ang="0">
                    <a:pos x="193" y="98"/>
                  </a:cxn>
                  <a:cxn ang="0">
                    <a:pos x="96" y="193"/>
                  </a:cxn>
                </a:cxnLst>
                <a:rect l="0" t="0" r="r" b="b"/>
                <a:pathLst>
                  <a:path w="193" h="193">
                    <a:moveTo>
                      <a:pt x="96" y="193"/>
                    </a:moveTo>
                    <a:lnTo>
                      <a:pt x="0" y="98"/>
                    </a:lnTo>
                    <a:lnTo>
                      <a:pt x="96" y="0"/>
                    </a:lnTo>
                    <a:lnTo>
                      <a:pt x="193" y="98"/>
                    </a:lnTo>
                    <a:lnTo>
                      <a:pt x="96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79"/>
              <p:cNvSpPr>
                <a:spLocks noEditPoints="1"/>
              </p:cNvSpPr>
              <p:nvPr/>
            </p:nvSpPr>
            <p:spPr bwMode="auto">
              <a:xfrm>
                <a:off x="8406" y="3728"/>
                <a:ext cx="224" cy="222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7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7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7" y="14"/>
                  </a:cxn>
                  <a:cxn ang="0">
                    <a:pos x="68" y="14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7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7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7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7" y="14"/>
                    </a:lnTo>
                    <a:lnTo>
                      <a:pt x="68" y="14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78"/>
              <p:cNvSpPr>
                <a:spLocks/>
              </p:cNvSpPr>
              <p:nvPr/>
            </p:nvSpPr>
            <p:spPr bwMode="auto">
              <a:xfrm>
                <a:off x="8648" y="3757"/>
                <a:ext cx="192" cy="191"/>
              </a:xfrm>
              <a:custGeom>
                <a:avLst/>
                <a:gdLst/>
                <a:ahLst/>
                <a:cxnLst>
                  <a:cxn ang="0">
                    <a:pos x="96" y="191"/>
                  </a:cxn>
                  <a:cxn ang="0">
                    <a:pos x="0" y="95"/>
                  </a:cxn>
                  <a:cxn ang="0">
                    <a:pos x="96" y="0"/>
                  </a:cxn>
                  <a:cxn ang="0">
                    <a:pos x="192" y="95"/>
                  </a:cxn>
                  <a:cxn ang="0">
                    <a:pos x="96" y="191"/>
                  </a:cxn>
                </a:cxnLst>
                <a:rect l="0" t="0" r="r" b="b"/>
                <a:pathLst>
                  <a:path w="192" h="191">
                    <a:moveTo>
                      <a:pt x="96" y="191"/>
                    </a:moveTo>
                    <a:lnTo>
                      <a:pt x="0" y="95"/>
                    </a:lnTo>
                    <a:lnTo>
                      <a:pt x="96" y="0"/>
                    </a:lnTo>
                    <a:lnTo>
                      <a:pt x="192" y="95"/>
                    </a:lnTo>
                    <a:lnTo>
                      <a:pt x="96" y="191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77"/>
              <p:cNvSpPr>
                <a:spLocks noEditPoints="1"/>
              </p:cNvSpPr>
              <p:nvPr/>
            </p:nvSpPr>
            <p:spPr bwMode="auto">
              <a:xfrm>
                <a:off x="8632" y="3742"/>
                <a:ext cx="224" cy="220"/>
              </a:xfrm>
              <a:custGeom>
                <a:avLst/>
                <a:gdLst/>
                <a:ahLst/>
                <a:cxnLst>
                  <a:cxn ang="0">
                    <a:pos x="67" y="120"/>
                  </a:cxn>
                  <a:cxn ang="0">
                    <a:pos x="62" y="122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7" y="120"/>
                  </a:cxn>
                  <a:cxn ang="0">
                    <a:pos x="109" y="55"/>
                  </a:cxn>
                  <a:cxn ang="0">
                    <a:pos x="109" y="67"/>
                  </a:cxn>
                  <a:cxn ang="0">
                    <a:pos x="56" y="13"/>
                  </a:cxn>
                  <a:cxn ang="0">
                    <a:pos x="67" y="13"/>
                  </a:cxn>
                  <a:cxn ang="0">
                    <a:pos x="14" y="67"/>
                  </a:cxn>
                  <a:cxn ang="0">
                    <a:pos x="14" y="55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5"/>
                  </a:cxn>
                </a:cxnLst>
                <a:rect l="0" t="0" r="r" b="b"/>
                <a:pathLst>
                  <a:path w="124" h="122">
                    <a:moveTo>
                      <a:pt x="67" y="120"/>
                    </a:moveTo>
                    <a:cubicBezTo>
                      <a:pt x="66" y="122"/>
                      <a:pt x="64" y="122"/>
                      <a:pt x="62" y="122"/>
                    </a:cubicBezTo>
                    <a:cubicBezTo>
                      <a:pt x="60" y="122"/>
                      <a:pt x="58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5"/>
                    </a:cubicBezTo>
                    <a:lnTo>
                      <a:pt x="56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7" y="2"/>
                    </a:cubicBezTo>
                    <a:lnTo>
                      <a:pt x="121" y="55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0"/>
                    </a:lnTo>
                    <a:close/>
                    <a:moveTo>
                      <a:pt x="109" y="55"/>
                    </a:moveTo>
                    <a:lnTo>
                      <a:pt x="109" y="67"/>
                    </a:lnTo>
                    <a:lnTo>
                      <a:pt x="56" y="13"/>
                    </a:lnTo>
                    <a:lnTo>
                      <a:pt x="67" y="13"/>
                    </a:lnTo>
                    <a:lnTo>
                      <a:pt x="14" y="67"/>
                    </a:lnTo>
                    <a:lnTo>
                      <a:pt x="14" y="55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76"/>
              <p:cNvSpPr>
                <a:spLocks/>
              </p:cNvSpPr>
              <p:nvPr/>
            </p:nvSpPr>
            <p:spPr bwMode="auto">
              <a:xfrm>
                <a:off x="8872" y="3809"/>
                <a:ext cx="192" cy="193"/>
              </a:xfrm>
              <a:custGeom>
                <a:avLst/>
                <a:gdLst/>
                <a:ahLst/>
                <a:cxnLst>
                  <a:cxn ang="0">
                    <a:pos x="96" y="193"/>
                  </a:cxn>
                  <a:cxn ang="0">
                    <a:pos x="0" y="97"/>
                  </a:cxn>
                  <a:cxn ang="0">
                    <a:pos x="96" y="0"/>
                  </a:cxn>
                  <a:cxn ang="0">
                    <a:pos x="192" y="97"/>
                  </a:cxn>
                  <a:cxn ang="0">
                    <a:pos x="96" y="193"/>
                  </a:cxn>
                </a:cxnLst>
                <a:rect l="0" t="0" r="r" b="b"/>
                <a:pathLst>
                  <a:path w="192" h="193">
                    <a:moveTo>
                      <a:pt x="96" y="193"/>
                    </a:moveTo>
                    <a:lnTo>
                      <a:pt x="0" y="97"/>
                    </a:lnTo>
                    <a:lnTo>
                      <a:pt x="96" y="0"/>
                    </a:lnTo>
                    <a:lnTo>
                      <a:pt x="192" y="97"/>
                    </a:lnTo>
                    <a:lnTo>
                      <a:pt x="96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75"/>
              <p:cNvSpPr>
                <a:spLocks noEditPoints="1"/>
              </p:cNvSpPr>
              <p:nvPr/>
            </p:nvSpPr>
            <p:spPr bwMode="auto">
              <a:xfrm>
                <a:off x="8856" y="3795"/>
                <a:ext cx="224" cy="222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7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7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7" y="14"/>
                  </a:cxn>
                  <a:cxn ang="0">
                    <a:pos x="68" y="14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7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7" y="14"/>
                    </a:lnTo>
                    <a:lnTo>
                      <a:pt x="68" y="14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74"/>
              <p:cNvSpPr>
                <a:spLocks/>
              </p:cNvSpPr>
              <p:nvPr/>
            </p:nvSpPr>
            <p:spPr bwMode="auto">
              <a:xfrm>
                <a:off x="9096" y="3536"/>
                <a:ext cx="194" cy="194"/>
              </a:xfrm>
              <a:custGeom>
                <a:avLst/>
                <a:gdLst/>
                <a:ahLst/>
                <a:cxnLst>
                  <a:cxn ang="0">
                    <a:pos x="98" y="194"/>
                  </a:cxn>
                  <a:cxn ang="0">
                    <a:pos x="0" y="98"/>
                  </a:cxn>
                  <a:cxn ang="0">
                    <a:pos x="98" y="0"/>
                  </a:cxn>
                  <a:cxn ang="0">
                    <a:pos x="194" y="98"/>
                  </a:cxn>
                  <a:cxn ang="0">
                    <a:pos x="98" y="194"/>
                  </a:cxn>
                </a:cxnLst>
                <a:rect l="0" t="0" r="r" b="b"/>
                <a:pathLst>
                  <a:path w="194" h="194">
                    <a:moveTo>
                      <a:pt x="98" y="194"/>
                    </a:moveTo>
                    <a:lnTo>
                      <a:pt x="0" y="98"/>
                    </a:lnTo>
                    <a:lnTo>
                      <a:pt x="98" y="0"/>
                    </a:lnTo>
                    <a:lnTo>
                      <a:pt x="194" y="98"/>
                    </a:lnTo>
                    <a:lnTo>
                      <a:pt x="98" y="194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73"/>
              <p:cNvSpPr>
                <a:spLocks noEditPoints="1"/>
              </p:cNvSpPr>
              <p:nvPr/>
            </p:nvSpPr>
            <p:spPr bwMode="auto">
              <a:xfrm>
                <a:off x="9082" y="3522"/>
                <a:ext cx="224" cy="222"/>
              </a:xfrm>
              <a:custGeom>
                <a:avLst/>
                <a:gdLst/>
                <a:ahLst/>
                <a:cxnLst>
                  <a:cxn ang="0">
                    <a:pos x="67" y="121"/>
                  </a:cxn>
                  <a:cxn ang="0">
                    <a:pos x="62" y="123"/>
                  </a:cxn>
                  <a:cxn ang="0">
                    <a:pos x="56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3"/>
                  </a:cxn>
                  <a:cxn ang="0">
                    <a:pos x="62" y="0"/>
                  </a:cxn>
                  <a:cxn ang="0">
                    <a:pos x="67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7" y="121"/>
                  </a:cxn>
                  <a:cxn ang="0">
                    <a:pos x="109" y="56"/>
                  </a:cxn>
                  <a:cxn ang="0">
                    <a:pos x="109" y="67"/>
                  </a:cxn>
                  <a:cxn ang="0">
                    <a:pos x="56" y="14"/>
                  </a:cxn>
                  <a:cxn ang="0">
                    <a:pos x="67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6"/>
                  </a:cxn>
                </a:cxnLst>
                <a:rect l="0" t="0" r="r" b="b"/>
                <a:pathLst>
                  <a:path w="124" h="123">
                    <a:moveTo>
                      <a:pt x="67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7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1"/>
                    </a:lnTo>
                    <a:close/>
                    <a:moveTo>
                      <a:pt x="109" y="56"/>
                    </a:moveTo>
                    <a:lnTo>
                      <a:pt x="109" y="67"/>
                    </a:lnTo>
                    <a:lnTo>
                      <a:pt x="56" y="14"/>
                    </a:lnTo>
                    <a:lnTo>
                      <a:pt x="67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72"/>
              <p:cNvSpPr>
                <a:spLocks/>
              </p:cNvSpPr>
              <p:nvPr/>
            </p:nvSpPr>
            <p:spPr bwMode="auto">
              <a:xfrm>
                <a:off x="9322" y="3654"/>
                <a:ext cx="192" cy="193"/>
              </a:xfrm>
              <a:custGeom>
                <a:avLst/>
                <a:gdLst/>
                <a:ahLst/>
                <a:cxnLst>
                  <a:cxn ang="0">
                    <a:pos x="96" y="193"/>
                  </a:cxn>
                  <a:cxn ang="0">
                    <a:pos x="0" y="95"/>
                  </a:cxn>
                  <a:cxn ang="0">
                    <a:pos x="96" y="0"/>
                  </a:cxn>
                  <a:cxn ang="0">
                    <a:pos x="192" y="95"/>
                  </a:cxn>
                  <a:cxn ang="0">
                    <a:pos x="96" y="193"/>
                  </a:cxn>
                </a:cxnLst>
                <a:rect l="0" t="0" r="r" b="b"/>
                <a:pathLst>
                  <a:path w="192" h="193">
                    <a:moveTo>
                      <a:pt x="96" y="193"/>
                    </a:moveTo>
                    <a:lnTo>
                      <a:pt x="0" y="95"/>
                    </a:lnTo>
                    <a:lnTo>
                      <a:pt x="96" y="0"/>
                    </a:lnTo>
                    <a:lnTo>
                      <a:pt x="192" y="95"/>
                    </a:lnTo>
                    <a:lnTo>
                      <a:pt x="96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71"/>
              <p:cNvSpPr>
                <a:spLocks noEditPoints="1"/>
              </p:cNvSpPr>
              <p:nvPr/>
            </p:nvSpPr>
            <p:spPr bwMode="auto">
              <a:xfrm>
                <a:off x="9306" y="3639"/>
                <a:ext cx="224" cy="222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3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6" y="14"/>
                  </a:cxn>
                  <a:cxn ang="0">
                    <a:pos x="68" y="14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09"/>
                  </a:cxn>
                  <a:cxn ang="0">
                    <a:pos x="56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0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2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6" y="14"/>
                    </a:lnTo>
                    <a:lnTo>
                      <a:pt x="68" y="14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09"/>
                    </a:lnTo>
                    <a:lnTo>
                      <a:pt x="56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70"/>
              <p:cNvSpPr>
                <a:spLocks/>
              </p:cNvSpPr>
              <p:nvPr/>
            </p:nvSpPr>
            <p:spPr bwMode="auto">
              <a:xfrm>
                <a:off x="9546" y="3982"/>
                <a:ext cx="194" cy="193"/>
              </a:xfrm>
              <a:custGeom>
                <a:avLst/>
                <a:gdLst/>
                <a:ahLst/>
                <a:cxnLst>
                  <a:cxn ang="0">
                    <a:pos x="98" y="193"/>
                  </a:cxn>
                  <a:cxn ang="0">
                    <a:pos x="0" y="96"/>
                  </a:cxn>
                  <a:cxn ang="0">
                    <a:pos x="98" y="0"/>
                  </a:cxn>
                  <a:cxn ang="0">
                    <a:pos x="194" y="96"/>
                  </a:cxn>
                  <a:cxn ang="0">
                    <a:pos x="98" y="193"/>
                  </a:cxn>
                </a:cxnLst>
                <a:rect l="0" t="0" r="r" b="b"/>
                <a:pathLst>
                  <a:path w="194" h="193">
                    <a:moveTo>
                      <a:pt x="98" y="193"/>
                    </a:moveTo>
                    <a:lnTo>
                      <a:pt x="0" y="96"/>
                    </a:lnTo>
                    <a:lnTo>
                      <a:pt x="98" y="0"/>
                    </a:lnTo>
                    <a:lnTo>
                      <a:pt x="194" y="96"/>
                    </a:lnTo>
                    <a:lnTo>
                      <a:pt x="98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 69"/>
              <p:cNvSpPr>
                <a:spLocks noEditPoints="1"/>
              </p:cNvSpPr>
              <p:nvPr/>
            </p:nvSpPr>
            <p:spPr bwMode="auto">
              <a:xfrm>
                <a:off x="9532" y="3968"/>
                <a:ext cx="224" cy="222"/>
              </a:xfrm>
              <a:custGeom>
                <a:avLst/>
                <a:gdLst/>
                <a:ahLst/>
                <a:cxnLst>
                  <a:cxn ang="0">
                    <a:pos x="67" y="120"/>
                  </a:cxn>
                  <a:cxn ang="0">
                    <a:pos x="62" y="123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7" y="120"/>
                  </a:cxn>
                  <a:cxn ang="0">
                    <a:pos x="109" y="56"/>
                  </a:cxn>
                  <a:cxn ang="0">
                    <a:pos x="109" y="67"/>
                  </a:cxn>
                  <a:cxn ang="0">
                    <a:pos x="56" y="14"/>
                  </a:cxn>
                  <a:cxn ang="0">
                    <a:pos x="67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6"/>
                  </a:cxn>
                </a:cxnLst>
                <a:rect l="0" t="0" r="r" b="b"/>
                <a:pathLst>
                  <a:path w="124" h="123">
                    <a:moveTo>
                      <a:pt x="67" y="120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59" y="123"/>
                      <a:pt x="57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2"/>
                    </a:lnTo>
                    <a:cubicBezTo>
                      <a:pt x="57" y="1"/>
                      <a:pt x="59" y="0"/>
                      <a:pt x="62" y="0"/>
                    </a:cubicBezTo>
                    <a:cubicBezTo>
                      <a:pt x="64" y="0"/>
                      <a:pt x="66" y="1"/>
                      <a:pt x="67" y="2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0"/>
                    </a:lnTo>
                    <a:close/>
                    <a:moveTo>
                      <a:pt x="109" y="56"/>
                    </a:moveTo>
                    <a:lnTo>
                      <a:pt x="109" y="67"/>
                    </a:lnTo>
                    <a:lnTo>
                      <a:pt x="56" y="14"/>
                    </a:lnTo>
                    <a:lnTo>
                      <a:pt x="67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68"/>
              <p:cNvSpPr>
                <a:spLocks/>
              </p:cNvSpPr>
              <p:nvPr/>
            </p:nvSpPr>
            <p:spPr bwMode="auto">
              <a:xfrm>
                <a:off x="9772" y="4565"/>
                <a:ext cx="192" cy="192"/>
              </a:xfrm>
              <a:custGeom>
                <a:avLst/>
                <a:gdLst/>
                <a:ahLst/>
                <a:cxnLst>
                  <a:cxn ang="0">
                    <a:pos x="96" y="192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96" y="192"/>
                  </a:cxn>
                </a:cxnLst>
                <a:rect l="0" t="0" r="r" b="b"/>
                <a:pathLst>
                  <a:path w="192" h="192">
                    <a:moveTo>
                      <a:pt x="96" y="192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96" y="192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67"/>
              <p:cNvSpPr>
                <a:spLocks noEditPoints="1"/>
              </p:cNvSpPr>
              <p:nvPr/>
            </p:nvSpPr>
            <p:spPr bwMode="auto">
              <a:xfrm>
                <a:off x="9756" y="4551"/>
                <a:ext cx="224" cy="220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2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6" y="13"/>
                  </a:cxn>
                  <a:cxn ang="0">
                    <a:pos x="68" y="13"/>
                  </a:cxn>
                  <a:cxn ang="0">
                    <a:pos x="14" y="67"/>
                  </a:cxn>
                  <a:cxn ang="0">
                    <a:pos x="14" y="55"/>
                  </a:cxn>
                  <a:cxn ang="0">
                    <a:pos x="68" y="109"/>
                  </a:cxn>
                  <a:cxn ang="0">
                    <a:pos x="56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4" h="122">
                    <a:moveTo>
                      <a:pt x="68" y="120"/>
                    </a:moveTo>
                    <a:cubicBezTo>
                      <a:pt x="66" y="121"/>
                      <a:pt x="64" y="122"/>
                      <a:pt x="62" y="122"/>
                    </a:cubicBezTo>
                    <a:cubicBezTo>
                      <a:pt x="60" y="122"/>
                      <a:pt x="58" y="121"/>
                      <a:pt x="56" y="120"/>
                    </a:cubicBezTo>
                    <a:lnTo>
                      <a:pt x="3" y="67"/>
                    </a:lnTo>
                    <a:cubicBezTo>
                      <a:pt x="0" y="63"/>
                      <a:pt x="0" y="58"/>
                      <a:pt x="3" y="55"/>
                    </a:cubicBezTo>
                    <a:lnTo>
                      <a:pt x="56" y="2"/>
                    </a:lnTo>
                    <a:cubicBezTo>
                      <a:pt x="58" y="0"/>
                      <a:pt x="60" y="0"/>
                      <a:pt x="62" y="0"/>
                    </a:cubicBezTo>
                    <a:cubicBezTo>
                      <a:pt x="64" y="0"/>
                      <a:pt x="66" y="0"/>
                      <a:pt x="68" y="2"/>
                    </a:cubicBezTo>
                    <a:lnTo>
                      <a:pt x="121" y="55"/>
                    </a:lnTo>
                    <a:cubicBezTo>
                      <a:pt x="124" y="58"/>
                      <a:pt x="124" y="63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6" y="13"/>
                    </a:lnTo>
                    <a:lnTo>
                      <a:pt x="68" y="13"/>
                    </a:lnTo>
                    <a:lnTo>
                      <a:pt x="14" y="67"/>
                    </a:lnTo>
                    <a:lnTo>
                      <a:pt x="14" y="55"/>
                    </a:lnTo>
                    <a:lnTo>
                      <a:pt x="68" y="109"/>
                    </a:lnTo>
                    <a:lnTo>
                      <a:pt x="56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66"/>
              <p:cNvSpPr>
                <a:spLocks/>
              </p:cNvSpPr>
              <p:nvPr/>
            </p:nvSpPr>
            <p:spPr bwMode="auto">
              <a:xfrm>
                <a:off x="9996" y="4506"/>
                <a:ext cx="194" cy="191"/>
              </a:xfrm>
              <a:custGeom>
                <a:avLst/>
                <a:gdLst/>
                <a:ahLst/>
                <a:cxnLst>
                  <a:cxn ang="0">
                    <a:pos x="96" y="191"/>
                  </a:cxn>
                  <a:cxn ang="0">
                    <a:pos x="0" y="95"/>
                  </a:cxn>
                  <a:cxn ang="0">
                    <a:pos x="96" y="0"/>
                  </a:cxn>
                  <a:cxn ang="0">
                    <a:pos x="194" y="95"/>
                  </a:cxn>
                  <a:cxn ang="0">
                    <a:pos x="96" y="191"/>
                  </a:cxn>
                </a:cxnLst>
                <a:rect l="0" t="0" r="r" b="b"/>
                <a:pathLst>
                  <a:path w="194" h="191">
                    <a:moveTo>
                      <a:pt x="96" y="191"/>
                    </a:moveTo>
                    <a:lnTo>
                      <a:pt x="0" y="95"/>
                    </a:lnTo>
                    <a:lnTo>
                      <a:pt x="96" y="0"/>
                    </a:lnTo>
                    <a:lnTo>
                      <a:pt x="194" y="95"/>
                    </a:lnTo>
                    <a:lnTo>
                      <a:pt x="96" y="191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65"/>
              <p:cNvSpPr>
                <a:spLocks noEditPoints="1"/>
              </p:cNvSpPr>
              <p:nvPr/>
            </p:nvSpPr>
            <p:spPr bwMode="auto">
              <a:xfrm>
                <a:off x="9980" y="4491"/>
                <a:ext cx="226" cy="221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2"/>
                  </a:cxn>
                  <a:cxn ang="0">
                    <a:pos x="57" y="120"/>
                  </a:cxn>
                  <a:cxn ang="0">
                    <a:pos x="4" y="67"/>
                  </a:cxn>
                  <a:cxn ang="0">
                    <a:pos x="4" y="55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5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5" h="122">
                    <a:moveTo>
                      <a:pt x="68" y="120"/>
                    </a:moveTo>
                    <a:cubicBezTo>
                      <a:pt x="67" y="122"/>
                      <a:pt x="65" y="122"/>
                      <a:pt x="62" y="122"/>
                    </a:cubicBezTo>
                    <a:cubicBezTo>
                      <a:pt x="60" y="122"/>
                      <a:pt x="58" y="122"/>
                      <a:pt x="57" y="120"/>
                    </a:cubicBezTo>
                    <a:lnTo>
                      <a:pt x="4" y="67"/>
                    </a:lnTo>
                    <a:cubicBezTo>
                      <a:pt x="0" y="64"/>
                      <a:pt x="0" y="59"/>
                      <a:pt x="4" y="55"/>
                    </a:cubicBezTo>
                    <a:lnTo>
                      <a:pt x="57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5" y="0"/>
                      <a:pt x="67" y="1"/>
                      <a:pt x="68" y="2"/>
                    </a:cubicBezTo>
                    <a:lnTo>
                      <a:pt x="121" y="55"/>
                    </a:lnTo>
                    <a:cubicBezTo>
                      <a:pt x="125" y="59"/>
                      <a:pt x="125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5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Freeform 64"/>
              <p:cNvSpPr>
                <a:spLocks/>
              </p:cNvSpPr>
              <p:nvPr/>
            </p:nvSpPr>
            <p:spPr bwMode="auto">
              <a:xfrm>
                <a:off x="10222" y="4536"/>
                <a:ext cx="192" cy="192"/>
              </a:xfrm>
              <a:custGeom>
                <a:avLst/>
                <a:gdLst/>
                <a:ahLst/>
                <a:cxnLst>
                  <a:cxn ang="0">
                    <a:pos x="96" y="192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96" y="192"/>
                  </a:cxn>
                </a:cxnLst>
                <a:rect l="0" t="0" r="r" b="b"/>
                <a:pathLst>
                  <a:path w="192" h="192">
                    <a:moveTo>
                      <a:pt x="96" y="192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96" y="192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Freeform 63"/>
              <p:cNvSpPr>
                <a:spLocks noEditPoints="1"/>
              </p:cNvSpPr>
              <p:nvPr/>
            </p:nvSpPr>
            <p:spPr bwMode="auto">
              <a:xfrm>
                <a:off x="10206" y="4522"/>
                <a:ext cx="224" cy="220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2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6" y="13"/>
                  </a:cxn>
                  <a:cxn ang="0">
                    <a:pos x="68" y="13"/>
                  </a:cxn>
                  <a:cxn ang="0">
                    <a:pos x="14" y="67"/>
                  </a:cxn>
                  <a:cxn ang="0">
                    <a:pos x="14" y="55"/>
                  </a:cxn>
                  <a:cxn ang="0">
                    <a:pos x="68" y="109"/>
                  </a:cxn>
                  <a:cxn ang="0">
                    <a:pos x="56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4" h="122">
                    <a:moveTo>
                      <a:pt x="68" y="120"/>
                    </a:moveTo>
                    <a:cubicBezTo>
                      <a:pt x="66" y="121"/>
                      <a:pt x="64" y="122"/>
                      <a:pt x="62" y="122"/>
                    </a:cubicBezTo>
                    <a:cubicBezTo>
                      <a:pt x="60" y="122"/>
                      <a:pt x="58" y="121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8"/>
                      <a:pt x="3" y="55"/>
                    </a:cubicBezTo>
                    <a:lnTo>
                      <a:pt x="56" y="2"/>
                    </a:lnTo>
                    <a:cubicBezTo>
                      <a:pt x="58" y="0"/>
                      <a:pt x="60" y="0"/>
                      <a:pt x="62" y="0"/>
                    </a:cubicBezTo>
                    <a:cubicBezTo>
                      <a:pt x="64" y="0"/>
                      <a:pt x="66" y="0"/>
                      <a:pt x="68" y="2"/>
                    </a:cubicBezTo>
                    <a:lnTo>
                      <a:pt x="121" y="55"/>
                    </a:lnTo>
                    <a:cubicBezTo>
                      <a:pt x="124" y="58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6" y="13"/>
                    </a:lnTo>
                    <a:lnTo>
                      <a:pt x="68" y="13"/>
                    </a:lnTo>
                    <a:lnTo>
                      <a:pt x="14" y="67"/>
                    </a:lnTo>
                    <a:lnTo>
                      <a:pt x="14" y="55"/>
                    </a:lnTo>
                    <a:lnTo>
                      <a:pt x="68" y="109"/>
                    </a:lnTo>
                    <a:lnTo>
                      <a:pt x="56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2" name="Freeform 62"/>
              <p:cNvSpPr>
                <a:spLocks/>
              </p:cNvSpPr>
              <p:nvPr/>
            </p:nvSpPr>
            <p:spPr bwMode="auto">
              <a:xfrm>
                <a:off x="10446" y="3711"/>
                <a:ext cx="194" cy="194"/>
              </a:xfrm>
              <a:custGeom>
                <a:avLst/>
                <a:gdLst/>
                <a:ahLst/>
                <a:cxnLst>
                  <a:cxn ang="0">
                    <a:pos x="96" y="194"/>
                  </a:cxn>
                  <a:cxn ang="0">
                    <a:pos x="0" y="98"/>
                  </a:cxn>
                  <a:cxn ang="0">
                    <a:pos x="96" y="0"/>
                  </a:cxn>
                  <a:cxn ang="0">
                    <a:pos x="194" y="98"/>
                  </a:cxn>
                  <a:cxn ang="0">
                    <a:pos x="96" y="194"/>
                  </a:cxn>
                </a:cxnLst>
                <a:rect l="0" t="0" r="r" b="b"/>
                <a:pathLst>
                  <a:path w="194" h="194">
                    <a:moveTo>
                      <a:pt x="96" y="194"/>
                    </a:moveTo>
                    <a:lnTo>
                      <a:pt x="0" y="98"/>
                    </a:lnTo>
                    <a:lnTo>
                      <a:pt x="96" y="0"/>
                    </a:lnTo>
                    <a:lnTo>
                      <a:pt x="194" y="98"/>
                    </a:lnTo>
                    <a:lnTo>
                      <a:pt x="96" y="194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3" name="Freeform 61"/>
              <p:cNvSpPr>
                <a:spLocks noEditPoints="1"/>
              </p:cNvSpPr>
              <p:nvPr/>
            </p:nvSpPr>
            <p:spPr bwMode="auto">
              <a:xfrm>
                <a:off x="10430" y="3697"/>
                <a:ext cx="224" cy="222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7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7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7" y="14"/>
                  </a:cxn>
                  <a:cxn ang="0">
                    <a:pos x="68" y="14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7" y="122"/>
                      <a:pt x="65" y="123"/>
                      <a:pt x="62" y="123"/>
                    </a:cubicBezTo>
                    <a:cubicBezTo>
                      <a:pt x="60" y="123"/>
                      <a:pt x="58" y="122"/>
                      <a:pt x="57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5" y="0"/>
                      <a:pt x="67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7" y="14"/>
                    </a:lnTo>
                    <a:lnTo>
                      <a:pt x="68" y="14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Freeform 60"/>
              <p:cNvSpPr>
                <a:spLocks/>
              </p:cNvSpPr>
              <p:nvPr/>
            </p:nvSpPr>
            <p:spPr bwMode="auto">
              <a:xfrm>
                <a:off x="10672" y="4619"/>
                <a:ext cx="192" cy="194"/>
              </a:xfrm>
              <a:custGeom>
                <a:avLst/>
                <a:gdLst/>
                <a:ahLst/>
                <a:cxnLst>
                  <a:cxn ang="0">
                    <a:pos x="96" y="194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96" y="194"/>
                  </a:cxn>
                </a:cxnLst>
                <a:rect l="0" t="0" r="r" b="b"/>
                <a:pathLst>
                  <a:path w="192" h="194">
                    <a:moveTo>
                      <a:pt x="96" y="194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96" y="194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Freeform 59"/>
              <p:cNvSpPr>
                <a:spLocks noEditPoints="1"/>
              </p:cNvSpPr>
              <p:nvPr/>
            </p:nvSpPr>
            <p:spPr bwMode="auto">
              <a:xfrm>
                <a:off x="10656" y="4605"/>
                <a:ext cx="224" cy="222"/>
              </a:xfrm>
              <a:custGeom>
                <a:avLst/>
                <a:gdLst/>
                <a:ahLst/>
                <a:cxnLst>
                  <a:cxn ang="0">
                    <a:pos x="67" y="120"/>
                  </a:cxn>
                  <a:cxn ang="0">
                    <a:pos x="62" y="123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7" y="120"/>
                  </a:cxn>
                  <a:cxn ang="0">
                    <a:pos x="109" y="56"/>
                  </a:cxn>
                  <a:cxn ang="0">
                    <a:pos x="109" y="67"/>
                  </a:cxn>
                  <a:cxn ang="0">
                    <a:pos x="56" y="14"/>
                  </a:cxn>
                  <a:cxn ang="0">
                    <a:pos x="67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6"/>
                  </a:cxn>
                </a:cxnLst>
                <a:rect l="0" t="0" r="r" b="b"/>
                <a:pathLst>
                  <a:path w="124" h="123">
                    <a:moveTo>
                      <a:pt x="67" y="120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7" y="2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0"/>
                    </a:lnTo>
                    <a:close/>
                    <a:moveTo>
                      <a:pt x="109" y="56"/>
                    </a:moveTo>
                    <a:lnTo>
                      <a:pt x="109" y="67"/>
                    </a:lnTo>
                    <a:lnTo>
                      <a:pt x="56" y="14"/>
                    </a:lnTo>
                    <a:lnTo>
                      <a:pt x="67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Freeform 58"/>
              <p:cNvSpPr>
                <a:spLocks/>
              </p:cNvSpPr>
              <p:nvPr/>
            </p:nvSpPr>
            <p:spPr bwMode="auto">
              <a:xfrm>
                <a:off x="10896" y="4365"/>
                <a:ext cx="194" cy="191"/>
              </a:xfrm>
              <a:custGeom>
                <a:avLst/>
                <a:gdLst/>
                <a:ahLst/>
                <a:cxnLst>
                  <a:cxn ang="0">
                    <a:pos x="96" y="191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4" y="96"/>
                  </a:cxn>
                  <a:cxn ang="0">
                    <a:pos x="96" y="191"/>
                  </a:cxn>
                </a:cxnLst>
                <a:rect l="0" t="0" r="r" b="b"/>
                <a:pathLst>
                  <a:path w="194" h="191">
                    <a:moveTo>
                      <a:pt x="96" y="191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4" y="96"/>
                    </a:lnTo>
                    <a:lnTo>
                      <a:pt x="96" y="191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Freeform 57"/>
              <p:cNvSpPr>
                <a:spLocks noEditPoints="1"/>
              </p:cNvSpPr>
              <p:nvPr/>
            </p:nvSpPr>
            <p:spPr bwMode="auto">
              <a:xfrm>
                <a:off x="10880" y="4350"/>
                <a:ext cx="224" cy="221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2"/>
                  </a:cxn>
                  <a:cxn ang="0">
                    <a:pos x="57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5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4" h="122">
                    <a:moveTo>
                      <a:pt x="68" y="120"/>
                    </a:moveTo>
                    <a:cubicBezTo>
                      <a:pt x="66" y="122"/>
                      <a:pt x="64" y="122"/>
                      <a:pt x="62" y="122"/>
                    </a:cubicBezTo>
                    <a:cubicBezTo>
                      <a:pt x="60" y="122"/>
                      <a:pt x="58" y="122"/>
                      <a:pt x="57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5"/>
                    </a:cubicBezTo>
                    <a:lnTo>
                      <a:pt x="57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2"/>
                    </a:cubicBezTo>
                    <a:lnTo>
                      <a:pt x="121" y="55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5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Freeform 56"/>
              <p:cNvSpPr>
                <a:spLocks/>
              </p:cNvSpPr>
              <p:nvPr/>
            </p:nvSpPr>
            <p:spPr bwMode="auto">
              <a:xfrm>
                <a:off x="11120" y="4392"/>
                <a:ext cx="194" cy="191"/>
              </a:xfrm>
              <a:custGeom>
                <a:avLst/>
                <a:gdLst/>
                <a:ahLst/>
                <a:cxnLst>
                  <a:cxn ang="0">
                    <a:pos x="98" y="191"/>
                  </a:cxn>
                  <a:cxn ang="0">
                    <a:pos x="0" y="96"/>
                  </a:cxn>
                  <a:cxn ang="0">
                    <a:pos x="98" y="0"/>
                  </a:cxn>
                  <a:cxn ang="0">
                    <a:pos x="194" y="96"/>
                  </a:cxn>
                  <a:cxn ang="0">
                    <a:pos x="98" y="191"/>
                  </a:cxn>
                </a:cxnLst>
                <a:rect l="0" t="0" r="r" b="b"/>
                <a:pathLst>
                  <a:path w="194" h="191">
                    <a:moveTo>
                      <a:pt x="98" y="191"/>
                    </a:moveTo>
                    <a:lnTo>
                      <a:pt x="0" y="96"/>
                    </a:lnTo>
                    <a:lnTo>
                      <a:pt x="98" y="0"/>
                    </a:lnTo>
                    <a:lnTo>
                      <a:pt x="194" y="96"/>
                    </a:lnTo>
                    <a:lnTo>
                      <a:pt x="98" y="191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Freeform 55"/>
              <p:cNvSpPr>
                <a:spLocks noEditPoints="1"/>
              </p:cNvSpPr>
              <p:nvPr/>
            </p:nvSpPr>
            <p:spPr bwMode="auto">
              <a:xfrm>
                <a:off x="11106" y="4378"/>
                <a:ext cx="224" cy="220"/>
              </a:xfrm>
              <a:custGeom>
                <a:avLst/>
                <a:gdLst/>
                <a:ahLst/>
                <a:cxnLst>
                  <a:cxn ang="0">
                    <a:pos x="67" y="120"/>
                  </a:cxn>
                  <a:cxn ang="0">
                    <a:pos x="62" y="122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7" y="120"/>
                  </a:cxn>
                  <a:cxn ang="0">
                    <a:pos x="109" y="55"/>
                  </a:cxn>
                  <a:cxn ang="0">
                    <a:pos x="109" y="67"/>
                  </a:cxn>
                  <a:cxn ang="0">
                    <a:pos x="56" y="13"/>
                  </a:cxn>
                  <a:cxn ang="0">
                    <a:pos x="67" y="13"/>
                  </a:cxn>
                  <a:cxn ang="0">
                    <a:pos x="14" y="67"/>
                  </a:cxn>
                  <a:cxn ang="0">
                    <a:pos x="14" y="55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5"/>
                  </a:cxn>
                </a:cxnLst>
                <a:rect l="0" t="0" r="r" b="b"/>
                <a:pathLst>
                  <a:path w="124" h="122">
                    <a:moveTo>
                      <a:pt x="67" y="120"/>
                    </a:moveTo>
                    <a:cubicBezTo>
                      <a:pt x="66" y="122"/>
                      <a:pt x="64" y="122"/>
                      <a:pt x="62" y="122"/>
                    </a:cubicBezTo>
                    <a:cubicBezTo>
                      <a:pt x="60" y="122"/>
                      <a:pt x="58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5"/>
                    </a:cubicBezTo>
                    <a:lnTo>
                      <a:pt x="56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7" y="2"/>
                    </a:cubicBezTo>
                    <a:lnTo>
                      <a:pt x="121" y="55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0"/>
                    </a:lnTo>
                    <a:close/>
                    <a:moveTo>
                      <a:pt x="109" y="55"/>
                    </a:moveTo>
                    <a:lnTo>
                      <a:pt x="109" y="67"/>
                    </a:lnTo>
                    <a:lnTo>
                      <a:pt x="56" y="13"/>
                    </a:lnTo>
                    <a:lnTo>
                      <a:pt x="67" y="13"/>
                    </a:lnTo>
                    <a:lnTo>
                      <a:pt x="14" y="67"/>
                    </a:lnTo>
                    <a:lnTo>
                      <a:pt x="14" y="55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0" name="Freeform 54"/>
              <p:cNvSpPr>
                <a:spLocks/>
              </p:cNvSpPr>
              <p:nvPr/>
            </p:nvSpPr>
            <p:spPr bwMode="auto">
              <a:xfrm>
                <a:off x="11346" y="5036"/>
                <a:ext cx="192" cy="192"/>
              </a:xfrm>
              <a:custGeom>
                <a:avLst/>
                <a:gdLst/>
                <a:ahLst/>
                <a:cxnLst>
                  <a:cxn ang="0">
                    <a:pos x="96" y="192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96" y="192"/>
                  </a:cxn>
                </a:cxnLst>
                <a:rect l="0" t="0" r="r" b="b"/>
                <a:pathLst>
                  <a:path w="192" h="192">
                    <a:moveTo>
                      <a:pt x="96" y="192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96" y="192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1" name="Freeform 53"/>
              <p:cNvSpPr>
                <a:spLocks noEditPoints="1"/>
              </p:cNvSpPr>
              <p:nvPr/>
            </p:nvSpPr>
            <p:spPr bwMode="auto">
              <a:xfrm>
                <a:off x="11330" y="5022"/>
                <a:ext cx="224" cy="220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2"/>
                  </a:cxn>
                  <a:cxn ang="0">
                    <a:pos x="57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5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4" h="122">
                    <a:moveTo>
                      <a:pt x="68" y="120"/>
                    </a:moveTo>
                    <a:cubicBezTo>
                      <a:pt x="66" y="122"/>
                      <a:pt x="64" y="122"/>
                      <a:pt x="62" y="122"/>
                    </a:cubicBezTo>
                    <a:cubicBezTo>
                      <a:pt x="60" y="122"/>
                      <a:pt x="58" y="122"/>
                      <a:pt x="57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5"/>
                    </a:cubicBezTo>
                    <a:lnTo>
                      <a:pt x="57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2"/>
                    </a:cubicBezTo>
                    <a:lnTo>
                      <a:pt x="121" y="55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5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2" name="Freeform 52"/>
              <p:cNvSpPr>
                <a:spLocks/>
              </p:cNvSpPr>
              <p:nvPr/>
            </p:nvSpPr>
            <p:spPr bwMode="auto">
              <a:xfrm>
                <a:off x="11570" y="4504"/>
                <a:ext cx="194" cy="191"/>
              </a:xfrm>
              <a:custGeom>
                <a:avLst/>
                <a:gdLst/>
                <a:ahLst/>
                <a:cxnLst>
                  <a:cxn ang="0">
                    <a:pos x="98" y="191"/>
                  </a:cxn>
                  <a:cxn ang="0">
                    <a:pos x="0" y="96"/>
                  </a:cxn>
                  <a:cxn ang="0">
                    <a:pos x="98" y="0"/>
                  </a:cxn>
                  <a:cxn ang="0">
                    <a:pos x="194" y="96"/>
                  </a:cxn>
                  <a:cxn ang="0">
                    <a:pos x="98" y="191"/>
                  </a:cxn>
                </a:cxnLst>
                <a:rect l="0" t="0" r="r" b="b"/>
                <a:pathLst>
                  <a:path w="194" h="191">
                    <a:moveTo>
                      <a:pt x="98" y="191"/>
                    </a:moveTo>
                    <a:lnTo>
                      <a:pt x="0" y="96"/>
                    </a:lnTo>
                    <a:lnTo>
                      <a:pt x="98" y="0"/>
                    </a:lnTo>
                    <a:lnTo>
                      <a:pt x="194" y="96"/>
                    </a:lnTo>
                    <a:lnTo>
                      <a:pt x="98" y="191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Freeform 51"/>
              <p:cNvSpPr>
                <a:spLocks noEditPoints="1"/>
              </p:cNvSpPr>
              <p:nvPr/>
            </p:nvSpPr>
            <p:spPr bwMode="auto">
              <a:xfrm>
                <a:off x="11556" y="4489"/>
                <a:ext cx="224" cy="221"/>
              </a:xfrm>
              <a:custGeom>
                <a:avLst/>
                <a:gdLst/>
                <a:ahLst/>
                <a:cxnLst>
                  <a:cxn ang="0">
                    <a:pos x="67" y="120"/>
                  </a:cxn>
                  <a:cxn ang="0">
                    <a:pos x="62" y="122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7" y="120"/>
                  </a:cxn>
                  <a:cxn ang="0">
                    <a:pos x="109" y="55"/>
                  </a:cxn>
                  <a:cxn ang="0">
                    <a:pos x="109" y="67"/>
                  </a:cxn>
                  <a:cxn ang="0">
                    <a:pos x="56" y="13"/>
                  </a:cxn>
                  <a:cxn ang="0">
                    <a:pos x="67" y="13"/>
                  </a:cxn>
                  <a:cxn ang="0">
                    <a:pos x="14" y="67"/>
                  </a:cxn>
                  <a:cxn ang="0">
                    <a:pos x="14" y="55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5"/>
                  </a:cxn>
                </a:cxnLst>
                <a:rect l="0" t="0" r="r" b="b"/>
                <a:pathLst>
                  <a:path w="124" h="122">
                    <a:moveTo>
                      <a:pt x="67" y="120"/>
                    </a:moveTo>
                    <a:cubicBezTo>
                      <a:pt x="66" y="122"/>
                      <a:pt x="64" y="122"/>
                      <a:pt x="62" y="122"/>
                    </a:cubicBezTo>
                    <a:cubicBezTo>
                      <a:pt x="59" y="122"/>
                      <a:pt x="57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5"/>
                    </a:cubicBezTo>
                    <a:lnTo>
                      <a:pt x="56" y="2"/>
                    </a:lnTo>
                    <a:cubicBezTo>
                      <a:pt x="57" y="1"/>
                      <a:pt x="59" y="0"/>
                      <a:pt x="62" y="0"/>
                    </a:cubicBezTo>
                    <a:cubicBezTo>
                      <a:pt x="64" y="0"/>
                      <a:pt x="66" y="1"/>
                      <a:pt x="67" y="2"/>
                    </a:cubicBezTo>
                    <a:lnTo>
                      <a:pt x="121" y="55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0"/>
                    </a:lnTo>
                    <a:close/>
                    <a:moveTo>
                      <a:pt x="109" y="55"/>
                    </a:moveTo>
                    <a:lnTo>
                      <a:pt x="109" y="67"/>
                    </a:lnTo>
                    <a:lnTo>
                      <a:pt x="56" y="13"/>
                    </a:lnTo>
                    <a:lnTo>
                      <a:pt x="67" y="13"/>
                    </a:lnTo>
                    <a:lnTo>
                      <a:pt x="14" y="67"/>
                    </a:lnTo>
                    <a:lnTo>
                      <a:pt x="14" y="55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4" name="Freeform 50"/>
              <p:cNvSpPr>
                <a:spLocks/>
              </p:cNvSpPr>
              <p:nvPr/>
            </p:nvSpPr>
            <p:spPr bwMode="auto">
              <a:xfrm>
                <a:off x="11796" y="4832"/>
                <a:ext cx="192" cy="194"/>
              </a:xfrm>
              <a:custGeom>
                <a:avLst/>
                <a:gdLst/>
                <a:ahLst/>
                <a:cxnLst>
                  <a:cxn ang="0">
                    <a:pos x="96" y="194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96" y="194"/>
                  </a:cxn>
                </a:cxnLst>
                <a:rect l="0" t="0" r="r" b="b"/>
                <a:pathLst>
                  <a:path w="192" h="194">
                    <a:moveTo>
                      <a:pt x="96" y="194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96" y="194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5" name="Freeform 49"/>
              <p:cNvSpPr>
                <a:spLocks noEditPoints="1"/>
              </p:cNvSpPr>
              <p:nvPr/>
            </p:nvSpPr>
            <p:spPr bwMode="auto">
              <a:xfrm>
                <a:off x="11780" y="4818"/>
                <a:ext cx="224" cy="222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3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6" y="14"/>
                  </a:cxn>
                  <a:cxn ang="0">
                    <a:pos x="68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8" y="109"/>
                  </a:cxn>
                  <a:cxn ang="0">
                    <a:pos x="56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0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2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6" y="14"/>
                    </a:lnTo>
                    <a:lnTo>
                      <a:pt x="68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8" y="109"/>
                    </a:lnTo>
                    <a:lnTo>
                      <a:pt x="56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6" name="Freeform 48"/>
              <p:cNvSpPr>
                <a:spLocks/>
              </p:cNvSpPr>
              <p:nvPr/>
            </p:nvSpPr>
            <p:spPr bwMode="auto">
              <a:xfrm>
                <a:off x="12020" y="3953"/>
                <a:ext cx="194" cy="192"/>
              </a:xfrm>
              <a:custGeom>
                <a:avLst/>
                <a:gdLst/>
                <a:ahLst/>
                <a:cxnLst>
                  <a:cxn ang="0">
                    <a:pos x="98" y="192"/>
                  </a:cxn>
                  <a:cxn ang="0">
                    <a:pos x="0" y="96"/>
                  </a:cxn>
                  <a:cxn ang="0">
                    <a:pos x="98" y="0"/>
                  </a:cxn>
                  <a:cxn ang="0">
                    <a:pos x="194" y="96"/>
                  </a:cxn>
                  <a:cxn ang="0">
                    <a:pos x="98" y="192"/>
                  </a:cxn>
                </a:cxnLst>
                <a:rect l="0" t="0" r="r" b="b"/>
                <a:pathLst>
                  <a:path w="194" h="192">
                    <a:moveTo>
                      <a:pt x="98" y="192"/>
                    </a:moveTo>
                    <a:lnTo>
                      <a:pt x="0" y="96"/>
                    </a:lnTo>
                    <a:lnTo>
                      <a:pt x="98" y="0"/>
                    </a:lnTo>
                    <a:lnTo>
                      <a:pt x="194" y="96"/>
                    </a:lnTo>
                    <a:lnTo>
                      <a:pt x="98" y="192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7" name="Freeform 47"/>
              <p:cNvSpPr>
                <a:spLocks noEditPoints="1"/>
              </p:cNvSpPr>
              <p:nvPr/>
            </p:nvSpPr>
            <p:spPr bwMode="auto">
              <a:xfrm>
                <a:off x="12004" y="3939"/>
                <a:ext cx="226" cy="220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3" y="122"/>
                  </a:cxn>
                  <a:cxn ang="0">
                    <a:pos x="57" y="120"/>
                  </a:cxn>
                  <a:cxn ang="0">
                    <a:pos x="4" y="67"/>
                  </a:cxn>
                  <a:cxn ang="0">
                    <a:pos x="4" y="55"/>
                  </a:cxn>
                  <a:cxn ang="0">
                    <a:pos x="57" y="2"/>
                  </a:cxn>
                  <a:cxn ang="0">
                    <a:pos x="63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5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5" h="122">
                    <a:moveTo>
                      <a:pt x="68" y="120"/>
                    </a:moveTo>
                    <a:cubicBezTo>
                      <a:pt x="67" y="122"/>
                      <a:pt x="65" y="122"/>
                      <a:pt x="63" y="122"/>
                    </a:cubicBezTo>
                    <a:cubicBezTo>
                      <a:pt x="60" y="122"/>
                      <a:pt x="58" y="122"/>
                      <a:pt x="57" y="120"/>
                    </a:cubicBezTo>
                    <a:lnTo>
                      <a:pt x="4" y="67"/>
                    </a:lnTo>
                    <a:cubicBezTo>
                      <a:pt x="0" y="64"/>
                      <a:pt x="0" y="59"/>
                      <a:pt x="4" y="55"/>
                    </a:cubicBezTo>
                    <a:lnTo>
                      <a:pt x="57" y="2"/>
                    </a:lnTo>
                    <a:cubicBezTo>
                      <a:pt x="58" y="1"/>
                      <a:pt x="60" y="0"/>
                      <a:pt x="63" y="0"/>
                    </a:cubicBezTo>
                    <a:cubicBezTo>
                      <a:pt x="65" y="0"/>
                      <a:pt x="67" y="1"/>
                      <a:pt x="68" y="2"/>
                    </a:cubicBezTo>
                    <a:lnTo>
                      <a:pt x="121" y="55"/>
                    </a:lnTo>
                    <a:cubicBezTo>
                      <a:pt x="125" y="59"/>
                      <a:pt x="125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5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8" name="Freeform 46"/>
              <p:cNvSpPr>
                <a:spLocks/>
              </p:cNvSpPr>
              <p:nvPr/>
            </p:nvSpPr>
            <p:spPr bwMode="auto">
              <a:xfrm>
                <a:off x="12246" y="4535"/>
                <a:ext cx="192" cy="191"/>
              </a:xfrm>
              <a:custGeom>
                <a:avLst/>
                <a:gdLst/>
                <a:ahLst/>
                <a:cxnLst>
                  <a:cxn ang="0">
                    <a:pos x="96" y="191"/>
                  </a:cxn>
                  <a:cxn ang="0">
                    <a:pos x="0" y="95"/>
                  </a:cxn>
                  <a:cxn ang="0">
                    <a:pos x="96" y="0"/>
                  </a:cxn>
                  <a:cxn ang="0">
                    <a:pos x="192" y="95"/>
                  </a:cxn>
                  <a:cxn ang="0">
                    <a:pos x="96" y="191"/>
                  </a:cxn>
                </a:cxnLst>
                <a:rect l="0" t="0" r="r" b="b"/>
                <a:pathLst>
                  <a:path w="192" h="191">
                    <a:moveTo>
                      <a:pt x="96" y="191"/>
                    </a:moveTo>
                    <a:lnTo>
                      <a:pt x="0" y="95"/>
                    </a:lnTo>
                    <a:lnTo>
                      <a:pt x="96" y="0"/>
                    </a:lnTo>
                    <a:lnTo>
                      <a:pt x="192" y="95"/>
                    </a:lnTo>
                    <a:lnTo>
                      <a:pt x="96" y="191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9" name="Freeform 45"/>
              <p:cNvSpPr>
                <a:spLocks noEditPoints="1"/>
              </p:cNvSpPr>
              <p:nvPr/>
            </p:nvSpPr>
            <p:spPr bwMode="auto">
              <a:xfrm>
                <a:off x="12230" y="4520"/>
                <a:ext cx="224" cy="220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2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6" y="13"/>
                  </a:cxn>
                  <a:cxn ang="0">
                    <a:pos x="68" y="13"/>
                  </a:cxn>
                  <a:cxn ang="0">
                    <a:pos x="14" y="67"/>
                  </a:cxn>
                  <a:cxn ang="0">
                    <a:pos x="14" y="55"/>
                  </a:cxn>
                  <a:cxn ang="0">
                    <a:pos x="68" y="109"/>
                  </a:cxn>
                  <a:cxn ang="0">
                    <a:pos x="56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4" h="122">
                    <a:moveTo>
                      <a:pt x="68" y="120"/>
                    </a:moveTo>
                    <a:cubicBezTo>
                      <a:pt x="66" y="121"/>
                      <a:pt x="64" y="122"/>
                      <a:pt x="62" y="122"/>
                    </a:cubicBezTo>
                    <a:cubicBezTo>
                      <a:pt x="60" y="122"/>
                      <a:pt x="58" y="121"/>
                      <a:pt x="56" y="120"/>
                    </a:cubicBezTo>
                    <a:lnTo>
                      <a:pt x="3" y="67"/>
                    </a:lnTo>
                    <a:cubicBezTo>
                      <a:pt x="0" y="63"/>
                      <a:pt x="0" y="58"/>
                      <a:pt x="3" y="55"/>
                    </a:cubicBezTo>
                    <a:lnTo>
                      <a:pt x="56" y="2"/>
                    </a:lnTo>
                    <a:cubicBezTo>
                      <a:pt x="58" y="0"/>
                      <a:pt x="60" y="0"/>
                      <a:pt x="62" y="0"/>
                    </a:cubicBezTo>
                    <a:cubicBezTo>
                      <a:pt x="64" y="0"/>
                      <a:pt x="66" y="0"/>
                      <a:pt x="68" y="2"/>
                    </a:cubicBezTo>
                    <a:lnTo>
                      <a:pt x="121" y="55"/>
                    </a:lnTo>
                    <a:cubicBezTo>
                      <a:pt x="124" y="58"/>
                      <a:pt x="124" y="63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6" y="13"/>
                    </a:lnTo>
                    <a:lnTo>
                      <a:pt x="68" y="13"/>
                    </a:lnTo>
                    <a:lnTo>
                      <a:pt x="14" y="67"/>
                    </a:lnTo>
                    <a:lnTo>
                      <a:pt x="14" y="55"/>
                    </a:lnTo>
                    <a:lnTo>
                      <a:pt x="68" y="109"/>
                    </a:lnTo>
                    <a:lnTo>
                      <a:pt x="56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0" name="Freeform 44"/>
              <p:cNvSpPr>
                <a:spLocks/>
              </p:cNvSpPr>
              <p:nvPr/>
            </p:nvSpPr>
            <p:spPr bwMode="auto">
              <a:xfrm>
                <a:off x="12470" y="4628"/>
                <a:ext cx="194" cy="194"/>
              </a:xfrm>
              <a:custGeom>
                <a:avLst/>
                <a:gdLst/>
                <a:ahLst/>
                <a:cxnLst>
                  <a:cxn ang="0">
                    <a:pos x="96" y="194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4" y="96"/>
                  </a:cxn>
                  <a:cxn ang="0">
                    <a:pos x="96" y="194"/>
                  </a:cxn>
                </a:cxnLst>
                <a:rect l="0" t="0" r="r" b="b"/>
                <a:pathLst>
                  <a:path w="194" h="194">
                    <a:moveTo>
                      <a:pt x="96" y="194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4" y="96"/>
                    </a:lnTo>
                    <a:lnTo>
                      <a:pt x="96" y="194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1" name="Freeform 43"/>
              <p:cNvSpPr>
                <a:spLocks noEditPoints="1"/>
              </p:cNvSpPr>
              <p:nvPr/>
            </p:nvSpPr>
            <p:spPr bwMode="auto">
              <a:xfrm>
                <a:off x="12454" y="4614"/>
                <a:ext cx="224" cy="222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3"/>
                  </a:cxn>
                  <a:cxn ang="0">
                    <a:pos x="57" y="120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7" y="14"/>
                  </a:cxn>
                  <a:cxn ang="0">
                    <a:pos x="68" y="14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0"/>
                    </a:moveTo>
                    <a:cubicBezTo>
                      <a:pt x="67" y="122"/>
                      <a:pt x="65" y="123"/>
                      <a:pt x="62" y="123"/>
                    </a:cubicBezTo>
                    <a:cubicBezTo>
                      <a:pt x="60" y="123"/>
                      <a:pt x="58" y="122"/>
                      <a:pt x="57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5" y="0"/>
                      <a:pt x="67" y="1"/>
                      <a:pt x="68" y="2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7" y="14"/>
                    </a:lnTo>
                    <a:lnTo>
                      <a:pt x="68" y="14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2" name="Freeform 42"/>
              <p:cNvSpPr>
                <a:spLocks/>
              </p:cNvSpPr>
              <p:nvPr/>
            </p:nvSpPr>
            <p:spPr bwMode="auto">
              <a:xfrm>
                <a:off x="12696" y="3888"/>
                <a:ext cx="192" cy="194"/>
              </a:xfrm>
              <a:custGeom>
                <a:avLst/>
                <a:gdLst/>
                <a:ahLst/>
                <a:cxnLst>
                  <a:cxn ang="0">
                    <a:pos x="96" y="194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96" y="194"/>
                  </a:cxn>
                </a:cxnLst>
                <a:rect l="0" t="0" r="r" b="b"/>
                <a:pathLst>
                  <a:path w="192" h="194">
                    <a:moveTo>
                      <a:pt x="96" y="194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96" y="194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3" name="Freeform 41"/>
              <p:cNvSpPr>
                <a:spLocks noEditPoints="1"/>
              </p:cNvSpPr>
              <p:nvPr/>
            </p:nvSpPr>
            <p:spPr bwMode="auto">
              <a:xfrm>
                <a:off x="12680" y="3874"/>
                <a:ext cx="224" cy="222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3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09" y="56"/>
                  </a:cxn>
                  <a:cxn ang="0">
                    <a:pos x="109" y="67"/>
                  </a:cxn>
                  <a:cxn ang="0">
                    <a:pos x="56" y="14"/>
                  </a:cxn>
                  <a:cxn ang="0">
                    <a:pos x="68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8" y="109"/>
                  </a:cxn>
                  <a:cxn ang="0">
                    <a:pos x="56" y="109"/>
                  </a:cxn>
                  <a:cxn ang="0">
                    <a:pos x="109" y="56"/>
                  </a:cxn>
                </a:cxnLst>
                <a:rect l="0" t="0" r="r" b="b"/>
                <a:pathLst>
                  <a:path w="124" h="123">
                    <a:moveTo>
                      <a:pt x="68" y="120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2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09" y="56"/>
                    </a:moveTo>
                    <a:lnTo>
                      <a:pt x="109" y="67"/>
                    </a:lnTo>
                    <a:lnTo>
                      <a:pt x="56" y="14"/>
                    </a:lnTo>
                    <a:lnTo>
                      <a:pt x="68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8" y="109"/>
                    </a:lnTo>
                    <a:lnTo>
                      <a:pt x="56" y="109"/>
                    </a:lnTo>
                    <a:lnTo>
                      <a:pt x="109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4" name="Freeform 40"/>
              <p:cNvSpPr>
                <a:spLocks/>
              </p:cNvSpPr>
              <p:nvPr/>
            </p:nvSpPr>
            <p:spPr bwMode="auto">
              <a:xfrm>
                <a:off x="12920" y="4437"/>
                <a:ext cx="194" cy="191"/>
              </a:xfrm>
              <a:custGeom>
                <a:avLst/>
                <a:gdLst/>
                <a:ahLst/>
                <a:cxnLst>
                  <a:cxn ang="0">
                    <a:pos x="96" y="191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4" y="96"/>
                  </a:cxn>
                  <a:cxn ang="0">
                    <a:pos x="96" y="191"/>
                  </a:cxn>
                </a:cxnLst>
                <a:rect l="0" t="0" r="r" b="b"/>
                <a:pathLst>
                  <a:path w="194" h="191">
                    <a:moveTo>
                      <a:pt x="96" y="191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4" y="96"/>
                    </a:lnTo>
                    <a:lnTo>
                      <a:pt x="96" y="191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5" name="Freeform 39"/>
              <p:cNvSpPr>
                <a:spLocks noEditPoints="1"/>
              </p:cNvSpPr>
              <p:nvPr/>
            </p:nvSpPr>
            <p:spPr bwMode="auto">
              <a:xfrm>
                <a:off x="12904" y="4423"/>
                <a:ext cx="224" cy="220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2"/>
                  </a:cxn>
                  <a:cxn ang="0">
                    <a:pos x="57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5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4" h="122">
                    <a:moveTo>
                      <a:pt x="68" y="120"/>
                    </a:moveTo>
                    <a:cubicBezTo>
                      <a:pt x="66" y="122"/>
                      <a:pt x="64" y="122"/>
                      <a:pt x="62" y="122"/>
                    </a:cubicBezTo>
                    <a:cubicBezTo>
                      <a:pt x="60" y="122"/>
                      <a:pt x="58" y="122"/>
                      <a:pt x="57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5"/>
                    </a:cubicBezTo>
                    <a:lnTo>
                      <a:pt x="57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2"/>
                    </a:cubicBezTo>
                    <a:lnTo>
                      <a:pt x="121" y="55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5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6" name="Freeform 38"/>
              <p:cNvSpPr>
                <a:spLocks/>
              </p:cNvSpPr>
              <p:nvPr/>
            </p:nvSpPr>
            <p:spPr bwMode="auto">
              <a:xfrm>
                <a:off x="13145" y="4536"/>
                <a:ext cx="193" cy="194"/>
              </a:xfrm>
              <a:custGeom>
                <a:avLst/>
                <a:gdLst/>
                <a:ahLst/>
                <a:cxnLst>
                  <a:cxn ang="0">
                    <a:pos x="97" y="194"/>
                  </a:cxn>
                  <a:cxn ang="0">
                    <a:pos x="0" y="98"/>
                  </a:cxn>
                  <a:cxn ang="0">
                    <a:pos x="97" y="0"/>
                  </a:cxn>
                  <a:cxn ang="0">
                    <a:pos x="193" y="98"/>
                  </a:cxn>
                  <a:cxn ang="0">
                    <a:pos x="97" y="194"/>
                  </a:cxn>
                </a:cxnLst>
                <a:rect l="0" t="0" r="r" b="b"/>
                <a:pathLst>
                  <a:path w="193" h="194">
                    <a:moveTo>
                      <a:pt x="97" y="194"/>
                    </a:moveTo>
                    <a:lnTo>
                      <a:pt x="0" y="98"/>
                    </a:lnTo>
                    <a:lnTo>
                      <a:pt x="97" y="0"/>
                    </a:lnTo>
                    <a:lnTo>
                      <a:pt x="193" y="98"/>
                    </a:lnTo>
                    <a:lnTo>
                      <a:pt x="97" y="194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7" name="Freeform 37"/>
              <p:cNvSpPr>
                <a:spLocks noEditPoints="1"/>
              </p:cNvSpPr>
              <p:nvPr/>
            </p:nvSpPr>
            <p:spPr bwMode="auto">
              <a:xfrm>
                <a:off x="13130" y="4522"/>
                <a:ext cx="224" cy="222"/>
              </a:xfrm>
              <a:custGeom>
                <a:avLst/>
                <a:gdLst/>
                <a:ahLst/>
                <a:cxnLst>
                  <a:cxn ang="0">
                    <a:pos x="67" y="121"/>
                  </a:cxn>
                  <a:cxn ang="0">
                    <a:pos x="62" y="123"/>
                  </a:cxn>
                  <a:cxn ang="0">
                    <a:pos x="56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3"/>
                  </a:cxn>
                  <a:cxn ang="0">
                    <a:pos x="62" y="0"/>
                  </a:cxn>
                  <a:cxn ang="0">
                    <a:pos x="67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7" y="121"/>
                  </a:cxn>
                  <a:cxn ang="0">
                    <a:pos x="109" y="56"/>
                  </a:cxn>
                  <a:cxn ang="0">
                    <a:pos x="109" y="67"/>
                  </a:cxn>
                  <a:cxn ang="0">
                    <a:pos x="56" y="14"/>
                  </a:cxn>
                  <a:cxn ang="0">
                    <a:pos x="67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6"/>
                  </a:cxn>
                </a:cxnLst>
                <a:rect l="0" t="0" r="r" b="b"/>
                <a:pathLst>
                  <a:path w="124" h="123">
                    <a:moveTo>
                      <a:pt x="67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7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1"/>
                    </a:lnTo>
                    <a:close/>
                    <a:moveTo>
                      <a:pt x="109" y="56"/>
                    </a:moveTo>
                    <a:lnTo>
                      <a:pt x="109" y="67"/>
                    </a:lnTo>
                    <a:lnTo>
                      <a:pt x="56" y="14"/>
                    </a:lnTo>
                    <a:lnTo>
                      <a:pt x="67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8" name="Freeform 36"/>
              <p:cNvSpPr>
                <a:spLocks/>
              </p:cNvSpPr>
              <p:nvPr/>
            </p:nvSpPr>
            <p:spPr bwMode="auto">
              <a:xfrm>
                <a:off x="13370" y="3966"/>
                <a:ext cx="192" cy="191"/>
              </a:xfrm>
              <a:custGeom>
                <a:avLst/>
                <a:gdLst/>
                <a:ahLst/>
                <a:cxnLst>
                  <a:cxn ang="0">
                    <a:pos x="96" y="191"/>
                  </a:cxn>
                  <a:cxn ang="0">
                    <a:pos x="0" y="96"/>
                  </a:cxn>
                  <a:cxn ang="0">
                    <a:pos x="96" y="0"/>
                  </a:cxn>
                  <a:cxn ang="0">
                    <a:pos x="192" y="96"/>
                  </a:cxn>
                  <a:cxn ang="0">
                    <a:pos x="96" y="191"/>
                  </a:cxn>
                </a:cxnLst>
                <a:rect l="0" t="0" r="r" b="b"/>
                <a:pathLst>
                  <a:path w="192" h="191">
                    <a:moveTo>
                      <a:pt x="96" y="191"/>
                    </a:moveTo>
                    <a:lnTo>
                      <a:pt x="0" y="96"/>
                    </a:lnTo>
                    <a:lnTo>
                      <a:pt x="96" y="0"/>
                    </a:lnTo>
                    <a:lnTo>
                      <a:pt x="192" y="96"/>
                    </a:lnTo>
                    <a:lnTo>
                      <a:pt x="96" y="191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9" name="Freeform 35"/>
              <p:cNvSpPr>
                <a:spLocks noEditPoints="1"/>
              </p:cNvSpPr>
              <p:nvPr/>
            </p:nvSpPr>
            <p:spPr bwMode="auto">
              <a:xfrm>
                <a:off x="13354" y="3952"/>
                <a:ext cx="224" cy="220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2"/>
                  </a:cxn>
                  <a:cxn ang="0">
                    <a:pos x="57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5"/>
                  </a:cxn>
                  <a:cxn ang="0">
                    <a:pos x="110" y="67"/>
                  </a:cxn>
                  <a:cxn ang="0">
                    <a:pos x="57" y="13"/>
                  </a:cxn>
                  <a:cxn ang="0">
                    <a:pos x="68" y="13"/>
                  </a:cxn>
                  <a:cxn ang="0">
                    <a:pos x="15" y="67"/>
                  </a:cxn>
                  <a:cxn ang="0">
                    <a:pos x="15" y="55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5"/>
                  </a:cxn>
                </a:cxnLst>
                <a:rect l="0" t="0" r="r" b="b"/>
                <a:pathLst>
                  <a:path w="124" h="122">
                    <a:moveTo>
                      <a:pt x="68" y="120"/>
                    </a:moveTo>
                    <a:cubicBezTo>
                      <a:pt x="66" y="121"/>
                      <a:pt x="64" y="122"/>
                      <a:pt x="62" y="122"/>
                    </a:cubicBezTo>
                    <a:cubicBezTo>
                      <a:pt x="60" y="122"/>
                      <a:pt x="58" y="121"/>
                      <a:pt x="57" y="120"/>
                    </a:cubicBezTo>
                    <a:lnTo>
                      <a:pt x="3" y="67"/>
                    </a:lnTo>
                    <a:cubicBezTo>
                      <a:pt x="0" y="63"/>
                      <a:pt x="0" y="58"/>
                      <a:pt x="3" y="55"/>
                    </a:cubicBezTo>
                    <a:lnTo>
                      <a:pt x="57" y="2"/>
                    </a:lnTo>
                    <a:cubicBezTo>
                      <a:pt x="58" y="0"/>
                      <a:pt x="60" y="0"/>
                      <a:pt x="62" y="0"/>
                    </a:cubicBezTo>
                    <a:cubicBezTo>
                      <a:pt x="64" y="0"/>
                      <a:pt x="66" y="0"/>
                      <a:pt x="68" y="2"/>
                    </a:cubicBezTo>
                    <a:lnTo>
                      <a:pt x="121" y="55"/>
                    </a:lnTo>
                    <a:cubicBezTo>
                      <a:pt x="124" y="58"/>
                      <a:pt x="124" y="63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5"/>
                    </a:moveTo>
                    <a:lnTo>
                      <a:pt x="110" y="67"/>
                    </a:lnTo>
                    <a:lnTo>
                      <a:pt x="57" y="13"/>
                    </a:lnTo>
                    <a:lnTo>
                      <a:pt x="68" y="13"/>
                    </a:lnTo>
                    <a:lnTo>
                      <a:pt x="15" y="67"/>
                    </a:lnTo>
                    <a:lnTo>
                      <a:pt x="15" y="55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0" name="Freeform 34"/>
              <p:cNvSpPr>
                <a:spLocks/>
              </p:cNvSpPr>
              <p:nvPr/>
            </p:nvSpPr>
            <p:spPr bwMode="auto">
              <a:xfrm>
                <a:off x="13595" y="3618"/>
                <a:ext cx="193" cy="191"/>
              </a:xfrm>
              <a:custGeom>
                <a:avLst/>
                <a:gdLst/>
                <a:ahLst/>
                <a:cxnLst>
                  <a:cxn ang="0">
                    <a:pos x="97" y="191"/>
                  </a:cxn>
                  <a:cxn ang="0">
                    <a:pos x="0" y="95"/>
                  </a:cxn>
                  <a:cxn ang="0">
                    <a:pos x="97" y="0"/>
                  </a:cxn>
                  <a:cxn ang="0">
                    <a:pos x="193" y="95"/>
                  </a:cxn>
                  <a:cxn ang="0">
                    <a:pos x="97" y="191"/>
                  </a:cxn>
                </a:cxnLst>
                <a:rect l="0" t="0" r="r" b="b"/>
                <a:pathLst>
                  <a:path w="193" h="191">
                    <a:moveTo>
                      <a:pt x="97" y="191"/>
                    </a:moveTo>
                    <a:lnTo>
                      <a:pt x="0" y="95"/>
                    </a:lnTo>
                    <a:lnTo>
                      <a:pt x="97" y="0"/>
                    </a:lnTo>
                    <a:lnTo>
                      <a:pt x="193" y="95"/>
                    </a:lnTo>
                    <a:lnTo>
                      <a:pt x="97" y="191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1" name="Freeform 33"/>
              <p:cNvSpPr>
                <a:spLocks noEditPoints="1"/>
              </p:cNvSpPr>
              <p:nvPr/>
            </p:nvSpPr>
            <p:spPr bwMode="auto">
              <a:xfrm>
                <a:off x="13580" y="3603"/>
                <a:ext cx="224" cy="220"/>
              </a:xfrm>
              <a:custGeom>
                <a:avLst/>
                <a:gdLst/>
                <a:ahLst/>
                <a:cxnLst>
                  <a:cxn ang="0">
                    <a:pos x="67" y="120"/>
                  </a:cxn>
                  <a:cxn ang="0">
                    <a:pos x="62" y="122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121" y="55"/>
                  </a:cxn>
                  <a:cxn ang="0">
                    <a:pos x="121" y="67"/>
                  </a:cxn>
                  <a:cxn ang="0">
                    <a:pos x="67" y="120"/>
                  </a:cxn>
                  <a:cxn ang="0">
                    <a:pos x="109" y="55"/>
                  </a:cxn>
                  <a:cxn ang="0">
                    <a:pos x="109" y="67"/>
                  </a:cxn>
                  <a:cxn ang="0">
                    <a:pos x="56" y="13"/>
                  </a:cxn>
                  <a:cxn ang="0">
                    <a:pos x="67" y="13"/>
                  </a:cxn>
                  <a:cxn ang="0">
                    <a:pos x="14" y="67"/>
                  </a:cxn>
                  <a:cxn ang="0">
                    <a:pos x="14" y="55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5"/>
                  </a:cxn>
                </a:cxnLst>
                <a:rect l="0" t="0" r="r" b="b"/>
                <a:pathLst>
                  <a:path w="124" h="122">
                    <a:moveTo>
                      <a:pt x="67" y="120"/>
                    </a:moveTo>
                    <a:cubicBezTo>
                      <a:pt x="66" y="122"/>
                      <a:pt x="64" y="122"/>
                      <a:pt x="62" y="122"/>
                    </a:cubicBezTo>
                    <a:cubicBezTo>
                      <a:pt x="60" y="122"/>
                      <a:pt x="57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5"/>
                    </a:cubicBezTo>
                    <a:lnTo>
                      <a:pt x="56" y="2"/>
                    </a:lnTo>
                    <a:cubicBezTo>
                      <a:pt x="57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7" y="2"/>
                    </a:cubicBezTo>
                    <a:lnTo>
                      <a:pt x="121" y="55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0"/>
                    </a:lnTo>
                    <a:close/>
                    <a:moveTo>
                      <a:pt x="109" y="55"/>
                    </a:moveTo>
                    <a:lnTo>
                      <a:pt x="109" y="67"/>
                    </a:lnTo>
                    <a:lnTo>
                      <a:pt x="56" y="13"/>
                    </a:lnTo>
                    <a:lnTo>
                      <a:pt x="67" y="13"/>
                    </a:lnTo>
                    <a:lnTo>
                      <a:pt x="14" y="67"/>
                    </a:lnTo>
                    <a:lnTo>
                      <a:pt x="14" y="55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2" name="Freeform 32"/>
              <p:cNvSpPr>
                <a:spLocks/>
              </p:cNvSpPr>
              <p:nvPr/>
            </p:nvSpPr>
            <p:spPr bwMode="auto">
              <a:xfrm>
                <a:off x="13821" y="3989"/>
                <a:ext cx="191" cy="194"/>
              </a:xfrm>
              <a:custGeom>
                <a:avLst/>
                <a:gdLst/>
                <a:ahLst/>
                <a:cxnLst>
                  <a:cxn ang="0">
                    <a:pos x="95" y="194"/>
                  </a:cxn>
                  <a:cxn ang="0">
                    <a:pos x="0" y="96"/>
                  </a:cxn>
                  <a:cxn ang="0">
                    <a:pos x="95" y="0"/>
                  </a:cxn>
                  <a:cxn ang="0">
                    <a:pos x="191" y="96"/>
                  </a:cxn>
                  <a:cxn ang="0">
                    <a:pos x="95" y="194"/>
                  </a:cxn>
                </a:cxnLst>
                <a:rect l="0" t="0" r="r" b="b"/>
                <a:pathLst>
                  <a:path w="191" h="194">
                    <a:moveTo>
                      <a:pt x="95" y="194"/>
                    </a:moveTo>
                    <a:lnTo>
                      <a:pt x="0" y="96"/>
                    </a:lnTo>
                    <a:lnTo>
                      <a:pt x="95" y="0"/>
                    </a:lnTo>
                    <a:lnTo>
                      <a:pt x="191" y="96"/>
                    </a:lnTo>
                    <a:lnTo>
                      <a:pt x="95" y="194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3" name="Freeform 31"/>
              <p:cNvSpPr>
                <a:spLocks noEditPoints="1"/>
              </p:cNvSpPr>
              <p:nvPr/>
            </p:nvSpPr>
            <p:spPr bwMode="auto">
              <a:xfrm>
                <a:off x="13804" y="3975"/>
                <a:ext cx="224" cy="222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3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6" y="13"/>
                  </a:cxn>
                  <a:cxn ang="0">
                    <a:pos x="68" y="13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8" y="109"/>
                  </a:cxn>
                  <a:cxn ang="0">
                    <a:pos x="56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0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2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6" y="13"/>
                    </a:lnTo>
                    <a:lnTo>
                      <a:pt x="68" y="13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8" y="109"/>
                    </a:lnTo>
                    <a:lnTo>
                      <a:pt x="56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4" name="Freeform 30"/>
              <p:cNvSpPr>
                <a:spLocks/>
              </p:cNvSpPr>
              <p:nvPr/>
            </p:nvSpPr>
            <p:spPr bwMode="auto">
              <a:xfrm>
                <a:off x="14045" y="3800"/>
                <a:ext cx="193" cy="191"/>
              </a:xfrm>
              <a:custGeom>
                <a:avLst/>
                <a:gdLst/>
                <a:ahLst/>
                <a:cxnLst>
                  <a:cxn ang="0">
                    <a:pos x="97" y="191"/>
                  </a:cxn>
                  <a:cxn ang="0">
                    <a:pos x="0" y="96"/>
                  </a:cxn>
                  <a:cxn ang="0">
                    <a:pos x="97" y="0"/>
                  </a:cxn>
                  <a:cxn ang="0">
                    <a:pos x="193" y="96"/>
                  </a:cxn>
                  <a:cxn ang="0">
                    <a:pos x="97" y="191"/>
                  </a:cxn>
                </a:cxnLst>
                <a:rect l="0" t="0" r="r" b="b"/>
                <a:pathLst>
                  <a:path w="193" h="191">
                    <a:moveTo>
                      <a:pt x="97" y="191"/>
                    </a:moveTo>
                    <a:lnTo>
                      <a:pt x="0" y="96"/>
                    </a:lnTo>
                    <a:lnTo>
                      <a:pt x="97" y="0"/>
                    </a:lnTo>
                    <a:lnTo>
                      <a:pt x="193" y="96"/>
                    </a:lnTo>
                    <a:lnTo>
                      <a:pt x="97" y="191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5" name="Freeform 29"/>
              <p:cNvSpPr>
                <a:spLocks noEditPoints="1"/>
              </p:cNvSpPr>
              <p:nvPr/>
            </p:nvSpPr>
            <p:spPr bwMode="auto">
              <a:xfrm>
                <a:off x="14030" y="3785"/>
                <a:ext cx="224" cy="221"/>
              </a:xfrm>
              <a:custGeom>
                <a:avLst/>
                <a:gdLst/>
                <a:ahLst/>
                <a:cxnLst>
                  <a:cxn ang="0">
                    <a:pos x="67" y="120"/>
                  </a:cxn>
                  <a:cxn ang="0">
                    <a:pos x="62" y="122"/>
                  </a:cxn>
                  <a:cxn ang="0">
                    <a:pos x="56" y="120"/>
                  </a:cxn>
                  <a:cxn ang="0">
                    <a:pos x="3" y="67"/>
                  </a:cxn>
                  <a:cxn ang="0">
                    <a:pos x="3" y="55"/>
                  </a:cxn>
                  <a:cxn ang="0">
                    <a:pos x="56" y="2"/>
                  </a:cxn>
                  <a:cxn ang="0">
                    <a:pos x="62" y="0"/>
                  </a:cxn>
                  <a:cxn ang="0">
                    <a:pos x="67" y="2"/>
                  </a:cxn>
                  <a:cxn ang="0">
                    <a:pos x="120" y="55"/>
                  </a:cxn>
                  <a:cxn ang="0">
                    <a:pos x="120" y="67"/>
                  </a:cxn>
                  <a:cxn ang="0">
                    <a:pos x="67" y="120"/>
                  </a:cxn>
                  <a:cxn ang="0">
                    <a:pos x="109" y="55"/>
                  </a:cxn>
                  <a:cxn ang="0">
                    <a:pos x="109" y="67"/>
                  </a:cxn>
                  <a:cxn ang="0">
                    <a:pos x="56" y="13"/>
                  </a:cxn>
                  <a:cxn ang="0">
                    <a:pos x="67" y="13"/>
                  </a:cxn>
                  <a:cxn ang="0">
                    <a:pos x="14" y="67"/>
                  </a:cxn>
                  <a:cxn ang="0">
                    <a:pos x="14" y="55"/>
                  </a:cxn>
                  <a:cxn ang="0">
                    <a:pos x="67" y="109"/>
                  </a:cxn>
                  <a:cxn ang="0">
                    <a:pos x="56" y="109"/>
                  </a:cxn>
                  <a:cxn ang="0">
                    <a:pos x="109" y="55"/>
                  </a:cxn>
                </a:cxnLst>
                <a:rect l="0" t="0" r="r" b="b"/>
                <a:pathLst>
                  <a:path w="124" h="122">
                    <a:moveTo>
                      <a:pt x="67" y="120"/>
                    </a:moveTo>
                    <a:cubicBezTo>
                      <a:pt x="66" y="122"/>
                      <a:pt x="64" y="122"/>
                      <a:pt x="62" y="122"/>
                    </a:cubicBezTo>
                    <a:cubicBezTo>
                      <a:pt x="59" y="122"/>
                      <a:pt x="57" y="122"/>
                      <a:pt x="56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5"/>
                    </a:cubicBezTo>
                    <a:lnTo>
                      <a:pt x="56" y="2"/>
                    </a:lnTo>
                    <a:cubicBezTo>
                      <a:pt x="57" y="1"/>
                      <a:pt x="59" y="0"/>
                      <a:pt x="62" y="0"/>
                    </a:cubicBezTo>
                    <a:cubicBezTo>
                      <a:pt x="64" y="0"/>
                      <a:pt x="66" y="1"/>
                      <a:pt x="67" y="2"/>
                    </a:cubicBezTo>
                    <a:lnTo>
                      <a:pt x="120" y="55"/>
                    </a:lnTo>
                    <a:cubicBezTo>
                      <a:pt x="124" y="59"/>
                      <a:pt x="124" y="64"/>
                      <a:pt x="120" y="67"/>
                    </a:cubicBezTo>
                    <a:lnTo>
                      <a:pt x="67" y="120"/>
                    </a:lnTo>
                    <a:close/>
                    <a:moveTo>
                      <a:pt x="109" y="55"/>
                    </a:moveTo>
                    <a:lnTo>
                      <a:pt x="109" y="67"/>
                    </a:lnTo>
                    <a:lnTo>
                      <a:pt x="56" y="13"/>
                    </a:lnTo>
                    <a:lnTo>
                      <a:pt x="67" y="13"/>
                    </a:lnTo>
                    <a:lnTo>
                      <a:pt x="14" y="67"/>
                    </a:lnTo>
                    <a:lnTo>
                      <a:pt x="14" y="55"/>
                    </a:lnTo>
                    <a:lnTo>
                      <a:pt x="67" y="109"/>
                    </a:lnTo>
                    <a:lnTo>
                      <a:pt x="56" y="109"/>
                    </a:lnTo>
                    <a:lnTo>
                      <a:pt x="109" y="55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6" name="Freeform 28"/>
              <p:cNvSpPr>
                <a:spLocks/>
              </p:cNvSpPr>
              <p:nvPr/>
            </p:nvSpPr>
            <p:spPr bwMode="auto">
              <a:xfrm>
                <a:off x="14271" y="3946"/>
                <a:ext cx="191" cy="193"/>
              </a:xfrm>
              <a:custGeom>
                <a:avLst/>
                <a:gdLst/>
                <a:ahLst/>
                <a:cxnLst>
                  <a:cxn ang="0">
                    <a:pos x="95" y="193"/>
                  </a:cxn>
                  <a:cxn ang="0">
                    <a:pos x="0" y="98"/>
                  </a:cxn>
                  <a:cxn ang="0">
                    <a:pos x="95" y="0"/>
                  </a:cxn>
                  <a:cxn ang="0">
                    <a:pos x="191" y="98"/>
                  </a:cxn>
                  <a:cxn ang="0">
                    <a:pos x="95" y="193"/>
                  </a:cxn>
                </a:cxnLst>
                <a:rect l="0" t="0" r="r" b="b"/>
                <a:pathLst>
                  <a:path w="191" h="193">
                    <a:moveTo>
                      <a:pt x="95" y="193"/>
                    </a:moveTo>
                    <a:lnTo>
                      <a:pt x="0" y="98"/>
                    </a:lnTo>
                    <a:lnTo>
                      <a:pt x="95" y="0"/>
                    </a:lnTo>
                    <a:lnTo>
                      <a:pt x="191" y="98"/>
                    </a:lnTo>
                    <a:lnTo>
                      <a:pt x="95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7" name="Freeform 27"/>
              <p:cNvSpPr>
                <a:spLocks noEditPoints="1"/>
              </p:cNvSpPr>
              <p:nvPr/>
            </p:nvSpPr>
            <p:spPr bwMode="auto">
              <a:xfrm>
                <a:off x="14254" y="3932"/>
                <a:ext cx="224" cy="222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6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6" y="14"/>
                  </a:cxn>
                  <a:cxn ang="0">
                    <a:pos x="68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8" y="109"/>
                  </a:cxn>
                  <a:cxn ang="0">
                    <a:pos x="56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6" y="14"/>
                    </a:lnTo>
                    <a:lnTo>
                      <a:pt x="68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8" y="109"/>
                    </a:lnTo>
                    <a:lnTo>
                      <a:pt x="56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Freeform 26"/>
              <p:cNvSpPr>
                <a:spLocks/>
              </p:cNvSpPr>
              <p:nvPr/>
            </p:nvSpPr>
            <p:spPr bwMode="auto">
              <a:xfrm>
                <a:off x="14721" y="4183"/>
                <a:ext cx="191" cy="193"/>
              </a:xfrm>
              <a:custGeom>
                <a:avLst/>
                <a:gdLst/>
                <a:ahLst/>
                <a:cxnLst>
                  <a:cxn ang="0">
                    <a:pos x="95" y="193"/>
                  </a:cxn>
                  <a:cxn ang="0">
                    <a:pos x="0" y="97"/>
                  </a:cxn>
                  <a:cxn ang="0">
                    <a:pos x="95" y="0"/>
                  </a:cxn>
                  <a:cxn ang="0">
                    <a:pos x="191" y="97"/>
                  </a:cxn>
                  <a:cxn ang="0">
                    <a:pos x="95" y="193"/>
                  </a:cxn>
                </a:cxnLst>
                <a:rect l="0" t="0" r="r" b="b"/>
                <a:pathLst>
                  <a:path w="191" h="193">
                    <a:moveTo>
                      <a:pt x="95" y="193"/>
                    </a:moveTo>
                    <a:lnTo>
                      <a:pt x="0" y="97"/>
                    </a:lnTo>
                    <a:lnTo>
                      <a:pt x="95" y="0"/>
                    </a:lnTo>
                    <a:lnTo>
                      <a:pt x="191" y="97"/>
                    </a:lnTo>
                    <a:lnTo>
                      <a:pt x="95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Freeform 25"/>
              <p:cNvSpPr>
                <a:spLocks noEditPoints="1"/>
              </p:cNvSpPr>
              <p:nvPr/>
            </p:nvSpPr>
            <p:spPr bwMode="auto">
              <a:xfrm>
                <a:off x="14704" y="4168"/>
                <a:ext cx="224" cy="222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6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09" y="56"/>
                  </a:cxn>
                  <a:cxn ang="0">
                    <a:pos x="109" y="67"/>
                  </a:cxn>
                  <a:cxn ang="0">
                    <a:pos x="56" y="14"/>
                  </a:cxn>
                  <a:cxn ang="0">
                    <a:pos x="68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8" y="109"/>
                  </a:cxn>
                  <a:cxn ang="0">
                    <a:pos x="56" y="109"/>
                  </a:cxn>
                  <a:cxn ang="0">
                    <a:pos x="109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09" y="56"/>
                    </a:moveTo>
                    <a:lnTo>
                      <a:pt x="109" y="67"/>
                    </a:lnTo>
                    <a:lnTo>
                      <a:pt x="56" y="14"/>
                    </a:lnTo>
                    <a:lnTo>
                      <a:pt x="68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8" y="109"/>
                    </a:lnTo>
                    <a:lnTo>
                      <a:pt x="56" y="109"/>
                    </a:lnTo>
                    <a:lnTo>
                      <a:pt x="109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0" name="Freeform 24"/>
              <p:cNvSpPr>
                <a:spLocks/>
              </p:cNvSpPr>
              <p:nvPr/>
            </p:nvSpPr>
            <p:spPr bwMode="auto">
              <a:xfrm>
                <a:off x="14945" y="3944"/>
                <a:ext cx="193" cy="193"/>
              </a:xfrm>
              <a:custGeom>
                <a:avLst/>
                <a:gdLst/>
                <a:ahLst/>
                <a:cxnLst>
                  <a:cxn ang="0">
                    <a:pos x="95" y="193"/>
                  </a:cxn>
                  <a:cxn ang="0">
                    <a:pos x="0" y="96"/>
                  </a:cxn>
                  <a:cxn ang="0">
                    <a:pos x="95" y="0"/>
                  </a:cxn>
                  <a:cxn ang="0">
                    <a:pos x="193" y="96"/>
                  </a:cxn>
                  <a:cxn ang="0">
                    <a:pos x="95" y="193"/>
                  </a:cxn>
                </a:cxnLst>
                <a:rect l="0" t="0" r="r" b="b"/>
                <a:pathLst>
                  <a:path w="193" h="193">
                    <a:moveTo>
                      <a:pt x="95" y="193"/>
                    </a:moveTo>
                    <a:lnTo>
                      <a:pt x="0" y="96"/>
                    </a:lnTo>
                    <a:lnTo>
                      <a:pt x="95" y="0"/>
                    </a:lnTo>
                    <a:lnTo>
                      <a:pt x="193" y="96"/>
                    </a:lnTo>
                    <a:lnTo>
                      <a:pt x="95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1" name="Freeform 23"/>
              <p:cNvSpPr>
                <a:spLocks noEditPoints="1"/>
              </p:cNvSpPr>
              <p:nvPr/>
            </p:nvSpPr>
            <p:spPr bwMode="auto">
              <a:xfrm>
                <a:off x="14928" y="3930"/>
                <a:ext cx="224" cy="222"/>
              </a:xfrm>
              <a:custGeom>
                <a:avLst/>
                <a:gdLst/>
                <a:ahLst/>
                <a:cxnLst>
                  <a:cxn ang="0">
                    <a:pos x="68" y="120"/>
                  </a:cxn>
                  <a:cxn ang="0">
                    <a:pos x="62" y="123"/>
                  </a:cxn>
                  <a:cxn ang="0">
                    <a:pos x="57" y="120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7" y="2"/>
                  </a:cxn>
                  <a:cxn ang="0">
                    <a:pos x="62" y="0"/>
                  </a:cxn>
                  <a:cxn ang="0">
                    <a:pos x="68" y="2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0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7" y="14"/>
                  </a:cxn>
                  <a:cxn ang="0">
                    <a:pos x="68" y="14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0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7" y="120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2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2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0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7" y="14"/>
                    </a:lnTo>
                    <a:lnTo>
                      <a:pt x="68" y="14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2" name="Freeform 22"/>
              <p:cNvSpPr>
                <a:spLocks/>
              </p:cNvSpPr>
              <p:nvPr/>
            </p:nvSpPr>
            <p:spPr bwMode="auto">
              <a:xfrm>
                <a:off x="15171" y="3850"/>
                <a:ext cx="191" cy="194"/>
              </a:xfrm>
              <a:custGeom>
                <a:avLst/>
                <a:gdLst/>
                <a:ahLst/>
                <a:cxnLst>
                  <a:cxn ang="0">
                    <a:pos x="95" y="194"/>
                  </a:cxn>
                  <a:cxn ang="0">
                    <a:pos x="0" y="98"/>
                  </a:cxn>
                  <a:cxn ang="0">
                    <a:pos x="95" y="0"/>
                  </a:cxn>
                  <a:cxn ang="0">
                    <a:pos x="191" y="98"/>
                  </a:cxn>
                  <a:cxn ang="0">
                    <a:pos x="95" y="194"/>
                  </a:cxn>
                </a:cxnLst>
                <a:rect l="0" t="0" r="r" b="b"/>
                <a:pathLst>
                  <a:path w="191" h="194">
                    <a:moveTo>
                      <a:pt x="95" y="194"/>
                    </a:moveTo>
                    <a:lnTo>
                      <a:pt x="0" y="98"/>
                    </a:lnTo>
                    <a:lnTo>
                      <a:pt x="95" y="0"/>
                    </a:lnTo>
                    <a:lnTo>
                      <a:pt x="191" y="98"/>
                    </a:lnTo>
                    <a:lnTo>
                      <a:pt x="95" y="194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3" name="Freeform 21"/>
              <p:cNvSpPr>
                <a:spLocks noEditPoints="1"/>
              </p:cNvSpPr>
              <p:nvPr/>
            </p:nvSpPr>
            <p:spPr bwMode="auto">
              <a:xfrm>
                <a:off x="15154" y="3836"/>
                <a:ext cx="224" cy="222"/>
              </a:xfrm>
              <a:custGeom>
                <a:avLst/>
                <a:gdLst/>
                <a:ahLst/>
                <a:cxnLst>
                  <a:cxn ang="0">
                    <a:pos x="67" y="121"/>
                  </a:cxn>
                  <a:cxn ang="0">
                    <a:pos x="62" y="123"/>
                  </a:cxn>
                  <a:cxn ang="0">
                    <a:pos x="56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6" y="3"/>
                  </a:cxn>
                  <a:cxn ang="0">
                    <a:pos x="62" y="0"/>
                  </a:cxn>
                  <a:cxn ang="0">
                    <a:pos x="67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7" y="121"/>
                  </a:cxn>
                  <a:cxn ang="0">
                    <a:pos x="109" y="56"/>
                  </a:cxn>
                  <a:cxn ang="0">
                    <a:pos x="109" y="67"/>
                  </a:cxn>
                  <a:cxn ang="0">
                    <a:pos x="56" y="14"/>
                  </a:cxn>
                  <a:cxn ang="0">
                    <a:pos x="67" y="14"/>
                  </a:cxn>
                  <a:cxn ang="0">
                    <a:pos x="14" y="67"/>
                  </a:cxn>
                  <a:cxn ang="0">
                    <a:pos x="14" y="56"/>
                  </a:cxn>
                  <a:cxn ang="0">
                    <a:pos x="67" y="110"/>
                  </a:cxn>
                  <a:cxn ang="0">
                    <a:pos x="56" y="110"/>
                  </a:cxn>
                  <a:cxn ang="0">
                    <a:pos x="109" y="56"/>
                  </a:cxn>
                </a:cxnLst>
                <a:rect l="0" t="0" r="r" b="b"/>
                <a:pathLst>
                  <a:path w="124" h="123">
                    <a:moveTo>
                      <a:pt x="67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6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6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7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7" y="121"/>
                    </a:lnTo>
                    <a:close/>
                    <a:moveTo>
                      <a:pt x="109" y="56"/>
                    </a:moveTo>
                    <a:lnTo>
                      <a:pt x="109" y="67"/>
                    </a:lnTo>
                    <a:lnTo>
                      <a:pt x="56" y="14"/>
                    </a:lnTo>
                    <a:lnTo>
                      <a:pt x="67" y="14"/>
                    </a:lnTo>
                    <a:lnTo>
                      <a:pt x="14" y="67"/>
                    </a:lnTo>
                    <a:lnTo>
                      <a:pt x="14" y="56"/>
                    </a:lnTo>
                    <a:lnTo>
                      <a:pt x="67" y="110"/>
                    </a:lnTo>
                    <a:lnTo>
                      <a:pt x="56" y="110"/>
                    </a:lnTo>
                    <a:lnTo>
                      <a:pt x="109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4" name="Freeform 20"/>
              <p:cNvSpPr>
                <a:spLocks/>
              </p:cNvSpPr>
              <p:nvPr/>
            </p:nvSpPr>
            <p:spPr bwMode="auto">
              <a:xfrm>
                <a:off x="15395" y="3946"/>
                <a:ext cx="191" cy="193"/>
              </a:xfrm>
              <a:custGeom>
                <a:avLst/>
                <a:gdLst/>
                <a:ahLst/>
                <a:cxnLst>
                  <a:cxn ang="0">
                    <a:pos x="95" y="193"/>
                  </a:cxn>
                  <a:cxn ang="0">
                    <a:pos x="0" y="98"/>
                  </a:cxn>
                  <a:cxn ang="0">
                    <a:pos x="95" y="0"/>
                  </a:cxn>
                  <a:cxn ang="0">
                    <a:pos x="191" y="98"/>
                  </a:cxn>
                  <a:cxn ang="0">
                    <a:pos x="95" y="193"/>
                  </a:cxn>
                </a:cxnLst>
                <a:rect l="0" t="0" r="r" b="b"/>
                <a:pathLst>
                  <a:path w="191" h="193">
                    <a:moveTo>
                      <a:pt x="95" y="193"/>
                    </a:moveTo>
                    <a:lnTo>
                      <a:pt x="0" y="98"/>
                    </a:lnTo>
                    <a:lnTo>
                      <a:pt x="95" y="0"/>
                    </a:lnTo>
                    <a:lnTo>
                      <a:pt x="191" y="98"/>
                    </a:lnTo>
                    <a:lnTo>
                      <a:pt x="95" y="193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5" name="Freeform 19"/>
              <p:cNvSpPr>
                <a:spLocks noEditPoints="1"/>
              </p:cNvSpPr>
              <p:nvPr/>
            </p:nvSpPr>
            <p:spPr bwMode="auto">
              <a:xfrm>
                <a:off x="15378" y="3932"/>
                <a:ext cx="225" cy="222"/>
              </a:xfrm>
              <a:custGeom>
                <a:avLst/>
                <a:gdLst/>
                <a:ahLst/>
                <a:cxnLst>
                  <a:cxn ang="0">
                    <a:pos x="68" y="121"/>
                  </a:cxn>
                  <a:cxn ang="0">
                    <a:pos x="62" y="123"/>
                  </a:cxn>
                  <a:cxn ang="0">
                    <a:pos x="57" y="121"/>
                  </a:cxn>
                  <a:cxn ang="0">
                    <a:pos x="3" y="67"/>
                  </a:cxn>
                  <a:cxn ang="0">
                    <a:pos x="3" y="56"/>
                  </a:cxn>
                  <a:cxn ang="0">
                    <a:pos x="57" y="3"/>
                  </a:cxn>
                  <a:cxn ang="0">
                    <a:pos x="62" y="0"/>
                  </a:cxn>
                  <a:cxn ang="0">
                    <a:pos x="68" y="3"/>
                  </a:cxn>
                  <a:cxn ang="0">
                    <a:pos x="121" y="56"/>
                  </a:cxn>
                  <a:cxn ang="0">
                    <a:pos x="121" y="67"/>
                  </a:cxn>
                  <a:cxn ang="0">
                    <a:pos x="68" y="121"/>
                  </a:cxn>
                  <a:cxn ang="0">
                    <a:pos x="110" y="56"/>
                  </a:cxn>
                  <a:cxn ang="0">
                    <a:pos x="110" y="67"/>
                  </a:cxn>
                  <a:cxn ang="0">
                    <a:pos x="57" y="14"/>
                  </a:cxn>
                  <a:cxn ang="0">
                    <a:pos x="68" y="14"/>
                  </a:cxn>
                  <a:cxn ang="0">
                    <a:pos x="15" y="67"/>
                  </a:cxn>
                  <a:cxn ang="0">
                    <a:pos x="15" y="56"/>
                  </a:cxn>
                  <a:cxn ang="0">
                    <a:pos x="68" y="109"/>
                  </a:cxn>
                  <a:cxn ang="0">
                    <a:pos x="57" y="109"/>
                  </a:cxn>
                  <a:cxn ang="0">
                    <a:pos x="110" y="56"/>
                  </a:cxn>
                </a:cxnLst>
                <a:rect l="0" t="0" r="r" b="b"/>
                <a:pathLst>
                  <a:path w="124" h="123">
                    <a:moveTo>
                      <a:pt x="68" y="121"/>
                    </a:moveTo>
                    <a:cubicBezTo>
                      <a:pt x="66" y="122"/>
                      <a:pt x="64" y="123"/>
                      <a:pt x="62" y="123"/>
                    </a:cubicBezTo>
                    <a:cubicBezTo>
                      <a:pt x="60" y="123"/>
                      <a:pt x="58" y="122"/>
                      <a:pt x="57" y="121"/>
                    </a:cubicBezTo>
                    <a:lnTo>
                      <a:pt x="3" y="67"/>
                    </a:lnTo>
                    <a:cubicBezTo>
                      <a:pt x="0" y="64"/>
                      <a:pt x="0" y="59"/>
                      <a:pt x="3" y="56"/>
                    </a:cubicBezTo>
                    <a:lnTo>
                      <a:pt x="57" y="3"/>
                    </a:lnTo>
                    <a:cubicBezTo>
                      <a:pt x="58" y="1"/>
                      <a:pt x="60" y="0"/>
                      <a:pt x="62" y="0"/>
                    </a:cubicBezTo>
                    <a:cubicBezTo>
                      <a:pt x="64" y="0"/>
                      <a:pt x="66" y="1"/>
                      <a:pt x="68" y="3"/>
                    </a:cubicBezTo>
                    <a:lnTo>
                      <a:pt x="121" y="56"/>
                    </a:lnTo>
                    <a:cubicBezTo>
                      <a:pt x="124" y="59"/>
                      <a:pt x="124" y="64"/>
                      <a:pt x="121" y="67"/>
                    </a:cubicBezTo>
                    <a:lnTo>
                      <a:pt x="68" y="121"/>
                    </a:lnTo>
                    <a:close/>
                    <a:moveTo>
                      <a:pt x="110" y="56"/>
                    </a:moveTo>
                    <a:lnTo>
                      <a:pt x="110" y="67"/>
                    </a:lnTo>
                    <a:lnTo>
                      <a:pt x="57" y="14"/>
                    </a:lnTo>
                    <a:lnTo>
                      <a:pt x="68" y="14"/>
                    </a:lnTo>
                    <a:lnTo>
                      <a:pt x="15" y="67"/>
                    </a:lnTo>
                    <a:lnTo>
                      <a:pt x="15" y="56"/>
                    </a:lnTo>
                    <a:lnTo>
                      <a:pt x="68" y="109"/>
                    </a:lnTo>
                    <a:lnTo>
                      <a:pt x="57" y="109"/>
                    </a:lnTo>
                    <a:lnTo>
                      <a:pt x="110" y="56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6" name="Rectangle 18"/>
              <p:cNvSpPr>
                <a:spLocks noChangeArrowheads="1"/>
              </p:cNvSpPr>
              <p:nvPr/>
            </p:nvSpPr>
            <p:spPr bwMode="auto">
              <a:xfrm>
                <a:off x="1235" y="7553"/>
                <a:ext cx="123" cy="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-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7" name="Rectangle 17"/>
              <p:cNvSpPr>
                <a:spLocks noChangeArrowheads="1"/>
              </p:cNvSpPr>
              <p:nvPr/>
            </p:nvSpPr>
            <p:spPr bwMode="auto">
              <a:xfrm>
                <a:off x="1351" y="7553"/>
                <a:ext cx="735" cy="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0.15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8" name="Rectangle 16"/>
              <p:cNvSpPr>
                <a:spLocks noChangeArrowheads="1"/>
              </p:cNvSpPr>
              <p:nvPr/>
            </p:nvSpPr>
            <p:spPr bwMode="auto">
              <a:xfrm>
                <a:off x="1424" y="6302"/>
                <a:ext cx="123" cy="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-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9" name="Rectangle 15"/>
              <p:cNvSpPr>
                <a:spLocks noChangeArrowheads="1"/>
              </p:cNvSpPr>
              <p:nvPr/>
            </p:nvSpPr>
            <p:spPr bwMode="auto">
              <a:xfrm>
                <a:off x="1540" y="6302"/>
                <a:ext cx="525" cy="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0.1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0" name="Rectangle 14"/>
              <p:cNvSpPr>
                <a:spLocks noChangeArrowheads="1"/>
              </p:cNvSpPr>
              <p:nvPr/>
            </p:nvSpPr>
            <p:spPr bwMode="auto">
              <a:xfrm>
                <a:off x="1235" y="5051"/>
                <a:ext cx="123" cy="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-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1" name="Rectangle 13"/>
              <p:cNvSpPr>
                <a:spLocks noChangeArrowheads="1"/>
              </p:cNvSpPr>
              <p:nvPr/>
            </p:nvSpPr>
            <p:spPr bwMode="auto">
              <a:xfrm>
                <a:off x="1351" y="5051"/>
                <a:ext cx="735" cy="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0.05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2" name="Rectangle 12"/>
              <p:cNvSpPr>
                <a:spLocks noChangeArrowheads="1"/>
              </p:cNvSpPr>
              <p:nvPr/>
            </p:nvSpPr>
            <p:spPr bwMode="auto">
              <a:xfrm>
                <a:off x="1871" y="3801"/>
                <a:ext cx="203" cy="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0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3" name="Rectangle 11"/>
              <p:cNvSpPr>
                <a:spLocks noChangeArrowheads="1"/>
              </p:cNvSpPr>
              <p:nvPr/>
            </p:nvSpPr>
            <p:spPr bwMode="auto">
              <a:xfrm>
                <a:off x="1355" y="2550"/>
                <a:ext cx="735" cy="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0.05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4" name="Rectangle 10"/>
              <p:cNvSpPr>
                <a:spLocks noChangeArrowheads="1"/>
              </p:cNvSpPr>
              <p:nvPr/>
            </p:nvSpPr>
            <p:spPr bwMode="auto">
              <a:xfrm>
                <a:off x="1544" y="1299"/>
                <a:ext cx="525" cy="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0.1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5" name="Rectangle 9"/>
              <p:cNvSpPr>
                <a:spLocks noChangeArrowheads="1"/>
              </p:cNvSpPr>
              <p:nvPr/>
            </p:nvSpPr>
            <p:spPr bwMode="auto">
              <a:xfrm>
                <a:off x="1355" y="49"/>
                <a:ext cx="735" cy="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0.15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6" name="Freeform 7"/>
              <p:cNvSpPr>
                <a:spLocks noEditPoints="1"/>
              </p:cNvSpPr>
              <p:nvPr/>
            </p:nvSpPr>
            <p:spPr bwMode="auto">
              <a:xfrm>
                <a:off x="3325" y="520"/>
                <a:ext cx="203" cy="202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16" y="202"/>
                  </a:cxn>
                  <a:cxn ang="0">
                    <a:pos x="116" y="0"/>
                  </a:cxn>
                  <a:cxn ang="0">
                    <a:pos x="0" y="87"/>
                  </a:cxn>
                  <a:cxn ang="0">
                    <a:pos x="203" y="87"/>
                  </a:cxn>
                  <a:cxn ang="0">
                    <a:pos x="0" y="87"/>
                  </a:cxn>
                </a:cxnLst>
                <a:rect l="0" t="0" r="r" b="b"/>
                <a:pathLst>
                  <a:path w="203" h="202">
                    <a:moveTo>
                      <a:pt x="116" y="0"/>
                    </a:moveTo>
                    <a:lnTo>
                      <a:pt x="116" y="202"/>
                    </a:lnTo>
                    <a:lnTo>
                      <a:pt x="116" y="0"/>
                    </a:lnTo>
                    <a:close/>
                    <a:moveTo>
                      <a:pt x="0" y="87"/>
                    </a:moveTo>
                    <a:lnTo>
                      <a:pt x="203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C0504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7" name="Freeform 6"/>
              <p:cNvSpPr>
                <a:spLocks noEditPoints="1"/>
              </p:cNvSpPr>
              <p:nvPr/>
            </p:nvSpPr>
            <p:spPr bwMode="auto">
              <a:xfrm>
                <a:off x="3004" y="520"/>
                <a:ext cx="203" cy="202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31" y="202"/>
                  </a:cxn>
                  <a:cxn ang="0">
                    <a:pos x="102" y="202"/>
                  </a:cxn>
                  <a:cxn ang="0">
                    <a:pos x="102" y="0"/>
                  </a:cxn>
                  <a:cxn ang="0">
                    <a:pos x="131" y="0"/>
                  </a:cxn>
                  <a:cxn ang="0">
                    <a:pos x="0" y="72"/>
                  </a:cxn>
                  <a:cxn ang="0">
                    <a:pos x="203" y="72"/>
                  </a:cxn>
                  <a:cxn ang="0">
                    <a:pos x="203" y="101"/>
                  </a:cxn>
                  <a:cxn ang="0">
                    <a:pos x="0" y="101"/>
                  </a:cxn>
                  <a:cxn ang="0">
                    <a:pos x="0" y="72"/>
                  </a:cxn>
                </a:cxnLst>
                <a:rect l="0" t="0" r="r" b="b"/>
                <a:pathLst>
                  <a:path w="203" h="202">
                    <a:moveTo>
                      <a:pt x="131" y="0"/>
                    </a:moveTo>
                    <a:lnTo>
                      <a:pt x="131" y="202"/>
                    </a:lnTo>
                    <a:lnTo>
                      <a:pt x="102" y="202"/>
                    </a:lnTo>
                    <a:lnTo>
                      <a:pt x="102" y="0"/>
                    </a:lnTo>
                    <a:lnTo>
                      <a:pt x="131" y="0"/>
                    </a:lnTo>
                    <a:close/>
                    <a:moveTo>
                      <a:pt x="0" y="72"/>
                    </a:moveTo>
                    <a:lnTo>
                      <a:pt x="203" y="72"/>
                    </a:lnTo>
                    <a:lnTo>
                      <a:pt x="203" y="101"/>
                    </a:lnTo>
                    <a:lnTo>
                      <a:pt x="0" y="101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BE4B48"/>
              </a:solidFill>
              <a:ln w="29">
                <a:solidFill>
                  <a:srgbClr val="BE4B48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8" name="Rectangle 5"/>
              <p:cNvSpPr>
                <a:spLocks noChangeArrowheads="1"/>
              </p:cNvSpPr>
              <p:nvPr/>
            </p:nvSpPr>
            <p:spPr bwMode="auto">
              <a:xfrm>
                <a:off x="3369" y="324"/>
                <a:ext cx="2580" cy="8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Latency Error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9" name="Freeform 4"/>
              <p:cNvSpPr>
                <a:spLocks/>
              </p:cNvSpPr>
              <p:nvPr/>
            </p:nvSpPr>
            <p:spPr bwMode="auto">
              <a:xfrm>
                <a:off x="3004" y="1098"/>
                <a:ext cx="203" cy="202"/>
              </a:xfrm>
              <a:custGeom>
                <a:avLst/>
                <a:gdLst/>
                <a:ahLst/>
                <a:cxnLst>
                  <a:cxn ang="0">
                    <a:pos x="102" y="202"/>
                  </a:cxn>
                  <a:cxn ang="0">
                    <a:pos x="0" y="101"/>
                  </a:cxn>
                  <a:cxn ang="0">
                    <a:pos x="102" y="0"/>
                  </a:cxn>
                  <a:cxn ang="0">
                    <a:pos x="203" y="101"/>
                  </a:cxn>
                  <a:cxn ang="0">
                    <a:pos x="102" y="202"/>
                  </a:cxn>
                </a:cxnLst>
                <a:rect l="0" t="0" r="r" b="b"/>
                <a:pathLst>
                  <a:path w="203" h="202">
                    <a:moveTo>
                      <a:pt x="102" y="202"/>
                    </a:moveTo>
                    <a:lnTo>
                      <a:pt x="0" y="101"/>
                    </a:lnTo>
                    <a:lnTo>
                      <a:pt x="102" y="0"/>
                    </a:lnTo>
                    <a:lnTo>
                      <a:pt x="203" y="101"/>
                    </a:lnTo>
                    <a:lnTo>
                      <a:pt x="102" y="202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0" name="Freeform 3"/>
              <p:cNvSpPr>
                <a:spLocks noEditPoints="1"/>
              </p:cNvSpPr>
              <p:nvPr/>
            </p:nvSpPr>
            <p:spPr bwMode="auto">
              <a:xfrm>
                <a:off x="2990" y="1083"/>
                <a:ext cx="233" cy="233"/>
              </a:xfrm>
              <a:custGeom>
                <a:avLst/>
                <a:gdLst/>
                <a:ahLst/>
                <a:cxnLst>
                  <a:cxn ang="0">
                    <a:pos x="70" y="126"/>
                  </a:cxn>
                  <a:cxn ang="0">
                    <a:pos x="59" y="126"/>
                  </a:cxn>
                  <a:cxn ang="0">
                    <a:pos x="3" y="70"/>
                  </a:cxn>
                  <a:cxn ang="0">
                    <a:pos x="3" y="59"/>
                  </a:cxn>
                  <a:cxn ang="0">
                    <a:pos x="59" y="3"/>
                  </a:cxn>
                  <a:cxn ang="0">
                    <a:pos x="70" y="3"/>
                  </a:cxn>
                  <a:cxn ang="0">
                    <a:pos x="126" y="59"/>
                  </a:cxn>
                  <a:cxn ang="0">
                    <a:pos x="126" y="70"/>
                  </a:cxn>
                  <a:cxn ang="0">
                    <a:pos x="70" y="126"/>
                  </a:cxn>
                  <a:cxn ang="0">
                    <a:pos x="115" y="59"/>
                  </a:cxn>
                  <a:cxn ang="0">
                    <a:pos x="115" y="70"/>
                  </a:cxn>
                  <a:cxn ang="0">
                    <a:pos x="59" y="14"/>
                  </a:cxn>
                  <a:cxn ang="0">
                    <a:pos x="70" y="14"/>
                  </a:cxn>
                  <a:cxn ang="0">
                    <a:pos x="14" y="70"/>
                  </a:cxn>
                  <a:cxn ang="0">
                    <a:pos x="14" y="59"/>
                  </a:cxn>
                  <a:cxn ang="0">
                    <a:pos x="70" y="115"/>
                  </a:cxn>
                  <a:cxn ang="0">
                    <a:pos x="59" y="115"/>
                  </a:cxn>
                  <a:cxn ang="0">
                    <a:pos x="115" y="59"/>
                  </a:cxn>
                </a:cxnLst>
                <a:rect l="0" t="0" r="r" b="b"/>
                <a:pathLst>
                  <a:path w="129" h="129">
                    <a:moveTo>
                      <a:pt x="70" y="126"/>
                    </a:moveTo>
                    <a:cubicBezTo>
                      <a:pt x="67" y="129"/>
                      <a:pt x="62" y="129"/>
                      <a:pt x="59" y="126"/>
                    </a:cubicBezTo>
                    <a:lnTo>
                      <a:pt x="3" y="70"/>
                    </a:lnTo>
                    <a:cubicBezTo>
                      <a:pt x="0" y="67"/>
                      <a:pt x="0" y="62"/>
                      <a:pt x="3" y="59"/>
                    </a:cubicBezTo>
                    <a:lnTo>
                      <a:pt x="59" y="3"/>
                    </a:lnTo>
                    <a:cubicBezTo>
                      <a:pt x="62" y="0"/>
                      <a:pt x="67" y="0"/>
                      <a:pt x="70" y="3"/>
                    </a:cubicBezTo>
                    <a:lnTo>
                      <a:pt x="126" y="59"/>
                    </a:lnTo>
                    <a:cubicBezTo>
                      <a:pt x="129" y="62"/>
                      <a:pt x="129" y="67"/>
                      <a:pt x="126" y="70"/>
                    </a:cubicBezTo>
                    <a:lnTo>
                      <a:pt x="70" y="126"/>
                    </a:lnTo>
                    <a:close/>
                    <a:moveTo>
                      <a:pt x="115" y="59"/>
                    </a:moveTo>
                    <a:lnTo>
                      <a:pt x="115" y="70"/>
                    </a:lnTo>
                    <a:lnTo>
                      <a:pt x="59" y="14"/>
                    </a:lnTo>
                    <a:lnTo>
                      <a:pt x="70" y="14"/>
                    </a:lnTo>
                    <a:lnTo>
                      <a:pt x="14" y="70"/>
                    </a:lnTo>
                    <a:lnTo>
                      <a:pt x="14" y="59"/>
                    </a:lnTo>
                    <a:lnTo>
                      <a:pt x="70" y="115"/>
                    </a:lnTo>
                    <a:lnTo>
                      <a:pt x="59" y="115"/>
                    </a:lnTo>
                    <a:lnTo>
                      <a:pt x="115" y="59"/>
                    </a:lnTo>
                    <a:close/>
                  </a:path>
                </a:pathLst>
              </a:custGeom>
              <a:solidFill>
                <a:srgbClr val="4A7EBB"/>
              </a:solidFill>
              <a:ln w="29">
                <a:solidFill>
                  <a:srgbClr val="4A7EBB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1" name="Rectangle 2"/>
              <p:cNvSpPr>
                <a:spLocks noChangeArrowheads="1"/>
              </p:cNvSpPr>
              <p:nvPr/>
            </p:nvSpPr>
            <p:spPr bwMode="auto">
              <a:xfrm>
                <a:off x="3369" y="904"/>
                <a:ext cx="1695" cy="8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3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itchFamily="34" charset="0"/>
                    <a:ea typeface="Calibri" pitchFamily="34" charset="0"/>
                    <a:cs typeface="Calibri" pitchFamily="34" charset="0"/>
                  </a:rPr>
                  <a:t>IPC Error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18" name="AutoShape 165"/>
            <p:cNvCxnSpPr>
              <a:cxnSpLocks noChangeShapeType="1"/>
            </p:cNvCxnSpPr>
            <p:nvPr/>
          </p:nvCxnSpPr>
          <p:spPr bwMode="auto">
            <a:xfrm rot="5400000" flipH="1" flipV="1">
              <a:off x="5832475" y="3921125"/>
              <a:ext cx="4641850" cy="1588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319" name="Text Box 167"/>
            <p:cNvSpPr txBox="1">
              <a:spLocks noChangeArrowheads="1"/>
            </p:cNvSpPr>
            <p:nvPr/>
          </p:nvSpPr>
          <p:spPr bwMode="auto">
            <a:xfrm>
              <a:off x="8153400" y="6248400"/>
              <a:ext cx="1447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MT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(SPL/PAR)</a:t>
              </a:r>
              <a:endPara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0" name="AutoShape 165"/>
            <p:cNvCxnSpPr>
              <a:cxnSpLocks noChangeShapeType="1"/>
            </p:cNvCxnSpPr>
            <p:nvPr/>
          </p:nvCxnSpPr>
          <p:spPr bwMode="auto">
            <a:xfrm rot="5400000" flipH="1" flipV="1">
              <a:off x="8004572" y="6397228"/>
              <a:ext cx="299244" cy="1588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</p:cxnSp>
        <p:sp>
          <p:nvSpPr>
            <p:cNvPr id="321" name="Text Box 167"/>
            <p:cNvSpPr txBox="1">
              <a:spLocks noChangeArrowheads="1"/>
            </p:cNvSpPr>
            <p:nvPr/>
          </p:nvSpPr>
          <p:spPr bwMode="auto">
            <a:xfrm>
              <a:off x="6096000" y="6248400"/>
              <a:ext cx="2057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MP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(High)</a:t>
              </a:r>
              <a:endPara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2" name="AutoShape 165"/>
            <p:cNvCxnSpPr>
              <a:cxnSpLocks noChangeShapeType="1"/>
            </p:cNvCxnSpPr>
            <p:nvPr/>
          </p:nvCxnSpPr>
          <p:spPr bwMode="auto">
            <a:xfrm rot="5400000" flipH="1" flipV="1">
              <a:off x="1489075" y="3921125"/>
              <a:ext cx="4641850" cy="1588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323" name="AutoShape 165"/>
            <p:cNvCxnSpPr>
              <a:cxnSpLocks noChangeShapeType="1"/>
            </p:cNvCxnSpPr>
            <p:nvPr/>
          </p:nvCxnSpPr>
          <p:spPr bwMode="auto">
            <a:xfrm rot="5400000" flipH="1" flipV="1">
              <a:off x="3661172" y="6397228"/>
              <a:ext cx="299244" cy="1588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</p:cxnSp>
        <p:cxnSp>
          <p:nvCxnSpPr>
            <p:cNvPr id="324" name="AutoShape 165"/>
            <p:cNvCxnSpPr>
              <a:cxnSpLocks noChangeShapeType="1"/>
            </p:cNvCxnSpPr>
            <p:nvPr/>
          </p:nvCxnSpPr>
          <p:spPr bwMode="auto">
            <a:xfrm rot="5400000" flipH="1" flipV="1">
              <a:off x="3775075" y="3921125"/>
              <a:ext cx="4641850" cy="1588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cxnSp>
          <p:nvCxnSpPr>
            <p:cNvPr id="325" name="AutoShape 165"/>
            <p:cNvCxnSpPr>
              <a:cxnSpLocks noChangeShapeType="1"/>
            </p:cNvCxnSpPr>
            <p:nvPr/>
          </p:nvCxnSpPr>
          <p:spPr bwMode="auto">
            <a:xfrm rot="5400000" flipH="1" flipV="1">
              <a:off x="5947172" y="6397228"/>
              <a:ext cx="299244" cy="1588"/>
            </a:xfrm>
            <a:prstGeom prst="straightConnector1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</p:cxnSp>
        <p:sp>
          <p:nvSpPr>
            <p:cNvPr id="326" name="Text Box 167"/>
            <p:cNvSpPr txBox="1">
              <a:spLocks noChangeArrowheads="1"/>
            </p:cNvSpPr>
            <p:nvPr/>
          </p:nvSpPr>
          <p:spPr bwMode="auto">
            <a:xfrm>
              <a:off x="3810000" y="6248400"/>
              <a:ext cx="2286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MP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(Med)</a:t>
              </a:r>
              <a:endPara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" name="Text Box 167"/>
            <p:cNvSpPr txBox="1">
              <a:spLocks noChangeArrowheads="1"/>
            </p:cNvSpPr>
            <p:nvPr/>
          </p:nvSpPr>
          <p:spPr bwMode="auto">
            <a:xfrm>
              <a:off x="1524000" y="6248400"/>
              <a:ext cx="2286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MP 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itchFamily="34" charset="0"/>
                  <a:cs typeface="Arial" pitchFamily="34" charset="0"/>
                </a:rPr>
                <a:t>(Low)</a:t>
              </a:r>
              <a:endPara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2" name="TextBox 471"/>
          <p:cNvSpPr txBox="1"/>
          <p:nvPr/>
        </p:nvSpPr>
        <p:spPr>
          <a:xfrm rot="16200000">
            <a:off x="-1176011" y="4538991"/>
            <a:ext cx="3200401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indent="0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Latency/IPC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Error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473" name="TextBox 472"/>
          <p:cNvSpPr txBox="1"/>
          <p:nvPr/>
        </p:nvSpPr>
        <p:spPr bwMode="auto">
          <a:xfrm>
            <a:off x="914400" y="3505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9" tIns="50926" rIns="101849" bIns="50926" rtlCol="0">
            <a:no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IPC Error &lt; 4%</a:t>
            </a:r>
          </a:p>
          <a:p>
            <a:pPr marL="381940" indent="-381940" algn="ctr" eaLnBrk="0" hangingPunct="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endParaRPr lang="en-US" sz="3200" kern="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474" name="TextBox 473"/>
          <p:cNvSpPr txBox="1"/>
          <p:nvPr/>
        </p:nvSpPr>
        <p:spPr bwMode="auto">
          <a:xfrm>
            <a:off x="914400" y="6400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9" tIns="50926" rIns="101849" bIns="50926" rtlCol="0">
            <a:no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Latency Error &lt; 8%</a:t>
            </a:r>
          </a:p>
          <a:p>
            <a:pPr marL="381940" indent="-381940" algn="ctr" eaLnBrk="0" hangingPunct="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endParaRPr lang="en-US" sz="3200" kern="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475" name="Slide Number Placeholder 3"/>
          <p:cNvSpPr txBox="1">
            <a:spLocks/>
          </p:cNvSpPr>
          <p:nvPr/>
        </p:nvSpPr>
        <p:spPr>
          <a:xfrm>
            <a:off x="7712075" y="7315200"/>
            <a:ext cx="2346325" cy="539750"/>
          </a:xfrm>
          <a:prstGeom prst="rect">
            <a:avLst/>
          </a:prstGeom>
          <a:noFill/>
        </p:spPr>
        <p:txBody>
          <a:bodyPr lIns="101882" tIns="50941" rIns="101882" bIns="50941" anchor="ctr"/>
          <a:lstStyle/>
          <a:p>
            <a:pPr algn="r" eaLnBrk="0" hangingPunct="0">
              <a:defRPr/>
            </a:pPr>
            <a:fld id="{E577EB26-4EC9-4EF0-AEEC-5D676E11894A}" type="slidenum">
              <a:rPr lang="en-US" sz="140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algn="r" eaLnBrk="0" hangingPunct="0">
                <a:defRPr/>
              </a:pPr>
              <a:t>20</a:t>
            </a:fld>
            <a:endParaRPr lang="en-US" sz="1400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 lIns="101882" tIns="50941" rIns="101882" bIns="50941"/>
          <a:lstStyle/>
          <a:p>
            <a:r>
              <a:rPr lang="en-US" dirty="0" smtClean="0"/>
              <a:t>Accuracy Results</a:t>
            </a:r>
          </a:p>
        </p:txBody>
      </p:sp>
      <p:pic>
        <p:nvPicPr>
          <p:cNvPr id="173" name="Picture 1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2707252"/>
            <a:ext cx="10210800" cy="354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" name="AutoShape 165"/>
          <p:cNvCxnSpPr>
            <a:cxnSpLocks noChangeShapeType="1"/>
          </p:cNvCxnSpPr>
          <p:nvPr/>
        </p:nvCxnSpPr>
        <p:spPr bwMode="auto">
          <a:xfrm rot="5400000" flipH="1" flipV="1">
            <a:off x="6857204" y="4493419"/>
            <a:ext cx="3195638" cy="1588"/>
          </a:xfrm>
          <a:prstGeom prst="straightConnector1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</p:spPr>
      </p:cxnSp>
      <p:sp>
        <p:nvSpPr>
          <p:cNvPr id="175" name="Text Box 167"/>
          <p:cNvSpPr txBox="1">
            <a:spLocks noChangeArrowheads="1"/>
          </p:cNvSpPr>
          <p:nvPr/>
        </p:nvSpPr>
        <p:spPr bwMode="auto">
          <a:xfrm>
            <a:off x="8458200" y="6096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MT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(SPL/PAR)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6" name="AutoShape 165"/>
          <p:cNvCxnSpPr>
            <a:cxnSpLocks noChangeShapeType="1"/>
          </p:cNvCxnSpPr>
          <p:nvPr/>
        </p:nvCxnSpPr>
        <p:spPr bwMode="auto">
          <a:xfrm rot="5400000" flipH="1" flipV="1">
            <a:off x="8307783" y="6244828"/>
            <a:ext cx="299244" cy="1588"/>
          </a:xfrm>
          <a:prstGeom prst="straightConnector1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</p:spPr>
      </p:cxnSp>
      <p:sp>
        <p:nvSpPr>
          <p:cNvPr id="177" name="Text Box 167"/>
          <p:cNvSpPr txBox="1">
            <a:spLocks noChangeArrowheads="1"/>
          </p:cNvSpPr>
          <p:nvPr/>
        </p:nvSpPr>
        <p:spPr bwMode="auto">
          <a:xfrm>
            <a:off x="6172200" y="60960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MP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(High)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8" name="AutoShape 165"/>
          <p:cNvCxnSpPr>
            <a:cxnSpLocks noChangeShapeType="1"/>
          </p:cNvCxnSpPr>
          <p:nvPr/>
        </p:nvCxnSpPr>
        <p:spPr bwMode="auto">
          <a:xfrm rot="5400000" flipH="1" flipV="1">
            <a:off x="2212181" y="4493419"/>
            <a:ext cx="3195638" cy="1588"/>
          </a:xfrm>
          <a:prstGeom prst="straightConnector1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</p:spPr>
      </p:cxnSp>
      <p:cxnSp>
        <p:nvCxnSpPr>
          <p:cNvPr id="179" name="AutoShape 165"/>
          <p:cNvCxnSpPr>
            <a:cxnSpLocks noChangeShapeType="1"/>
          </p:cNvCxnSpPr>
          <p:nvPr/>
        </p:nvCxnSpPr>
        <p:spPr bwMode="auto">
          <a:xfrm rot="5400000" flipH="1" flipV="1">
            <a:off x="3661172" y="6244828"/>
            <a:ext cx="299244" cy="1588"/>
          </a:xfrm>
          <a:prstGeom prst="straightConnector1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</p:spPr>
      </p:cxnSp>
      <p:cxnSp>
        <p:nvCxnSpPr>
          <p:cNvPr id="180" name="AutoShape 165"/>
          <p:cNvCxnSpPr>
            <a:cxnSpLocks noChangeShapeType="1"/>
          </p:cNvCxnSpPr>
          <p:nvPr/>
        </p:nvCxnSpPr>
        <p:spPr bwMode="auto">
          <a:xfrm rot="5400000" flipH="1" flipV="1">
            <a:off x="4571205" y="4493419"/>
            <a:ext cx="3195638" cy="1588"/>
          </a:xfrm>
          <a:prstGeom prst="straightConnector1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</p:spPr>
      </p:cxnSp>
      <p:cxnSp>
        <p:nvCxnSpPr>
          <p:cNvPr id="181" name="AutoShape 165"/>
          <p:cNvCxnSpPr>
            <a:cxnSpLocks noChangeShapeType="1"/>
          </p:cNvCxnSpPr>
          <p:nvPr/>
        </p:nvCxnSpPr>
        <p:spPr bwMode="auto">
          <a:xfrm rot="5400000" flipH="1" flipV="1">
            <a:off x="6021784" y="6244828"/>
            <a:ext cx="299244" cy="1588"/>
          </a:xfrm>
          <a:prstGeom prst="straightConnector1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</p:spPr>
      </p:cxnSp>
      <p:sp>
        <p:nvSpPr>
          <p:cNvPr id="182" name="Text Box 167"/>
          <p:cNvSpPr txBox="1">
            <a:spLocks noChangeArrowheads="1"/>
          </p:cNvSpPr>
          <p:nvPr/>
        </p:nvSpPr>
        <p:spPr bwMode="auto">
          <a:xfrm>
            <a:off x="3810000" y="60960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MP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(Med)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Text Box 167"/>
          <p:cNvSpPr txBox="1">
            <a:spLocks noChangeArrowheads="1"/>
          </p:cNvSpPr>
          <p:nvPr/>
        </p:nvSpPr>
        <p:spPr bwMode="auto">
          <a:xfrm>
            <a:off x="1447800" y="60960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MP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(Low)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 rot="16200000">
            <a:off x="-1176011" y="4234189"/>
            <a:ext cx="3200401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indent="0" defTabSz="1019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Latency/IPC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  <a:t> Error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187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9906000" cy="1524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dirty="0" smtClean="0"/>
              <a:t>8x8 mesh using FIST </a:t>
            </a:r>
            <a:r>
              <a:rPr lang="en-US" dirty="0" smtClean="0">
                <a:solidFill>
                  <a:srgbClr val="FF0000"/>
                </a:solidFill>
              </a:rPr>
              <a:t>online</a:t>
            </a:r>
            <a:r>
              <a:rPr lang="en-US" dirty="0" smtClean="0"/>
              <a:t> model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Average Latency and Aggregate IPC Error</a:t>
            </a:r>
          </a:p>
        </p:txBody>
      </p:sp>
      <p:sp>
        <p:nvSpPr>
          <p:cNvPr id="188" name="TextBox 187"/>
          <p:cNvSpPr txBox="1"/>
          <p:nvPr/>
        </p:nvSpPr>
        <p:spPr bwMode="auto">
          <a:xfrm>
            <a:off x="457200" y="6705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49" tIns="50926" rIns="101849" bIns="50926" rtlCol="0">
            <a:no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Both Latency and IPC Error below 3%</a:t>
            </a:r>
          </a:p>
          <a:p>
            <a:pPr marL="381940" indent="-381940" algn="ctr" eaLnBrk="0" hangingPunct="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endParaRPr lang="en-US" sz="3200" kern="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90" name="Slide Number Placeholder 3"/>
          <p:cNvSpPr txBox="1">
            <a:spLocks/>
          </p:cNvSpPr>
          <p:nvPr/>
        </p:nvSpPr>
        <p:spPr>
          <a:xfrm>
            <a:off x="7712075" y="7315200"/>
            <a:ext cx="2346325" cy="539750"/>
          </a:xfrm>
          <a:prstGeom prst="rect">
            <a:avLst/>
          </a:prstGeom>
          <a:noFill/>
        </p:spPr>
        <p:txBody>
          <a:bodyPr lIns="101882" tIns="50941" rIns="101882" bIns="50941" anchor="ctr"/>
          <a:lstStyle/>
          <a:p>
            <a:pPr algn="r" eaLnBrk="0" hangingPunct="0">
              <a:defRPr/>
            </a:pPr>
            <a:fld id="{E577EB26-4EC9-4EF0-AEEC-5D676E11894A}" type="slidenum">
              <a:rPr lang="en-US" sz="140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algn="r" eaLnBrk="0" hangingPunct="0">
                <a:defRPr/>
              </a:pPr>
              <a:t>21</a:t>
            </a:fld>
            <a:endParaRPr lang="en-US" sz="1400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Results</a:t>
            </a:r>
          </a:p>
        </p:txBody>
      </p:sp>
      <p:sp>
        <p:nvSpPr>
          <p:cNvPr id="49161" name="Content Placeholder 2"/>
          <p:cNvSpPr>
            <a:spLocks noGrp="1"/>
          </p:cNvSpPr>
          <p:nvPr>
            <p:ph idx="1"/>
          </p:nvPr>
        </p:nvSpPr>
        <p:spPr bwMode="auto">
          <a:xfrm>
            <a:off x="251460" y="990600"/>
            <a:ext cx="955548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indent="-381000"/>
            <a:r>
              <a:rPr lang="en-US" dirty="0" smtClean="0"/>
              <a:t>Getting a Sense of Performance</a:t>
            </a:r>
          </a:p>
        </p:txBody>
      </p:sp>
      <p:cxnSp>
        <p:nvCxnSpPr>
          <p:cNvPr id="49155" name="Straight Connector 44"/>
          <p:cNvCxnSpPr>
            <a:cxnSpLocks noChangeShapeType="1"/>
          </p:cNvCxnSpPr>
          <p:nvPr/>
        </p:nvCxnSpPr>
        <p:spPr bwMode="auto">
          <a:xfrm>
            <a:off x="1600200" y="3581400"/>
            <a:ext cx="7467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56" name="Straight Connector 45"/>
          <p:cNvCxnSpPr>
            <a:cxnSpLocks noChangeShapeType="1"/>
          </p:cNvCxnSpPr>
          <p:nvPr/>
        </p:nvCxnSpPr>
        <p:spPr bwMode="auto">
          <a:xfrm>
            <a:off x="1600200" y="4038600"/>
            <a:ext cx="7467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57" name="Straight Connector 43"/>
          <p:cNvCxnSpPr>
            <a:cxnSpLocks noChangeShapeType="1"/>
          </p:cNvCxnSpPr>
          <p:nvPr/>
        </p:nvCxnSpPr>
        <p:spPr bwMode="auto">
          <a:xfrm>
            <a:off x="1600200" y="3124200"/>
            <a:ext cx="7467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58" name="Straight Connector 42"/>
          <p:cNvCxnSpPr>
            <a:cxnSpLocks noChangeShapeType="1"/>
          </p:cNvCxnSpPr>
          <p:nvPr/>
        </p:nvCxnSpPr>
        <p:spPr bwMode="auto">
          <a:xfrm>
            <a:off x="1600200" y="2667000"/>
            <a:ext cx="7467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59" name="Straight Connector 41"/>
          <p:cNvCxnSpPr>
            <a:cxnSpLocks noChangeShapeType="1"/>
          </p:cNvCxnSpPr>
          <p:nvPr/>
        </p:nvCxnSpPr>
        <p:spPr bwMode="auto">
          <a:xfrm>
            <a:off x="1600200" y="2209800"/>
            <a:ext cx="7467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2" name="Straight Connector 6"/>
          <p:cNvCxnSpPr>
            <a:cxnSpLocks noChangeShapeType="1"/>
          </p:cNvCxnSpPr>
          <p:nvPr/>
        </p:nvCxnSpPr>
        <p:spPr bwMode="auto">
          <a:xfrm rot="10800000" flipV="1">
            <a:off x="1600200" y="4800600"/>
            <a:ext cx="7543800" cy="0"/>
          </a:xfrm>
          <a:prstGeom prst="line">
            <a:avLst/>
          </a:prstGeom>
          <a:noFill/>
          <a:ln w="76200" cap="rnd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49163" name="Straight Connector 14"/>
          <p:cNvCxnSpPr>
            <a:cxnSpLocks noChangeShapeType="1"/>
          </p:cNvCxnSpPr>
          <p:nvPr/>
        </p:nvCxnSpPr>
        <p:spPr bwMode="auto">
          <a:xfrm rot="10800000">
            <a:off x="1447800" y="4038600"/>
            <a:ext cx="152400" cy="0"/>
          </a:xfrm>
          <a:prstGeom prst="line">
            <a:avLst/>
          </a:prstGeom>
          <a:noFill/>
          <a:ln w="76200" cap="rnd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4" name="Straight Connector 17"/>
          <p:cNvCxnSpPr>
            <a:cxnSpLocks noChangeShapeType="1"/>
          </p:cNvCxnSpPr>
          <p:nvPr/>
        </p:nvCxnSpPr>
        <p:spPr bwMode="auto">
          <a:xfrm rot="10800000">
            <a:off x="1447800" y="3581400"/>
            <a:ext cx="152400" cy="0"/>
          </a:xfrm>
          <a:prstGeom prst="line">
            <a:avLst/>
          </a:prstGeom>
          <a:noFill/>
          <a:ln w="76200" cap="rnd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5" name="Straight Connector 18"/>
          <p:cNvCxnSpPr>
            <a:cxnSpLocks noChangeShapeType="1"/>
          </p:cNvCxnSpPr>
          <p:nvPr/>
        </p:nvCxnSpPr>
        <p:spPr bwMode="auto">
          <a:xfrm rot="10800000">
            <a:off x="1447800" y="2667000"/>
            <a:ext cx="152400" cy="0"/>
          </a:xfrm>
          <a:prstGeom prst="line">
            <a:avLst/>
          </a:prstGeom>
          <a:noFill/>
          <a:ln w="76200" cap="rnd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6" name="Straight Connector 19"/>
          <p:cNvCxnSpPr>
            <a:cxnSpLocks noChangeShapeType="1"/>
          </p:cNvCxnSpPr>
          <p:nvPr/>
        </p:nvCxnSpPr>
        <p:spPr bwMode="auto">
          <a:xfrm rot="10800000">
            <a:off x="1447800" y="2209800"/>
            <a:ext cx="152400" cy="0"/>
          </a:xfrm>
          <a:prstGeom prst="line">
            <a:avLst/>
          </a:prstGeom>
          <a:noFill/>
          <a:ln w="762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" name="TextBox 20"/>
          <p:cNvSpPr txBox="1"/>
          <p:nvPr/>
        </p:nvSpPr>
        <p:spPr>
          <a:xfrm>
            <a:off x="838200" y="3810000"/>
            <a:ext cx="762000" cy="457200"/>
          </a:xfrm>
          <a:prstGeom prst="rect">
            <a:avLst/>
          </a:prstGeom>
        </p:spPr>
        <p:txBody>
          <a:bodyPr anchor="ctr"/>
          <a:lstStyle/>
          <a:p>
            <a:pPr defTabSz="1019175" eaLnBrk="0" hangingPunct="0">
              <a:defRPr/>
            </a:pP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>10K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3352800"/>
            <a:ext cx="914400" cy="457200"/>
          </a:xfrm>
          <a:prstGeom prst="rect">
            <a:avLst/>
          </a:prstGeom>
        </p:spPr>
        <p:txBody>
          <a:bodyPr anchor="ctr"/>
          <a:lstStyle/>
          <a:p>
            <a:pPr defTabSz="1019175" eaLnBrk="0" hangingPunct="0">
              <a:defRPr/>
            </a:pP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>100K</a:t>
            </a:r>
          </a:p>
        </p:txBody>
      </p:sp>
      <p:cxnSp>
        <p:nvCxnSpPr>
          <p:cNvPr id="49169" name="Straight Connector 27"/>
          <p:cNvCxnSpPr>
            <a:cxnSpLocks noChangeShapeType="1"/>
          </p:cNvCxnSpPr>
          <p:nvPr/>
        </p:nvCxnSpPr>
        <p:spPr bwMode="auto">
          <a:xfrm rot="10800000">
            <a:off x="1447800" y="3124200"/>
            <a:ext cx="152400" cy="0"/>
          </a:xfrm>
          <a:prstGeom prst="line">
            <a:avLst/>
          </a:prstGeom>
          <a:noFill/>
          <a:ln w="76200" cap="rnd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9" name="TextBox 28"/>
          <p:cNvSpPr txBox="1"/>
          <p:nvPr/>
        </p:nvSpPr>
        <p:spPr>
          <a:xfrm>
            <a:off x="914400" y="2895600"/>
            <a:ext cx="685800" cy="457200"/>
          </a:xfrm>
          <a:prstGeom prst="rect">
            <a:avLst/>
          </a:prstGeom>
        </p:spPr>
        <p:txBody>
          <a:bodyPr anchor="ctr"/>
          <a:lstStyle/>
          <a:p>
            <a:pPr defTabSz="1019175" eaLnBrk="0" hangingPunct="0">
              <a:defRPr/>
            </a:pP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>1M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" y="2438400"/>
            <a:ext cx="838200" cy="457200"/>
          </a:xfrm>
          <a:prstGeom prst="rect">
            <a:avLst/>
          </a:prstGeom>
        </p:spPr>
        <p:txBody>
          <a:bodyPr anchor="ctr"/>
          <a:lstStyle/>
          <a:p>
            <a:pPr defTabSz="1019175" eaLnBrk="0" hangingPunct="0">
              <a:defRPr/>
            </a:pP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>10M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" y="1981200"/>
            <a:ext cx="914400" cy="457200"/>
          </a:xfrm>
          <a:prstGeom prst="rect">
            <a:avLst/>
          </a:prstGeom>
        </p:spPr>
        <p:txBody>
          <a:bodyPr anchor="ctr"/>
          <a:lstStyle/>
          <a:p>
            <a:pPr defTabSz="1019175" eaLnBrk="0" hangingPunct="0">
              <a:defRPr/>
            </a:pPr>
            <a:r>
              <a:rPr lang="en-US" sz="2000" kern="0" dirty="0">
                <a:latin typeface="Arial" pitchFamily="34" charset="0"/>
                <a:ea typeface="+mj-ea"/>
                <a:cs typeface="Arial" pitchFamily="34" charset="0"/>
              </a:rPr>
              <a:t>100M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1828800" y="3048000"/>
            <a:ext cx="3048000" cy="533400"/>
            <a:chOff x="1752600" y="4267200"/>
            <a:chExt cx="3048000" cy="914400"/>
          </a:xfrm>
        </p:grpSpPr>
        <p:sp>
          <p:nvSpPr>
            <p:cNvPr id="49186" name="Oval 50"/>
            <p:cNvSpPr>
              <a:spLocks noChangeArrowheads="1"/>
            </p:cNvSpPr>
            <p:nvPr/>
          </p:nvSpPr>
          <p:spPr bwMode="auto">
            <a:xfrm>
              <a:off x="1752600" y="4267200"/>
              <a:ext cx="3048000" cy="914400"/>
            </a:xfrm>
            <a:prstGeom prst="ellipse">
              <a:avLst/>
            </a:prstGeom>
            <a:solidFill>
              <a:schemeClr val="bg1"/>
            </a:solidFill>
            <a:ln w="7620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1019175" eaLnBrk="0" hangingPunct="0"/>
              <a:endParaRPr lang="en-US" sz="3200">
                <a:solidFill>
                  <a:srgbClr val="FF9900"/>
                </a:solidFill>
              </a:endParaRPr>
            </a:p>
          </p:txBody>
        </p:sp>
        <p:sp>
          <p:nvSpPr>
            <p:cNvPr id="49187" name="Oval 34"/>
            <p:cNvSpPr>
              <a:spLocks noChangeArrowheads="1"/>
            </p:cNvSpPr>
            <p:nvPr/>
          </p:nvSpPr>
          <p:spPr bwMode="auto">
            <a:xfrm>
              <a:off x="1752600" y="4267200"/>
              <a:ext cx="3048000" cy="914400"/>
            </a:xfrm>
            <a:prstGeom prst="ellipse">
              <a:avLst/>
            </a:prstGeom>
            <a:solidFill>
              <a:srgbClr val="FF9900">
                <a:alpha val="25098"/>
              </a:srgbClr>
            </a:solidFill>
            <a:ln w="76200" algn="ctr">
              <a:solidFill>
                <a:srgbClr val="FF99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1019175" eaLnBrk="0" hangingPunct="0"/>
              <a:r>
                <a:rPr lang="en-US" sz="3200">
                  <a:solidFill>
                    <a:srgbClr val="FF9900"/>
                  </a:solidFill>
                </a:rPr>
                <a:t>SW FIST</a:t>
              </a:r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1752600" y="2133600"/>
            <a:ext cx="2438400" cy="609600"/>
            <a:chOff x="1752600" y="2286000"/>
            <a:chExt cx="2438400" cy="1143000"/>
          </a:xfrm>
        </p:grpSpPr>
        <p:sp>
          <p:nvSpPr>
            <p:cNvPr id="49184" name="Oval 48"/>
            <p:cNvSpPr>
              <a:spLocks noChangeArrowheads="1"/>
            </p:cNvSpPr>
            <p:nvPr/>
          </p:nvSpPr>
          <p:spPr bwMode="auto">
            <a:xfrm>
              <a:off x="1752600" y="2286000"/>
              <a:ext cx="2438400" cy="1143000"/>
            </a:xfrm>
            <a:prstGeom prst="ellipse">
              <a:avLst/>
            </a:prstGeom>
            <a:solidFill>
              <a:schemeClr val="bg1"/>
            </a:solidFill>
            <a:ln w="7620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1019175" eaLnBrk="0" hangingPunct="0"/>
              <a:endParaRPr lang="en-US" sz="3200">
                <a:solidFill>
                  <a:srgbClr val="008000"/>
                </a:solidFill>
              </a:endParaRPr>
            </a:p>
          </p:txBody>
        </p:sp>
        <p:sp>
          <p:nvSpPr>
            <p:cNvPr id="49185" name="Oval 35"/>
            <p:cNvSpPr>
              <a:spLocks noChangeArrowheads="1"/>
            </p:cNvSpPr>
            <p:nvPr/>
          </p:nvSpPr>
          <p:spPr bwMode="auto">
            <a:xfrm>
              <a:off x="1752600" y="2286000"/>
              <a:ext cx="2438400" cy="1143000"/>
            </a:xfrm>
            <a:prstGeom prst="ellipse">
              <a:avLst/>
            </a:prstGeom>
            <a:solidFill>
              <a:srgbClr val="008000">
                <a:alpha val="25098"/>
              </a:srgbClr>
            </a:solidFill>
            <a:ln w="76200" algn="ctr">
              <a:solidFill>
                <a:srgbClr val="008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1019175" eaLnBrk="0" hangingPunct="0"/>
              <a:r>
                <a:rPr lang="en-US" sz="3200" dirty="0" smtClean="0">
                  <a:solidFill>
                    <a:srgbClr val="008000"/>
                  </a:solidFill>
                </a:rPr>
                <a:t>HW FIST</a:t>
              </a:r>
              <a:endParaRPr lang="en-US" sz="3200" b="0" dirty="0">
                <a:solidFill>
                  <a:srgbClr val="008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514600" y="4876800"/>
            <a:ext cx="5410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19175" eaLnBrk="0" hangingPunct="0">
              <a:defRPr/>
            </a:pPr>
            <a:r>
              <a:rPr lang="en-US" sz="2800" kern="0" dirty="0">
                <a:latin typeface="Arial" pitchFamily="34" charset="0"/>
                <a:ea typeface="+mj-ea"/>
                <a:cs typeface="Arial" pitchFamily="34" charset="0"/>
              </a:rPr>
              <a:t>Complexity / Level of Detail</a:t>
            </a:r>
            <a:endParaRPr lang="en-US" sz="2800" b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-1900238" y="2976563"/>
            <a:ext cx="48006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19175" eaLnBrk="0" hangingPunct="0">
              <a:defRPr/>
            </a:pPr>
            <a:r>
              <a:rPr lang="en-US" sz="2800" kern="0" dirty="0">
                <a:latin typeface="Arial" pitchFamily="34" charset="0"/>
                <a:ea typeface="+mj-ea"/>
                <a:cs typeface="Arial" pitchFamily="34" charset="0"/>
              </a:rPr>
              <a:t>Speed </a:t>
            </a:r>
            <a:r>
              <a:rPr lang="en-US" sz="2800" b="0" kern="0" dirty="0">
                <a:latin typeface="Arial" pitchFamily="34" charset="0"/>
                <a:ea typeface="+mj-ea"/>
                <a:cs typeface="Arial" pitchFamily="34" charset="0"/>
              </a:rPr>
              <a:t>(packets/sec)</a:t>
            </a:r>
          </a:p>
        </p:txBody>
      </p:sp>
      <p:cxnSp>
        <p:nvCxnSpPr>
          <p:cNvPr id="49180" name="Straight Connector 5"/>
          <p:cNvCxnSpPr>
            <a:cxnSpLocks noChangeShapeType="1"/>
          </p:cNvCxnSpPr>
          <p:nvPr/>
        </p:nvCxnSpPr>
        <p:spPr bwMode="auto">
          <a:xfrm rot="5400000">
            <a:off x="0" y="3200400"/>
            <a:ext cx="3200400" cy="0"/>
          </a:xfrm>
          <a:prstGeom prst="line">
            <a:avLst/>
          </a:prstGeom>
          <a:noFill/>
          <a:ln w="76200" cap="rnd" algn="ctr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41" name="Slide Number Placeholder 3"/>
          <p:cNvSpPr txBox="1">
            <a:spLocks/>
          </p:cNvSpPr>
          <p:nvPr/>
        </p:nvSpPr>
        <p:spPr>
          <a:xfrm>
            <a:off x="7712075" y="7315200"/>
            <a:ext cx="2346325" cy="539750"/>
          </a:xfrm>
          <a:prstGeom prst="rect">
            <a:avLst/>
          </a:prstGeom>
          <a:noFill/>
        </p:spPr>
        <p:txBody>
          <a:bodyPr lIns="101882" tIns="50941" rIns="101882" bIns="50941" anchor="ctr"/>
          <a:lstStyle/>
          <a:p>
            <a:pPr algn="r" eaLnBrk="0" hangingPunct="0">
              <a:defRPr/>
            </a:pPr>
            <a:fld id="{C8634141-4237-4E62-B592-940456D8CE01}" type="slidenum">
              <a:rPr lang="en-US" sz="1400">
                <a:solidFill>
                  <a:schemeClr val="tx1">
                    <a:tint val="75000"/>
                  </a:schemeClr>
                </a:solidFill>
                <a:latin typeface="Arial" pitchFamily="34" charset="0"/>
              </a:rPr>
              <a:pPr algn="r" eaLnBrk="0" hangingPunct="0">
                <a:defRPr/>
              </a:pPr>
              <a:t>22</a:t>
            </a:fld>
            <a:endParaRPr lang="en-US" sz="1400" dirty="0">
              <a:solidFill>
                <a:schemeClr val="tx1">
                  <a:tint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4267200"/>
            <a:ext cx="609600" cy="457200"/>
          </a:xfrm>
          <a:prstGeom prst="rect">
            <a:avLst/>
          </a:prstGeom>
        </p:spPr>
        <p:txBody>
          <a:bodyPr anchor="ctr"/>
          <a:lstStyle/>
          <a:p>
            <a:pPr defTabSz="1019175" eaLnBrk="0" hangingPunct="0">
              <a:defRPr/>
            </a:pPr>
            <a:r>
              <a:rPr lang="en-US" sz="2000" kern="0" dirty="0" smtClean="0">
                <a:latin typeface="Arial" pitchFamily="34" charset="0"/>
                <a:ea typeface="+mj-ea"/>
                <a:cs typeface="Arial" pitchFamily="34" charset="0"/>
              </a:rPr>
              <a:t>1K</a:t>
            </a:r>
            <a:endParaRPr lang="en-US" sz="200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5" name="Straight Connector 14"/>
          <p:cNvCxnSpPr>
            <a:cxnSpLocks noChangeShapeType="1"/>
          </p:cNvCxnSpPr>
          <p:nvPr/>
        </p:nvCxnSpPr>
        <p:spPr bwMode="auto">
          <a:xfrm rot="10800000">
            <a:off x="1447800" y="4495800"/>
            <a:ext cx="152400" cy="0"/>
          </a:xfrm>
          <a:prstGeom prst="line">
            <a:avLst/>
          </a:prstGeom>
          <a:noFill/>
          <a:ln w="76200" cap="rnd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Straight Connector 45"/>
          <p:cNvCxnSpPr>
            <a:cxnSpLocks noChangeShapeType="1"/>
          </p:cNvCxnSpPr>
          <p:nvPr/>
        </p:nvCxnSpPr>
        <p:spPr bwMode="auto">
          <a:xfrm>
            <a:off x="1600200" y="4495800"/>
            <a:ext cx="7467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5105400" y="3657600"/>
            <a:ext cx="3581400" cy="838200"/>
            <a:chOff x="5105400" y="5257800"/>
            <a:chExt cx="3581400" cy="1371600"/>
          </a:xfrm>
        </p:grpSpPr>
        <p:sp>
          <p:nvSpPr>
            <p:cNvPr id="49182" name="Oval 51"/>
            <p:cNvSpPr>
              <a:spLocks noChangeArrowheads="1"/>
            </p:cNvSpPr>
            <p:nvPr/>
          </p:nvSpPr>
          <p:spPr bwMode="auto">
            <a:xfrm>
              <a:off x="5105400" y="5257800"/>
              <a:ext cx="3581400" cy="1371600"/>
            </a:xfrm>
            <a:prstGeom prst="ellipse">
              <a:avLst/>
            </a:prstGeom>
            <a:solidFill>
              <a:schemeClr val="bg1"/>
            </a:solidFill>
            <a:ln w="7620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1019175" eaLnBrk="0" hangingPunct="0"/>
              <a:endParaRPr lang="en-US" sz="2800">
                <a:solidFill>
                  <a:srgbClr val="C00000"/>
                </a:solidFill>
              </a:endParaRPr>
            </a:p>
          </p:txBody>
        </p:sp>
        <p:sp>
          <p:nvSpPr>
            <p:cNvPr id="49183" name="Oval 36"/>
            <p:cNvSpPr>
              <a:spLocks noChangeArrowheads="1"/>
            </p:cNvSpPr>
            <p:nvPr/>
          </p:nvSpPr>
          <p:spPr bwMode="auto">
            <a:xfrm>
              <a:off x="5105400" y="5257800"/>
              <a:ext cx="3581400" cy="1371600"/>
            </a:xfrm>
            <a:prstGeom prst="ellipse">
              <a:avLst/>
            </a:prstGeom>
            <a:solidFill>
              <a:srgbClr val="C00000">
                <a:alpha val="25098"/>
              </a:srgbClr>
            </a:solidFill>
            <a:ln w="76200" algn="ctr">
              <a:solidFill>
                <a:srgbClr val="C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1019175" eaLnBrk="0" hangingPunct="0"/>
              <a:r>
                <a:rPr lang="en-US" sz="2800" dirty="0">
                  <a:solidFill>
                    <a:srgbClr val="C00000"/>
                  </a:solidFill>
                </a:rPr>
                <a:t>SW </a:t>
              </a:r>
              <a:r>
                <a:rPr lang="en-US" sz="2800" dirty="0" err="1">
                  <a:solidFill>
                    <a:srgbClr val="C00000"/>
                  </a:solidFill>
                </a:rPr>
                <a:t>NoC</a:t>
              </a:r>
              <a:r>
                <a:rPr lang="en-US" sz="2800" dirty="0">
                  <a:solidFill>
                    <a:srgbClr val="C00000"/>
                  </a:solidFill>
                </a:rPr>
                <a:t> </a:t>
              </a:r>
              <a:r>
                <a:rPr lang="en-US" sz="2800" dirty="0" smtClean="0">
                  <a:solidFill>
                    <a:srgbClr val="C00000"/>
                  </a:solidFill>
                </a:rPr>
                <a:t>Sims</a:t>
              </a:r>
            </a:p>
            <a:p>
              <a:pPr algn="ctr" defTabSz="1019175" eaLnBrk="0" hangingPunct="0"/>
              <a:r>
                <a:rPr lang="en-US" sz="2000" b="0" dirty="0" smtClean="0">
                  <a:solidFill>
                    <a:srgbClr val="C00000"/>
                  </a:solidFill>
                </a:rPr>
                <a:t>(e.g. </a:t>
              </a:r>
              <a:r>
                <a:rPr lang="en-US" sz="2000" b="0" dirty="0" err="1" smtClean="0">
                  <a:solidFill>
                    <a:srgbClr val="C00000"/>
                  </a:solidFill>
                </a:rPr>
                <a:t>BookSim</a:t>
              </a:r>
              <a:r>
                <a:rPr lang="en-US" sz="2000" b="0" dirty="0" smtClean="0">
                  <a:solidFill>
                    <a:srgbClr val="C00000"/>
                  </a:solidFill>
                </a:rPr>
                <a:t>)</a:t>
              </a:r>
              <a:endParaRPr lang="en-US" sz="2000" b="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251460" y="5562600"/>
            <a:ext cx="9555480" cy="1981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81000" marR="0" lvl="0" indent="-381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Software-based speedup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3200" dirty="0" smtClean="0">
                <a:latin typeface="Calibri" pitchFamily="34" charset="0"/>
              </a:rPr>
              <a:t>r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esults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for 16x16 mesh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827538" lvl="1" indent="-318282" eaLnBrk="0" hangingPunct="0">
              <a:spcBef>
                <a:spcPts val="0"/>
              </a:spcBef>
              <a:buClr>
                <a:srgbClr val="669999"/>
              </a:buClr>
              <a:buSzPct val="70000"/>
              <a:buFont typeface="Wingdings" pitchFamily="2" charset="2"/>
              <a:buChar char="l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Offline </a:t>
            </a:r>
            <a:r>
              <a:rPr lang="en-US" sz="3200" b="0" dirty="0" smtClean="0">
                <a:solidFill>
                  <a:prstClr val="black"/>
                </a:solidFill>
                <a:latin typeface="Calibri" pitchFamily="34" charset="0"/>
              </a:rPr>
              <a:t>FIST: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43x</a:t>
            </a:r>
            <a:endParaRPr lang="en-US" sz="3200" b="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827538" lvl="1" indent="-318282" eaLnBrk="0" hangingPunct="0">
              <a:spcBef>
                <a:spcPts val="0"/>
              </a:spcBef>
              <a:buClr>
                <a:srgbClr val="669999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3200" b="0" dirty="0" smtClean="0">
                <a:latin typeface="Calibri" pitchFamily="34" charset="0"/>
              </a:rPr>
              <a:t>Online </a:t>
            </a:r>
            <a:r>
              <a:rPr lang="en-US" sz="3200" b="0" dirty="0" smtClean="0">
                <a:solidFill>
                  <a:prstClr val="black"/>
                </a:solidFill>
                <a:latin typeface="Calibri" pitchFamily="34" charset="0"/>
              </a:rPr>
              <a:t>FIST:</a:t>
            </a: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18x</a:t>
            </a:r>
          </a:p>
          <a:p>
            <a:pPr marL="381000" lvl="0" indent="-381000" eaLnBrk="0" hangingPunct="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3200" dirty="0" smtClean="0">
                <a:solidFill>
                  <a:prstClr val="black"/>
                </a:solidFill>
                <a:latin typeface="Calibri" pitchFamily="34" charset="0"/>
              </a:rPr>
              <a:t>Hardware-based speedup</a:t>
            </a:r>
            <a:r>
              <a:rPr lang="en-US" sz="3200" b="0" dirty="0" smtClean="0">
                <a:solidFill>
                  <a:prstClr val="black"/>
                </a:solidFill>
                <a:latin typeface="Calibri" pitchFamily="34" charset="0"/>
              </a:rPr>
              <a:t>: </a:t>
            </a:r>
            <a:r>
              <a:rPr lang="en-US" sz="3200" b="0" dirty="0" smtClean="0">
                <a:solidFill>
                  <a:srgbClr val="FF0000"/>
                </a:solidFill>
                <a:latin typeface="Calibri" pitchFamily="34" charset="0"/>
              </a:rPr>
              <a:t>~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</a:rPr>
              <a:t>3-4 orders of magnitude</a:t>
            </a:r>
          </a:p>
          <a:p>
            <a:pPr marL="827538" lvl="1" indent="-318282" eaLnBrk="0" hangingPunct="0">
              <a:spcBef>
                <a:spcPts val="0"/>
              </a:spcBef>
              <a:buClr>
                <a:srgbClr val="669999"/>
              </a:buClr>
              <a:buSzPct val="70000"/>
              <a:buFont typeface="Wingdings" pitchFamily="2" charset="2"/>
              <a:buChar char="l"/>
              <a:defRPr/>
            </a:pPr>
            <a:endParaRPr lang="en-US" sz="2800" b="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838200" lvl="1" indent="-381000" eaLnBrk="0" hangingPunct="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838200" lvl="1" indent="-381000" eaLnBrk="0" hangingPunct="0">
              <a:spcBef>
                <a:spcPct val="20000"/>
              </a:spcBef>
              <a:buClr>
                <a:srgbClr val="996666"/>
              </a:buClr>
              <a:buSzPct val="80000"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Implementation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9906000" cy="6172200"/>
          </a:xfrm>
        </p:spPr>
        <p:txBody>
          <a:bodyPr/>
          <a:lstStyle/>
          <a:p>
            <a:r>
              <a:rPr lang="en-US" dirty="0" smtClean="0"/>
              <a:t>FPGA resource usage &amp; post-synthesis clock frequency </a:t>
            </a:r>
          </a:p>
          <a:p>
            <a:pPr lvl="1"/>
            <a:r>
              <a:rPr lang="en-US" dirty="0" smtClean="0"/>
              <a:t>Xilinx Virtex-5 LX155T (medium size FPGA) </a:t>
            </a:r>
          </a:p>
          <a:p>
            <a:pPr lvl="1"/>
            <a:r>
              <a:rPr lang="en-US" dirty="0" smtClean="0"/>
              <a:t>Xilinx Virtex-6 LX760 (large FPGA)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0998" y="3048000"/>
          <a:ext cx="944880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805"/>
                <a:gridCol w="1368197"/>
                <a:gridCol w="1219200"/>
                <a:gridCol w="1524000"/>
                <a:gridCol w="1461653"/>
                <a:gridCol w="1052947"/>
                <a:gridCol w="1523999"/>
              </a:tblGrid>
              <a:tr h="51435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Virtex-5 LX155T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Virtex-6 LX760 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Size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BRAMs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LUT</a:t>
                      </a:r>
                      <a:r>
                        <a:rPr lang="en-US" sz="2800" baseline="0" dirty="0" smtClean="0"/>
                        <a:t>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/>
                        <a:t>Freq.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BRAMs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LUT</a:t>
                      </a:r>
                      <a:r>
                        <a:rPr lang="en-US" sz="2800" baseline="0" dirty="0" smtClean="0"/>
                        <a:t>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Freq.</a:t>
                      </a:r>
                      <a:endParaRPr lang="en-US" sz="28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4x4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380 MHz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448</a:t>
                      </a:r>
                      <a:r>
                        <a:rPr lang="en-US" sz="2800" baseline="0" dirty="0" smtClean="0"/>
                        <a:t> MHz</a:t>
                      </a:r>
                      <a:endParaRPr lang="en-US" sz="28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8x8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263 MHz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443 MHz</a:t>
                      </a:r>
                      <a:endParaRPr lang="en-US" sz="28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12x12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250 MHz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375</a:t>
                      </a:r>
                      <a:r>
                        <a:rPr lang="en-US" sz="2800" baseline="0" dirty="0" smtClean="0"/>
                        <a:t> MHz</a:t>
                      </a:r>
                      <a:endParaRPr lang="en-US" sz="28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16x16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214 MHz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375 MHz</a:t>
                      </a:r>
                      <a:endParaRPr lang="en-US" sz="28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20x20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32%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200 MHz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8%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319 MHz</a:t>
                      </a:r>
                      <a:endParaRPr lang="en-US" sz="2800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24x24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289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12%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312 MHz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Introduction to FIST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Background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FIST-based Network Models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Applicability and Limitations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Evaluation</a:t>
            </a:r>
          </a:p>
          <a:p>
            <a:pPr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000000"/>
                </a:solidFill>
                <a:cs typeface="Arial"/>
              </a:rPr>
              <a:t>Related Work</a:t>
            </a:r>
          </a:p>
          <a:p>
            <a:pPr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000000"/>
                </a:solidFill>
                <a:cs typeface="Arial"/>
              </a:rPr>
              <a:t>Conclusions</a:t>
            </a:r>
          </a:p>
          <a:p>
            <a:pPr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000000"/>
                </a:solidFill>
                <a:cs typeface="Arial"/>
              </a:rPr>
              <a:t>Future Directions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Vast body of work on network modeling </a:t>
            </a:r>
          </a:p>
          <a:p>
            <a:pPr lvl="1"/>
            <a:r>
              <a:rPr lang="en-US" dirty="0" smtClean="0"/>
              <a:t>Analytical models, hardware prototyping, etc.</a:t>
            </a:r>
          </a:p>
          <a:p>
            <a:r>
              <a:rPr lang="en-US" dirty="0" smtClean="0"/>
              <a:t>Abstract network modeling</a:t>
            </a:r>
          </a:p>
          <a:p>
            <a:pPr lvl="1"/>
            <a:r>
              <a:rPr lang="en-US" dirty="0" smtClean="0"/>
              <a:t>Previous work has studied the performance-accuracy vs. performance</a:t>
            </a:r>
          </a:p>
          <a:p>
            <a:pPr lvl="1"/>
            <a:r>
              <a:rPr lang="en-US" dirty="0" smtClean="0"/>
              <a:t>Comparing five</a:t>
            </a:r>
          </a:p>
          <a:p>
            <a:r>
              <a:rPr lang="en-US" dirty="0" smtClean="0"/>
              <a:t>FPGAs for network modeling</a:t>
            </a:r>
          </a:p>
          <a:p>
            <a:pPr lvl="1"/>
            <a:r>
              <a:rPr lang="en-US" dirty="0" smtClean="0"/>
              <a:t>Cycle-accurate fidelity at the cost of limited scalability</a:t>
            </a:r>
          </a:p>
          <a:p>
            <a:pPr lvl="1"/>
            <a:r>
              <a:rPr lang="en-US" dirty="0" smtClean="0"/>
              <a:t>Virtualization techniques can help with scalability</a:t>
            </a:r>
          </a:p>
          <a:p>
            <a:pPr lvl="1"/>
            <a:r>
              <a:rPr lang="en-US" dirty="0" smtClean="0"/>
              <a:t>but can still suffer from high implementation complexity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" y="1143000"/>
            <a:ext cx="965454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Conclusions</a:t>
            </a:r>
          </a:p>
          <a:p>
            <a:r>
              <a:rPr lang="en-US" dirty="0" smtClean="0"/>
              <a:t>Full-system simulators can tolerate small inaccuracies</a:t>
            </a:r>
          </a:p>
          <a:p>
            <a:r>
              <a:rPr lang="en-US" dirty="0" smtClean="0"/>
              <a:t>FIST can provide fast SW- or HW-based </a:t>
            </a:r>
            <a:r>
              <a:rPr lang="en-US" dirty="0" err="1" smtClean="0"/>
              <a:t>NoC</a:t>
            </a:r>
            <a:r>
              <a:rPr lang="en-US" dirty="0" smtClean="0"/>
              <a:t> models</a:t>
            </a:r>
          </a:p>
          <a:p>
            <a:pPr lvl="1"/>
            <a:r>
              <a:rPr lang="en-US" dirty="0" smtClean="0"/>
              <a:t>SW model provides 18x-43x average speedup w/ &lt;2% error</a:t>
            </a:r>
          </a:p>
          <a:p>
            <a:pPr lvl="1"/>
            <a:r>
              <a:rPr lang="en-US" dirty="0" smtClean="0"/>
              <a:t>HW model can scale to 100s routers with &gt;1000x speedup</a:t>
            </a:r>
          </a:p>
          <a:p>
            <a:r>
              <a:rPr lang="en-US" dirty="0" smtClean="0"/>
              <a:t>Not all networks are “FIST-friendly”</a:t>
            </a:r>
          </a:p>
          <a:p>
            <a:pPr lvl="1"/>
            <a:r>
              <a:rPr lang="en-US" dirty="0" smtClean="0"/>
              <a:t>But </a:t>
            </a:r>
            <a:r>
              <a:rPr lang="en-US" dirty="0" err="1" smtClean="0"/>
              <a:t>NoCs</a:t>
            </a:r>
            <a:r>
              <a:rPr lang="en-US" dirty="0" smtClean="0"/>
              <a:t> are good candidates for FIST-based modeling</a:t>
            </a:r>
          </a:p>
          <a:p>
            <a:pPr>
              <a:spcBef>
                <a:spcPts val="1800"/>
              </a:spcBef>
              <a:buNone/>
            </a:pPr>
            <a:r>
              <a:rPr lang="en-US" sz="4000" dirty="0" smtClean="0"/>
              <a:t>Future Directions</a:t>
            </a:r>
          </a:p>
          <a:p>
            <a:pPr lvl="0"/>
            <a:r>
              <a:rPr lang="en-US" dirty="0" smtClean="0"/>
              <a:t>Simple cycle-accurate, FPGA-friendly network models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Configurable flexible </a:t>
            </a:r>
            <a:r>
              <a:rPr lang="en-US" dirty="0" err="1" smtClean="0">
                <a:solidFill>
                  <a:prstClr val="black"/>
                </a:solidFill>
              </a:rPr>
              <a:t>NoC</a:t>
            </a:r>
            <a:r>
              <a:rPr lang="en-US" dirty="0" smtClean="0">
                <a:solidFill>
                  <a:prstClr val="black"/>
                </a:solidFill>
              </a:rPr>
              <a:t> generation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" y="3505200"/>
            <a:ext cx="9555480" cy="3810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Questions?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FIST Network Simulation Goals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1219200" y="3810000"/>
            <a:ext cx="2286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1019175" eaLnBrk="0" hangingPunct="0">
              <a:defRPr/>
            </a:pPr>
            <a:r>
              <a:rPr lang="en-US" sz="1600" b="0" kern="0" dirty="0">
                <a:solidFill>
                  <a:srgbClr val="FFFFFF">
                    <a:lumMod val="50000"/>
                  </a:srgbClr>
                </a:solidFill>
                <a:latin typeface="Calibri"/>
                <a:cs typeface="Arial" pitchFamily="34" charset="0"/>
              </a:rPr>
              <a:t>*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250825" y="1143000"/>
            <a:ext cx="9556750" cy="6172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81940" marR="0" lvl="0" indent="-38194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FPGA-friendly, but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void implementing </a:t>
            </a:r>
            <a:r>
              <a:rPr lang="en-US" sz="3500" b="0" dirty="0" smtClean="0">
                <a:solidFill>
                  <a:sysClr val="windowText" lastClr="000000"/>
                </a:solidFill>
              </a:rPr>
              <a:t>actual 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NoC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688975" marR="0" lvl="1" indent="-344488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Buffered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NoC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 w/ multiple virtual channels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complex</a:t>
            </a:r>
          </a:p>
          <a:p>
            <a:pPr marL="688975" marR="0" lvl="1" indent="-344488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t>Limited size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</a:rPr>
              <a:t> of simulated network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3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13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en-US" sz="3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81940" marR="0" lvl="0" indent="-38194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Stay within acceptable error margin</a:t>
            </a:r>
          </a:p>
          <a:p>
            <a:pPr marL="381940" marR="0" lvl="0" indent="-38194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Trade-off complexity vs. fidelity</a:t>
            </a:r>
          </a:p>
          <a:p>
            <a:pPr marL="381940" marR="0" lvl="0" indent="-38194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Simulate variety of network topologies</a:t>
            </a:r>
          </a:p>
          <a:p>
            <a:pPr marL="381940" marR="0" lvl="0" indent="-38194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 fast to keep up with HW-based simulators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1274763" y="3789363"/>
            <a:ext cx="1828800" cy="1828800"/>
          </a:xfrm>
          <a:prstGeom prst="rect">
            <a:avLst/>
          </a:prstGeom>
          <a:solidFill>
            <a:srgbClr val="000000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101917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FPGA</a:t>
            </a:r>
            <a:b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(Xilinx LX110T)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1274763" y="3789363"/>
            <a:ext cx="1828800" cy="1828800"/>
          </a:xfrm>
          <a:prstGeom prst="rect">
            <a:avLst/>
          </a:prstGeom>
          <a:noFill/>
          <a:ln w="762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101917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274763" y="3789363"/>
            <a:ext cx="785812" cy="785812"/>
          </a:xfrm>
          <a:prstGeom prst="rect">
            <a:avLst/>
          </a:prstGeom>
          <a:solidFill>
            <a:srgbClr val="008000">
              <a:alpha val="50195"/>
            </a:srgbClr>
          </a:solidFill>
          <a:ln w="25400" algn="ctr">
            <a:solidFill>
              <a:srgbClr val="008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1019175" eaLnBrk="0" hangingPunct="0"/>
            <a:r>
              <a:rPr lang="en-US" sz="3600">
                <a:solidFill>
                  <a:srgbClr val="FFFFFF"/>
                </a:solidFill>
                <a:latin typeface="Calibri" pitchFamily="34" charset="0"/>
              </a:rPr>
              <a:t>3x3</a:t>
            </a: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274763" y="3789363"/>
            <a:ext cx="1389062" cy="1389062"/>
          </a:xfrm>
          <a:prstGeom prst="rect">
            <a:avLst/>
          </a:prstGeom>
          <a:solidFill>
            <a:srgbClr val="008000">
              <a:alpha val="50195"/>
            </a:srgbClr>
          </a:solidFill>
          <a:ln w="25400" algn="ctr">
            <a:solidFill>
              <a:srgbClr val="008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1019175" eaLnBrk="0" hangingPunct="0"/>
            <a:r>
              <a:rPr lang="en-US" sz="3600">
                <a:solidFill>
                  <a:srgbClr val="FFFFFF"/>
                </a:solidFill>
                <a:latin typeface="Calibri" pitchFamily="34" charset="0"/>
              </a:rPr>
              <a:t>4x4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1274763" y="3789363"/>
            <a:ext cx="2193925" cy="2193925"/>
          </a:xfrm>
          <a:prstGeom prst="rect">
            <a:avLst/>
          </a:prstGeom>
          <a:solidFill>
            <a:srgbClr val="FF0000">
              <a:alpha val="50195"/>
            </a:srgbClr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1019175" eaLnBrk="0" hangingPunct="0"/>
            <a:r>
              <a:rPr lang="en-US" sz="3600">
                <a:solidFill>
                  <a:srgbClr val="FFFFFF"/>
                </a:solidFill>
                <a:latin typeface="Calibri" pitchFamily="34" charset="0"/>
              </a:rPr>
              <a:t>5x5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1274763" y="3789363"/>
            <a:ext cx="3144837" cy="3144837"/>
          </a:xfrm>
          <a:prstGeom prst="rect">
            <a:avLst/>
          </a:prstGeom>
          <a:solidFill>
            <a:srgbClr val="FF0000">
              <a:alpha val="50195"/>
            </a:srgbClr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1019175" eaLnBrk="0" hangingPunct="0"/>
            <a:r>
              <a:rPr lang="en-US" sz="3600">
                <a:solidFill>
                  <a:srgbClr val="FFFFFF"/>
                </a:solidFill>
                <a:latin typeface="Calibri" pitchFamily="34" charset="0"/>
              </a:rPr>
              <a:t>6x6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198563" y="3408363"/>
            <a:ext cx="19812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19175"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32-bit </a:t>
            </a:r>
            <a:r>
              <a:rPr lang="en-US" sz="1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Datapath</a:t>
            </a:r>
            <a:endParaRPr lang="en-US" sz="1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90600" y="2895600"/>
            <a:ext cx="8229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19175" eaLnBrk="0" hangingPunct="0">
              <a:defRPr/>
            </a:pPr>
            <a:r>
              <a:rPr lang="en-US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LUT Requirements for a Mesh </a:t>
            </a:r>
            <a:r>
              <a:rPr lang="en-US" sz="24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NoC</a:t>
            </a:r>
            <a:r>
              <a:rPr lang="en-US" sz="2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a modern FPGA*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5486400" y="3810000"/>
            <a:ext cx="1828800" cy="1828800"/>
          </a:xfrm>
          <a:prstGeom prst="rect">
            <a:avLst/>
          </a:prstGeom>
          <a:solidFill>
            <a:srgbClr val="000000"/>
          </a:solidFill>
          <a:ln w="38100" algn="ctr">
            <a:noFill/>
            <a:round/>
            <a:headEnd/>
            <a:tailEnd/>
          </a:ln>
        </p:spPr>
        <p:txBody>
          <a:bodyPr anchor="ctr"/>
          <a:lstStyle/>
          <a:p>
            <a:pPr marL="0" marR="0" lvl="0" indent="0" algn="ctr" defTabSz="101917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FPGA (Xilinx LX110T)</a:t>
            </a: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5486400" y="3810000"/>
            <a:ext cx="1828800" cy="1828800"/>
          </a:xfrm>
          <a:prstGeom prst="rect">
            <a:avLst/>
          </a:prstGeom>
          <a:noFill/>
          <a:ln w="76200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101917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10200" y="3429000"/>
            <a:ext cx="19812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19175" eaLnBrk="0" hangingPunct="0">
              <a:defRPr/>
            </a:pPr>
            <a:r>
              <a:rPr lang="en-US" sz="18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64-bit </a:t>
            </a:r>
            <a:r>
              <a:rPr lang="en-US" sz="1800" kern="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Datapath</a:t>
            </a:r>
            <a:endParaRPr lang="en-US" sz="18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486400" y="3810000"/>
            <a:ext cx="1152525" cy="1152525"/>
          </a:xfrm>
          <a:prstGeom prst="rect">
            <a:avLst/>
          </a:prstGeom>
          <a:solidFill>
            <a:srgbClr val="008000">
              <a:alpha val="50195"/>
            </a:srgbClr>
          </a:solidFill>
          <a:ln w="25400" algn="ctr">
            <a:solidFill>
              <a:srgbClr val="008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1019175" eaLnBrk="0" hangingPunct="0"/>
            <a:r>
              <a:rPr lang="en-US" sz="3600">
                <a:solidFill>
                  <a:srgbClr val="FFFFFF"/>
                </a:solidFill>
                <a:latin typeface="Calibri" pitchFamily="34" charset="0"/>
              </a:rPr>
              <a:t>3x3</a:t>
            </a: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5486400" y="3810000"/>
            <a:ext cx="2047875" cy="2047875"/>
          </a:xfrm>
          <a:prstGeom prst="rect">
            <a:avLst/>
          </a:prstGeom>
          <a:solidFill>
            <a:srgbClr val="FF0000">
              <a:alpha val="50195"/>
            </a:srgbClr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1019175" eaLnBrk="0" hangingPunct="0"/>
            <a:r>
              <a:rPr lang="en-US" sz="3600">
                <a:solidFill>
                  <a:srgbClr val="FFFFFF"/>
                </a:solidFill>
                <a:latin typeface="Calibri" pitchFamily="34" charset="0"/>
              </a:rPr>
              <a:t>4x4</a:t>
            </a: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486400" y="3810000"/>
            <a:ext cx="3200400" cy="3200400"/>
          </a:xfrm>
          <a:prstGeom prst="rect">
            <a:avLst/>
          </a:prstGeom>
          <a:solidFill>
            <a:srgbClr val="FF0000">
              <a:alpha val="50195"/>
            </a:srgbClr>
          </a:solidFill>
          <a:ln w="25400" algn="ctr">
            <a:solidFill>
              <a:srgbClr val="C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defTabSz="1019175" eaLnBrk="0" hangingPunct="0"/>
            <a:r>
              <a:rPr lang="en-US" sz="3600">
                <a:solidFill>
                  <a:srgbClr val="FFFFFF"/>
                </a:solidFill>
                <a:latin typeface="Calibri" pitchFamily="34" charset="0"/>
              </a:rPr>
              <a:t>5x5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1295400" y="2819400"/>
          <a:ext cx="6456834" cy="1371600"/>
        </p:xfrm>
        <a:graphic>
          <a:graphicData uri="http://schemas.openxmlformats.org/drawingml/2006/table">
            <a:tbl>
              <a:tblPr firstRow="1" bandRow="1"/>
              <a:tblGrid>
                <a:gridCol w="1571562"/>
                <a:gridCol w="814212"/>
                <a:gridCol w="814212"/>
                <a:gridCol w="814212"/>
                <a:gridCol w="814212"/>
                <a:gridCol w="814212"/>
                <a:gridCol w="814212"/>
              </a:tblGrid>
              <a:tr h="2095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Datapath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Width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3x3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4x4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5x5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6x6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7x7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8x8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32-bit</a:t>
                      </a:r>
                      <a:endParaRPr lang="en-US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43%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76%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120%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172%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234%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64-bit</a:t>
                      </a:r>
                      <a:endParaRPr lang="en-US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63%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253%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344%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449%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128-bit</a:t>
                      </a:r>
                      <a:endParaRPr lang="en-US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101%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180%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405%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552%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256-bit</a:t>
                      </a:r>
                      <a:endParaRPr lang="en-US" dirty="0"/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177%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315%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709%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965%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1261%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219200" y="4267200"/>
            <a:ext cx="65532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19175" eaLnBrk="0" hangingPunct="0">
              <a:defRPr/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Arial" pitchFamily="34" charset="0"/>
              </a:rPr>
              <a:t>Mesh </a:t>
            </a:r>
            <a:r>
              <a:rPr lang="en-US" sz="2400" kern="0" dirty="0" err="1">
                <a:solidFill>
                  <a:srgbClr val="000000"/>
                </a:solidFill>
                <a:latin typeface="Calibri"/>
                <a:cs typeface="Arial" pitchFamily="34" charset="0"/>
              </a:rPr>
              <a:t>NoC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Arial" pitchFamily="34" charset="0"/>
              </a:rPr>
              <a:t> LUT Usage on Xilinx LX110T FPGA*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52400" y="7239000"/>
            <a:ext cx="95250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19175" eaLnBrk="0" hangingPunct="0">
              <a:defRPr/>
            </a:pPr>
            <a:r>
              <a:rPr lang="en-US" sz="1600" b="0" kern="0" dirty="0">
                <a:solidFill>
                  <a:srgbClr val="FFFFFF">
                    <a:lumMod val="50000"/>
                  </a:srgbClr>
                </a:solidFill>
                <a:latin typeface="Calibri"/>
                <a:cs typeface="Arial" pitchFamily="34" charset="0"/>
              </a:rPr>
              <a:t>*</a:t>
            </a:r>
            <a:r>
              <a:rPr lang="en-US" sz="1600" b="0" kern="0" dirty="0" err="1">
                <a:solidFill>
                  <a:srgbClr val="FFFFFF">
                    <a:lumMod val="50000"/>
                  </a:srgbClr>
                </a:solidFill>
                <a:latin typeface="Calibri"/>
                <a:cs typeface="Arial" pitchFamily="34" charset="0"/>
              </a:rPr>
              <a:t>NoC</a:t>
            </a:r>
            <a:r>
              <a:rPr lang="en-US" sz="1600" b="0" kern="0" dirty="0">
                <a:solidFill>
                  <a:srgbClr val="FFFFFF">
                    <a:lumMod val="50000"/>
                  </a:srgbClr>
                </a:solidFill>
                <a:latin typeface="Calibri"/>
                <a:cs typeface="Arial" pitchFamily="34" charset="0"/>
              </a:rPr>
              <a:t> Router RTL from http://nocs.stanford.edu/router.html </a:t>
            </a:r>
          </a:p>
        </p:txBody>
      </p:sp>
      <p:cxnSp>
        <p:nvCxnSpPr>
          <p:cNvPr id="71" name="Straight Connector 1374"/>
          <p:cNvCxnSpPr>
            <a:cxnSpLocks noChangeShapeType="1"/>
          </p:cNvCxnSpPr>
          <p:nvPr/>
        </p:nvCxnSpPr>
        <p:spPr bwMode="auto">
          <a:xfrm rot="5400000">
            <a:off x="3352800" y="5410200"/>
            <a:ext cx="3200400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</p:spPr>
      </p:cxnSp>
      <p:sp>
        <p:nvSpPr>
          <p:cNvPr id="73" name="Slide Number Placeholder 3"/>
          <p:cNvSpPr txBox="1">
            <a:spLocks/>
          </p:cNvSpPr>
          <p:nvPr/>
        </p:nvSpPr>
        <p:spPr>
          <a:xfrm>
            <a:off x="7712075" y="7315200"/>
            <a:ext cx="2346325" cy="539750"/>
          </a:xfrm>
          <a:prstGeom prst="rect">
            <a:avLst/>
          </a:prstGeom>
          <a:noFill/>
        </p:spPr>
        <p:txBody>
          <a:bodyPr lIns="101882" tIns="50941" rIns="101882" bIns="50941" anchor="ctr"/>
          <a:lstStyle/>
          <a:p>
            <a:pPr algn="r" eaLnBrk="0" hangingPunct="0">
              <a:defRPr/>
            </a:pPr>
            <a:fld id="{E577EB26-4EC9-4EF0-AEEC-5D676E11894A}" type="slidenum">
              <a:rPr lang="en-US" sz="140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algn="r" eaLnBrk="0" hangingPunct="0">
                <a:defRPr/>
              </a:pPr>
              <a:t>3</a:t>
            </a:fld>
            <a:endParaRPr lang="en-US" sz="1400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/>
      <p:bldP spid="60" grpId="1"/>
      <p:bldP spid="61" grpId="0"/>
      <p:bldP spid="61" grpId="1"/>
      <p:bldP spid="62" grpId="0" animBg="1"/>
      <p:bldP spid="62" grpId="1" animBg="1"/>
      <p:bldP spid="63" grpId="0" animBg="1"/>
      <p:bldP spid="63" grpId="1" animBg="1"/>
      <p:bldP spid="64" grpId="0"/>
      <p:bldP spid="64" grpId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What is a Network-on-Chip?</a:t>
            </a:r>
          </a:p>
        </p:txBody>
      </p:sp>
      <p:sp>
        <p:nvSpPr>
          <p:cNvPr id="199" name="Content Placeholder 2"/>
          <p:cNvSpPr>
            <a:spLocks noGrp="1"/>
          </p:cNvSpPr>
          <p:nvPr>
            <p:ph idx="1"/>
          </p:nvPr>
        </p:nvSpPr>
        <p:spPr>
          <a:xfrm>
            <a:off x="250825" y="1143000"/>
            <a:ext cx="9556750" cy="6111875"/>
          </a:xfrm>
          <a:prstGeom prst="rect">
            <a:avLst/>
          </a:prstGeom>
        </p:spPr>
        <p:txBody>
          <a:bodyPr/>
          <a:lstStyle/>
          <a:p>
            <a:pPr marL="381940" marR="0" lvl="0" indent="-38194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Abstract View of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NoC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688975" marR="0" lvl="1" indent="-344488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/>
              </a:rPr>
              <a:t>Set of routers connected by links</a:t>
            </a:r>
          </a:p>
          <a:p>
            <a:pPr marL="688975" marR="0" lvl="1" indent="-344488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Buffers may exist at inputs/outputs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81940" marR="0" lvl="0" indent="-38194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Mesh Example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00" name="Group 160"/>
          <p:cNvGrpSpPr>
            <a:grpSpLocks/>
          </p:cNvGrpSpPr>
          <p:nvPr/>
        </p:nvGrpSpPr>
        <p:grpSpPr bwMode="auto">
          <a:xfrm>
            <a:off x="503238" y="3605213"/>
            <a:ext cx="3646487" cy="3721100"/>
            <a:chOff x="502920" y="3605514"/>
            <a:chExt cx="3646176" cy="3721085"/>
          </a:xfrm>
        </p:grpSpPr>
        <p:cxnSp>
          <p:nvCxnSpPr>
            <p:cNvPr id="201" name="Straight Connector 412"/>
            <p:cNvCxnSpPr>
              <a:cxnSpLocks noChangeShapeType="1"/>
            </p:cNvCxnSpPr>
            <p:nvPr/>
          </p:nvCxnSpPr>
          <p:spPr bwMode="auto">
            <a:xfrm rot="10800000" flipV="1">
              <a:off x="860646" y="5409670"/>
              <a:ext cx="270931" cy="24536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2" name="Straight Connector 412"/>
            <p:cNvCxnSpPr>
              <a:cxnSpLocks noChangeShapeType="1"/>
            </p:cNvCxnSpPr>
            <p:nvPr/>
          </p:nvCxnSpPr>
          <p:spPr bwMode="auto">
            <a:xfrm rot="10800000" flipV="1">
              <a:off x="862395" y="6712674"/>
              <a:ext cx="270931" cy="24536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3" name="Straight Connector 412"/>
            <p:cNvCxnSpPr>
              <a:cxnSpLocks noChangeShapeType="1"/>
            </p:cNvCxnSpPr>
            <p:nvPr/>
          </p:nvCxnSpPr>
          <p:spPr bwMode="auto">
            <a:xfrm rot="10800000" flipV="1">
              <a:off x="3373069" y="4125474"/>
              <a:ext cx="270931" cy="24536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4" name="Straight Connector 412"/>
            <p:cNvCxnSpPr>
              <a:cxnSpLocks noChangeShapeType="1"/>
            </p:cNvCxnSpPr>
            <p:nvPr/>
          </p:nvCxnSpPr>
          <p:spPr bwMode="auto">
            <a:xfrm rot="10800000" flipV="1">
              <a:off x="3373069" y="5420874"/>
              <a:ext cx="270931" cy="24536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" name="Straight Connector 412"/>
            <p:cNvCxnSpPr>
              <a:cxnSpLocks noChangeShapeType="1"/>
            </p:cNvCxnSpPr>
            <p:nvPr/>
          </p:nvCxnSpPr>
          <p:spPr bwMode="auto">
            <a:xfrm rot="10800000" flipV="1">
              <a:off x="2117944" y="5420874"/>
              <a:ext cx="270931" cy="24536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6" name="Straight Connector 412"/>
            <p:cNvCxnSpPr>
              <a:cxnSpLocks noChangeShapeType="1"/>
            </p:cNvCxnSpPr>
            <p:nvPr/>
          </p:nvCxnSpPr>
          <p:spPr bwMode="auto">
            <a:xfrm rot="10800000" flipV="1">
              <a:off x="2117944" y="6702921"/>
              <a:ext cx="270931" cy="24536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8" name="Straight Connector 412"/>
            <p:cNvCxnSpPr>
              <a:cxnSpLocks noChangeShapeType="1"/>
            </p:cNvCxnSpPr>
            <p:nvPr/>
          </p:nvCxnSpPr>
          <p:spPr bwMode="auto">
            <a:xfrm rot="10800000" flipV="1">
              <a:off x="3374818" y="6712674"/>
              <a:ext cx="270931" cy="24536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1" name="Straight Connector 412"/>
            <p:cNvCxnSpPr>
              <a:cxnSpLocks noChangeShapeType="1"/>
            </p:cNvCxnSpPr>
            <p:nvPr/>
          </p:nvCxnSpPr>
          <p:spPr bwMode="auto">
            <a:xfrm rot="10800000" flipV="1">
              <a:off x="860646" y="4114270"/>
              <a:ext cx="270931" cy="24536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2" name="Straight Connector 412"/>
            <p:cNvCxnSpPr>
              <a:cxnSpLocks noChangeShapeType="1"/>
            </p:cNvCxnSpPr>
            <p:nvPr/>
          </p:nvCxnSpPr>
          <p:spPr bwMode="auto">
            <a:xfrm rot="10800000" flipV="1">
              <a:off x="2117952" y="4123674"/>
              <a:ext cx="270931" cy="24536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3" name="Straight Connector 412"/>
            <p:cNvCxnSpPr>
              <a:cxnSpLocks noChangeShapeType="1"/>
            </p:cNvCxnSpPr>
            <p:nvPr/>
          </p:nvCxnSpPr>
          <p:spPr bwMode="auto">
            <a:xfrm rot="5400000">
              <a:off x="-637929" y="5375022"/>
              <a:ext cx="3540760" cy="174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4" name="Straight Connector 412"/>
            <p:cNvCxnSpPr>
              <a:cxnSpLocks noChangeShapeType="1"/>
            </p:cNvCxnSpPr>
            <p:nvPr/>
          </p:nvCxnSpPr>
          <p:spPr bwMode="auto">
            <a:xfrm rot="16200000" flipH="1">
              <a:off x="618496" y="5375894"/>
              <a:ext cx="3540761" cy="1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5" name="Straight Connector 412"/>
            <p:cNvCxnSpPr>
              <a:cxnSpLocks noChangeShapeType="1"/>
            </p:cNvCxnSpPr>
            <p:nvPr/>
          </p:nvCxnSpPr>
          <p:spPr bwMode="auto">
            <a:xfrm rot="5400000">
              <a:off x="1874495" y="5375024"/>
              <a:ext cx="3540758" cy="174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7" name="Straight Connector 413"/>
            <p:cNvCxnSpPr>
              <a:cxnSpLocks noChangeShapeType="1"/>
            </p:cNvCxnSpPr>
            <p:nvPr/>
          </p:nvCxnSpPr>
          <p:spPr bwMode="auto">
            <a:xfrm>
              <a:off x="627784" y="4123674"/>
              <a:ext cx="3521312" cy="18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8" name="Straight Connector 414"/>
            <p:cNvCxnSpPr>
              <a:cxnSpLocks noChangeShapeType="1"/>
            </p:cNvCxnSpPr>
            <p:nvPr/>
          </p:nvCxnSpPr>
          <p:spPr bwMode="auto">
            <a:xfrm>
              <a:off x="627784" y="5419074"/>
              <a:ext cx="3521312" cy="180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9" name="Straight Connector 416"/>
            <p:cNvCxnSpPr>
              <a:cxnSpLocks noChangeShapeType="1"/>
            </p:cNvCxnSpPr>
            <p:nvPr/>
          </p:nvCxnSpPr>
          <p:spPr bwMode="auto">
            <a:xfrm>
              <a:off x="627784" y="6709970"/>
              <a:ext cx="3521312" cy="270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20" name="Rounded Rectangle 219"/>
            <p:cNvSpPr/>
            <p:nvPr/>
          </p:nvSpPr>
          <p:spPr>
            <a:xfrm>
              <a:off x="963936" y="3950954"/>
              <a:ext cx="335280" cy="34544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221" name="Rounded Rectangle 220"/>
            <p:cNvSpPr/>
            <p:nvPr/>
          </p:nvSpPr>
          <p:spPr>
            <a:xfrm>
              <a:off x="963936" y="5246354"/>
              <a:ext cx="335280" cy="34544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222" name="Rounded Rectangle 221"/>
            <p:cNvSpPr/>
            <p:nvPr/>
          </p:nvSpPr>
          <p:spPr>
            <a:xfrm>
              <a:off x="963936" y="6539605"/>
              <a:ext cx="335280" cy="34544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223" name="Rounded Rectangle 222"/>
            <p:cNvSpPr/>
            <p:nvPr/>
          </p:nvSpPr>
          <p:spPr>
            <a:xfrm>
              <a:off x="2221236" y="3952754"/>
              <a:ext cx="335280" cy="34544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224" name="Rounded Rectangle 223"/>
            <p:cNvSpPr/>
            <p:nvPr/>
          </p:nvSpPr>
          <p:spPr>
            <a:xfrm>
              <a:off x="3478108" y="3960359"/>
              <a:ext cx="335280" cy="34544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225" name="Rounded Rectangle 224"/>
            <p:cNvSpPr/>
            <p:nvPr/>
          </p:nvSpPr>
          <p:spPr>
            <a:xfrm>
              <a:off x="2221236" y="5248154"/>
              <a:ext cx="335280" cy="34544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226" name="Rounded Rectangle 225"/>
            <p:cNvSpPr/>
            <p:nvPr/>
          </p:nvSpPr>
          <p:spPr>
            <a:xfrm>
              <a:off x="3478108" y="5255759"/>
              <a:ext cx="335280" cy="34544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227" name="Rounded Rectangle 226"/>
            <p:cNvSpPr/>
            <p:nvPr/>
          </p:nvSpPr>
          <p:spPr>
            <a:xfrm>
              <a:off x="2221236" y="6541405"/>
              <a:ext cx="335280" cy="34544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228" name="Rounded Rectangle 227"/>
            <p:cNvSpPr/>
            <p:nvPr/>
          </p:nvSpPr>
          <p:spPr>
            <a:xfrm>
              <a:off x="3478108" y="6549010"/>
              <a:ext cx="335280" cy="34544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229" name="Oval 228"/>
            <p:cNvSpPr/>
            <p:nvPr/>
          </p:nvSpPr>
          <p:spPr>
            <a:xfrm>
              <a:off x="1760226" y="4305799"/>
              <a:ext cx="419100" cy="43180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230" name="Oval 229"/>
            <p:cNvSpPr/>
            <p:nvPr/>
          </p:nvSpPr>
          <p:spPr>
            <a:xfrm>
              <a:off x="502920" y="4296394"/>
              <a:ext cx="419100" cy="43180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231" name="Oval 230"/>
            <p:cNvSpPr/>
            <p:nvPr/>
          </p:nvSpPr>
          <p:spPr>
            <a:xfrm>
              <a:off x="502920" y="5591794"/>
              <a:ext cx="419100" cy="43180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232" name="Oval 231"/>
            <p:cNvSpPr/>
            <p:nvPr/>
          </p:nvSpPr>
          <p:spPr>
            <a:xfrm>
              <a:off x="504669" y="6894799"/>
              <a:ext cx="419100" cy="43180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233" name="Oval 232"/>
            <p:cNvSpPr/>
            <p:nvPr/>
          </p:nvSpPr>
          <p:spPr>
            <a:xfrm>
              <a:off x="3015343" y="4307598"/>
              <a:ext cx="419100" cy="43180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234" name="Oval 233"/>
            <p:cNvSpPr/>
            <p:nvPr/>
          </p:nvSpPr>
          <p:spPr>
            <a:xfrm>
              <a:off x="3015343" y="5602998"/>
              <a:ext cx="419100" cy="43180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235" name="Oval 234"/>
            <p:cNvSpPr/>
            <p:nvPr/>
          </p:nvSpPr>
          <p:spPr>
            <a:xfrm>
              <a:off x="1760218" y="5602998"/>
              <a:ext cx="419100" cy="43180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236" name="Oval 235"/>
            <p:cNvSpPr/>
            <p:nvPr/>
          </p:nvSpPr>
          <p:spPr>
            <a:xfrm>
              <a:off x="1760218" y="6885045"/>
              <a:ext cx="419100" cy="43180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237" name="Oval 236"/>
            <p:cNvSpPr/>
            <p:nvPr/>
          </p:nvSpPr>
          <p:spPr>
            <a:xfrm>
              <a:off x="3017092" y="6894799"/>
              <a:ext cx="419100" cy="431800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</p:grpSp>
      <p:grpSp>
        <p:nvGrpSpPr>
          <p:cNvPr id="238" name="Group 161"/>
          <p:cNvGrpSpPr>
            <a:grpSpLocks/>
          </p:cNvGrpSpPr>
          <p:nvPr/>
        </p:nvGrpSpPr>
        <p:grpSpPr bwMode="auto">
          <a:xfrm>
            <a:off x="3886200" y="3735387"/>
            <a:ext cx="6054725" cy="3656013"/>
            <a:chOff x="3886417" y="3962400"/>
            <a:chExt cx="6054985" cy="3655272"/>
          </a:xfrm>
        </p:grpSpPr>
        <p:cxnSp>
          <p:nvCxnSpPr>
            <p:cNvPr id="239" name="Straight Arrow Connector 198"/>
            <p:cNvCxnSpPr>
              <a:cxnSpLocks noChangeShapeType="1"/>
            </p:cNvCxnSpPr>
            <p:nvPr/>
          </p:nvCxnSpPr>
          <p:spPr bwMode="auto">
            <a:xfrm rot="5400000" flipH="1" flipV="1">
              <a:off x="6530964" y="6146640"/>
              <a:ext cx="316741" cy="367862"/>
            </a:xfrm>
            <a:prstGeom prst="straightConnector1">
              <a:avLst/>
            </a:prstGeom>
            <a:noFill/>
            <a:ln w="76200" algn="ctr">
              <a:solidFill>
                <a:srgbClr val="000000"/>
              </a:solidFill>
              <a:round/>
              <a:headEnd/>
              <a:tailEnd type="triangle" w="med" len="sm"/>
            </a:ln>
          </p:spPr>
        </p:cxnSp>
        <p:cxnSp>
          <p:nvCxnSpPr>
            <p:cNvPr id="240" name="Straight Arrow Connector 239"/>
            <p:cNvCxnSpPr/>
            <p:nvPr/>
          </p:nvCxnSpPr>
          <p:spPr>
            <a:xfrm rot="5400000">
              <a:off x="7348988" y="6671714"/>
              <a:ext cx="695184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C00000"/>
              </a:solidFill>
              <a:prstDash val="soli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41" name="Straight Arrow Connector 240"/>
            <p:cNvCxnSpPr/>
            <p:nvPr/>
          </p:nvCxnSpPr>
          <p:spPr>
            <a:xfrm rot="5400000" flipH="1" flipV="1">
              <a:off x="7120379" y="4462361"/>
              <a:ext cx="696772" cy="1588"/>
            </a:xfrm>
            <a:prstGeom prst="straightConnector1">
              <a:avLst/>
            </a:prstGeom>
            <a:noFill/>
            <a:ln w="76200" cap="flat" cmpd="sng" algn="ctr">
              <a:solidFill>
                <a:srgbClr val="FF9900"/>
              </a:solidFill>
              <a:prstDash val="soli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42" name="Straight Arrow Connector 241"/>
            <p:cNvCxnSpPr/>
            <p:nvPr/>
          </p:nvCxnSpPr>
          <p:spPr>
            <a:xfrm rot="10800000">
              <a:off x="6172515" y="5714645"/>
              <a:ext cx="754095" cy="1588"/>
            </a:xfrm>
            <a:prstGeom prst="straightConnector1">
              <a:avLst/>
            </a:prstGeom>
            <a:noFill/>
            <a:ln w="76200" cap="flat" cmpd="sng" algn="ctr">
              <a:solidFill>
                <a:srgbClr val="008000"/>
              </a:solidFill>
              <a:prstDash val="soli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43" name="Straight Arrow Connector 242"/>
            <p:cNvCxnSpPr/>
            <p:nvPr/>
          </p:nvCxnSpPr>
          <p:spPr>
            <a:xfrm>
              <a:off x="8280806" y="5486091"/>
              <a:ext cx="711231" cy="1588"/>
            </a:xfrm>
            <a:prstGeom prst="straightConnector1">
              <a:avLst/>
            </a:prstGeom>
            <a:noFill/>
            <a:ln w="76200" cap="flat" cmpd="sng" algn="ctr">
              <a:solidFill>
                <a:srgbClr val="336699"/>
              </a:solidFill>
              <a:prstDash val="soli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244" name="Straight Arrow Connector 129"/>
            <p:cNvCxnSpPr>
              <a:cxnSpLocks noChangeShapeType="1"/>
            </p:cNvCxnSpPr>
            <p:nvPr/>
          </p:nvCxnSpPr>
          <p:spPr bwMode="auto">
            <a:xfrm rot="10800000" flipV="1">
              <a:off x="6599602" y="6248400"/>
              <a:ext cx="410798" cy="360417"/>
            </a:xfrm>
            <a:prstGeom prst="straightConnector1">
              <a:avLst/>
            </a:prstGeom>
            <a:noFill/>
            <a:ln w="76200" algn="ctr">
              <a:solidFill>
                <a:srgbClr val="000000"/>
              </a:solidFill>
              <a:round/>
              <a:headEnd/>
              <a:tailEnd type="triangle" w="med" len="sm"/>
            </a:ln>
          </p:spPr>
        </p:cxnSp>
        <p:sp>
          <p:nvSpPr>
            <p:cNvPr id="245" name="Oval 244"/>
            <p:cNvSpPr/>
            <p:nvPr/>
          </p:nvSpPr>
          <p:spPr>
            <a:xfrm>
              <a:off x="5867400" y="6324600"/>
              <a:ext cx="747467" cy="77011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246" name="Rounded Rectangle 245"/>
            <p:cNvSpPr/>
            <p:nvPr/>
          </p:nvSpPr>
          <p:spPr>
            <a:xfrm>
              <a:off x="6858000" y="4816437"/>
              <a:ext cx="1447800" cy="1527486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cxnSp>
          <p:nvCxnSpPr>
            <p:cNvPr id="247" name="Straight Connector 246"/>
            <p:cNvCxnSpPr/>
            <p:nvPr/>
          </p:nvCxnSpPr>
          <p:spPr>
            <a:xfrm flipV="1">
              <a:off x="3886417" y="4257933"/>
              <a:ext cx="2377542" cy="1150389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248" name="Oval 247"/>
            <p:cNvSpPr/>
            <p:nvPr/>
          </p:nvSpPr>
          <p:spPr>
            <a:xfrm>
              <a:off x="5181873" y="3962400"/>
              <a:ext cx="4759529" cy="3655272"/>
            </a:xfrm>
            <a:prstGeom prst="ellips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9" name="Straight Connector 248"/>
            <p:cNvCxnSpPr>
              <a:endCxn id="248" idx="3"/>
            </p:cNvCxnSpPr>
            <p:nvPr/>
          </p:nvCxnSpPr>
          <p:spPr>
            <a:xfrm>
              <a:off x="3886417" y="5865427"/>
              <a:ext cx="1992473" cy="1216943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grpSp>
          <p:nvGrpSpPr>
            <p:cNvPr id="250" name="Group 1334"/>
            <p:cNvGrpSpPr>
              <a:grpSpLocks/>
            </p:cNvGrpSpPr>
            <p:nvPr/>
          </p:nvGrpSpPr>
          <p:grpSpPr bwMode="auto">
            <a:xfrm rot="8100000">
              <a:off x="7501870" y="4247216"/>
              <a:ext cx="533399" cy="533402"/>
              <a:chOff x="5486402" y="3962401"/>
              <a:chExt cx="533399" cy="533402"/>
            </a:xfrm>
          </p:grpSpPr>
          <p:cxnSp>
            <p:nvCxnSpPr>
              <p:cNvPr id="272" name="Straight Connector 14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486399" y="4198661"/>
                <a:ext cx="297145" cy="297140"/>
              </a:xfrm>
              <a:prstGeom prst="line">
                <a:avLst/>
              </a:prstGeom>
              <a:noFill/>
              <a:ln w="76200" algn="ctr">
                <a:solidFill>
                  <a:srgbClr val="000000"/>
                </a:solidFill>
                <a:round/>
                <a:headEnd/>
                <a:tailEnd type="triangle" w="med" len="sm"/>
              </a:ln>
            </p:spPr>
          </p:cxnSp>
          <p:cxnSp>
            <p:nvCxnSpPr>
              <p:cNvPr id="273" name="Straight Connector 89"/>
              <p:cNvCxnSpPr>
                <a:cxnSpLocks noChangeShapeType="1"/>
              </p:cNvCxnSpPr>
              <p:nvPr/>
            </p:nvCxnSpPr>
            <p:spPr bwMode="auto">
              <a:xfrm flipV="1">
                <a:off x="5791201" y="4191001"/>
                <a:ext cx="228600" cy="2286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4" name="Straight Connector 90"/>
              <p:cNvCxnSpPr>
                <a:cxnSpLocks noChangeShapeType="1"/>
              </p:cNvCxnSpPr>
              <p:nvPr/>
            </p:nvCxnSpPr>
            <p:spPr bwMode="auto">
              <a:xfrm flipV="1">
                <a:off x="5562600" y="3962401"/>
                <a:ext cx="228600" cy="2286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5" name="Straight Connector 91"/>
              <p:cNvCxnSpPr>
                <a:cxnSpLocks noChangeShapeType="1"/>
              </p:cNvCxnSpPr>
              <p:nvPr/>
            </p:nvCxnSpPr>
            <p:spPr bwMode="auto">
              <a:xfrm rot="5400000" flipV="1">
                <a:off x="5791200" y="3962401"/>
                <a:ext cx="228600" cy="228599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6" name="Straight Connector 9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791201" y="4038601"/>
                <a:ext cx="152400" cy="1524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7" name="Straight Connector 95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755945" y="4073857"/>
                <a:ext cx="152400" cy="1524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251" name="Group 1334"/>
            <p:cNvGrpSpPr>
              <a:grpSpLocks/>
            </p:cNvGrpSpPr>
            <p:nvPr/>
          </p:nvGrpSpPr>
          <p:grpSpPr bwMode="auto">
            <a:xfrm rot="-2700000">
              <a:off x="7120874" y="6366527"/>
              <a:ext cx="533399" cy="533402"/>
              <a:chOff x="5486402" y="3962401"/>
              <a:chExt cx="533399" cy="533402"/>
            </a:xfrm>
          </p:grpSpPr>
          <p:cxnSp>
            <p:nvCxnSpPr>
              <p:cNvPr id="266" name="Straight Connector 14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486399" y="4198661"/>
                <a:ext cx="297145" cy="297140"/>
              </a:xfrm>
              <a:prstGeom prst="line">
                <a:avLst/>
              </a:prstGeom>
              <a:noFill/>
              <a:ln w="76200" algn="ctr">
                <a:solidFill>
                  <a:srgbClr val="000000"/>
                </a:solidFill>
                <a:round/>
                <a:headEnd/>
                <a:tailEnd type="triangle" w="med" len="sm"/>
              </a:ln>
            </p:spPr>
          </p:cxnSp>
          <p:cxnSp>
            <p:nvCxnSpPr>
              <p:cNvPr id="267" name="Straight Connector 116"/>
              <p:cNvCxnSpPr>
                <a:cxnSpLocks noChangeShapeType="1"/>
              </p:cNvCxnSpPr>
              <p:nvPr/>
            </p:nvCxnSpPr>
            <p:spPr bwMode="auto">
              <a:xfrm flipV="1">
                <a:off x="5791201" y="4191001"/>
                <a:ext cx="228600" cy="2286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8" name="Straight Connector 118"/>
              <p:cNvCxnSpPr>
                <a:cxnSpLocks noChangeShapeType="1"/>
              </p:cNvCxnSpPr>
              <p:nvPr/>
            </p:nvCxnSpPr>
            <p:spPr bwMode="auto">
              <a:xfrm flipV="1">
                <a:off x="5562600" y="3962401"/>
                <a:ext cx="228600" cy="2286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9" name="Straight Connector 119"/>
              <p:cNvCxnSpPr>
                <a:cxnSpLocks noChangeShapeType="1"/>
              </p:cNvCxnSpPr>
              <p:nvPr/>
            </p:nvCxnSpPr>
            <p:spPr bwMode="auto">
              <a:xfrm rot="5400000" flipV="1">
                <a:off x="5791200" y="3962401"/>
                <a:ext cx="228600" cy="228599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0" name="Straight Connector 120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791201" y="4038601"/>
                <a:ext cx="152400" cy="1524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71" name="Straight Connector 12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755945" y="4073857"/>
                <a:ext cx="152400" cy="1524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252" name="Group 1334"/>
            <p:cNvGrpSpPr>
              <a:grpSpLocks/>
            </p:cNvGrpSpPr>
            <p:nvPr/>
          </p:nvGrpSpPr>
          <p:grpSpPr bwMode="auto">
            <a:xfrm rot="2700000">
              <a:off x="6282671" y="5147329"/>
              <a:ext cx="533399" cy="533402"/>
              <a:chOff x="5486402" y="3962401"/>
              <a:chExt cx="533399" cy="533402"/>
            </a:xfrm>
          </p:grpSpPr>
          <p:cxnSp>
            <p:nvCxnSpPr>
              <p:cNvPr id="260" name="Straight Connector 14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486399" y="4198661"/>
                <a:ext cx="297145" cy="297140"/>
              </a:xfrm>
              <a:prstGeom prst="line">
                <a:avLst/>
              </a:prstGeom>
              <a:noFill/>
              <a:ln w="76200" algn="ctr">
                <a:solidFill>
                  <a:srgbClr val="000000"/>
                </a:solidFill>
                <a:round/>
                <a:headEnd/>
                <a:tailEnd type="triangle" w="med" len="sm"/>
              </a:ln>
            </p:spPr>
          </p:cxnSp>
          <p:cxnSp>
            <p:nvCxnSpPr>
              <p:cNvPr id="261" name="Straight Connector 134"/>
              <p:cNvCxnSpPr>
                <a:cxnSpLocks noChangeShapeType="1"/>
              </p:cNvCxnSpPr>
              <p:nvPr/>
            </p:nvCxnSpPr>
            <p:spPr bwMode="auto">
              <a:xfrm flipV="1">
                <a:off x="5791201" y="4191001"/>
                <a:ext cx="228600" cy="2286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2" name="Straight Connector 135"/>
              <p:cNvCxnSpPr>
                <a:cxnSpLocks noChangeShapeType="1"/>
              </p:cNvCxnSpPr>
              <p:nvPr/>
            </p:nvCxnSpPr>
            <p:spPr bwMode="auto">
              <a:xfrm flipV="1">
                <a:off x="5562600" y="3962401"/>
                <a:ext cx="228600" cy="2286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3" name="Straight Connector 136"/>
              <p:cNvCxnSpPr>
                <a:cxnSpLocks noChangeShapeType="1"/>
              </p:cNvCxnSpPr>
              <p:nvPr/>
            </p:nvCxnSpPr>
            <p:spPr bwMode="auto">
              <a:xfrm rot="5400000" flipV="1">
                <a:off x="5791200" y="3962401"/>
                <a:ext cx="228600" cy="228599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4" name="Straight Connector 137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791201" y="4038601"/>
                <a:ext cx="152400" cy="1524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65" name="Straight Connector 138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755945" y="4073857"/>
                <a:ext cx="152400" cy="1524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253" name="Group 1334"/>
            <p:cNvGrpSpPr>
              <a:grpSpLocks/>
            </p:cNvGrpSpPr>
            <p:nvPr/>
          </p:nvGrpSpPr>
          <p:grpSpPr bwMode="auto">
            <a:xfrm rot="-8100000">
              <a:off x="8340072" y="5520669"/>
              <a:ext cx="533399" cy="533402"/>
              <a:chOff x="5486402" y="3962401"/>
              <a:chExt cx="533399" cy="533402"/>
            </a:xfrm>
          </p:grpSpPr>
          <p:cxnSp>
            <p:nvCxnSpPr>
              <p:cNvPr id="254" name="Straight Connector 14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486399" y="4198661"/>
                <a:ext cx="297145" cy="297140"/>
              </a:xfrm>
              <a:prstGeom prst="line">
                <a:avLst/>
              </a:prstGeom>
              <a:noFill/>
              <a:ln w="76200" algn="ctr">
                <a:solidFill>
                  <a:srgbClr val="000000"/>
                </a:solidFill>
                <a:round/>
                <a:headEnd/>
                <a:tailEnd type="triangle" w="med" len="sm"/>
              </a:ln>
            </p:spPr>
          </p:cxnSp>
          <p:cxnSp>
            <p:nvCxnSpPr>
              <p:cNvPr id="255" name="Straight Connector 147"/>
              <p:cNvCxnSpPr>
                <a:cxnSpLocks noChangeShapeType="1"/>
              </p:cNvCxnSpPr>
              <p:nvPr/>
            </p:nvCxnSpPr>
            <p:spPr bwMode="auto">
              <a:xfrm flipV="1">
                <a:off x="5791201" y="4191001"/>
                <a:ext cx="228600" cy="2286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6" name="Straight Connector 150"/>
              <p:cNvCxnSpPr>
                <a:cxnSpLocks noChangeShapeType="1"/>
              </p:cNvCxnSpPr>
              <p:nvPr/>
            </p:nvCxnSpPr>
            <p:spPr bwMode="auto">
              <a:xfrm flipV="1">
                <a:off x="5562600" y="3962401"/>
                <a:ext cx="228600" cy="2286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7" name="Straight Connector 151"/>
              <p:cNvCxnSpPr>
                <a:cxnSpLocks noChangeShapeType="1"/>
              </p:cNvCxnSpPr>
              <p:nvPr/>
            </p:nvCxnSpPr>
            <p:spPr bwMode="auto">
              <a:xfrm rot="5400000" flipV="1">
                <a:off x="5791200" y="3962401"/>
                <a:ext cx="228600" cy="228599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8" name="Straight Connector 15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791201" y="4038601"/>
                <a:ext cx="152400" cy="1524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59" name="Straight Connector 154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755945" y="4073857"/>
                <a:ext cx="152400" cy="1524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278" name="Group 159"/>
          <p:cNvGrpSpPr>
            <a:grpSpLocks/>
          </p:cNvGrpSpPr>
          <p:nvPr/>
        </p:nvGrpSpPr>
        <p:grpSpPr bwMode="auto">
          <a:xfrm>
            <a:off x="6523038" y="1558925"/>
            <a:ext cx="3154362" cy="1108075"/>
            <a:chOff x="6217920" y="1559560"/>
            <a:chExt cx="3154680" cy="1107440"/>
          </a:xfrm>
        </p:grpSpPr>
        <p:cxnSp>
          <p:nvCxnSpPr>
            <p:cNvPr id="279" name="Straight Connector 413"/>
            <p:cNvCxnSpPr>
              <a:cxnSpLocks noChangeShapeType="1"/>
            </p:cNvCxnSpPr>
            <p:nvPr/>
          </p:nvCxnSpPr>
          <p:spPr bwMode="auto">
            <a:xfrm>
              <a:off x="6553200" y="1732280"/>
              <a:ext cx="1112520" cy="665480"/>
            </a:xfrm>
            <a:prstGeom prst="line">
              <a:avLst/>
            </a:prstGeom>
            <a:noFill/>
            <a:ln w="31750" cap="sq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0" name="Straight Connector 413"/>
            <p:cNvCxnSpPr>
              <a:cxnSpLocks noChangeShapeType="1"/>
            </p:cNvCxnSpPr>
            <p:nvPr/>
          </p:nvCxnSpPr>
          <p:spPr bwMode="auto">
            <a:xfrm rot="16200000" flipH="1">
              <a:off x="7510780" y="2075180"/>
              <a:ext cx="416560" cy="76200"/>
            </a:xfrm>
            <a:prstGeom prst="line">
              <a:avLst/>
            </a:prstGeom>
            <a:noFill/>
            <a:ln w="31750" cap="sq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1" name="Straight Connector 413"/>
            <p:cNvCxnSpPr>
              <a:cxnSpLocks noChangeShapeType="1"/>
            </p:cNvCxnSpPr>
            <p:nvPr/>
          </p:nvCxnSpPr>
          <p:spPr bwMode="auto">
            <a:xfrm>
              <a:off x="6781800" y="2418080"/>
              <a:ext cx="807720" cy="76200"/>
            </a:xfrm>
            <a:prstGeom prst="line">
              <a:avLst/>
            </a:prstGeom>
            <a:noFill/>
            <a:ln w="31750" cap="sq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2" name="Straight Connector 413"/>
            <p:cNvCxnSpPr>
              <a:cxnSpLocks noChangeShapeType="1"/>
            </p:cNvCxnSpPr>
            <p:nvPr/>
          </p:nvCxnSpPr>
          <p:spPr bwMode="auto">
            <a:xfrm rot="10800000" flipV="1">
              <a:off x="7894320" y="1808480"/>
              <a:ext cx="762000" cy="513080"/>
            </a:xfrm>
            <a:prstGeom prst="line">
              <a:avLst/>
            </a:prstGeom>
            <a:noFill/>
            <a:ln w="31750" cap="sq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3" name="Straight Connector 413"/>
            <p:cNvCxnSpPr>
              <a:cxnSpLocks noChangeShapeType="1"/>
            </p:cNvCxnSpPr>
            <p:nvPr/>
          </p:nvCxnSpPr>
          <p:spPr bwMode="auto">
            <a:xfrm rot="10800000" flipV="1">
              <a:off x="7924800" y="2341880"/>
              <a:ext cx="1112520" cy="152400"/>
            </a:xfrm>
            <a:prstGeom prst="line">
              <a:avLst/>
            </a:prstGeom>
            <a:noFill/>
            <a:ln w="31750" cap="sq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4" name="Straight Connector 413"/>
            <p:cNvCxnSpPr>
              <a:cxnSpLocks noChangeShapeType="1"/>
            </p:cNvCxnSpPr>
            <p:nvPr/>
          </p:nvCxnSpPr>
          <p:spPr bwMode="auto">
            <a:xfrm rot="16200000" flipH="1">
              <a:off x="6329680" y="1960880"/>
              <a:ext cx="340360" cy="228600"/>
            </a:xfrm>
            <a:prstGeom prst="line">
              <a:avLst/>
            </a:prstGeom>
            <a:noFill/>
            <a:ln w="31750" cap="sq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85" name="Rounded Rectangle 284"/>
            <p:cNvSpPr/>
            <p:nvPr/>
          </p:nvSpPr>
          <p:spPr>
            <a:xfrm>
              <a:off x="6217920" y="1559560"/>
              <a:ext cx="335280" cy="34544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286" name="Rounded Rectangle 285"/>
            <p:cNvSpPr/>
            <p:nvPr/>
          </p:nvSpPr>
          <p:spPr>
            <a:xfrm>
              <a:off x="6446520" y="2245360"/>
              <a:ext cx="335280" cy="34544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287" name="Rounded Rectangle 286"/>
            <p:cNvSpPr/>
            <p:nvPr/>
          </p:nvSpPr>
          <p:spPr>
            <a:xfrm>
              <a:off x="7513320" y="1559560"/>
              <a:ext cx="335280" cy="34544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288" name="Rounded Rectangle 287"/>
            <p:cNvSpPr/>
            <p:nvPr/>
          </p:nvSpPr>
          <p:spPr>
            <a:xfrm>
              <a:off x="8656320" y="1635760"/>
              <a:ext cx="335280" cy="34544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289" name="Rounded Rectangle 288"/>
            <p:cNvSpPr/>
            <p:nvPr/>
          </p:nvSpPr>
          <p:spPr>
            <a:xfrm>
              <a:off x="9037320" y="2169160"/>
              <a:ext cx="335280" cy="34544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sp>
          <p:nvSpPr>
            <p:cNvPr id="290" name="Rounded Rectangle 289"/>
            <p:cNvSpPr/>
            <p:nvPr/>
          </p:nvSpPr>
          <p:spPr>
            <a:xfrm>
              <a:off x="7589520" y="2321560"/>
              <a:ext cx="335280" cy="345440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</p:grpSp>
      <p:sp>
        <p:nvSpPr>
          <p:cNvPr id="297" name="Slide Number Placeholder 3"/>
          <p:cNvSpPr txBox="1">
            <a:spLocks/>
          </p:cNvSpPr>
          <p:nvPr/>
        </p:nvSpPr>
        <p:spPr>
          <a:xfrm>
            <a:off x="7712075" y="7315200"/>
            <a:ext cx="2346325" cy="539750"/>
          </a:xfrm>
          <a:prstGeom prst="rect">
            <a:avLst/>
          </a:prstGeom>
          <a:noFill/>
        </p:spPr>
        <p:txBody>
          <a:bodyPr lIns="101882" tIns="50941" rIns="101882" bIns="50941" anchor="ctr"/>
          <a:lstStyle/>
          <a:p>
            <a:pPr algn="r" eaLnBrk="0" hangingPunct="0">
              <a:defRPr/>
            </a:pPr>
            <a:fld id="{E577EB26-4EC9-4EF0-AEEC-5D676E11894A}" type="slidenum">
              <a:rPr lang="en-US" sz="140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algn="r" eaLnBrk="0" hangingPunct="0">
                <a:defRPr/>
              </a:pPr>
              <a:t>4</a:t>
            </a:fld>
            <a:endParaRPr lang="en-US" sz="1400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Key Observation</a:t>
            </a:r>
          </a:p>
        </p:txBody>
      </p:sp>
      <p:grpSp>
        <p:nvGrpSpPr>
          <p:cNvPr id="422" name="Group 100"/>
          <p:cNvGrpSpPr>
            <a:grpSpLocks/>
          </p:cNvGrpSpPr>
          <p:nvPr/>
        </p:nvGrpSpPr>
        <p:grpSpPr bwMode="auto">
          <a:xfrm>
            <a:off x="2209800" y="6477000"/>
            <a:ext cx="6553200" cy="914400"/>
            <a:chOff x="1905000" y="6629400"/>
            <a:chExt cx="6553200" cy="914400"/>
          </a:xfrm>
        </p:grpSpPr>
        <p:sp>
          <p:nvSpPr>
            <p:cNvPr id="423" name="Rectangle 96"/>
            <p:cNvSpPr>
              <a:spLocks noChangeArrowheads="1"/>
            </p:cNvSpPr>
            <p:nvPr/>
          </p:nvSpPr>
          <p:spPr bwMode="auto">
            <a:xfrm rot="5400000">
              <a:off x="3009900" y="6210300"/>
              <a:ext cx="228600" cy="2438400"/>
            </a:xfrm>
            <a:prstGeom prst="rect">
              <a:avLst/>
            </a:prstGeom>
            <a:solidFill>
              <a:srgbClr val="008000"/>
            </a:solidFill>
            <a:ln w="762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1019175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Rounded Rectangle 241"/>
            <p:cNvSpPr>
              <a:spLocks noChangeArrowheads="1"/>
            </p:cNvSpPr>
            <p:nvPr/>
          </p:nvSpPr>
          <p:spPr bwMode="auto">
            <a:xfrm>
              <a:off x="4038600" y="6629400"/>
              <a:ext cx="4419600" cy="914400"/>
            </a:xfrm>
            <a:prstGeom prst="roundRect">
              <a:avLst>
                <a:gd name="adj" fmla="val 8528"/>
              </a:avLst>
            </a:prstGeom>
            <a:solidFill>
              <a:srgbClr val="FFFFFF"/>
            </a:solidFill>
            <a:ln w="762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1019175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25" name="Group 37"/>
            <p:cNvGrpSpPr>
              <a:grpSpLocks/>
            </p:cNvGrpSpPr>
            <p:nvPr/>
          </p:nvGrpSpPr>
          <p:grpSpPr bwMode="auto">
            <a:xfrm>
              <a:off x="4317733" y="6781799"/>
              <a:ext cx="1168667" cy="623888"/>
              <a:chOff x="2615288" y="3948337"/>
              <a:chExt cx="1168667" cy="1163325"/>
            </a:xfrm>
          </p:grpSpPr>
          <p:cxnSp>
            <p:nvCxnSpPr>
              <p:cNvPr id="435" name="Straight Connector 434"/>
              <p:cNvCxnSpPr/>
              <p:nvPr/>
            </p:nvCxnSpPr>
            <p:spPr>
              <a:xfrm rot="5400000">
                <a:off x="2211693" y="4530000"/>
                <a:ext cx="1163325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436" name="Straight Connector 435"/>
              <p:cNvCxnSpPr/>
              <p:nvPr/>
            </p:nvCxnSpPr>
            <p:spPr>
              <a:xfrm rot="10800000">
                <a:off x="2615288" y="4892614"/>
                <a:ext cx="1168667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</p:grpSp>
        <p:grpSp>
          <p:nvGrpSpPr>
            <p:cNvPr id="426" name="Group 230"/>
            <p:cNvGrpSpPr>
              <a:grpSpLocks/>
            </p:cNvGrpSpPr>
            <p:nvPr/>
          </p:nvGrpSpPr>
          <p:grpSpPr bwMode="auto">
            <a:xfrm>
              <a:off x="5659438" y="6781800"/>
              <a:ext cx="1123950" cy="623888"/>
              <a:chOff x="4548907" y="3983703"/>
              <a:chExt cx="1123950" cy="623888"/>
            </a:xfrm>
          </p:grpSpPr>
          <p:cxnSp>
            <p:nvCxnSpPr>
              <p:cNvPr id="432" name="Straight Connector 431"/>
              <p:cNvCxnSpPr/>
              <p:nvPr/>
            </p:nvCxnSpPr>
            <p:spPr>
              <a:xfrm rot="5400000">
                <a:off x="4359200" y="4295647"/>
                <a:ext cx="623888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433" name="Straight Connector 432"/>
              <p:cNvCxnSpPr/>
              <p:nvPr/>
            </p:nvCxnSpPr>
            <p:spPr>
              <a:xfrm rot="10800000">
                <a:off x="4548907" y="4490116"/>
                <a:ext cx="1123950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sp>
            <p:nvSpPr>
              <p:cNvPr id="434" name="Freeform 229"/>
              <p:cNvSpPr>
                <a:spLocks/>
              </p:cNvSpPr>
              <p:nvPr/>
            </p:nvSpPr>
            <p:spPr bwMode="auto">
              <a:xfrm>
                <a:off x="4742533" y="4089776"/>
                <a:ext cx="914400" cy="245660"/>
              </a:xfrm>
              <a:custGeom>
                <a:avLst/>
                <a:gdLst>
                  <a:gd name="T0" fmla="*/ 0 w 914400"/>
                  <a:gd name="T1" fmla="*/ 245660 h 245660"/>
                  <a:gd name="T2" fmla="*/ 388961 w 914400"/>
                  <a:gd name="T3" fmla="*/ 204717 h 245660"/>
                  <a:gd name="T4" fmla="*/ 730155 w 914400"/>
                  <a:gd name="T5" fmla="*/ 34120 h 245660"/>
                  <a:gd name="T6" fmla="*/ 914400 w 914400"/>
                  <a:gd name="T7" fmla="*/ 0 h 2456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4400" h="245660">
                    <a:moveTo>
                      <a:pt x="0" y="245660"/>
                    </a:moveTo>
                    <a:cubicBezTo>
                      <a:pt x="133634" y="242817"/>
                      <a:pt x="267269" y="239974"/>
                      <a:pt x="388961" y="204717"/>
                    </a:cubicBezTo>
                    <a:cubicBezTo>
                      <a:pt x="510653" y="169460"/>
                      <a:pt x="642582" y="68240"/>
                      <a:pt x="730155" y="34120"/>
                    </a:cubicBezTo>
                    <a:cubicBezTo>
                      <a:pt x="817728" y="1"/>
                      <a:pt x="866064" y="0"/>
                      <a:pt x="914400" y="0"/>
                    </a:cubicBezTo>
                  </a:path>
                </a:pathLst>
              </a:custGeom>
              <a:noFill/>
              <a:ln w="508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27" name="Group 240"/>
            <p:cNvGrpSpPr>
              <a:grpSpLocks/>
            </p:cNvGrpSpPr>
            <p:nvPr/>
          </p:nvGrpSpPr>
          <p:grpSpPr bwMode="auto">
            <a:xfrm>
              <a:off x="6954838" y="6781800"/>
              <a:ext cx="1123950" cy="623888"/>
              <a:chOff x="5844307" y="3983703"/>
              <a:chExt cx="1123950" cy="623888"/>
            </a:xfrm>
          </p:grpSpPr>
          <p:cxnSp>
            <p:nvCxnSpPr>
              <p:cNvPr id="429" name="Straight Connector 428"/>
              <p:cNvCxnSpPr/>
              <p:nvPr/>
            </p:nvCxnSpPr>
            <p:spPr>
              <a:xfrm rot="5400000">
                <a:off x="5654600" y="4295647"/>
                <a:ext cx="623888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cxnSp>
            <p:nvCxnSpPr>
              <p:cNvPr id="430" name="Straight Connector 429"/>
              <p:cNvCxnSpPr/>
              <p:nvPr/>
            </p:nvCxnSpPr>
            <p:spPr>
              <a:xfrm rot="10800000">
                <a:off x="5844307" y="4490116"/>
                <a:ext cx="1123950" cy="0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sp>
            <p:nvSpPr>
              <p:cNvPr id="431" name="Freeform 239"/>
              <p:cNvSpPr>
                <a:spLocks/>
              </p:cNvSpPr>
              <p:nvPr/>
            </p:nvSpPr>
            <p:spPr bwMode="auto">
              <a:xfrm>
                <a:off x="6043619" y="4062481"/>
                <a:ext cx="887105" cy="375313"/>
              </a:xfrm>
              <a:custGeom>
                <a:avLst/>
                <a:gdLst>
                  <a:gd name="T0" fmla="*/ 0 w 887105"/>
                  <a:gd name="T1" fmla="*/ 375313 h 375313"/>
                  <a:gd name="T2" fmla="*/ 423081 w 887105"/>
                  <a:gd name="T3" fmla="*/ 81886 h 375313"/>
                  <a:gd name="T4" fmla="*/ 887105 w 887105"/>
                  <a:gd name="T5" fmla="*/ 0 h 3753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7105" h="375313">
                    <a:moveTo>
                      <a:pt x="0" y="375313"/>
                    </a:moveTo>
                    <a:cubicBezTo>
                      <a:pt x="137615" y="259875"/>
                      <a:pt x="275230" y="144438"/>
                      <a:pt x="423081" y="81886"/>
                    </a:cubicBezTo>
                    <a:cubicBezTo>
                      <a:pt x="570932" y="19334"/>
                      <a:pt x="729018" y="9667"/>
                      <a:pt x="887105" y="0"/>
                    </a:cubicBezTo>
                  </a:path>
                </a:pathLst>
              </a:custGeom>
              <a:noFill/>
              <a:ln w="50800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28" name="Freeform 256"/>
            <p:cNvSpPr>
              <a:spLocks/>
            </p:cNvSpPr>
            <p:nvPr/>
          </p:nvSpPr>
          <p:spPr bwMode="auto">
            <a:xfrm>
              <a:off x="4535049" y="6836694"/>
              <a:ext cx="895847" cy="377687"/>
            </a:xfrm>
            <a:custGeom>
              <a:avLst/>
              <a:gdLst>
                <a:gd name="T0" fmla="*/ 0 w 930303"/>
                <a:gd name="T1" fmla="*/ 377687 h 254442"/>
                <a:gd name="T2" fmla="*/ 359870 w 930303"/>
                <a:gd name="T3" fmla="*/ 354081 h 254442"/>
                <a:gd name="T4" fmla="*/ 681456 w 930303"/>
                <a:gd name="T5" fmla="*/ 259660 h 254442"/>
                <a:gd name="T6" fmla="*/ 895847 w 930303"/>
                <a:gd name="T7" fmla="*/ 0 h 2544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0303" h="254442">
                  <a:moveTo>
                    <a:pt x="0" y="254442"/>
                  </a:moveTo>
                  <a:cubicBezTo>
                    <a:pt x="127883" y="253116"/>
                    <a:pt x="255767" y="251791"/>
                    <a:pt x="373711" y="238539"/>
                  </a:cubicBezTo>
                  <a:cubicBezTo>
                    <a:pt x="491655" y="225287"/>
                    <a:pt x="614901" y="214685"/>
                    <a:pt x="707666" y="174929"/>
                  </a:cubicBezTo>
                  <a:cubicBezTo>
                    <a:pt x="800431" y="135173"/>
                    <a:pt x="865367" y="67586"/>
                    <a:pt x="930303" y="0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7" name="Group 99"/>
          <p:cNvGrpSpPr>
            <a:grpSpLocks/>
          </p:cNvGrpSpPr>
          <p:nvPr/>
        </p:nvGrpSpPr>
        <p:grpSpPr bwMode="auto">
          <a:xfrm>
            <a:off x="228600" y="4191000"/>
            <a:ext cx="2286000" cy="3200400"/>
            <a:chOff x="228600" y="4343400"/>
            <a:chExt cx="2286000" cy="3200400"/>
          </a:xfrm>
        </p:grpSpPr>
        <p:sp>
          <p:nvSpPr>
            <p:cNvPr id="438" name="Rectangle 95"/>
            <p:cNvSpPr>
              <a:spLocks noChangeArrowheads="1"/>
            </p:cNvSpPr>
            <p:nvPr/>
          </p:nvSpPr>
          <p:spPr bwMode="auto">
            <a:xfrm>
              <a:off x="228600" y="4343400"/>
              <a:ext cx="228600" cy="1219200"/>
            </a:xfrm>
            <a:prstGeom prst="rect">
              <a:avLst/>
            </a:prstGeom>
            <a:solidFill>
              <a:srgbClr val="008000"/>
            </a:solidFill>
            <a:ln w="762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1019175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Rounded Rectangle 92"/>
            <p:cNvSpPr>
              <a:spLocks noChangeArrowheads="1"/>
            </p:cNvSpPr>
            <p:nvPr/>
          </p:nvSpPr>
          <p:spPr bwMode="auto">
            <a:xfrm>
              <a:off x="228600" y="5334000"/>
              <a:ext cx="2286000" cy="2209800"/>
            </a:xfrm>
            <a:prstGeom prst="roundRect">
              <a:avLst>
                <a:gd name="adj" fmla="val 8528"/>
              </a:avLst>
            </a:prstGeom>
            <a:solidFill>
              <a:srgbClr val="FFFFFF"/>
            </a:solidFill>
            <a:ln w="76200" algn="ctr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1019175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40" name="Group 253"/>
            <p:cNvGrpSpPr>
              <a:grpSpLocks/>
            </p:cNvGrpSpPr>
            <p:nvPr/>
          </p:nvGrpSpPr>
          <p:grpSpPr bwMode="auto">
            <a:xfrm>
              <a:off x="304802" y="5560544"/>
              <a:ext cx="1904999" cy="1982357"/>
              <a:chOff x="2840068" y="2315965"/>
              <a:chExt cx="2041400" cy="2124758"/>
            </a:xfrm>
          </p:grpSpPr>
          <p:cxnSp>
            <p:nvCxnSpPr>
              <p:cNvPr id="441" name="Straight Arrow Connector 440"/>
              <p:cNvCxnSpPr/>
              <p:nvPr/>
            </p:nvCxnSpPr>
            <p:spPr>
              <a:xfrm>
                <a:off x="3255152" y="3612256"/>
                <a:ext cx="333429" cy="1701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000000"/>
                </a:solidFill>
                <a:prstDash val="solid"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42" name="Straight Arrow Connector 441"/>
              <p:cNvCxnSpPr/>
              <p:nvPr/>
            </p:nvCxnSpPr>
            <p:spPr>
              <a:xfrm>
                <a:off x="3255152" y="2576244"/>
                <a:ext cx="333429" cy="1702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000000"/>
                </a:solidFill>
                <a:prstDash val="solid"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43" name="Straight Arrow Connector 442"/>
              <p:cNvCxnSpPr/>
              <p:nvPr/>
            </p:nvCxnSpPr>
            <p:spPr>
              <a:xfrm>
                <a:off x="3255152" y="2833121"/>
                <a:ext cx="336831" cy="1701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000000"/>
                </a:solidFill>
                <a:prstDash val="solid"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44" name="Straight Arrow Connector 443"/>
              <p:cNvCxnSpPr/>
              <p:nvPr/>
            </p:nvCxnSpPr>
            <p:spPr>
              <a:xfrm>
                <a:off x="3255152" y="3093399"/>
                <a:ext cx="333429" cy="0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000000"/>
                </a:solidFill>
                <a:prstDash val="solid"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45" name="Straight Arrow Connector 444"/>
              <p:cNvCxnSpPr/>
              <p:nvPr/>
            </p:nvCxnSpPr>
            <p:spPr>
              <a:xfrm>
                <a:off x="3255152" y="3346874"/>
                <a:ext cx="333429" cy="1701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000000"/>
                </a:solidFill>
                <a:prstDash val="solid"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46" name="Straight Arrow Connector 445"/>
              <p:cNvCxnSpPr/>
              <p:nvPr/>
            </p:nvCxnSpPr>
            <p:spPr>
              <a:xfrm>
                <a:off x="3515431" y="2577946"/>
                <a:ext cx="1333716" cy="1701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000000"/>
                </a:solidFill>
                <a:prstDash val="solid"/>
                <a:tailEnd type="none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47" name="Straight Arrow Connector 446"/>
              <p:cNvCxnSpPr/>
              <p:nvPr/>
            </p:nvCxnSpPr>
            <p:spPr>
              <a:xfrm>
                <a:off x="3515431" y="2834822"/>
                <a:ext cx="1333716" cy="1702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000000"/>
                </a:solidFill>
                <a:prstDash val="solid"/>
                <a:tailEnd type="none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48" name="Straight Arrow Connector 447"/>
              <p:cNvCxnSpPr/>
              <p:nvPr/>
            </p:nvCxnSpPr>
            <p:spPr>
              <a:xfrm>
                <a:off x="3506925" y="3093399"/>
                <a:ext cx="1333716" cy="1702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000000"/>
                </a:solidFill>
                <a:prstDash val="solid"/>
                <a:tailEnd type="none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49" name="Straight Arrow Connector 448"/>
              <p:cNvCxnSpPr/>
              <p:nvPr/>
            </p:nvCxnSpPr>
            <p:spPr>
              <a:xfrm>
                <a:off x="3506925" y="3348574"/>
                <a:ext cx="1333716" cy="3402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000000"/>
                </a:solidFill>
                <a:prstDash val="solid"/>
                <a:tailEnd type="none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50" name="Straight Arrow Connector 449"/>
              <p:cNvCxnSpPr/>
              <p:nvPr/>
            </p:nvCxnSpPr>
            <p:spPr>
              <a:xfrm>
                <a:off x="3506925" y="3610554"/>
                <a:ext cx="1333716" cy="1702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000000"/>
                </a:solidFill>
                <a:prstDash val="solid"/>
                <a:tailEnd type="none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51" name="Straight Arrow Connector 450"/>
              <p:cNvCxnSpPr/>
              <p:nvPr/>
            </p:nvCxnSpPr>
            <p:spPr>
              <a:xfrm rot="5400000">
                <a:off x="2726940" y="3177607"/>
                <a:ext cx="1726685" cy="3402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FF9900"/>
                </a:solidFill>
                <a:prstDash val="solid"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52" name="Straight Arrow Connector 451"/>
              <p:cNvCxnSpPr/>
              <p:nvPr/>
            </p:nvCxnSpPr>
            <p:spPr>
              <a:xfrm rot="5400000">
                <a:off x="2984666" y="3180159"/>
                <a:ext cx="1726686" cy="1702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336699"/>
                </a:solidFill>
                <a:prstDash val="solid"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53" name="Straight Arrow Connector 452"/>
              <p:cNvCxnSpPr/>
              <p:nvPr/>
            </p:nvCxnSpPr>
            <p:spPr>
              <a:xfrm rot="16200000" flipH="1">
                <a:off x="3230486" y="3179308"/>
                <a:ext cx="1726685" cy="0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C00000"/>
                </a:solidFill>
                <a:prstDash val="solid"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54" name="Straight Arrow Connector 453"/>
              <p:cNvCxnSpPr/>
              <p:nvPr/>
            </p:nvCxnSpPr>
            <p:spPr>
              <a:xfrm rot="5400000">
                <a:off x="3483110" y="3178458"/>
                <a:ext cx="1726685" cy="1701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008000"/>
                </a:solidFill>
                <a:prstDash val="solid"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55" name="Straight Arrow Connector 454"/>
              <p:cNvCxnSpPr/>
              <p:nvPr/>
            </p:nvCxnSpPr>
            <p:spPr>
              <a:xfrm rot="16200000" flipH="1">
                <a:off x="3738285" y="3175055"/>
                <a:ext cx="1728387" cy="10207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000000"/>
                </a:solidFill>
                <a:prstDash val="solid"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sp>
            <p:nvSpPr>
              <p:cNvPr id="456" name="TextBox 93"/>
              <p:cNvSpPr txBox="1">
                <a:spLocks noChangeArrowheads="1"/>
              </p:cNvSpPr>
              <p:nvPr/>
            </p:nvSpPr>
            <p:spPr bwMode="auto">
              <a:xfrm rot="-5400000">
                <a:off x="2401293" y="2889287"/>
                <a:ext cx="1288203" cy="4106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1882" tIns="50941" rIns="101882" bIns="50941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Inputs</a:t>
                </a:r>
              </a:p>
            </p:txBody>
          </p:sp>
          <p:sp>
            <p:nvSpPr>
              <p:cNvPr id="457" name="TextBox 94"/>
              <p:cNvSpPr txBox="1">
                <a:spLocks noChangeArrowheads="1"/>
              </p:cNvSpPr>
              <p:nvPr/>
            </p:nvSpPr>
            <p:spPr bwMode="auto">
              <a:xfrm>
                <a:off x="3468922" y="3962399"/>
                <a:ext cx="1412546" cy="478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01882" tIns="50941" rIns="101882" bIns="50941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Outputs</a:t>
                </a:r>
              </a:p>
            </p:txBody>
          </p:sp>
        </p:grpSp>
      </p:grpSp>
      <p:sp>
        <p:nvSpPr>
          <p:cNvPr id="458" name="Rounded Rectangle 82"/>
          <p:cNvSpPr>
            <a:spLocks noChangeArrowheads="1"/>
          </p:cNvSpPr>
          <p:nvPr/>
        </p:nvSpPr>
        <p:spPr bwMode="auto">
          <a:xfrm>
            <a:off x="228600" y="2286000"/>
            <a:ext cx="2286000" cy="2209800"/>
          </a:xfrm>
          <a:prstGeom prst="roundRect">
            <a:avLst>
              <a:gd name="adj" fmla="val 8528"/>
            </a:avLst>
          </a:prstGeom>
          <a:solidFill>
            <a:srgbClr val="FFFFFF"/>
          </a:solidFill>
          <a:ln w="76200" algn="ctr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1019175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459" name="Chart 458"/>
          <p:cNvGraphicFramePr>
            <a:graphicFrameLocks/>
          </p:cNvGraphicFramePr>
          <p:nvPr/>
        </p:nvGraphicFramePr>
        <p:xfrm>
          <a:off x="2819400" y="2209800"/>
          <a:ext cx="6477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525000" cy="6188075"/>
          </a:xfrm>
          <a:prstGeom prst="rect">
            <a:avLst/>
          </a:prstGeom>
        </p:spPr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Router has characteristic </a:t>
            </a:r>
            <a:r>
              <a:rPr lang="en-US" b="0" dirty="0" smtClean="0">
                <a:solidFill>
                  <a:sysClr val="windowText" lastClr="000000"/>
                </a:solidFill>
              </a:rPr>
              <a:t>load-delay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curves</a:t>
            </a:r>
          </a:p>
          <a:p>
            <a:pPr marL="381940" marR="0" lvl="0" indent="-38194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Known curves for given configuration &amp; traffic pattern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3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6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61" name="Group 81"/>
          <p:cNvGrpSpPr>
            <a:grpSpLocks/>
          </p:cNvGrpSpPr>
          <p:nvPr/>
        </p:nvGrpSpPr>
        <p:grpSpPr bwMode="auto">
          <a:xfrm>
            <a:off x="381000" y="2432050"/>
            <a:ext cx="1981200" cy="1889125"/>
            <a:chOff x="-3508589" y="-228599"/>
            <a:chExt cx="3124200" cy="2979916"/>
          </a:xfrm>
        </p:grpSpPr>
        <p:cxnSp>
          <p:nvCxnSpPr>
            <p:cNvPr id="462" name="Straight Arrow Connector 39"/>
            <p:cNvCxnSpPr>
              <a:cxnSpLocks noChangeShapeType="1"/>
            </p:cNvCxnSpPr>
            <p:nvPr/>
          </p:nvCxnSpPr>
          <p:spPr bwMode="auto">
            <a:xfrm rot="5400000" flipH="1" flipV="1">
              <a:off x="-2845025" y="1803240"/>
              <a:ext cx="316741" cy="367862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 type="triangle" w="med" len="sm"/>
            </a:ln>
          </p:spPr>
        </p:cxnSp>
        <p:cxnSp>
          <p:nvCxnSpPr>
            <p:cNvPr id="463" name="Straight Arrow Connector 462"/>
            <p:cNvCxnSpPr/>
            <p:nvPr/>
          </p:nvCxnSpPr>
          <p:spPr>
            <a:xfrm rot="5400000">
              <a:off x="-2026703" y="2328120"/>
              <a:ext cx="696148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C00000"/>
              </a:solidFill>
              <a:prstDash val="soli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64" name="Straight Arrow Connector 463"/>
            <p:cNvCxnSpPr/>
            <p:nvPr/>
          </p:nvCxnSpPr>
          <p:spPr>
            <a:xfrm rot="5400000" flipH="1" flipV="1">
              <a:off x="-2255761" y="118224"/>
              <a:ext cx="696148" cy="2503"/>
            </a:xfrm>
            <a:prstGeom prst="straightConnector1">
              <a:avLst/>
            </a:prstGeom>
            <a:noFill/>
            <a:ln w="50800" cap="flat" cmpd="sng" algn="ctr">
              <a:solidFill>
                <a:srgbClr val="FF9900"/>
              </a:solidFill>
              <a:prstDash val="soli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65" name="Straight Arrow Connector 464"/>
            <p:cNvCxnSpPr/>
            <p:nvPr/>
          </p:nvCxnSpPr>
          <p:spPr>
            <a:xfrm rot="10800000">
              <a:off x="-3203178" y="1371542"/>
              <a:ext cx="753514" cy="2503"/>
            </a:xfrm>
            <a:prstGeom prst="straightConnector1">
              <a:avLst/>
            </a:prstGeom>
            <a:noFill/>
            <a:ln w="50800" cap="flat" cmpd="sng" algn="ctr">
              <a:solidFill>
                <a:srgbClr val="008000"/>
              </a:solidFill>
              <a:prstDash val="soli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66" name="Straight Arrow Connector 465"/>
            <p:cNvCxnSpPr/>
            <p:nvPr/>
          </p:nvCxnSpPr>
          <p:spPr>
            <a:xfrm>
              <a:off x="-1095345" y="1143665"/>
              <a:ext cx="710956" cy="0"/>
            </a:xfrm>
            <a:prstGeom prst="straightConnector1">
              <a:avLst/>
            </a:prstGeom>
            <a:noFill/>
            <a:ln w="50800" cap="flat" cmpd="sng" algn="ctr">
              <a:solidFill>
                <a:srgbClr val="336699"/>
              </a:solidFill>
              <a:prstDash val="solid"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467" name="Straight Arrow Connector 44"/>
            <p:cNvCxnSpPr>
              <a:cxnSpLocks noChangeShapeType="1"/>
            </p:cNvCxnSpPr>
            <p:nvPr/>
          </p:nvCxnSpPr>
          <p:spPr bwMode="auto">
            <a:xfrm rot="10800000" flipV="1">
              <a:off x="-2776387" y="1905000"/>
              <a:ext cx="410798" cy="360417"/>
            </a:xfrm>
            <a:prstGeom prst="straightConnector1">
              <a:avLst/>
            </a:prstGeom>
            <a:noFill/>
            <a:ln w="50800" algn="ctr">
              <a:solidFill>
                <a:srgbClr val="000000"/>
              </a:solidFill>
              <a:round/>
              <a:headEnd/>
              <a:tailEnd type="triangle" w="med" len="sm"/>
            </a:ln>
          </p:spPr>
        </p:cxnSp>
        <p:sp>
          <p:nvSpPr>
            <p:cNvPr id="468" name="Oval 467"/>
            <p:cNvSpPr/>
            <p:nvPr/>
          </p:nvSpPr>
          <p:spPr>
            <a:xfrm>
              <a:off x="-3508589" y="1981200"/>
              <a:ext cx="747467" cy="770117"/>
            </a:xfrm>
            <a:prstGeom prst="ellipse">
              <a:avLst/>
            </a:prstGeom>
            <a:solidFill>
              <a:srgbClr val="6633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</a:p>
          </p:txBody>
        </p:sp>
        <p:sp>
          <p:nvSpPr>
            <p:cNvPr id="469" name="Rounded Rectangle 468"/>
            <p:cNvSpPr/>
            <p:nvPr/>
          </p:nvSpPr>
          <p:spPr>
            <a:xfrm>
              <a:off x="-2517990" y="473037"/>
              <a:ext cx="1447800" cy="1527486"/>
            </a:xfrm>
            <a:prstGeom prst="roundRect">
              <a:avLst/>
            </a:prstGeom>
            <a:gradFill rotWithShape="1">
              <a:gsLst>
                <a:gs pos="0">
                  <a:srgbClr val="000000">
                    <a:shade val="51000"/>
                    <a:satMod val="130000"/>
                  </a:srgbClr>
                </a:gs>
                <a:gs pos="80000">
                  <a:srgbClr val="000000">
                    <a:shade val="93000"/>
                    <a:satMod val="130000"/>
                  </a:srgbClr>
                </a:gs>
                <a:gs pos="100000">
                  <a:srgbClr val="000000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lIns="101882" tIns="50941" rIns="101882" bIns="50941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</a:t>
              </a:r>
            </a:p>
          </p:txBody>
        </p:sp>
        <p:grpSp>
          <p:nvGrpSpPr>
            <p:cNvPr id="470" name="Group 1334"/>
            <p:cNvGrpSpPr>
              <a:grpSpLocks/>
            </p:cNvGrpSpPr>
            <p:nvPr/>
          </p:nvGrpSpPr>
          <p:grpSpPr bwMode="auto">
            <a:xfrm rot="8100000">
              <a:off x="-1874121" y="-96184"/>
              <a:ext cx="533399" cy="533402"/>
              <a:chOff x="5486402" y="3962401"/>
              <a:chExt cx="533399" cy="533402"/>
            </a:xfrm>
          </p:grpSpPr>
          <p:cxnSp>
            <p:nvCxnSpPr>
              <p:cNvPr id="492" name="Straight Connector 14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486399" y="4198661"/>
                <a:ext cx="297145" cy="297140"/>
              </a:xfrm>
              <a:prstGeom prst="line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 type="triangle" w="med" len="sm"/>
              </a:ln>
            </p:spPr>
          </p:cxnSp>
          <p:cxnSp>
            <p:nvCxnSpPr>
              <p:cNvPr id="493" name="Straight Connector 75"/>
              <p:cNvCxnSpPr>
                <a:cxnSpLocks noChangeShapeType="1"/>
              </p:cNvCxnSpPr>
              <p:nvPr/>
            </p:nvCxnSpPr>
            <p:spPr bwMode="auto">
              <a:xfrm flipV="1">
                <a:off x="5791201" y="4191001"/>
                <a:ext cx="228600" cy="2286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94" name="Straight Connector 76"/>
              <p:cNvCxnSpPr>
                <a:cxnSpLocks noChangeShapeType="1"/>
              </p:cNvCxnSpPr>
              <p:nvPr/>
            </p:nvCxnSpPr>
            <p:spPr bwMode="auto">
              <a:xfrm flipV="1">
                <a:off x="5562600" y="3962401"/>
                <a:ext cx="228600" cy="2286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95" name="Straight Connector 78"/>
              <p:cNvCxnSpPr>
                <a:cxnSpLocks noChangeShapeType="1"/>
              </p:cNvCxnSpPr>
              <p:nvPr/>
            </p:nvCxnSpPr>
            <p:spPr bwMode="auto">
              <a:xfrm rot="5400000" flipV="1">
                <a:off x="5791200" y="3962401"/>
                <a:ext cx="228600" cy="228599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96" name="Straight Connector 79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791201" y="4038601"/>
                <a:ext cx="152400" cy="1524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97" name="Straight Connector 80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755945" y="4073857"/>
                <a:ext cx="152400" cy="1524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471" name="Group 1334"/>
            <p:cNvGrpSpPr>
              <a:grpSpLocks/>
            </p:cNvGrpSpPr>
            <p:nvPr/>
          </p:nvGrpSpPr>
          <p:grpSpPr bwMode="auto">
            <a:xfrm rot="-2700000">
              <a:off x="-2255113" y="2023127"/>
              <a:ext cx="533399" cy="533402"/>
              <a:chOff x="5486402" y="3962401"/>
              <a:chExt cx="533399" cy="533402"/>
            </a:xfrm>
          </p:grpSpPr>
          <p:cxnSp>
            <p:nvCxnSpPr>
              <p:cNvPr id="486" name="Straight Connector 14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486399" y="4198661"/>
                <a:ext cx="297145" cy="297140"/>
              </a:xfrm>
              <a:prstGeom prst="line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 type="triangle" w="med" len="sm"/>
              </a:ln>
            </p:spPr>
          </p:cxnSp>
          <p:cxnSp>
            <p:nvCxnSpPr>
              <p:cNvPr id="487" name="Straight Connector 69"/>
              <p:cNvCxnSpPr>
                <a:cxnSpLocks noChangeShapeType="1"/>
              </p:cNvCxnSpPr>
              <p:nvPr/>
            </p:nvCxnSpPr>
            <p:spPr bwMode="auto">
              <a:xfrm flipV="1">
                <a:off x="5791201" y="4191001"/>
                <a:ext cx="228600" cy="2286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88" name="Straight Connector 70"/>
              <p:cNvCxnSpPr>
                <a:cxnSpLocks noChangeShapeType="1"/>
              </p:cNvCxnSpPr>
              <p:nvPr/>
            </p:nvCxnSpPr>
            <p:spPr bwMode="auto">
              <a:xfrm flipV="1">
                <a:off x="5562600" y="3962401"/>
                <a:ext cx="228600" cy="2286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89" name="Straight Connector 71"/>
              <p:cNvCxnSpPr>
                <a:cxnSpLocks noChangeShapeType="1"/>
              </p:cNvCxnSpPr>
              <p:nvPr/>
            </p:nvCxnSpPr>
            <p:spPr bwMode="auto">
              <a:xfrm rot="5400000" flipV="1">
                <a:off x="5791200" y="3962401"/>
                <a:ext cx="228600" cy="228599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90" name="Straight Connector 7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791201" y="4038601"/>
                <a:ext cx="152400" cy="1524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91" name="Straight Connector 73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755945" y="4073857"/>
                <a:ext cx="152400" cy="1524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472" name="Group 1334"/>
            <p:cNvGrpSpPr>
              <a:grpSpLocks/>
            </p:cNvGrpSpPr>
            <p:nvPr/>
          </p:nvGrpSpPr>
          <p:grpSpPr bwMode="auto">
            <a:xfrm rot="2700000">
              <a:off x="-3093318" y="803931"/>
              <a:ext cx="533399" cy="533402"/>
              <a:chOff x="5486402" y="3962401"/>
              <a:chExt cx="533399" cy="533402"/>
            </a:xfrm>
          </p:grpSpPr>
          <p:cxnSp>
            <p:nvCxnSpPr>
              <p:cNvPr id="480" name="Straight Connector 14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486399" y="4198661"/>
                <a:ext cx="297145" cy="297140"/>
              </a:xfrm>
              <a:prstGeom prst="line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 type="triangle" w="med" len="sm"/>
              </a:ln>
            </p:spPr>
          </p:cxnSp>
          <p:cxnSp>
            <p:nvCxnSpPr>
              <p:cNvPr id="481" name="Straight Connector 63"/>
              <p:cNvCxnSpPr>
                <a:cxnSpLocks noChangeShapeType="1"/>
              </p:cNvCxnSpPr>
              <p:nvPr/>
            </p:nvCxnSpPr>
            <p:spPr bwMode="auto">
              <a:xfrm flipV="1">
                <a:off x="5791201" y="4191001"/>
                <a:ext cx="228600" cy="2286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82" name="Straight Connector 64"/>
              <p:cNvCxnSpPr>
                <a:cxnSpLocks noChangeShapeType="1"/>
              </p:cNvCxnSpPr>
              <p:nvPr/>
            </p:nvCxnSpPr>
            <p:spPr bwMode="auto">
              <a:xfrm flipV="1">
                <a:off x="5562600" y="3962401"/>
                <a:ext cx="228600" cy="2286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83" name="Straight Connector 65"/>
              <p:cNvCxnSpPr>
                <a:cxnSpLocks noChangeShapeType="1"/>
              </p:cNvCxnSpPr>
              <p:nvPr/>
            </p:nvCxnSpPr>
            <p:spPr bwMode="auto">
              <a:xfrm rot="5400000" flipV="1">
                <a:off x="5791200" y="3962401"/>
                <a:ext cx="228600" cy="228599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84" name="Straight Connector 66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791201" y="4038601"/>
                <a:ext cx="152400" cy="1524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85" name="Straight Connector 67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755945" y="4073857"/>
                <a:ext cx="152400" cy="1524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473" name="Group 1334"/>
            <p:cNvGrpSpPr>
              <a:grpSpLocks/>
            </p:cNvGrpSpPr>
            <p:nvPr/>
          </p:nvGrpSpPr>
          <p:grpSpPr bwMode="auto">
            <a:xfrm rot="-8100000">
              <a:off x="-1035917" y="1177267"/>
              <a:ext cx="533399" cy="533402"/>
              <a:chOff x="5486402" y="3962401"/>
              <a:chExt cx="533399" cy="533402"/>
            </a:xfrm>
          </p:grpSpPr>
          <p:cxnSp>
            <p:nvCxnSpPr>
              <p:cNvPr id="474" name="Straight Connector 14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486399" y="4198661"/>
                <a:ext cx="297145" cy="297140"/>
              </a:xfrm>
              <a:prstGeom prst="line">
                <a:avLst/>
              </a:prstGeom>
              <a:noFill/>
              <a:ln w="50800" algn="ctr">
                <a:solidFill>
                  <a:srgbClr val="000000"/>
                </a:solidFill>
                <a:round/>
                <a:headEnd/>
                <a:tailEnd type="triangle" w="med" len="sm"/>
              </a:ln>
            </p:spPr>
          </p:cxnSp>
          <p:cxnSp>
            <p:nvCxnSpPr>
              <p:cNvPr id="475" name="Straight Connector 57"/>
              <p:cNvCxnSpPr>
                <a:cxnSpLocks noChangeShapeType="1"/>
              </p:cNvCxnSpPr>
              <p:nvPr/>
            </p:nvCxnSpPr>
            <p:spPr bwMode="auto">
              <a:xfrm flipV="1">
                <a:off x="5791201" y="4191001"/>
                <a:ext cx="228600" cy="2286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76" name="Straight Connector 58"/>
              <p:cNvCxnSpPr>
                <a:cxnSpLocks noChangeShapeType="1"/>
              </p:cNvCxnSpPr>
              <p:nvPr/>
            </p:nvCxnSpPr>
            <p:spPr bwMode="auto">
              <a:xfrm flipV="1">
                <a:off x="5562600" y="3962401"/>
                <a:ext cx="228600" cy="2286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77" name="Straight Connector 59"/>
              <p:cNvCxnSpPr>
                <a:cxnSpLocks noChangeShapeType="1"/>
              </p:cNvCxnSpPr>
              <p:nvPr/>
            </p:nvCxnSpPr>
            <p:spPr bwMode="auto">
              <a:xfrm rot="5400000" flipV="1">
                <a:off x="5791200" y="3962401"/>
                <a:ext cx="228600" cy="228599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78" name="Straight Connector 60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791201" y="4038601"/>
                <a:ext cx="152400" cy="1524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479" name="Straight Connector 61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755945" y="4073857"/>
                <a:ext cx="152400" cy="152400"/>
              </a:xfrm>
              <a:prstGeom prst="line">
                <a:avLst/>
              </a:prstGeom>
              <a:noFill/>
              <a:ln w="25400" cap="rnd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498" name="TextBox 497"/>
          <p:cNvSpPr txBox="1"/>
          <p:nvPr/>
        </p:nvSpPr>
        <p:spPr>
          <a:xfrm>
            <a:off x="2819400" y="5943600"/>
            <a:ext cx="6934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019175" eaLnBrk="0" hangingPunct="0">
              <a:defRPr/>
            </a:pPr>
            <a:r>
              <a:rPr lang="en-US" sz="2400" kern="0" dirty="0">
                <a:solidFill>
                  <a:srgbClr val="000000"/>
                </a:solidFill>
                <a:latin typeface="Calibri"/>
                <a:cs typeface="Arial" pitchFamily="34" charset="0"/>
              </a:rPr>
              <a:t>Delay-Load Curve Example for Buffered Crossbar</a:t>
            </a:r>
          </a:p>
        </p:txBody>
      </p:sp>
      <p:sp>
        <p:nvSpPr>
          <p:cNvPr id="500" name="Slide Number Placeholder 3"/>
          <p:cNvSpPr txBox="1">
            <a:spLocks/>
          </p:cNvSpPr>
          <p:nvPr/>
        </p:nvSpPr>
        <p:spPr>
          <a:xfrm>
            <a:off x="7712075" y="7315200"/>
            <a:ext cx="2346325" cy="539750"/>
          </a:xfrm>
          <a:prstGeom prst="rect">
            <a:avLst/>
          </a:prstGeom>
          <a:noFill/>
        </p:spPr>
        <p:txBody>
          <a:bodyPr lIns="101882" tIns="50941" rIns="101882" bIns="50941" anchor="ctr"/>
          <a:lstStyle/>
          <a:p>
            <a:pPr algn="r" eaLnBrk="0" hangingPunct="0">
              <a:defRPr/>
            </a:pPr>
            <a:fld id="{E577EB26-4EC9-4EF0-AEEC-5D676E11894A}" type="slidenum">
              <a:rPr lang="en-US" sz="140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algn="r" eaLnBrk="0" hangingPunct="0">
                <a:defRPr/>
              </a:pPr>
              <a:t>5</a:t>
            </a:fld>
            <a:endParaRPr lang="en-US" sz="1400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" grpId="0"/>
      <p:bldP spid="49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86" name="Straight Connector 175"/>
          <p:cNvCxnSpPr>
            <a:cxnSpLocks noChangeShapeType="1"/>
          </p:cNvCxnSpPr>
          <p:nvPr/>
        </p:nvCxnSpPr>
        <p:spPr bwMode="auto">
          <a:xfrm rot="5400000" flipH="1" flipV="1">
            <a:off x="2832100" y="5219700"/>
            <a:ext cx="41910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87" name="Straight Connector 174"/>
          <p:cNvCxnSpPr>
            <a:cxnSpLocks noChangeShapeType="1"/>
          </p:cNvCxnSpPr>
          <p:nvPr/>
        </p:nvCxnSpPr>
        <p:spPr bwMode="auto">
          <a:xfrm rot="5400000" flipH="1" flipV="1">
            <a:off x="4498975" y="5219700"/>
            <a:ext cx="41910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88" name="Straight Connector 138"/>
          <p:cNvCxnSpPr>
            <a:cxnSpLocks noChangeShapeType="1"/>
          </p:cNvCxnSpPr>
          <p:nvPr/>
        </p:nvCxnSpPr>
        <p:spPr bwMode="auto">
          <a:xfrm rot="5400000" flipH="1" flipV="1">
            <a:off x="1181100" y="5219700"/>
            <a:ext cx="41910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89" name="Straight Connector 412"/>
          <p:cNvCxnSpPr>
            <a:cxnSpLocks noChangeShapeType="1"/>
          </p:cNvCxnSpPr>
          <p:nvPr/>
        </p:nvCxnSpPr>
        <p:spPr bwMode="auto">
          <a:xfrm rot="10800000" flipV="1">
            <a:off x="4281488" y="6561138"/>
            <a:ext cx="271462" cy="246062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4" name="Oval 133"/>
          <p:cNvSpPr/>
          <p:nvPr/>
        </p:nvSpPr>
        <p:spPr>
          <a:xfrm>
            <a:off x="3962385" y="6718572"/>
            <a:ext cx="419100" cy="431800"/>
          </a:xfrm>
          <a:prstGeom prst="ellipse">
            <a:avLst/>
          </a:prstGeom>
          <a:solidFill>
            <a:srgbClr val="66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N</a:t>
            </a:r>
          </a:p>
        </p:txBody>
      </p:sp>
      <p:cxnSp>
        <p:nvCxnSpPr>
          <p:cNvPr id="41993" name="Straight Connector 412"/>
          <p:cNvCxnSpPr>
            <a:cxnSpLocks noChangeShapeType="1"/>
          </p:cNvCxnSpPr>
          <p:nvPr/>
        </p:nvCxnSpPr>
        <p:spPr bwMode="auto">
          <a:xfrm rot="10800000" flipV="1">
            <a:off x="4281488" y="5338763"/>
            <a:ext cx="271462" cy="244475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6" name="Oval 135"/>
          <p:cNvSpPr/>
          <p:nvPr/>
        </p:nvSpPr>
        <p:spPr>
          <a:xfrm>
            <a:off x="3962385" y="5495048"/>
            <a:ext cx="419100" cy="431800"/>
          </a:xfrm>
          <a:prstGeom prst="ellipse">
            <a:avLst/>
          </a:prstGeom>
          <a:solidFill>
            <a:srgbClr val="66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N</a:t>
            </a:r>
          </a:p>
        </p:txBody>
      </p:sp>
      <p:cxnSp>
        <p:nvCxnSpPr>
          <p:cNvPr id="41997" name="Straight Connector 412"/>
          <p:cNvCxnSpPr>
            <a:cxnSpLocks noChangeShapeType="1"/>
          </p:cNvCxnSpPr>
          <p:nvPr/>
        </p:nvCxnSpPr>
        <p:spPr bwMode="auto">
          <a:xfrm rot="10800000" flipV="1">
            <a:off x="4300538" y="4119563"/>
            <a:ext cx="271462" cy="244475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8" name="Oval 137"/>
          <p:cNvSpPr/>
          <p:nvPr/>
        </p:nvSpPr>
        <p:spPr>
          <a:xfrm>
            <a:off x="3981443" y="4275848"/>
            <a:ext cx="419100" cy="431800"/>
          </a:xfrm>
          <a:prstGeom prst="ellipse">
            <a:avLst/>
          </a:prstGeom>
          <a:solidFill>
            <a:srgbClr val="66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N</a:t>
            </a:r>
          </a:p>
        </p:txBody>
      </p:sp>
      <p:cxnSp>
        <p:nvCxnSpPr>
          <p:cNvPr id="42001" name="Straight Connector 412"/>
          <p:cNvCxnSpPr>
            <a:cxnSpLocks noChangeShapeType="1"/>
          </p:cNvCxnSpPr>
          <p:nvPr/>
        </p:nvCxnSpPr>
        <p:spPr bwMode="auto">
          <a:xfrm rot="10800000" flipV="1">
            <a:off x="2643188" y="6557963"/>
            <a:ext cx="271462" cy="244475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2" name="Oval 131"/>
          <p:cNvSpPr/>
          <p:nvPr/>
        </p:nvSpPr>
        <p:spPr>
          <a:xfrm>
            <a:off x="2324085" y="6714248"/>
            <a:ext cx="419100" cy="431800"/>
          </a:xfrm>
          <a:prstGeom prst="ellipse">
            <a:avLst/>
          </a:prstGeom>
          <a:solidFill>
            <a:srgbClr val="66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N</a:t>
            </a:r>
          </a:p>
        </p:txBody>
      </p:sp>
      <p:cxnSp>
        <p:nvCxnSpPr>
          <p:cNvPr id="42005" name="Straight Connector 412"/>
          <p:cNvCxnSpPr>
            <a:cxnSpLocks noChangeShapeType="1"/>
          </p:cNvCxnSpPr>
          <p:nvPr/>
        </p:nvCxnSpPr>
        <p:spPr bwMode="auto">
          <a:xfrm rot="10800000" flipV="1">
            <a:off x="2643188" y="5334000"/>
            <a:ext cx="271462" cy="246063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0" name="Oval 129"/>
          <p:cNvSpPr/>
          <p:nvPr/>
        </p:nvSpPr>
        <p:spPr>
          <a:xfrm>
            <a:off x="2324085" y="5490724"/>
            <a:ext cx="419100" cy="431800"/>
          </a:xfrm>
          <a:prstGeom prst="ellipse">
            <a:avLst/>
          </a:prstGeom>
          <a:solidFill>
            <a:srgbClr val="66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N</a:t>
            </a:r>
          </a:p>
        </p:txBody>
      </p:sp>
      <p:cxnSp>
        <p:nvCxnSpPr>
          <p:cNvPr id="42009" name="Straight Connector 412"/>
          <p:cNvCxnSpPr>
            <a:cxnSpLocks noChangeShapeType="1"/>
          </p:cNvCxnSpPr>
          <p:nvPr/>
        </p:nvCxnSpPr>
        <p:spPr bwMode="auto">
          <a:xfrm rot="10800000" flipV="1">
            <a:off x="2662238" y="4114800"/>
            <a:ext cx="271462" cy="246063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Oval 81"/>
          <p:cNvSpPr/>
          <p:nvPr/>
        </p:nvSpPr>
        <p:spPr>
          <a:xfrm>
            <a:off x="2343143" y="4271524"/>
            <a:ext cx="419100" cy="431800"/>
          </a:xfrm>
          <a:prstGeom prst="ellipse">
            <a:avLst/>
          </a:prstGeom>
          <a:solidFill>
            <a:srgbClr val="66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N</a:t>
            </a:r>
          </a:p>
        </p:txBody>
      </p:sp>
      <p:cxnSp>
        <p:nvCxnSpPr>
          <p:cNvPr id="42013" name="Straight Connector 47"/>
          <p:cNvCxnSpPr>
            <a:cxnSpLocks noChangeShapeType="1"/>
          </p:cNvCxnSpPr>
          <p:nvPr/>
        </p:nvCxnSpPr>
        <p:spPr bwMode="auto">
          <a:xfrm>
            <a:off x="2133600" y="6324600"/>
            <a:ext cx="54864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14" name="Straight Connector 46"/>
          <p:cNvCxnSpPr>
            <a:cxnSpLocks noChangeShapeType="1"/>
          </p:cNvCxnSpPr>
          <p:nvPr/>
        </p:nvCxnSpPr>
        <p:spPr bwMode="auto">
          <a:xfrm>
            <a:off x="2133600" y="5105400"/>
            <a:ext cx="54864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15" name="Straight Connector 42"/>
          <p:cNvCxnSpPr>
            <a:cxnSpLocks noChangeShapeType="1"/>
          </p:cNvCxnSpPr>
          <p:nvPr/>
        </p:nvCxnSpPr>
        <p:spPr bwMode="auto">
          <a:xfrm>
            <a:off x="2133600" y="3886200"/>
            <a:ext cx="54864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201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FIST Approach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940" indent="-381940" defTabSz="91440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3500" kern="1200" dirty="0" smtClean="0"/>
              <a:t>Treat each hop as a load-delay curve</a:t>
            </a:r>
          </a:p>
          <a:p>
            <a:pPr marL="688975" lvl="1" indent="-344488" defTabSz="914400">
              <a:spcBef>
                <a:spcPts val="600"/>
              </a:spcBef>
              <a:buClr>
                <a:srgbClr val="669999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800" kern="1200" dirty="0" smtClean="0">
                <a:solidFill>
                  <a:srgbClr val="000000"/>
                </a:solidFill>
                <a:ea typeface="+mn-ea"/>
                <a:cs typeface="Arial"/>
              </a:rPr>
              <a:t>Trade-off between model complexity and fidelity</a:t>
            </a:r>
          </a:p>
          <a:p>
            <a:pPr marL="381940" lvl="1" indent="-381940" defTabSz="91440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3500" b="1" kern="1200" dirty="0" smtClean="0">
                <a:ea typeface="+mn-ea"/>
              </a:rPr>
              <a:t>Keep track of load at each node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endParaRPr lang="en-US" dirty="0" smtClean="0"/>
          </a:p>
        </p:txBody>
      </p:sp>
      <p:sp>
        <p:nvSpPr>
          <p:cNvPr id="91" name="Rounded Rectangle 90"/>
          <p:cNvSpPr/>
          <p:nvPr/>
        </p:nvSpPr>
        <p:spPr>
          <a:xfrm>
            <a:off x="4495800" y="3581400"/>
            <a:ext cx="866697" cy="6096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4495800" y="4800600"/>
            <a:ext cx="866697" cy="6096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4495800" y="6019800"/>
            <a:ext cx="866697" cy="6096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FFFFFF"/>
                </a:solidFill>
              </a:rPr>
              <a:t>R</a:t>
            </a:r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4495800" y="3581400"/>
            <a:ext cx="866775" cy="609600"/>
            <a:chOff x="4495800" y="3581400"/>
            <a:chExt cx="866697" cy="609600"/>
          </a:xfrm>
        </p:grpSpPr>
        <p:sp>
          <p:nvSpPr>
            <p:cNvPr id="99" name="Rounded Rectangle 98"/>
            <p:cNvSpPr/>
            <p:nvPr/>
          </p:nvSpPr>
          <p:spPr>
            <a:xfrm>
              <a:off x="4495800" y="3581400"/>
              <a:ext cx="866697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1882" tIns="50941" rIns="101882" bIns="50941" anchor="ctr"/>
            <a:lstStyle/>
            <a:p>
              <a:pPr algn="ctr" eaLnBrk="0" hangingPunct="0">
                <a:defRPr/>
              </a:pPr>
              <a:endParaRPr lang="en-US" sz="4800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4572000" y="3657600"/>
              <a:ext cx="685800" cy="422945"/>
              <a:chOff x="5964296" y="6781800"/>
              <a:chExt cx="1123600" cy="623649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>
                <a:off x="5775186" y="7093131"/>
                <a:ext cx="6226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5964285" y="7287420"/>
                <a:ext cx="112349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42132" name="Freeform 102"/>
              <p:cNvSpPr>
                <a:spLocks/>
              </p:cNvSpPr>
              <p:nvPr/>
            </p:nvSpPr>
            <p:spPr bwMode="auto">
              <a:xfrm>
                <a:off x="6157864" y="6887873"/>
                <a:ext cx="914400" cy="245660"/>
              </a:xfrm>
              <a:custGeom>
                <a:avLst/>
                <a:gdLst>
                  <a:gd name="T0" fmla="*/ 0 w 914400"/>
                  <a:gd name="T1" fmla="*/ 245660 h 245660"/>
                  <a:gd name="T2" fmla="*/ 388961 w 914400"/>
                  <a:gd name="T3" fmla="*/ 204717 h 245660"/>
                  <a:gd name="T4" fmla="*/ 730155 w 914400"/>
                  <a:gd name="T5" fmla="*/ 34120 h 245660"/>
                  <a:gd name="T6" fmla="*/ 914400 w 914400"/>
                  <a:gd name="T7" fmla="*/ 0 h 2456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4400" h="245660">
                    <a:moveTo>
                      <a:pt x="0" y="245660"/>
                    </a:moveTo>
                    <a:cubicBezTo>
                      <a:pt x="133634" y="242817"/>
                      <a:pt x="267269" y="239974"/>
                      <a:pt x="388961" y="204717"/>
                    </a:cubicBezTo>
                    <a:cubicBezTo>
                      <a:pt x="510653" y="169460"/>
                      <a:pt x="642582" y="68240"/>
                      <a:pt x="730155" y="34120"/>
                    </a:cubicBezTo>
                    <a:cubicBezTo>
                      <a:pt x="817728" y="1"/>
                      <a:pt x="866064" y="0"/>
                      <a:pt x="914400" y="0"/>
                    </a:cubicBezTo>
                  </a:path>
                </a:pathLst>
              </a:custGeom>
              <a:noFill/>
              <a:ln w="38100" cap="rnd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1" name="Rounded Rectangle 110"/>
          <p:cNvSpPr/>
          <p:nvPr/>
        </p:nvSpPr>
        <p:spPr>
          <a:xfrm>
            <a:off x="2847897" y="3581400"/>
            <a:ext cx="866697" cy="6096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2847897" y="4800600"/>
            <a:ext cx="866697" cy="6096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2847897" y="6019800"/>
            <a:ext cx="866697" cy="6096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FFFFFF"/>
                </a:solidFill>
              </a:rPr>
              <a:t>R</a:t>
            </a:r>
          </a:p>
        </p:txBody>
      </p:sp>
      <p:grpSp>
        <p:nvGrpSpPr>
          <p:cNvPr id="4" name="Group 179"/>
          <p:cNvGrpSpPr>
            <a:grpSpLocks/>
          </p:cNvGrpSpPr>
          <p:nvPr/>
        </p:nvGrpSpPr>
        <p:grpSpPr bwMode="auto">
          <a:xfrm>
            <a:off x="2847975" y="3581400"/>
            <a:ext cx="866775" cy="609600"/>
            <a:chOff x="2847897" y="3581400"/>
            <a:chExt cx="866697" cy="609600"/>
          </a:xfrm>
        </p:grpSpPr>
        <p:sp>
          <p:nvSpPr>
            <p:cNvPr id="114" name="Rounded Rectangle 113"/>
            <p:cNvSpPr/>
            <p:nvPr/>
          </p:nvSpPr>
          <p:spPr>
            <a:xfrm>
              <a:off x="2847897" y="3581400"/>
              <a:ext cx="866697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1882" tIns="50941" rIns="101882" bIns="50941" anchor="ctr"/>
            <a:lstStyle/>
            <a:p>
              <a:pPr algn="ctr" eaLnBrk="0" hangingPunct="0">
                <a:defRPr/>
              </a:pPr>
              <a:endParaRPr lang="en-US" sz="4800" dirty="0">
                <a:solidFill>
                  <a:srgbClr val="FFFFFF"/>
                </a:solidFill>
              </a:endParaRPr>
            </a:p>
          </p:txBody>
        </p:sp>
        <p:grpSp>
          <p:nvGrpSpPr>
            <p:cNvPr id="5" name="Group 114"/>
            <p:cNvGrpSpPr/>
            <p:nvPr/>
          </p:nvGrpSpPr>
          <p:grpSpPr>
            <a:xfrm>
              <a:off x="2924097" y="3657600"/>
              <a:ext cx="685800" cy="471249"/>
              <a:chOff x="7315200" y="4751495"/>
              <a:chExt cx="1123600" cy="623649"/>
            </a:xfrm>
            <a:solidFill>
              <a:schemeClr val="bg1"/>
            </a:solidFill>
          </p:grpSpPr>
          <p:cxnSp>
            <p:nvCxnSpPr>
              <p:cNvPr id="116" name="Straight Connector 115"/>
              <p:cNvCxnSpPr/>
              <p:nvPr/>
            </p:nvCxnSpPr>
            <p:spPr>
              <a:xfrm rot="5400000">
                <a:off x="7126231" y="5063320"/>
                <a:ext cx="623649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17" name="Straight Connector 116"/>
              <p:cNvCxnSpPr/>
              <p:nvPr/>
            </p:nvCxnSpPr>
            <p:spPr>
              <a:xfrm rot="10800000">
                <a:off x="7315200" y="5257800"/>
                <a:ext cx="1123600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118" name="Freeform 117"/>
              <p:cNvSpPr/>
              <p:nvPr/>
            </p:nvSpPr>
            <p:spPr bwMode="auto">
              <a:xfrm>
                <a:off x="7506849" y="4806389"/>
                <a:ext cx="895847" cy="377687"/>
              </a:xfrm>
              <a:custGeom>
                <a:avLst/>
                <a:gdLst>
                  <a:gd name="connsiteX0" fmla="*/ 0 w 930303"/>
                  <a:gd name="connsiteY0" fmla="*/ 254442 h 254442"/>
                  <a:gd name="connsiteX1" fmla="*/ 373711 w 930303"/>
                  <a:gd name="connsiteY1" fmla="*/ 238539 h 254442"/>
                  <a:gd name="connsiteX2" fmla="*/ 707666 w 930303"/>
                  <a:gd name="connsiteY2" fmla="*/ 174929 h 254442"/>
                  <a:gd name="connsiteX3" fmla="*/ 930303 w 930303"/>
                  <a:gd name="connsiteY3" fmla="*/ 0 h 25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0303" h="254442">
                    <a:moveTo>
                      <a:pt x="0" y="254442"/>
                    </a:moveTo>
                    <a:cubicBezTo>
                      <a:pt x="127883" y="253116"/>
                      <a:pt x="255767" y="251791"/>
                      <a:pt x="373711" y="238539"/>
                    </a:cubicBezTo>
                    <a:cubicBezTo>
                      <a:pt x="491655" y="225287"/>
                      <a:pt x="614901" y="214685"/>
                      <a:pt x="707666" y="174929"/>
                    </a:cubicBezTo>
                    <a:cubicBezTo>
                      <a:pt x="800431" y="135173"/>
                      <a:pt x="865367" y="67586"/>
                      <a:pt x="930303" y="0"/>
                    </a:cubicBezTo>
                  </a:path>
                </a:pathLst>
              </a:custGeom>
              <a:grp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1019175" eaLnBrk="0" hangingPunct="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42038" name="Straight Connector 412"/>
          <p:cNvCxnSpPr>
            <a:cxnSpLocks noChangeShapeType="1"/>
          </p:cNvCxnSpPr>
          <p:nvPr/>
        </p:nvCxnSpPr>
        <p:spPr bwMode="auto">
          <a:xfrm rot="10800000" flipV="1">
            <a:off x="5957888" y="6561138"/>
            <a:ext cx="271462" cy="246062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2" name="Oval 151"/>
          <p:cNvSpPr/>
          <p:nvPr/>
        </p:nvSpPr>
        <p:spPr>
          <a:xfrm>
            <a:off x="5638785" y="6718572"/>
            <a:ext cx="419100" cy="431800"/>
          </a:xfrm>
          <a:prstGeom prst="ellipse">
            <a:avLst/>
          </a:prstGeom>
          <a:solidFill>
            <a:srgbClr val="66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N</a:t>
            </a:r>
          </a:p>
        </p:txBody>
      </p:sp>
      <p:cxnSp>
        <p:nvCxnSpPr>
          <p:cNvPr id="42042" name="Straight Connector 412"/>
          <p:cNvCxnSpPr>
            <a:cxnSpLocks noChangeShapeType="1"/>
          </p:cNvCxnSpPr>
          <p:nvPr/>
        </p:nvCxnSpPr>
        <p:spPr bwMode="auto">
          <a:xfrm rot="10800000" flipV="1">
            <a:off x="5957888" y="5338763"/>
            <a:ext cx="271462" cy="244475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4" name="Oval 153"/>
          <p:cNvSpPr/>
          <p:nvPr/>
        </p:nvSpPr>
        <p:spPr>
          <a:xfrm>
            <a:off x="5638785" y="5495048"/>
            <a:ext cx="419100" cy="431800"/>
          </a:xfrm>
          <a:prstGeom prst="ellipse">
            <a:avLst/>
          </a:prstGeom>
          <a:solidFill>
            <a:srgbClr val="66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N</a:t>
            </a:r>
          </a:p>
        </p:txBody>
      </p:sp>
      <p:cxnSp>
        <p:nvCxnSpPr>
          <p:cNvPr id="42046" name="Straight Connector 412"/>
          <p:cNvCxnSpPr>
            <a:cxnSpLocks noChangeShapeType="1"/>
          </p:cNvCxnSpPr>
          <p:nvPr/>
        </p:nvCxnSpPr>
        <p:spPr bwMode="auto">
          <a:xfrm rot="10800000" flipV="1">
            <a:off x="5976938" y="4119563"/>
            <a:ext cx="271462" cy="244475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6" name="Oval 155"/>
          <p:cNvSpPr/>
          <p:nvPr/>
        </p:nvSpPr>
        <p:spPr>
          <a:xfrm>
            <a:off x="5657843" y="4275848"/>
            <a:ext cx="419100" cy="431800"/>
          </a:xfrm>
          <a:prstGeom prst="ellipse">
            <a:avLst/>
          </a:prstGeom>
          <a:solidFill>
            <a:srgbClr val="66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6172200" y="3581400"/>
            <a:ext cx="866697" cy="6096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6172200" y="4800600"/>
            <a:ext cx="866697" cy="6096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6172200" y="6019800"/>
            <a:ext cx="866697" cy="6096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FFFFFF"/>
                </a:solidFill>
              </a:rPr>
              <a:t>R</a:t>
            </a:r>
          </a:p>
        </p:txBody>
      </p:sp>
      <p:grpSp>
        <p:nvGrpSpPr>
          <p:cNvPr id="6" name="Group 180"/>
          <p:cNvGrpSpPr>
            <a:grpSpLocks/>
          </p:cNvGrpSpPr>
          <p:nvPr/>
        </p:nvGrpSpPr>
        <p:grpSpPr bwMode="auto">
          <a:xfrm>
            <a:off x="6172200" y="3581400"/>
            <a:ext cx="866775" cy="609600"/>
            <a:chOff x="2847897" y="4800600"/>
            <a:chExt cx="866697" cy="609600"/>
          </a:xfrm>
        </p:grpSpPr>
        <p:sp>
          <p:nvSpPr>
            <p:cNvPr id="119" name="Rounded Rectangle 118"/>
            <p:cNvSpPr/>
            <p:nvPr/>
          </p:nvSpPr>
          <p:spPr>
            <a:xfrm>
              <a:off x="2847897" y="4800600"/>
              <a:ext cx="866697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1882" tIns="50941" rIns="101882" bIns="50941" anchor="ctr"/>
            <a:lstStyle/>
            <a:p>
              <a:pPr algn="ctr" eaLnBrk="0" hangingPunct="0">
                <a:defRPr/>
              </a:pPr>
              <a:endParaRPr lang="en-US" sz="4800" dirty="0">
                <a:solidFill>
                  <a:srgbClr val="FFFFFF"/>
                </a:solidFill>
              </a:endParaRPr>
            </a:p>
          </p:txBody>
        </p: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924097" y="4876800"/>
              <a:ext cx="685800" cy="422945"/>
              <a:chOff x="5964296" y="6781800"/>
              <a:chExt cx="1123600" cy="623649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rot="5400000">
                <a:off x="5775186" y="7093131"/>
                <a:ext cx="6226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22" name="Straight Connector 121"/>
              <p:cNvCxnSpPr/>
              <p:nvPr/>
            </p:nvCxnSpPr>
            <p:spPr>
              <a:xfrm rot="10800000">
                <a:off x="5964285" y="7287420"/>
                <a:ext cx="112349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42121" name="Freeform 122"/>
              <p:cNvSpPr>
                <a:spLocks/>
              </p:cNvSpPr>
              <p:nvPr/>
            </p:nvSpPr>
            <p:spPr bwMode="auto">
              <a:xfrm rot="-814709">
                <a:off x="6157864" y="6887872"/>
                <a:ext cx="914400" cy="245660"/>
              </a:xfrm>
              <a:custGeom>
                <a:avLst/>
                <a:gdLst>
                  <a:gd name="T0" fmla="*/ 0 w 914400"/>
                  <a:gd name="T1" fmla="*/ 245660 h 245660"/>
                  <a:gd name="T2" fmla="*/ 388961 w 914400"/>
                  <a:gd name="T3" fmla="*/ 204717 h 245660"/>
                  <a:gd name="T4" fmla="*/ 730155 w 914400"/>
                  <a:gd name="T5" fmla="*/ 34120 h 245660"/>
                  <a:gd name="T6" fmla="*/ 914400 w 914400"/>
                  <a:gd name="T7" fmla="*/ 0 h 2456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4400" h="245660">
                    <a:moveTo>
                      <a:pt x="0" y="245660"/>
                    </a:moveTo>
                    <a:cubicBezTo>
                      <a:pt x="133634" y="242817"/>
                      <a:pt x="267269" y="239974"/>
                      <a:pt x="388961" y="204717"/>
                    </a:cubicBezTo>
                    <a:cubicBezTo>
                      <a:pt x="510653" y="169460"/>
                      <a:pt x="642582" y="68240"/>
                      <a:pt x="730155" y="34120"/>
                    </a:cubicBezTo>
                    <a:cubicBezTo>
                      <a:pt x="817728" y="1"/>
                      <a:pt x="866064" y="0"/>
                      <a:pt x="914400" y="0"/>
                    </a:cubicBezTo>
                  </a:path>
                </a:pathLst>
              </a:custGeom>
              <a:noFill/>
              <a:ln w="38100" cap="rnd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Group 182"/>
          <p:cNvGrpSpPr>
            <a:grpSpLocks/>
          </p:cNvGrpSpPr>
          <p:nvPr/>
        </p:nvGrpSpPr>
        <p:grpSpPr bwMode="auto">
          <a:xfrm>
            <a:off x="2843213" y="4800600"/>
            <a:ext cx="866775" cy="609600"/>
            <a:chOff x="4495800" y="4800600"/>
            <a:chExt cx="866697" cy="609600"/>
          </a:xfrm>
        </p:grpSpPr>
        <p:sp>
          <p:nvSpPr>
            <p:cNvPr id="104" name="Rounded Rectangle 103"/>
            <p:cNvSpPr/>
            <p:nvPr/>
          </p:nvSpPr>
          <p:spPr>
            <a:xfrm>
              <a:off x="4495800" y="4800600"/>
              <a:ext cx="866697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1882" tIns="50941" rIns="101882" bIns="50941" anchor="ctr"/>
            <a:lstStyle/>
            <a:p>
              <a:pPr algn="ctr" eaLnBrk="0" hangingPunct="0">
                <a:defRPr/>
              </a:pPr>
              <a:endParaRPr lang="en-US" sz="4800" dirty="0">
                <a:solidFill>
                  <a:srgbClr val="FFFFFF"/>
                </a:solidFill>
              </a:endParaRPr>
            </a:p>
          </p:txBody>
        </p:sp>
        <p:grpSp>
          <p:nvGrpSpPr>
            <p:cNvPr id="9" name="Group 104"/>
            <p:cNvGrpSpPr>
              <a:grpSpLocks/>
            </p:cNvGrpSpPr>
            <p:nvPr/>
          </p:nvGrpSpPr>
          <p:grpSpPr bwMode="auto">
            <a:xfrm>
              <a:off x="4586484" y="4876800"/>
              <a:ext cx="671316" cy="457200"/>
              <a:chOff x="7259696" y="6781800"/>
              <a:chExt cx="1123600" cy="623649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rot="5400000">
                <a:off x="7069741" y="7093625"/>
                <a:ext cx="62364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7259353" y="7288515"/>
                <a:ext cx="112382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42114" name="Freeform 107"/>
              <p:cNvSpPr>
                <a:spLocks/>
              </p:cNvSpPr>
              <p:nvPr/>
            </p:nvSpPr>
            <p:spPr bwMode="auto">
              <a:xfrm>
                <a:off x="7458950" y="6860578"/>
                <a:ext cx="887105" cy="375313"/>
              </a:xfrm>
              <a:custGeom>
                <a:avLst/>
                <a:gdLst>
                  <a:gd name="T0" fmla="*/ 0 w 887105"/>
                  <a:gd name="T1" fmla="*/ 375313 h 375313"/>
                  <a:gd name="T2" fmla="*/ 423081 w 887105"/>
                  <a:gd name="T3" fmla="*/ 81886 h 375313"/>
                  <a:gd name="T4" fmla="*/ 887105 w 887105"/>
                  <a:gd name="T5" fmla="*/ 0 h 3753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7105" h="375313">
                    <a:moveTo>
                      <a:pt x="0" y="375313"/>
                    </a:moveTo>
                    <a:cubicBezTo>
                      <a:pt x="137615" y="259875"/>
                      <a:pt x="275230" y="144438"/>
                      <a:pt x="423081" y="81886"/>
                    </a:cubicBezTo>
                    <a:cubicBezTo>
                      <a:pt x="570932" y="19334"/>
                      <a:pt x="729018" y="9667"/>
                      <a:pt x="887105" y="0"/>
                    </a:cubicBezTo>
                  </a:path>
                </a:pathLst>
              </a:custGeom>
              <a:noFill/>
              <a:ln w="38100" cap="rnd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0" name="Group 164"/>
          <p:cNvGrpSpPr>
            <a:grpSpLocks/>
          </p:cNvGrpSpPr>
          <p:nvPr/>
        </p:nvGrpSpPr>
        <p:grpSpPr bwMode="auto">
          <a:xfrm>
            <a:off x="4495800" y="4800600"/>
            <a:ext cx="2540000" cy="1828800"/>
            <a:chOff x="4495800" y="4800600"/>
            <a:chExt cx="2539266" cy="1828800"/>
          </a:xfrm>
        </p:grpSpPr>
        <p:sp>
          <p:nvSpPr>
            <p:cNvPr id="66" name="Rounded Rectangle 65"/>
            <p:cNvSpPr/>
            <p:nvPr/>
          </p:nvSpPr>
          <p:spPr>
            <a:xfrm>
              <a:off x="4495800" y="4800600"/>
              <a:ext cx="2539266" cy="1828800"/>
            </a:xfrm>
            <a:prstGeom prst="roundRect">
              <a:avLst>
                <a:gd name="adj" fmla="val 4528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1882" tIns="50941" rIns="101882" bIns="50941" anchor="ctr"/>
            <a:lstStyle/>
            <a:p>
              <a:pPr algn="ctr" eaLnBrk="0" hangingPunct="0">
                <a:defRPr/>
              </a:pPr>
              <a:endParaRPr lang="en-US" sz="4800" dirty="0">
                <a:solidFill>
                  <a:srgbClr val="FFFFFF"/>
                </a:solidFill>
              </a:endParaRPr>
            </a:p>
          </p:txBody>
        </p: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>
              <a:off x="4572000" y="4953002"/>
              <a:ext cx="2209800" cy="1489744"/>
              <a:chOff x="5964296" y="6723719"/>
              <a:chExt cx="1123600" cy="68173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>
                <a:off x="5746229" y="7064430"/>
                <a:ext cx="681424" cy="0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64" name="Straight Connector 63"/>
              <p:cNvCxnSpPr/>
              <p:nvPr/>
            </p:nvCxnSpPr>
            <p:spPr>
              <a:xfrm rot="10800000">
                <a:off x="5964285" y="7288181"/>
                <a:ext cx="1123275" cy="0"/>
              </a:xfrm>
              <a:prstGeom prst="line">
                <a:avLst/>
              </a:prstGeom>
              <a:noFill/>
              <a:ln w="63500" cap="rnd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42107" name="Freeform 64"/>
              <p:cNvSpPr>
                <a:spLocks/>
              </p:cNvSpPr>
              <p:nvPr/>
            </p:nvSpPr>
            <p:spPr bwMode="auto">
              <a:xfrm rot="-178631">
                <a:off x="6157864" y="6828944"/>
                <a:ext cx="914400" cy="363517"/>
              </a:xfrm>
              <a:custGeom>
                <a:avLst/>
                <a:gdLst>
                  <a:gd name="T0" fmla="*/ 0 w 914400"/>
                  <a:gd name="T1" fmla="*/ 363517 h 245660"/>
                  <a:gd name="T2" fmla="*/ 388961 w 914400"/>
                  <a:gd name="T3" fmla="*/ 302931 h 245660"/>
                  <a:gd name="T4" fmla="*/ 730155 w 914400"/>
                  <a:gd name="T5" fmla="*/ 50489 h 245660"/>
                  <a:gd name="T6" fmla="*/ 914400 w 914400"/>
                  <a:gd name="T7" fmla="*/ 0 h 2456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4400" h="245660">
                    <a:moveTo>
                      <a:pt x="0" y="245660"/>
                    </a:moveTo>
                    <a:cubicBezTo>
                      <a:pt x="133634" y="242817"/>
                      <a:pt x="267269" y="239974"/>
                      <a:pt x="388961" y="204717"/>
                    </a:cubicBezTo>
                    <a:cubicBezTo>
                      <a:pt x="510653" y="169460"/>
                      <a:pt x="642582" y="68240"/>
                      <a:pt x="730155" y="34120"/>
                    </a:cubicBezTo>
                    <a:cubicBezTo>
                      <a:pt x="817728" y="1"/>
                      <a:pt x="866064" y="0"/>
                      <a:pt x="914400" y="0"/>
                    </a:cubicBezTo>
                  </a:path>
                </a:pathLst>
              </a:custGeom>
              <a:noFill/>
              <a:ln w="63500" cap="rnd">
                <a:solidFill>
                  <a:srgbClr val="7030A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" name="Group 162"/>
          <p:cNvGrpSpPr>
            <a:grpSpLocks/>
          </p:cNvGrpSpPr>
          <p:nvPr/>
        </p:nvGrpSpPr>
        <p:grpSpPr bwMode="auto">
          <a:xfrm>
            <a:off x="3581400" y="6210300"/>
            <a:ext cx="304800" cy="228600"/>
            <a:chOff x="3581400" y="6210300"/>
            <a:chExt cx="304801" cy="228600"/>
          </a:xfrm>
        </p:grpSpPr>
        <p:sp>
          <p:nvSpPr>
            <p:cNvPr id="80" name="Rounded Rectangle 79"/>
            <p:cNvSpPr/>
            <p:nvPr/>
          </p:nvSpPr>
          <p:spPr>
            <a:xfrm>
              <a:off x="3581400" y="6210300"/>
              <a:ext cx="304801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1882" tIns="50941" rIns="101882" bIns="50941" anchor="ctr"/>
            <a:lstStyle/>
            <a:p>
              <a:pPr algn="ctr" eaLnBrk="0" hangingPunct="0">
                <a:defRPr/>
              </a:pPr>
              <a:endParaRPr lang="en-US" sz="4800" dirty="0">
                <a:solidFill>
                  <a:srgbClr val="FFFFFF"/>
                </a:solidFill>
              </a:endParaRPr>
            </a:p>
          </p:txBody>
        </p:sp>
        <p:grpSp>
          <p:nvGrpSpPr>
            <p:cNvPr id="13" name="Group 74"/>
            <p:cNvGrpSpPr/>
            <p:nvPr/>
          </p:nvGrpSpPr>
          <p:grpSpPr>
            <a:xfrm>
              <a:off x="3604261" y="6236970"/>
              <a:ext cx="242230" cy="166449"/>
              <a:chOff x="7315200" y="4751495"/>
              <a:chExt cx="1123600" cy="623649"/>
            </a:xfrm>
            <a:solidFill>
              <a:schemeClr val="bg1"/>
            </a:solidFill>
          </p:grpSpPr>
          <p:cxnSp>
            <p:nvCxnSpPr>
              <p:cNvPr id="76" name="Straight Connector 75"/>
              <p:cNvCxnSpPr/>
              <p:nvPr/>
            </p:nvCxnSpPr>
            <p:spPr>
              <a:xfrm rot="5400000">
                <a:off x="7126231" y="5063320"/>
                <a:ext cx="623649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77" name="Straight Connector 76"/>
              <p:cNvCxnSpPr/>
              <p:nvPr/>
            </p:nvCxnSpPr>
            <p:spPr>
              <a:xfrm rot="10800000">
                <a:off x="7315200" y="5257800"/>
                <a:ext cx="1123600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78" name="Freeform 77"/>
              <p:cNvSpPr/>
              <p:nvPr/>
            </p:nvSpPr>
            <p:spPr bwMode="auto">
              <a:xfrm>
                <a:off x="7506849" y="4806389"/>
                <a:ext cx="895847" cy="377687"/>
              </a:xfrm>
              <a:custGeom>
                <a:avLst/>
                <a:gdLst>
                  <a:gd name="connsiteX0" fmla="*/ 0 w 930303"/>
                  <a:gd name="connsiteY0" fmla="*/ 254442 h 254442"/>
                  <a:gd name="connsiteX1" fmla="*/ 373711 w 930303"/>
                  <a:gd name="connsiteY1" fmla="*/ 238539 h 254442"/>
                  <a:gd name="connsiteX2" fmla="*/ 707666 w 930303"/>
                  <a:gd name="connsiteY2" fmla="*/ 174929 h 254442"/>
                  <a:gd name="connsiteX3" fmla="*/ 930303 w 930303"/>
                  <a:gd name="connsiteY3" fmla="*/ 0 h 25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0303" h="254442">
                    <a:moveTo>
                      <a:pt x="0" y="254442"/>
                    </a:moveTo>
                    <a:cubicBezTo>
                      <a:pt x="127883" y="253116"/>
                      <a:pt x="255767" y="251791"/>
                      <a:pt x="373711" y="238539"/>
                    </a:cubicBezTo>
                    <a:cubicBezTo>
                      <a:pt x="491655" y="225287"/>
                      <a:pt x="614901" y="214685"/>
                      <a:pt x="707666" y="174929"/>
                    </a:cubicBezTo>
                    <a:cubicBezTo>
                      <a:pt x="800431" y="135173"/>
                      <a:pt x="865367" y="67586"/>
                      <a:pt x="930303" y="0"/>
                    </a:cubicBezTo>
                  </a:path>
                </a:pathLst>
              </a:custGeom>
              <a:grp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1019175" eaLnBrk="0" hangingPunct="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4" name="Group 161"/>
          <p:cNvGrpSpPr>
            <a:grpSpLocks/>
          </p:cNvGrpSpPr>
          <p:nvPr/>
        </p:nvGrpSpPr>
        <p:grpSpPr bwMode="auto">
          <a:xfrm>
            <a:off x="2667000" y="6213475"/>
            <a:ext cx="304800" cy="228600"/>
            <a:chOff x="2667000" y="6212949"/>
            <a:chExt cx="304801" cy="228600"/>
          </a:xfrm>
        </p:grpSpPr>
        <p:sp>
          <p:nvSpPr>
            <p:cNvPr id="87" name="Rounded Rectangle 86"/>
            <p:cNvSpPr/>
            <p:nvPr/>
          </p:nvSpPr>
          <p:spPr>
            <a:xfrm>
              <a:off x="2667000" y="6212949"/>
              <a:ext cx="304801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1882" tIns="50941" rIns="101882" bIns="50941" anchor="ctr"/>
            <a:lstStyle/>
            <a:p>
              <a:pPr algn="ctr" eaLnBrk="0" hangingPunct="0">
                <a:defRPr/>
              </a:pPr>
              <a:endParaRPr lang="en-US" sz="4800" dirty="0">
                <a:solidFill>
                  <a:srgbClr val="FFFFFF"/>
                </a:solidFill>
              </a:endParaRPr>
            </a:p>
          </p:txBody>
        </p:sp>
        <p:grpSp>
          <p:nvGrpSpPr>
            <p:cNvPr id="15" name="Group 85"/>
            <p:cNvGrpSpPr>
              <a:grpSpLocks/>
            </p:cNvGrpSpPr>
            <p:nvPr/>
          </p:nvGrpSpPr>
          <p:grpSpPr bwMode="auto">
            <a:xfrm>
              <a:off x="2705100" y="6248400"/>
              <a:ext cx="214116" cy="145824"/>
              <a:chOff x="1600200" y="5572425"/>
              <a:chExt cx="671316" cy="4572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>
                <a:off x="1445907" y="5799730"/>
                <a:ext cx="4579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1600200" y="5944072"/>
                <a:ext cx="67193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42096" name="Freeform 84"/>
              <p:cNvSpPr>
                <a:spLocks/>
              </p:cNvSpPr>
              <p:nvPr/>
            </p:nvSpPr>
            <p:spPr bwMode="auto">
              <a:xfrm>
                <a:off x="1719248" y="5630178"/>
                <a:ext cx="530018" cy="275144"/>
              </a:xfrm>
              <a:custGeom>
                <a:avLst/>
                <a:gdLst>
                  <a:gd name="T0" fmla="*/ 0 w 887105"/>
                  <a:gd name="T1" fmla="*/ 275144 h 375313"/>
                  <a:gd name="T2" fmla="*/ 252778 w 887105"/>
                  <a:gd name="T3" fmla="*/ 60031 h 375313"/>
                  <a:gd name="T4" fmla="*/ 530018 w 887105"/>
                  <a:gd name="T5" fmla="*/ 0 h 3753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7105" h="375313">
                    <a:moveTo>
                      <a:pt x="0" y="375313"/>
                    </a:moveTo>
                    <a:cubicBezTo>
                      <a:pt x="137615" y="259875"/>
                      <a:pt x="275230" y="144438"/>
                      <a:pt x="423081" y="81886"/>
                    </a:cubicBezTo>
                    <a:cubicBezTo>
                      <a:pt x="570932" y="19334"/>
                      <a:pt x="729018" y="9667"/>
                      <a:pt x="887105" y="0"/>
                    </a:cubicBezTo>
                  </a:path>
                </a:pathLst>
              </a:custGeom>
              <a:noFill/>
              <a:ln w="12700" cap="rnd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6" name="Group 160"/>
          <p:cNvGrpSpPr>
            <a:grpSpLocks/>
          </p:cNvGrpSpPr>
          <p:nvPr/>
        </p:nvGrpSpPr>
        <p:grpSpPr bwMode="auto">
          <a:xfrm>
            <a:off x="3124200" y="5867400"/>
            <a:ext cx="304800" cy="228600"/>
            <a:chOff x="3124200" y="5867400"/>
            <a:chExt cx="304801" cy="228600"/>
          </a:xfrm>
        </p:grpSpPr>
        <p:sp>
          <p:nvSpPr>
            <p:cNvPr id="96" name="Rounded Rectangle 95"/>
            <p:cNvSpPr/>
            <p:nvPr/>
          </p:nvSpPr>
          <p:spPr>
            <a:xfrm>
              <a:off x="3124200" y="5867400"/>
              <a:ext cx="304801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1882" tIns="50941" rIns="101882" bIns="50941" anchor="ctr"/>
            <a:lstStyle/>
            <a:p>
              <a:pPr algn="ctr" eaLnBrk="0" hangingPunct="0">
                <a:defRPr/>
              </a:pPr>
              <a:endParaRPr lang="en-US" sz="4800" dirty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94"/>
            <p:cNvGrpSpPr>
              <a:grpSpLocks/>
            </p:cNvGrpSpPr>
            <p:nvPr/>
          </p:nvGrpSpPr>
          <p:grpSpPr bwMode="auto">
            <a:xfrm>
              <a:off x="3150870" y="5907594"/>
              <a:ext cx="228600" cy="140982"/>
              <a:chOff x="1371600" y="4838235"/>
              <a:chExt cx="685800" cy="422945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 rot="5400000">
                <a:off x="1236823" y="5048649"/>
                <a:ext cx="4238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1372554" y="5179616"/>
                <a:ext cx="68580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42089" name="Freeform 93"/>
              <p:cNvSpPr>
                <a:spLocks/>
              </p:cNvSpPr>
              <p:nvPr/>
            </p:nvSpPr>
            <p:spPr bwMode="auto">
              <a:xfrm>
                <a:off x="1489746" y="4910171"/>
                <a:ext cx="558113" cy="166601"/>
              </a:xfrm>
              <a:custGeom>
                <a:avLst/>
                <a:gdLst>
                  <a:gd name="T0" fmla="*/ 0 w 914400"/>
                  <a:gd name="T1" fmla="*/ 166601 h 245660"/>
                  <a:gd name="T2" fmla="*/ 237406 w 914400"/>
                  <a:gd name="T3" fmla="*/ 138834 h 245660"/>
                  <a:gd name="T4" fmla="*/ 445657 w 914400"/>
                  <a:gd name="T5" fmla="*/ 23139 h 245660"/>
                  <a:gd name="T6" fmla="*/ 558113 w 914400"/>
                  <a:gd name="T7" fmla="*/ 0 h 2456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4400" h="245660">
                    <a:moveTo>
                      <a:pt x="0" y="245660"/>
                    </a:moveTo>
                    <a:cubicBezTo>
                      <a:pt x="133634" y="242817"/>
                      <a:pt x="267269" y="239974"/>
                      <a:pt x="388961" y="204717"/>
                    </a:cubicBezTo>
                    <a:cubicBezTo>
                      <a:pt x="510653" y="169460"/>
                      <a:pt x="642582" y="68240"/>
                      <a:pt x="730155" y="34120"/>
                    </a:cubicBezTo>
                    <a:cubicBezTo>
                      <a:pt x="817728" y="1"/>
                      <a:pt x="866064" y="0"/>
                      <a:pt x="914400" y="0"/>
                    </a:cubicBezTo>
                  </a:path>
                </a:pathLst>
              </a:custGeom>
              <a:noFill/>
              <a:ln w="12700" cap="rnd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8" name="Group 163"/>
          <p:cNvGrpSpPr>
            <a:grpSpLocks/>
          </p:cNvGrpSpPr>
          <p:nvPr/>
        </p:nvGrpSpPr>
        <p:grpSpPr bwMode="auto">
          <a:xfrm>
            <a:off x="3124200" y="6569075"/>
            <a:ext cx="304800" cy="228600"/>
            <a:chOff x="3124200" y="6568440"/>
            <a:chExt cx="304801" cy="228600"/>
          </a:xfrm>
        </p:grpSpPr>
        <p:sp>
          <p:nvSpPr>
            <p:cNvPr id="110" name="Rounded Rectangle 109"/>
            <p:cNvSpPr/>
            <p:nvPr/>
          </p:nvSpPr>
          <p:spPr>
            <a:xfrm>
              <a:off x="3124200" y="6568440"/>
              <a:ext cx="304801" cy="228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1882" tIns="50941" rIns="101882" bIns="50941" anchor="ctr"/>
            <a:lstStyle/>
            <a:p>
              <a:pPr algn="ctr" eaLnBrk="0" hangingPunct="0">
                <a:defRPr/>
              </a:pPr>
              <a:endParaRPr lang="en-US" sz="4800" dirty="0">
                <a:solidFill>
                  <a:srgbClr val="FFFFFF"/>
                </a:solidFill>
              </a:endParaRPr>
            </a:p>
          </p:txBody>
        </p:sp>
        <p:grpSp>
          <p:nvGrpSpPr>
            <p:cNvPr id="19" name="Group 104"/>
            <p:cNvGrpSpPr>
              <a:grpSpLocks/>
            </p:cNvGrpSpPr>
            <p:nvPr/>
          </p:nvGrpSpPr>
          <p:grpSpPr bwMode="auto">
            <a:xfrm>
              <a:off x="3169628" y="6621780"/>
              <a:ext cx="198412" cy="122364"/>
              <a:chOff x="3398812" y="6925452"/>
              <a:chExt cx="685800" cy="422945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 rot="5400000">
                <a:off x="3266486" y="7138902"/>
                <a:ext cx="42250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98" name="Straight Connector 97"/>
              <p:cNvCxnSpPr/>
              <p:nvPr/>
            </p:nvCxnSpPr>
            <p:spPr>
              <a:xfrm rot="10800000">
                <a:off x="3400920" y="7273337"/>
                <a:ext cx="68589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42082" name="Freeform 99"/>
              <p:cNvSpPr>
                <a:spLocks/>
              </p:cNvSpPr>
              <p:nvPr/>
            </p:nvSpPr>
            <p:spPr bwMode="auto">
              <a:xfrm rot="-814709">
                <a:off x="3516958" y="6997388"/>
                <a:ext cx="558113" cy="166601"/>
              </a:xfrm>
              <a:custGeom>
                <a:avLst/>
                <a:gdLst>
                  <a:gd name="T0" fmla="*/ 0 w 914400"/>
                  <a:gd name="T1" fmla="*/ 166601 h 245660"/>
                  <a:gd name="T2" fmla="*/ 237406 w 914400"/>
                  <a:gd name="T3" fmla="*/ 138834 h 245660"/>
                  <a:gd name="T4" fmla="*/ 445657 w 914400"/>
                  <a:gd name="T5" fmla="*/ 23139 h 245660"/>
                  <a:gd name="T6" fmla="*/ 558113 w 914400"/>
                  <a:gd name="T7" fmla="*/ 0 h 2456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4400" h="245660">
                    <a:moveTo>
                      <a:pt x="0" y="245660"/>
                    </a:moveTo>
                    <a:cubicBezTo>
                      <a:pt x="133634" y="242817"/>
                      <a:pt x="267269" y="239974"/>
                      <a:pt x="388961" y="204717"/>
                    </a:cubicBezTo>
                    <a:cubicBezTo>
                      <a:pt x="510653" y="169460"/>
                      <a:pt x="642582" y="68240"/>
                      <a:pt x="730155" y="34120"/>
                    </a:cubicBezTo>
                    <a:cubicBezTo>
                      <a:pt x="817728" y="1"/>
                      <a:pt x="866064" y="0"/>
                      <a:pt x="914400" y="0"/>
                    </a:cubicBezTo>
                  </a:path>
                </a:pathLst>
              </a:custGeom>
              <a:noFill/>
              <a:ln w="12700" cap="rnd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167" name="Straight Connector 166"/>
          <p:cNvCxnSpPr/>
          <p:nvPr/>
        </p:nvCxnSpPr>
        <p:spPr>
          <a:xfrm rot="5400000">
            <a:off x="3414713" y="3924300"/>
            <a:ext cx="228600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oval"/>
            <a:tailEnd type="none"/>
          </a:ln>
        </p:spPr>
      </p:cxnSp>
      <p:cxnSp>
        <p:nvCxnSpPr>
          <p:cNvPr id="173" name="Straight Connector 172"/>
          <p:cNvCxnSpPr/>
          <p:nvPr/>
        </p:nvCxnSpPr>
        <p:spPr>
          <a:xfrm rot="5400000">
            <a:off x="4819650" y="3940175"/>
            <a:ext cx="114300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oval"/>
            <a:tailEnd type="none"/>
          </a:ln>
        </p:spPr>
      </p:cxnSp>
      <p:cxnSp>
        <p:nvCxnSpPr>
          <p:cNvPr id="185" name="Straight Connector 184"/>
          <p:cNvCxnSpPr/>
          <p:nvPr/>
        </p:nvCxnSpPr>
        <p:spPr>
          <a:xfrm rot="5400000">
            <a:off x="6699250" y="3838575"/>
            <a:ext cx="317500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oval"/>
            <a:tailEnd type="none"/>
          </a:ln>
        </p:spPr>
      </p:cxnSp>
      <p:cxnSp>
        <p:nvCxnSpPr>
          <p:cNvPr id="187" name="Straight Connector 186"/>
          <p:cNvCxnSpPr/>
          <p:nvPr/>
        </p:nvCxnSpPr>
        <p:spPr>
          <a:xfrm rot="5400000">
            <a:off x="3140869" y="5137944"/>
            <a:ext cx="217488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oval"/>
            <a:tailEnd type="none"/>
          </a:ln>
        </p:spPr>
      </p:cxnSp>
      <p:cxnSp>
        <p:nvCxnSpPr>
          <p:cNvPr id="189" name="Straight Connector 188"/>
          <p:cNvCxnSpPr/>
          <p:nvPr/>
        </p:nvCxnSpPr>
        <p:spPr>
          <a:xfrm rot="5400000">
            <a:off x="5676900" y="5954713"/>
            <a:ext cx="479425" cy="0"/>
          </a:xfrm>
          <a:prstGeom prst="line">
            <a:avLst/>
          </a:prstGeom>
          <a:solidFill>
            <a:schemeClr val="bg1"/>
          </a:solidFill>
          <a:ln w="47625">
            <a:solidFill>
              <a:schemeClr val="tx1"/>
            </a:solidFill>
            <a:miter lim="800000"/>
            <a:headEnd type="oval"/>
            <a:tailEnd type="none"/>
          </a:ln>
        </p:spPr>
      </p:cxnSp>
      <p:cxnSp>
        <p:nvCxnSpPr>
          <p:cNvPr id="192" name="Straight Connector 191"/>
          <p:cNvCxnSpPr/>
          <p:nvPr/>
        </p:nvCxnSpPr>
        <p:spPr>
          <a:xfrm rot="5400000">
            <a:off x="3275013" y="5991225"/>
            <a:ext cx="5715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oval" w="sm" len="sm"/>
            <a:tailEnd type="none"/>
          </a:ln>
        </p:spPr>
      </p:cxnSp>
      <p:cxnSp>
        <p:nvCxnSpPr>
          <p:cNvPr id="194" name="Straight Connector 193"/>
          <p:cNvCxnSpPr/>
          <p:nvPr/>
        </p:nvCxnSpPr>
        <p:spPr>
          <a:xfrm rot="5400000">
            <a:off x="3780631" y="6326982"/>
            <a:ext cx="87313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oval" w="sm" len="sm"/>
            <a:tailEnd type="none"/>
          </a:ln>
        </p:spPr>
      </p:cxnSp>
      <p:cxnSp>
        <p:nvCxnSpPr>
          <p:cNvPr id="197" name="Straight Connector 196"/>
          <p:cNvCxnSpPr/>
          <p:nvPr/>
        </p:nvCxnSpPr>
        <p:spPr>
          <a:xfrm rot="5400000">
            <a:off x="3282950" y="6681788"/>
            <a:ext cx="6985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oval" w="sm" len="sm"/>
            <a:tailEnd type="none"/>
          </a:ln>
        </p:spPr>
      </p:cxnSp>
      <p:cxnSp>
        <p:nvCxnSpPr>
          <p:cNvPr id="199" name="Straight Connector 198"/>
          <p:cNvCxnSpPr/>
          <p:nvPr/>
        </p:nvCxnSpPr>
        <p:spPr>
          <a:xfrm rot="5400000">
            <a:off x="2760663" y="6335713"/>
            <a:ext cx="57150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oval" w="sm" len="sm"/>
            <a:tailEnd type="none"/>
          </a:ln>
        </p:spPr>
      </p:cxnSp>
      <p:sp>
        <p:nvSpPr>
          <p:cNvPr id="100" name="Slide Number Placeholder 3"/>
          <p:cNvSpPr txBox="1">
            <a:spLocks/>
          </p:cNvSpPr>
          <p:nvPr/>
        </p:nvSpPr>
        <p:spPr>
          <a:xfrm>
            <a:off x="7712075" y="7315200"/>
            <a:ext cx="2346325" cy="539750"/>
          </a:xfrm>
          <a:prstGeom prst="rect">
            <a:avLst/>
          </a:prstGeom>
          <a:noFill/>
        </p:spPr>
        <p:txBody>
          <a:bodyPr lIns="101882" tIns="50941" rIns="101882" bIns="50941" anchor="ctr"/>
          <a:lstStyle/>
          <a:p>
            <a:pPr algn="r" eaLnBrk="0" hangingPunct="0">
              <a:defRPr/>
            </a:pPr>
            <a:fld id="{E577EB26-4EC9-4EF0-AEEC-5D676E11894A}" type="slidenum">
              <a:rPr lang="en-US" sz="140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algn="r" eaLnBrk="0" hangingPunct="0">
                <a:defRPr/>
              </a:pPr>
              <a:t>6</a:t>
            </a:fld>
            <a:endParaRPr lang="en-US" sz="1400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010" name="Straight Connector 412"/>
          <p:cNvCxnSpPr>
            <a:cxnSpLocks noChangeShapeType="1"/>
          </p:cNvCxnSpPr>
          <p:nvPr/>
        </p:nvCxnSpPr>
        <p:spPr bwMode="auto">
          <a:xfrm rot="10800000" flipV="1">
            <a:off x="3671888" y="5643563"/>
            <a:ext cx="271462" cy="244475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11" name="Straight Connector 412"/>
          <p:cNvCxnSpPr>
            <a:cxnSpLocks noChangeShapeType="1"/>
          </p:cNvCxnSpPr>
          <p:nvPr/>
        </p:nvCxnSpPr>
        <p:spPr bwMode="auto">
          <a:xfrm rot="10800000" flipV="1">
            <a:off x="2033588" y="6862763"/>
            <a:ext cx="271462" cy="244475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12" name="Straight Connector 412"/>
          <p:cNvCxnSpPr>
            <a:cxnSpLocks noChangeShapeType="1"/>
          </p:cNvCxnSpPr>
          <p:nvPr/>
        </p:nvCxnSpPr>
        <p:spPr bwMode="auto">
          <a:xfrm rot="10800000" flipV="1">
            <a:off x="2033588" y="5638800"/>
            <a:ext cx="271462" cy="246063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13" name="Straight Connector 412"/>
          <p:cNvCxnSpPr>
            <a:cxnSpLocks noChangeShapeType="1"/>
          </p:cNvCxnSpPr>
          <p:nvPr/>
        </p:nvCxnSpPr>
        <p:spPr bwMode="auto">
          <a:xfrm rot="10800000" flipV="1">
            <a:off x="5348288" y="6865938"/>
            <a:ext cx="271462" cy="246062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14" name="Straight Connector 412"/>
          <p:cNvCxnSpPr>
            <a:cxnSpLocks noChangeShapeType="1"/>
          </p:cNvCxnSpPr>
          <p:nvPr/>
        </p:nvCxnSpPr>
        <p:spPr bwMode="auto">
          <a:xfrm rot="10800000" flipV="1">
            <a:off x="5348288" y="5643563"/>
            <a:ext cx="271462" cy="244475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15" name="Straight Connector 412"/>
          <p:cNvCxnSpPr>
            <a:cxnSpLocks noChangeShapeType="1"/>
          </p:cNvCxnSpPr>
          <p:nvPr/>
        </p:nvCxnSpPr>
        <p:spPr bwMode="auto">
          <a:xfrm rot="10800000" flipV="1">
            <a:off x="5367338" y="4424363"/>
            <a:ext cx="271462" cy="244475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6" name="Oval 135"/>
          <p:cNvSpPr/>
          <p:nvPr/>
        </p:nvSpPr>
        <p:spPr>
          <a:xfrm>
            <a:off x="3352785" y="5799847"/>
            <a:ext cx="419100" cy="431800"/>
          </a:xfrm>
          <a:prstGeom prst="ellipse">
            <a:avLst/>
          </a:prstGeom>
          <a:solidFill>
            <a:srgbClr val="66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132" name="Oval 131"/>
          <p:cNvSpPr/>
          <p:nvPr/>
        </p:nvSpPr>
        <p:spPr>
          <a:xfrm>
            <a:off x="1714485" y="7019047"/>
            <a:ext cx="419100" cy="431800"/>
          </a:xfrm>
          <a:prstGeom prst="ellipse">
            <a:avLst/>
          </a:prstGeom>
          <a:solidFill>
            <a:srgbClr val="66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130" name="Oval 129"/>
          <p:cNvSpPr/>
          <p:nvPr/>
        </p:nvSpPr>
        <p:spPr>
          <a:xfrm>
            <a:off x="1714485" y="5795523"/>
            <a:ext cx="419100" cy="431800"/>
          </a:xfrm>
          <a:prstGeom prst="ellipse">
            <a:avLst/>
          </a:prstGeom>
          <a:solidFill>
            <a:srgbClr val="66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152" name="Oval 151"/>
          <p:cNvSpPr/>
          <p:nvPr/>
        </p:nvSpPr>
        <p:spPr>
          <a:xfrm>
            <a:off x="5029185" y="7023371"/>
            <a:ext cx="419100" cy="431800"/>
          </a:xfrm>
          <a:prstGeom prst="ellipse">
            <a:avLst/>
          </a:prstGeom>
          <a:solidFill>
            <a:srgbClr val="66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154" name="Oval 153"/>
          <p:cNvSpPr/>
          <p:nvPr/>
        </p:nvSpPr>
        <p:spPr>
          <a:xfrm>
            <a:off x="5029185" y="5799847"/>
            <a:ext cx="419100" cy="431800"/>
          </a:xfrm>
          <a:prstGeom prst="ellipse">
            <a:avLst/>
          </a:prstGeom>
          <a:solidFill>
            <a:srgbClr val="66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156" name="Oval 155"/>
          <p:cNvSpPr/>
          <p:nvPr/>
        </p:nvSpPr>
        <p:spPr>
          <a:xfrm>
            <a:off x="5048243" y="4580647"/>
            <a:ext cx="419100" cy="431800"/>
          </a:xfrm>
          <a:prstGeom prst="ellipse">
            <a:avLst/>
          </a:prstGeom>
          <a:solidFill>
            <a:srgbClr val="66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147" name="Rectangle 1395"/>
          <p:cNvSpPr>
            <a:spLocks noChangeArrowheads="1"/>
          </p:cNvSpPr>
          <p:nvPr/>
        </p:nvSpPr>
        <p:spPr bwMode="auto">
          <a:xfrm>
            <a:off x="5021263" y="4343400"/>
            <a:ext cx="769937" cy="762000"/>
          </a:xfrm>
          <a:prstGeom prst="rect">
            <a:avLst/>
          </a:prstGeom>
          <a:solidFill>
            <a:schemeClr val="bg1">
              <a:alpha val="90195"/>
            </a:scheme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algn="ctr" defTabSz="1019175" eaLnBrk="0" hangingPunct="0"/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48" name="Rectangle 1395"/>
          <p:cNvSpPr>
            <a:spLocks noChangeArrowheads="1"/>
          </p:cNvSpPr>
          <p:nvPr/>
        </p:nvSpPr>
        <p:spPr bwMode="auto">
          <a:xfrm>
            <a:off x="4945063" y="5562600"/>
            <a:ext cx="769937" cy="762000"/>
          </a:xfrm>
          <a:prstGeom prst="rect">
            <a:avLst/>
          </a:prstGeom>
          <a:solidFill>
            <a:schemeClr val="bg1">
              <a:alpha val="90195"/>
            </a:scheme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algn="ctr" defTabSz="1019175" eaLnBrk="0" hangingPunct="0"/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49" name="Rectangle 1395"/>
          <p:cNvSpPr>
            <a:spLocks noChangeArrowheads="1"/>
          </p:cNvSpPr>
          <p:nvPr/>
        </p:nvSpPr>
        <p:spPr bwMode="auto">
          <a:xfrm>
            <a:off x="5021263" y="6705600"/>
            <a:ext cx="769937" cy="846138"/>
          </a:xfrm>
          <a:prstGeom prst="rect">
            <a:avLst/>
          </a:prstGeom>
          <a:solidFill>
            <a:schemeClr val="bg1">
              <a:alpha val="90195"/>
            </a:scheme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algn="ctr" defTabSz="1019175" eaLnBrk="0" hangingPunct="0"/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50" name="Rectangle 1395"/>
          <p:cNvSpPr>
            <a:spLocks noChangeArrowheads="1"/>
          </p:cNvSpPr>
          <p:nvPr/>
        </p:nvSpPr>
        <p:spPr bwMode="auto">
          <a:xfrm>
            <a:off x="3268663" y="5638800"/>
            <a:ext cx="685800" cy="685800"/>
          </a:xfrm>
          <a:prstGeom prst="rect">
            <a:avLst/>
          </a:prstGeom>
          <a:solidFill>
            <a:schemeClr val="bg1">
              <a:alpha val="90195"/>
            </a:scheme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algn="ctr" defTabSz="1019175" eaLnBrk="0" hangingPunct="0"/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60" name="Rectangle 1395"/>
          <p:cNvSpPr>
            <a:spLocks noChangeArrowheads="1"/>
          </p:cNvSpPr>
          <p:nvPr/>
        </p:nvSpPr>
        <p:spPr bwMode="auto">
          <a:xfrm>
            <a:off x="1668463" y="5562600"/>
            <a:ext cx="769937" cy="762000"/>
          </a:xfrm>
          <a:prstGeom prst="rect">
            <a:avLst/>
          </a:prstGeom>
          <a:solidFill>
            <a:schemeClr val="bg1">
              <a:alpha val="90195"/>
            </a:scheme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algn="ctr" defTabSz="1019175" eaLnBrk="0" hangingPunct="0"/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61" name="Rectangle 1395"/>
          <p:cNvSpPr>
            <a:spLocks noChangeArrowheads="1"/>
          </p:cNvSpPr>
          <p:nvPr/>
        </p:nvSpPr>
        <p:spPr bwMode="auto">
          <a:xfrm>
            <a:off x="1668463" y="6781800"/>
            <a:ext cx="769937" cy="769938"/>
          </a:xfrm>
          <a:prstGeom prst="rect">
            <a:avLst/>
          </a:prstGeom>
          <a:solidFill>
            <a:schemeClr val="bg1">
              <a:alpha val="90195"/>
            </a:scheme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algn="ctr" defTabSz="1019175" eaLnBrk="0" hangingPunct="0"/>
            <a:endParaRPr lang="en-US" b="0">
              <a:solidFill>
                <a:srgbClr val="000000"/>
              </a:solidFill>
            </a:endParaRPr>
          </a:p>
        </p:txBody>
      </p:sp>
      <p:cxnSp>
        <p:nvCxnSpPr>
          <p:cNvPr id="43040" name="Straight Connector 412"/>
          <p:cNvCxnSpPr>
            <a:cxnSpLocks noChangeShapeType="1"/>
          </p:cNvCxnSpPr>
          <p:nvPr/>
        </p:nvCxnSpPr>
        <p:spPr bwMode="auto">
          <a:xfrm rot="10800000" flipV="1">
            <a:off x="3690938" y="4424363"/>
            <a:ext cx="271462" cy="244475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8" name="Oval 137"/>
          <p:cNvSpPr/>
          <p:nvPr/>
        </p:nvSpPr>
        <p:spPr>
          <a:xfrm>
            <a:off x="3371843" y="4580647"/>
            <a:ext cx="419100" cy="431800"/>
          </a:xfrm>
          <a:prstGeom prst="ellipse">
            <a:avLst/>
          </a:prstGeom>
          <a:solidFill>
            <a:srgbClr val="66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146" name="Rectangle 1395"/>
          <p:cNvSpPr>
            <a:spLocks noChangeArrowheads="1"/>
          </p:cNvSpPr>
          <p:nvPr/>
        </p:nvSpPr>
        <p:spPr bwMode="auto">
          <a:xfrm>
            <a:off x="3276600" y="4419600"/>
            <a:ext cx="685800" cy="685800"/>
          </a:xfrm>
          <a:prstGeom prst="rect">
            <a:avLst/>
          </a:prstGeom>
          <a:solidFill>
            <a:schemeClr val="bg1">
              <a:alpha val="90195"/>
            </a:scheme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algn="ctr" defTabSz="1019175" eaLnBrk="0" hangingPunct="0"/>
            <a:endParaRPr lang="en-US" b="0">
              <a:solidFill>
                <a:srgbClr val="000000"/>
              </a:solidFill>
            </a:endParaRPr>
          </a:p>
        </p:txBody>
      </p:sp>
      <p:cxnSp>
        <p:nvCxnSpPr>
          <p:cNvPr id="43045" name="Straight Connector 175"/>
          <p:cNvCxnSpPr>
            <a:cxnSpLocks noChangeShapeType="1"/>
          </p:cNvCxnSpPr>
          <p:nvPr/>
        </p:nvCxnSpPr>
        <p:spPr bwMode="auto">
          <a:xfrm rot="5400000" flipH="1" flipV="1">
            <a:off x="2413000" y="5486400"/>
            <a:ext cx="38100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46" name="Straight Connector 174"/>
          <p:cNvCxnSpPr>
            <a:cxnSpLocks noChangeShapeType="1"/>
          </p:cNvCxnSpPr>
          <p:nvPr/>
        </p:nvCxnSpPr>
        <p:spPr bwMode="auto">
          <a:xfrm rot="5400000" flipH="1" flipV="1">
            <a:off x="4079875" y="5486400"/>
            <a:ext cx="38100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47" name="Straight Connector 138"/>
          <p:cNvCxnSpPr>
            <a:cxnSpLocks noChangeShapeType="1"/>
          </p:cNvCxnSpPr>
          <p:nvPr/>
        </p:nvCxnSpPr>
        <p:spPr bwMode="auto">
          <a:xfrm rot="5400000" flipH="1" flipV="1">
            <a:off x="762000" y="5486400"/>
            <a:ext cx="38100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48" name="Straight Connector 412"/>
          <p:cNvCxnSpPr>
            <a:cxnSpLocks noChangeShapeType="1"/>
          </p:cNvCxnSpPr>
          <p:nvPr/>
        </p:nvCxnSpPr>
        <p:spPr bwMode="auto">
          <a:xfrm rot="10800000" flipV="1">
            <a:off x="3671888" y="6865938"/>
            <a:ext cx="271462" cy="246062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4" name="Oval 133"/>
          <p:cNvSpPr/>
          <p:nvPr/>
        </p:nvSpPr>
        <p:spPr>
          <a:xfrm>
            <a:off x="3352785" y="7023371"/>
            <a:ext cx="419100" cy="431800"/>
          </a:xfrm>
          <a:prstGeom prst="ellipse">
            <a:avLst/>
          </a:prstGeom>
          <a:solidFill>
            <a:srgbClr val="66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N</a:t>
            </a:r>
          </a:p>
        </p:txBody>
      </p:sp>
      <p:cxnSp>
        <p:nvCxnSpPr>
          <p:cNvPr id="43052" name="Straight Connector 412"/>
          <p:cNvCxnSpPr>
            <a:cxnSpLocks noChangeShapeType="1"/>
          </p:cNvCxnSpPr>
          <p:nvPr/>
        </p:nvCxnSpPr>
        <p:spPr bwMode="auto">
          <a:xfrm rot="5400000">
            <a:off x="2046287" y="4349751"/>
            <a:ext cx="322263" cy="309562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Oval 81"/>
          <p:cNvSpPr/>
          <p:nvPr/>
        </p:nvSpPr>
        <p:spPr>
          <a:xfrm>
            <a:off x="1733543" y="4576323"/>
            <a:ext cx="419100" cy="431800"/>
          </a:xfrm>
          <a:prstGeom prst="ellipse">
            <a:avLst/>
          </a:prstGeom>
          <a:solidFill>
            <a:srgbClr val="66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N</a:t>
            </a:r>
          </a:p>
        </p:txBody>
      </p:sp>
      <p:cxnSp>
        <p:nvCxnSpPr>
          <p:cNvPr id="43056" name="Straight Connector 47"/>
          <p:cNvCxnSpPr>
            <a:cxnSpLocks noChangeShapeType="1"/>
          </p:cNvCxnSpPr>
          <p:nvPr/>
        </p:nvCxnSpPr>
        <p:spPr bwMode="auto">
          <a:xfrm>
            <a:off x="1524000" y="6629400"/>
            <a:ext cx="54864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57" name="Straight Connector 46"/>
          <p:cNvCxnSpPr>
            <a:cxnSpLocks noChangeShapeType="1"/>
          </p:cNvCxnSpPr>
          <p:nvPr/>
        </p:nvCxnSpPr>
        <p:spPr bwMode="auto">
          <a:xfrm>
            <a:off x="1524000" y="5410200"/>
            <a:ext cx="54864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58" name="Straight Connector 42"/>
          <p:cNvCxnSpPr>
            <a:cxnSpLocks noChangeShapeType="1"/>
          </p:cNvCxnSpPr>
          <p:nvPr/>
        </p:nvCxnSpPr>
        <p:spPr bwMode="auto">
          <a:xfrm>
            <a:off x="1524000" y="4191000"/>
            <a:ext cx="54864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3059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FIST in Action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940" indent="-381940" defTabSz="91440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3500" kern="1200" dirty="0" smtClean="0"/>
              <a:t>Route packet from source to destination </a:t>
            </a:r>
          </a:p>
          <a:p>
            <a:pPr marL="688975" lvl="1" indent="-344488" defTabSz="914400">
              <a:spcBef>
                <a:spcPts val="600"/>
              </a:spcBef>
              <a:buClr>
                <a:srgbClr val="669999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800" kern="1200" dirty="0" smtClean="0">
                <a:solidFill>
                  <a:srgbClr val="000000"/>
                </a:solidFill>
                <a:ea typeface="+mn-ea"/>
                <a:cs typeface="Arial"/>
              </a:rPr>
              <a:t>Determine routers that will be traversed</a:t>
            </a:r>
          </a:p>
          <a:p>
            <a:pPr marL="381940" lvl="1" indent="-381940" defTabSz="914400">
              <a:spcBef>
                <a:spcPct val="20000"/>
              </a:spcBef>
              <a:buClr>
                <a:srgbClr val="996666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3500" b="1" kern="1200" dirty="0" smtClean="0">
                <a:ea typeface="+mn-ea"/>
              </a:rPr>
              <a:t>Add up the delays for each traversed router</a:t>
            </a:r>
          </a:p>
          <a:p>
            <a:pPr marL="688975" lvl="1" indent="-344488">
              <a:spcBef>
                <a:spcPts val="600"/>
              </a:spcBef>
              <a:defRPr/>
            </a:pPr>
            <a:r>
              <a:rPr lang="en-US" sz="2800" kern="1200" dirty="0" smtClean="0">
                <a:solidFill>
                  <a:srgbClr val="000000"/>
                </a:solidFill>
                <a:ea typeface="+mn-ea"/>
                <a:cs typeface="Arial"/>
              </a:rPr>
              <a:t>Index </a:t>
            </a:r>
            <a:r>
              <a:rPr lang="en-US" dirty="0" smtClean="0">
                <a:solidFill>
                  <a:srgbClr val="000000"/>
                </a:solidFill>
                <a:cs typeface="Arial"/>
              </a:rPr>
              <a:t>load-delay </a:t>
            </a:r>
            <a:r>
              <a:rPr lang="en-US" sz="2800" kern="1200" dirty="0" smtClean="0">
                <a:solidFill>
                  <a:srgbClr val="000000"/>
                </a:solidFill>
                <a:ea typeface="+mn-ea"/>
                <a:cs typeface="Arial"/>
              </a:rPr>
              <a:t>curves using current load at each router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endParaRPr lang="en-US" dirty="0" smtClean="0"/>
          </a:p>
        </p:txBody>
      </p:sp>
      <p:sp>
        <p:nvSpPr>
          <p:cNvPr id="91" name="Rounded Rectangle 90"/>
          <p:cNvSpPr/>
          <p:nvPr/>
        </p:nvSpPr>
        <p:spPr>
          <a:xfrm>
            <a:off x="3886200" y="3886199"/>
            <a:ext cx="866697" cy="6096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3886200" y="5105399"/>
            <a:ext cx="866697" cy="6096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3886200" y="6324599"/>
            <a:ext cx="866697" cy="6096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FFFFFF"/>
                </a:solidFill>
              </a:rPr>
              <a:t>R</a:t>
            </a:r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>
            <a:off x="3886200" y="3886200"/>
            <a:ext cx="866775" cy="609600"/>
            <a:chOff x="4495800" y="3581400"/>
            <a:chExt cx="866697" cy="609600"/>
          </a:xfrm>
        </p:grpSpPr>
        <p:sp>
          <p:nvSpPr>
            <p:cNvPr id="99" name="Rounded Rectangle 98"/>
            <p:cNvSpPr/>
            <p:nvPr/>
          </p:nvSpPr>
          <p:spPr>
            <a:xfrm>
              <a:off x="4495800" y="3581400"/>
              <a:ext cx="866697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1882" tIns="50941" rIns="101882" bIns="50941" anchor="ctr"/>
            <a:lstStyle/>
            <a:p>
              <a:pPr algn="ctr" eaLnBrk="0" hangingPunct="0">
                <a:defRPr/>
              </a:pPr>
              <a:endParaRPr lang="en-US" sz="4800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4572000" y="3657600"/>
              <a:ext cx="685800" cy="422945"/>
              <a:chOff x="5964296" y="6781800"/>
              <a:chExt cx="1123600" cy="623649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>
                <a:off x="5775186" y="7093131"/>
                <a:ext cx="6226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5964285" y="7287420"/>
                <a:ext cx="112349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43130" name="Freeform 102"/>
              <p:cNvSpPr>
                <a:spLocks/>
              </p:cNvSpPr>
              <p:nvPr/>
            </p:nvSpPr>
            <p:spPr bwMode="auto">
              <a:xfrm>
                <a:off x="6157864" y="6887873"/>
                <a:ext cx="914400" cy="245660"/>
              </a:xfrm>
              <a:custGeom>
                <a:avLst/>
                <a:gdLst>
                  <a:gd name="T0" fmla="*/ 0 w 914400"/>
                  <a:gd name="T1" fmla="*/ 245660 h 245660"/>
                  <a:gd name="T2" fmla="*/ 388961 w 914400"/>
                  <a:gd name="T3" fmla="*/ 204717 h 245660"/>
                  <a:gd name="T4" fmla="*/ 730155 w 914400"/>
                  <a:gd name="T5" fmla="*/ 34120 h 245660"/>
                  <a:gd name="T6" fmla="*/ 914400 w 914400"/>
                  <a:gd name="T7" fmla="*/ 0 h 2456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4400" h="245660">
                    <a:moveTo>
                      <a:pt x="0" y="245660"/>
                    </a:moveTo>
                    <a:cubicBezTo>
                      <a:pt x="133634" y="242817"/>
                      <a:pt x="267269" y="239974"/>
                      <a:pt x="388961" y="204717"/>
                    </a:cubicBezTo>
                    <a:cubicBezTo>
                      <a:pt x="510653" y="169460"/>
                      <a:pt x="642582" y="68240"/>
                      <a:pt x="730155" y="34120"/>
                    </a:cubicBezTo>
                    <a:cubicBezTo>
                      <a:pt x="817728" y="1"/>
                      <a:pt x="866064" y="0"/>
                      <a:pt x="914400" y="0"/>
                    </a:cubicBezTo>
                  </a:path>
                </a:pathLst>
              </a:custGeom>
              <a:noFill/>
              <a:ln w="38100" cap="rnd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1" name="Rounded Rectangle 110"/>
          <p:cNvSpPr/>
          <p:nvPr/>
        </p:nvSpPr>
        <p:spPr>
          <a:xfrm>
            <a:off x="2238297" y="3886199"/>
            <a:ext cx="866697" cy="6096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2238297" y="5105399"/>
            <a:ext cx="866697" cy="6096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2238297" y="6324599"/>
            <a:ext cx="866697" cy="6096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FFFFFF"/>
                </a:solidFill>
              </a:rPr>
              <a:t>R</a:t>
            </a:r>
          </a:p>
        </p:txBody>
      </p:sp>
      <p:grpSp>
        <p:nvGrpSpPr>
          <p:cNvPr id="4" name="Group 179"/>
          <p:cNvGrpSpPr>
            <a:grpSpLocks/>
          </p:cNvGrpSpPr>
          <p:nvPr/>
        </p:nvGrpSpPr>
        <p:grpSpPr bwMode="auto">
          <a:xfrm>
            <a:off x="2238375" y="3886200"/>
            <a:ext cx="866775" cy="609600"/>
            <a:chOff x="2847897" y="3581400"/>
            <a:chExt cx="866697" cy="609600"/>
          </a:xfrm>
        </p:grpSpPr>
        <p:sp>
          <p:nvSpPr>
            <p:cNvPr id="114" name="Rounded Rectangle 113"/>
            <p:cNvSpPr/>
            <p:nvPr/>
          </p:nvSpPr>
          <p:spPr>
            <a:xfrm>
              <a:off x="2847897" y="3581400"/>
              <a:ext cx="866697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1882" tIns="50941" rIns="101882" bIns="50941" anchor="ctr"/>
            <a:lstStyle/>
            <a:p>
              <a:pPr algn="ctr" eaLnBrk="0" hangingPunct="0">
                <a:defRPr/>
              </a:pPr>
              <a:endParaRPr lang="en-US" sz="4800" dirty="0">
                <a:solidFill>
                  <a:srgbClr val="FFFFFF"/>
                </a:solidFill>
              </a:endParaRPr>
            </a:p>
          </p:txBody>
        </p:sp>
        <p:grpSp>
          <p:nvGrpSpPr>
            <p:cNvPr id="5" name="Group 114"/>
            <p:cNvGrpSpPr/>
            <p:nvPr/>
          </p:nvGrpSpPr>
          <p:grpSpPr>
            <a:xfrm>
              <a:off x="2924097" y="3657600"/>
              <a:ext cx="685800" cy="471249"/>
              <a:chOff x="7315200" y="4751495"/>
              <a:chExt cx="1123600" cy="623649"/>
            </a:xfrm>
            <a:solidFill>
              <a:schemeClr val="bg1"/>
            </a:solidFill>
          </p:grpSpPr>
          <p:cxnSp>
            <p:nvCxnSpPr>
              <p:cNvPr id="116" name="Straight Connector 115"/>
              <p:cNvCxnSpPr/>
              <p:nvPr/>
            </p:nvCxnSpPr>
            <p:spPr>
              <a:xfrm rot="5400000">
                <a:off x="7126231" y="5063320"/>
                <a:ext cx="623649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17" name="Straight Connector 116"/>
              <p:cNvCxnSpPr/>
              <p:nvPr/>
            </p:nvCxnSpPr>
            <p:spPr>
              <a:xfrm rot="10800000">
                <a:off x="7315200" y="5257800"/>
                <a:ext cx="1123600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118" name="Freeform 117"/>
              <p:cNvSpPr/>
              <p:nvPr/>
            </p:nvSpPr>
            <p:spPr bwMode="auto">
              <a:xfrm>
                <a:off x="7506849" y="4806389"/>
                <a:ext cx="895847" cy="377687"/>
              </a:xfrm>
              <a:custGeom>
                <a:avLst/>
                <a:gdLst>
                  <a:gd name="connsiteX0" fmla="*/ 0 w 930303"/>
                  <a:gd name="connsiteY0" fmla="*/ 254442 h 254442"/>
                  <a:gd name="connsiteX1" fmla="*/ 373711 w 930303"/>
                  <a:gd name="connsiteY1" fmla="*/ 238539 h 254442"/>
                  <a:gd name="connsiteX2" fmla="*/ 707666 w 930303"/>
                  <a:gd name="connsiteY2" fmla="*/ 174929 h 254442"/>
                  <a:gd name="connsiteX3" fmla="*/ 930303 w 930303"/>
                  <a:gd name="connsiteY3" fmla="*/ 0 h 25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0303" h="254442">
                    <a:moveTo>
                      <a:pt x="0" y="254442"/>
                    </a:moveTo>
                    <a:cubicBezTo>
                      <a:pt x="127883" y="253116"/>
                      <a:pt x="255767" y="251791"/>
                      <a:pt x="373711" y="238539"/>
                    </a:cubicBezTo>
                    <a:cubicBezTo>
                      <a:pt x="491655" y="225287"/>
                      <a:pt x="614901" y="214685"/>
                      <a:pt x="707666" y="174929"/>
                    </a:cubicBezTo>
                    <a:cubicBezTo>
                      <a:pt x="800431" y="135173"/>
                      <a:pt x="865367" y="67586"/>
                      <a:pt x="930303" y="0"/>
                    </a:cubicBezTo>
                  </a:path>
                </a:pathLst>
              </a:custGeom>
              <a:grpFill/>
              <a:ln w="38100" cap="rnd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1019175" eaLnBrk="0" hangingPunct="0"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57" name="Rounded Rectangle 156"/>
          <p:cNvSpPr/>
          <p:nvPr/>
        </p:nvSpPr>
        <p:spPr>
          <a:xfrm>
            <a:off x="5562600" y="3886199"/>
            <a:ext cx="866697" cy="6096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5562600" y="5105399"/>
            <a:ext cx="866697" cy="6096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FFFFFF"/>
                </a:solidFill>
              </a:rPr>
              <a:t>R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5562600" y="6324599"/>
            <a:ext cx="866697" cy="609600"/>
          </a:xfrm>
          <a:prstGeom prst="roundRect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4800" dirty="0">
                <a:solidFill>
                  <a:srgbClr val="FFFFFF"/>
                </a:solidFill>
              </a:rPr>
              <a:t>R</a:t>
            </a:r>
          </a:p>
        </p:txBody>
      </p:sp>
      <p:grpSp>
        <p:nvGrpSpPr>
          <p:cNvPr id="6" name="Group 180"/>
          <p:cNvGrpSpPr>
            <a:grpSpLocks/>
          </p:cNvGrpSpPr>
          <p:nvPr/>
        </p:nvGrpSpPr>
        <p:grpSpPr bwMode="auto">
          <a:xfrm>
            <a:off x="3886200" y="6324600"/>
            <a:ext cx="866775" cy="609600"/>
            <a:chOff x="2847897" y="4800600"/>
            <a:chExt cx="866697" cy="609600"/>
          </a:xfrm>
        </p:grpSpPr>
        <p:sp>
          <p:nvSpPr>
            <p:cNvPr id="119" name="Rounded Rectangle 118"/>
            <p:cNvSpPr/>
            <p:nvPr/>
          </p:nvSpPr>
          <p:spPr>
            <a:xfrm>
              <a:off x="2847897" y="4800600"/>
              <a:ext cx="866697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1882" tIns="50941" rIns="101882" bIns="50941" anchor="ctr"/>
            <a:lstStyle/>
            <a:p>
              <a:pPr algn="ctr" eaLnBrk="0" hangingPunct="0">
                <a:defRPr/>
              </a:pPr>
              <a:endParaRPr lang="en-US" sz="4800" dirty="0">
                <a:solidFill>
                  <a:srgbClr val="FFFFFF"/>
                </a:solidFill>
              </a:endParaRPr>
            </a:p>
          </p:txBody>
        </p:sp>
        <p:grpSp>
          <p:nvGrpSpPr>
            <p:cNvPr id="7" name="Group 119"/>
            <p:cNvGrpSpPr>
              <a:grpSpLocks/>
            </p:cNvGrpSpPr>
            <p:nvPr/>
          </p:nvGrpSpPr>
          <p:grpSpPr bwMode="auto">
            <a:xfrm>
              <a:off x="2924097" y="4876800"/>
              <a:ext cx="685800" cy="422945"/>
              <a:chOff x="5964296" y="6781800"/>
              <a:chExt cx="1123600" cy="623649"/>
            </a:xfrm>
          </p:grpSpPr>
          <p:cxnSp>
            <p:nvCxnSpPr>
              <p:cNvPr id="121" name="Straight Connector 120"/>
              <p:cNvCxnSpPr/>
              <p:nvPr/>
            </p:nvCxnSpPr>
            <p:spPr>
              <a:xfrm rot="5400000">
                <a:off x="5775186" y="7093131"/>
                <a:ext cx="6226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22" name="Straight Connector 121"/>
              <p:cNvCxnSpPr/>
              <p:nvPr/>
            </p:nvCxnSpPr>
            <p:spPr>
              <a:xfrm rot="10800000">
                <a:off x="5964285" y="7287420"/>
                <a:ext cx="112349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43119" name="Freeform 122"/>
              <p:cNvSpPr>
                <a:spLocks/>
              </p:cNvSpPr>
              <p:nvPr/>
            </p:nvSpPr>
            <p:spPr bwMode="auto">
              <a:xfrm rot="-814709">
                <a:off x="6157864" y="6887872"/>
                <a:ext cx="914400" cy="245660"/>
              </a:xfrm>
              <a:custGeom>
                <a:avLst/>
                <a:gdLst>
                  <a:gd name="T0" fmla="*/ 0 w 914400"/>
                  <a:gd name="T1" fmla="*/ 245660 h 245660"/>
                  <a:gd name="T2" fmla="*/ 388961 w 914400"/>
                  <a:gd name="T3" fmla="*/ 204717 h 245660"/>
                  <a:gd name="T4" fmla="*/ 730155 w 914400"/>
                  <a:gd name="T5" fmla="*/ 34120 h 245660"/>
                  <a:gd name="T6" fmla="*/ 914400 w 914400"/>
                  <a:gd name="T7" fmla="*/ 0 h 2456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14400" h="245660">
                    <a:moveTo>
                      <a:pt x="0" y="245660"/>
                    </a:moveTo>
                    <a:cubicBezTo>
                      <a:pt x="133634" y="242817"/>
                      <a:pt x="267269" y="239974"/>
                      <a:pt x="388961" y="204717"/>
                    </a:cubicBezTo>
                    <a:cubicBezTo>
                      <a:pt x="510653" y="169460"/>
                      <a:pt x="642582" y="68240"/>
                      <a:pt x="730155" y="34120"/>
                    </a:cubicBezTo>
                    <a:cubicBezTo>
                      <a:pt x="817728" y="1"/>
                      <a:pt x="866064" y="0"/>
                      <a:pt x="914400" y="0"/>
                    </a:cubicBezTo>
                  </a:path>
                </a:pathLst>
              </a:custGeom>
              <a:noFill/>
              <a:ln w="38100" cap="rnd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" name="Group 182"/>
          <p:cNvGrpSpPr>
            <a:grpSpLocks/>
          </p:cNvGrpSpPr>
          <p:nvPr/>
        </p:nvGrpSpPr>
        <p:grpSpPr bwMode="auto">
          <a:xfrm>
            <a:off x="3886200" y="5105400"/>
            <a:ext cx="866775" cy="609600"/>
            <a:chOff x="4495800" y="4800600"/>
            <a:chExt cx="866697" cy="609600"/>
          </a:xfrm>
        </p:grpSpPr>
        <p:sp>
          <p:nvSpPr>
            <p:cNvPr id="104" name="Rounded Rectangle 103"/>
            <p:cNvSpPr/>
            <p:nvPr/>
          </p:nvSpPr>
          <p:spPr>
            <a:xfrm>
              <a:off x="4495800" y="4800600"/>
              <a:ext cx="866697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101882" tIns="50941" rIns="101882" bIns="50941" anchor="ctr"/>
            <a:lstStyle/>
            <a:p>
              <a:pPr algn="ctr" eaLnBrk="0" hangingPunct="0">
                <a:defRPr/>
              </a:pPr>
              <a:endParaRPr lang="en-US" sz="4800" dirty="0">
                <a:solidFill>
                  <a:srgbClr val="FFFFFF"/>
                </a:solidFill>
              </a:endParaRPr>
            </a:p>
          </p:txBody>
        </p:sp>
        <p:grpSp>
          <p:nvGrpSpPr>
            <p:cNvPr id="9" name="Group 104"/>
            <p:cNvGrpSpPr>
              <a:grpSpLocks/>
            </p:cNvGrpSpPr>
            <p:nvPr/>
          </p:nvGrpSpPr>
          <p:grpSpPr bwMode="auto">
            <a:xfrm>
              <a:off x="4586484" y="4876800"/>
              <a:ext cx="671316" cy="457200"/>
              <a:chOff x="7259696" y="6781800"/>
              <a:chExt cx="1123600" cy="623649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rot="5400000">
                <a:off x="7069743" y="7093625"/>
                <a:ext cx="62364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7259355" y="7288515"/>
                <a:ext cx="11238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</p:cxnSp>
          <p:sp>
            <p:nvSpPr>
              <p:cNvPr id="43112" name="Freeform 107"/>
              <p:cNvSpPr>
                <a:spLocks/>
              </p:cNvSpPr>
              <p:nvPr/>
            </p:nvSpPr>
            <p:spPr bwMode="auto">
              <a:xfrm>
                <a:off x="7458950" y="6860578"/>
                <a:ext cx="887105" cy="375313"/>
              </a:xfrm>
              <a:custGeom>
                <a:avLst/>
                <a:gdLst>
                  <a:gd name="T0" fmla="*/ 0 w 887105"/>
                  <a:gd name="T1" fmla="*/ 375313 h 375313"/>
                  <a:gd name="T2" fmla="*/ 423081 w 887105"/>
                  <a:gd name="T3" fmla="*/ 81886 h 375313"/>
                  <a:gd name="T4" fmla="*/ 887105 w 887105"/>
                  <a:gd name="T5" fmla="*/ 0 h 3753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87105" h="375313">
                    <a:moveTo>
                      <a:pt x="0" y="375313"/>
                    </a:moveTo>
                    <a:cubicBezTo>
                      <a:pt x="137615" y="259875"/>
                      <a:pt x="275230" y="144438"/>
                      <a:pt x="423081" y="81886"/>
                    </a:cubicBezTo>
                    <a:cubicBezTo>
                      <a:pt x="570932" y="19334"/>
                      <a:pt x="729018" y="9667"/>
                      <a:pt x="887105" y="0"/>
                    </a:cubicBezTo>
                  </a:path>
                </a:pathLst>
              </a:custGeom>
              <a:noFill/>
              <a:ln w="38100" cap="rnd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167" name="Straight Connector 166"/>
          <p:cNvCxnSpPr/>
          <p:nvPr/>
        </p:nvCxnSpPr>
        <p:spPr>
          <a:xfrm rot="5400000">
            <a:off x="2805113" y="4229100"/>
            <a:ext cx="2286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 type="oval" w="sm" len="sm"/>
            <a:tailEnd type="none"/>
          </a:ln>
        </p:spPr>
      </p:cxnSp>
      <p:cxnSp>
        <p:nvCxnSpPr>
          <p:cNvPr id="173" name="Straight Connector 172"/>
          <p:cNvCxnSpPr/>
          <p:nvPr/>
        </p:nvCxnSpPr>
        <p:spPr>
          <a:xfrm rot="5400000">
            <a:off x="4210050" y="4244975"/>
            <a:ext cx="1143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 type="oval" w="sm" len="sm"/>
            <a:tailEnd type="none"/>
          </a:ln>
        </p:spPr>
      </p:cxnSp>
      <p:cxnSp>
        <p:nvCxnSpPr>
          <p:cNvPr id="185" name="Straight Connector 184"/>
          <p:cNvCxnSpPr/>
          <p:nvPr/>
        </p:nvCxnSpPr>
        <p:spPr>
          <a:xfrm rot="5400000">
            <a:off x="4382294" y="5401469"/>
            <a:ext cx="315912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 type="oval" w="sm" len="sm"/>
            <a:tailEnd type="none"/>
          </a:ln>
        </p:spPr>
      </p:cxnSp>
      <p:cxnSp>
        <p:nvCxnSpPr>
          <p:cNvPr id="187" name="Straight Connector 186"/>
          <p:cNvCxnSpPr/>
          <p:nvPr/>
        </p:nvCxnSpPr>
        <p:spPr>
          <a:xfrm rot="5400000">
            <a:off x="4336256" y="6622257"/>
            <a:ext cx="217487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 type="oval" w="sm" len="sm"/>
            <a:tailEnd type="none"/>
          </a:ln>
        </p:spPr>
      </p:cxnSp>
      <p:sp>
        <p:nvSpPr>
          <p:cNvPr id="144" name="Oval 143"/>
          <p:cNvSpPr/>
          <p:nvPr/>
        </p:nvSpPr>
        <p:spPr>
          <a:xfrm>
            <a:off x="1737970" y="4579315"/>
            <a:ext cx="419100" cy="43180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S</a:t>
            </a:r>
          </a:p>
        </p:txBody>
      </p:sp>
      <p:sp>
        <p:nvSpPr>
          <p:cNvPr id="145" name="Oval 144"/>
          <p:cNvSpPr/>
          <p:nvPr/>
        </p:nvSpPr>
        <p:spPr>
          <a:xfrm>
            <a:off x="3352800" y="7025030"/>
            <a:ext cx="419100" cy="4318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63" name="Rectangle 1395"/>
          <p:cNvSpPr>
            <a:spLocks noChangeArrowheads="1"/>
          </p:cNvSpPr>
          <p:nvPr/>
        </p:nvSpPr>
        <p:spPr bwMode="auto">
          <a:xfrm>
            <a:off x="609600" y="5105400"/>
            <a:ext cx="914400" cy="762000"/>
          </a:xfrm>
          <a:prstGeom prst="rect">
            <a:avLst/>
          </a:prstGeom>
          <a:solidFill>
            <a:schemeClr val="bg1">
              <a:alpha val="90195"/>
            </a:schemeClr>
          </a:solidFill>
          <a:ln w="76200" algn="ctr">
            <a:noFill/>
            <a:round/>
            <a:headEnd/>
            <a:tailEnd/>
          </a:ln>
        </p:spPr>
        <p:txBody>
          <a:bodyPr/>
          <a:lstStyle/>
          <a:p>
            <a:pPr algn="ctr" defTabSz="1019175" eaLnBrk="0" hangingPunct="0"/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78" name="Right Brace 77"/>
          <p:cNvSpPr>
            <a:spLocks/>
          </p:cNvSpPr>
          <p:nvPr/>
        </p:nvSpPr>
        <p:spPr bwMode="auto">
          <a:xfrm>
            <a:off x="8305800" y="4073525"/>
            <a:ext cx="228600" cy="990600"/>
          </a:xfrm>
          <a:prstGeom prst="rightBrace">
            <a:avLst>
              <a:gd name="adj1" fmla="val 10934"/>
              <a:gd name="adj2" fmla="val 48801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1019175" eaLnBrk="0" hangingPunct="0"/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534400" y="4149725"/>
            <a:ext cx="10668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19175" eaLnBrk="0" hangingPunct="0">
              <a:defRPr/>
            </a:pPr>
            <a:r>
              <a:rPr lang="en-US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packet</a:t>
            </a:r>
          </a:p>
          <a:p>
            <a:pPr defTabSz="1019175" eaLnBrk="0" hangingPunct="0">
              <a:defRPr/>
            </a:pPr>
            <a:r>
              <a:rPr lang="en-US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delay</a:t>
            </a:r>
          </a:p>
        </p:txBody>
      </p:sp>
      <p:sp>
        <p:nvSpPr>
          <p:cNvPr id="288" name="Slide Number Placeholder 3"/>
          <p:cNvSpPr txBox="1">
            <a:spLocks/>
          </p:cNvSpPr>
          <p:nvPr/>
        </p:nvSpPr>
        <p:spPr>
          <a:xfrm>
            <a:off x="7712075" y="7315200"/>
            <a:ext cx="2346325" cy="539750"/>
          </a:xfrm>
          <a:prstGeom prst="rect">
            <a:avLst/>
          </a:prstGeom>
          <a:noFill/>
        </p:spPr>
        <p:txBody>
          <a:bodyPr lIns="101882" tIns="50941" rIns="101882" bIns="50941" anchor="ctr"/>
          <a:lstStyle/>
          <a:p>
            <a:pPr algn="r" eaLnBrk="0" hangingPunct="0">
              <a:defRPr/>
            </a:pPr>
            <a:fld id="{E577EB26-4EC9-4EF0-AEEC-5D676E11894A}" type="slidenum">
              <a:rPr lang="en-US" sz="140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 algn="r" eaLnBrk="0" hangingPunct="0">
                <a:defRPr/>
              </a:pPr>
              <a:t>7</a:t>
            </a:fld>
            <a:endParaRPr lang="en-US" sz="1400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212E-6 4.31373E-6 L 0.52273 4.31373E-6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2424E-6 -1.30719E-7 L 0.38842 0.02247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6061E-6 -2.94118E-6 L 0.36174 -0.09518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364E-6 6.53595E-8 L 0.37184 -0.21589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49" grpId="0" animBg="1"/>
      <p:bldP spid="150" grpId="0" animBg="1"/>
      <p:bldP spid="160" grpId="0" animBg="1"/>
      <p:bldP spid="161" grpId="0" animBg="1"/>
      <p:bldP spid="146" grpId="0" animBg="1"/>
      <p:bldP spid="163" grpId="0" animBg="1"/>
      <p:bldP spid="78" grpId="0" animBg="1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Introduction to FIST</a:t>
            </a:r>
          </a:p>
          <a:p>
            <a:pPr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000000"/>
                </a:solidFill>
                <a:cs typeface="Arial"/>
              </a:rPr>
              <a:t>Background</a:t>
            </a:r>
          </a:p>
          <a:p>
            <a:pPr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000000"/>
                </a:solidFill>
                <a:cs typeface="Arial"/>
              </a:rPr>
              <a:t>FIST-based Network Models</a:t>
            </a:r>
            <a:endParaRPr lang="en-US" dirty="0" smtClean="0">
              <a:solidFill>
                <a:srgbClr val="000000"/>
              </a:solidFill>
              <a:cs typeface="Arial"/>
            </a:endParaRPr>
          </a:p>
          <a:p>
            <a:pPr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000000"/>
                </a:solidFill>
                <a:cs typeface="Arial"/>
              </a:rPr>
              <a:t>Applicability and Limitations</a:t>
            </a:r>
          </a:p>
          <a:p>
            <a:pPr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000000"/>
                </a:solidFill>
                <a:cs typeface="Arial"/>
              </a:rPr>
              <a:t>Evaluation</a:t>
            </a:r>
          </a:p>
          <a:p>
            <a:pPr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000000"/>
                </a:solidFill>
                <a:cs typeface="Arial"/>
              </a:rPr>
              <a:t>Related Work</a:t>
            </a:r>
          </a:p>
          <a:p>
            <a:pPr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000000"/>
                </a:solidFill>
                <a:cs typeface="Arial"/>
              </a:rPr>
              <a:t>Conclusions</a:t>
            </a:r>
          </a:p>
          <a:p>
            <a:pPr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000000"/>
                </a:solidFill>
                <a:cs typeface="Arial"/>
              </a:rPr>
              <a:t>Future Directions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Introduction to FIST</a:t>
            </a:r>
          </a:p>
          <a:p>
            <a:pPr>
              <a:spcBef>
                <a:spcPts val="0"/>
              </a:spcBef>
              <a:defRPr/>
            </a:pPr>
            <a:r>
              <a:rPr lang="en-US" sz="3600" dirty="0" smtClean="0">
                <a:solidFill>
                  <a:srgbClr val="000000"/>
                </a:solidFill>
                <a:cs typeface="Arial"/>
              </a:rPr>
              <a:t>Background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FIST-based Network Models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Applicability and Limitations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Evaluation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Related Work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Conclusions</a:t>
            </a:r>
          </a:p>
          <a:p>
            <a:pPr>
              <a:spcBef>
                <a:spcPts val="0"/>
              </a:spcBef>
              <a:defRPr/>
            </a:pPr>
            <a:r>
              <a:rPr lang="en-US" sz="3600" b="0" dirty="0" smtClean="0">
                <a:solidFill>
                  <a:schemeClr val="bg1">
                    <a:lumMod val="85000"/>
                  </a:schemeClr>
                </a:solidFill>
                <a:cs typeface="Arial"/>
              </a:rPr>
              <a:t>Future Directions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lIns="101849" tIns="50926" rIns="101849" bIns="50926">
        <a:normAutofit/>
      </a:bodyPr>
      <a:lstStyle>
        <a:defPPr marL="381940" indent="-381940" eaLnBrk="0" hangingPunct="0">
          <a:spcBef>
            <a:spcPct val="20000"/>
          </a:spcBef>
          <a:buClr>
            <a:srgbClr val="996666"/>
          </a:buClr>
          <a:buSzPct val="80000"/>
          <a:buFont typeface="Wingdings" pitchFamily="2" charset="2"/>
          <a:buChar char="l"/>
          <a:defRPr sz="3600" kern="0" dirty="0" smtClean="0">
            <a:solidFill>
              <a:srgbClr val="000000"/>
            </a:solidFill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alcm">
  <a:themeElements>
    <a:clrScheme name="calcm 13">
      <a:dk1>
        <a:srgbClr val="000000"/>
      </a:dk1>
      <a:lt1>
        <a:srgbClr val="FFFFFF"/>
      </a:lt1>
      <a:dk2>
        <a:srgbClr val="001166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rgbClr val="657FF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>
    <a:extraClrScheme>
      <a:clrScheme name="calc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13">
        <a:dk1>
          <a:srgbClr val="000000"/>
        </a:dk1>
        <a:lt1>
          <a:srgbClr val="FFFFFF"/>
        </a:lt1>
        <a:dk2>
          <a:srgbClr val="001166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alcm">
  <a:themeElements>
    <a:clrScheme name="calcm 13">
      <a:dk1>
        <a:srgbClr val="000000"/>
      </a:dk1>
      <a:lt1>
        <a:srgbClr val="FFFFFF"/>
      </a:lt1>
      <a:dk2>
        <a:srgbClr val="001166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rgbClr val="657FF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>
    <a:extraClrScheme>
      <a:clrScheme name="calc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13">
        <a:dk1>
          <a:srgbClr val="000000"/>
        </a:dk1>
        <a:lt1>
          <a:srgbClr val="FFFFFF"/>
        </a:lt1>
        <a:dk2>
          <a:srgbClr val="001166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alcm">
  <a:themeElements>
    <a:clrScheme name="calcm 13">
      <a:dk1>
        <a:srgbClr val="000000"/>
      </a:dk1>
      <a:lt1>
        <a:srgbClr val="FFFFFF"/>
      </a:lt1>
      <a:dk2>
        <a:srgbClr val="001166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/>
      <a:lstStyle>
        <a:defPPr marL="0" marR="0" indent="0" algn="l" defTabSz="10191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kern="0" cap="none" spc="0" normalizeH="0" baseline="0" noProof="0" dirty="0" smtClean="0">
            <a:ln>
              <a:noFill/>
            </a:ln>
            <a:solidFill>
              <a:srgbClr val="657FFF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>
    <a:extraClrScheme>
      <a:clrScheme name="calc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m 13">
        <a:dk1>
          <a:srgbClr val="000000"/>
        </a:dk1>
        <a:lt1>
          <a:srgbClr val="FFFFFF"/>
        </a:lt1>
        <a:dk2>
          <a:srgbClr val="001166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lIns="101849" tIns="50926" rIns="101849" bIns="50926">
        <a:normAutofit/>
      </a:bodyPr>
      <a:lstStyle>
        <a:defPPr marL="381940" indent="-381940" eaLnBrk="0" hangingPunct="0">
          <a:spcBef>
            <a:spcPct val="20000"/>
          </a:spcBef>
          <a:buClr>
            <a:srgbClr val="996666"/>
          </a:buClr>
          <a:buSzPct val="80000"/>
          <a:buFont typeface="Wingdings" pitchFamily="2" charset="2"/>
          <a:buChar char="l"/>
          <a:defRPr sz="3600" kern="0" dirty="0" smtClean="0">
            <a:solidFill>
              <a:srgbClr val="000000"/>
            </a:solidFill>
            <a:cs typeface="Arial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alcm 13">
    <a:dk1>
      <a:srgbClr val="000000"/>
    </a:dk1>
    <a:lt1>
      <a:srgbClr val="FFFFFF"/>
    </a:lt1>
    <a:dk2>
      <a:srgbClr val="001166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1131856</TotalTime>
  <Words>1842</Words>
  <Application>Microsoft Office PowerPoint</Application>
  <PresentationFormat>Custom</PresentationFormat>
  <Paragraphs>572</Paragraphs>
  <Slides>27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Tahoma</vt:lpstr>
      <vt:lpstr>Wingdings</vt:lpstr>
      <vt:lpstr>Arial Narrow</vt:lpstr>
      <vt:lpstr>Times New Roman</vt:lpstr>
      <vt:lpstr>Arial Black</vt:lpstr>
      <vt:lpstr>Bodoni MT</vt:lpstr>
      <vt:lpstr>Custom Design</vt:lpstr>
      <vt:lpstr>calcm</vt:lpstr>
      <vt:lpstr>1_calcm</vt:lpstr>
      <vt:lpstr>2_calcm</vt:lpstr>
      <vt:lpstr>1_Custom Design</vt:lpstr>
      <vt:lpstr>Slide 1</vt:lpstr>
      <vt:lpstr>Network-on-Chip Simulation</vt:lpstr>
      <vt:lpstr>FIST Network Simulation Goals</vt:lpstr>
      <vt:lpstr>What is a Network-on-Chip?</vt:lpstr>
      <vt:lpstr>Key Observation</vt:lpstr>
      <vt:lpstr>FIST Approach</vt:lpstr>
      <vt:lpstr>FIST in Action</vt:lpstr>
      <vt:lpstr>Outline</vt:lpstr>
      <vt:lpstr>Outline</vt:lpstr>
      <vt:lpstr>Simulation in Computer Architecture</vt:lpstr>
      <vt:lpstr>Anatomy of a Simulator</vt:lpstr>
      <vt:lpstr>Outline</vt:lpstr>
      <vt:lpstr>Putting FIST Into Context</vt:lpstr>
      <vt:lpstr>Online and Offline FIST</vt:lpstr>
      <vt:lpstr>FIST Applicability and Limitations</vt:lpstr>
      <vt:lpstr>Using FIST to Model NoCs</vt:lpstr>
      <vt:lpstr>Outline</vt:lpstr>
      <vt:lpstr>FIST Implementations</vt:lpstr>
      <vt:lpstr>Methodology</vt:lpstr>
      <vt:lpstr>Accuracy Results</vt:lpstr>
      <vt:lpstr>Accuracy Results</vt:lpstr>
      <vt:lpstr>Performance Results</vt:lpstr>
      <vt:lpstr>Hardware Implementation Results</vt:lpstr>
      <vt:lpstr>Outline</vt:lpstr>
      <vt:lpstr>Related Work</vt:lpstr>
      <vt:lpstr>Conclusions &amp; Future Directions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ProtoFlex:  FPGA-Accelerated Instrumentation</dc:title>
  <dc:creator>Michael K. Papamichael</dc:creator>
  <dc:description>CALCM Seminar Talk September 2008 (CMU)</dc:description>
  <cp:lastModifiedBy>papamix</cp:lastModifiedBy>
  <cp:revision>19383</cp:revision>
  <cp:lastPrinted>1601-01-01T00:00:00Z</cp:lastPrinted>
  <dcterms:created xsi:type="dcterms:W3CDTF">1601-01-01T00:00:00Z</dcterms:created>
  <dcterms:modified xsi:type="dcterms:W3CDTF">2011-05-19T18:17:54Z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