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430" r:id="rId3"/>
    <p:sldId id="431" r:id="rId4"/>
    <p:sldId id="263" r:id="rId5"/>
    <p:sldId id="381" r:id="rId6"/>
    <p:sldId id="423" r:id="rId7"/>
    <p:sldId id="384" r:id="rId8"/>
    <p:sldId id="385" r:id="rId9"/>
    <p:sldId id="424" r:id="rId10"/>
    <p:sldId id="422" r:id="rId11"/>
    <p:sldId id="386" r:id="rId12"/>
    <p:sldId id="389" r:id="rId13"/>
    <p:sldId id="387" r:id="rId14"/>
    <p:sldId id="388" r:id="rId15"/>
    <p:sldId id="390" r:id="rId16"/>
    <p:sldId id="264" r:id="rId17"/>
    <p:sldId id="391" r:id="rId18"/>
    <p:sldId id="392" r:id="rId19"/>
    <p:sldId id="396" r:id="rId20"/>
    <p:sldId id="393" r:id="rId21"/>
    <p:sldId id="394" r:id="rId22"/>
    <p:sldId id="395" r:id="rId23"/>
    <p:sldId id="287" r:id="rId24"/>
    <p:sldId id="397" r:id="rId25"/>
    <p:sldId id="398" r:id="rId26"/>
    <p:sldId id="429" r:id="rId27"/>
    <p:sldId id="342" r:id="rId28"/>
    <p:sldId id="399" r:id="rId29"/>
    <p:sldId id="400" r:id="rId30"/>
    <p:sldId id="405" r:id="rId31"/>
    <p:sldId id="427" r:id="rId32"/>
    <p:sldId id="401" r:id="rId33"/>
    <p:sldId id="416" r:id="rId34"/>
    <p:sldId id="402" r:id="rId35"/>
    <p:sldId id="404" r:id="rId36"/>
    <p:sldId id="403" r:id="rId37"/>
    <p:sldId id="406" r:id="rId38"/>
    <p:sldId id="407" r:id="rId39"/>
    <p:sldId id="408" r:id="rId40"/>
    <p:sldId id="409" r:id="rId41"/>
    <p:sldId id="411" r:id="rId42"/>
    <p:sldId id="415" r:id="rId43"/>
    <p:sldId id="417" r:id="rId44"/>
    <p:sldId id="345" r:id="rId45"/>
    <p:sldId id="418" r:id="rId46"/>
    <p:sldId id="410" r:id="rId47"/>
    <p:sldId id="412" r:id="rId48"/>
    <p:sldId id="420" r:id="rId49"/>
    <p:sldId id="413" r:id="rId50"/>
    <p:sldId id="414" r:id="rId51"/>
    <p:sldId id="426" r:id="rId52"/>
    <p:sldId id="421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0000"/>
    <a:srgbClr val="E0C9A4"/>
    <a:srgbClr val="FFFFFF"/>
    <a:srgbClr val="191919"/>
    <a:srgbClr val="FF8000"/>
    <a:srgbClr val="FF0000"/>
    <a:srgbClr val="000080"/>
    <a:srgbClr val="700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16"/>
    <p:restoredTop sz="75299" autoAdjust="0"/>
  </p:normalViewPr>
  <p:slideViewPr>
    <p:cSldViewPr snapToObjects="1">
      <p:cViewPr>
        <p:scale>
          <a:sx n="76" d="100"/>
          <a:sy n="76" d="100"/>
        </p:scale>
        <p:origin x="1240" y="112"/>
      </p:cViewPr>
      <p:guideLst>
        <p:guide orient="horz" pos="16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samiramanabi/Desktop/Presentation/DRT/Coupling/coverage/level-4-donghyu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localhost/Users/samiramanabi/Desktop/Presentation/DRT/Coupling/coverage/level-4-donghyu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534524530587"/>
          <c:y val="0.308010484283156"/>
          <c:w val="0.683055219059156"/>
          <c:h val="0.598574803646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RAIDR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4.0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16.4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DC-REF</c:v>
                </c:pt>
              </c:strCache>
            </c:strRef>
          </c:tx>
          <c:spPr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4.0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axId val="-2135604816"/>
        <c:axId val="-2135602032"/>
      </c:barChart>
      <c:catAx>
        <c:axId val="-2135604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5602032"/>
        <c:crosses val="autoZero"/>
        <c:auto val="1"/>
        <c:lblAlgn val="ctr"/>
        <c:lblOffset val="100"/>
        <c:noMultiLvlLbl val="0"/>
      </c:catAx>
      <c:valAx>
        <c:axId val="-213560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1760"/>
                  </a:lnSpc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u="none" strike="noStrike" baseline="0" dirty="0" smtClean="0"/>
                  <a:t>Fraction of Rows with Hi-REF</a:t>
                </a:r>
                <a:endParaRPr lang="en-US" sz="2400" b="1" dirty="0"/>
              </a:p>
            </c:rich>
          </c:tx>
          <c:layout>
            <c:manualLayout>
              <c:xMode val="edge"/>
              <c:yMode val="edge"/>
              <c:x val="0.0418620028265697"/>
              <c:y val="0.2283644943333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1760"/>
                </a:lnSpc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5604816"/>
        <c:crosses val="autoZero"/>
        <c:crossBetween val="between"/>
        <c:majorUnit val="5.0"/>
      </c:valAx>
      <c:spPr>
        <a:solidFill>
          <a:schemeClr val="bg1"/>
        </a:solidFill>
        <a:ln w="22225">
          <a:solidFill>
            <a:srgbClr val="000000"/>
          </a:solidFill>
        </a:ln>
        <a:effectLst>
          <a:outerShdw blurRad="50800" dist="50800" dir="5400000" algn="ctr" rotWithShape="0">
            <a:schemeClr val="bg1"/>
          </a:outerShdw>
        </a:effectLst>
      </c:spPr>
    </c:plotArea>
    <c:legend>
      <c:legendPos val="b"/>
      <c:layout>
        <c:manualLayout>
          <c:xMode val="edge"/>
          <c:yMode val="edge"/>
          <c:x val="0.153126135675348"/>
          <c:y val="0.00912704421562689"/>
          <c:w val="0.793908237431859"/>
          <c:h val="0.16995949424591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887139107612"/>
          <c:y val="0.053773375984252"/>
          <c:w val="0.792029527559055"/>
          <c:h val="0.6472471878515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RAIDR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4.525907574999995</c:v>
                </c:pt>
                <c:pt idx="1">
                  <c:v>5.881199282</c:v>
                </c:pt>
                <c:pt idx="2">
                  <c:v>9.387537762</c:v>
                </c:pt>
                <c:pt idx="3">
                  <c:v>15.03827164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DC-REF</c:v>
                </c:pt>
              </c:strCache>
            </c:strRef>
          </c:tx>
          <c:spPr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5.31106049</c:v>
                </c:pt>
                <c:pt idx="1">
                  <c:v>6.91702985</c:v>
                </c:pt>
                <c:pt idx="2">
                  <c:v>11.1057135</c:v>
                </c:pt>
                <c:pt idx="3">
                  <c:v>17.96053917999997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axId val="2146279248"/>
        <c:axId val="2145875984"/>
      </c:barChart>
      <c:catAx>
        <c:axId val="2146279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u="none" strike="noStrike" baseline="0" dirty="0" smtClean="0"/>
                  <a:t>DRAM Chip Capacity (Gbit)</a:t>
                </a:r>
                <a:endParaRPr lang="en-US" sz="2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875984"/>
        <c:crosses val="autoZero"/>
        <c:auto val="1"/>
        <c:lblAlgn val="ctr"/>
        <c:lblOffset val="100"/>
        <c:noMultiLvlLbl val="0"/>
      </c:catAx>
      <c:valAx>
        <c:axId val="214587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1760"/>
                  </a:lnSpc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u="none" strike="noStrike" baseline="0" dirty="0" smtClean="0"/>
                  <a:t>Weighted Speedup</a:t>
                </a:r>
              </a:p>
              <a:p>
                <a:pPr>
                  <a:lnSpc>
                    <a:spcPts val="1760"/>
                  </a:lnSpc>
                  <a:defRPr sz="2400" b="1"/>
                </a:pPr>
                <a:r>
                  <a:rPr lang="en-US" sz="2400" b="1" i="0" u="none" strike="noStrike" baseline="0" dirty="0" smtClean="0"/>
                  <a:t> (%)</a:t>
                </a:r>
                <a:endParaRPr lang="en-US" sz="2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1760"/>
                </a:lnSpc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279248"/>
        <c:crosses val="autoZero"/>
        <c:crossBetween val="between"/>
        <c:majorUnit val="5.0"/>
      </c:valAx>
      <c:spPr>
        <a:solidFill>
          <a:schemeClr val="bg1"/>
        </a:solidFill>
        <a:ln w="22225">
          <a:solidFill>
            <a:schemeClr val="bg1"/>
          </a:solidFill>
        </a:ln>
        <a:effectLst>
          <a:outerShdw blurRad="50800" dist="50800" dir="5400000" algn="ctr" rotWithShape="0">
            <a:schemeClr val="bg1"/>
          </a:outerShdw>
        </a:effectLst>
      </c:spPr>
    </c:plotArea>
    <c:legend>
      <c:legendPos val="b"/>
      <c:layout>
        <c:manualLayout>
          <c:xMode val="edge"/>
          <c:yMode val="edge"/>
          <c:x val="0.185177329396325"/>
          <c:y val="0.0860501968503937"/>
          <c:w val="0.515062007874016"/>
          <c:h val="0.16995949424591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20671033377465"/>
          <c:y val="0.221363977575825"/>
          <c:w val="0.836970942791443"/>
          <c:h val="0.76736484004408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</c:dPt>
          <c:cat>
            <c:strRef>
              <c:f>'[level-4-donghyuk.xlsx]Sheet3'!$A$11:$A$13</c:f>
              <c:strCache>
                <c:ptCount val="3"/>
                <c:pt idx="0">
                  <c:v>Common</c:v>
                </c:pt>
                <c:pt idx="1">
                  <c:v>Only in Random Test</c:v>
                </c:pt>
                <c:pt idx="2">
                  <c:v>Only in Coupling-Aware Test</c:v>
                </c:pt>
              </c:strCache>
            </c:strRef>
          </c:cat>
          <c:val>
            <c:numRef>
              <c:f>'[level-4-donghyuk.xlsx]Sheet3'!$B$11:$B$13</c:f>
              <c:numCache>
                <c:formatCode>General</c:formatCode>
                <c:ptCount val="3"/>
                <c:pt idx="0">
                  <c:v>81.08840799999994</c:v>
                </c:pt>
                <c:pt idx="1">
                  <c:v>5.356561</c:v>
                </c:pt>
                <c:pt idx="2">
                  <c:v>13.555031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chemeClr val="bg2"/>
        </a:solidFill>
        <a:effectLst>
          <a:outerShdw blurRad="50800" dist="50800" dir="5400000" algn="ctr" rotWithShape="0">
            <a:schemeClr val="bg2"/>
          </a:outerShdw>
        </a:effectLst>
      </c:spPr>
    </c:plotArea>
    <c:legend>
      <c:legendPos val="r"/>
      <c:layout>
        <c:manualLayout>
          <c:xMode val="edge"/>
          <c:yMode val="edge"/>
          <c:x val="0.0"/>
          <c:y val="0.0195810011927513"/>
          <c:w val="0.950459479275642"/>
          <c:h val="0.20710399231090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 b="1" i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20671033377465"/>
          <c:y val="0.221363977575825"/>
          <c:w val="0.836970942791443"/>
          <c:h val="0.767364840044082"/>
        </c:manualLayout>
      </c:layout>
      <c:pieChart>
        <c:varyColors val="1"/>
        <c:ser>
          <c:idx val="1"/>
          <c:order val="1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</c:dPt>
          <c:cat>
            <c:strRef>
              <c:f>Sheet3!$A$11:$A$13</c:f>
              <c:strCache>
                <c:ptCount val="3"/>
                <c:pt idx="0">
                  <c:v>Common</c:v>
                </c:pt>
                <c:pt idx="1">
                  <c:v>Only in Random Test</c:v>
                </c:pt>
                <c:pt idx="2">
                  <c:v>Only in Coupling-Aware Test</c:v>
                </c:pt>
              </c:strCache>
            </c:strRef>
          </c:cat>
          <c:val>
            <c:numRef>
              <c:f>Sheet3!$B$22:$B$24</c:f>
              <c:numCache>
                <c:formatCode>General</c:formatCode>
                <c:ptCount val="3"/>
                <c:pt idx="0">
                  <c:v>79.093553</c:v>
                </c:pt>
                <c:pt idx="1">
                  <c:v>0.536111</c:v>
                </c:pt>
                <c:pt idx="2">
                  <c:v>20.370335</c:v>
                </c:pt>
              </c:numCache>
            </c:numRef>
          </c:val>
        </c:ser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1"/>
              </a:solidFill>
              <a:effectLst/>
            </c:spPr>
          </c:dPt>
          <c:cat>
            <c:strRef>
              <c:f>Sheet3!$A$11:$A$13</c:f>
              <c:strCache>
                <c:ptCount val="3"/>
                <c:pt idx="0">
                  <c:v>Common</c:v>
                </c:pt>
                <c:pt idx="1">
                  <c:v>Only in Random Test</c:v>
                </c:pt>
                <c:pt idx="2">
                  <c:v>Only in Coupling-Aware Test</c:v>
                </c:pt>
              </c:strCache>
            </c:strRef>
          </c:cat>
          <c:val>
            <c:numRef>
              <c:f>Sheet3!$B$2:$B$4</c:f>
              <c:numCache>
                <c:formatCode>General</c:formatCode>
                <c:ptCount val="3"/>
                <c:pt idx="0">
                  <c:v>69.43177</c:v>
                </c:pt>
                <c:pt idx="1">
                  <c:v>0.916156</c:v>
                </c:pt>
                <c:pt idx="2">
                  <c:v>29.652075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0228532895565176"/>
          <c:y val="0.0195828035659848"/>
          <c:w val="0.94537542816373"/>
          <c:h val="0.21891783711172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 b="1" i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20671033377465"/>
          <c:y val="0.221363977575825"/>
          <c:w val="0.836970942791443"/>
          <c:h val="0.767364840044082"/>
        </c:manualLayout>
      </c:layout>
      <c:pieChart>
        <c:varyColors val="1"/>
        <c:ser>
          <c:idx val="2"/>
          <c:order val="2"/>
          <c:spPr>
            <a:solidFill>
              <a:schemeClr val="tx1">
                <a:lumMod val="75000"/>
                <a:lumOff val="2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rgbClr val="000000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rgbClr val="000000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rgbClr val="000000"/>
                </a:solidFill>
              </a:ln>
              <a:effectLst/>
            </c:spPr>
          </c:dPt>
          <c:cat>
            <c:strRef>
              <c:f>Sheet3!$A$2:$A$4</c:f>
              <c:strCache>
                <c:ptCount val="3"/>
                <c:pt idx="0">
                  <c:v>Common</c:v>
                </c:pt>
                <c:pt idx="1">
                  <c:v>Only in Random Test</c:v>
                </c:pt>
                <c:pt idx="2">
                  <c:v>Only in Coupling-Aware Test</c:v>
                </c:pt>
              </c:strCache>
            </c:strRef>
          </c:cat>
          <c:val>
            <c:numRef>
              <c:f>Sheet3!$B$2:$B$4</c:f>
              <c:numCache>
                <c:formatCode>General</c:formatCode>
                <c:ptCount val="3"/>
                <c:pt idx="0">
                  <c:v>69.43177</c:v>
                </c:pt>
                <c:pt idx="1">
                  <c:v>0.916156</c:v>
                </c:pt>
                <c:pt idx="2">
                  <c:v>29.652075</c:v>
                </c:pt>
              </c:numCache>
            </c:numRef>
          </c:val>
        </c:ser>
        <c:ser>
          <c:idx val="3"/>
          <c:order val="3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Sheet3!$A$2:$A$4</c:f>
              <c:strCache>
                <c:ptCount val="3"/>
                <c:pt idx="0">
                  <c:v>Common</c:v>
                </c:pt>
                <c:pt idx="1">
                  <c:v>Only in Random Test</c:v>
                </c:pt>
                <c:pt idx="2">
                  <c:v>Only in Coupling-Aware Test</c:v>
                </c:pt>
              </c:strCache>
            </c:strRef>
          </c:cat>
          <c:val>
            <c:numRef>
              <c:f>Sheet3!$B$2:$B$4</c:f>
              <c:numCache>
                <c:formatCode>General</c:formatCode>
                <c:ptCount val="3"/>
                <c:pt idx="0">
                  <c:v>69.43177</c:v>
                </c:pt>
                <c:pt idx="1">
                  <c:v>0.916156</c:v>
                </c:pt>
                <c:pt idx="2">
                  <c:v>29.652075</c:v>
                </c:pt>
              </c:numCache>
            </c:numRef>
          </c:val>
        </c:ser>
        <c:ser>
          <c:idx val="1"/>
          <c:order val="1"/>
          <c:spPr>
            <a:solidFill>
              <a:schemeClr val="tx1">
                <a:lumMod val="75000"/>
                <a:lumOff val="2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Sheet3!$A$2:$A$4</c:f>
              <c:strCache>
                <c:ptCount val="3"/>
                <c:pt idx="0">
                  <c:v>Common</c:v>
                </c:pt>
                <c:pt idx="1">
                  <c:v>Only in Random Test</c:v>
                </c:pt>
                <c:pt idx="2">
                  <c:v>Only in Coupling-Aware Test</c:v>
                </c:pt>
              </c:strCache>
            </c:strRef>
          </c:cat>
          <c:val>
            <c:numRef>
              <c:f>Sheet3!$B$2:$B$4</c:f>
              <c:numCache>
                <c:formatCode>General</c:formatCode>
                <c:ptCount val="3"/>
                <c:pt idx="0">
                  <c:v>69.43177</c:v>
                </c:pt>
                <c:pt idx="1">
                  <c:v>0.916156</c:v>
                </c:pt>
                <c:pt idx="2">
                  <c:v>29.652075</c:v>
                </c:pt>
              </c:numCache>
            </c:numRef>
          </c:val>
        </c:ser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Sheet3!$A$2:$A$4</c:f>
              <c:strCache>
                <c:ptCount val="3"/>
                <c:pt idx="0">
                  <c:v>Common</c:v>
                </c:pt>
                <c:pt idx="1">
                  <c:v>Only in Random Test</c:v>
                </c:pt>
                <c:pt idx="2">
                  <c:v>Only in Coupling-Aware Test</c:v>
                </c:pt>
              </c:strCache>
            </c:strRef>
          </c:cat>
          <c:val>
            <c:numRef>
              <c:f>Sheet3!$B$2:$B$4</c:f>
              <c:numCache>
                <c:formatCode>General</c:formatCode>
                <c:ptCount val="3"/>
                <c:pt idx="0">
                  <c:v>69.43177</c:v>
                </c:pt>
                <c:pt idx="1">
                  <c:v>0.916156</c:v>
                </c:pt>
                <c:pt idx="2">
                  <c:v>29.652075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183783530748693"/>
          <c:y val="0.0118035882908404"/>
          <c:w val="0.9546289444429"/>
          <c:h val="0.205858917068794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A2A99-556F-014A-82E9-3E852AA1EC89}" type="datetimeFigureOut">
              <a:rPr lang="en-US" smtClean="0"/>
              <a:t>7/13/16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EAA36-0BD4-2E44-B7A2-BDD5FAEF04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79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539EB-9E1E-F04B-94DC-5C44C9D4C262}" type="datetimeFigureOut">
              <a:rPr lang="en-US" smtClean="0"/>
              <a:t>7/13/16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74D14-69DD-E84D-B48E-B78A9D462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33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4D14-69DD-E84D-B48E-B78A9D46218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56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Y. Nakagome, …  Kiyoo Itoh,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Impact of Data-Line Interference Noise on DRAM Scaling,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IJSSC’88</a:t>
            </a:r>
            <a:endParaRPr lang="en-US" dirty="0" smtClean="0">
              <a:effectLst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M. Redeker, B. F. Cockburn, and D. G. Elliott. An investigation into crosstalk noise in DRAM structures. MTDT, 2002 (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Technology, Design and Testing)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J. Liu et al. An experimental study of data retention behavior in modern DRAM devices: Implications for retention time profiling mechanisms, ISCA 2012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43FFD-D063-514F-A548-7BE8989890C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90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4D14-69DD-E84D-B48E-B78A9D46218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62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4D14-69DD-E84D-B48E-B78A9D46218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94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62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57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4D14-69DD-E84D-B48E-B78A9D46218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58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Due to coupling effect</a:t>
            </a:r>
            <a:r>
              <a:rPr lang="en-US" baseline="0" dirty="0" smtClean="0"/>
              <a:t> in DRAM, neighboring cells provide an indirect path that can interfere with the charge stored in cells. AS a result cells can fail  based on the content in the neighboring cells.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For example, </a:t>
            </a:r>
            <a:r>
              <a:rPr lang="en-US" baseline="0" smtClean="0"/>
              <a:t>here when </a:t>
            </a:r>
            <a:r>
              <a:rPr lang="en-US" baseline="0" dirty="0" smtClean="0"/>
              <a:t>the neighboring cells are storing 010, the middle cell can lose charge due to coupling between cells and can result in a failure.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4D14-69DD-E84D-B48E-B78A9D46218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9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4D14-69DD-E84D-B48E-B78A9D46218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11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25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4D14-69DD-E84D-B48E-B78A9D46218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63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4D14-69DD-E84D-B48E-B78A9D4621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63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4D14-69DD-E84D-B48E-B78A9D46218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56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60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4D14-69DD-E84D-B48E-B78A9D46218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00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4D14-69DD-E84D-B48E-B78A9D46218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37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4D14-69DD-E84D-B48E-B78A9D46218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31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4D14-69DD-E84D-B48E-B78A9D46218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89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86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43FFD-D063-514F-A548-7BE8989890C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4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4D14-69DD-E84D-B48E-B78A9D46218F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64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4D14-69DD-E84D-B48E-B78A9D4621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8591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4D14-69DD-E84D-B48E-B78A9D46218F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96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4D14-69DD-E84D-B48E-B78A9D46218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96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4D14-69DD-E84D-B48E-B78A9D46218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94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4D14-69DD-E84D-B48E-B78A9D46218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54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4D14-69DD-E84D-B48E-B78A9D46218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69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4D14-69DD-E84D-B48E-B78A9D46218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55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4D14-69DD-E84D-B48E-B78A9D46218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09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A048-60A4-E243-892B-7BE04C27DD58}" type="datetime1">
              <a:rPr lang="en-US" smtClean="0"/>
              <a:t>7/13/16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6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3C5C-2025-0C42-A01B-F587958A8665}" type="datetime1">
              <a:rPr lang="en-US" smtClean="0"/>
              <a:t>7/13/16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2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49BF-7B2B-C640-880E-EB0EAE425AF3}" type="datetime1">
              <a:rPr lang="en-US" smtClean="0"/>
              <a:t>7/13/16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4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58CE-31CC-FF40-BC7E-2185AB174519}" type="datetime1">
              <a:rPr lang="en-US" smtClean="0"/>
              <a:t>7/13/16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B767-2EA0-6548-8689-CA33E9F34A5F}" type="datetime1">
              <a:rPr lang="en-US" smtClean="0"/>
              <a:t>7/13/16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1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A8CF-ADDC-1C4C-A7EF-DCA654A1CBEC}" type="datetime1">
              <a:rPr lang="en-US" smtClean="0"/>
              <a:t>7/13/16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3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82D4-6206-4944-B964-B050DEE5D8E6}" type="datetime1">
              <a:rPr lang="en-US" smtClean="0"/>
              <a:t>7/13/16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6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B6B8-3609-0C4E-AE41-6C4A1DE3481D}" type="datetime1">
              <a:rPr lang="en-US" smtClean="0"/>
              <a:t>7/13/16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9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22F-652C-ED40-AD32-D94666145BA2}" type="datetime1">
              <a:rPr lang="en-US" smtClean="0"/>
              <a:t>7/13/16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4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FC0B-048D-7043-ABBC-C45BEFA5D57C}" type="datetime1">
              <a:rPr lang="en-US" smtClean="0"/>
              <a:t>7/13/16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1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9837-87B1-9140-AAB7-B10133AA621A}" type="datetime1">
              <a:rPr lang="en-US" smtClean="0"/>
              <a:t>7/13/16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1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6AD4A-733A-E043-89B5-6A24792D4FCD}" type="datetime1">
              <a:rPr lang="en-US" smtClean="0"/>
              <a:t>7/13/16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D3244-FE42-4648-8A13-942AAE84A2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8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4.wdp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jpeg"/><Relationship Id="rId6" Type="http://schemas.microsoft.com/office/2007/relationships/hdphoto" Target="../media/hdphoto2.wdp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5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7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304800"/>
            <a:ext cx="9143999" cy="27432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206057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dirty="0" smtClean="0"/>
              <a:t>AN EFFICIENT SYSTEM-LEVEL TECHNIQUE TO DETECT DATA-DEPENDENT FAILURES </a:t>
            </a:r>
            <a:br>
              <a:rPr lang="en-US" sz="4000" b="1" dirty="0" smtClean="0"/>
            </a:br>
            <a:r>
              <a:rPr lang="en-US" sz="4000" b="1" dirty="0" smtClean="0"/>
              <a:t>IN DRAM</a:t>
            </a:r>
            <a:endParaRPr lang="en-US" sz="4000" b="1" dirty="0">
              <a:solidFill>
                <a:srgbClr val="FF0000"/>
              </a:solidFill>
              <a:latin typeface="Charter Black"/>
              <a:cs typeface="Charter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084" y="4020442"/>
            <a:ext cx="9143999" cy="1008758"/>
          </a:xfrm>
        </p:spPr>
        <p:txBody>
          <a:bodyPr>
            <a:noAutofit/>
          </a:bodyPr>
          <a:lstStyle/>
          <a:p>
            <a:pPr>
              <a:lnSpc>
                <a:spcPts val="3020"/>
              </a:lnSpc>
            </a:pPr>
            <a:r>
              <a:rPr lang="en-US" dirty="0" smtClean="0">
                <a:solidFill>
                  <a:srgbClr val="FF0000"/>
                </a:solidFill>
                <a:latin typeface="Charter Black"/>
                <a:cs typeface="Charter Black"/>
              </a:rPr>
              <a:t>Samira Khan</a:t>
            </a:r>
          </a:p>
          <a:p>
            <a:pPr>
              <a:lnSpc>
                <a:spcPts val="3020"/>
              </a:lnSpc>
            </a:pPr>
            <a:r>
              <a:rPr lang="en-US" dirty="0" smtClean="0">
                <a:solidFill>
                  <a:srgbClr val="000000"/>
                </a:solidFill>
                <a:latin typeface="Charter Black"/>
                <a:cs typeface="Charter Black"/>
              </a:rPr>
              <a:t>Donghyuk Lee</a:t>
            </a:r>
          </a:p>
          <a:p>
            <a:pPr>
              <a:lnSpc>
                <a:spcPts val="3020"/>
              </a:lnSpc>
            </a:pPr>
            <a:r>
              <a:rPr lang="en-US" dirty="0" smtClean="0">
                <a:solidFill>
                  <a:srgbClr val="000000"/>
                </a:solidFill>
                <a:latin typeface="Charter Black"/>
                <a:cs typeface="Charter Black"/>
              </a:rPr>
              <a:t>Onur Mutlu</a:t>
            </a:r>
            <a:endParaRPr lang="en-US" dirty="0">
              <a:solidFill>
                <a:srgbClr val="000000"/>
              </a:solidFill>
              <a:latin typeface="Charter Black"/>
              <a:cs typeface="Chart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5813606"/>
            <a:ext cx="3200870" cy="115587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457200"/>
            <a:ext cx="9144000" cy="80766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80000"/>
              </a:lnSpc>
            </a:pPr>
            <a:r>
              <a:rPr lang="en-US" sz="6000" b="1" dirty="0" smtClean="0">
                <a:solidFill>
                  <a:srgbClr val="FF0000"/>
                </a:solidFill>
              </a:rPr>
              <a:t>PARBOR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22532"/>
            <a:ext cx="2257425" cy="1415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360" y="5781366"/>
            <a:ext cx="2961640" cy="11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3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1" y="1962257"/>
            <a:ext cx="9144000" cy="3199261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680592" y="2251704"/>
            <a:ext cx="0" cy="25577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53068" y="2245480"/>
            <a:ext cx="0" cy="25577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25544" y="2239256"/>
            <a:ext cx="0" cy="25577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98583" y="4397127"/>
            <a:ext cx="3251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92375" y="3806199"/>
            <a:ext cx="3251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98020" y="2233032"/>
            <a:ext cx="0" cy="25577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61359" y="2226808"/>
            <a:ext cx="0" cy="25577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77030" y="3206135"/>
            <a:ext cx="3251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78550" y="2611123"/>
            <a:ext cx="3251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887550" y="3546107"/>
            <a:ext cx="3067764" cy="525790"/>
            <a:chOff x="543297" y="2226069"/>
            <a:chExt cx="3067764" cy="525790"/>
          </a:xfrm>
          <a:solidFill>
            <a:srgbClr val="10253F"/>
          </a:solidFill>
        </p:grpSpPr>
        <p:sp>
          <p:nvSpPr>
            <p:cNvPr id="23" name="Oval 22"/>
            <p:cNvSpPr/>
            <p:nvPr/>
          </p:nvSpPr>
          <p:spPr>
            <a:xfrm>
              <a:off x="543297" y="2232277"/>
              <a:ext cx="543301" cy="519582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1176697" y="2230725"/>
              <a:ext cx="543301" cy="519582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1810097" y="2229173"/>
              <a:ext cx="543301" cy="519582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2434360" y="2227621"/>
              <a:ext cx="543301" cy="519582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067760" y="2226069"/>
              <a:ext cx="543301" cy="519582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84621" y="4146171"/>
            <a:ext cx="3067764" cy="525790"/>
            <a:chOff x="543297" y="2226069"/>
            <a:chExt cx="3067764" cy="525790"/>
          </a:xfrm>
          <a:solidFill>
            <a:srgbClr val="10253F"/>
          </a:solidFill>
        </p:grpSpPr>
        <p:sp>
          <p:nvSpPr>
            <p:cNvPr id="18" name="Oval 17"/>
            <p:cNvSpPr/>
            <p:nvPr/>
          </p:nvSpPr>
          <p:spPr>
            <a:xfrm>
              <a:off x="543297" y="2232277"/>
              <a:ext cx="543301" cy="519582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185834" y="2230725"/>
              <a:ext cx="543301" cy="519582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810097" y="2229173"/>
              <a:ext cx="543301" cy="519582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443497" y="2227621"/>
              <a:ext cx="543301" cy="519582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067760" y="2226069"/>
              <a:ext cx="543301" cy="519582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82862" y="2341895"/>
            <a:ext cx="3067764" cy="525790"/>
            <a:chOff x="534160" y="2226069"/>
            <a:chExt cx="3067764" cy="525790"/>
          </a:xfrm>
        </p:grpSpPr>
        <p:sp>
          <p:nvSpPr>
            <p:cNvPr id="33" name="Oval 32"/>
            <p:cNvSpPr/>
            <p:nvPr/>
          </p:nvSpPr>
          <p:spPr>
            <a:xfrm>
              <a:off x="534160" y="2232277"/>
              <a:ext cx="543301" cy="519582"/>
            </a:xfrm>
            <a:prstGeom prst="ellipse">
              <a:avLst/>
            </a:prstGeom>
            <a:solidFill>
              <a:srgbClr val="10253F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1176697" y="2230725"/>
              <a:ext cx="543301" cy="519582"/>
            </a:xfrm>
            <a:prstGeom prst="ellipse">
              <a:avLst/>
            </a:prstGeom>
            <a:solidFill>
              <a:srgbClr val="10253F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1800960" y="2229173"/>
              <a:ext cx="543301" cy="519582"/>
            </a:xfrm>
            <a:prstGeom prst="ellipse">
              <a:avLst/>
            </a:prstGeom>
            <a:solidFill>
              <a:srgbClr val="10253F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434360" y="2227621"/>
              <a:ext cx="543301" cy="519582"/>
            </a:xfrm>
            <a:prstGeom prst="ellipse">
              <a:avLst/>
            </a:prstGeom>
            <a:solidFill>
              <a:srgbClr val="10253F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3058623" y="2226069"/>
              <a:ext cx="543301" cy="519582"/>
            </a:xfrm>
            <a:prstGeom prst="ellipse">
              <a:avLst/>
            </a:prstGeom>
            <a:solidFill>
              <a:srgbClr val="10253F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Oval 27"/>
          <p:cNvSpPr/>
          <p:nvPr/>
        </p:nvSpPr>
        <p:spPr>
          <a:xfrm>
            <a:off x="2890479" y="2943115"/>
            <a:ext cx="543301" cy="519582"/>
          </a:xfrm>
          <a:prstGeom prst="ellipse">
            <a:avLst/>
          </a:prstGeom>
          <a:solidFill>
            <a:srgbClr val="10253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32" name="Oval 31"/>
          <p:cNvSpPr/>
          <p:nvPr/>
        </p:nvSpPr>
        <p:spPr>
          <a:xfrm>
            <a:off x="5405805" y="2936907"/>
            <a:ext cx="543301" cy="519582"/>
          </a:xfrm>
          <a:prstGeom prst="ellipse">
            <a:avLst/>
          </a:prstGeom>
          <a:solidFill>
            <a:srgbClr val="10253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29" name="Oval 28"/>
          <p:cNvSpPr/>
          <p:nvPr/>
        </p:nvSpPr>
        <p:spPr>
          <a:xfrm>
            <a:off x="3523879" y="2941563"/>
            <a:ext cx="543301" cy="519582"/>
          </a:xfrm>
          <a:prstGeom prst="ellipse">
            <a:avLst/>
          </a:prstGeom>
          <a:solidFill>
            <a:srgbClr val="10253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3429000" y="2799318"/>
            <a:ext cx="2034903" cy="780344"/>
            <a:chOff x="3505200" y="4582714"/>
            <a:chExt cx="2034903" cy="780344"/>
          </a:xfrm>
        </p:grpSpPr>
        <p:sp>
          <p:nvSpPr>
            <p:cNvPr id="72" name="Oval 71"/>
            <p:cNvSpPr/>
            <p:nvPr/>
          </p:nvSpPr>
          <p:spPr>
            <a:xfrm>
              <a:off x="3505200" y="4585818"/>
              <a:ext cx="777240" cy="777240"/>
            </a:xfrm>
            <a:prstGeom prst="ellipse">
              <a:avLst/>
            </a:prstGeom>
            <a:solidFill>
              <a:srgbClr val="FF0000"/>
            </a:solidFill>
            <a:ln w="1016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4129463" y="4584266"/>
              <a:ext cx="777240" cy="777240"/>
            </a:xfrm>
            <a:prstGeom prst="ellipse">
              <a:avLst/>
            </a:prstGeom>
            <a:solidFill>
              <a:srgbClr val="FF0000"/>
            </a:solidFill>
            <a:ln w="1016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4762863" y="4582714"/>
              <a:ext cx="777240" cy="777240"/>
            </a:xfrm>
            <a:prstGeom prst="ellipse">
              <a:avLst/>
            </a:prstGeom>
            <a:solidFill>
              <a:srgbClr val="FF0000"/>
            </a:solidFill>
            <a:ln w="1270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Oval 29"/>
          <p:cNvSpPr/>
          <p:nvPr/>
        </p:nvSpPr>
        <p:spPr>
          <a:xfrm>
            <a:off x="4157279" y="2940011"/>
            <a:ext cx="543301" cy="519582"/>
          </a:xfrm>
          <a:prstGeom prst="ellipse">
            <a:avLst/>
          </a:prstGeom>
          <a:solidFill>
            <a:srgbClr val="10253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31" name="Oval 30"/>
          <p:cNvSpPr/>
          <p:nvPr/>
        </p:nvSpPr>
        <p:spPr>
          <a:xfrm>
            <a:off x="4781542" y="2938459"/>
            <a:ext cx="543301" cy="519582"/>
          </a:xfrm>
          <a:prstGeom prst="ellipse">
            <a:avLst/>
          </a:prstGeom>
          <a:solidFill>
            <a:srgbClr val="10253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2493909" y="2570718"/>
            <a:ext cx="3811302" cy="1301922"/>
            <a:chOff x="2493909" y="2338510"/>
            <a:chExt cx="3811302" cy="1301922"/>
          </a:xfrm>
        </p:grpSpPr>
        <p:pic>
          <p:nvPicPr>
            <p:cNvPr id="39" name="Picture 38" descr="21175849_s.p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000" b="90000" l="8667" r="90000">
                          <a14:foregroundMark x1="55111" y1="19111" x2="55111" y2="19111"/>
                          <a14:foregroundMark x1="55111" y1="19111" x2="55111" y2="19111"/>
                          <a14:foregroundMark x1="40889" y1="36444" x2="40889" y2="36444"/>
                          <a14:foregroundMark x1="40889" y1="36444" x2="40889" y2="36444"/>
                          <a14:foregroundMark x1="30444" y1="23333" x2="30444" y2="23333"/>
                          <a14:foregroundMark x1="39556" y1="19556" x2="39556" y2="19556"/>
                          <a14:foregroundMark x1="66222" y1="21333" x2="66222" y2="21333"/>
                          <a14:foregroundMark x1="72000" y1="31111" x2="72000" y2="31111"/>
                          <a14:foregroundMark x1="18889" y1="28222" x2="18889" y2="28222"/>
                          <a14:foregroundMark x1="20667" y1="46444" x2="20667" y2="46444"/>
                          <a14:foregroundMark x1="19333" y1="59111" x2="19333" y2="59111"/>
                          <a14:foregroundMark x1="25556" y1="69111" x2="25556" y2="69111"/>
                          <a14:foregroundMark x1="34667" y1="77333" x2="34667" y2="77333"/>
                          <a14:foregroundMark x1="46222" y1="81778" x2="46222" y2="81778"/>
                          <a14:foregroundMark x1="58000" y1="81333" x2="58000" y2="81333"/>
                          <a14:foregroundMark x1="70000" y1="75111" x2="70000" y2="75111"/>
                          <a14:foregroundMark x1="78222" y1="64889" x2="78222" y2="64889"/>
                          <a14:foregroundMark x1="79556" y1="53333" x2="79556" y2="53333"/>
                          <a14:foregroundMark x1="79111" y1="40222" x2="79111" y2="40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779" y="2351650"/>
              <a:ext cx="1277484" cy="1277484"/>
            </a:xfrm>
            <a:prstGeom prst="rect">
              <a:avLst/>
            </a:prstGeom>
          </p:spPr>
        </p:pic>
        <p:pic>
          <p:nvPicPr>
            <p:cNvPr id="78" name="Picture 77" descr="21175849_s.p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000" b="90000" l="8667" r="90000">
                          <a14:foregroundMark x1="55111" y1="19111" x2="55111" y2="19111"/>
                          <a14:foregroundMark x1="55111" y1="19111" x2="55111" y2="19111"/>
                          <a14:foregroundMark x1="40889" y1="36444" x2="40889" y2="36444"/>
                          <a14:foregroundMark x1="40889" y1="36444" x2="40889" y2="36444"/>
                          <a14:foregroundMark x1="30444" y1="23333" x2="30444" y2="23333"/>
                          <a14:foregroundMark x1="39556" y1="19556" x2="39556" y2="19556"/>
                          <a14:foregroundMark x1="66222" y1="21333" x2="66222" y2="21333"/>
                          <a14:foregroundMark x1="72000" y1="31111" x2="72000" y2="31111"/>
                          <a14:foregroundMark x1="18889" y1="28222" x2="18889" y2="28222"/>
                          <a14:foregroundMark x1="20667" y1="46444" x2="20667" y2="46444"/>
                          <a14:foregroundMark x1="19333" y1="59111" x2="19333" y2="59111"/>
                          <a14:foregroundMark x1="25556" y1="69111" x2="25556" y2="69111"/>
                          <a14:foregroundMark x1="34667" y1="77333" x2="34667" y2="77333"/>
                          <a14:foregroundMark x1="46222" y1="81778" x2="46222" y2="81778"/>
                          <a14:foregroundMark x1="58000" y1="81333" x2="58000" y2="81333"/>
                          <a14:foregroundMark x1="70000" y1="75111" x2="70000" y2="75111"/>
                          <a14:foregroundMark x1="78222" y1="64889" x2="78222" y2="64889"/>
                          <a14:foregroundMark x1="79556" y1="53333" x2="79556" y2="53333"/>
                          <a14:foregroundMark x1="79111" y1="40222" x2="79111" y2="40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0459" y="2350729"/>
              <a:ext cx="1277484" cy="1277484"/>
            </a:xfrm>
            <a:prstGeom prst="rect">
              <a:avLst/>
            </a:prstGeom>
          </p:spPr>
        </p:pic>
        <p:pic>
          <p:nvPicPr>
            <p:cNvPr id="77" name="Picture 76" descr="21175849_s.p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000" b="90000" l="8667" r="90000">
                          <a14:foregroundMark x1="55111" y1="19111" x2="55111" y2="19111"/>
                          <a14:foregroundMark x1="55111" y1="19111" x2="55111" y2="19111"/>
                          <a14:foregroundMark x1="40889" y1="36444" x2="40889" y2="36444"/>
                          <a14:foregroundMark x1="40889" y1="36444" x2="40889" y2="36444"/>
                          <a14:foregroundMark x1="30444" y1="23333" x2="30444" y2="23333"/>
                          <a14:foregroundMark x1="39556" y1="19556" x2="39556" y2="19556"/>
                          <a14:foregroundMark x1="66222" y1="21333" x2="66222" y2="21333"/>
                          <a14:foregroundMark x1="72000" y1="31111" x2="72000" y2="31111"/>
                          <a14:foregroundMark x1="18889" y1="28222" x2="18889" y2="28222"/>
                          <a14:foregroundMark x1="20667" y1="46444" x2="20667" y2="46444"/>
                          <a14:foregroundMark x1="19333" y1="59111" x2="19333" y2="59111"/>
                          <a14:foregroundMark x1="25556" y1="69111" x2="25556" y2="69111"/>
                          <a14:foregroundMark x1="34667" y1="77333" x2="34667" y2="77333"/>
                          <a14:foregroundMark x1="46222" y1="81778" x2="46222" y2="81778"/>
                          <a14:foregroundMark x1="58000" y1="81333" x2="58000" y2="81333"/>
                          <a14:foregroundMark x1="70000" y1="75111" x2="70000" y2="75111"/>
                          <a14:foregroundMark x1="78222" y1="64889" x2="78222" y2="64889"/>
                          <a14:foregroundMark x1="79556" y1="53333" x2="79556" y2="53333"/>
                          <a14:foregroundMark x1="79111" y1="40222" x2="79111" y2="40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0575" y="2362948"/>
              <a:ext cx="1277484" cy="1277484"/>
            </a:xfrm>
            <a:prstGeom prst="rect">
              <a:avLst/>
            </a:prstGeom>
          </p:spPr>
        </p:pic>
        <p:pic>
          <p:nvPicPr>
            <p:cNvPr id="79" name="Picture 78" descr="21175849_s.p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000" b="90000" l="8667" r="90000">
                          <a14:foregroundMark x1="55111" y1="19111" x2="55111" y2="19111"/>
                          <a14:foregroundMark x1="55111" y1="19111" x2="55111" y2="19111"/>
                          <a14:foregroundMark x1="40889" y1="36444" x2="40889" y2="36444"/>
                          <a14:foregroundMark x1="40889" y1="36444" x2="40889" y2="36444"/>
                          <a14:foregroundMark x1="30444" y1="23333" x2="30444" y2="23333"/>
                          <a14:foregroundMark x1="39556" y1="19556" x2="39556" y2="19556"/>
                          <a14:foregroundMark x1="66222" y1="21333" x2="66222" y2="21333"/>
                          <a14:foregroundMark x1="72000" y1="31111" x2="72000" y2="31111"/>
                          <a14:foregroundMark x1="18889" y1="28222" x2="18889" y2="28222"/>
                          <a14:foregroundMark x1="20667" y1="46444" x2="20667" y2="46444"/>
                          <a14:foregroundMark x1="19333" y1="59111" x2="19333" y2="59111"/>
                          <a14:foregroundMark x1="25556" y1="69111" x2="25556" y2="69111"/>
                          <a14:foregroundMark x1="34667" y1="77333" x2="34667" y2="77333"/>
                          <a14:foregroundMark x1="46222" y1="81778" x2="46222" y2="81778"/>
                          <a14:foregroundMark x1="58000" y1="81333" x2="58000" y2="81333"/>
                          <a14:foregroundMark x1="70000" y1="75111" x2="70000" y2="75111"/>
                          <a14:foregroundMark x1="78222" y1="64889" x2="78222" y2="64889"/>
                          <a14:foregroundMark x1="79556" y1="53333" x2="79556" y2="53333"/>
                          <a14:foregroundMark x1="79111" y1="40222" x2="79111" y2="40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7727" y="2338510"/>
              <a:ext cx="1277484" cy="1277484"/>
            </a:xfrm>
            <a:prstGeom prst="rect">
              <a:avLst/>
            </a:prstGeom>
          </p:spPr>
        </p:pic>
        <p:pic>
          <p:nvPicPr>
            <p:cNvPr id="80" name="Picture 79" descr="21175849_s.p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000" b="90000" l="8667" r="90000">
                          <a14:foregroundMark x1="55111" y1="19111" x2="55111" y2="19111"/>
                          <a14:foregroundMark x1="55111" y1="19111" x2="55111" y2="19111"/>
                          <a14:foregroundMark x1="40889" y1="36444" x2="40889" y2="36444"/>
                          <a14:foregroundMark x1="40889" y1="36444" x2="40889" y2="36444"/>
                          <a14:foregroundMark x1="30444" y1="23333" x2="30444" y2="23333"/>
                          <a14:foregroundMark x1="39556" y1="19556" x2="39556" y2="19556"/>
                          <a14:foregroundMark x1="66222" y1="21333" x2="66222" y2="21333"/>
                          <a14:foregroundMark x1="72000" y1="31111" x2="72000" y2="31111"/>
                          <a14:foregroundMark x1="18889" y1="28222" x2="18889" y2="28222"/>
                          <a14:foregroundMark x1="20667" y1="46444" x2="20667" y2="46444"/>
                          <a14:foregroundMark x1="19333" y1="59111" x2="19333" y2="59111"/>
                          <a14:foregroundMark x1="25556" y1="69111" x2="25556" y2="69111"/>
                          <a14:foregroundMark x1="34667" y1="77333" x2="34667" y2="77333"/>
                          <a14:foregroundMark x1="46222" y1="81778" x2="46222" y2="81778"/>
                          <a14:foregroundMark x1="58000" y1="81333" x2="58000" y2="81333"/>
                          <a14:foregroundMark x1="70000" y1="75111" x2="70000" y2="75111"/>
                          <a14:foregroundMark x1="78222" y1="64889" x2="78222" y2="64889"/>
                          <a14:foregroundMark x1="79556" y1="53333" x2="79556" y2="53333"/>
                          <a14:foregroundMark x1="79111" y1="40222" x2="79111" y2="40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909" y="2350177"/>
              <a:ext cx="1277484" cy="1277484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2891875" y="2929577"/>
            <a:ext cx="3067764" cy="525790"/>
            <a:chOff x="543297" y="2226069"/>
            <a:chExt cx="3067764" cy="525790"/>
          </a:xfrm>
        </p:grpSpPr>
        <p:sp>
          <p:nvSpPr>
            <p:cNvPr id="61" name="Oval 60"/>
            <p:cNvSpPr/>
            <p:nvPr/>
          </p:nvSpPr>
          <p:spPr>
            <a:xfrm>
              <a:off x="543297" y="2232277"/>
              <a:ext cx="543301" cy="519582"/>
            </a:xfrm>
            <a:prstGeom prst="ellipse">
              <a:avLst/>
            </a:prstGeom>
            <a:solidFill>
              <a:srgbClr val="10253F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1176697" y="2230725"/>
              <a:ext cx="543301" cy="519582"/>
            </a:xfrm>
            <a:prstGeom prst="ellipse">
              <a:avLst/>
            </a:prstGeom>
            <a:solidFill>
              <a:srgbClr val="10253F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0</a:t>
              </a:r>
              <a:endParaRPr lang="en-US" sz="3200" b="1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1810097" y="2229173"/>
              <a:ext cx="543301" cy="519582"/>
            </a:xfrm>
            <a:prstGeom prst="ellipse">
              <a:avLst/>
            </a:prstGeom>
            <a:solidFill>
              <a:srgbClr val="10253F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0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2434360" y="2227621"/>
              <a:ext cx="543301" cy="519582"/>
            </a:xfrm>
            <a:prstGeom prst="ellipse">
              <a:avLst/>
            </a:prstGeom>
            <a:solidFill>
              <a:srgbClr val="10253F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0</a:t>
              </a:r>
              <a:endParaRPr lang="en-US" sz="3200" b="1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3067760" y="2226069"/>
              <a:ext cx="543301" cy="519582"/>
            </a:xfrm>
            <a:prstGeom prst="ellipse">
              <a:avLst/>
            </a:prstGeom>
            <a:solidFill>
              <a:srgbClr val="10253F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/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95" y="2723118"/>
            <a:ext cx="894429" cy="840326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6057698" y="2790388"/>
            <a:ext cx="3086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rial Black"/>
                <a:cs typeface="Arial Black"/>
              </a:rPr>
              <a:t>FAILURE</a:t>
            </a:r>
            <a:endParaRPr lang="en-US" sz="4800" b="1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019800" y="2723118"/>
            <a:ext cx="3086302" cy="1163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800" b="1" dirty="0" smtClean="0">
                <a:solidFill>
                  <a:srgbClr val="008000"/>
                </a:solidFill>
                <a:latin typeface="Arial Black"/>
                <a:cs typeface="Arial Black"/>
              </a:rPr>
              <a:t>NO </a:t>
            </a:r>
          </a:p>
          <a:p>
            <a:pPr algn="ctr">
              <a:lnSpc>
                <a:spcPct val="70000"/>
              </a:lnSpc>
            </a:pPr>
            <a:r>
              <a:rPr lang="en-US" sz="4800" b="1" dirty="0" smtClean="0">
                <a:solidFill>
                  <a:srgbClr val="008000"/>
                </a:solidFill>
                <a:latin typeface="Arial Black"/>
                <a:cs typeface="Arial Black"/>
              </a:rPr>
              <a:t>FAILURE</a:t>
            </a:r>
            <a:endParaRPr lang="en-US" sz="4800" b="1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sp>
        <p:nvSpPr>
          <p:cNvPr id="66" name="Multiply 65"/>
          <p:cNvSpPr/>
          <p:nvPr/>
        </p:nvSpPr>
        <p:spPr>
          <a:xfrm>
            <a:off x="3968991" y="2723297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4782489" y="2933013"/>
            <a:ext cx="543301" cy="519582"/>
          </a:xfrm>
          <a:prstGeom prst="ellipse">
            <a:avLst/>
          </a:prstGeom>
          <a:solidFill>
            <a:srgbClr val="10253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82" name="Oval 81"/>
          <p:cNvSpPr/>
          <p:nvPr/>
        </p:nvSpPr>
        <p:spPr>
          <a:xfrm>
            <a:off x="3522082" y="2937337"/>
            <a:ext cx="543301" cy="519582"/>
          </a:xfrm>
          <a:prstGeom prst="ellipse">
            <a:avLst/>
          </a:prstGeom>
          <a:solidFill>
            <a:srgbClr val="10253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58" name="Rounded Rectangle 57"/>
          <p:cNvSpPr/>
          <p:nvPr/>
        </p:nvSpPr>
        <p:spPr>
          <a:xfrm>
            <a:off x="0" y="2875518"/>
            <a:ext cx="2777030" cy="601616"/>
          </a:xfrm>
          <a:prstGeom prst="round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INTERFERENCE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DATA-DEPENDENT FAILURES</a:t>
            </a:r>
            <a:endParaRPr lang="en-US" b="1" dirty="0"/>
          </a:p>
        </p:txBody>
      </p:sp>
      <p:sp>
        <p:nvSpPr>
          <p:cNvPr id="57" name="Rounded Rectangle 56"/>
          <p:cNvSpPr/>
          <p:nvPr/>
        </p:nvSpPr>
        <p:spPr>
          <a:xfrm>
            <a:off x="0" y="5374243"/>
            <a:ext cx="9143999" cy="1158875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rgbClr val="FFFFFF"/>
                </a:solidFill>
              </a:rPr>
              <a:t>Some cells can fail depending on the </a:t>
            </a:r>
          </a:p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rgbClr val="FFFFFF"/>
                </a:solidFill>
              </a:rPr>
              <a:t>data stored in neighboring cells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10</a:t>
            </a:fld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0" y="65648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JSSC’88, MDTD’02</a:t>
            </a:r>
            <a:endParaRPr lang="en-US" dirty="0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0" y="1066800"/>
            <a:ext cx="9144000" cy="1051848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Data-dependent failure is a major type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o</a:t>
            </a:r>
            <a:r>
              <a:rPr lang="en-US" sz="3600" b="1" dirty="0" smtClean="0">
                <a:solidFill>
                  <a:srgbClr val="FF0000"/>
                </a:solidFill>
              </a:rPr>
              <a:t>f cell-to-cell interference failure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6" grpId="1"/>
      <p:bldP spid="66" grpId="0" animBg="1"/>
      <p:bldP spid="81" grpId="0" animBg="1"/>
      <p:bldP spid="82" grpId="0" animBg="1"/>
      <p:bldP spid="58" grpId="0" animBg="1"/>
      <p:bldP spid="5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" y="1981199"/>
            <a:ext cx="9144000" cy="377204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b="1" dirty="0" smtClean="0"/>
              <a:t>CHALLENGE IN DETECTING </a:t>
            </a:r>
            <a:br>
              <a:rPr lang="en-US" b="1" dirty="0" smtClean="0"/>
            </a:br>
            <a:r>
              <a:rPr lang="en-US" b="1" dirty="0" smtClean="0"/>
              <a:t>DATA-DEPENDENT FAILURES</a:t>
            </a:r>
            <a:endParaRPr lang="en-US" b="1" dirty="0"/>
          </a:p>
        </p:txBody>
      </p:sp>
      <p:sp>
        <p:nvSpPr>
          <p:cNvPr id="77" name="Content Placeholder 2"/>
          <p:cNvSpPr>
            <a:spLocks noGrp="1"/>
          </p:cNvSpPr>
          <p:nvPr>
            <p:ph idx="1"/>
          </p:nvPr>
        </p:nvSpPr>
        <p:spPr>
          <a:xfrm>
            <a:off x="0" y="1308123"/>
            <a:ext cx="9144000" cy="892835"/>
          </a:xfrm>
          <a:solidFill>
            <a:srgbClr val="EEECE1"/>
          </a:solidFill>
        </p:spPr>
        <p:txBody>
          <a:bodyPr>
            <a:noAutofit/>
          </a:bodyPr>
          <a:lstStyle/>
          <a:p>
            <a:pPr marL="0" indent="0" algn="ctr">
              <a:lnSpc>
                <a:spcPts val="2540"/>
              </a:lnSpc>
              <a:buNone/>
            </a:pPr>
            <a:r>
              <a:rPr lang="en-US" dirty="0" smtClean="0"/>
              <a:t>Detect failures by writing specific patterns </a:t>
            </a:r>
          </a:p>
          <a:p>
            <a:pPr marL="0" indent="0" algn="ctr">
              <a:lnSpc>
                <a:spcPts val="2540"/>
              </a:lnSpc>
              <a:buNone/>
            </a:pPr>
            <a:r>
              <a:rPr lang="en-US" b="1" i="1" dirty="0" smtClean="0">
                <a:solidFill>
                  <a:schemeClr val="tx2"/>
                </a:solidFill>
              </a:rPr>
              <a:t>in the neighboring cell addresses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2895600"/>
            <a:ext cx="9144001" cy="942362"/>
            <a:chOff x="0" y="2667000"/>
            <a:chExt cx="9144001" cy="942362"/>
          </a:xfrm>
        </p:grpSpPr>
        <p:sp>
          <p:nvSpPr>
            <p:cNvPr id="9" name="Rounded Rectangle 8"/>
            <p:cNvSpPr/>
            <p:nvPr/>
          </p:nvSpPr>
          <p:spPr>
            <a:xfrm>
              <a:off x="0" y="2667000"/>
              <a:ext cx="9144001" cy="94236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70000"/>
                </a:lnSpc>
              </a:pPr>
              <a:r>
                <a:rPr lang="en-US" sz="4000" b="1" dirty="0" smtClean="0">
                  <a:solidFill>
                    <a:srgbClr val="FF0000"/>
                  </a:solidFill>
                </a:rPr>
                <a:t>LINEAR</a:t>
              </a:r>
            </a:p>
            <a:p>
              <a:pPr>
                <a:lnSpc>
                  <a:spcPct val="70000"/>
                </a:lnSpc>
              </a:pPr>
              <a:r>
                <a:rPr lang="en-US" sz="4000" b="1" dirty="0" smtClean="0">
                  <a:solidFill>
                    <a:srgbClr val="FF0000"/>
                  </a:solidFill>
                </a:rPr>
                <a:t>ADDRESS                     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53000" y="2819400"/>
              <a:ext cx="8842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X-1</a:t>
              </a:r>
              <a:endParaRPr lang="en-US" sz="4000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791200" y="2819400"/>
              <a:ext cx="4671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</a:t>
              </a:r>
              <a:endParaRPr lang="en-US" sz="4000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248400" y="2819400"/>
              <a:ext cx="9826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X+1</a:t>
              </a:r>
              <a:endParaRPr lang="en-US" sz="4000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154680" y="2244846"/>
            <a:ext cx="5303520" cy="803154"/>
            <a:chOff x="2240280" y="2971800"/>
            <a:chExt cx="5303520" cy="803154"/>
          </a:xfrm>
        </p:grpSpPr>
        <p:grpSp>
          <p:nvGrpSpPr>
            <p:cNvPr id="5" name="Group 4"/>
            <p:cNvGrpSpPr/>
            <p:nvPr/>
          </p:nvGrpSpPr>
          <p:grpSpPr>
            <a:xfrm>
              <a:off x="2240280" y="2979042"/>
              <a:ext cx="5303520" cy="795912"/>
              <a:chOff x="1027256" y="2117206"/>
              <a:chExt cx="5303520" cy="79591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3331890" y="2135878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2704366" y="212965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076842" y="212343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449318" y="2117206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027256" y="2495297"/>
                <a:ext cx="53035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/>
            </p:nvGrpSpPr>
            <p:grpSpPr>
              <a:xfrm>
                <a:off x="1176697" y="2226069"/>
                <a:ext cx="2425227" cy="524238"/>
                <a:chOff x="1176697" y="2226069"/>
                <a:chExt cx="2425227" cy="524238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solidFill>
                  <a:schemeClr val="bg2"/>
                </a:solidFill>
                <a:ln w="38100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>
                      <a:solidFill>
                        <a:srgbClr val="FF0000"/>
                      </a:solidFill>
                    </a:rPr>
                    <a:t>L</a:t>
                  </a:r>
                  <a:endParaRPr lang="en-US" sz="36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41" name="Straight Connector 40"/>
            <p:cNvCxnSpPr/>
            <p:nvPr/>
          </p:nvCxnSpPr>
          <p:spPr>
            <a:xfrm>
              <a:off x="7047006" y="2990472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419482" y="2984248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791958" y="2978024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155297" y="2971800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4876800" y="3093095"/>
              <a:ext cx="543301" cy="519582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D</a:t>
              </a:r>
              <a:endParaRPr lang="en-US" sz="36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5519337" y="3091543"/>
              <a:ext cx="543301" cy="519582"/>
            </a:xfrm>
            <a:prstGeom prst="ellipse">
              <a:avLst/>
            </a:prstGeom>
            <a:solidFill>
              <a:srgbClr val="EEECE1"/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R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143600" y="3089991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6777000" y="3088439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11</a:t>
            </a:fld>
            <a:endParaRPr lang="en-US" dirty="0"/>
          </a:p>
        </p:txBody>
      </p:sp>
      <p:sp>
        <p:nvSpPr>
          <p:cNvPr id="78" name="Rounded Rectangle 77"/>
          <p:cNvSpPr/>
          <p:nvPr/>
        </p:nvSpPr>
        <p:spPr>
          <a:xfrm>
            <a:off x="0" y="5753245"/>
            <a:ext cx="9143999" cy="1028555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PROBLEM: Scrambled address is not</a:t>
            </a:r>
          </a:p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</a:rPr>
              <a:t>v</a:t>
            </a:r>
            <a:r>
              <a:rPr lang="en-US" sz="3600" b="1" dirty="0" smtClean="0">
                <a:solidFill>
                  <a:schemeClr val="bg1"/>
                </a:solidFill>
              </a:rPr>
              <a:t>isible to system (e.g. memory controller) 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3124200" y="2244846"/>
            <a:ext cx="5303520" cy="803154"/>
            <a:chOff x="2209800" y="2971800"/>
            <a:chExt cx="5303520" cy="803154"/>
          </a:xfrm>
        </p:grpSpPr>
        <p:grpSp>
          <p:nvGrpSpPr>
            <p:cNvPr id="124" name="Group 123"/>
            <p:cNvGrpSpPr/>
            <p:nvPr/>
          </p:nvGrpSpPr>
          <p:grpSpPr>
            <a:xfrm>
              <a:off x="2209800" y="2979042"/>
              <a:ext cx="5303520" cy="795912"/>
              <a:chOff x="996776" y="2117206"/>
              <a:chExt cx="5303520" cy="795912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3331890" y="2135878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2704366" y="212965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2076842" y="212343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1449318" y="2117206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996776" y="2495297"/>
                <a:ext cx="53035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1" name="Group 140"/>
              <p:cNvGrpSpPr/>
              <p:nvPr/>
            </p:nvGrpSpPr>
            <p:grpSpPr>
              <a:xfrm>
                <a:off x="1176697" y="2226069"/>
                <a:ext cx="2425227" cy="524238"/>
                <a:chOff x="1176697" y="2226069"/>
                <a:chExt cx="2425227" cy="524238"/>
              </a:xfrm>
            </p:grpSpPr>
            <p:sp>
              <p:nvSpPr>
                <p:cNvPr id="143" name="Oval 142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solidFill>
                  <a:schemeClr val="bg2"/>
                </a:solidFill>
                <a:ln w="38100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>
                      <a:solidFill>
                        <a:srgbClr val="FF0000"/>
                      </a:solidFill>
                    </a:rPr>
                    <a:t>0</a:t>
                  </a:r>
                  <a:endParaRPr lang="en-US" sz="36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126" name="Straight Connector 125"/>
            <p:cNvCxnSpPr/>
            <p:nvPr/>
          </p:nvCxnSpPr>
          <p:spPr>
            <a:xfrm>
              <a:off x="7047006" y="2990472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6419482" y="2984248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791958" y="2978024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5155297" y="2971800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4876800" y="3093095"/>
              <a:ext cx="543301" cy="519582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131" name="Oval 130"/>
            <p:cNvSpPr/>
            <p:nvPr/>
          </p:nvSpPr>
          <p:spPr>
            <a:xfrm>
              <a:off x="5519337" y="3091543"/>
              <a:ext cx="543301" cy="519582"/>
            </a:xfrm>
            <a:prstGeom prst="ellipse">
              <a:avLst/>
            </a:prstGeom>
            <a:solidFill>
              <a:srgbClr val="EEECE1"/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0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143600" y="3089991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6777000" y="3088439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8" name="Rounded Rectangle 177"/>
          <p:cNvSpPr/>
          <p:nvPr/>
        </p:nvSpPr>
        <p:spPr>
          <a:xfrm>
            <a:off x="0" y="4800599"/>
            <a:ext cx="9144001" cy="94183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7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SCRAMBLED</a:t>
            </a:r>
          </a:p>
          <a:p>
            <a:pPr>
              <a:lnSpc>
                <a:spcPct val="7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ADDRESS                   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4953000" y="4854714"/>
            <a:ext cx="88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X-4</a:t>
            </a:r>
            <a:endParaRPr lang="en-US" sz="4000" b="1" dirty="0"/>
          </a:p>
        </p:txBody>
      </p:sp>
      <p:sp>
        <p:nvSpPr>
          <p:cNvPr id="180" name="TextBox 179"/>
          <p:cNvSpPr txBox="1"/>
          <p:nvPr/>
        </p:nvSpPr>
        <p:spPr>
          <a:xfrm>
            <a:off x="5809458" y="4854714"/>
            <a:ext cx="467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X</a:t>
            </a:r>
            <a:endParaRPr lang="en-US" sz="4000" b="1" dirty="0"/>
          </a:p>
        </p:txBody>
      </p:sp>
      <p:sp>
        <p:nvSpPr>
          <p:cNvPr id="181" name="TextBox 180"/>
          <p:cNvSpPr txBox="1"/>
          <p:nvPr/>
        </p:nvSpPr>
        <p:spPr>
          <a:xfrm>
            <a:off x="6248400" y="4854714"/>
            <a:ext cx="982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X+2</a:t>
            </a:r>
            <a:endParaRPr lang="en-US" sz="4000" b="1" dirty="0"/>
          </a:p>
        </p:txBody>
      </p:sp>
      <p:grpSp>
        <p:nvGrpSpPr>
          <p:cNvPr id="187" name="Group 186"/>
          <p:cNvGrpSpPr/>
          <p:nvPr/>
        </p:nvGrpSpPr>
        <p:grpSpPr>
          <a:xfrm>
            <a:off x="3124200" y="4114800"/>
            <a:ext cx="5303520" cy="803154"/>
            <a:chOff x="2209800" y="2971800"/>
            <a:chExt cx="5303520" cy="803154"/>
          </a:xfrm>
        </p:grpSpPr>
        <p:grpSp>
          <p:nvGrpSpPr>
            <p:cNvPr id="188" name="Group 187"/>
            <p:cNvGrpSpPr/>
            <p:nvPr/>
          </p:nvGrpSpPr>
          <p:grpSpPr>
            <a:xfrm>
              <a:off x="2209800" y="2979042"/>
              <a:ext cx="5303520" cy="795912"/>
              <a:chOff x="996776" y="2117206"/>
              <a:chExt cx="5303520" cy="795912"/>
            </a:xfrm>
          </p:grpSpPr>
          <p:cxnSp>
            <p:nvCxnSpPr>
              <p:cNvPr id="199" name="Straight Connector 198"/>
              <p:cNvCxnSpPr/>
              <p:nvPr/>
            </p:nvCxnSpPr>
            <p:spPr>
              <a:xfrm>
                <a:off x="3331890" y="2135878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2704366" y="212965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2076842" y="212343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1449318" y="2117206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996776" y="2495297"/>
                <a:ext cx="53035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" name="Group 204"/>
              <p:cNvGrpSpPr/>
              <p:nvPr/>
            </p:nvGrpSpPr>
            <p:grpSpPr>
              <a:xfrm>
                <a:off x="1176697" y="2226069"/>
                <a:ext cx="2425227" cy="524238"/>
                <a:chOff x="1176697" y="2226069"/>
                <a:chExt cx="2425227" cy="524238"/>
              </a:xfrm>
            </p:grpSpPr>
            <p:sp>
              <p:nvSpPr>
                <p:cNvPr id="207" name="Oval 206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solidFill>
                  <a:schemeClr val="bg2"/>
                </a:solidFill>
                <a:ln w="38100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>
                      <a:solidFill>
                        <a:srgbClr val="FF0000"/>
                      </a:solidFill>
                    </a:rPr>
                    <a:t>0</a:t>
                  </a:r>
                  <a:endParaRPr lang="en-US" sz="36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 w="38100" cmpd="sng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190" name="Straight Connector 189"/>
            <p:cNvCxnSpPr/>
            <p:nvPr/>
          </p:nvCxnSpPr>
          <p:spPr>
            <a:xfrm>
              <a:off x="7047006" y="2990472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6419482" y="2984248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5791958" y="2978024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5155297" y="2971800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Oval 193"/>
            <p:cNvSpPr/>
            <p:nvPr/>
          </p:nvSpPr>
          <p:spPr>
            <a:xfrm>
              <a:off x="4876800" y="3093095"/>
              <a:ext cx="543301" cy="519582"/>
            </a:xfrm>
            <a:prstGeom prst="ellipse">
              <a:avLst/>
            </a:prstGeom>
            <a:solidFill>
              <a:srgbClr val="800000"/>
            </a:solidFill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195" name="Oval 194"/>
            <p:cNvSpPr/>
            <p:nvPr/>
          </p:nvSpPr>
          <p:spPr>
            <a:xfrm>
              <a:off x="5519337" y="3091543"/>
              <a:ext cx="543301" cy="51958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38100" cmpd="sng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6143600" y="3089991"/>
              <a:ext cx="543301" cy="519582"/>
            </a:xfrm>
            <a:prstGeom prst="ellipse">
              <a:avLst/>
            </a:prstGeom>
            <a:solidFill>
              <a:schemeClr val="bg2"/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0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6777000" y="3088439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3154680" y="4114800"/>
            <a:ext cx="5303520" cy="803154"/>
            <a:chOff x="2240280" y="2971800"/>
            <a:chExt cx="5303520" cy="803154"/>
          </a:xfrm>
        </p:grpSpPr>
        <p:grpSp>
          <p:nvGrpSpPr>
            <p:cNvPr id="212" name="Group 211"/>
            <p:cNvGrpSpPr/>
            <p:nvPr/>
          </p:nvGrpSpPr>
          <p:grpSpPr>
            <a:xfrm>
              <a:off x="2240280" y="2979042"/>
              <a:ext cx="5303520" cy="795912"/>
              <a:chOff x="1027256" y="2117206"/>
              <a:chExt cx="5303520" cy="795912"/>
            </a:xfrm>
          </p:grpSpPr>
          <p:cxnSp>
            <p:nvCxnSpPr>
              <p:cNvPr id="223" name="Straight Connector 222"/>
              <p:cNvCxnSpPr/>
              <p:nvPr/>
            </p:nvCxnSpPr>
            <p:spPr>
              <a:xfrm>
                <a:off x="3331890" y="2135878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2704366" y="212965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2076842" y="212343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1449318" y="2117206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1027256" y="2495297"/>
                <a:ext cx="53035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9" name="Group 228"/>
              <p:cNvGrpSpPr/>
              <p:nvPr/>
            </p:nvGrpSpPr>
            <p:grpSpPr>
              <a:xfrm>
                <a:off x="1176697" y="2226069"/>
                <a:ext cx="2425227" cy="524238"/>
                <a:chOff x="1176697" y="2226069"/>
                <a:chExt cx="2425227" cy="524238"/>
              </a:xfrm>
            </p:grpSpPr>
            <p:sp>
              <p:nvSpPr>
                <p:cNvPr id="231" name="Oval 230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Oval 232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Oval 233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solidFill>
                  <a:schemeClr val="bg2"/>
                </a:solidFill>
                <a:ln w="38100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>
                      <a:solidFill>
                        <a:srgbClr val="FF0000"/>
                      </a:solidFill>
                    </a:rPr>
                    <a:t>0</a:t>
                  </a:r>
                  <a:endParaRPr lang="en-US" sz="36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214" name="Straight Connector 213"/>
            <p:cNvCxnSpPr/>
            <p:nvPr/>
          </p:nvCxnSpPr>
          <p:spPr>
            <a:xfrm>
              <a:off x="7047006" y="2990472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6419482" y="2984248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5791958" y="2978024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5155297" y="2971800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Oval 217"/>
            <p:cNvSpPr/>
            <p:nvPr/>
          </p:nvSpPr>
          <p:spPr>
            <a:xfrm>
              <a:off x="4876800" y="3093095"/>
              <a:ext cx="543301" cy="519582"/>
            </a:xfrm>
            <a:prstGeom prst="ellipse">
              <a:avLst/>
            </a:prstGeom>
            <a:solidFill>
              <a:srgbClr val="800000"/>
            </a:solidFill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219" name="Oval 218"/>
            <p:cNvSpPr/>
            <p:nvPr/>
          </p:nvSpPr>
          <p:spPr>
            <a:xfrm>
              <a:off x="5519337" y="3091543"/>
              <a:ext cx="543301" cy="519582"/>
            </a:xfrm>
            <a:prstGeom prst="ellipse">
              <a:avLst/>
            </a:prstGeom>
            <a:solidFill>
              <a:srgbClr val="EEECE1"/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0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6143600" y="3089991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Oval 220"/>
            <p:cNvSpPr/>
            <p:nvPr/>
          </p:nvSpPr>
          <p:spPr>
            <a:xfrm>
              <a:off x="6777000" y="3088439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5" name="TextBox 234"/>
          <p:cNvSpPr txBox="1"/>
          <p:nvPr/>
        </p:nvSpPr>
        <p:spPr>
          <a:xfrm>
            <a:off x="3124200" y="4854714"/>
            <a:ext cx="88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X-1</a:t>
            </a:r>
            <a:endParaRPr lang="en-US" sz="4000" b="1" dirty="0"/>
          </a:p>
        </p:txBody>
      </p:sp>
      <p:sp>
        <p:nvSpPr>
          <p:cNvPr id="236" name="TextBox 235"/>
          <p:cNvSpPr txBox="1"/>
          <p:nvPr/>
        </p:nvSpPr>
        <p:spPr>
          <a:xfrm>
            <a:off x="6942139" y="4854714"/>
            <a:ext cx="982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X+1</a:t>
            </a:r>
            <a:endParaRPr lang="en-US" sz="4000" b="1" dirty="0"/>
          </a:p>
        </p:txBody>
      </p:sp>
      <p:sp>
        <p:nvSpPr>
          <p:cNvPr id="14" name="Multiply 13"/>
          <p:cNvSpPr/>
          <p:nvPr/>
        </p:nvSpPr>
        <p:spPr>
          <a:xfrm>
            <a:off x="4204266" y="1905000"/>
            <a:ext cx="3026795" cy="214328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1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78" grpId="0" animBg="1"/>
      <p:bldP spid="179" grpId="0"/>
      <p:bldP spid="180" grpId="0"/>
      <p:bldP spid="181" grpId="0"/>
      <p:bldP spid="235" grpId="0"/>
      <p:bldP spid="235" grpId="1"/>
      <p:bldP spid="236" grpId="0"/>
      <p:bldP spid="236" grpId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" y="1219200"/>
            <a:ext cx="9144000" cy="13716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CAN WE DETERMINE THE LOCATION OF PHYSICALLY ADJACENT CELLS?</a:t>
            </a:r>
            <a:endParaRPr lang="en-US" b="1" dirty="0"/>
          </a:p>
        </p:txBody>
      </p:sp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9144000" cy="1447800"/>
          </a:xfrm>
          <a:solidFill>
            <a:srgbClr val="EEECE1"/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5200" b="1" dirty="0" smtClean="0"/>
              <a:t>NAÏVE SOLUTION</a:t>
            </a:r>
          </a:p>
          <a:p>
            <a:pPr marL="0" indent="0" algn="ctr">
              <a:buNone/>
            </a:pPr>
            <a:r>
              <a:rPr lang="en-US" sz="4000" b="1" dirty="0" smtClean="0"/>
              <a:t>For a given failure X, </a:t>
            </a:r>
          </a:p>
          <a:p>
            <a:pPr marL="0" indent="0" algn="ctr">
              <a:buNone/>
            </a:pPr>
            <a:r>
              <a:rPr lang="en-US" sz="4000" b="1" dirty="0" smtClean="0"/>
              <a:t>test every combination of two bit addresses in the row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0" y="5334000"/>
            <a:ext cx="9143999" cy="751187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Not feasible in a real system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0" y="4191000"/>
            <a:ext cx="9144000" cy="11430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O(</a:t>
            </a:r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8192*8192 tests, 49 </a:t>
            </a:r>
            <a:r>
              <a:rPr lang="en-US" b="1" dirty="0">
                <a:solidFill>
                  <a:srgbClr val="FF0000"/>
                </a:solidFill>
              </a:rPr>
              <a:t>days </a:t>
            </a:r>
            <a:r>
              <a:rPr lang="en-US" b="1" dirty="0" smtClean="0">
                <a:solidFill>
                  <a:srgbClr val="FF0000"/>
                </a:solidFill>
              </a:rPr>
              <a:t>for </a:t>
            </a:r>
            <a:r>
              <a:rPr lang="en-US" b="1" dirty="0">
                <a:solidFill>
                  <a:srgbClr val="FF0000"/>
                </a:solidFill>
              </a:rPr>
              <a:t>a row with 8K cells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1828800"/>
            <a:ext cx="9144001" cy="941832"/>
            <a:chOff x="0" y="4800599"/>
            <a:chExt cx="9144001" cy="941832"/>
          </a:xfrm>
        </p:grpSpPr>
        <p:sp>
          <p:nvSpPr>
            <p:cNvPr id="32" name="Rounded Rectangle 31"/>
            <p:cNvSpPr/>
            <p:nvPr/>
          </p:nvSpPr>
          <p:spPr>
            <a:xfrm>
              <a:off x="0" y="4800599"/>
              <a:ext cx="9144001" cy="94183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70000"/>
                </a:lnSpc>
              </a:pPr>
              <a:r>
                <a:rPr lang="en-US" sz="4000" b="1" dirty="0" smtClean="0">
                  <a:solidFill>
                    <a:srgbClr val="FF0000"/>
                  </a:solidFill>
                </a:rPr>
                <a:t>SCRAMBLED</a:t>
              </a:r>
            </a:p>
            <a:p>
              <a:pPr>
                <a:lnSpc>
                  <a:spcPct val="70000"/>
                </a:lnSpc>
              </a:pPr>
              <a:r>
                <a:rPr lang="en-US" sz="4000" b="1" dirty="0" smtClean="0">
                  <a:solidFill>
                    <a:srgbClr val="FF0000"/>
                  </a:solidFill>
                </a:rPr>
                <a:t>ADDRESS                     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83231" y="4854714"/>
              <a:ext cx="8619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X-?</a:t>
              </a:r>
              <a:endParaRPr lang="en-US" sz="40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65344" y="4854714"/>
              <a:ext cx="4671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</a:t>
              </a:r>
              <a:endParaRPr lang="en-US" sz="40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31031" y="4854714"/>
              <a:ext cx="9603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X+?</a:t>
              </a:r>
              <a:endParaRPr lang="en-US" sz="4000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590800" y="1143000"/>
            <a:ext cx="6510528" cy="803154"/>
            <a:chOff x="1642872" y="2971800"/>
            <a:chExt cx="6510528" cy="803154"/>
          </a:xfrm>
        </p:grpSpPr>
        <p:grpSp>
          <p:nvGrpSpPr>
            <p:cNvPr id="52" name="Group 51"/>
            <p:cNvGrpSpPr/>
            <p:nvPr/>
          </p:nvGrpSpPr>
          <p:grpSpPr>
            <a:xfrm>
              <a:off x="1642872" y="2972818"/>
              <a:ext cx="6510528" cy="802136"/>
              <a:chOff x="429848" y="2110982"/>
              <a:chExt cx="6510528" cy="802136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3331890" y="2135878"/>
                <a:ext cx="0" cy="77724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704366" y="2129654"/>
                <a:ext cx="0" cy="77724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076842" y="2123430"/>
                <a:ext cx="0" cy="77724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449318" y="2117206"/>
                <a:ext cx="0" cy="77724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812657" y="2110982"/>
                <a:ext cx="0" cy="77724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29848" y="2495297"/>
                <a:ext cx="6510528" cy="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/>
              <p:cNvGrpSpPr/>
              <p:nvPr/>
            </p:nvGrpSpPr>
            <p:grpSpPr>
              <a:xfrm>
                <a:off x="534160" y="2226069"/>
                <a:ext cx="3067764" cy="525790"/>
                <a:chOff x="534160" y="2226069"/>
                <a:chExt cx="3067764" cy="525790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 w="38100" cmpd="sng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solidFill>
                  <a:schemeClr val="bg2"/>
                </a:solidFill>
                <a:ln w="38100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>
                      <a:solidFill>
                        <a:srgbClr val="FF0000"/>
                      </a:solidFill>
                    </a:rPr>
                    <a:t>L</a:t>
                  </a:r>
                  <a:endParaRPr lang="en-US" sz="36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53" name="Straight Connector 52"/>
            <p:cNvCxnSpPr/>
            <p:nvPr/>
          </p:nvCxnSpPr>
          <p:spPr>
            <a:xfrm>
              <a:off x="7674530" y="2996696"/>
              <a:ext cx="0" cy="777240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047006" y="2990472"/>
              <a:ext cx="0" cy="777240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419482" y="2984248"/>
              <a:ext cx="0" cy="777240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791958" y="2978024"/>
              <a:ext cx="0" cy="777240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55297" y="2971800"/>
              <a:ext cx="0" cy="777240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4876800" y="3093095"/>
              <a:ext cx="543301" cy="519582"/>
            </a:xfrm>
            <a:prstGeom prst="ellipse">
              <a:avLst/>
            </a:prstGeom>
            <a:solidFill>
              <a:srgbClr val="800000"/>
            </a:solidFill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D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5519337" y="3091543"/>
              <a:ext cx="543301" cy="519582"/>
            </a:xfrm>
            <a:prstGeom prst="ellipse">
              <a:avLst/>
            </a:prstGeom>
            <a:solidFill>
              <a:srgbClr val="EEECE1"/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R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6143600" y="3089991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rgbClr val="25406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777000" y="3088439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7401263" y="3086887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206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 animBg="1"/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929645"/>
            <a:ext cx="9144000" cy="442912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658278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OUR APPROACH: PARBOR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13</a:t>
            </a:fld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0" y="2652320"/>
            <a:ext cx="9143999" cy="1752600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Goal: </a:t>
            </a:r>
            <a:endParaRPr lang="en-US" sz="3600" b="1" dirty="0" smtClean="0">
              <a:solidFill>
                <a:srgbClr val="FFFFFF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FFFFFF"/>
                </a:solidFill>
                <a:latin typeface="Arial" charset="0"/>
              </a:rPr>
              <a:t>A fast and efficient way to determine the locations of neighboring cells </a:t>
            </a:r>
            <a:endParaRPr lang="en-US" sz="3600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69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987159"/>
            <a:ext cx="9144000" cy="54860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PARBOR: Summary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-76200" y="1145149"/>
            <a:ext cx="9143998" cy="4265051"/>
          </a:xfrm>
          <a:prstGeom prst="round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70000"/>
              </a:lnSpc>
              <a:buFont typeface="Arial"/>
              <a:buChar char="•"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571500" indent="-571500">
              <a:lnSpc>
                <a:spcPct val="70000"/>
              </a:lnSpc>
              <a:buFont typeface="Arial"/>
              <a:buChar char="•"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571500" indent="-571500">
              <a:lnSpc>
                <a:spcPct val="70000"/>
              </a:lnSpc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Reduces test time using </a:t>
            </a:r>
            <a:r>
              <a:rPr lang="en-US" sz="3600" i="1" dirty="0" smtClean="0">
                <a:solidFill>
                  <a:schemeClr val="tx1"/>
                </a:solidFill>
              </a:rPr>
              <a:t>two key ideas:</a:t>
            </a:r>
            <a:endParaRPr lang="en-US" sz="3600" i="1" dirty="0">
              <a:solidFill>
                <a:schemeClr val="tx1"/>
              </a:solidFill>
            </a:endParaRPr>
          </a:p>
          <a:p>
            <a:pPr marL="571500" indent="-571500">
              <a:lnSpc>
                <a:spcPct val="70000"/>
              </a:lnSpc>
              <a:buFont typeface="Arial"/>
              <a:buChar char="•"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571500" indent="-571500">
              <a:lnSpc>
                <a:spcPct val="70000"/>
              </a:lnSpc>
              <a:buFont typeface="Arial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Exploits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i="1" dirty="0" smtClean="0">
                <a:solidFill>
                  <a:schemeClr val="tx2"/>
                </a:solidFill>
              </a:rPr>
              <a:t>heterogeneity in cell interference </a:t>
            </a:r>
            <a:r>
              <a:rPr lang="en-US" sz="3600" dirty="0" smtClean="0">
                <a:solidFill>
                  <a:schemeClr val="tx1"/>
                </a:solidFill>
              </a:rPr>
              <a:t>to reduce test time by detecting </a:t>
            </a:r>
            <a:r>
              <a:rPr lang="en-US" sz="3600" i="1" dirty="0" smtClean="0">
                <a:solidFill>
                  <a:schemeClr val="tx2"/>
                </a:solidFill>
              </a:rPr>
              <a:t>only one neighbor </a:t>
            </a:r>
          </a:p>
          <a:p>
            <a:pPr marL="571500" indent="-571500">
              <a:lnSpc>
                <a:spcPct val="70000"/>
              </a:lnSpc>
              <a:buFont typeface="Arial"/>
              <a:buChar char="•"/>
            </a:pPr>
            <a:endParaRPr lang="en-US" sz="3600" i="1" dirty="0" smtClean="0">
              <a:solidFill>
                <a:schemeClr val="tx2"/>
              </a:solidFill>
            </a:endParaRPr>
          </a:p>
          <a:p>
            <a:pPr marL="571500" indent="-571500">
              <a:lnSpc>
                <a:spcPct val="80000"/>
              </a:lnSpc>
              <a:buFont typeface="Arial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Exploits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i="1" dirty="0" smtClean="0">
                <a:solidFill>
                  <a:schemeClr val="tx2"/>
                </a:solidFill>
              </a:rPr>
              <a:t>DRAM regularity and parallelism </a:t>
            </a:r>
            <a:r>
              <a:rPr lang="en-US" sz="3600" dirty="0" smtClean="0">
                <a:solidFill>
                  <a:schemeClr val="tx1"/>
                </a:solidFill>
              </a:rPr>
              <a:t>to detect</a:t>
            </a:r>
            <a:r>
              <a:rPr lang="en-US" sz="3600" i="1" dirty="0" smtClean="0">
                <a:solidFill>
                  <a:schemeClr val="tx2"/>
                </a:solidFill>
              </a:rPr>
              <a:t> </a:t>
            </a:r>
            <a:r>
              <a:rPr lang="en-US" sz="3600" i="1" dirty="0">
                <a:solidFill>
                  <a:schemeClr val="tx2"/>
                </a:solidFill>
              </a:rPr>
              <a:t>all neighbor </a:t>
            </a:r>
            <a:r>
              <a:rPr lang="en-US" sz="3600" i="1" dirty="0" smtClean="0">
                <a:solidFill>
                  <a:schemeClr val="tx2"/>
                </a:solidFill>
              </a:rPr>
              <a:t>locations </a:t>
            </a:r>
            <a:r>
              <a:rPr lang="en-US" sz="3600" i="1" dirty="0" smtClean="0">
                <a:solidFill>
                  <a:schemeClr val="tx1"/>
                </a:solidFill>
              </a:rPr>
              <a:t>by running parallel tests in multiple rows</a:t>
            </a:r>
            <a:endParaRPr lang="en-US" sz="3600" dirty="0" smtClean="0">
              <a:solidFill>
                <a:schemeClr val="tx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152400" y="5503966"/>
            <a:ext cx="9296400" cy="1273320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22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Detects neighboring locations </a:t>
            </a:r>
          </a:p>
          <a:p>
            <a:pPr algn="ctr">
              <a:lnSpc>
                <a:spcPts val="322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within 60-99 tests in 144 real DRAM chips, </a:t>
            </a:r>
          </a:p>
          <a:p>
            <a:pPr algn="ctr">
              <a:lnSpc>
                <a:spcPts val="322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a </a:t>
            </a:r>
            <a:r>
              <a:rPr lang="en-US" sz="3600" b="1" dirty="0" smtClean="0"/>
              <a:t>745,654X reduction compared to naïve tests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0" y="773938"/>
            <a:ext cx="9143999" cy="902462"/>
          </a:xfrm>
          <a:prstGeom prst="roundRect">
            <a:avLst/>
          </a:prstGeom>
          <a:solidFill>
            <a:schemeClr val="bg2"/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A new technique to determine </a:t>
            </a:r>
          </a:p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the locations of neighboring DRAM cells</a:t>
            </a:r>
          </a:p>
        </p:txBody>
      </p:sp>
    </p:spTree>
    <p:extLst>
      <p:ext uri="{BB962C8B-B14F-4D97-AF65-F5344CB8AC3E}">
        <p14:creationId xmlns:p14="http://schemas.microsoft.com/office/powerpoint/2010/main" val="111064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961243"/>
            <a:ext cx="9144000" cy="54860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OUTLINE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790" y="1170811"/>
            <a:ext cx="9143999" cy="84753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Data-Dependent Failures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658" y="2204355"/>
            <a:ext cx="9143999" cy="84753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Challenges in System-Level Detection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526" y="3263815"/>
            <a:ext cx="9143999" cy="84753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Our Mechanism: PARBOR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394" y="4297359"/>
            <a:ext cx="9143999" cy="84753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Experimental Results from Real Chips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-9396" y="5311179"/>
            <a:ext cx="9143999" cy="84753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Use Cases</a:t>
            </a:r>
          </a:p>
        </p:txBody>
      </p:sp>
    </p:spTree>
    <p:extLst>
      <p:ext uri="{BB962C8B-B14F-4D97-AF65-F5344CB8AC3E}">
        <p14:creationId xmlns:p14="http://schemas.microsoft.com/office/powerpoint/2010/main" val="80407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" y="1600200"/>
            <a:ext cx="9144000" cy="3886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105400" y="1752600"/>
            <a:ext cx="3429001" cy="3553856"/>
          </a:xfrm>
          <a:prstGeom prst="rect">
            <a:avLst/>
          </a:prstGeom>
          <a:solidFill>
            <a:srgbClr val="E0C9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8199" y="1752600"/>
            <a:ext cx="3429001" cy="3553856"/>
          </a:xfrm>
          <a:prstGeom prst="rect">
            <a:avLst/>
          </a:prstGeom>
          <a:solidFill>
            <a:srgbClr val="E0C9A4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964" y="5334000"/>
            <a:ext cx="3586236" cy="762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 DRAM cell</a:t>
            </a:r>
            <a:endParaRPr lang="en-US" sz="3200" b="1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3652764" y="2618137"/>
            <a:ext cx="0" cy="2090388"/>
          </a:xfrm>
          <a:prstGeom prst="line">
            <a:avLst/>
          </a:prstGeom>
          <a:ln w="762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90600" y="4109818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Capacitor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05000" y="1812925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Transistor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44033" y="3063160"/>
            <a:ext cx="584571" cy="1068256"/>
          </a:xfrm>
          <a:prstGeom prst="rect">
            <a:avLst/>
          </a:prstGeom>
          <a:solidFill>
            <a:schemeClr val="tx2"/>
          </a:solidFill>
          <a:ln w="7620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1819335" y="2649275"/>
            <a:ext cx="676656" cy="0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976720" y="2649275"/>
            <a:ext cx="667367" cy="0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483881" y="2347943"/>
            <a:ext cx="452087" cy="301332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15287" y="2618137"/>
            <a:ext cx="10765" cy="438912"/>
          </a:xfrm>
          <a:prstGeom prst="line">
            <a:avLst/>
          </a:prstGeom>
          <a:ln w="762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Bent Arrow 56"/>
          <p:cNvSpPr/>
          <p:nvPr/>
        </p:nvSpPr>
        <p:spPr>
          <a:xfrm>
            <a:off x="2434482" y="2714388"/>
            <a:ext cx="994518" cy="1232850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67Text"/>
          <p:cNvSpPr txBox="1"/>
          <p:nvPr/>
        </p:nvSpPr>
        <p:spPr>
          <a:xfrm>
            <a:off x="4876802" y="3680426"/>
            <a:ext cx="1752600" cy="4927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+mj-lt"/>
              </a:rPr>
              <a:t>Contact</a:t>
            </a:r>
          </a:p>
        </p:txBody>
      </p:sp>
      <p:sp>
        <p:nvSpPr>
          <p:cNvPr id="73" name="67Text"/>
          <p:cNvSpPr txBox="1"/>
          <p:nvPr/>
        </p:nvSpPr>
        <p:spPr>
          <a:xfrm>
            <a:off x="5638800" y="4406914"/>
            <a:ext cx="3124200" cy="4927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Transistor</a:t>
            </a:r>
          </a:p>
        </p:txBody>
      </p:sp>
      <p:sp>
        <p:nvSpPr>
          <p:cNvPr id="80" name="67Text"/>
          <p:cNvSpPr txBox="1"/>
          <p:nvPr/>
        </p:nvSpPr>
        <p:spPr>
          <a:xfrm>
            <a:off x="7010402" y="3223226"/>
            <a:ext cx="1295402" cy="4927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Bitline</a:t>
            </a:r>
          </a:p>
        </p:txBody>
      </p:sp>
      <p:sp>
        <p:nvSpPr>
          <p:cNvPr id="83" name="67Text"/>
          <p:cNvSpPr txBox="1"/>
          <p:nvPr/>
        </p:nvSpPr>
        <p:spPr>
          <a:xfrm>
            <a:off x="5867402" y="2041525"/>
            <a:ext cx="1661164" cy="4197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Capacitor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467602" y="3918171"/>
            <a:ext cx="304800" cy="29565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ounded Rectangle 66"/>
          <p:cNvSpPr>
            <a:spLocks/>
          </p:cNvSpPr>
          <p:nvPr/>
        </p:nvSpPr>
        <p:spPr>
          <a:xfrm>
            <a:off x="6477002" y="3665186"/>
            <a:ext cx="304800" cy="548640"/>
          </a:xfrm>
          <a:prstGeom prst="round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6172202" y="3985227"/>
            <a:ext cx="2011680" cy="473964"/>
            <a:chOff x="914400" y="4800600"/>
            <a:chExt cx="2011680" cy="473964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914400" y="5029200"/>
              <a:ext cx="2011680" cy="0"/>
            </a:xfrm>
            <a:prstGeom prst="line">
              <a:avLst/>
            </a:prstGeom>
            <a:ln w="76200" cap="rnd" cmpd="sng">
              <a:solidFill>
                <a:srgbClr val="7F7F7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ound Same Side Corner Rectangle 74"/>
            <p:cNvSpPr/>
            <p:nvPr/>
          </p:nvSpPr>
          <p:spPr>
            <a:xfrm rot="10800000">
              <a:off x="1143000" y="5029197"/>
              <a:ext cx="457200" cy="228601"/>
            </a:xfrm>
            <a:prstGeom prst="round2SameRect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ound Same Side Corner Rectangle 75"/>
            <p:cNvSpPr/>
            <p:nvPr/>
          </p:nvSpPr>
          <p:spPr>
            <a:xfrm rot="10800000">
              <a:off x="2133600" y="5045963"/>
              <a:ext cx="457200" cy="228601"/>
            </a:xfrm>
            <a:prstGeom prst="round2SameRect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1600201" y="4800600"/>
              <a:ext cx="533398" cy="152400"/>
            </a:xfrm>
            <a:prstGeom prst="roundRect">
              <a:avLst/>
            </a:prstGeom>
            <a:solidFill>
              <a:srgbClr val="7F7F7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7391402" y="3732169"/>
            <a:ext cx="731520" cy="1828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6349633" y="2612170"/>
            <a:ext cx="584571" cy="1068256"/>
          </a:xfrm>
          <a:prstGeom prst="rect">
            <a:avLst/>
          </a:prstGeom>
          <a:solidFill>
            <a:schemeClr val="tx2"/>
          </a:solidFill>
          <a:ln w="7620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U-Turn Arrow 44"/>
          <p:cNvSpPr/>
          <p:nvPr/>
        </p:nvSpPr>
        <p:spPr>
          <a:xfrm>
            <a:off x="6477000" y="3413125"/>
            <a:ext cx="1444752" cy="1135663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67Text"/>
          <p:cNvSpPr txBox="1"/>
          <p:nvPr/>
        </p:nvSpPr>
        <p:spPr>
          <a:xfrm>
            <a:off x="3352798" y="3377613"/>
            <a:ext cx="1295402" cy="492712"/>
          </a:xfrm>
          <a:prstGeom prst="rect">
            <a:avLst/>
          </a:prstGeom>
          <a:noFill/>
        </p:spPr>
        <p:txBody>
          <a:bodyPr wrap="square" rtlCol="0" anchor="ctr">
            <a:noAutofit/>
            <a:scene3d>
              <a:camera prst="orthographicFront">
                <a:rot lat="0" lon="0" rev="16200000"/>
              </a:camera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Bitline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4252" y="4872335"/>
            <a:ext cx="2043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LOGICAL VIEW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128307" y="4860925"/>
            <a:ext cx="3482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VERTICAL CROSS SECTION</a:t>
            </a:r>
            <a:endParaRPr lang="en-US" sz="2400" b="1" dirty="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57200" y="-614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 DRAM CELL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1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1" grpId="0" animBg="1"/>
      <p:bldP spid="57" grpId="0" animBg="1"/>
      <p:bldP spid="68" grpId="0"/>
      <p:bldP spid="73" grpId="0"/>
      <p:bldP spid="80" grpId="0"/>
      <p:bldP spid="83" grpId="0"/>
      <p:bldP spid="62" grpId="0" animBg="1"/>
      <p:bldP spid="67" grpId="0" animBg="1"/>
      <p:bldP spid="79" grpId="0" animBg="1"/>
      <p:bldP spid="91" grpId="0" animBg="1"/>
      <p:bldP spid="45" grpId="0" animBg="1"/>
      <p:bldP spid="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ectangle 263"/>
          <p:cNvSpPr/>
          <p:nvPr/>
        </p:nvSpPr>
        <p:spPr>
          <a:xfrm>
            <a:off x="1" y="1305579"/>
            <a:ext cx="9144000" cy="403686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75" name="Rectangle 274"/>
          <p:cNvSpPr/>
          <p:nvPr/>
        </p:nvSpPr>
        <p:spPr>
          <a:xfrm>
            <a:off x="304800" y="1206428"/>
            <a:ext cx="4038600" cy="2065839"/>
          </a:xfrm>
          <a:prstGeom prst="rect">
            <a:avLst/>
          </a:prstGeom>
          <a:solidFill>
            <a:srgbClr val="E0C9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860952" y="1407876"/>
            <a:ext cx="2110848" cy="1121394"/>
            <a:chOff x="477233" y="1906617"/>
            <a:chExt cx="4397601" cy="2336237"/>
          </a:xfrm>
        </p:grpSpPr>
        <p:grpSp>
          <p:nvGrpSpPr>
            <p:cNvPr id="77" name="Group 76"/>
            <p:cNvGrpSpPr/>
            <p:nvPr/>
          </p:nvGrpSpPr>
          <p:grpSpPr>
            <a:xfrm>
              <a:off x="477233" y="1906617"/>
              <a:ext cx="2100054" cy="2336237"/>
              <a:chOff x="4139669" y="2440017"/>
              <a:chExt cx="2100054" cy="233623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6207285" y="2743200"/>
                <a:ext cx="0" cy="2033054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7" name="Group 96"/>
              <p:cNvGrpSpPr/>
              <p:nvPr/>
            </p:nvGrpSpPr>
            <p:grpSpPr>
              <a:xfrm>
                <a:off x="4139669" y="2440017"/>
                <a:ext cx="2100054" cy="1783473"/>
                <a:chOff x="5977146" y="2244406"/>
                <a:chExt cx="2100054" cy="1783473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977146" y="2959623"/>
                  <a:ext cx="584571" cy="1068256"/>
                </a:xfrm>
                <a:prstGeom prst="rect">
                  <a:avLst/>
                </a:prstGeom>
                <a:solidFill>
                  <a:schemeClr val="tx2"/>
                </a:solidFill>
                <a:ln w="76200" cmpd="sng">
                  <a:solidFill>
                    <a:schemeClr val="tx2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6252448" y="2545738"/>
                  <a:ext cx="676656" cy="0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7409833" y="2545738"/>
                  <a:ext cx="667367" cy="0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V="1">
                  <a:off x="6916994" y="2244406"/>
                  <a:ext cx="452087" cy="301332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6248400" y="2514600"/>
                  <a:ext cx="10765" cy="453663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8" name="Group 77"/>
            <p:cNvGrpSpPr/>
            <p:nvPr/>
          </p:nvGrpSpPr>
          <p:grpSpPr>
            <a:xfrm>
              <a:off x="2774780" y="1906617"/>
              <a:ext cx="2100054" cy="2336237"/>
              <a:chOff x="4139669" y="2440017"/>
              <a:chExt cx="2100054" cy="2336237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6207285" y="2743200"/>
                <a:ext cx="0" cy="2033054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" name="Group 84"/>
              <p:cNvGrpSpPr/>
              <p:nvPr/>
            </p:nvGrpSpPr>
            <p:grpSpPr>
              <a:xfrm>
                <a:off x="4139669" y="2440017"/>
                <a:ext cx="2100054" cy="1783473"/>
                <a:chOff x="5977146" y="2244406"/>
                <a:chExt cx="2100054" cy="1783473"/>
              </a:xfrm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5977146" y="2959623"/>
                  <a:ext cx="584571" cy="1068256"/>
                </a:xfrm>
                <a:prstGeom prst="rect">
                  <a:avLst/>
                </a:prstGeom>
                <a:solidFill>
                  <a:schemeClr val="tx2"/>
                </a:solidFill>
                <a:ln w="76200" cmpd="sng">
                  <a:solidFill>
                    <a:schemeClr val="tx2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6252448" y="2545738"/>
                  <a:ext cx="676656" cy="0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7409833" y="2545738"/>
                  <a:ext cx="667367" cy="0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flipV="1">
                  <a:off x="6916994" y="2244406"/>
                  <a:ext cx="452087" cy="301332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6248400" y="2514600"/>
                  <a:ext cx="10765" cy="453663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5" name="Left-Right Arrow 104"/>
          <p:cNvSpPr/>
          <p:nvPr/>
        </p:nvSpPr>
        <p:spPr>
          <a:xfrm>
            <a:off x="1899129" y="2310850"/>
            <a:ext cx="965992" cy="447020"/>
          </a:xfrm>
          <a:prstGeom prst="leftRightArrow">
            <a:avLst/>
          </a:prstGeom>
          <a:solidFill>
            <a:srgbClr val="FF0000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8" name="Group 277"/>
          <p:cNvGrpSpPr>
            <a:grpSpLocks noChangeAspect="1"/>
          </p:cNvGrpSpPr>
          <p:nvPr/>
        </p:nvGrpSpPr>
        <p:grpSpPr>
          <a:xfrm>
            <a:off x="1025500" y="1479153"/>
            <a:ext cx="1108100" cy="1050117"/>
            <a:chOff x="900875" y="2015770"/>
            <a:chExt cx="1385125" cy="1312646"/>
          </a:xfrm>
        </p:grpSpPr>
        <p:sp>
          <p:nvSpPr>
            <p:cNvPr id="279" name="Bent Arrow 278"/>
            <p:cNvSpPr>
              <a:spLocks/>
            </p:cNvSpPr>
            <p:nvPr/>
          </p:nvSpPr>
          <p:spPr>
            <a:xfrm>
              <a:off x="914400" y="2322576"/>
              <a:ext cx="1371600" cy="1005840"/>
            </a:xfrm>
            <a:prstGeom prst="ben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0" name="Left Arrow 279"/>
            <p:cNvSpPr/>
            <p:nvPr/>
          </p:nvSpPr>
          <p:spPr>
            <a:xfrm>
              <a:off x="900875" y="2015770"/>
              <a:ext cx="432625" cy="49883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1" name="Group 280"/>
          <p:cNvGrpSpPr>
            <a:grpSpLocks noChangeAspect="1"/>
          </p:cNvGrpSpPr>
          <p:nvPr/>
        </p:nvGrpSpPr>
        <p:grpSpPr>
          <a:xfrm>
            <a:off x="2168500" y="1462470"/>
            <a:ext cx="1108100" cy="1050117"/>
            <a:chOff x="938975" y="2015770"/>
            <a:chExt cx="1385125" cy="1312646"/>
          </a:xfrm>
        </p:grpSpPr>
        <p:sp>
          <p:nvSpPr>
            <p:cNvPr id="282" name="Bent Arrow 281"/>
            <p:cNvSpPr>
              <a:spLocks/>
            </p:cNvSpPr>
            <p:nvPr/>
          </p:nvSpPr>
          <p:spPr>
            <a:xfrm>
              <a:off x="952500" y="2322576"/>
              <a:ext cx="1371600" cy="1005840"/>
            </a:xfrm>
            <a:prstGeom prst="ben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3" name="Left Arrow 282"/>
            <p:cNvSpPr/>
            <p:nvPr/>
          </p:nvSpPr>
          <p:spPr>
            <a:xfrm>
              <a:off x="938975" y="2015770"/>
              <a:ext cx="432625" cy="49883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b="1" dirty="0" smtClean="0"/>
              <a:t>DATA-DEPENDENT FAILURES</a:t>
            </a:r>
            <a:endParaRPr lang="en-US" sz="4700" b="1" dirty="0"/>
          </a:p>
        </p:txBody>
      </p:sp>
      <p:sp>
        <p:nvSpPr>
          <p:cNvPr id="271" name="Rounded Rectangle 270"/>
          <p:cNvSpPr/>
          <p:nvPr/>
        </p:nvSpPr>
        <p:spPr>
          <a:xfrm>
            <a:off x="0" y="5342439"/>
            <a:ext cx="9144000" cy="1210761"/>
          </a:xfrm>
          <a:prstGeom prst="round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Failures depend on the data content </a:t>
            </a:r>
          </a:p>
          <a:p>
            <a:pPr algn="ctr">
              <a:lnSpc>
                <a:spcPct val="80000"/>
              </a:lnSpc>
            </a:pPr>
            <a:r>
              <a:rPr lang="en-US" sz="4400" b="1" dirty="0">
                <a:solidFill>
                  <a:schemeClr val="bg1"/>
                </a:solidFill>
              </a:rPr>
              <a:t>i</a:t>
            </a:r>
            <a:r>
              <a:rPr lang="en-US" sz="4400" b="1" dirty="0" smtClean="0">
                <a:solidFill>
                  <a:schemeClr val="bg1"/>
                </a:solidFill>
              </a:rPr>
              <a:t>n neighboring cells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1752600" y="2667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Indirect path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75AD3244-FE42-4648-8A13-942AAE84A223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297" name="Group 296"/>
          <p:cNvGrpSpPr/>
          <p:nvPr/>
        </p:nvGrpSpPr>
        <p:grpSpPr>
          <a:xfrm>
            <a:off x="3070752" y="1393206"/>
            <a:ext cx="1008026" cy="1121394"/>
            <a:chOff x="4139669" y="2440017"/>
            <a:chExt cx="2100054" cy="2336237"/>
          </a:xfrm>
        </p:grpSpPr>
        <p:cxnSp>
          <p:nvCxnSpPr>
            <p:cNvPr id="306" name="Straight Connector 305"/>
            <p:cNvCxnSpPr/>
            <p:nvPr/>
          </p:nvCxnSpPr>
          <p:spPr>
            <a:xfrm>
              <a:off x="6207285" y="2743200"/>
              <a:ext cx="0" cy="2033054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" name="Group 306"/>
            <p:cNvGrpSpPr/>
            <p:nvPr/>
          </p:nvGrpSpPr>
          <p:grpSpPr>
            <a:xfrm>
              <a:off x="4139669" y="2440017"/>
              <a:ext cx="2100054" cy="1783473"/>
              <a:chOff x="5977146" y="2244406"/>
              <a:chExt cx="2100054" cy="1783473"/>
            </a:xfrm>
          </p:grpSpPr>
          <p:sp>
            <p:nvSpPr>
              <p:cNvPr id="308" name="Rectangle 307"/>
              <p:cNvSpPr/>
              <p:nvPr/>
            </p:nvSpPr>
            <p:spPr>
              <a:xfrm>
                <a:off x="5977146" y="2959623"/>
                <a:ext cx="584571" cy="1068256"/>
              </a:xfrm>
              <a:prstGeom prst="rect">
                <a:avLst/>
              </a:prstGeom>
              <a:solidFill>
                <a:schemeClr val="tx2"/>
              </a:solidFill>
              <a:ln w="7620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09" name="Straight Connector 308"/>
              <p:cNvCxnSpPr/>
              <p:nvPr/>
            </p:nvCxnSpPr>
            <p:spPr>
              <a:xfrm>
                <a:off x="6252448" y="2545738"/>
                <a:ext cx="676656" cy="0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>
                <a:off x="7409833" y="2545738"/>
                <a:ext cx="667367" cy="0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flipV="1">
                <a:off x="6916994" y="2244406"/>
                <a:ext cx="452087" cy="301332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>
                <a:off x="6248400" y="2514600"/>
                <a:ext cx="10765" cy="453663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0" name="Left-Right Arrow 289"/>
          <p:cNvSpPr/>
          <p:nvPr/>
        </p:nvSpPr>
        <p:spPr>
          <a:xfrm>
            <a:off x="2971800" y="2296180"/>
            <a:ext cx="965992" cy="447020"/>
          </a:xfrm>
          <a:prstGeom prst="leftRightArrow">
            <a:avLst/>
          </a:prstGeom>
          <a:solidFill>
            <a:srgbClr val="FF0000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1" name="Group 290"/>
          <p:cNvGrpSpPr>
            <a:grpSpLocks noChangeAspect="1"/>
          </p:cNvGrpSpPr>
          <p:nvPr/>
        </p:nvGrpSpPr>
        <p:grpSpPr>
          <a:xfrm>
            <a:off x="3235300" y="1464483"/>
            <a:ext cx="1108100" cy="1050117"/>
            <a:chOff x="900875" y="2015770"/>
            <a:chExt cx="1385125" cy="1312646"/>
          </a:xfrm>
        </p:grpSpPr>
        <p:sp>
          <p:nvSpPr>
            <p:cNvPr id="295" name="Bent Arrow 294"/>
            <p:cNvSpPr>
              <a:spLocks/>
            </p:cNvSpPr>
            <p:nvPr/>
          </p:nvSpPr>
          <p:spPr>
            <a:xfrm>
              <a:off x="914400" y="2322576"/>
              <a:ext cx="1371600" cy="1005840"/>
            </a:xfrm>
            <a:prstGeom prst="ben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6" name="Left Arrow 295"/>
            <p:cNvSpPr/>
            <p:nvPr/>
          </p:nvSpPr>
          <p:spPr>
            <a:xfrm>
              <a:off x="900875" y="2015770"/>
              <a:ext cx="432625" cy="49883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2" name="Rectangle 351"/>
          <p:cNvSpPr/>
          <p:nvPr/>
        </p:nvSpPr>
        <p:spPr>
          <a:xfrm>
            <a:off x="4800600" y="1210761"/>
            <a:ext cx="4038600" cy="2065839"/>
          </a:xfrm>
          <a:prstGeom prst="rect">
            <a:avLst/>
          </a:prstGeom>
          <a:solidFill>
            <a:srgbClr val="E0C9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313" name="Group 312"/>
          <p:cNvGrpSpPr>
            <a:grpSpLocks noChangeAspect="1"/>
          </p:cNvGrpSpPr>
          <p:nvPr/>
        </p:nvGrpSpPr>
        <p:grpSpPr>
          <a:xfrm>
            <a:off x="5375554" y="1524000"/>
            <a:ext cx="2765146" cy="1048858"/>
            <a:chOff x="2517498" y="1730522"/>
            <a:chExt cx="3456433" cy="1311072"/>
          </a:xfrm>
        </p:grpSpPr>
        <p:cxnSp>
          <p:nvCxnSpPr>
            <p:cNvPr id="314" name="Straight Connector 313"/>
            <p:cNvCxnSpPr/>
            <p:nvPr/>
          </p:nvCxnSpPr>
          <p:spPr>
            <a:xfrm>
              <a:off x="2517498" y="2376172"/>
              <a:ext cx="345643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>
              <a:off x="4232761" y="1740978"/>
              <a:ext cx="0" cy="12801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5312138" y="1761433"/>
              <a:ext cx="0" cy="12801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>
              <a:off x="3163171" y="1730522"/>
              <a:ext cx="0" cy="12801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Rectangle 317"/>
            <p:cNvSpPr/>
            <p:nvPr/>
          </p:nvSpPr>
          <p:spPr>
            <a:xfrm>
              <a:off x="2701561" y="2286000"/>
              <a:ext cx="3104879" cy="214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9" name="Group 318"/>
            <p:cNvGrpSpPr/>
            <p:nvPr/>
          </p:nvGrpSpPr>
          <p:grpSpPr>
            <a:xfrm>
              <a:off x="2701562" y="1931690"/>
              <a:ext cx="1992208" cy="875506"/>
              <a:chOff x="534160" y="2230725"/>
              <a:chExt cx="1185838" cy="521134"/>
            </a:xfrm>
          </p:grpSpPr>
          <p:sp>
            <p:nvSpPr>
              <p:cNvPr id="324" name="Oval 323"/>
              <p:cNvSpPr/>
              <p:nvPr/>
            </p:nvSpPr>
            <p:spPr>
              <a:xfrm>
                <a:off x="534160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5" name="Oval 324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20" name="Oval 319"/>
            <p:cNvSpPr/>
            <p:nvPr/>
          </p:nvSpPr>
          <p:spPr>
            <a:xfrm>
              <a:off x="4860404" y="1952143"/>
              <a:ext cx="912746" cy="872899"/>
            </a:xfrm>
            <a:prstGeom prst="ellipse">
              <a:avLst/>
            </a:prstGeom>
            <a:solidFill>
              <a:srgbClr val="10253F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1" name="Donut 320"/>
            <p:cNvSpPr>
              <a:spLocks noChangeAspect="1"/>
            </p:cNvSpPr>
            <p:nvPr/>
          </p:nvSpPr>
          <p:spPr>
            <a:xfrm>
              <a:off x="2667001" y="1889759"/>
              <a:ext cx="1005840" cy="1005840"/>
            </a:xfrm>
            <a:prstGeom prst="donut">
              <a:avLst>
                <a:gd name="adj" fmla="val 12985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2" name="Donut 321"/>
            <p:cNvSpPr>
              <a:spLocks noChangeAspect="1"/>
            </p:cNvSpPr>
            <p:nvPr/>
          </p:nvSpPr>
          <p:spPr>
            <a:xfrm>
              <a:off x="3733799" y="1904999"/>
              <a:ext cx="1005840" cy="1005840"/>
            </a:xfrm>
            <a:prstGeom prst="donut">
              <a:avLst>
                <a:gd name="adj" fmla="val 12744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3" name="Donut 322"/>
            <p:cNvSpPr>
              <a:spLocks noChangeAspect="1"/>
            </p:cNvSpPr>
            <p:nvPr/>
          </p:nvSpPr>
          <p:spPr>
            <a:xfrm>
              <a:off x="4800600" y="1904999"/>
              <a:ext cx="1005840" cy="1005840"/>
            </a:xfrm>
            <a:prstGeom prst="donut">
              <a:avLst>
                <a:gd name="adj" fmla="val 14864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3" name="Rectangle 352"/>
          <p:cNvSpPr/>
          <p:nvPr/>
        </p:nvSpPr>
        <p:spPr>
          <a:xfrm>
            <a:off x="304800" y="3276600"/>
            <a:ext cx="4038600" cy="2065839"/>
          </a:xfrm>
          <a:prstGeom prst="rect">
            <a:avLst/>
          </a:prstGeom>
          <a:solidFill>
            <a:srgbClr val="E0C9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355" name="Group 354"/>
          <p:cNvGrpSpPr>
            <a:grpSpLocks noChangeAspect="1"/>
          </p:cNvGrpSpPr>
          <p:nvPr/>
        </p:nvGrpSpPr>
        <p:grpSpPr>
          <a:xfrm>
            <a:off x="781904" y="3443534"/>
            <a:ext cx="2110848" cy="1121394"/>
            <a:chOff x="477233" y="1906617"/>
            <a:chExt cx="4397601" cy="2336237"/>
          </a:xfrm>
        </p:grpSpPr>
        <p:grpSp>
          <p:nvGrpSpPr>
            <p:cNvPr id="363" name="Group 362"/>
            <p:cNvGrpSpPr/>
            <p:nvPr/>
          </p:nvGrpSpPr>
          <p:grpSpPr>
            <a:xfrm>
              <a:off x="477233" y="1906617"/>
              <a:ext cx="2100054" cy="2336237"/>
              <a:chOff x="4139669" y="2440017"/>
              <a:chExt cx="2100054" cy="2336237"/>
            </a:xfrm>
          </p:grpSpPr>
          <p:cxnSp>
            <p:nvCxnSpPr>
              <p:cNvPr id="372" name="Straight Connector 371"/>
              <p:cNvCxnSpPr/>
              <p:nvPr/>
            </p:nvCxnSpPr>
            <p:spPr>
              <a:xfrm>
                <a:off x="6207285" y="2743200"/>
                <a:ext cx="0" cy="2033054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3" name="Group 372"/>
              <p:cNvGrpSpPr/>
              <p:nvPr/>
            </p:nvGrpSpPr>
            <p:grpSpPr>
              <a:xfrm>
                <a:off x="4139669" y="2440017"/>
                <a:ext cx="2100054" cy="1783473"/>
                <a:chOff x="5977146" y="2244406"/>
                <a:chExt cx="2100054" cy="1783473"/>
              </a:xfrm>
            </p:grpSpPr>
            <p:sp>
              <p:nvSpPr>
                <p:cNvPr id="374" name="Rectangle 373"/>
                <p:cNvSpPr/>
                <p:nvPr/>
              </p:nvSpPr>
              <p:spPr>
                <a:xfrm>
                  <a:off x="5977146" y="2959623"/>
                  <a:ext cx="584571" cy="1068256"/>
                </a:xfrm>
                <a:prstGeom prst="rect">
                  <a:avLst/>
                </a:prstGeom>
                <a:solidFill>
                  <a:schemeClr val="bg1"/>
                </a:solidFill>
                <a:ln w="76200" cmpd="sng">
                  <a:solidFill>
                    <a:schemeClr val="tx2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75" name="Straight Connector 374"/>
                <p:cNvCxnSpPr/>
                <p:nvPr/>
              </p:nvCxnSpPr>
              <p:spPr>
                <a:xfrm>
                  <a:off x="6252448" y="2545738"/>
                  <a:ext cx="676656" cy="0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>
                  <a:off x="7409833" y="2545738"/>
                  <a:ext cx="667367" cy="0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>
                <a:xfrm flipV="1">
                  <a:off x="6916994" y="2244406"/>
                  <a:ext cx="452087" cy="301332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/>
                <p:cNvCxnSpPr/>
                <p:nvPr/>
              </p:nvCxnSpPr>
              <p:spPr>
                <a:xfrm>
                  <a:off x="6248400" y="2514600"/>
                  <a:ext cx="10765" cy="453663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4" name="Group 363"/>
            <p:cNvGrpSpPr/>
            <p:nvPr/>
          </p:nvGrpSpPr>
          <p:grpSpPr>
            <a:xfrm>
              <a:off x="2774780" y="1906617"/>
              <a:ext cx="2100054" cy="2336237"/>
              <a:chOff x="4139669" y="2440017"/>
              <a:chExt cx="2100054" cy="2336237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>
                <a:off x="6207285" y="2743200"/>
                <a:ext cx="0" cy="2033054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6" name="Group 365"/>
              <p:cNvGrpSpPr/>
              <p:nvPr/>
            </p:nvGrpSpPr>
            <p:grpSpPr>
              <a:xfrm>
                <a:off x="4139669" y="2440017"/>
                <a:ext cx="2100054" cy="1783473"/>
                <a:chOff x="5977146" y="2244406"/>
                <a:chExt cx="2100054" cy="1783473"/>
              </a:xfrm>
            </p:grpSpPr>
            <p:sp>
              <p:nvSpPr>
                <p:cNvPr id="367" name="Rectangle 366"/>
                <p:cNvSpPr/>
                <p:nvPr/>
              </p:nvSpPr>
              <p:spPr>
                <a:xfrm>
                  <a:off x="5977146" y="2959623"/>
                  <a:ext cx="584571" cy="1068256"/>
                </a:xfrm>
                <a:prstGeom prst="rect">
                  <a:avLst/>
                </a:prstGeom>
                <a:solidFill>
                  <a:schemeClr val="tx2"/>
                </a:solidFill>
                <a:ln w="76200" cmpd="sng">
                  <a:solidFill>
                    <a:schemeClr val="tx2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68" name="Straight Connector 367"/>
                <p:cNvCxnSpPr/>
                <p:nvPr/>
              </p:nvCxnSpPr>
              <p:spPr>
                <a:xfrm>
                  <a:off x="6252448" y="2545738"/>
                  <a:ext cx="676656" cy="0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>
                  <a:off x="7409833" y="2545738"/>
                  <a:ext cx="667367" cy="0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 flipV="1">
                  <a:off x="6916994" y="2244406"/>
                  <a:ext cx="452087" cy="301332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/>
                <p:nvPr/>
              </p:nvCxnSpPr>
              <p:spPr>
                <a:xfrm>
                  <a:off x="6248400" y="2514600"/>
                  <a:ext cx="10765" cy="453663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59" name="Bent Arrow 358"/>
          <p:cNvSpPr>
            <a:spLocks/>
          </p:cNvSpPr>
          <p:nvPr/>
        </p:nvSpPr>
        <p:spPr>
          <a:xfrm>
            <a:off x="2100272" y="3743572"/>
            <a:ext cx="1097280" cy="804672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9" name="TextBox 378"/>
          <p:cNvSpPr txBox="1"/>
          <p:nvPr/>
        </p:nvSpPr>
        <p:spPr>
          <a:xfrm>
            <a:off x="1752600" y="4737172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Indirect path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381" name="Group 380"/>
          <p:cNvGrpSpPr/>
          <p:nvPr/>
        </p:nvGrpSpPr>
        <p:grpSpPr>
          <a:xfrm>
            <a:off x="3070752" y="3463378"/>
            <a:ext cx="1008026" cy="1121394"/>
            <a:chOff x="4139669" y="2440017"/>
            <a:chExt cx="2100054" cy="2336237"/>
          </a:xfrm>
        </p:grpSpPr>
        <p:cxnSp>
          <p:nvCxnSpPr>
            <p:cNvPr id="386" name="Straight Connector 385"/>
            <p:cNvCxnSpPr/>
            <p:nvPr/>
          </p:nvCxnSpPr>
          <p:spPr>
            <a:xfrm>
              <a:off x="6207285" y="2743200"/>
              <a:ext cx="0" cy="2033054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7" name="Group 386"/>
            <p:cNvGrpSpPr/>
            <p:nvPr/>
          </p:nvGrpSpPr>
          <p:grpSpPr>
            <a:xfrm>
              <a:off x="4139669" y="2440017"/>
              <a:ext cx="2100054" cy="1783473"/>
              <a:chOff x="5977146" y="2244406"/>
              <a:chExt cx="2100054" cy="1783473"/>
            </a:xfrm>
          </p:grpSpPr>
          <p:sp>
            <p:nvSpPr>
              <p:cNvPr id="388" name="Rectangle 387"/>
              <p:cNvSpPr/>
              <p:nvPr/>
            </p:nvSpPr>
            <p:spPr>
              <a:xfrm>
                <a:off x="5977146" y="2959623"/>
                <a:ext cx="584571" cy="1068256"/>
              </a:xfrm>
              <a:prstGeom prst="rect">
                <a:avLst/>
              </a:prstGeom>
              <a:solidFill>
                <a:schemeClr val="bg1"/>
              </a:solidFill>
              <a:ln w="7620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89" name="Straight Connector 388"/>
              <p:cNvCxnSpPr/>
              <p:nvPr/>
            </p:nvCxnSpPr>
            <p:spPr>
              <a:xfrm>
                <a:off x="6252448" y="2545738"/>
                <a:ext cx="676656" cy="0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/>
              <p:cNvCxnSpPr/>
              <p:nvPr/>
            </p:nvCxnSpPr>
            <p:spPr>
              <a:xfrm>
                <a:off x="7409833" y="2545738"/>
                <a:ext cx="667367" cy="0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/>
            </p:nvCxnSpPr>
            <p:spPr>
              <a:xfrm flipV="1">
                <a:off x="6916994" y="2244406"/>
                <a:ext cx="452087" cy="301332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>
                <a:off x="6248400" y="2514600"/>
                <a:ext cx="10765" cy="453663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3" name="Left-Right Arrow 412"/>
          <p:cNvSpPr/>
          <p:nvPr/>
        </p:nvSpPr>
        <p:spPr>
          <a:xfrm>
            <a:off x="735017" y="2329619"/>
            <a:ext cx="965992" cy="398670"/>
          </a:xfrm>
          <a:prstGeom prst="leftRightArrow">
            <a:avLst/>
          </a:prstGeom>
          <a:solidFill>
            <a:srgbClr val="FF0000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5" name="TextBox 414"/>
          <p:cNvSpPr txBox="1"/>
          <p:nvPr/>
        </p:nvSpPr>
        <p:spPr>
          <a:xfrm>
            <a:off x="5638800" y="2586516"/>
            <a:ext cx="262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Coupled Cells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1439730" y="4318072"/>
            <a:ext cx="1243884" cy="50966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3043473" y="4313940"/>
            <a:ext cx="1133180" cy="52897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1" name="Rectangle 420"/>
          <p:cNvSpPr/>
          <p:nvPr/>
        </p:nvSpPr>
        <p:spPr>
          <a:xfrm>
            <a:off x="4800600" y="3268161"/>
            <a:ext cx="4038600" cy="2065839"/>
          </a:xfrm>
          <a:prstGeom prst="rect">
            <a:avLst/>
          </a:prstGeom>
          <a:solidFill>
            <a:srgbClr val="E0C9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422" name="Group 421"/>
          <p:cNvGrpSpPr>
            <a:grpSpLocks noChangeAspect="1"/>
          </p:cNvGrpSpPr>
          <p:nvPr/>
        </p:nvGrpSpPr>
        <p:grpSpPr>
          <a:xfrm>
            <a:off x="5312054" y="3641371"/>
            <a:ext cx="2765146" cy="1048858"/>
            <a:chOff x="2517498" y="1730522"/>
            <a:chExt cx="3456433" cy="1311072"/>
          </a:xfrm>
        </p:grpSpPr>
        <p:cxnSp>
          <p:nvCxnSpPr>
            <p:cNvPr id="423" name="Straight Connector 422"/>
            <p:cNvCxnSpPr/>
            <p:nvPr/>
          </p:nvCxnSpPr>
          <p:spPr>
            <a:xfrm>
              <a:off x="2517498" y="2376172"/>
              <a:ext cx="345643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>
              <a:off x="4232761" y="1740978"/>
              <a:ext cx="0" cy="12801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>
              <a:off x="5312138" y="1761433"/>
              <a:ext cx="0" cy="12801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>
              <a:off x="3163171" y="1730522"/>
              <a:ext cx="0" cy="12801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7" name="Rectangle 426"/>
            <p:cNvSpPr/>
            <p:nvPr/>
          </p:nvSpPr>
          <p:spPr>
            <a:xfrm>
              <a:off x="2701561" y="2286000"/>
              <a:ext cx="3104879" cy="214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8" name="Group 427"/>
            <p:cNvGrpSpPr/>
            <p:nvPr/>
          </p:nvGrpSpPr>
          <p:grpSpPr>
            <a:xfrm>
              <a:off x="2701562" y="1931693"/>
              <a:ext cx="1992208" cy="875505"/>
              <a:chOff x="534160" y="2230725"/>
              <a:chExt cx="1185838" cy="521133"/>
            </a:xfrm>
          </p:grpSpPr>
          <p:sp>
            <p:nvSpPr>
              <p:cNvPr id="433" name="Oval 432"/>
              <p:cNvSpPr/>
              <p:nvPr/>
            </p:nvSpPr>
            <p:spPr>
              <a:xfrm>
                <a:off x="534160" y="2232276"/>
                <a:ext cx="543300" cy="519582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rgbClr val="FF0000"/>
                    </a:solidFill>
                  </a:rPr>
                  <a:t>0</a:t>
                </a:r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/>
                  <a:t>1</a:t>
                </a:r>
                <a:endParaRPr lang="en-US" sz="4000" b="1" dirty="0"/>
              </a:p>
            </p:txBody>
          </p:sp>
        </p:grpSp>
        <p:sp>
          <p:nvSpPr>
            <p:cNvPr id="429" name="Oval 428"/>
            <p:cNvSpPr/>
            <p:nvPr/>
          </p:nvSpPr>
          <p:spPr>
            <a:xfrm>
              <a:off x="4860404" y="1952143"/>
              <a:ext cx="912746" cy="87289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</a:rPr>
                <a:t>0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30" name="Donut 429"/>
            <p:cNvSpPr>
              <a:spLocks noChangeAspect="1"/>
            </p:cNvSpPr>
            <p:nvPr/>
          </p:nvSpPr>
          <p:spPr>
            <a:xfrm>
              <a:off x="2667001" y="1889759"/>
              <a:ext cx="1005840" cy="1005840"/>
            </a:xfrm>
            <a:prstGeom prst="donut">
              <a:avLst>
                <a:gd name="adj" fmla="val 12985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1" name="Donut 430"/>
            <p:cNvSpPr>
              <a:spLocks noChangeAspect="1"/>
            </p:cNvSpPr>
            <p:nvPr/>
          </p:nvSpPr>
          <p:spPr>
            <a:xfrm>
              <a:off x="3733799" y="1904999"/>
              <a:ext cx="1005840" cy="1005840"/>
            </a:xfrm>
            <a:prstGeom prst="donut">
              <a:avLst>
                <a:gd name="adj" fmla="val 12744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2" name="Donut 431"/>
            <p:cNvSpPr>
              <a:spLocks noChangeAspect="1"/>
            </p:cNvSpPr>
            <p:nvPr/>
          </p:nvSpPr>
          <p:spPr>
            <a:xfrm>
              <a:off x="4800600" y="1904999"/>
              <a:ext cx="1005840" cy="1005840"/>
            </a:xfrm>
            <a:prstGeom prst="donut">
              <a:avLst>
                <a:gd name="adj" fmla="val 14864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17" name="Multiply 416"/>
          <p:cNvSpPr/>
          <p:nvPr/>
        </p:nvSpPr>
        <p:spPr>
          <a:xfrm>
            <a:off x="6277432" y="373380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290" grpId="0" animBg="1"/>
      <p:bldP spid="352" grpId="0" animBg="1"/>
      <p:bldP spid="353" grpId="0" animBg="1"/>
      <p:bldP spid="359" grpId="0" animBg="1"/>
      <p:bldP spid="379" grpId="0"/>
      <p:bldP spid="413" grpId="0" animBg="1"/>
      <p:bldP spid="415" grpId="0"/>
      <p:bldP spid="10" grpId="0" animBg="1"/>
      <p:bldP spid="11" grpId="0" animBg="1"/>
      <p:bldP spid="421" grpId="0" animBg="1"/>
      <p:bldP spid="4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" y="1219200"/>
            <a:ext cx="9144000" cy="377204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b="1" dirty="0" smtClean="0"/>
              <a:t>DETECTING </a:t>
            </a:r>
            <a:br>
              <a:rPr lang="en-US" b="1" dirty="0" smtClean="0"/>
            </a:br>
            <a:r>
              <a:rPr lang="en-US" b="1" dirty="0" smtClean="0"/>
              <a:t>DATA-DEPENDENT FAILURES</a:t>
            </a:r>
            <a:endParaRPr lang="en-US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2133601"/>
            <a:ext cx="9144001" cy="942362"/>
            <a:chOff x="0" y="2667000"/>
            <a:chExt cx="9144001" cy="942362"/>
          </a:xfrm>
        </p:grpSpPr>
        <p:sp>
          <p:nvSpPr>
            <p:cNvPr id="9" name="Rounded Rectangle 8"/>
            <p:cNvSpPr/>
            <p:nvPr/>
          </p:nvSpPr>
          <p:spPr>
            <a:xfrm>
              <a:off x="0" y="2667000"/>
              <a:ext cx="9144001" cy="94236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70000"/>
                </a:lnSpc>
              </a:pP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53000" y="2819400"/>
              <a:ext cx="8842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X-1</a:t>
              </a:r>
              <a:endParaRPr lang="en-US" sz="4000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791200" y="2819400"/>
              <a:ext cx="4671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</a:t>
              </a:r>
              <a:endParaRPr lang="en-US" sz="4000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248400" y="2819400"/>
              <a:ext cx="9826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X+1</a:t>
              </a:r>
              <a:endParaRPr lang="en-US" sz="4000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154680" y="1482847"/>
            <a:ext cx="5303520" cy="803154"/>
            <a:chOff x="2240280" y="2971800"/>
            <a:chExt cx="5303520" cy="803154"/>
          </a:xfrm>
        </p:grpSpPr>
        <p:grpSp>
          <p:nvGrpSpPr>
            <p:cNvPr id="5" name="Group 4"/>
            <p:cNvGrpSpPr/>
            <p:nvPr/>
          </p:nvGrpSpPr>
          <p:grpSpPr>
            <a:xfrm>
              <a:off x="2240280" y="2979042"/>
              <a:ext cx="5303520" cy="795912"/>
              <a:chOff x="1027256" y="2117206"/>
              <a:chExt cx="5303520" cy="79591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3331890" y="2135878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2704366" y="212965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076842" y="212343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449318" y="2117206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027256" y="2495297"/>
                <a:ext cx="53035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/>
            </p:nvGrpSpPr>
            <p:grpSpPr>
              <a:xfrm>
                <a:off x="1176697" y="2226069"/>
                <a:ext cx="2425227" cy="524238"/>
                <a:chOff x="1176697" y="2226069"/>
                <a:chExt cx="2425227" cy="524238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solidFill>
                  <a:schemeClr val="bg2"/>
                </a:solidFill>
                <a:ln w="38100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>
                      <a:solidFill>
                        <a:srgbClr val="FF0000"/>
                      </a:solidFill>
                    </a:rPr>
                    <a:t>L</a:t>
                  </a:r>
                  <a:endParaRPr lang="en-US" sz="36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41" name="Straight Connector 40"/>
            <p:cNvCxnSpPr/>
            <p:nvPr/>
          </p:nvCxnSpPr>
          <p:spPr>
            <a:xfrm>
              <a:off x="7047006" y="2990472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419482" y="2984248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791958" y="2978024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155297" y="2971800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4876800" y="3093095"/>
              <a:ext cx="543301" cy="519582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D</a:t>
              </a:r>
              <a:endParaRPr lang="en-US" sz="36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5519337" y="3091543"/>
              <a:ext cx="543301" cy="519582"/>
            </a:xfrm>
            <a:prstGeom prst="ellipse">
              <a:avLst/>
            </a:prstGeom>
            <a:solidFill>
              <a:srgbClr val="EEECE1"/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R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143600" y="3089991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6777000" y="3088439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18</a:t>
            </a:fld>
            <a:endParaRPr lang="en-US" dirty="0"/>
          </a:p>
        </p:txBody>
      </p:sp>
      <p:sp>
        <p:nvSpPr>
          <p:cNvPr id="78" name="Rounded Rectangle 77"/>
          <p:cNvSpPr/>
          <p:nvPr/>
        </p:nvSpPr>
        <p:spPr>
          <a:xfrm>
            <a:off x="0" y="5524645"/>
            <a:ext cx="9143999" cy="1028555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Need to write specific data patterns </a:t>
            </a:r>
          </a:p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in neighboring addresses 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3124200" y="1482847"/>
            <a:ext cx="5303520" cy="803154"/>
            <a:chOff x="2209800" y="2971800"/>
            <a:chExt cx="5303520" cy="803154"/>
          </a:xfrm>
        </p:grpSpPr>
        <p:grpSp>
          <p:nvGrpSpPr>
            <p:cNvPr id="124" name="Group 123"/>
            <p:cNvGrpSpPr/>
            <p:nvPr/>
          </p:nvGrpSpPr>
          <p:grpSpPr>
            <a:xfrm>
              <a:off x="2209800" y="2979042"/>
              <a:ext cx="5303520" cy="795912"/>
              <a:chOff x="996776" y="2117206"/>
              <a:chExt cx="5303520" cy="795912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3331890" y="2135878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2704366" y="212965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2076842" y="212343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1449318" y="2117206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996776" y="2495297"/>
                <a:ext cx="53035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1" name="Group 140"/>
              <p:cNvGrpSpPr/>
              <p:nvPr/>
            </p:nvGrpSpPr>
            <p:grpSpPr>
              <a:xfrm>
                <a:off x="1176697" y="2226069"/>
                <a:ext cx="2425227" cy="524238"/>
                <a:chOff x="1176697" y="2226069"/>
                <a:chExt cx="2425227" cy="524238"/>
              </a:xfrm>
            </p:grpSpPr>
            <p:sp>
              <p:nvSpPr>
                <p:cNvPr id="143" name="Oval 142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solidFill>
                  <a:schemeClr val="bg2"/>
                </a:solidFill>
                <a:ln w="38100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>
                      <a:solidFill>
                        <a:srgbClr val="FF0000"/>
                      </a:solidFill>
                    </a:rPr>
                    <a:t>0</a:t>
                  </a:r>
                  <a:endParaRPr lang="en-US" sz="36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126" name="Straight Connector 125"/>
            <p:cNvCxnSpPr/>
            <p:nvPr/>
          </p:nvCxnSpPr>
          <p:spPr>
            <a:xfrm>
              <a:off x="7047006" y="2990472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6419482" y="2984248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791958" y="2978024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5155297" y="2971800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4876800" y="3093095"/>
              <a:ext cx="543301" cy="519582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131" name="Oval 130"/>
            <p:cNvSpPr/>
            <p:nvPr/>
          </p:nvSpPr>
          <p:spPr>
            <a:xfrm>
              <a:off x="5519337" y="3091543"/>
              <a:ext cx="543301" cy="519582"/>
            </a:xfrm>
            <a:prstGeom prst="ellipse">
              <a:avLst/>
            </a:prstGeom>
            <a:solidFill>
              <a:srgbClr val="EEECE1"/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0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143600" y="3089991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6777000" y="3088439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0" name="Rectangle 99"/>
          <p:cNvSpPr/>
          <p:nvPr/>
        </p:nvSpPr>
        <p:spPr>
          <a:xfrm>
            <a:off x="-1" y="3124201"/>
            <a:ext cx="9144001" cy="137531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To test cell at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</a:rPr>
              <a:t>address X</a:t>
            </a:r>
            <a:r>
              <a:rPr lang="en-US" sz="3600" b="1" dirty="0" smtClean="0">
                <a:solidFill>
                  <a:srgbClr val="FF0000"/>
                </a:solidFill>
              </a:rPr>
              <a:t>, </a:t>
            </a:r>
            <a:r>
              <a:rPr lang="en-US" sz="3600" dirty="0" smtClean="0">
                <a:solidFill>
                  <a:schemeClr val="tx1"/>
                </a:solidFill>
              </a:rPr>
              <a:t>write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i="1" dirty="0" smtClean="0">
                <a:solidFill>
                  <a:schemeClr val="tx2"/>
                </a:solidFill>
              </a:rPr>
              <a:t>1 at address X </a:t>
            </a:r>
            <a:r>
              <a:rPr lang="en-US" sz="3600" dirty="0" smtClean="0">
                <a:solidFill>
                  <a:schemeClr val="tx1"/>
                </a:solidFill>
              </a:rPr>
              <a:t>and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i="1" dirty="0" smtClean="0">
                <a:solidFill>
                  <a:schemeClr val="tx2"/>
                </a:solidFill>
              </a:rPr>
              <a:t>0s at address X+1 and X-1</a:t>
            </a:r>
            <a:endParaRPr lang="en-US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961243"/>
            <a:ext cx="9144000" cy="54860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OUTLINE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790" y="1170811"/>
            <a:ext cx="9143999" cy="84753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Data-Dependent Failures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658" y="2204355"/>
            <a:ext cx="9143999" cy="84753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Challenges in System-Level Detection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526" y="3263815"/>
            <a:ext cx="9143999" cy="84753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Our Mechanism: PARBOR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394" y="4297359"/>
            <a:ext cx="9143999" cy="84753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Experimental Results from Real Chips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-9396" y="5311179"/>
            <a:ext cx="9143999" cy="84753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Use Cases</a:t>
            </a:r>
          </a:p>
        </p:txBody>
      </p:sp>
    </p:spTree>
    <p:extLst>
      <p:ext uri="{BB962C8B-B14F-4D97-AF65-F5344CB8AC3E}">
        <p14:creationId xmlns:p14="http://schemas.microsoft.com/office/powerpoint/2010/main" val="6147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871537"/>
            <a:ext cx="9144000" cy="408146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447800" y="871538"/>
            <a:ext cx="6248400" cy="4081462"/>
          </a:xfrm>
          <a:prstGeom prst="rect">
            <a:avLst/>
          </a:prstGeom>
          <a:solidFill>
            <a:srgbClr val="E0C9A4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78163" y="3308350"/>
            <a:ext cx="0" cy="594360"/>
          </a:xfrm>
          <a:prstGeom prst="straightConnector1">
            <a:avLst/>
          </a:prstGeom>
          <a:ln w="57150" cmpd="sng"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24342616_s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913" y="2137766"/>
            <a:ext cx="2314788" cy="1543192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38909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96043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473325" y="266700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i="1" dirty="0">
                <a:solidFill>
                  <a:schemeClr val="bg1"/>
                </a:solidFill>
              </a:rPr>
              <a:t>DRAM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078163" y="1911350"/>
            <a:ext cx="0" cy="594360"/>
          </a:xfrm>
          <a:prstGeom prst="straightConnector1">
            <a:avLst/>
          </a:prstGeom>
          <a:ln w="57150" cmpd="sng"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625600" y="2209800"/>
            <a:ext cx="2895600" cy="1397000"/>
          </a:xfrm>
          <a:prstGeom prst="roundRect">
            <a:avLst/>
          </a:prstGeom>
          <a:noFill/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MEMORY IN TODAY’S SYSTEM</a:t>
            </a:r>
            <a:endParaRPr lang="en-US" b="1" dirty="0">
              <a:cs typeface="Charter Black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953000" y="1117600"/>
            <a:ext cx="2489200" cy="68580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Processor</a:t>
            </a:r>
            <a:endParaRPr lang="en-US" sz="40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4953000" y="2540000"/>
            <a:ext cx="2489200" cy="685800"/>
          </a:xfrm>
          <a:prstGeom prst="roundRect">
            <a:avLst/>
          </a:prstGeom>
          <a:solidFill>
            <a:schemeClr val="tx2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Memory</a:t>
            </a:r>
            <a:endParaRPr lang="en-US" sz="40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4927600" y="3962400"/>
            <a:ext cx="2489200" cy="685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Storage</a:t>
            </a:r>
            <a:endParaRPr lang="en-US" sz="40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0" y="5334000"/>
            <a:ext cx="9144000" cy="762000"/>
          </a:xfrm>
          <a:prstGeom prst="round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DRAM is a critical for performance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23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" y="1219199"/>
            <a:ext cx="9144000" cy="377204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b="1" dirty="0" smtClean="0"/>
              <a:t>CHALLENGE: </a:t>
            </a:r>
            <a:br>
              <a:rPr lang="en-US" b="1" dirty="0" smtClean="0"/>
            </a:br>
            <a:r>
              <a:rPr lang="en-US" b="1" dirty="0" smtClean="0"/>
              <a:t>SCRAMBLED ADDRESS SPACE 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20</a:t>
            </a:fld>
            <a:endParaRPr lang="en-US" dirty="0"/>
          </a:p>
        </p:txBody>
      </p:sp>
      <p:sp>
        <p:nvSpPr>
          <p:cNvPr id="101" name="Rounded Rectangle 100"/>
          <p:cNvSpPr/>
          <p:nvPr/>
        </p:nvSpPr>
        <p:spPr>
          <a:xfrm>
            <a:off x="0" y="2133599"/>
            <a:ext cx="9144001" cy="94183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7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SCRAMBLED</a:t>
            </a:r>
          </a:p>
          <a:p>
            <a:pPr>
              <a:lnSpc>
                <a:spcPct val="7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ADDRESS                   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953000" y="2187714"/>
            <a:ext cx="88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X-4</a:t>
            </a:r>
            <a:endParaRPr lang="en-US" sz="40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5809458" y="2187714"/>
            <a:ext cx="467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X</a:t>
            </a:r>
            <a:endParaRPr lang="en-US" sz="40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6248400" y="2187714"/>
            <a:ext cx="982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X+2</a:t>
            </a:r>
            <a:endParaRPr lang="en-US" sz="4000" b="1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3124200" y="1447800"/>
            <a:ext cx="5303520" cy="803154"/>
            <a:chOff x="2209800" y="2971800"/>
            <a:chExt cx="5303520" cy="803154"/>
          </a:xfrm>
        </p:grpSpPr>
        <p:grpSp>
          <p:nvGrpSpPr>
            <p:cNvPr id="106" name="Group 105"/>
            <p:cNvGrpSpPr/>
            <p:nvPr/>
          </p:nvGrpSpPr>
          <p:grpSpPr>
            <a:xfrm>
              <a:off x="2209800" y="2979042"/>
              <a:ext cx="5303520" cy="795912"/>
              <a:chOff x="996776" y="2117206"/>
              <a:chExt cx="5303520" cy="795912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>
                <a:off x="3331890" y="2135878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2704366" y="212965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2076842" y="212343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1449318" y="2117206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996776" y="2495297"/>
                <a:ext cx="53035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>
              <a:xfrm>
                <a:off x="1176697" y="2226069"/>
                <a:ext cx="2425227" cy="524238"/>
                <a:chOff x="1176697" y="2226069"/>
                <a:chExt cx="2425227" cy="524238"/>
              </a:xfrm>
            </p:grpSpPr>
            <p:sp>
              <p:nvSpPr>
                <p:cNvPr id="121" name="Oval 120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solidFill>
                  <a:schemeClr val="bg2"/>
                </a:solidFill>
                <a:ln w="38100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>
                      <a:solidFill>
                        <a:srgbClr val="FF0000"/>
                      </a:solidFill>
                    </a:rPr>
                    <a:t>0</a:t>
                  </a:r>
                  <a:endParaRPr lang="en-US" sz="36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 w="38100" cmpd="sng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107" name="Straight Connector 106"/>
            <p:cNvCxnSpPr/>
            <p:nvPr/>
          </p:nvCxnSpPr>
          <p:spPr>
            <a:xfrm>
              <a:off x="7047006" y="2990472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6419482" y="2984248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5791958" y="2978024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5155297" y="2971800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4876800" y="3093095"/>
              <a:ext cx="543301" cy="519582"/>
            </a:xfrm>
            <a:prstGeom prst="ellipse">
              <a:avLst/>
            </a:prstGeom>
            <a:solidFill>
              <a:srgbClr val="800000"/>
            </a:solidFill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5519337" y="3091543"/>
              <a:ext cx="543301" cy="51958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38100" cmpd="sng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6143600" y="3089991"/>
              <a:ext cx="543301" cy="519582"/>
            </a:xfrm>
            <a:prstGeom prst="ellipse">
              <a:avLst/>
            </a:prstGeom>
            <a:solidFill>
              <a:schemeClr val="bg2"/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0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6777000" y="3088439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154680" y="1447800"/>
            <a:ext cx="5303520" cy="803154"/>
            <a:chOff x="2240280" y="2971800"/>
            <a:chExt cx="5303520" cy="803154"/>
          </a:xfrm>
        </p:grpSpPr>
        <p:grpSp>
          <p:nvGrpSpPr>
            <p:cNvPr id="142" name="Group 141"/>
            <p:cNvGrpSpPr/>
            <p:nvPr/>
          </p:nvGrpSpPr>
          <p:grpSpPr>
            <a:xfrm>
              <a:off x="2240280" y="2979042"/>
              <a:ext cx="5303520" cy="795912"/>
              <a:chOff x="1027256" y="2117206"/>
              <a:chExt cx="5303520" cy="795912"/>
            </a:xfrm>
          </p:grpSpPr>
          <p:cxnSp>
            <p:nvCxnSpPr>
              <p:cNvPr id="155" name="Straight Connector 154"/>
              <p:cNvCxnSpPr/>
              <p:nvPr/>
            </p:nvCxnSpPr>
            <p:spPr>
              <a:xfrm>
                <a:off x="3331890" y="2135878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2704366" y="212965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2076842" y="212343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1449318" y="2117206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1027256" y="2495297"/>
                <a:ext cx="53035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0" name="Group 159"/>
              <p:cNvGrpSpPr/>
              <p:nvPr/>
            </p:nvGrpSpPr>
            <p:grpSpPr>
              <a:xfrm>
                <a:off x="1176697" y="2226069"/>
                <a:ext cx="2425227" cy="524238"/>
                <a:chOff x="1176697" y="2226069"/>
                <a:chExt cx="2425227" cy="524238"/>
              </a:xfrm>
            </p:grpSpPr>
            <p:sp>
              <p:nvSpPr>
                <p:cNvPr id="161" name="Oval 160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solidFill>
                  <a:schemeClr val="bg2"/>
                </a:solidFill>
                <a:ln w="38100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>
                      <a:solidFill>
                        <a:srgbClr val="FF0000"/>
                      </a:solidFill>
                    </a:rPr>
                    <a:t>0</a:t>
                  </a:r>
                  <a:endParaRPr lang="en-US" sz="36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147" name="Straight Connector 146"/>
            <p:cNvCxnSpPr/>
            <p:nvPr/>
          </p:nvCxnSpPr>
          <p:spPr>
            <a:xfrm>
              <a:off x="7047006" y="2990472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6419482" y="2984248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791958" y="2978024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5155297" y="2971800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al 150"/>
            <p:cNvSpPr/>
            <p:nvPr/>
          </p:nvSpPr>
          <p:spPr>
            <a:xfrm>
              <a:off x="4876800" y="3093095"/>
              <a:ext cx="543301" cy="519582"/>
            </a:xfrm>
            <a:prstGeom prst="ellipse">
              <a:avLst/>
            </a:prstGeom>
            <a:solidFill>
              <a:srgbClr val="800000"/>
            </a:solidFill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152" name="Oval 151"/>
            <p:cNvSpPr/>
            <p:nvPr/>
          </p:nvSpPr>
          <p:spPr>
            <a:xfrm>
              <a:off x="5519337" y="3091543"/>
              <a:ext cx="543301" cy="519582"/>
            </a:xfrm>
            <a:prstGeom prst="ellipse">
              <a:avLst/>
            </a:prstGeom>
            <a:solidFill>
              <a:srgbClr val="EEECE1"/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0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143600" y="3089991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Oval 153"/>
            <p:cNvSpPr/>
            <p:nvPr/>
          </p:nvSpPr>
          <p:spPr>
            <a:xfrm>
              <a:off x="6777000" y="3088439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5" name="TextBox 164"/>
          <p:cNvSpPr txBox="1"/>
          <p:nvPr/>
        </p:nvSpPr>
        <p:spPr>
          <a:xfrm>
            <a:off x="3124200" y="2187714"/>
            <a:ext cx="88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X-1</a:t>
            </a:r>
            <a:endParaRPr lang="en-US" sz="4000" b="1" dirty="0"/>
          </a:p>
        </p:txBody>
      </p:sp>
      <p:sp>
        <p:nvSpPr>
          <p:cNvPr id="166" name="TextBox 165"/>
          <p:cNvSpPr txBox="1"/>
          <p:nvPr/>
        </p:nvSpPr>
        <p:spPr>
          <a:xfrm>
            <a:off x="6942139" y="2187714"/>
            <a:ext cx="982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X+1</a:t>
            </a:r>
            <a:endParaRPr lang="en-US" sz="4000" b="1" dirty="0"/>
          </a:p>
        </p:txBody>
      </p:sp>
      <p:sp>
        <p:nvSpPr>
          <p:cNvPr id="170" name="Rounded Rectangle 169"/>
          <p:cNvSpPr/>
          <p:nvPr/>
        </p:nvSpPr>
        <p:spPr>
          <a:xfrm>
            <a:off x="-1" y="4038600"/>
            <a:ext cx="9144001" cy="94183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7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SCRAMBLED</a:t>
            </a:r>
          </a:p>
          <a:p>
            <a:pPr>
              <a:lnSpc>
                <a:spcPct val="7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ADDRESS                   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952999" y="4092715"/>
            <a:ext cx="845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X-?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809457" y="4092715"/>
            <a:ext cx="467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X</a:t>
            </a:r>
            <a:endParaRPr lang="en-US" sz="4000" b="1" dirty="0"/>
          </a:p>
        </p:txBody>
      </p:sp>
      <p:sp>
        <p:nvSpPr>
          <p:cNvPr id="173" name="TextBox 172"/>
          <p:cNvSpPr txBox="1"/>
          <p:nvPr/>
        </p:nvSpPr>
        <p:spPr>
          <a:xfrm>
            <a:off x="6248399" y="4092715"/>
            <a:ext cx="958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X+?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3154679" y="3352800"/>
            <a:ext cx="5303520" cy="803154"/>
            <a:chOff x="2240280" y="2971800"/>
            <a:chExt cx="5303520" cy="803154"/>
          </a:xfrm>
        </p:grpSpPr>
        <p:grpSp>
          <p:nvGrpSpPr>
            <p:cNvPr id="175" name="Group 174"/>
            <p:cNvGrpSpPr/>
            <p:nvPr/>
          </p:nvGrpSpPr>
          <p:grpSpPr>
            <a:xfrm>
              <a:off x="2240280" y="2979042"/>
              <a:ext cx="5303520" cy="795912"/>
              <a:chOff x="1027256" y="2117206"/>
              <a:chExt cx="5303520" cy="795912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>
                <a:off x="3331890" y="2135878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2704366" y="212965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2076842" y="212343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1449318" y="2117206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1027256" y="2495297"/>
                <a:ext cx="53035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7" name="Group 226"/>
              <p:cNvGrpSpPr/>
              <p:nvPr/>
            </p:nvGrpSpPr>
            <p:grpSpPr>
              <a:xfrm>
                <a:off x="1176697" y="2226069"/>
                <a:ext cx="2425227" cy="524238"/>
                <a:chOff x="1176697" y="2226069"/>
                <a:chExt cx="2425227" cy="524238"/>
              </a:xfrm>
            </p:grpSpPr>
            <p:sp>
              <p:nvSpPr>
                <p:cNvPr id="230" name="Oval 229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Oval 236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Oval 237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9" name="Oval 238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solidFill>
                  <a:schemeClr val="bg2"/>
                </a:solidFill>
                <a:ln w="38100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>
                      <a:solidFill>
                        <a:srgbClr val="FF0000"/>
                      </a:solidFill>
                    </a:rPr>
                    <a:t>0</a:t>
                  </a:r>
                  <a:endParaRPr lang="en-US" sz="36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176" name="Straight Connector 175"/>
            <p:cNvCxnSpPr/>
            <p:nvPr/>
          </p:nvCxnSpPr>
          <p:spPr>
            <a:xfrm>
              <a:off x="7047006" y="2990472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6419482" y="2984248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5791958" y="2978024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5155297" y="2971800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/>
            <p:cNvSpPr/>
            <p:nvPr/>
          </p:nvSpPr>
          <p:spPr>
            <a:xfrm>
              <a:off x="4876800" y="3093095"/>
              <a:ext cx="543301" cy="519582"/>
            </a:xfrm>
            <a:prstGeom prst="ellipse">
              <a:avLst/>
            </a:prstGeom>
            <a:solidFill>
              <a:srgbClr val="800000"/>
            </a:solidFill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185" name="Oval 184"/>
            <p:cNvSpPr/>
            <p:nvPr/>
          </p:nvSpPr>
          <p:spPr>
            <a:xfrm>
              <a:off x="5519337" y="3091543"/>
              <a:ext cx="543301" cy="519582"/>
            </a:xfrm>
            <a:prstGeom prst="ellipse">
              <a:avLst/>
            </a:prstGeom>
            <a:solidFill>
              <a:srgbClr val="EEECE1"/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0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6143600" y="3089991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Oval 188"/>
            <p:cNvSpPr/>
            <p:nvPr/>
          </p:nvSpPr>
          <p:spPr>
            <a:xfrm>
              <a:off x="6777000" y="3088439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0" name="Rectangle 239"/>
          <p:cNvSpPr/>
          <p:nvPr/>
        </p:nvSpPr>
        <p:spPr>
          <a:xfrm>
            <a:off x="0" y="5254089"/>
            <a:ext cx="9144001" cy="137531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ts val="3520"/>
              </a:lnSpc>
              <a:buFont typeface="Arial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Scrambled address </a:t>
            </a:r>
            <a:r>
              <a:rPr lang="en-US" sz="3600" i="1" dirty="0" smtClean="0">
                <a:solidFill>
                  <a:srgbClr val="FF0000"/>
                </a:solidFill>
              </a:rPr>
              <a:t>not visible to system</a:t>
            </a:r>
          </a:p>
          <a:p>
            <a:pPr marL="571500" indent="-571500">
              <a:lnSpc>
                <a:spcPts val="3520"/>
              </a:lnSpc>
              <a:buFont typeface="Arial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Cannot detect failures without the </a:t>
            </a:r>
            <a:r>
              <a:rPr lang="en-US" sz="3600" i="1" dirty="0">
                <a:solidFill>
                  <a:srgbClr val="FF0000"/>
                </a:solidFill>
              </a:rPr>
              <a:t>address mapping </a:t>
            </a:r>
            <a:r>
              <a:rPr lang="en-US" sz="3600" i="1" dirty="0" smtClean="0">
                <a:solidFill>
                  <a:srgbClr val="FF0000"/>
                </a:solidFill>
              </a:rPr>
              <a:t>information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4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/>
      <p:bldP spid="103" grpId="0"/>
      <p:bldP spid="104" grpId="0"/>
      <p:bldP spid="165" grpId="0"/>
      <p:bldP spid="165" grpId="1"/>
      <p:bldP spid="166" grpId="0"/>
      <p:bldP spid="166" grpId="1"/>
      <p:bldP spid="170" grpId="0" animBg="1"/>
      <p:bldP spid="171" grpId="0"/>
      <p:bldP spid="172" grpId="0"/>
      <p:bldP spid="173" grpId="0"/>
      <p:bldP spid="2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0" y="4953000"/>
            <a:ext cx="9144001" cy="18166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ts val="3520"/>
              </a:lnSpc>
              <a:buFont typeface="Arial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Different for </a:t>
            </a:r>
            <a:r>
              <a:rPr lang="en-US" sz="3600" i="1" dirty="0" smtClean="0">
                <a:solidFill>
                  <a:srgbClr val="FF0000"/>
                </a:solidFill>
              </a:rPr>
              <a:t>each generation and vendor</a:t>
            </a:r>
          </a:p>
          <a:p>
            <a:pPr marL="571500" indent="-571500">
              <a:lnSpc>
                <a:spcPts val="3520"/>
              </a:lnSpc>
              <a:buFont typeface="Arial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Need a </a:t>
            </a:r>
            <a:r>
              <a:rPr lang="en-US" sz="3600" i="1" dirty="0" smtClean="0">
                <a:solidFill>
                  <a:srgbClr val="FF0000"/>
                </a:solidFill>
              </a:rPr>
              <a:t>dynamic way </a:t>
            </a:r>
            <a:r>
              <a:rPr lang="en-US" sz="3600" dirty="0" smtClean="0">
                <a:solidFill>
                  <a:schemeClr val="tx1"/>
                </a:solidFill>
              </a:rPr>
              <a:t>to detect address mapping information </a:t>
            </a:r>
            <a:r>
              <a:rPr lang="en-US" sz="3600" i="1" dirty="0" smtClean="0">
                <a:solidFill>
                  <a:srgbClr val="FF0000"/>
                </a:solidFill>
              </a:rPr>
              <a:t>in </a:t>
            </a:r>
            <a:r>
              <a:rPr lang="en-US" sz="3600" i="1" dirty="0">
                <a:solidFill>
                  <a:srgbClr val="FF0000"/>
                </a:solidFill>
              </a:rPr>
              <a:t>the system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" y="1219199"/>
            <a:ext cx="9144000" cy="377204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b="1" dirty="0" smtClean="0"/>
              <a:t>CHALLENGE:</a:t>
            </a:r>
            <a:br>
              <a:rPr lang="en-US" b="1" dirty="0" smtClean="0"/>
            </a:br>
            <a:r>
              <a:rPr lang="en-US" b="1" dirty="0"/>
              <a:t> SCRAMBLED ADDRESS SPACE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21</a:t>
            </a:fld>
            <a:endParaRPr lang="en-US" dirty="0"/>
          </a:p>
        </p:txBody>
      </p:sp>
      <p:sp>
        <p:nvSpPr>
          <p:cNvPr id="178" name="Rounded Rectangle 177"/>
          <p:cNvSpPr/>
          <p:nvPr/>
        </p:nvSpPr>
        <p:spPr>
          <a:xfrm>
            <a:off x="0" y="4038599"/>
            <a:ext cx="9144001" cy="94183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7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SCRAMBLED</a:t>
            </a:r>
          </a:p>
          <a:p>
            <a:pPr>
              <a:lnSpc>
                <a:spcPct val="7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ADDRESS                   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4953000" y="4092714"/>
            <a:ext cx="867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X-2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5809458" y="4092714"/>
            <a:ext cx="467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X</a:t>
            </a:r>
            <a:endParaRPr lang="en-US" sz="4000" b="1" dirty="0"/>
          </a:p>
        </p:txBody>
      </p:sp>
      <p:sp>
        <p:nvSpPr>
          <p:cNvPr id="181" name="TextBox 180"/>
          <p:cNvSpPr txBox="1"/>
          <p:nvPr/>
        </p:nvSpPr>
        <p:spPr>
          <a:xfrm>
            <a:off x="6248400" y="4092714"/>
            <a:ext cx="981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X+5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211" name="Group 210"/>
          <p:cNvGrpSpPr/>
          <p:nvPr/>
        </p:nvGrpSpPr>
        <p:grpSpPr>
          <a:xfrm>
            <a:off x="3154680" y="3352800"/>
            <a:ext cx="5303520" cy="803154"/>
            <a:chOff x="2240280" y="2971800"/>
            <a:chExt cx="5303520" cy="803154"/>
          </a:xfrm>
        </p:grpSpPr>
        <p:grpSp>
          <p:nvGrpSpPr>
            <p:cNvPr id="212" name="Group 211"/>
            <p:cNvGrpSpPr/>
            <p:nvPr/>
          </p:nvGrpSpPr>
          <p:grpSpPr>
            <a:xfrm>
              <a:off x="2240280" y="2979042"/>
              <a:ext cx="5303520" cy="795912"/>
              <a:chOff x="1027256" y="2117206"/>
              <a:chExt cx="5303520" cy="795912"/>
            </a:xfrm>
          </p:grpSpPr>
          <p:cxnSp>
            <p:nvCxnSpPr>
              <p:cNvPr id="223" name="Straight Connector 222"/>
              <p:cNvCxnSpPr/>
              <p:nvPr/>
            </p:nvCxnSpPr>
            <p:spPr>
              <a:xfrm>
                <a:off x="3331890" y="2135878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2704366" y="212965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2076842" y="212343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1449318" y="2117206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1027256" y="2495297"/>
                <a:ext cx="53035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9" name="Group 228"/>
              <p:cNvGrpSpPr/>
              <p:nvPr/>
            </p:nvGrpSpPr>
            <p:grpSpPr>
              <a:xfrm>
                <a:off x="1176697" y="2226069"/>
                <a:ext cx="2425227" cy="524238"/>
                <a:chOff x="1176697" y="2226069"/>
                <a:chExt cx="2425227" cy="524238"/>
              </a:xfrm>
            </p:grpSpPr>
            <p:sp>
              <p:nvSpPr>
                <p:cNvPr id="231" name="Oval 230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Oval 232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Oval 233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solidFill>
                  <a:schemeClr val="bg2"/>
                </a:solidFill>
                <a:ln w="38100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>
                      <a:solidFill>
                        <a:srgbClr val="FF0000"/>
                      </a:solidFill>
                    </a:rPr>
                    <a:t>0</a:t>
                  </a:r>
                  <a:endParaRPr lang="en-US" sz="36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214" name="Straight Connector 213"/>
            <p:cNvCxnSpPr/>
            <p:nvPr/>
          </p:nvCxnSpPr>
          <p:spPr>
            <a:xfrm>
              <a:off x="7047006" y="2990472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6419482" y="2984248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5791958" y="2978024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5155297" y="2971800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Oval 217"/>
            <p:cNvSpPr/>
            <p:nvPr/>
          </p:nvSpPr>
          <p:spPr>
            <a:xfrm>
              <a:off x="4876800" y="3093095"/>
              <a:ext cx="543301" cy="519582"/>
            </a:xfrm>
            <a:prstGeom prst="ellipse">
              <a:avLst/>
            </a:prstGeom>
            <a:solidFill>
              <a:srgbClr val="800000"/>
            </a:solidFill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219" name="Oval 218"/>
            <p:cNvSpPr/>
            <p:nvPr/>
          </p:nvSpPr>
          <p:spPr>
            <a:xfrm>
              <a:off x="5519337" y="3091543"/>
              <a:ext cx="543301" cy="519582"/>
            </a:xfrm>
            <a:prstGeom prst="ellipse">
              <a:avLst/>
            </a:prstGeom>
            <a:solidFill>
              <a:srgbClr val="EEECE1"/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0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6143600" y="3089991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Oval 220"/>
            <p:cNvSpPr/>
            <p:nvPr/>
          </p:nvSpPr>
          <p:spPr>
            <a:xfrm>
              <a:off x="6777000" y="3088439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1" name="Rounded Rectangle 100"/>
          <p:cNvSpPr/>
          <p:nvPr/>
        </p:nvSpPr>
        <p:spPr>
          <a:xfrm>
            <a:off x="0" y="2133599"/>
            <a:ext cx="9144001" cy="94183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7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SCRAMBLED</a:t>
            </a:r>
          </a:p>
          <a:p>
            <a:pPr>
              <a:lnSpc>
                <a:spcPct val="7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ADDRESS                   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953000" y="2187714"/>
            <a:ext cx="867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X-4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809458" y="2187714"/>
            <a:ext cx="467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X</a:t>
            </a:r>
            <a:endParaRPr lang="en-US" sz="40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6248400" y="2187714"/>
            <a:ext cx="981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X+2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3124200" y="1447800"/>
            <a:ext cx="5303520" cy="803154"/>
            <a:chOff x="2209800" y="2971800"/>
            <a:chExt cx="5303520" cy="803154"/>
          </a:xfrm>
        </p:grpSpPr>
        <p:grpSp>
          <p:nvGrpSpPr>
            <p:cNvPr id="106" name="Group 105"/>
            <p:cNvGrpSpPr/>
            <p:nvPr/>
          </p:nvGrpSpPr>
          <p:grpSpPr>
            <a:xfrm>
              <a:off x="2209800" y="2979042"/>
              <a:ext cx="5303520" cy="795912"/>
              <a:chOff x="996776" y="2117206"/>
              <a:chExt cx="5303520" cy="795912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>
                <a:off x="3331890" y="2135878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2704366" y="212965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2076842" y="212343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1449318" y="2117206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996776" y="2495297"/>
                <a:ext cx="53035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>
              <a:xfrm>
                <a:off x="1176697" y="2226069"/>
                <a:ext cx="2425227" cy="524238"/>
                <a:chOff x="1176697" y="2226069"/>
                <a:chExt cx="2425227" cy="524238"/>
              </a:xfrm>
            </p:grpSpPr>
            <p:sp>
              <p:nvSpPr>
                <p:cNvPr id="121" name="Oval 120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solidFill>
                  <a:schemeClr val="bg2"/>
                </a:solidFill>
                <a:ln w="38100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>
                      <a:solidFill>
                        <a:srgbClr val="FF0000"/>
                      </a:solidFill>
                    </a:rPr>
                    <a:t>0</a:t>
                  </a:r>
                  <a:endParaRPr lang="en-US" sz="36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 w="38100" cmpd="sng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107" name="Straight Connector 106"/>
            <p:cNvCxnSpPr/>
            <p:nvPr/>
          </p:nvCxnSpPr>
          <p:spPr>
            <a:xfrm>
              <a:off x="7047006" y="2990472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6419482" y="2984248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5791958" y="2978024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5155297" y="2971800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4876800" y="3093095"/>
              <a:ext cx="543301" cy="519582"/>
            </a:xfrm>
            <a:prstGeom prst="ellipse">
              <a:avLst/>
            </a:prstGeom>
            <a:solidFill>
              <a:srgbClr val="800000"/>
            </a:solidFill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5519337" y="3091543"/>
              <a:ext cx="543301" cy="51958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38100" cmpd="sng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6143600" y="3089991"/>
              <a:ext cx="543301" cy="519582"/>
            </a:xfrm>
            <a:prstGeom prst="ellipse">
              <a:avLst/>
            </a:prstGeom>
            <a:solidFill>
              <a:schemeClr val="bg2"/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0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6777000" y="3088439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154680" y="1447800"/>
            <a:ext cx="5303520" cy="803154"/>
            <a:chOff x="2240280" y="2971800"/>
            <a:chExt cx="5303520" cy="803154"/>
          </a:xfrm>
        </p:grpSpPr>
        <p:grpSp>
          <p:nvGrpSpPr>
            <p:cNvPr id="142" name="Group 141"/>
            <p:cNvGrpSpPr/>
            <p:nvPr/>
          </p:nvGrpSpPr>
          <p:grpSpPr>
            <a:xfrm>
              <a:off x="2240280" y="2979042"/>
              <a:ext cx="5303520" cy="795912"/>
              <a:chOff x="1027256" y="2117206"/>
              <a:chExt cx="5303520" cy="795912"/>
            </a:xfrm>
          </p:grpSpPr>
          <p:cxnSp>
            <p:nvCxnSpPr>
              <p:cNvPr id="155" name="Straight Connector 154"/>
              <p:cNvCxnSpPr/>
              <p:nvPr/>
            </p:nvCxnSpPr>
            <p:spPr>
              <a:xfrm>
                <a:off x="3331890" y="2135878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2704366" y="212965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2076842" y="212343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1449318" y="2117206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1027256" y="2495297"/>
                <a:ext cx="53035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0" name="Group 159"/>
              <p:cNvGrpSpPr/>
              <p:nvPr/>
            </p:nvGrpSpPr>
            <p:grpSpPr>
              <a:xfrm>
                <a:off x="1176697" y="2226069"/>
                <a:ext cx="2425227" cy="524238"/>
                <a:chOff x="1176697" y="2226069"/>
                <a:chExt cx="2425227" cy="524238"/>
              </a:xfrm>
            </p:grpSpPr>
            <p:sp>
              <p:nvSpPr>
                <p:cNvPr id="161" name="Oval 160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solidFill>
                  <a:schemeClr val="bg2"/>
                </a:solidFill>
                <a:ln w="38100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>
                      <a:solidFill>
                        <a:srgbClr val="FF0000"/>
                      </a:solidFill>
                    </a:rPr>
                    <a:t>0</a:t>
                  </a:r>
                  <a:endParaRPr lang="en-US" sz="36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147" name="Straight Connector 146"/>
            <p:cNvCxnSpPr/>
            <p:nvPr/>
          </p:nvCxnSpPr>
          <p:spPr>
            <a:xfrm>
              <a:off x="7047006" y="2990472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6419482" y="2984248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791958" y="2978024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5155297" y="2971800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al 150"/>
            <p:cNvSpPr/>
            <p:nvPr/>
          </p:nvSpPr>
          <p:spPr>
            <a:xfrm>
              <a:off x="4876800" y="3093095"/>
              <a:ext cx="543301" cy="519582"/>
            </a:xfrm>
            <a:prstGeom prst="ellipse">
              <a:avLst/>
            </a:prstGeom>
            <a:solidFill>
              <a:srgbClr val="800000"/>
            </a:solidFill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152" name="Oval 151"/>
            <p:cNvSpPr/>
            <p:nvPr/>
          </p:nvSpPr>
          <p:spPr>
            <a:xfrm>
              <a:off x="5519337" y="3091543"/>
              <a:ext cx="543301" cy="519582"/>
            </a:xfrm>
            <a:prstGeom prst="ellipse">
              <a:avLst/>
            </a:prstGeom>
            <a:solidFill>
              <a:srgbClr val="EEECE1"/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0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143600" y="3089991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Oval 153"/>
            <p:cNvSpPr/>
            <p:nvPr/>
          </p:nvSpPr>
          <p:spPr>
            <a:xfrm>
              <a:off x="6777000" y="3088439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8" name="TextBox 167"/>
          <p:cNvSpPr txBox="1"/>
          <p:nvPr/>
        </p:nvSpPr>
        <p:spPr>
          <a:xfrm>
            <a:off x="-76200" y="1823696"/>
            <a:ext cx="2649123" cy="830997"/>
          </a:xfrm>
          <a:prstGeom prst="rect">
            <a:avLst/>
          </a:prstGeom>
          <a:solidFill>
            <a:schemeClr val="tx1">
              <a:alpha val="85000"/>
            </a:schemeClr>
          </a:solidFill>
          <a:scene3d>
            <a:camera prst="orthographicFront">
              <a:rot lat="0" lon="0" rev="15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FF"/>
                </a:solidFill>
                <a:cs typeface="Apple Chancery"/>
              </a:rPr>
              <a:t>Vendor</a:t>
            </a:r>
            <a:r>
              <a:rPr lang="en-US" sz="4800" b="1" dirty="0" smtClean="0">
                <a:solidFill>
                  <a:srgbClr val="FFFFFF"/>
                </a:solidFill>
                <a:latin typeface="Apple Chancery"/>
                <a:cs typeface="Apple Chancery"/>
              </a:rPr>
              <a:t> A</a:t>
            </a:r>
            <a:endParaRPr lang="en-US" sz="4800" b="1" dirty="0">
              <a:solidFill>
                <a:srgbClr val="FFFFFF"/>
              </a:solidFill>
              <a:latin typeface="Apple Chancery"/>
              <a:cs typeface="Apple Chancery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76200" y="3752671"/>
            <a:ext cx="2652329" cy="830997"/>
          </a:xfrm>
          <a:prstGeom prst="rect">
            <a:avLst/>
          </a:prstGeom>
          <a:solidFill>
            <a:schemeClr val="tx1">
              <a:alpha val="85000"/>
            </a:schemeClr>
          </a:solidFill>
          <a:scene3d>
            <a:camera prst="orthographicFront">
              <a:rot lat="0" lon="0" rev="15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FF"/>
                </a:solidFill>
                <a:cs typeface="Apple Chancery"/>
              </a:rPr>
              <a:t>Vendor</a:t>
            </a:r>
            <a:r>
              <a:rPr lang="en-US" sz="4800" b="1" dirty="0" smtClean="0">
                <a:solidFill>
                  <a:srgbClr val="FFFFFF"/>
                </a:solidFill>
                <a:latin typeface="Apple Chancery"/>
                <a:cs typeface="Apple Chancery"/>
              </a:rPr>
              <a:t> B</a:t>
            </a:r>
            <a:endParaRPr lang="en-US" sz="4800" b="1" dirty="0">
              <a:solidFill>
                <a:srgbClr val="FFFFFF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9340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79" grpId="0"/>
      <p:bldP spid="180" grpId="0"/>
      <p:bldP spid="181" grpId="0"/>
      <p:bldP spid="168" grpId="0" animBg="1"/>
      <p:bldP spid="1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" y="609600"/>
            <a:ext cx="9144000" cy="13716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608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b="1" dirty="0" smtClean="0"/>
              <a:t>NAIVE SOLUTION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0" y="2182771"/>
            <a:ext cx="9144000" cy="3608429"/>
          </a:xfrm>
          <a:solidFill>
            <a:srgbClr val="EEECE1"/>
          </a:solidFill>
        </p:spPr>
        <p:txBody>
          <a:bodyPr>
            <a:noAutofit/>
          </a:bodyPr>
          <a:lstStyle/>
          <a:p>
            <a:pPr marL="0" indent="0" algn="ctr">
              <a:lnSpc>
                <a:spcPts val="3440"/>
              </a:lnSpc>
              <a:buNone/>
            </a:pPr>
            <a:r>
              <a:rPr lang="en-US" b="1" dirty="0" smtClean="0"/>
              <a:t>Determine the location of neighboring cells</a:t>
            </a:r>
            <a:endParaRPr lang="en-US" b="1" dirty="0"/>
          </a:p>
          <a:p>
            <a:pPr marL="0" indent="0">
              <a:lnSpc>
                <a:spcPts val="3440"/>
              </a:lnSpc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NAÏVE SOLUTION: O(n</a:t>
            </a:r>
            <a:r>
              <a:rPr lang="en-US" b="1" u="sng" baseline="30000" dirty="0" smtClean="0">
                <a:solidFill>
                  <a:srgbClr val="FF0000"/>
                </a:solidFill>
              </a:rPr>
              <a:t>2</a:t>
            </a:r>
            <a:r>
              <a:rPr lang="en-US" b="1" u="sng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ts val="3040"/>
              </a:lnSpc>
            </a:pPr>
            <a:r>
              <a:rPr lang="en-US" b="1" dirty="0" smtClean="0"/>
              <a:t>For a given failure X, test </a:t>
            </a:r>
            <a:r>
              <a:rPr lang="en-US" b="1" i="1" dirty="0" smtClean="0">
                <a:solidFill>
                  <a:schemeClr val="tx2"/>
                </a:solidFill>
              </a:rPr>
              <a:t>every combination of two bit addresses</a:t>
            </a:r>
            <a:r>
              <a:rPr lang="en-US" b="1" dirty="0" smtClean="0"/>
              <a:t> in the row</a:t>
            </a:r>
          </a:p>
          <a:p>
            <a:pPr lvl="1">
              <a:lnSpc>
                <a:spcPts val="3040"/>
              </a:lnSpc>
            </a:pPr>
            <a:r>
              <a:rPr lang="en-US" b="1" dirty="0" smtClean="0"/>
              <a:t>Address bits: (0, 0), (0, 1), </a:t>
            </a:r>
            <a:r>
              <a:rPr lang="is-IS" b="1" smtClean="0"/>
              <a:t>… (X-1, X), (X, X+1) ... (n-1, n)</a:t>
            </a:r>
            <a:endParaRPr lang="en-US" b="1" dirty="0" smtClean="0"/>
          </a:p>
          <a:p>
            <a:pPr>
              <a:lnSpc>
                <a:spcPts val="2540"/>
              </a:lnSpc>
            </a:pPr>
            <a:r>
              <a:rPr lang="en-US" dirty="0" smtClean="0"/>
              <a:t>For vendor A</a:t>
            </a:r>
          </a:p>
          <a:p>
            <a:pPr lvl="1">
              <a:lnSpc>
                <a:spcPts val="2540"/>
              </a:lnSpc>
            </a:pPr>
            <a:r>
              <a:rPr lang="en-US" dirty="0" smtClean="0"/>
              <a:t>X will </a:t>
            </a:r>
            <a:r>
              <a:rPr lang="en-US" b="1" i="1" dirty="0" smtClean="0">
                <a:solidFill>
                  <a:srgbClr val="FF0000"/>
                </a:solidFill>
              </a:rPr>
              <a:t>fail </a:t>
            </a:r>
            <a:r>
              <a:rPr lang="en-US" b="1" i="1" dirty="0">
                <a:solidFill>
                  <a:srgbClr val="FF0000"/>
                </a:solidFill>
              </a:rPr>
              <a:t>only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when </a:t>
            </a:r>
            <a:r>
              <a:rPr lang="en-US" b="1" i="1" dirty="0" smtClean="0">
                <a:solidFill>
                  <a:schemeClr val="tx2"/>
                </a:solidFill>
              </a:rPr>
              <a:t>X-4, X+2 </a:t>
            </a:r>
            <a:r>
              <a:rPr lang="en-US" dirty="0" smtClean="0"/>
              <a:t>tested</a:t>
            </a:r>
            <a:r>
              <a:rPr lang="en-US" b="1" dirty="0" smtClean="0"/>
              <a:t>   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0" y="5486400"/>
            <a:ext cx="9143999" cy="1028555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4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8192*8192 </a:t>
            </a:r>
            <a:r>
              <a:rPr lang="en-US" sz="3200" b="1" dirty="0">
                <a:solidFill>
                  <a:schemeClr val="bg1"/>
                </a:solidFill>
              </a:rPr>
              <a:t>tests, 49 days for a row with 8K cells</a:t>
            </a:r>
          </a:p>
          <a:p>
            <a:pPr algn="ctr">
              <a:lnSpc>
                <a:spcPts val="344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Not feasible in a real system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1219200"/>
            <a:ext cx="9144001" cy="941832"/>
            <a:chOff x="0" y="4800599"/>
            <a:chExt cx="9144001" cy="941832"/>
          </a:xfrm>
        </p:grpSpPr>
        <p:sp>
          <p:nvSpPr>
            <p:cNvPr id="32" name="Rounded Rectangle 31"/>
            <p:cNvSpPr/>
            <p:nvPr/>
          </p:nvSpPr>
          <p:spPr>
            <a:xfrm>
              <a:off x="0" y="4800599"/>
              <a:ext cx="9144001" cy="94183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70000"/>
                </a:lnSpc>
              </a:pPr>
              <a:r>
                <a:rPr lang="en-US" sz="4000" b="1" dirty="0" smtClean="0">
                  <a:solidFill>
                    <a:srgbClr val="FF0000"/>
                  </a:solidFill>
                </a:rPr>
                <a:t>SCRAMBLED</a:t>
              </a:r>
            </a:p>
            <a:p>
              <a:pPr>
                <a:lnSpc>
                  <a:spcPct val="70000"/>
                </a:lnSpc>
              </a:pPr>
              <a:r>
                <a:rPr lang="en-US" sz="4000" b="1" dirty="0" smtClean="0">
                  <a:solidFill>
                    <a:srgbClr val="FF0000"/>
                  </a:solidFill>
                </a:rPr>
                <a:t>ADDRESS                     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83231" y="4854714"/>
              <a:ext cx="8619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</a:rPr>
                <a:t>X-?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65344" y="4854714"/>
              <a:ext cx="4671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</a:t>
              </a:r>
              <a:endParaRPr lang="en-US" sz="40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31031" y="4854714"/>
              <a:ext cx="9603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</a:rPr>
                <a:t>X+?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590800" y="533400"/>
            <a:ext cx="6510528" cy="803154"/>
            <a:chOff x="1642872" y="2971800"/>
            <a:chExt cx="6510528" cy="803154"/>
          </a:xfrm>
        </p:grpSpPr>
        <p:grpSp>
          <p:nvGrpSpPr>
            <p:cNvPr id="52" name="Group 51"/>
            <p:cNvGrpSpPr/>
            <p:nvPr/>
          </p:nvGrpSpPr>
          <p:grpSpPr>
            <a:xfrm>
              <a:off x="1642872" y="2972818"/>
              <a:ext cx="6510528" cy="802136"/>
              <a:chOff x="429848" y="2110982"/>
              <a:chExt cx="6510528" cy="802136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3331890" y="2135878"/>
                <a:ext cx="0" cy="77724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704366" y="2129654"/>
                <a:ext cx="0" cy="77724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076842" y="2123430"/>
                <a:ext cx="0" cy="77724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449318" y="2117206"/>
                <a:ext cx="0" cy="77724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812657" y="2110982"/>
                <a:ext cx="0" cy="77724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29848" y="2495297"/>
                <a:ext cx="6510528" cy="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/>
              <p:cNvGrpSpPr/>
              <p:nvPr/>
            </p:nvGrpSpPr>
            <p:grpSpPr>
              <a:xfrm>
                <a:off x="534160" y="2226069"/>
                <a:ext cx="3067764" cy="525790"/>
                <a:chOff x="534160" y="2226069"/>
                <a:chExt cx="3067764" cy="525790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 w="38100" cmpd="sng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solidFill>
                  <a:schemeClr val="bg2"/>
                </a:solidFill>
                <a:ln w="38100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>
                      <a:solidFill>
                        <a:srgbClr val="FF0000"/>
                      </a:solidFill>
                    </a:rPr>
                    <a:t>L</a:t>
                  </a:r>
                  <a:endParaRPr lang="en-US" sz="36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53" name="Straight Connector 52"/>
            <p:cNvCxnSpPr/>
            <p:nvPr/>
          </p:nvCxnSpPr>
          <p:spPr>
            <a:xfrm>
              <a:off x="7674530" y="2996696"/>
              <a:ext cx="0" cy="777240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047006" y="2990472"/>
              <a:ext cx="0" cy="777240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419482" y="2984248"/>
              <a:ext cx="0" cy="777240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791958" y="2978024"/>
              <a:ext cx="0" cy="777240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55297" y="2971800"/>
              <a:ext cx="0" cy="777240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4876800" y="3093095"/>
              <a:ext cx="543301" cy="519582"/>
            </a:xfrm>
            <a:prstGeom prst="ellipse">
              <a:avLst/>
            </a:prstGeom>
            <a:solidFill>
              <a:srgbClr val="800000"/>
            </a:solidFill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D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5519337" y="3091543"/>
              <a:ext cx="543301" cy="519582"/>
            </a:xfrm>
            <a:prstGeom prst="ellipse">
              <a:avLst/>
            </a:prstGeom>
            <a:solidFill>
              <a:srgbClr val="EEECE1"/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R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6143600" y="3089991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rgbClr val="25406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777000" y="3088439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7401263" y="3086887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5877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/>
      <p:bldP spid="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1143000"/>
            <a:ext cx="9143999" cy="35052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0" y="2362200"/>
            <a:ext cx="9144000" cy="1905000"/>
          </a:xfrm>
          <a:prstGeom prst="roundRect">
            <a:avLst/>
          </a:prstGeom>
          <a:solidFill>
            <a:srgbClr val="EEECE1"/>
          </a:solidFill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 b="1" i="1" dirty="0">
                <a:solidFill>
                  <a:schemeClr val="tx1"/>
                </a:solidFill>
                <a:latin typeface="Arial" charset="0"/>
              </a:rPr>
              <a:t>A </a:t>
            </a:r>
            <a:r>
              <a:rPr lang="en-US" sz="4000" b="1" i="1" dirty="0">
                <a:solidFill>
                  <a:schemeClr val="tx2"/>
                </a:solidFill>
                <a:latin typeface="Arial" charset="0"/>
              </a:rPr>
              <a:t>fast and efficient </a:t>
            </a:r>
            <a:r>
              <a:rPr lang="en-US" sz="4000" b="1" i="1" dirty="0" smtClean="0">
                <a:solidFill>
                  <a:schemeClr val="tx1"/>
                </a:solidFill>
                <a:latin typeface="Arial" charset="0"/>
              </a:rPr>
              <a:t>way </a:t>
            </a:r>
          </a:p>
          <a:p>
            <a:pPr algn="ctr">
              <a:lnSpc>
                <a:spcPct val="80000"/>
              </a:lnSpc>
            </a:pPr>
            <a:r>
              <a:rPr lang="en-US" sz="4000" b="1" i="1" dirty="0" smtClean="0">
                <a:solidFill>
                  <a:schemeClr val="tx1"/>
                </a:solidFill>
                <a:latin typeface="Arial" charset="0"/>
              </a:rPr>
              <a:t>to </a:t>
            </a:r>
            <a:r>
              <a:rPr lang="en-US" sz="4000" b="1" i="1" dirty="0">
                <a:solidFill>
                  <a:schemeClr val="tx1"/>
                </a:solidFill>
                <a:latin typeface="Arial" charset="0"/>
              </a:rPr>
              <a:t>determine </a:t>
            </a:r>
            <a:endParaRPr lang="en-US" sz="4000" b="1" i="1" dirty="0" smtClean="0">
              <a:solidFill>
                <a:schemeClr val="tx1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n-US" sz="4000" b="1" i="1" dirty="0" smtClean="0">
                <a:solidFill>
                  <a:schemeClr val="tx1"/>
                </a:solidFill>
                <a:latin typeface="Arial" charset="0"/>
              </a:rPr>
              <a:t>the</a:t>
            </a:r>
            <a:r>
              <a:rPr lang="en-US" sz="4000" b="1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Arial" charset="0"/>
              </a:rPr>
              <a:t>locations </a:t>
            </a:r>
            <a:r>
              <a:rPr lang="en-US" sz="4000" b="1" i="1" dirty="0" smtClean="0">
                <a:solidFill>
                  <a:srgbClr val="FF0000"/>
                </a:solidFill>
                <a:latin typeface="Arial" charset="0"/>
              </a:rPr>
              <a:t>of neighboring cells </a:t>
            </a:r>
            <a:endParaRPr lang="en-US" sz="40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524000"/>
            <a:ext cx="9144000" cy="838200"/>
          </a:xfrm>
          <a:prstGeom prst="roundRect">
            <a:avLst/>
          </a:prstGeom>
          <a:solidFill>
            <a:schemeClr val="bg2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6600" b="1" i="1" dirty="0" smtClean="0">
                <a:solidFill>
                  <a:schemeClr val="tx1"/>
                </a:solidFill>
              </a:rPr>
              <a:t>GOAL</a:t>
            </a:r>
            <a:endParaRPr lang="en-US" sz="6600" b="1" i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5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961243"/>
            <a:ext cx="9144000" cy="54860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OUTLINE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790" y="1170811"/>
            <a:ext cx="9143999" cy="84753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Data-Dependent Failures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658" y="2204355"/>
            <a:ext cx="9143999" cy="84753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Challenges in System-Level Detection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526" y="3263815"/>
            <a:ext cx="9143999" cy="84753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Our Mechanism: PARBOR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394" y="4297359"/>
            <a:ext cx="9143999" cy="84753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Experimental Results from Real Chips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-9396" y="5311179"/>
            <a:ext cx="9143999" cy="84753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Use Cases</a:t>
            </a:r>
          </a:p>
        </p:txBody>
      </p:sp>
    </p:spTree>
    <p:extLst>
      <p:ext uri="{BB962C8B-B14F-4D97-AF65-F5344CB8AC3E}">
        <p14:creationId xmlns:p14="http://schemas.microsoft.com/office/powerpoint/2010/main" val="142779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608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b="1" dirty="0" smtClean="0"/>
              <a:t>PARBOR: KEY OBSERVATIONS</a:t>
            </a:r>
            <a:endParaRPr lang="en-US" b="1" dirty="0"/>
          </a:p>
        </p:txBody>
      </p:sp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343400"/>
          </a:xfrm>
          <a:solidFill>
            <a:srgbClr val="EEECE1"/>
          </a:solidFill>
        </p:spPr>
        <p:txBody>
          <a:bodyPr>
            <a:noAutofit/>
          </a:bodyPr>
          <a:lstStyle/>
          <a:p>
            <a:pPr marL="0" indent="0">
              <a:lnSpc>
                <a:spcPts val="2840"/>
              </a:lnSpc>
              <a:buNone/>
            </a:pPr>
            <a:r>
              <a:rPr lang="en-US" b="1" i="1" u="sng" dirty="0" smtClean="0"/>
              <a:t>Key observation 1:</a:t>
            </a:r>
          </a:p>
          <a:p>
            <a:pPr>
              <a:lnSpc>
                <a:spcPts val="2840"/>
              </a:lnSpc>
            </a:pPr>
            <a:r>
              <a:rPr lang="en-US" i="1" dirty="0" smtClean="0">
                <a:solidFill>
                  <a:schemeClr val="tx2"/>
                </a:solidFill>
              </a:rPr>
              <a:t>Data-dependent failures </a:t>
            </a:r>
            <a:r>
              <a:rPr lang="en-US" i="1" dirty="0" smtClean="0"/>
              <a:t>depend on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the heterogeneity in coupled cells</a:t>
            </a:r>
          </a:p>
          <a:p>
            <a:pPr lvl="1">
              <a:lnSpc>
                <a:spcPts val="2840"/>
              </a:lnSpc>
            </a:pPr>
            <a:r>
              <a:rPr lang="en-US" sz="3200" dirty="0" smtClean="0"/>
              <a:t>Some cells are </a:t>
            </a:r>
            <a:r>
              <a:rPr lang="en-US" sz="3200" i="1" dirty="0" smtClean="0">
                <a:solidFill>
                  <a:srgbClr val="FF0000"/>
                </a:solidFill>
              </a:rPr>
              <a:t>strongly coupled </a:t>
            </a:r>
            <a:r>
              <a:rPr lang="en-US" sz="3200" dirty="0" smtClean="0"/>
              <a:t>and fail based on the </a:t>
            </a:r>
            <a:r>
              <a:rPr lang="en-US" sz="3200" i="1" dirty="0" smtClean="0">
                <a:solidFill>
                  <a:srgbClr val="FF0000"/>
                </a:solidFill>
              </a:rPr>
              <a:t>data content in just one neighbor</a:t>
            </a:r>
          </a:p>
          <a:p>
            <a:pPr lvl="1">
              <a:lnSpc>
                <a:spcPts val="2840"/>
              </a:lnSpc>
            </a:pPr>
            <a:r>
              <a:rPr lang="en-US" sz="3200" dirty="0"/>
              <a:t>R</a:t>
            </a:r>
            <a:r>
              <a:rPr lang="en-US" sz="3200" dirty="0" smtClean="0"/>
              <a:t>educe test time by detecting </a:t>
            </a:r>
            <a:r>
              <a:rPr lang="en-US" sz="3200" i="1" dirty="0" smtClean="0">
                <a:solidFill>
                  <a:srgbClr val="FF0000"/>
                </a:solidFill>
              </a:rPr>
              <a:t>only one neighbor</a:t>
            </a:r>
          </a:p>
          <a:p>
            <a:pPr lvl="1">
              <a:lnSpc>
                <a:spcPts val="2840"/>
              </a:lnSpc>
            </a:pPr>
            <a:endParaRPr lang="en-US" sz="3200" i="1" dirty="0" smtClean="0">
              <a:solidFill>
                <a:srgbClr val="FF0000"/>
              </a:solidFill>
            </a:endParaRPr>
          </a:p>
          <a:p>
            <a:pPr>
              <a:lnSpc>
                <a:spcPts val="2840"/>
              </a:lnSpc>
            </a:pPr>
            <a:r>
              <a:rPr lang="en-US" b="1" i="1" dirty="0" smtClean="0"/>
              <a:t>CHALLENGE: Detecting failures with only one neighbor information cannot find all failures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25</a:t>
            </a:fld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0" y="1219200"/>
            <a:ext cx="9144000" cy="609600"/>
          </a:xfrm>
          <a:prstGeom prst="roundRect">
            <a:avLst/>
          </a:prstGeom>
          <a:solidFill>
            <a:schemeClr val="bg2"/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40"/>
              </a:lnSpc>
            </a:pPr>
            <a:r>
              <a:rPr lang="en-US" sz="3200" b="1" i="1" dirty="0">
                <a:solidFill>
                  <a:srgbClr val="FF0000"/>
                </a:solidFill>
              </a:rPr>
              <a:t>Reduces test time based on </a:t>
            </a:r>
            <a:r>
              <a:rPr lang="en-US" sz="3200" b="1" i="1" dirty="0" smtClean="0">
                <a:solidFill>
                  <a:srgbClr val="FF0000"/>
                </a:solidFill>
              </a:rPr>
              <a:t>two </a:t>
            </a:r>
            <a:r>
              <a:rPr lang="en-US" sz="3200" b="1" i="1" dirty="0">
                <a:solidFill>
                  <a:srgbClr val="FF0000"/>
                </a:solidFill>
              </a:rPr>
              <a:t>key observations:</a:t>
            </a:r>
          </a:p>
        </p:txBody>
      </p:sp>
    </p:spTree>
    <p:extLst>
      <p:ext uri="{BB962C8B-B14F-4D97-AF65-F5344CB8AC3E}">
        <p14:creationId xmlns:p14="http://schemas.microsoft.com/office/powerpoint/2010/main" val="19881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608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b="1" dirty="0" smtClean="0"/>
              <a:t>PARBOR: KEY OBSERVATIONS</a:t>
            </a:r>
            <a:endParaRPr lang="en-US" b="1" dirty="0"/>
          </a:p>
        </p:txBody>
      </p:sp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343400"/>
          </a:xfrm>
          <a:solidFill>
            <a:srgbClr val="EEECE1"/>
          </a:solidFill>
        </p:spPr>
        <p:txBody>
          <a:bodyPr>
            <a:noAutofit/>
          </a:bodyPr>
          <a:lstStyle/>
          <a:p>
            <a:pPr marL="0" indent="0">
              <a:lnSpc>
                <a:spcPts val="3040"/>
              </a:lnSpc>
              <a:buNone/>
            </a:pPr>
            <a:r>
              <a:rPr lang="en-US" b="1" i="1" u="sng" dirty="0"/>
              <a:t>Key observation 2:</a:t>
            </a:r>
          </a:p>
          <a:p>
            <a:pPr>
              <a:lnSpc>
                <a:spcPts val="3040"/>
              </a:lnSpc>
            </a:pPr>
            <a:r>
              <a:rPr lang="en-US" i="1" dirty="0">
                <a:solidFill>
                  <a:schemeClr val="tx2"/>
                </a:solidFill>
              </a:rPr>
              <a:t>DRAM exhibits </a:t>
            </a:r>
            <a:r>
              <a:rPr lang="en-US" i="1" dirty="0">
                <a:solidFill>
                  <a:srgbClr val="FF0000"/>
                </a:solidFill>
              </a:rPr>
              <a:t>regularity and parallelism</a:t>
            </a:r>
          </a:p>
          <a:p>
            <a:pPr lvl="1">
              <a:lnSpc>
                <a:spcPts val="3040"/>
              </a:lnSpc>
            </a:pPr>
            <a:r>
              <a:rPr lang="en-US" sz="3200" dirty="0"/>
              <a:t>Neighbors are located </a:t>
            </a:r>
            <a:r>
              <a:rPr lang="en-US" sz="3200" i="1" dirty="0">
                <a:solidFill>
                  <a:srgbClr val="FF0000"/>
                </a:solidFill>
              </a:rPr>
              <a:t>at the same distance in different rows of DRAM</a:t>
            </a:r>
          </a:p>
          <a:p>
            <a:pPr lvl="1">
              <a:lnSpc>
                <a:spcPts val="3040"/>
              </a:lnSpc>
            </a:pPr>
            <a:r>
              <a:rPr lang="en-US" sz="3200" dirty="0"/>
              <a:t>Detect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>
                <a:solidFill>
                  <a:srgbClr val="FF0000"/>
                </a:solidFill>
              </a:rPr>
              <a:t>all neighbor locations </a:t>
            </a:r>
            <a:r>
              <a:rPr lang="en-US" sz="3200" i="1" dirty="0"/>
              <a:t>by running parallel tests in multiple rows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26</a:t>
            </a:fld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0" y="1219200"/>
            <a:ext cx="9144000" cy="609600"/>
          </a:xfrm>
          <a:prstGeom prst="roundRect">
            <a:avLst/>
          </a:prstGeom>
          <a:solidFill>
            <a:schemeClr val="bg2"/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40"/>
              </a:lnSpc>
            </a:pPr>
            <a:r>
              <a:rPr lang="en-US" sz="3200" b="1" i="1" dirty="0">
                <a:solidFill>
                  <a:srgbClr val="FF0000"/>
                </a:solidFill>
              </a:rPr>
              <a:t>Reduces test time based on </a:t>
            </a:r>
            <a:r>
              <a:rPr lang="en-US" sz="3200" b="1" i="1" dirty="0" smtClean="0">
                <a:solidFill>
                  <a:srgbClr val="FF0000"/>
                </a:solidFill>
              </a:rPr>
              <a:t>two </a:t>
            </a:r>
            <a:r>
              <a:rPr lang="en-US" sz="3200" b="1" i="1" dirty="0">
                <a:solidFill>
                  <a:srgbClr val="FF0000"/>
                </a:solidFill>
              </a:rPr>
              <a:t>key observations:</a:t>
            </a:r>
          </a:p>
        </p:txBody>
      </p:sp>
    </p:spTree>
    <p:extLst>
      <p:ext uri="{BB962C8B-B14F-4D97-AF65-F5344CB8AC3E}">
        <p14:creationId xmlns:p14="http://schemas.microsoft.com/office/powerpoint/2010/main" val="77683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" y="1676400"/>
            <a:ext cx="9144000" cy="4392659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3254654" y="3886200"/>
            <a:ext cx="2765146" cy="1048858"/>
            <a:chOff x="2517498" y="1730522"/>
            <a:chExt cx="3456433" cy="1311072"/>
          </a:xfrm>
        </p:grpSpPr>
        <p:cxnSp>
          <p:nvCxnSpPr>
            <p:cNvPr id="211" name="Straight Connector 210"/>
            <p:cNvCxnSpPr/>
            <p:nvPr/>
          </p:nvCxnSpPr>
          <p:spPr>
            <a:xfrm>
              <a:off x="2517498" y="2376172"/>
              <a:ext cx="345643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4232761" y="1740978"/>
              <a:ext cx="0" cy="12801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>
              <a:off x="5312138" y="1761433"/>
              <a:ext cx="0" cy="12801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3163171" y="1730522"/>
              <a:ext cx="0" cy="12801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2701561" y="2286000"/>
              <a:ext cx="3104879" cy="214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6" name="Group 215"/>
            <p:cNvGrpSpPr/>
            <p:nvPr/>
          </p:nvGrpSpPr>
          <p:grpSpPr>
            <a:xfrm>
              <a:off x="2701562" y="1931690"/>
              <a:ext cx="1992208" cy="875506"/>
              <a:chOff x="534160" y="2230725"/>
              <a:chExt cx="1185838" cy="521134"/>
            </a:xfrm>
          </p:grpSpPr>
          <p:sp>
            <p:nvSpPr>
              <p:cNvPr id="220" name="Oval 219"/>
              <p:cNvSpPr/>
              <p:nvPr/>
            </p:nvSpPr>
            <p:spPr>
              <a:xfrm>
                <a:off x="534160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9" name="Oval 358"/>
            <p:cNvSpPr/>
            <p:nvPr/>
          </p:nvSpPr>
          <p:spPr>
            <a:xfrm>
              <a:off x="4860404" y="1952143"/>
              <a:ext cx="912746" cy="872899"/>
            </a:xfrm>
            <a:prstGeom prst="ellipse">
              <a:avLst/>
            </a:prstGeom>
            <a:solidFill>
              <a:srgbClr val="10253F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Donut 8"/>
            <p:cNvSpPr>
              <a:spLocks noChangeAspect="1"/>
            </p:cNvSpPr>
            <p:nvPr/>
          </p:nvSpPr>
          <p:spPr>
            <a:xfrm>
              <a:off x="2667000" y="1889760"/>
              <a:ext cx="1005840" cy="1005840"/>
            </a:xfrm>
            <a:prstGeom prst="donu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3" name="Donut 362"/>
            <p:cNvSpPr>
              <a:spLocks noChangeAspect="1"/>
            </p:cNvSpPr>
            <p:nvPr/>
          </p:nvSpPr>
          <p:spPr>
            <a:xfrm>
              <a:off x="3733800" y="1905000"/>
              <a:ext cx="1005840" cy="1005840"/>
            </a:xfrm>
            <a:prstGeom prst="donu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4" name="Donut 363"/>
            <p:cNvSpPr>
              <a:spLocks noChangeAspect="1"/>
            </p:cNvSpPr>
            <p:nvPr/>
          </p:nvSpPr>
          <p:spPr>
            <a:xfrm>
              <a:off x="4800600" y="1905000"/>
              <a:ext cx="1005840" cy="1005840"/>
            </a:xfrm>
            <a:prstGeom prst="donu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007869" y="1905000"/>
            <a:ext cx="2765146" cy="1074705"/>
            <a:chOff x="2514600" y="2803728"/>
            <a:chExt cx="3456433" cy="1343381"/>
          </a:xfrm>
        </p:grpSpPr>
        <p:cxnSp>
          <p:nvCxnSpPr>
            <p:cNvPr id="365" name="Straight Connector 364"/>
            <p:cNvCxnSpPr/>
            <p:nvPr/>
          </p:nvCxnSpPr>
          <p:spPr>
            <a:xfrm>
              <a:off x="2514600" y="3449378"/>
              <a:ext cx="345643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>
              <a:off x="4229863" y="2814184"/>
              <a:ext cx="0" cy="12801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>
              <a:off x="5309240" y="2834639"/>
              <a:ext cx="0" cy="12801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>
              <a:off x="3160273" y="2803728"/>
              <a:ext cx="0" cy="12801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9" name="Rectangle 368"/>
            <p:cNvSpPr/>
            <p:nvPr/>
          </p:nvSpPr>
          <p:spPr>
            <a:xfrm>
              <a:off x="2698663" y="3359206"/>
              <a:ext cx="1920240" cy="214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70" name="Group 369"/>
            <p:cNvGrpSpPr/>
            <p:nvPr/>
          </p:nvGrpSpPr>
          <p:grpSpPr>
            <a:xfrm>
              <a:off x="2698664" y="3004896"/>
              <a:ext cx="1992208" cy="875506"/>
              <a:chOff x="534160" y="2230725"/>
              <a:chExt cx="1185838" cy="521134"/>
            </a:xfrm>
          </p:grpSpPr>
          <p:sp>
            <p:nvSpPr>
              <p:cNvPr id="371" name="Oval 370"/>
              <p:cNvSpPr/>
              <p:nvPr/>
            </p:nvSpPr>
            <p:spPr>
              <a:xfrm>
                <a:off x="534160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2" name="Oval 371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73" name="Oval 372"/>
            <p:cNvSpPr/>
            <p:nvPr/>
          </p:nvSpPr>
          <p:spPr>
            <a:xfrm>
              <a:off x="4857506" y="3025349"/>
              <a:ext cx="912746" cy="872899"/>
            </a:xfrm>
            <a:prstGeom prst="ellipse">
              <a:avLst/>
            </a:prstGeom>
            <a:solidFill>
              <a:srgbClr val="10253F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4" name="Donut 373"/>
            <p:cNvSpPr>
              <a:spLocks noChangeAspect="1"/>
            </p:cNvSpPr>
            <p:nvPr/>
          </p:nvSpPr>
          <p:spPr>
            <a:xfrm>
              <a:off x="2514600" y="2819400"/>
              <a:ext cx="1327709" cy="1327709"/>
            </a:xfrm>
            <a:prstGeom prst="donu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5" name="Donut 374"/>
            <p:cNvSpPr>
              <a:spLocks noChangeAspect="1"/>
            </p:cNvSpPr>
            <p:nvPr/>
          </p:nvSpPr>
          <p:spPr>
            <a:xfrm>
              <a:off x="3730902" y="2978206"/>
              <a:ext cx="1005840" cy="1005840"/>
            </a:xfrm>
            <a:prstGeom prst="donu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7" name="Group 376"/>
          <p:cNvGrpSpPr>
            <a:grpSpLocks noChangeAspect="1"/>
          </p:cNvGrpSpPr>
          <p:nvPr/>
        </p:nvGrpSpPr>
        <p:grpSpPr>
          <a:xfrm>
            <a:off x="5100622" y="1905000"/>
            <a:ext cx="2765146" cy="1074705"/>
            <a:chOff x="2514600" y="2803728"/>
            <a:chExt cx="3456433" cy="1343381"/>
          </a:xfrm>
        </p:grpSpPr>
        <p:cxnSp>
          <p:nvCxnSpPr>
            <p:cNvPr id="378" name="Straight Connector 377"/>
            <p:cNvCxnSpPr/>
            <p:nvPr/>
          </p:nvCxnSpPr>
          <p:spPr>
            <a:xfrm>
              <a:off x="2514600" y="3449378"/>
              <a:ext cx="345643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>
              <a:off x="4229863" y="2814184"/>
              <a:ext cx="0" cy="12801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/>
          </p:nvCxnSpPr>
          <p:spPr>
            <a:xfrm>
              <a:off x="5309240" y="2834639"/>
              <a:ext cx="0" cy="12801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>
              <a:off x="3160273" y="2803728"/>
              <a:ext cx="0" cy="12801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Rectangle 381"/>
            <p:cNvSpPr/>
            <p:nvPr/>
          </p:nvSpPr>
          <p:spPr>
            <a:xfrm>
              <a:off x="3875738" y="3359206"/>
              <a:ext cx="1920240" cy="214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3" name="Group 382"/>
            <p:cNvGrpSpPr/>
            <p:nvPr/>
          </p:nvGrpSpPr>
          <p:grpSpPr>
            <a:xfrm>
              <a:off x="2698664" y="3004896"/>
              <a:ext cx="1992208" cy="875506"/>
              <a:chOff x="534160" y="2230725"/>
              <a:chExt cx="1185838" cy="521134"/>
            </a:xfrm>
          </p:grpSpPr>
          <p:sp>
            <p:nvSpPr>
              <p:cNvPr id="387" name="Oval 386"/>
              <p:cNvSpPr/>
              <p:nvPr/>
            </p:nvSpPr>
            <p:spPr>
              <a:xfrm>
                <a:off x="534160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8" name="Oval 387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84" name="Oval 383"/>
            <p:cNvSpPr/>
            <p:nvPr/>
          </p:nvSpPr>
          <p:spPr>
            <a:xfrm>
              <a:off x="4857506" y="3025349"/>
              <a:ext cx="912746" cy="872899"/>
            </a:xfrm>
            <a:prstGeom prst="ellipse">
              <a:avLst/>
            </a:prstGeom>
            <a:solidFill>
              <a:srgbClr val="10253F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5" name="Donut 384"/>
            <p:cNvSpPr>
              <a:spLocks noChangeAspect="1"/>
            </p:cNvSpPr>
            <p:nvPr/>
          </p:nvSpPr>
          <p:spPr>
            <a:xfrm>
              <a:off x="4620669" y="2819400"/>
              <a:ext cx="1327709" cy="1327709"/>
            </a:xfrm>
            <a:prstGeom prst="donu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6" name="Donut 385"/>
            <p:cNvSpPr>
              <a:spLocks noChangeAspect="1"/>
            </p:cNvSpPr>
            <p:nvPr/>
          </p:nvSpPr>
          <p:spPr>
            <a:xfrm>
              <a:off x="3730902" y="2978206"/>
              <a:ext cx="1005840" cy="1005840"/>
            </a:xfrm>
            <a:prstGeom prst="donu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93" name="Rounded Rectangle 392"/>
          <p:cNvSpPr/>
          <p:nvPr/>
        </p:nvSpPr>
        <p:spPr>
          <a:xfrm>
            <a:off x="1" y="3048001"/>
            <a:ext cx="9143998" cy="838200"/>
          </a:xfrm>
          <a:prstGeom prst="roundRect">
            <a:avLst/>
          </a:prstGeom>
          <a:solidFill>
            <a:srgbClr val="E0C9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STRONGLY COUPLED CELL</a:t>
            </a:r>
          </a:p>
          <a:p>
            <a:pPr algn="ctr">
              <a:lnSpc>
                <a:spcPct val="80000"/>
              </a:lnSpc>
            </a:pPr>
            <a:r>
              <a:rPr lang="en-US" sz="3200" b="1" i="1" dirty="0" smtClean="0">
                <a:solidFill>
                  <a:schemeClr val="tx2"/>
                </a:solidFill>
              </a:rPr>
              <a:t>Fails even if only one neighbor’s data changes </a:t>
            </a:r>
            <a:endParaRPr lang="en-US" sz="3200" b="1" i="1" dirty="0">
              <a:solidFill>
                <a:schemeClr val="tx2"/>
              </a:solidFill>
            </a:endParaRPr>
          </a:p>
        </p:txBody>
      </p:sp>
      <p:sp>
        <p:nvSpPr>
          <p:cNvPr id="394" name="Rounded Rectangle 393"/>
          <p:cNvSpPr/>
          <p:nvPr/>
        </p:nvSpPr>
        <p:spPr>
          <a:xfrm>
            <a:off x="0" y="5029200"/>
            <a:ext cx="9143998" cy="838200"/>
          </a:xfrm>
          <a:prstGeom prst="roundRect">
            <a:avLst/>
          </a:prstGeom>
          <a:solidFill>
            <a:srgbClr val="E0C9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WEAKLY COUPLED CELL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3200" b="1" i="1" dirty="0" smtClean="0">
                <a:solidFill>
                  <a:schemeClr val="tx2"/>
                </a:solidFill>
              </a:rPr>
              <a:t>Fails if both neighbors’ data change</a:t>
            </a:r>
            <a:endParaRPr lang="en-US" sz="3200" b="1" i="1" dirty="0">
              <a:solidFill>
                <a:schemeClr val="tx2"/>
              </a:solidFill>
            </a:endParaRPr>
          </a:p>
        </p:txBody>
      </p:sp>
      <p:sp>
        <p:nvSpPr>
          <p:cNvPr id="39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8" cy="139854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KEY OBSERVATION 1:</a:t>
            </a:r>
            <a:br>
              <a:rPr lang="en-US" b="1" dirty="0" smtClean="0"/>
            </a:br>
            <a:r>
              <a:rPr lang="en-US" b="1" dirty="0" smtClean="0"/>
              <a:t>STRONGLY VS. WEAKLY COUPLED CELLS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3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3" grpId="0" animBg="1"/>
      <p:bldP spid="39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9144000" cy="4038600"/>
          </a:xfrm>
          <a:solidFill>
            <a:srgbClr val="EEECE1"/>
          </a:solidFill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dirty="0" smtClean="0"/>
              <a:t>Instead of detecting both neighbors, </a:t>
            </a:r>
            <a:r>
              <a:rPr lang="en-US" b="1" i="1" dirty="0" smtClean="0">
                <a:solidFill>
                  <a:srgbClr val="FF0000"/>
                </a:solidFill>
              </a:rPr>
              <a:t>reduce test time</a:t>
            </a:r>
            <a:r>
              <a:rPr lang="en-US" dirty="0" smtClean="0"/>
              <a:t> by detecting </a:t>
            </a:r>
            <a:r>
              <a:rPr lang="en-US" b="1" i="1" dirty="0" smtClean="0">
                <a:solidFill>
                  <a:srgbClr val="FF0000"/>
                </a:solidFill>
              </a:rPr>
              <a:t>only one neighbor </a:t>
            </a:r>
            <a:r>
              <a:rPr lang="en-US" b="1" i="1" dirty="0">
                <a:solidFill>
                  <a:srgbClr val="FF0000"/>
                </a:solidFill>
              </a:rPr>
              <a:t>location in strongly </a:t>
            </a:r>
            <a:r>
              <a:rPr lang="en-US" b="1" i="1" dirty="0" smtClean="0">
                <a:solidFill>
                  <a:srgbClr val="FF0000"/>
                </a:solidFill>
              </a:rPr>
              <a:t>coupled </a:t>
            </a:r>
            <a:r>
              <a:rPr lang="en-US" b="1" i="1" dirty="0">
                <a:solidFill>
                  <a:srgbClr val="FF0000"/>
                </a:solidFill>
              </a:rPr>
              <a:t>cells 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lvl="1">
              <a:lnSpc>
                <a:spcPts val="2440"/>
              </a:lnSpc>
            </a:pPr>
            <a:r>
              <a:rPr lang="en-US" sz="3200" dirty="0" smtClean="0"/>
              <a:t>Does not need to detect </a:t>
            </a:r>
            <a:r>
              <a:rPr lang="en-US" sz="3200" b="1" i="1" dirty="0" smtClean="0">
                <a:solidFill>
                  <a:schemeClr val="tx2"/>
                </a:solidFill>
              </a:rPr>
              <a:t>every two bit addresses</a:t>
            </a:r>
          </a:p>
          <a:p>
            <a:pPr lvl="1">
              <a:lnSpc>
                <a:spcPts val="2440"/>
              </a:lnSpc>
            </a:pPr>
            <a:r>
              <a:rPr lang="en-US" sz="3200" b="1" i="1" dirty="0">
                <a:solidFill>
                  <a:schemeClr val="tx2"/>
                </a:solidFill>
              </a:rPr>
              <a:t>L</a:t>
            </a:r>
            <a:r>
              <a:rPr lang="en-US" sz="3200" b="1" i="1" dirty="0" smtClean="0">
                <a:solidFill>
                  <a:schemeClr val="tx2"/>
                </a:solidFill>
              </a:rPr>
              <a:t>inearly tests </a:t>
            </a:r>
            <a:r>
              <a:rPr lang="en-US" sz="3200" b="1" i="1" dirty="0">
                <a:solidFill>
                  <a:schemeClr val="tx2"/>
                </a:solidFill>
              </a:rPr>
              <a:t>every bit </a:t>
            </a:r>
            <a:r>
              <a:rPr lang="en-US" sz="3200" b="1" i="1" dirty="0" smtClean="0">
                <a:solidFill>
                  <a:schemeClr val="tx2"/>
                </a:solidFill>
              </a:rPr>
              <a:t>address </a:t>
            </a:r>
          </a:p>
          <a:p>
            <a:pPr lvl="1">
              <a:lnSpc>
                <a:spcPts val="2440"/>
              </a:lnSpc>
            </a:pPr>
            <a:r>
              <a:rPr lang="en-US" sz="3200" dirty="0" smtClean="0"/>
              <a:t>0</a:t>
            </a:r>
            <a:r>
              <a:rPr lang="en-US" sz="3200" dirty="0"/>
              <a:t>, 1, … , X, X+1, X+2, … </a:t>
            </a:r>
            <a:r>
              <a:rPr lang="en-US" sz="3200" dirty="0" smtClean="0"/>
              <a:t>n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b="1" i="1" u="sng" dirty="0" smtClean="0"/>
              <a:t>ADVANTAGES</a:t>
            </a:r>
          </a:p>
          <a:p>
            <a:pPr>
              <a:lnSpc>
                <a:spcPts val="204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Reduces test time to linear O(n)</a:t>
            </a:r>
            <a:endParaRPr lang="en-US" b="1" dirty="0">
              <a:solidFill>
                <a:srgbClr val="FF0000"/>
              </a:solidFill>
            </a:endParaRPr>
          </a:p>
          <a:p>
            <a:pPr>
              <a:lnSpc>
                <a:spcPts val="204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Can reduce test time further by applying recursive tests to linear tests</a:t>
            </a:r>
          </a:p>
        </p:txBody>
      </p:sp>
      <p:sp>
        <p:nvSpPr>
          <p:cNvPr id="39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KEY IDEA 1: </a:t>
            </a:r>
            <a:br>
              <a:rPr lang="en-US" b="1" dirty="0" smtClean="0"/>
            </a:br>
            <a:r>
              <a:rPr lang="en-US" b="1" dirty="0" smtClean="0"/>
              <a:t>EXPLOITING STRONGLY COUPLED CELLS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0" y="1877568"/>
            <a:ext cx="9144001" cy="941832"/>
            <a:chOff x="0" y="4800599"/>
            <a:chExt cx="9144001" cy="941832"/>
          </a:xfrm>
        </p:grpSpPr>
        <p:sp>
          <p:nvSpPr>
            <p:cNvPr id="49" name="Rounded Rectangle 48"/>
            <p:cNvSpPr/>
            <p:nvPr/>
          </p:nvSpPr>
          <p:spPr>
            <a:xfrm>
              <a:off x="0" y="4800599"/>
              <a:ext cx="9144001" cy="94183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70000"/>
                </a:lnSpc>
              </a:pPr>
              <a:r>
                <a:rPr lang="en-US" sz="4000" b="1" dirty="0" smtClean="0">
                  <a:solidFill>
                    <a:srgbClr val="FF0000"/>
                  </a:solidFill>
                </a:rPr>
                <a:t>SCRAMBLED</a:t>
              </a:r>
            </a:p>
            <a:p>
              <a:pPr>
                <a:lnSpc>
                  <a:spcPct val="70000"/>
                </a:lnSpc>
              </a:pPr>
              <a:r>
                <a:rPr lang="en-US" sz="4000" b="1" dirty="0" smtClean="0">
                  <a:solidFill>
                    <a:srgbClr val="FF0000"/>
                  </a:solidFill>
                </a:rPr>
                <a:t>ADDRESS                     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865344" y="4854714"/>
              <a:ext cx="4671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</a:t>
              </a:r>
              <a:endParaRPr lang="en-US" sz="40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98369" y="4854714"/>
              <a:ext cx="8452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</a:rPr>
                <a:t>X-?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029200" y="1124712"/>
            <a:ext cx="1481327" cy="932688"/>
            <a:chOff x="3684552" y="2265368"/>
            <a:chExt cx="1481327" cy="932688"/>
          </a:xfrm>
        </p:grpSpPr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3684552" y="2265368"/>
              <a:ext cx="932688" cy="932688"/>
            </a:xfrm>
            <a:prstGeom prst="ellipse">
              <a:avLst/>
            </a:prstGeom>
            <a:solidFill>
              <a:srgbClr val="FF0000"/>
            </a:solidFill>
            <a:ln w="1016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4388639" y="2344616"/>
              <a:ext cx="777240" cy="777240"/>
            </a:xfrm>
            <a:prstGeom prst="ellipse">
              <a:avLst/>
            </a:prstGeom>
            <a:solidFill>
              <a:srgbClr val="FF0000"/>
            </a:solidFill>
            <a:ln w="1016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90800" y="1191768"/>
            <a:ext cx="6510528" cy="803154"/>
            <a:chOff x="1642872" y="2971800"/>
            <a:chExt cx="6510528" cy="803154"/>
          </a:xfrm>
        </p:grpSpPr>
        <p:grpSp>
          <p:nvGrpSpPr>
            <p:cNvPr id="54" name="Group 53"/>
            <p:cNvGrpSpPr/>
            <p:nvPr/>
          </p:nvGrpSpPr>
          <p:grpSpPr>
            <a:xfrm>
              <a:off x="1642872" y="2972818"/>
              <a:ext cx="6510528" cy="802136"/>
              <a:chOff x="429848" y="2110982"/>
              <a:chExt cx="6510528" cy="802136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3331890" y="2135878"/>
                <a:ext cx="0" cy="77724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704366" y="2129654"/>
                <a:ext cx="0" cy="77724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2076842" y="2123430"/>
                <a:ext cx="0" cy="77724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449318" y="2117206"/>
                <a:ext cx="0" cy="77724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812657" y="2110982"/>
                <a:ext cx="0" cy="77724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429848" y="2495297"/>
                <a:ext cx="6510528" cy="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" name="Group 70"/>
              <p:cNvGrpSpPr/>
              <p:nvPr/>
            </p:nvGrpSpPr>
            <p:grpSpPr>
              <a:xfrm>
                <a:off x="534160" y="2226069"/>
                <a:ext cx="3067764" cy="525790"/>
                <a:chOff x="534160" y="2226069"/>
                <a:chExt cx="3067764" cy="525790"/>
              </a:xfrm>
            </p:grpSpPr>
            <p:sp>
              <p:nvSpPr>
                <p:cNvPr id="72" name="Oval 71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 w="38100" cmpd="sng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 w="38100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solidFill>
                  <a:schemeClr val="bg2"/>
                </a:solidFill>
                <a:ln w="38100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>
                      <a:solidFill>
                        <a:srgbClr val="FF0000"/>
                      </a:solidFill>
                    </a:rPr>
                    <a:t>L</a:t>
                  </a:r>
                  <a:endParaRPr lang="en-US" sz="36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55" name="Straight Connector 54"/>
            <p:cNvCxnSpPr/>
            <p:nvPr/>
          </p:nvCxnSpPr>
          <p:spPr>
            <a:xfrm>
              <a:off x="7674530" y="2996696"/>
              <a:ext cx="0" cy="777240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047006" y="2990472"/>
              <a:ext cx="0" cy="777240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419482" y="2984248"/>
              <a:ext cx="0" cy="777240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791958" y="2978024"/>
              <a:ext cx="0" cy="777240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155297" y="2971800"/>
              <a:ext cx="0" cy="777240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4876800" y="3093095"/>
              <a:ext cx="543301" cy="519582"/>
            </a:xfrm>
            <a:prstGeom prst="ellipse">
              <a:avLst/>
            </a:prstGeom>
            <a:solidFill>
              <a:srgbClr val="800000"/>
            </a:solidFill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A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5519337" y="3091543"/>
              <a:ext cx="543301" cy="519582"/>
            </a:xfrm>
            <a:prstGeom prst="ellipse">
              <a:avLst/>
            </a:prstGeom>
            <a:solidFill>
              <a:srgbClr val="EEECE1"/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R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143600" y="3089991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rgbClr val="25406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777000" y="3088439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7401263" y="3086887"/>
              <a:ext cx="543301" cy="519582"/>
            </a:xfrm>
            <a:prstGeom prst="ellipse">
              <a:avLst/>
            </a:prstGeom>
            <a:solidFill>
              <a:srgbClr val="10253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357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1143000"/>
            <a:ext cx="9144000" cy="38100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5AD3244-FE42-4648-8A13-942AAE84A223}" type="slidenum">
              <a:rPr lang="en-US" smtClean="0"/>
              <a:t>29</a:t>
            </a:fld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" y="-152400"/>
            <a:ext cx="9143998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RECURSIVE TEST</a:t>
            </a:r>
            <a:endParaRPr lang="en-US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0" y="2438400"/>
            <a:ext cx="9144001" cy="941832"/>
            <a:chOff x="0" y="4800599"/>
            <a:chExt cx="9144001" cy="941832"/>
          </a:xfrm>
        </p:grpSpPr>
        <p:sp>
          <p:nvSpPr>
            <p:cNvPr id="38" name="Rounded Rectangle 37"/>
            <p:cNvSpPr/>
            <p:nvPr/>
          </p:nvSpPr>
          <p:spPr>
            <a:xfrm>
              <a:off x="0" y="4800599"/>
              <a:ext cx="9144001" cy="94183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70000"/>
                </a:lnSpc>
              </a:pPr>
              <a:r>
                <a:rPr lang="en-US" sz="3600" b="1" dirty="0" smtClean="0">
                  <a:solidFill>
                    <a:srgbClr val="FF0000"/>
                  </a:solidFill>
                </a:rPr>
                <a:t>LINEAR </a:t>
              </a:r>
            </a:p>
            <a:p>
              <a:pPr>
                <a:lnSpc>
                  <a:spcPct val="70000"/>
                </a:lnSpc>
              </a:pPr>
              <a:r>
                <a:rPr lang="en-US" sz="3600" b="1" dirty="0" smtClean="0">
                  <a:solidFill>
                    <a:srgbClr val="FF0000"/>
                  </a:solidFill>
                </a:rPr>
                <a:t>TESTING                    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83231" y="4854714"/>
              <a:ext cx="1846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0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76600" y="4854714"/>
              <a:ext cx="52797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</a:rPr>
                <a:t>0    1   </a:t>
              </a:r>
              <a:r>
                <a:rPr lang="en-US" sz="4000" b="1" dirty="0" smtClean="0">
                  <a:solidFill>
                    <a:srgbClr val="800000"/>
                  </a:solidFill>
                </a:rPr>
                <a:t>2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   3    4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  5   6    7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0" y="3473450"/>
            <a:ext cx="9144001" cy="2338971"/>
          </a:xfrm>
          <a:prstGeom prst="roundRect">
            <a:avLst/>
          </a:prstGeom>
          <a:solidFill>
            <a:srgbClr val="EEEC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7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RECURSIVE</a:t>
            </a:r>
          </a:p>
          <a:p>
            <a:pPr>
              <a:lnSpc>
                <a:spcPct val="7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TESTING                   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32684" y="3940315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492653" y="3685032"/>
            <a:ext cx="1969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0, 1, </a:t>
            </a:r>
            <a:r>
              <a:rPr lang="en-US" sz="4000" b="1" dirty="0" smtClean="0">
                <a:solidFill>
                  <a:srgbClr val="800000"/>
                </a:solidFill>
              </a:rPr>
              <a:t>2,</a:t>
            </a:r>
            <a:r>
              <a:rPr lang="en-US" sz="4000" b="1" dirty="0" smtClean="0">
                <a:solidFill>
                  <a:srgbClr val="FF0000"/>
                </a:solidFill>
              </a:rPr>
              <a:t> 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971800" y="5056632"/>
            <a:ext cx="44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0</a:t>
            </a:r>
            <a:endParaRPr lang="en-US" sz="4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21253" y="5056632"/>
            <a:ext cx="44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E6B9B8"/>
                </a:solidFill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75988" y="4370832"/>
            <a:ext cx="952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E6B9B8"/>
                </a:solidFill>
              </a:rPr>
              <a:t>4, 5</a:t>
            </a:r>
            <a:endParaRPr lang="en-US" sz="4000" b="1" dirty="0">
              <a:solidFill>
                <a:srgbClr val="E6B9B8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648200" y="5056632"/>
            <a:ext cx="1194106" cy="707886"/>
            <a:chOff x="3898747" y="5769114"/>
            <a:chExt cx="1194106" cy="707886"/>
          </a:xfrm>
          <a:noFill/>
        </p:grpSpPr>
        <p:sp>
          <p:nvSpPr>
            <p:cNvPr id="57" name="TextBox 56"/>
            <p:cNvSpPr txBox="1"/>
            <p:nvPr/>
          </p:nvSpPr>
          <p:spPr>
            <a:xfrm>
              <a:off x="3898747" y="5769114"/>
              <a:ext cx="444653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800000"/>
                  </a:solidFill>
                </a:rPr>
                <a:t>2</a:t>
              </a:r>
              <a:endParaRPr lang="en-US" sz="4000" b="1" dirty="0">
                <a:solidFill>
                  <a:srgbClr val="80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48200" y="5769114"/>
              <a:ext cx="444653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007253" y="5056632"/>
            <a:ext cx="1295400" cy="707886"/>
            <a:chOff x="3810000" y="5769114"/>
            <a:chExt cx="1295400" cy="707886"/>
          </a:xfrm>
          <a:noFill/>
        </p:grpSpPr>
        <p:sp>
          <p:nvSpPr>
            <p:cNvPr id="67" name="TextBox 66"/>
            <p:cNvSpPr txBox="1"/>
            <p:nvPr/>
          </p:nvSpPr>
          <p:spPr>
            <a:xfrm>
              <a:off x="3810000" y="5769114"/>
              <a:ext cx="444653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E6B9B8"/>
                  </a:solidFill>
                </a:rPr>
                <a:t>4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660747" y="5769114"/>
              <a:ext cx="444653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E6B9B8"/>
                  </a:solidFill>
                </a:rPr>
                <a:t>5</a:t>
              </a:r>
              <a:endParaRPr lang="en-US" sz="4000" b="1" dirty="0">
                <a:solidFill>
                  <a:srgbClr val="E6B9B8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749598" y="4370832"/>
            <a:ext cx="952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800000"/>
                </a:solidFill>
              </a:rPr>
              <a:t>2</a:t>
            </a:r>
            <a:r>
              <a:rPr lang="en-US" sz="4000" b="1" dirty="0" smtClean="0">
                <a:solidFill>
                  <a:srgbClr val="800000"/>
                </a:solidFill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11653" y="4370832"/>
            <a:ext cx="952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0, 1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7759853" y="5078718"/>
            <a:ext cx="1295400" cy="707886"/>
            <a:chOff x="3810000" y="5769114"/>
            <a:chExt cx="1295400" cy="707886"/>
          </a:xfrm>
          <a:noFill/>
        </p:grpSpPr>
        <p:sp>
          <p:nvSpPr>
            <p:cNvPr id="70" name="TextBox 69"/>
            <p:cNvSpPr txBox="1"/>
            <p:nvPr/>
          </p:nvSpPr>
          <p:spPr>
            <a:xfrm>
              <a:off x="3810000" y="5769114"/>
              <a:ext cx="444653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E6B9B8"/>
                  </a:solidFill>
                </a:rPr>
                <a:t>6</a:t>
              </a:r>
              <a:endParaRPr lang="en-US" sz="4000" b="1" dirty="0">
                <a:solidFill>
                  <a:srgbClr val="E6B9B8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660747" y="5769114"/>
              <a:ext cx="444653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E6B9B8"/>
                  </a:solidFill>
                </a:rPr>
                <a:t>7</a:t>
              </a:r>
            </a:p>
          </p:txBody>
        </p:sp>
      </p:grpSp>
      <p:sp>
        <p:nvSpPr>
          <p:cNvPr id="104" name="Rounded Rectangle 103"/>
          <p:cNvSpPr/>
          <p:nvPr/>
        </p:nvSpPr>
        <p:spPr>
          <a:xfrm>
            <a:off x="0" y="1524000"/>
            <a:ext cx="9144001" cy="94183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7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SCRAMBLED</a:t>
            </a:r>
          </a:p>
          <a:p>
            <a:pPr>
              <a:lnSpc>
                <a:spcPct val="7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ADDRESS                   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419600" y="1447800"/>
            <a:ext cx="88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X-4</a:t>
            </a:r>
            <a:endParaRPr lang="en-US" sz="4000" b="1" dirty="0"/>
          </a:p>
        </p:txBody>
      </p:sp>
      <p:grpSp>
        <p:nvGrpSpPr>
          <p:cNvPr id="75" name="Group 74"/>
          <p:cNvGrpSpPr/>
          <p:nvPr/>
        </p:nvGrpSpPr>
        <p:grpSpPr>
          <a:xfrm>
            <a:off x="4401312" y="685800"/>
            <a:ext cx="1481327" cy="932688"/>
            <a:chOff x="3684552" y="2265368"/>
            <a:chExt cx="1481327" cy="932688"/>
          </a:xfrm>
        </p:grpSpPr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3684552" y="2265368"/>
              <a:ext cx="932688" cy="932688"/>
            </a:xfrm>
            <a:prstGeom prst="ellipse">
              <a:avLst/>
            </a:prstGeom>
            <a:solidFill>
              <a:srgbClr val="FF0000"/>
            </a:solidFill>
            <a:ln w="1016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4388639" y="2344616"/>
              <a:ext cx="777240" cy="777240"/>
            </a:xfrm>
            <a:prstGeom prst="ellipse">
              <a:avLst/>
            </a:prstGeom>
            <a:solidFill>
              <a:srgbClr val="FF0000"/>
            </a:solidFill>
            <a:ln w="1016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905000" y="780288"/>
            <a:ext cx="5303520" cy="803154"/>
            <a:chOff x="2209801" y="2971800"/>
            <a:chExt cx="5303520" cy="803154"/>
          </a:xfrm>
        </p:grpSpPr>
        <p:grpSp>
          <p:nvGrpSpPr>
            <p:cNvPr id="79" name="Group 78"/>
            <p:cNvGrpSpPr/>
            <p:nvPr/>
          </p:nvGrpSpPr>
          <p:grpSpPr>
            <a:xfrm>
              <a:off x="2209801" y="2979042"/>
              <a:ext cx="5303520" cy="795912"/>
              <a:chOff x="996777" y="2117206"/>
              <a:chExt cx="5303520" cy="795912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3331890" y="2135878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2704366" y="212965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076842" y="212343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1449318" y="2117206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996777" y="2495297"/>
                <a:ext cx="53035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6" name="Group 95"/>
              <p:cNvGrpSpPr/>
              <p:nvPr/>
            </p:nvGrpSpPr>
            <p:grpSpPr>
              <a:xfrm>
                <a:off x="1176697" y="2226069"/>
                <a:ext cx="2425227" cy="524238"/>
                <a:chOff x="1176697" y="2226069"/>
                <a:chExt cx="2425227" cy="524238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 w="9525" cmpd="sng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 w="9525" cmpd="sng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81" name="Straight Connector 80"/>
            <p:cNvCxnSpPr/>
            <p:nvPr/>
          </p:nvCxnSpPr>
          <p:spPr>
            <a:xfrm>
              <a:off x="7047006" y="2990472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19482" y="2984248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791958" y="2978024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5155297" y="2971800"/>
              <a:ext cx="0" cy="777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4876800" y="3093095"/>
              <a:ext cx="543301" cy="519582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L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5519337" y="3091543"/>
              <a:ext cx="543301" cy="519582"/>
            </a:xfrm>
            <a:prstGeom prst="ellipse">
              <a:avLst/>
            </a:prstGeom>
            <a:solidFill>
              <a:srgbClr val="800000"/>
            </a:solidFill>
            <a:ln w="9525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A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6143600" y="3089991"/>
              <a:ext cx="543301" cy="51958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9525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6777000" y="3088439"/>
              <a:ext cx="543301" cy="519582"/>
            </a:xfrm>
            <a:prstGeom prst="ellipse">
              <a:avLst/>
            </a:prstGeom>
            <a:solidFill>
              <a:srgbClr val="10253F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556988" y="3685032"/>
            <a:ext cx="1969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4, 5, 6, 7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49998" y="4370832"/>
            <a:ext cx="952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E6B9B8"/>
                </a:solidFill>
              </a:rPr>
              <a:t>6, 7</a:t>
            </a:r>
            <a:endParaRPr lang="en-US" sz="4000" b="1" dirty="0">
              <a:solidFill>
                <a:srgbClr val="E6B9B8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276058" y="1447800"/>
            <a:ext cx="467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X</a:t>
            </a:r>
            <a:endParaRPr lang="en-US" sz="40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4584547" y="1882914"/>
            <a:ext cx="44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2</a:t>
            </a:r>
            <a:endParaRPr lang="en-US" sz="40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0347" y="1882914"/>
            <a:ext cx="44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6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416453" y="3685032"/>
            <a:ext cx="2070704" cy="685800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477000" y="3685032"/>
            <a:ext cx="2070704" cy="685800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3022092" y="4370832"/>
            <a:ext cx="1092708" cy="685800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ounded Rectangle 62"/>
          <p:cNvSpPr/>
          <p:nvPr/>
        </p:nvSpPr>
        <p:spPr>
          <a:xfrm>
            <a:off x="4648200" y="4370832"/>
            <a:ext cx="1092708" cy="685800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6096000" y="4370832"/>
            <a:ext cx="1092708" cy="685800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7848600" y="4370832"/>
            <a:ext cx="1092708" cy="685800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2831947" y="5056632"/>
            <a:ext cx="673253" cy="685800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ounded Rectangle 73"/>
          <p:cNvSpPr/>
          <p:nvPr/>
        </p:nvSpPr>
        <p:spPr>
          <a:xfrm>
            <a:off x="3581400" y="5056632"/>
            <a:ext cx="673253" cy="685800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ounded Rectangle 79"/>
          <p:cNvSpPr/>
          <p:nvPr/>
        </p:nvSpPr>
        <p:spPr>
          <a:xfrm>
            <a:off x="4432147" y="5056632"/>
            <a:ext cx="673253" cy="685800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5181600" y="5056632"/>
            <a:ext cx="673253" cy="685800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ounded Rectangle 93"/>
          <p:cNvSpPr/>
          <p:nvPr/>
        </p:nvSpPr>
        <p:spPr>
          <a:xfrm>
            <a:off x="5956147" y="5056632"/>
            <a:ext cx="673253" cy="685800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ounded Rectangle 96"/>
          <p:cNvSpPr/>
          <p:nvPr/>
        </p:nvSpPr>
        <p:spPr>
          <a:xfrm>
            <a:off x="6718147" y="5056632"/>
            <a:ext cx="673253" cy="685800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ounded Rectangle 106"/>
          <p:cNvSpPr/>
          <p:nvPr/>
        </p:nvSpPr>
        <p:spPr>
          <a:xfrm>
            <a:off x="7708747" y="5056632"/>
            <a:ext cx="673253" cy="685800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ounded Rectangle 107"/>
          <p:cNvSpPr/>
          <p:nvPr/>
        </p:nvSpPr>
        <p:spPr>
          <a:xfrm>
            <a:off x="8470747" y="5056632"/>
            <a:ext cx="673253" cy="685800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ounded Rectangle 108"/>
          <p:cNvSpPr/>
          <p:nvPr/>
        </p:nvSpPr>
        <p:spPr>
          <a:xfrm>
            <a:off x="3822547" y="2542032"/>
            <a:ext cx="673253" cy="685800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ounded Rectangle 109"/>
          <p:cNvSpPr/>
          <p:nvPr/>
        </p:nvSpPr>
        <p:spPr>
          <a:xfrm>
            <a:off x="4495800" y="2542032"/>
            <a:ext cx="673253" cy="685800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ounded Rectangle 110"/>
          <p:cNvSpPr/>
          <p:nvPr/>
        </p:nvSpPr>
        <p:spPr>
          <a:xfrm>
            <a:off x="5194147" y="2542032"/>
            <a:ext cx="673253" cy="685800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ounded Rectangle 111"/>
          <p:cNvSpPr/>
          <p:nvPr/>
        </p:nvSpPr>
        <p:spPr>
          <a:xfrm>
            <a:off x="5879947" y="2542032"/>
            <a:ext cx="673253" cy="685800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ounded Rectangle 112"/>
          <p:cNvSpPr/>
          <p:nvPr/>
        </p:nvSpPr>
        <p:spPr>
          <a:xfrm>
            <a:off x="6565747" y="2542032"/>
            <a:ext cx="673253" cy="685800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ounded Rectangle 113"/>
          <p:cNvSpPr/>
          <p:nvPr/>
        </p:nvSpPr>
        <p:spPr>
          <a:xfrm>
            <a:off x="7251547" y="2542032"/>
            <a:ext cx="673253" cy="685800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ounded Rectangle 114"/>
          <p:cNvSpPr/>
          <p:nvPr/>
        </p:nvSpPr>
        <p:spPr>
          <a:xfrm>
            <a:off x="7937347" y="2542032"/>
            <a:ext cx="673253" cy="685800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ounded Rectangle 115"/>
          <p:cNvSpPr/>
          <p:nvPr/>
        </p:nvSpPr>
        <p:spPr>
          <a:xfrm>
            <a:off x="3124200" y="2542032"/>
            <a:ext cx="673253" cy="685800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ounded Rectangle 116"/>
          <p:cNvSpPr/>
          <p:nvPr/>
        </p:nvSpPr>
        <p:spPr>
          <a:xfrm>
            <a:off x="0" y="5829445"/>
            <a:ext cx="9143999" cy="1028555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Recursive test reduces test time </a:t>
            </a:r>
          </a:p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compared to linear testing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/>
      <p:bldP spid="55" grpId="0"/>
      <p:bldP spid="56" grpId="0"/>
      <p:bldP spid="51" grpId="0"/>
      <p:bldP spid="52" grpId="0"/>
      <p:bldP spid="50" grpId="0"/>
      <p:bldP spid="49" grpId="0"/>
      <p:bldP spid="53" grpId="0"/>
      <p:bldP spid="2" grpId="0" animBg="1"/>
      <p:bldP spid="60" grpId="0" animBg="1"/>
      <p:bldP spid="61" grpId="0" animBg="1"/>
      <p:bldP spid="63" grpId="0" animBg="1"/>
      <p:bldP spid="64" grpId="0" animBg="1"/>
      <p:bldP spid="72" grpId="0" animBg="1"/>
      <p:bldP spid="73" grpId="0" animBg="1"/>
      <p:bldP spid="74" grpId="0" animBg="1"/>
      <p:bldP spid="80" grpId="0" animBg="1"/>
      <p:bldP spid="89" grpId="0" animBg="1"/>
      <p:bldP spid="94" grpId="0" animBg="1"/>
      <p:bldP spid="97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" y="4295239"/>
            <a:ext cx="9144001" cy="137531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600200"/>
            <a:ext cx="9144000" cy="19050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MAIN MEMORY CAPACITY</a:t>
            </a:r>
            <a:endParaRPr lang="en-US" b="1" dirty="0"/>
          </a:p>
        </p:txBody>
      </p:sp>
      <p:pic>
        <p:nvPicPr>
          <p:cNvPr id="7" name="Picture 6" descr="3118390_s.jp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00" b="64667" l="4889" r="94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08" b="32843"/>
          <a:stretch/>
        </p:blipFill>
        <p:spPr>
          <a:xfrm>
            <a:off x="1714500" y="1646238"/>
            <a:ext cx="5715000" cy="1369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2819400"/>
            <a:ext cx="3919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Gigabytes of DRAM</a:t>
            </a:r>
            <a:endParaRPr lang="en-US" sz="3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0" y="3429000"/>
            <a:ext cx="9144000" cy="89082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Increasing demand </a:t>
            </a:r>
            <a:r>
              <a:rPr lang="en-US" sz="4400" b="1" i="1" dirty="0">
                <a:solidFill>
                  <a:schemeClr val="tx2"/>
                </a:solidFill>
              </a:rPr>
              <a:t>for high capacity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4396026"/>
            <a:ext cx="64169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dirty="0" smtClean="0">
                <a:solidFill>
                  <a:srgbClr val="FF0000"/>
                </a:solidFill>
              </a:rPr>
              <a:t>1. More cores</a:t>
            </a:r>
          </a:p>
          <a:p>
            <a:pPr>
              <a:lnSpc>
                <a:spcPts val="3000"/>
              </a:lnSpc>
            </a:pPr>
            <a:r>
              <a:rPr lang="en-US" sz="4000" dirty="0" smtClean="0">
                <a:solidFill>
                  <a:srgbClr val="FF0000"/>
                </a:solidFill>
              </a:rPr>
              <a:t>2. Data-intensive applications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3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7317" y="5573386"/>
            <a:ext cx="9144000" cy="762000"/>
          </a:xfrm>
          <a:prstGeom prst="round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How did we get more </a:t>
            </a:r>
            <a:r>
              <a:rPr lang="en-US" sz="4400" b="1" dirty="0" smtClean="0"/>
              <a:t>capacity?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8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30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929645"/>
            <a:ext cx="9144000" cy="442912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2209800"/>
            <a:ext cx="9143999" cy="219512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40"/>
              </a:lnSpc>
            </a:pPr>
            <a:r>
              <a:rPr lang="en-US" sz="4400" b="1" i="1" dirty="0">
                <a:solidFill>
                  <a:srgbClr val="FF0000"/>
                </a:solidFill>
              </a:rPr>
              <a:t>CHALLENGE: </a:t>
            </a:r>
            <a:endParaRPr lang="en-US" sz="4400" b="1" i="1" dirty="0" smtClean="0">
              <a:solidFill>
                <a:srgbClr val="FF0000"/>
              </a:solidFill>
            </a:endParaRPr>
          </a:p>
          <a:p>
            <a:pPr algn="ctr">
              <a:lnSpc>
                <a:spcPts val="2540"/>
              </a:lnSpc>
            </a:pPr>
            <a:endParaRPr lang="en-US" sz="3600" b="1" i="1" dirty="0" smtClean="0">
              <a:solidFill>
                <a:srgbClr val="FF0000"/>
              </a:solidFill>
            </a:endParaRPr>
          </a:p>
          <a:p>
            <a:pPr algn="ctr">
              <a:lnSpc>
                <a:spcPts val="3040"/>
              </a:lnSpc>
            </a:pPr>
            <a:r>
              <a:rPr lang="en-US" sz="3800" b="1" i="1" dirty="0">
                <a:solidFill>
                  <a:schemeClr val="tx1"/>
                </a:solidFill>
              </a:rPr>
              <a:t>D</a:t>
            </a:r>
            <a:r>
              <a:rPr lang="en-US" sz="3800" b="1" i="1" dirty="0" smtClean="0">
                <a:solidFill>
                  <a:schemeClr val="tx1"/>
                </a:solidFill>
              </a:rPr>
              <a:t>etecting </a:t>
            </a:r>
            <a:r>
              <a:rPr lang="en-US" sz="3800" b="1" i="1" dirty="0">
                <a:solidFill>
                  <a:schemeClr val="tx1"/>
                </a:solidFill>
              </a:rPr>
              <a:t>failures with </a:t>
            </a:r>
            <a:endParaRPr lang="en-US" sz="3800" b="1" i="1" dirty="0" smtClean="0">
              <a:solidFill>
                <a:schemeClr val="tx1"/>
              </a:solidFill>
            </a:endParaRPr>
          </a:p>
          <a:p>
            <a:pPr algn="ctr">
              <a:lnSpc>
                <a:spcPts val="3040"/>
              </a:lnSpc>
            </a:pPr>
            <a:r>
              <a:rPr lang="en-US" sz="3800" b="1" i="1" dirty="0" smtClean="0">
                <a:solidFill>
                  <a:schemeClr val="tx2"/>
                </a:solidFill>
              </a:rPr>
              <a:t>only </a:t>
            </a:r>
            <a:r>
              <a:rPr lang="en-US" sz="3800" b="1" i="1" dirty="0">
                <a:solidFill>
                  <a:schemeClr val="tx2"/>
                </a:solidFill>
              </a:rPr>
              <a:t>one neighbor information </a:t>
            </a:r>
            <a:r>
              <a:rPr lang="en-US" sz="3800" b="1" i="1" dirty="0">
                <a:solidFill>
                  <a:schemeClr val="tx1"/>
                </a:solidFill>
              </a:rPr>
              <a:t>cannot find </a:t>
            </a:r>
            <a:endParaRPr lang="en-US" sz="3800" b="1" i="1" dirty="0" smtClean="0">
              <a:solidFill>
                <a:schemeClr val="tx1"/>
              </a:solidFill>
            </a:endParaRPr>
          </a:p>
          <a:p>
            <a:pPr algn="ctr">
              <a:lnSpc>
                <a:spcPts val="3040"/>
              </a:lnSpc>
            </a:pPr>
            <a:r>
              <a:rPr lang="en-US" sz="3800" b="1" i="1" dirty="0" smtClean="0">
                <a:solidFill>
                  <a:srgbClr val="FF0000"/>
                </a:solidFill>
              </a:rPr>
              <a:t>*all* data-dependent failures</a:t>
            </a:r>
          </a:p>
        </p:txBody>
      </p:sp>
    </p:spTree>
    <p:extLst>
      <p:ext uri="{BB962C8B-B14F-4D97-AF65-F5344CB8AC3E}">
        <p14:creationId xmlns:p14="http://schemas.microsoft.com/office/powerpoint/2010/main" val="189816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608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b="1" dirty="0" smtClean="0"/>
              <a:t>PARBOR: KEY OBSERVATIONS</a:t>
            </a:r>
            <a:endParaRPr lang="en-US" b="1" dirty="0"/>
          </a:p>
        </p:txBody>
      </p:sp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rgbClr val="EEECE1"/>
          </a:solidFill>
        </p:spPr>
        <p:txBody>
          <a:bodyPr>
            <a:noAutofit/>
          </a:bodyPr>
          <a:lstStyle/>
          <a:p>
            <a:pPr marL="0" indent="0">
              <a:lnSpc>
                <a:spcPts val="2640"/>
              </a:lnSpc>
              <a:buNone/>
            </a:pPr>
            <a:r>
              <a:rPr lang="en-US" b="1" i="1" u="sng" dirty="0" smtClean="0">
                <a:solidFill>
                  <a:schemeClr val="bg1">
                    <a:lumMod val="75000"/>
                  </a:schemeClr>
                </a:solidFill>
              </a:rPr>
              <a:t>Key observation 1:</a:t>
            </a:r>
          </a:p>
          <a:p>
            <a:pPr>
              <a:lnSpc>
                <a:spcPts val="2640"/>
              </a:lnSpc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Data-dependent failures depend on the heterogeneity in coupled cells</a:t>
            </a:r>
          </a:p>
          <a:p>
            <a:pPr lvl="1">
              <a:lnSpc>
                <a:spcPts val="2640"/>
              </a:lnSpc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Some cells are </a:t>
            </a:r>
            <a:r>
              <a:rPr lang="en-US" sz="3200" i="1" dirty="0" smtClean="0">
                <a:solidFill>
                  <a:schemeClr val="bg1">
                    <a:lumMod val="75000"/>
                  </a:schemeClr>
                </a:solidFill>
              </a:rPr>
              <a:t>strongly coupled 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and fail based on the </a:t>
            </a:r>
            <a:r>
              <a:rPr lang="en-US" sz="3200" i="1" dirty="0" smtClean="0">
                <a:solidFill>
                  <a:schemeClr val="bg1">
                    <a:lumMod val="75000"/>
                  </a:schemeClr>
                </a:solidFill>
              </a:rPr>
              <a:t>data content in just one neighbor</a:t>
            </a:r>
          </a:p>
          <a:p>
            <a:pPr lvl="1">
              <a:lnSpc>
                <a:spcPts val="2640"/>
              </a:lnSpc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R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educe test time by detecting </a:t>
            </a:r>
            <a:r>
              <a:rPr lang="en-US" sz="3200" i="1" dirty="0" smtClean="0">
                <a:solidFill>
                  <a:schemeClr val="bg1">
                    <a:lumMod val="75000"/>
                  </a:schemeClr>
                </a:solidFill>
              </a:rPr>
              <a:t>only one neighbor</a:t>
            </a:r>
          </a:p>
          <a:p>
            <a:pPr lvl="1">
              <a:lnSpc>
                <a:spcPts val="2640"/>
              </a:lnSpc>
            </a:pPr>
            <a:endParaRPr lang="en-US" sz="32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ts val="2640"/>
              </a:lnSpc>
              <a:buNone/>
            </a:pPr>
            <a:r>
              <a:rPr lang="en-US" b="1" i="1" u="sng" dirty="0" smtClean="0"/>
              <a:t>Key observation 2:</a:t>
            </a:r>
          </a:p>
          <a:p>
            <a:pPr>
              <a:lnSpc>
                <a:spcPts val="2640"/>
              </a:lnSpc>
            </a:pPr>
            <a:r>
              <a:rPr lang="en-US" i="1" dirty="0" smtClean="0">
                <a:solidFill>
                  <a:schemeClr val="tx2"/>
                </a:solidFill>
              </a:rPr>
              <a:t>DRAM exhibits </a:t>
            </a:r>
            <a:r>
              <a:rPr lang="en-US" i="1" dirty="0" smtClean="0">
                <a:solidFill>
                  <a:srgbClr val="FF0000"/>
                </a:solidFill>
              </a:rPr>
              <a:t>regularity </a:t>
            </a:r>
            <a:r>
              <a:rPr lang="en-US" i="1" dirty="0">
                <a:solidFill>
                  <a:srgbClr val="FF0000"/>
                </a:solidFill>
              </a:rPr>
              <a:t>and </a:t>
            </a:r>
            <a:r>
              <a:rPr lang="en-US" i="1" dirty="0" smtClean="0">
                <a:solidFill>
                  <a:srgbClr val="FF0000"/>
                </a:solidFill>
              </a:rPr>
              <a:t>parallelism</a:t>
            </a:r>
          </a:p>
          <a:p>
            <a:pPr lvl="1">
              <a:lnSpc>
                <a:spcPts val="2640"/>
              </a:lnSpc>
            </a:pPr>
            <a:r>
              <a:rPr lang="en-US" sz="3200" dirty="0" smtClean="0"/>
              <a:t>Neighbors are located </a:t>
            </a:r>
            <a:r>
              <a:rPr lang="en-US" sz="3200" i="1" dirty="0" smtClean="0">
                <a:solidFill>
                  <a:srgbClr val="FF0000"/>
                </a:solidFill>
              </a:rPr>
              <a:t>at the same distance in different rows of DRAM</a:t>
            </a:r>
          </a:p>
          <a:p>
            <a:pPr lvl="1">
              <a:lnSpc>
                <a:spcPts val="2640"/>
              </a:lnSpc>
            </a:pPr>
            <a:r>
              <a:rPr lang="en-US" sz="3200" dirty="0" smtClean="0"/>
              <a:t>Detect</a:t>
            </a:r>
            <a:r>
              <a:rPr lang="en-US" sz="3200" i="1" dirty="0" smtClean="0">
                <a:solidFill>
                  <a:schemeClr val="tx2"/>
                </a:solidFill>
              </a:rPr>
              <a:t> </a:t>
            </a:r>
            <a:r>
              <a:rPr lang="en-US" sz="3200" i="1" dirty="0">
                <a:solidFill>
                  <a:srgbClr val="FF0000"/>
                </a:solidFill>
              </a:rPr>
              <a:t>all neighbor locations </a:t>
            </a:r>
            <a:r>
              <a:rPr lang="en-US" sz="3200" i="1" dirty="0"/>
              <a:t>by running parallel tests in multiple rows</a:t>
            </a:r>
            <a:endParaRPr lang="en-US" sz="3200" b="1" dirty="0">
              <a:solidFill>
                <a:srgbClr val="FF0000"/>
              </a:solidFill>
            </a:endParaRPr>
          </a:p>
          <a:p>
            <a:pPr>
              <a:lnSpc>
                <a:spcPts val="2640"/>
              </a:lnSpc>
            </a:pPr>
            <a:endParaRPr lang="en-US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31</a:t>
            </a:fld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0" y="685800"/>
            <a:ext cx="9144000" cy="609600"/>
          </a:xfrm>
          <a:prstGeom prst="roundRect">
            <a:avLst/>
          </a:prstGeom>
          <a:solidFill>
            <a:schemeClr val="bg2"/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40"/>
              </a:lnSpc>
            </a:pPr>
            <a:r>
              <a:rPr lang="en-US" sz="3200" b="1" i="1" dirty="0">
                <a:solidFill>
                  <a:srgbClr val="FF0000"/>
                </a:solidFill>
              </a:rPr>
              <a:t>Reduces test time based on </a:t>
            </a:r>
            <a:r>
              <a:rPr lang="en-US" sz="3200" b="1" i="1" dirty="0" smtClean="0">
                <a:solidFill>
                  <a:srgbClr val="FF0000"/>
                </a:solidFill>
              </a:rPr>
              <a:t>two </a:t>
            </a:r>
            <a:r>
              <a:rPr lang="en-US" sz="3200" b="1" i="1" dirty="0">
                <a:solidFill>
                  <a:srgbClr val="FF0000"/>
                </a:solidFill>
              </a:rPr>
              <a:t>key observations:</a:t>
            </a:r>
          </a:p>
        </p:txBody>
      </p:sp>
    </p:spTree>
    <p:extLst>
      <p:ext uri="{BB962C8B-B14F-4D97-AF65-F5344CB8AC3E}">
        <p14:creationId xmlns:p14="http://schemas.microsoft.com/office/powerpoint/2010/main" val="14515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" y="1703341"/>
            <a:ext cx="9144000" cy="4392659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9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8" cy="139854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KEY OBSERVATION 2:</a:t>
            </a:r>
            <a:br>
              <a:rPr lang="en-US" b="1" dirty="0" smtClean="0"/>
            </a:br>
            <a:r>
              <a:rPr lang="en-US" b="1" dirty="0" smtClean="0"/>
              <a:t>REGULARITY AND PARALLELISM IN DRAM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94539" y="2209800"/>
            <a:ext cx="2963061" cy="2438945"/>
            <a:chOff x="694539" y="2417758"/>
            <a:chExt cx="2963061" cy="2438945"/>
          </a:xfrm>
        </p:grpSpPr>
        <p:sp>
          <p:nvSpPr>
            <p:cNvPr id="91" name="Rounded Rectangle 90"/>
            <p:cNvSpPr/>
            <p:nvPr/>
          </p:nvSpPr>
          <p:spPr>
            <a:xfrm>
              <a:off x="694539" y="2417758"/>
              <a:ext cx="2963061" cy="2438945"/>
            </a:xfrm>
            <a:prstGeom prst="roundRect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838200" y="2584678"/>
              <a:ext cx="1219200" cy="955595"/>
            </a:xfrm>
            <a:prstGeom prst="roundRect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2209800" y="2590800"/>
              <a:ext cx="1219200" cy="955595"/>
            </a:xfrm>
            <a:prstGeom prst="roundRect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838200" y="3733800"/>
              <a:ext cx="1219200" cy="955595"/>
            </a:xfrm>
            <a:prstGeom prst="roundRect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2209800" y="3733800"/>
              <a:ext cx="1219200" cy="955595"/>
            </a:xfrm>
            <a:prstGeom prst="roundRect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3394044" y="2189158"/>
            <a:ext cx="2091562" cy="255375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97098" y="3332315"/>
            <a:ext cx="2088508" cy="1371443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2209800" y="2438400"/>
            <a:ext cx="1230653" cy="852709"/>
            <a:chOff x="428328" y="2110982"/>
            <a:chExt cx="3273181" cy="2582606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3331890" y="2135878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2704366" y="2129654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76842" y="2123430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49881" y="4281301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443673" y="3690373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1449318" y="2117206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812657" y="2110982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429848" y="2495297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428328" y="3090309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Group 123"/>
            <p:cNvGrpSpPr/>
            <p:nvPr/>
          </p:nvGrpSpPr>
          <p:grpSpPr>
            <a:xfrm>
              <a:off x="534160" y="2226069"/>
              <a:ext cx="3067764" cy="525790"/>
              <a:chOff x="534160" y="2226069"/>
              <a:chExt cx="3067764" cy="525790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534160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800960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2434360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058623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541777" y="2821081"/>
              <a:ext cx="3058627" cy="525790"/>
              <a:chOff x="534160" y="2226069"/>
              <a:chExt cx="3058627" cy="525790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534160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167560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800960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2425223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3049486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538848" y="3430281"/>
              <a:ext cx="3067764" cy="525790"/>
              <a:chOff x="543297" y="2226069"/>
              <a:chExt cx="3067764" cy="525790"/>
            </a:xfrm>
          </p:grpSpPr>
          <p:sp>
            <p:nvSpPr>
              <p:cNvPr id="133" name="Oval 132"/>
              <p:cNvSpPr/>
              <p:nvPr/>
            </p:nvSpPr>
            <p:spPr>
              <a:xfrm>
                <a:off x="543297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810097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2434360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3067760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35919" y="4030345"/>
              <a:ext cx="3067764" cy="525790"/>
              <a:chOff x="543297" y="2226069"/>
              <a:chExt cx="3067764" cy="525790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543297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85834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810097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2443497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067760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838200" y="2438400"/>
            <a:ext cx="1230653" cy="852709"/>
            <a:chOff x="428328" y="2110982"/>
            <a:chExt cx="3273181" cy="2582606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3331890" y="2135878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2704366" y="2129654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2076842" y="2123430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449881" y="4281301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443673" y="3690373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1449318" y="2117206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12657" y="2110982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429848" y="2495297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28328" y="3090309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157"/>
            <p:cNvGrpSpPr/>
            <p:nvPr/>
          </p:nvGrpSpPr>
          <p:grpSpPr>
            <a:xfrm>
              <a:off x="534160" y="2226069"/>
              <a:ext cx="3067764" cy="525790"/>
              <a:chOff x="534160" y="2226069"/>
              <a:chExt cx="3067764" cy="525790"/>
            </a:xfrm>
          </p:grpSpPr>
          <p:sp>
            <p:nvSpPr>
              <p:cNvPr id="177" name="Oval 176"/>
              <p:cNvSpPr/>
              <p:nvPr/>
            </p:nvSpPr>
            <p:spPr>
              <a:xfrm>
                <a:off x="534160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800960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2434360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3058623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541777" y="2821081"/>
              <a:ext cx="3058627" cy="525790"/>
              <a:chOff x="534160" y="2226069"/>
              <a:chExt cx="3058627" cy="525790"/>
            </a:xfrm>
          </p:grpSpPr>
          <p:sp>
            <p:nvSpPr>
              <p:cNvPr id="172" name="Oval 171"/>
              <p:cNvSpPr/>
              <p:nvPr/>
            </p:nvSpPr>
            <p:spPr>
              <a:xfrm>
                <a:off x="534160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167560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1800960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2425223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3049486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538848" y="3430281"/>
              <a:ext cx="3067764" cy="525790"/>
              <a:chOff x="543297" y="2226069"/>
              <a:chExt cx="3067764" cy="525790"/>
            </a:xfrm>
          </p:grpSpPr>
          <p:sp>
            <p:nvSpPr>
              <p:cNvPr id="167" name="Oval 166"/>
              <p:cNvSpPr/>
              <p:nvPr/>
            </p:nvSpPr>
            <p:spPr>
              <a:xfrm>
                <a:off x="543297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1810097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434360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3067760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535919" y="4030345"/>
              <a:ext cx="3067764" cy="525790"/>
              <a:chOff x="543297" y="2226069"/>
              <a:chExt cx="3067764" cy="525790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543297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1185834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1810097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2443497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067760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2" name="Group 181"/>
          <p:cNvGrpSpPr/>
          <p:nvPr/>
        </p:nvGrpSpPr>
        <p:grpSpPr>
          <a:xfrm>
            <a:off x="838200" y="3581400"/>
            <a:ext cx="1230653" cy="852709"/>
            <a:chOff x="428328" y="2110982"/>
            <a:chExt cx="3273181" cy="2582606"/>
          </a:xfrm>
        </p:grpSpPr>
        <p:cxnSp>
          <p:nvCxnSpPr>
            <p:cNvPr id="183" name="Straight Connector 182"/>
            <p:cNvCxnSpPr/>
            <p:nvPr/>
          </p:nvCxnSpPr>
          <p:spPr>
            <a:xfrm>
              <a:off x="3331890" y="2135878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2704366" y="2129654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2076842" y="2123430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449881" y="4281301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443673" y="3690373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1449318" y="2117206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812657" y="2110982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429848" y="2495297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428328" y="3090309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" name="Group 191"/>
            <p:cNvGrpSpPr/>
            <p:nvPr/>
          </p:nvGrpSpPr>
          <p:grpSpPr>
            <a:xfrm>
              <a:off x="534160" y="2226069"/>
              <a:ext cx="3067764" cy="525790"/>
              <a:chOff x="534160" y="2226069"/>
              <a:chExt cx="3067764" cy="525790"/>
            </a:xfrm>
          </p:grpSpPr>
          <p:sp>
            <p:nvSpPr>
              <p:cNvPr id="212" name="Oval 211"/>
              <p:cNvSpPr/>
              <p:nvPr/>
            </p:nvSpPr>
            <p:spPr>
              <a:xfrm>
                <a:off x="534160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1800960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2434360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3058623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541777" y="2821081"/>
              <a:ext cx="3058627" cy="525790"/>
              <a:chOff x="534160" y="2226069"/>
              <a:chExt cx="3058627" cy="525790"/>
            </a:xfrm>
          </p:grpSpPr>
          <p:sp>
            <p:nvSpPr>
              <p:cNvPr id="206" name="Oval 205"/>
              <p:cNvSpPr/>
              <p:nvPr/>
            </p:nvSpPr>
            <p:spPr>
              <a:xfrm>
                <a:off x="534160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167560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1800960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2425223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3049486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538848" y="3430281"/>
              <a:ext cx="3067764" cy="525790"/>
              <a:chOff x="543297" y="2226069"/>
              <a:chExt cx="3067764" cy="525790"/>
            </a:xfrm>
          </p:grpSpPr>
          <p:sp>
            <p:nvSpPr>
              <p:cNvPr id="201" name="Oval 200"/>
              <p:cNvSpPr/>
              <p:nvPr/>
            </p:nvSpPr>
            <p:spPr>
              <a:xfrm>
                <a:off x="543297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1810097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2434360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3067760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535919" y="4030345"/>
              <a:ext cx="3067764" cy="525790"/>
              <a:chOff x="543297" y="2226069"/>
              <a:chExt cx="3067764" cy="525790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543297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1185834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1810097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2443497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3067760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22" name="Group 221"/>
          <p:cNvGrpSpPr/>
          <p:nvPr/>
        </p:nvGrpSpPr>
        <p:grpSpPr>
          <a:xfrm>
            <a:off x="2209800" y="3581400"/>
            <a:ext cx="1230653" cy="852709"/>
            <a:chOff x="428328" y="2110982"/>
            <a:chExt cx="3273181" cy="2582606"/>
          </a:xfrm>
        </p:grpSpPr>
        <p:cxnSp>
          <p:nvCxnSpPr>
            <p:cNvPr id="223" name="Straight Connector 222"/>
            <p:cNvCxnSpPr/>
            <p:nvPr/>
          </p:nvCxnSpPr>
          <p:spPr>
            <a:xfrm>
              <a:off x="3331890" y="2135878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2704366" y="2129654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2076842" y="2123430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449881" y="4281301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443673" y="3690373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1449318" y="2117206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812657" y="2110982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429848" y="2495297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428328" y="3090309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2" name="Group 231"/>
            <p:cNvGrpSpPr/>
            <p:nvPr/>
          </p:nvGrpSpPr>
          <p:grpSpPr>
            <a:xfrm>
              <a:off x="534160" y="2226069"/>
              <a:ext cx="3067764" cy="525790"/>
              <a:chOff x="534160" y="2226069"/>
              <a:chExt cx="3067764" cy="525790"/>
            </a:xfrm>
          </p:grpSpPr>
          <p:sp>
            <p:nvSpPr>
              <p:cNvPr id="251" name="Oval 250"/>
              <p:cNvSpPr/>
              <p:nvPr/>
            </p:nvSpPr>
            <p:spPr>
              <a:xfrm>
                <a:off x="534160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800960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2434360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3058623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>
              <a:off x="541777" y="2821081"/>
              <a:ext cx="3058627" cy="525790"/>
              <a:chOff x="534160" y="2226069"/>
              <a:chExt cx="3058627" cy="525790"/>
            </a:xfrm>
          </p:grpSpPr>
          <p:sp>
            <p:nvSpPr>
              <p:cNvPr id="246" name="Oval 245"/>
              <p:cNvSpPr/>
              <p:nvPr/>
            </p:nvSpPr>
            <p:spPr>
              <a:xfrm>
                <a:off x="534160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1167560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1800960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2425223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3049486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4" name="Group 233"/>
            <p:cNvGrpSpPr/>
            <p:nvPr/>
          </p:nvGrpSpPr>
          <p:grpSpPr>
            <a:xfrm>
              <a:off x="538848" y="3430281"/>
              <a:ext cx="3067764" cy="525790"/>
              <a:chOff x="543297" y="2226069"/>
              <a:chExt cx="3067764" cy="525790"/>
            </a:xfrm>
          </p:grpSpPr>
          <p:sp>
            <p:nvSpPr>
              <p:cNvPr id="241" name="Oval 240"/>
              <p:cNvSpPr/>
              <p:nvPr/>
            </p:nvSpPr>
            <p:spPr>
              <a:xfrm>
                <a:off x="543297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1810097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2434360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3067760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5" name="Group 234"/>
            <p:cNvGrpSpPr/>
            <p:nvPr/>
          </p:nvGrpSpPr>
          <p:grpSpPr>
            <a:xfrm>
              <a:off x="535919" y="4030345"/>
              <a:ext cx="3067764" cy="525790"/>
              <a:chOff x="543297" y="2226069"/>
              <a:chExt cx="3067764" cy="525790"/>
            </a:xfrm>
          </p:grpSpPr>
          <p:sp>
            <p:nvSpPr>
              <p:cNvPr id="236" name="Oval 235"/>
              <p:cNvSpPr/>
              <p:nvPr/>
            </p:nvSpPr>
            <p:spPr>
              <a:xfrm>
                <a:off x="543297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1185834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1810097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2443497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067760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56" name="TextBox 255"/>
          <p:cNvSpPr txBox="1"/>
          <p:nvPr/>
        </p:nvSpPr>
        <p:spPr>
          <a:xfrm>
            <a:off x="1143000" y="4582180"/>
            <a:ext cx="1972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DRAM Bank</a:t>
            </a:r>
            <a:endParaRPr lang="en-US" sz="28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5257800" y="2133600"/>
            <a:ext cx="3273181" cy="3048000"/>
            <a:chOff x="5257800" y="2154242"/>
            <a:chExt cx="3273181" cy="3048000"/>
          </a:xfrm>
        </p:grpSpPr>
        <p:grpSp>
          <p:nvGrpSpPr>
            <p:cNvPr id="56" name="Group 55"/>
            <p:cNvGrpSpPr/>
            <p:nvPr/>
          </p:nvGrpSpPr>
          <p:grpSpPr>
            <a:xfrm>
              <a:off x="5257800" y="2209800"/>
              <a:ext cx="3273181" cy="2582606"/>
              <a:chOff x="428328" y="2110982"/>
              <a:chExt cx="3273181" cy="2582606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3331890" y="2135878"/>
                <a:ext cx="0" cy="255771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704366" y="2129654"/>
                <a:ext cx="0" cy="255771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076842" y="2123430"/>
                <a:ext cx="0" cy="255771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49881" y="4281301"/>
                <a:ext cx="325162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443673" y="3690373"/>
                <a:ext cx="325162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449318" y="2117206"/>
                <a:ext cx="0" cy="255771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12657" y="2110982"/>
                <a:ext cx="0" cy="255771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29848" y="2495297"/>
                <a:ext cx="325162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28328" y="3090309"/>
                <a:ext cx="325162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/>
              <p:cNvGrpSpPr/>
              <p:nvPr/>
            </p:nvGrpSpPr>
            <p:grpSpPr>
              <a:xfrm>
                <a:off x="534160" y="2226069"/>
                <a:ext cx="3067764" cy="525790"/>
                <a:chOff x="534160" y="2226069"/>
                <a:chExt cx="3067764" cy="525790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A</a:t>
                  </a:r>
                  <a:endParaRPr lang="en-US" sz="3600" b="1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541777" y="2821081"/>
                <a:ext cx="3058627" cy="525790"/>
                <a:chOff x="534160" y="2226069"/>
                <a:chExt cx="3058627" cy="525790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167560" y="2230725"/>
                  <a:ext cx="543301" cy="51958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B</a:t>
                  </a:r>
                  <a:endParaRPr lang="en-US" sz="3600" b="1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2425223" y="2227621"/>
                  <a:ext cx="543301" cy="51958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3049486" y="2226069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538848" y="3430281"/>
                <a:ext cx="3067764" cy="525790"/>
                <a:chOff x="543297" y="2226069"/>
                <a:chExt cx="3067764" cy="525790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1810097" y="2229173"/>
                  <a:ext cx="543301" cy="519582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C</a:t>
                  </a:r>
                  <a:endParaRPr lang="en-US" sz="3600" b="1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535919" y="4030345"/>
                <a:ext cx="3067764" cy="525790"/>
                <a:chOff x="543297" y="2226069"/>
                <a:chExt cx="3067764" cy="525790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1185834" y="2230725"/>
                  <a:ext cx="543301" cy="51958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1810097" y="2229173"/>
                  <a:ext cx="543301" cy="519582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D</a:t>
                  </a:r>
                  <a:endParaRPr lang="en-US" sz="3600" b="1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2443497" y="2227621"/>
                  <a:ext cx="543301" cy="51958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" name="Rounded Rectangle 2"/>
            <p:cNvSpPr/>
            <p:nvPr/>
          </p:nvSpPr>
          <p:spPr>
            <a:xfrm>
              <a:off x="5257800" y="2154242"/>
              <a:ext cx="3251628" cy="2570158"/>
            </a:xfrm>
            <a:prstGeom prst="roundRect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960945" y="2249269"/>
              <a:ext cx="647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+1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252002" y="2269723"/>
              <a:ext cx="647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+5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943600" y="3466986"/>
              <a:ext cx="647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+1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943600" y="2867898"/>
              <a:ext cx="647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+1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943600" y="4059201"/>
              <a:ext cx="647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+1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236402" y="2862911"/>
              <a:ext cx="647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+5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227251" y="3453668"/>
              <a:ext cx="647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+5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239000" y="4078069"/>
              <a:ext cx="647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+5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6028985" y="4679022"/>
              <a:ext cx="17620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DRAM Tile</a:t>
              </a:r>
              <a:endParaRPr lang="en-US" sz="2800" b="1" dirty="0"/>
            </a:p>
          </p:txBody>
        </p:sp>
      </p:grpSp>
      <p:sp>
        <p:nvSpPr>
          <p:cNvPr id="259" name="Content Placeholder 2"/>
          <p:cNvSpPr txBox="1">
            <a:spLocks/>
          </p:cNvSpPr>
          <p:nvPr/>
        </p:nvSpPr>
        <p:spPr>
          <a:xfrm>
            <a:off x="0" y="1309724"/>
            <a:ext cx="9144000" cy="747676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40"/>
              </a:lnSpc>
            </a:pPr>
            <a:r>
              <a:rPr lang="en-US" dirty="0" smtClean="0"/>
              <a:t>DRAM is internally organized as a </a:t>
            </a:r>
            <a:r>
              <a:rPr lang="en-US" i="1" dirty="0" smtClean="0">
                <a:solidFill>
                  <a:srgbClr val="FF0000"/>
                </a:solidFill>
              </a:rPr>
              <a:t>2D array of similar and repetitive tiles.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  <p:sp>
        <p:nvSpPr>
          <p:cNvPr id="260" name="Rounded Rectangle 259"/>
          <p:cNvSpPr/>
          <p:nvPr/>
        </p:nvSpPr>
        <p:spPr>
          <a:xfrm>
            <a:off x="0" y="5537579"/>
            <a:ext cx="9143999" cy="939421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620"/>
              </a:lnSpc>
            </a:pPr>
            <a:r>
              <a:rPr lang="en-US" sz="3600" b="1" dirty="0" smtClean="0">
                <a:solidFill>
                  <a:srgbClr val="FFFFFF"/>
                </a:solidFill>
              </a:rPr>
              <a:t>This regularity results in </a:t>
            </a:r>
          </a:p>
          <a:p>
            <a:pPr algn="ctr">
              <a:lnSpc>
                <a:spcPts val="3620"/>
              </a:lnSpc>
            </a:pPr>
            <a:r>
              <a:rPr lang="en-US" sz="3600" b="1" dirty="0" smtClean="0">
                <a:solidFill>
                  <a:srgbClr val="FFFFFF"/>
                </a:solidFill>
              </a:rPr>
              <a:t>regularity in address mapping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0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" y="1676400"/>
            <a:ext cx="9144000" cy="4392659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95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3998" cy="139854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KEY OBSERVATION 2:</a:t>
            </a:r>
            <a:br>
              <a:rPr lang="en-US" b="1" dirty="0" smtClean="0"/>
            </a:br>
            <a:r>
              <a:rPr lang="en-US" b="1" dirty="0" smtClean="0"/>
              <a:t>REGULARITY AND PARALLELISM IN DRAM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33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8600" y="1559046"/>
            <a:ext cx="3962400" cy="2784354"/>
            <a:chOff x="1905000" y="2667000"/>
            <a:chExt cx="3962400" cy="2784354"/>
          </a:xfrm>
        </p:grpSpPr>
        <p:grpSp>
          <p:nvGrpSpPr>
            <p:cNvPr id="48" name="Group 47"/>
            <p:cNvGrpSpPr/>
            <p:nvPr/>
          </p:nvGrpSpPr>
          <p:grpSpPr>
            <a:xfrm>
              <a:off x="1905000" y="2667000"/>
              <a:ext cx="3962400" cy="803154"/>
              <a:chOff x="2209801" y="2971800"/>
              <a:chExt cx="3962400" cy="803154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2209801" y="2979042"/>
                <a:ext cx="3962400" cy="795912"/>
                <a:chOff x="996777" y="2117206"/>
                <a:chExt cx="3962400" cy="795912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996777" y="2490964"/>
                  <a:ext cx="3962400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5" name="Group 104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107" name="Oval 106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cxnSp>
            <p:nvCxnSpPr>
              <p:cNvPr id="53" name="Straight Connector 52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1905000" y="3352800"/>
              <a:ext cx="3962400" cy="803154"/>
              <a:chOff x="2209801" y="2971800"/>
              <a:chExt cx="3962400" cy="803154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2209801" y="2979042"/>
                <a:ext cx="3962400" cy="795912"/>
                <a:chOff x="996777" y="2117206"/>
                <a:chExt cx="3962400" cy="795912"/>
              </a:xfrm>
            </p:grpSpPr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996777" y="2490964"/>
                  <a:ext cx="3962400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4" name="Group 123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126" name="Oval 125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cxnSp>
            <p:nvCxnSpPr>
              <p:cNvPr id="114" name="Straight Connector 113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Oval 115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1905000" y="4038600"/>
              <a:ext cx="3962400" cy="803154"/>
              <a:chOff x="2209801" y="2971800"/>
              <a:chExt cx="3962400" cy="803154"/>
            </a:xfrm>
          </p:grpSpPr>
          <p:grpSp>
            <p:nvGrpSpPr>
              <p:cNvPr id="131" name="Group 130"/>
              <p:cNvGrpSpPr/>
              <p:nvPr/>
            </p:nvGrpSpPr>
            <p:grpSpPr>
              <a:xfrm>
                <a:off x="2209801" y="2979042"/>
                <a:ext cx="3962400" cy="795912"/>
                <a:chOff x="996777" y="2117206"/>
                <a:chExt cx="3962400" cy="795912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996777" y="2490964"/>
                  <a:ext cx="3962400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2" name="Group 141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144" name="Oval 143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6" name="Oval 145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Oval 146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cxnSp>
            <p:nvCxnSpPr>
              <p:cNvPr id="132" name="Straight Connector 131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Oval 133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1905000" y="4648200"/>
              <a:ext cx="3962400" cy="803154"/>
              <a:chOff x="2209801" y="2971800"/>
              <a:chExt cx="3962400" cy="803154"/>
            </a:xfrm>
          </p:grpSpPr>
          <p:grpSp>
            <p:nvGrpSpPr>
              <p:cNvPr id="167" name="Group 166"/>
              <p:cNvGrpSpPr/>
              <p:nvPr/>
            </p:nvGrpSpPr>
            <p:grpSpPr>
              <a:xfrm>
                <a:off x="2209801" y="2979042"/>
                <a:ext cx="3962400" cy="795912"/>
                <a:chOff x="996777" y="2117206"/>
                <a:chExt cx="3962400" cy="795912"/>
              </a:xfrm>
            </p:grpSpPr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996777" y="2490964"/>
                  <a:ext cx="3962400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8" name="Group 177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180" name="Oval 179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cxnSp>
            <p:nvCxnSpPr>
              <p:cNvPr id="168" name="Straight Connector 167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Oval 169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905000" y="2667000"/>
              <a:ext cx="3962400" cy="2758440"/>
            </a:xfrm>
            <a:prstGeom prst="roundRect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267200" y="1559046"/>
            <a:ext cx="3962400" cy="2784354"/>
            <a:chOff x="1905000" y="2667000"/>
            <a:chExt cx="3962400" cy="2784354"/>
          </a:xfrm>
        </p:grpSpPr>
        <p:grpSp>
          <p:nvGrpSpPr>
            <p:cNvPr id="185" name="Group 184"/>
            <p:cNvGrpSpPr/>
            <p:nvPr/>
          </p:nvGrpSpPr>
          <p:grpSpPr>
            <a:xfrm>
              <a:off x="1905000" y="2667000"/>
              <a:ext cx="3962400" cy="803154"/>
              <a:chOff x="2209801" y="2971800"/>
              <a:chExt cx="3962400" cy="803154"/>
            </a:xfrm>
          </p:grpSpPr>
          <p:grpSp>
            <p:nvGrpSpPr>
              <p:cNvPr id="235" name="Group 234"/>
              <p:cNvGrpSpPr/>
              <p:nvPr/>
            </p:nvGrpSpPr>
            <p:grpSpPr>
              <a:xfrm>
                <a:off x="2209801" y="2979042"/>
                <a:ext cx="3962400" cy="795912"/>
                <a:chOff x="996777" y="2117206"/>
                <a:chExt cx="3962400" cy="795912"/>
              </a:xfrm>
            </p:grpSpPr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>
                  <a:off x="996777" y="2490964"/>
                  <a:ext cx="3962400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5" name="Group 244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246" name="Oval 245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48" name="Oval 247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9" name="Oval 248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cxnSp>
            <p:nvCxnSpPr>
              <p:cNvPr id="236" name="Straight Connector 235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Oval 237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1905000" y="3352800"/>
              <a:ext cx="3962400" cy="803154"/>
              <a:chOff x="2209801" y="2971800"/>
              <a:chExt cx="3962400" cy="803154"/>
            </a:xfrm>
          </p:grpSpPr>
          <p:grpSp>
            <p:nvGrpSpPr>
              <p:cNvPr id="220" name="Group 219"/>
              <p:cNvGrpSpPr/>
              <p:nvPr/>
            </p:nvGrpSpPr>
            <p:grpSpPr>
              <a:xfrm>
                <a:off x="2209801" y="2979042"/>
                <a:ext cx="3962400" cy="795912"/>
                <a:chOff x="996777" y="2117206"/>
                <a:chExt cx="3962400" cy="795912"/>
              </a:xfrm>
            </p:grpSpPr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996777" y="2490964"/>
                  <a:ext cx="3962400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0" name="Group 229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231" name="Oval 230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32" name="Oval 231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33" name="Oval 232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/>
                  </a:p>
                </p:txBody>
              </p:sp>
              <p:sp>
                <p:nvSpPr>
                  <p:cNvPr id="234" name="Oval 233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cxnSp>
            <p:nvCxnSpPr>
              <p:cNvPr id="221" name="Straight Connector 220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Oval 222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1905000" y="4038600"/>
              <a:ext cx="3962400" cy="803154"/>
              <a:chOff x="2209801" y="2971800"/>
              <a:chExt cx="3962400" cy="803154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2209801" y="2979042"/>
                <a:ext cx="3962400" cy="795912"/>
                <a:chOff x="996777" y="2117206"/>
                <a:chExt cx="3962400" cy="795912"/>
              </a:xfrm>
            </p:grpSpPr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996777" y="2490964"/>
                  <a:ext cx="3962400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5" name="Group 214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216" name="Oval 215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7" name="Oval 216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8" name="Oval 217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9" name="Oval 218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cxnSp>
            <p:nvCxnSpPr>
              <p:cNvPr id="206" name="Straight Connector 205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Oval 207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>
              <a:off x="1905000" y="4648200"/>
              <a:ext cx="3962400" cy="803154"/>
              <a:chOff x="2209801" y="2971800"/>
              <a:chExt cx="3962400" cy="803154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2209801" y="2979042"/>
                <a:ext cx="3962400" cy="795912"/>
                <a:chOff x="996777" y="2117206"/>
                <a:chExt cx="3962400" cy="795912"/>
              </a:xfrm>
            </p:grpSpPr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996777" y="2490964"/>
                  <a:ext cx="3962400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0" name="Group 199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201" name="Oval 200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02" name="Oval 201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03" name="Oval 202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4" name="Oval 203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cxnSp>
            <p:nvCxnSpPr>
              <p:cNvPr id="191" name="Straight Connector 190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Oval 192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9" name="Rounded Rectangle 188"/>
            <p:cNvSpPr/>
            <p:nvPr/>
          </p:nvSpPr>
          <p:spPr>
            <a:xfrm>
              <a:off x="1905000" y="2667000"/>
              <a:ext cx="3962400" cy="2758440"/>
            </a:xfrm>
            <a:prstGeom prst="roundRect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0" name="Rounded Rectangle 249"/>
          <p:cNvSpPr/>
          <p:nvPr/>
        </p:nvSpPr>
        <p:spPr>
          <a:xfrm>
            <a:off x="228599" y="4392169"/>
            <a:ext cx="8001001" cy="3933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7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</a:rPr>
              <a:t>1   0   5   4   9   8      3   2   7   6  11 10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251" name="Rounded Rectangle 250"/>
          <p:cNvSpPr/>
          <p:nvPr/>
        </p:nvSpPr>
        <p:spPr>
          <a:xfrm>
            <a:off x="228600" y="5169236"/>
            <a:ext cx="8001001" cy="3933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70000"/>
              </a:lnSpc>
            </a:pP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</a:rPr>
              <a:t>  </a:t>
            </a:r>
            <a:r>
              <a:rPr lang="en-US" sz="4000" dirty="0" smtClean="0"/>
              <a:t>±</a:t>
            </a:r>
            <a:r>
              <a:rPr lang="en-US" sz="4000" b="1" i="1" dirty="0">
                <a:solidFill>
                  <a:schemeClr val="bg1"/>
                </a:solidFill>
              </a:rPr>
              <a:t>1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5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1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5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1       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1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5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1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5 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1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1141" y="4785533"/>
            <a:ext cx="3146783" cy="398770"/>
            <a:chOff x="681141" y="4785533"/>
            <a:chExt cx="3146783" cy="39877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681141" y="4953000"/>
              <a:ext cx="62752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/>
            <p:nvPr/>
          </p:nvCxnSpPr>
          <p:spPr>
            <a:xfrm>
              <a:off x="1353676" y="4953000"/>
              <a:ext cx="62752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/>
            <p:nvPr/>
          </p:nvCxnSpPr>
          <p:spPr>
            <a:xfrm>
              <a:off x="1963276" y="4953000"/>
              <a:ext cx="62752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1141" y="4785533"/>
              <a:ext cx="0" cy="3837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1295400" y="4800600"/>
              <a:ext cx="0" cy="3837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1981200" y="4800600"/>
              <a:ext cx="0" cy="3837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2590800" y="4797897"/>
              <a:ext cx="0" cy="3837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3200400" y="4800600"/>
              <a:ext cx="0" cy="3837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3810000" y="4800600"/>
              <a:ext cx="0" cy="3837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>
              <a:off x="2590800" y="4953000"/>
              <a:ext cx="62752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>
              <a:off x="3200400" y="4953000"/>
              <a:ext cx="62752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648200" y="4797897"/>
            <a:ext cx="3218324" cy="386406"/>
            <a:chOff x="4648200" y="4797897"/>
            <a:chExt cx="3218324" cy="386406"/>
          </a:xfrm>
        </p:grpSpPr>
        <p:cxnSp>
          <p:nvCxnSpPr>
            <p:cNvPr id="259" name="Straight Connector 258"/>
            <p:cNvCxnSpPr/>
            <p:nvPr/>
          </p:nvCxnSpPr>
          <p:spPr>
            <a:xfrm>
              <a:off x="4648200" y="4800600"/>
              <a:ext cx="0" cy="3837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5334000" y="4800600"/>
              <a:ext cx="0" cy="3837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5943600" y="4800600"/>
              <a:ext cx="0" cy="3837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6553200" y="4800600"/>
              <a:ext cx="0" cy="3837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7239000" y="4797897"/>
              <a:ext cx="0" cy="3837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7848600" y="4797897"/>
              <a:ext cx="0" cy="3837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>
              <a:off x="4648200" y="4953000"/>
              <a:ext cx="62752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/>
            <p:cNvCxnSpPr/>
            <p:nvPr/>
          </p:nvCxnSpPr>
          <p:spPr>
            <a:xfrm>
              <a:off x="5316076" y="4953000"/>
              <a:ext cx="62752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>
              <a:off x="5943600" y="4953000"/>
              <a:ext cx="62752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>
              <a:off x="6611476" y="4953000"/>
              <a:ext cx="62752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>
              <a:off x="7239000" y="4953000"/>
              <a:ext cx="62752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0" name="TextBox 279"/>
          <p:cNvSpPr txBox="1"/>
          <p:nvPr/>
        </p:nvSpPr>
        <p:spPr>
          <a:xfrm>
            <a:off x="7620000" y="2590800"/>
            <a:ext cx="1762021" cy="523220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DRAM Tile</a:t>
            </a:r>
            <a:endParaRPr lang="en-US" sz="2800" b="1" dirty="0"/>
          </a:p>
        </p:txBody>
      </p:sp>
      <p:sp>
        <p:nvSpPr>
          <p:cNvPr id="281" name="TextBox 280"/>
          <p:cNvSpPr txBox="1"/>
          <p:nvPr/>
        </p:nvSpPr>
        <p:spPr>
          <a:xfrm>
            <a:off x="7772400" y="4191000"/>
            <a:ext cx="1649811" cy="733534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>
              <a:lnSpc>
                <a:spcPts val="2460"/>
              </a:lnSpc>
            </a:pPr>
            <a:r>
              <a:rPr lang="en-US" sz="2800" b="1" dirty="0" smtClean="0"/>
              <a:t>SYSTEM</a:t>
            </a:r>
          </a:p>
          <a:p>
            <a:pPr algn="ctr">
              <a:lnSpc>
                <a:spcPts val="2460"/>
              </a:lnSpc>
            </a:pPr>
            <a:r>
              <a:rPr lang="en-US" sz="2800" b="1" dirty="0" smtClean="0"/>
              <a:t> ADDRESS</a:t>
            </a:r>
            <a:endParaRPr lang="en-US" sz="2800" b="1" dirty="0"/>
          </a:p>
        </p:txBody>
      </p:sp>
      <p:sp>
        <p:nvSpPr>
          <p:cNvPr id="282" name="Rounded Rectangle 281"/>
          <p:cNvSpPr/>
          <p:nvPr/>
        </p:nvSpPr>
        <p:spPr>
          <a:xfrm>
            <a:off x="0" y="5689979"/>
            <a:ext cx="9143999" cy="939421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620"/>
              </a:lnSpc>
            </a:pPr>
            <a:r>
              <a:rPr lang="en-US" sz="3600" b="1" dirty="0" smtClean="0">
                <a:solidFill>
                  <a:srgbClr val="FFFFFF"/>
                </a:solidFill>
              </a:rPr>
              <a:t>Due to regularity in tiles, neighbors can occur only in fixed distances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8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  <p:bldP spid="251" grpId="0" animBg="1"/>
      <p:bldP spid="281" grpId="0"/>
      <p:bldP spid="28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" y="1676400"/>
            <a:ext cx="9144000" cy="4392659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95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3998" cy="139854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KEY OBSERVATION 2:</a:t>
            </a:r>
            <a:br>
              <a:rPr lang="en-US" b="1" dirty="0" smtClean="0"/>
            </a:br>
            <a:r>
              <a:rPr lang="en-US" b="1" dirty="0" smtClean="0"/>
              <a:t>REGULARITY AND PARALLELISM IN DRAM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34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8600" y="1559046"/>
            <a:ext cx="3962400" cy="2784354"/>
            <a:chOff x="1905000" y="2667000"/>
            <a:chExt cx="3962400" cy="2784354"/>
          </a:xfrm>
        </p:grpSpPr>
        <p:grpSp>
          <p:nvGrpSpPr>
            <p:cNvPr id="48" name="Group 47"/>
            <p:cNvGrpSpPr/>
            <p:nvPr/>
          </p:nvGrpSpPr>
          <p:grpSpPr>
            <a:xfrm>
              <a:off x="1905000" y="2667000"/>
              <a:ext cx="3962400" cy="803154"/>
              <a:chOff x="2209801" y="2971800"/>
              <a:chExt cx="3962400" cy="803154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2209801" y="2979042"/>
                <a:ext cx="3962400" cy="795912"/>
                <a:chOff x="996777" y="2117206"/>
                <a:chExt cx="3962400" cy="795912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996777" y="2490964"/>
                  <a:ext cx="3962400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5" name="Group 104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107" name="Oval 106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9525" cmpd="sng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b="1" dirty="0" smtClean="0">
                        <a:solidFill>
                          <a:schemeClr val="bg1"/>
                        </a:solidFill>
                      </a:rPr>
                      <a:t>A</a:t>
                    </a:r>
                    <a:endParaRPr lang="en-US" sz="36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cxnSp>
            <p:nvCxnSpPr>
              <p:cNvPr id="53" name="Straight Connector 52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1905000" y="3352800"/>
              <a:ext cx="3962400" cy="803154"/>
              <a:chOff x="2209801" y="2971800"/>
              <a:chExt cx="3962400" cy="803154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2209801" y="2979042"/>
                <a:ext cx="3962400" cy="795912"/>
                <a:chOff x="996777" y="2117206"/>
                <a:chExt cx="3962400" cy="795912"/>
              </a:xfrm>
            </p:grpSpPr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996777" y="2490964"/>
                  <a:ext cx="3962400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4" name="Group 123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126" name="Oval 125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cxnSp>
            <p:nvCxnSpPr>
              <p:cNvPr id="114" name="Straight Connector 113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Oval 115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1905000" y="4038600"/>
              <a:ext cx="3962400" cy="803154"/>
              <a:chOff x="2209801" y="2971800"/>
              <a:chExt cx="3962400" cy="803154"/>
            </a:xfrm>
          </p:grpSpPr>
          <p:grpSp>
            <p:nvGrpSpPr>
              <p:cNvPr id="131" name="Group 130"/>
              <p:cNvGrpSpPr/>
              <p:nvPr/>
            </p:nvGrpSpPr>
            <p:grpSpPr>
              <a:xfrm>
                <a:off x="2209801" y="2979042"/>
                <a:ext cx="3962400" cy="795912"/>
                <a:chOff x="996777" y="2117206"/>
                <a:chExt cx="3962400" cy="795912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996777" y="2490964"/>
                  <a:ext cx="3962400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2" name="Group 141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144" name="Oval 143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6" name="Oval 145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Oval 146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cxnSp>
            <p:nvCxnSpPr>
              <p:cNvPr id="132" name="Straight Connector 131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Oval 133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1905000" y="4648200"/>
              <a:ext cx="3962400" cy="803154"/>
              <a:chOff x="2209801" y="2971800"/>
              <a:chExt cx="3962400" cy="803154"/>
            </a:xfrm>
          </p:grpSpPr>
          <p:grpSp>
            <p:nvGrpSpPr>
              <p:cNvPr id="167" name="Group 166"/>
              <p:cNvGrpSpPr/>
              <p:nvPr/>
            </p:nvGrpSpPr>
            <p:grpSpPr>
              <a:xfrm>
                <a:off x="2209801" y="2979042"/>
                <a:ext cx="3962400" cy="795912"/>
                <a:chOff x="996777" y="2117206"/>
                <a:chExt cx="3962400" cy="795912"/>
              </a:xfrm>
            </p:grpSpPr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996777" y="2490964"/>
                  <a:ext cx="3962400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8" name="Group 177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180" name="Oval 179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 cmpd="sng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b="1" dirty="0" smtClean="0">
                        <a:solidFill>
                          <a:schemeClr val="bg1"/>
                        </a:solidFill>
                      </a:rPr>
                      <a:t>D</a:t>
                    </a:r>
                    <a:endParaRPr lang="en-US" sz="3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cxnSp>
            <p:nvCxnSpPr>
              <p:cNvPr id="168" name="Straight Connector 167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Oval 169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905000" y="2667000"/>
              <a:ext cx="3962400" cy="2758440"/>
            </a:xfrm>
            <a:prstGeom prst="roundRect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267200" y="1559046"/>
            <a:ext cx="3962400" cy="2784354"/>
            <a:chOff x="1905000" y="2667000"/>
            <a:chExt cx="3962400" cy="2784354"/>
          </a:xfrm>
        </p:grpSpPr>
        <p:grpSp>
          <p:nvGrpSpPr>
            <p:cNvPr id="185" name="Group 184"/>
            <p:cNvGrpSpPr/>
            <p:nvPr/>
          </p:nvGrpSpPr>
          <p:grpSpPr>
            <a:xfrm>
              <a:off x="1905000" y="2667000"/>
              <a:ext cx="3962400" cy="803154"/>
              <a:chOff x="2209801" y="2971800"/>
              <a:chExt cx="3962400" cy="803154"/>
            </a:xfrm>
          </p:grpSpPr>
          <p:grpSp>
            <p:nvGrpSpPr>
              <p:cNvPr id="235" name="Group 234"/>
              <p:cNvGrpSpPr/>
              <p:nvPr/>
            </p:nvGrpSpPr>
            <p:grpSpPr>
              <a:xfrm>
                <a:off x="2209801" y="2979042"/>
                <a:ext cx="3962400" cy="795912"/>
                <a:chOff x="996777" y="2117206"/>
                <a:chExt cx="3962400" cy="795912"/>
              </a:xfrm>
            </p:grpSpPr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>
                  <a:off x="996777" y="2490964"/>
                  <a:ext cx="3962400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5" name="Group 244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246" name="Oval 245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48" name="Oval 247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9" name="Oval 248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cxnSp>
            <p:nvCxnSpPr>
              <p:cNvPr id="236" name="Straight Connector 235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Oval 237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1905000" y="3352800"/>
              <a:ext cx="3962400" cy="803154"/>
              <a:chOff x="2209801" y="2971800"/>
              <a:chExt cx="3962400" cy="803154"/>
            </a:xfrm>
          </p:grpSpPr>
          <p:grpSp>
            <p:nvGrpSpPr>
              <p:cNvPr id="220" name="Group 219"/>
              <p:cNvGrpSpPr/>
              <p:nvPr/>
            </p:nvGrpSpPr>
            <p:grpSpPr>
              <a:xfrm>
                <a:off x="2209801" y="2979042"/>
                <a:ext cx="3962400" cy="795912"/>
                <a:chOff x="996777" y="2117206"/>
                <a:chExt cx="3962400" cy="795912"/>
              </a:xfrm>
            </p:grpSpPr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996777" y="2490964"/>
                  <a:ext cx="3962400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0" name="Group 229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231" name="Oval 230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32" name="Oval 231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33" name="Oval 232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b="1" dirty="0" smtClean="0"/>
                      <a:t>B</a:t>
                    </a:r>
                    <a:endParaRPr lang="en-US" sz="3600" b="1" dirty="0"/>
                  </a:p>
                </p:txBody>
              </p:sp>
              <p:sp>
                <p:nvSpPr>
                  <p:cNvPr id="234" name="Oval 233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 cmpd="sng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cxnSp>
            <p:nvCxnSpPr>
              <p:cNvPr id="221" name="Straight Connector 220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Oval 222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1905000" y="4038600"/>
              <a:ext cx="3962400" cy="803154"/>
              <a:chOff x="2209801" y="2971800"/>
              <a:chExt cx="3962400" cy="803154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2209801" y="2979042"/>
                <a:ext cx="3962400" cy="795912"/>
                <a:chOff x="996777" y="2117206"/>
                <a:chExt cx="3962400" cy="795912"/>
              </a:xfrm>
            </p:grpSpPr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996777" y="2490964"/>
                  <a:ext cx="3962400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5" name="Group 214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216" name="Oval 215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7" name="Oval 216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8" name="Oval 217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9" name="Oval 218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 cmpd="sng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cxnSp>
            <p:nvCxnSpPr>
              <p:cNvPr id="206" name="Straight Connector 205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Oval 207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</a:rPr>
                  <a:t>C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chemeClr val="bg2"/>
              </a:solidFill>
              <a:ln w="9525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>
              <a:off x="1905000" y="4648200"/>
              <a:ext cx="3962400" cy="803154"/>
              <a:chOff x="2209801" y="2971800"/>
              <a:chExt cx="3962400" cy="803154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2209801" y="2979042"/>
                <a:ext cx="3962400" cy="795912"/>
                <a:chOff x="996777" y="2117206"/>
                <a:chExt cx="3962400" cy="795912"/>
              </a:xfrm>
            </p:grpSpPr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996777" y="2490964"/>
                  <a:ext cx="3962400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0" name="Group 199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201" name="Oval 200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02" name="Oval 201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03" name="Oval 202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4" name="Oval 203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cxnSp>
            <p:nvCxnSpPr>
              <p:cNvPr id="191" name="Straight Connector 190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Oval 192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9" name="Rounded Rectangle 188"/>
            <p:cNvSpPr/>
            <p:nvPr/>
          </p:nvSpPr>
          <p:spPr>
            <a:xfrm>
              <a:off x="1905000" y="2667000"/>
              <a:ext cx="3962400" cy="2758440"/>
            </a:xfrm>
            <a:prstGeom prst="roundRect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0" name="Rounded Rectangle 249"/>
          <p:cNvSpPr/>
          <p:nvPr/>
        </p:nvSpPr>
        <p:spPr>
          <a:xfrm>
            <a:off x="228599" y="4392169"/>
            <a:ext cx="8001001" cy="3933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7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</a:rPr>
              <a:t>1   0   5   4   9   8      3   2   7   6  11 10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251" name="Rounded Rectangle 250"/>
          <p:cNvSpPr/>
          <p:nvPr/>
        </p:nvSpPr>
        <p:spPr>
          <a:xfrm>
            <a:off x="228600" y="5169236"/>
            <a:ext cx="8001001" cy="3933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70000"/>
              </a:lnSpc>
            </a:pP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</a:rPr>
              <a:t>  </a:t>
            </a:r>
            <a:r>
              <a:rPr lang="en-US" sz="4000" dirty="0" smtClean="0"/>
              <a:t>±</a:t>
            </a:r>
            <a:r>
              <a:rPr lang="en-US" sz="4000" b="1" i="1" dirty="0">
                <a:solidFill>
                  <a:schemeClr val="bg1"/>
                </a:solidFill>
              </a:rPr>
              <a:t>1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5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1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5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1       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1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5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1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5 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1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1141" y="4953000"/>
            <a:ext cx="62752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/>
          <p:nvPr/>
        </p:nvCxnSpPr>
        <p:spPr>
          <a:xfrm>
            <a:off x="1353676" y="4953000"/>
            <a:ext cx="62752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/>
          <p:nvPr/>
        </p:nvCxnSpPr>
        <p:spPr>
          <a:xfrm>
            <a:off x="1963276" y="4953000"/>
            <a:ext cx="62752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1141" y="4785533"/>
            <a:ext cx="0" cy="383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1295400" y="4800600"/>
            <a:ext cx="0" cy="383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1981200" y="4800600"/>
            <a:ext cx="0" cy="383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2590800" y="4797897"/>
            <a:ext cx="0" cy="383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3200400" y="4800600"/>
            <a:ext cx="0" cy="383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3810000" y="4800600"/>
            <a:ext cx="0" cy="383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4648200" y="4800600"/>
            <a:ext cx="0" cy="383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5334000" y="4800600"/>
            <a:ext cx="0" cy="383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5943600" y="4800600"/>
            <a:ext cx="0" cy="383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553200" y="4800600"/>
            <a:ext cx="0" cy="383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7239000" y="4797897"/>
            <a:ext cx="0" cy="383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7848600" y="4797897"/>
            <a:ext cx="0" cy="383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>
            <a:off x="2590800" y="4953000"/>
            <a:ext cx="62752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/>
          <p:nvPr/>
        </p:nvCxnSpPr>
        <p:spPr>
          <a:xfrm>
            <a:off x="3200400" y="4953000"/>
            <a:ext cx="62752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>
            <a:off x="4648200" y="4953000"/>
            <a:ext cx="62752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>
            <a:off x="5316076" y="4953000"/>
            <a:ext cx="62752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>
            <a:off x="5943600" y="4953000"/>
            <a:ext cx="62752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>
            <a:off x="6611476" y="4953000"/>
            <a:ext cx="62752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>
            <a:off x="7239000" y="4953000"/>
            <a:ext cx="62752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2" name="TextBox 271"/>
          <p:cNvSpPr txBox="1"/>
          <p:nvPr/>
        </p:nvSpPr>
        <p:spPr>
          <a:xfrm>
            <a:off x="342666" y="3581400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+1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1638066" y="3581400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+5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1638066" y="1600200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+1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2849426" y="1600200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+5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5079031" y="2286000"/>
            <a:ext cx="559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6324600" y="2282634"/>
            <a:ext cx="559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7598682" y="2994283"/>
            <a:ext cx="559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6322360" y="2984106"/>
            <a:ext cx="559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7620000" y="2590800"/>
            <a:ext cx="1762021" cy="523220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DRAM Tile</a:t>
            </a:r>
            <a:endParaRPr lang="en-US" sz="2800" b="1" dirty="0"/>
          </a:p>
        </p:txBody>
      </p:sp>
      <p:sp>
        <p:nvSpPr>
          <p:cNvPr id="281" name="TextBox 280"/>
          <p:cNvSpPr txBox="1"/>
          <p:nvPr/>
        </p:nvSpPr>
        <p:spPr>
          <a:xfrm>
            <a:off x="7772400" y="4191000"/>
            <a:ext cx="1649811" cy="733534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>
              <a:lnSpc>
                <a:spcPts val="2460"/>
              </a:lnSpc>
            </a:pPr>
            <a:r>
              <a:rPr lang="en-US" sz="2800" b="1" dirty="0" smtClean="0"/>
              <a:t>SYSTEM</a:t>
            </a:r>
          </a:p>
          <a:p>
            <a:pPr algn="ctr">
              <a:lnSpc>
                <a:spcPts val="2460"/>
              </a:lnSpc>
            </a:pPr>
            <a:r>
              <a:rPr lang="en-US" sz="2800" b="1" dirty="0" smtClean="0"/>
              <a:t> ADDRESS</a:t>
            </a:r>
            <a:endParaRPr lang="en-US" sz="2800" b="1" dirty="0"/>
          </a:p>
        </p:txBody>
      </p:sp>
      <p:sp>
        <p:nvSpPr>
          <p:cNvPr id="282" name="Rounded Rectangle 281"/>
          <p:cNvSpPr/>
          <p:nvPr/>
        </p:nvSpPr>
        <p:spPr>
          <a:xfrm>
            <a:off x="0" y="5689979"/>
            <a:ext cx="9143999" cy="939421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620"/>
              </a:lnSpc>
            </a:pPr>
            <a:r>
              <a:rPr lang="en-US" sz="3600" b="1" dirty="0" smtClean="0">
                <a:solidFill>
                  <a:srgbClr val="FFFFFF"/>
                </a:solidFill>
              </a:rPr>
              <a:t>A, B, C, D provide all neighbor distances</a:t>
            </a:r>
          </a:p>
          <a:p>
            <a:pPr algn="ctr">
              <a:lnSpc>
                <a:spcPts val="3620"/>
              </a:lnSpc>
            </a:pPr>
            <a:r>
              <a:rPr lang="en-US" sz="3600" b="1" dirty="0">
                <a:solidFill>
                  <a:srgbClr val="FFFFFF"/>
                </a:solidFill>
              </a:rPr>
              <a:t>{</a:t>
            </a:r>
            <a:r>
              <a:rPr lang="en-US" sz="3600" dirty="0"/>
              <a:t>+</a:t>
            </a:r>
            <a:r>
              <a:rPr lang="en-US" sz="3600" b="1" i="1" dirty="0">
                <a:solidFill>
                  <a:schemeClr val="bg1"/>
                </a:solidFill>
              </a:rPr>
              <a:t>1, -5, +5, -</a:t>
            </a:r>
            <a:r>
              <a:rPr lang="en-US" sz="3600" b="1" i="1" dirty="0" smtClean="0">
                <a:solidFill>
                  <a:schemeClr val="bg1"/>
                </a:solidFill>
              </a:rPr>
              <a:t>1</a:t>
            </a:r>
            <a:r>
              <a:rPr lang="en-US" sz="3600" b="1" dirty="0" smtClean="0">
                <a:solidFill>
                  <a:srgbClr val="FFFFFF"/>
                </a:solidFill>
              </a:rPr>
              <a:t>}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3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itle 1"/>
          <p:cNvSpPr>
            <a:spLocks noGrp="1"/>
          </p:cNvSpPr>
          <p:nvPr>
            <p:ph type="title"/>
          </p:nvPr>
        </p:nvSpPr>
        <p:spPr>
          <a:xfrm>
            <a:off x="0" y="-26942"/>
            <a:ext cx="9143998" cy="1398542"/>
          </a:xfrm>
        </p:spPr>
        <p:txBody>
          <a:bodyPr>
            <a:normAutofit/>
          </a:bodyPr>
          <a:lstStyle/>
          <a:p>
            <a:pPr>
              <a:lnSpc>
                <a:spcPts val="3580"/>
              </a:lnSpc>
            </a:pPr>
            <a:r>
              <a:rPr lang="en-US" b="1" dirty="0" smtClean="0"/>
              <a:t>KEY IDEA 2:</a:t>
            </a:r>
            <a:br>
              <a:rPr lang="en-US" b="1" dirty="0" smtClean="0"/>
            </a:br>
            <a:r>
              <a:rPr lang="en-US" b="1" dirty="0" smtClean="0"/>
              <a:t>PARALLEL TESTS IN MULTIPLE ROWS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35</a:t>
            </a:fld>
            <a:endParaRPr lang="en-US" dirty="0"/>
          </a:p>
        </p:txBody>
      </p:sp>
      <p:sp>
        <p:nvSpPr>
          <p:cNvPr id="297" name="Rounded Rectangle 296"/>
          <p:cNvSpPr/>
          <p:nvPr/>
        </p:nvSpPr>
        <p:spPr>
          <a:xfrm>
            <a:off x="1" y="1185288"/>
            <a:ext cx="9143998" cy="4529712"/>
          </a:xfrm>
          <a:prstGeom prst="round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ts val="3140"/>
              </a:lnSpc>
              <a:buFont typeface="Arial" charset="0"/>
              <a:buChar char="•"/>
            </a:pPr>
            <a:r>
              <a:rPr lang="en-US" sz="3600" b="1" i="1" dirty="0" smtClean="0">
                <a:solidFill>
                  <a:srgbClr val="FF0000"/>
                </a:solidFill>
              </a:rPr>
              <a:t>Due to regularity in mapping</a:t>
            </a:r>
            <a:r>
              <a:rPr lang="en-US" sz="3600" b="1" dirty="0" smtClean="0">
                <a:solidFill>
                  <a:srgbClr val="FF0000"/>
                </a:solidFill>
              </a:rPr>
              <a:t>, </a:t>
            </a:r>
            <a:r>
              <a:rPr lang="en-US" sz="3600" i="1" dirty="0" smtClean="0">
                <a:solidFill>
                  <a:schemeClr val="tx1"/>
                </a:solidFill>
              </a:rPr>
              <a:t>it is possible to determine the neighbor locations </a:t>
            </a:r>
            <a:r>
              <a:rPr lang="en-US" sz="3600" b="1" i="1" dirty="0" smtClean="0">
                <a:solidFill>
                  <a:schemeClr val="tx2"/>
                </a:solidFill>
              </a:rPr>
              <a:t>from different rows</a:t>
            </a:r>
          </a:p>
          <a:p>
            <a:pPr marL="457200" indent="-457200">
              <a:lnSpc>
                <a:spcPts val="3140"/>
              </a:lnSpc>
              <a:buFont typeface="Arial" charset="0"/>
              <a:buChar char="•"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ts val="3140"/>
              </a:lnSpc>
              <a:buFont typeface="Arial" charset="0"/>
              <a:buChar char="•"/>
            </a:pPr>
            <a:r>
              <a:rPr lang="en-US" sz="3600" i="1" dirty="0" smtClean="0">
                <a:solidFill>
                  <a:schemeClr val="tx1"/>
                </a:solidFill>
              </a:rPr>
              <a:t>Run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</a:rPr>
              <a:t>parallel tests </a:t>
            </a:r>
            <a:r>
              <a:rPr lang="en-US" sz="3600" b="1" i="1" dirty="0" smtClean="0">
                <a:solidFill>
                  <a:schemeClr val="tx2"/>
                </a:solidFill>
              </a:rPr>
              <a:t>in multiple rows</a:t>
            </a:r>
          </a:p>
          <a:p>
            <a:pPr marL="457200" indent="-457200">
              <a:lnSpc>
                <a:spcPts val="3140"/>
              </a:lnSpc>
              <a:buFont typeface="Arial" charset="0"/>
              <a:buChar char="•"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ts val="3140"/>
              </a:lnSpc>
              <a:buFont typeface="Arial" charset="0"/>
              <a:buChar char="•"/>
            </a:pPr>
            <a:r>
              <a:rPr lang="en-US" sz="3600" i="1" dirty="0" smtClean="0">
                <a:solidFill>
                  <a:schemeClr val="tx1"/>
                </a:solidFill>
              </a:rPr>
              <a:t>Detect the </a:t>
            </a:r>
            <a:r>
              <a:rPr lang="en-US" sz="3600" b="1" i="1" dirty="0" smtClean="0">
                <a:solidFill>
                  <a:srgbClr val="FF0000"/>
                </a:solidFill>
              </a:rPr>
              <a:t>neighbors’ distances </a:t>
            </a:r>
            <a:r>
              <a:rPr lang="en-US" sz="3600" b="1" i="1" dirty="0" smtClean="0">
                <a:solidFill>
                  <a:schemeClr val="tx2"/>
                </a:solidFill>
              </a:rPr>
              <a:t>in these rows </a:t>
            </a:r>
          </a:p>
          <a:p>
            <a:pPr marL="457200" indent="-457200">
              <a:lnSpc>
                <a:spcPts val="3140"/>
              </a:lnSpc>
              <a:buFont typeface="Arial" charset="0"/>
              <a:buChar char="•"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ts val="3140"/>
              </a:lnSpc>
              <a:buFont typeface="Arial" charset="0"/>
              <a:buChar char="•"/>
            </a:pPr>
            <a:r>
              <a:rPr lang="en-US" sz="3600" b="1" i="1" dirty="0">
                <a:solidFill>
                  <a:srgbClr val="FF0000"/>
                </a:solidFill>
              </a:rPr>
              <a:t>Aggregate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i="1" dirty="0">
                <a:solidFill>
                  <a:schemeClr val="tx2"/>
                </a:solidFill>
              </a:rPr>
              <a:t>the locations from different </a:t>
            </a:r>
            <a:r>
              <a:rPr lang="en-US" sz="3600" b="1" i="1" dirty="0" smtClean="0">
                <a:solidFill>
                  <a:schemeClr val="tx2"/>
                </a:solidFill>
              </a:rPr>
              <a:t>rows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0" y="5689979"/>
            <a:ext cx="9143999" cy="939421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620"/>
              </a:lnSpc>
            </a:pPr>
            <a:r>
              <a:rPr lang="en-US" sz="3600" b="1" dirty="0" smtClean="0">
                <a:solidFill>
                  <a:srgbClr val="FFFFFF"/>
                </a:solidFill>
              </a:rPr>
              <a:t>Provides the neighbor distances for all cells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3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" y="1676400"/>
            <a:ext cx="9144000" cy="4392659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01" name="Rounded Rectangle 300"/>
          <p:cNvSpPr/>
          <p:nvPr/>
        </p:nvSpPr>
        <p:spPr>
          <a:xfrm>
            <a:off x="152400" y="2745467"/>
            <a:ext cx="8839200" cy="9883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2" name="Rounded Rectangle 301"/>
          <p:cNvSpPr/>
          <p:nvPr/>
        </p:nvSpPr>
        <p:spPr>
          <a:xfrm>
            <a:off x="152400" y="3431267"/>
            <a:ext cx="8839200" cy="9883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" name="Rounded Rectangle 299"/>
          <p:cNvSpPr/>
          <p:nvPr/>
        </p:nvSpPr>
        <p:spPr>
          <a:xfrm>
            <a:off x="152400" y="2209800"/>
            <a:ext cx="8839200" cy="9883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8" name="Rounded Rectangle 297"/>
          <p:cNvSpPr/>
          <p:nvPr/>
        </p:nvSpPr>
        <p:spPr>
          <a:xfrm>
            <a:off x="152400" y="1371600"/>
            <a:ext cx="8839200" cy="9883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4" name="Group 293"/>
          <p:cNvGrpSpPr/>
          <p:nvPr/>
        </p:nvGrpSpPr>
        <p:grpSpPr>
          <a:xfrm>
            <a:off x="875753" y="3466224"/>
            <a:ext cx="1511473" cy="932688"/>
            <a:chOff x="4983000" y="2244933"/>
            <a:chExt cx="1511473" cy="932688"/>
          </a:xfrm>
        </p:grpSpPr>
        <p:sp>
          <p:nvSpPr>
            <p:cNvPr id="295" name="Oval 294"/>
            <p:cNvSpPr/>
            <p:nvPr/>
          </p:nvSpPr>
          <p:spPr>
            <a:xfrm>
              <a:off x="4983000" y="2308829"/>
              <a:ext cx="777240" cy="777240"/>
            </a:xfrm>
            <a:prstGeom prst="ellipse">
              <a:avLst/>
            </a:prstGeom>
            <a:solidFill>
              <a:srgbClr val="FF0000"/>
            </a:solidFill>
            <a:ln w="1016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" name="Oval 295"/>
            <p:cNvSpPr>
              <a:spLocks noChangeAspect="1"/>
            </p:cNvSpPr>
            <p:nvPr/>
          </p:nvSpPr>
          <p:spPr>
            <a:xfrm>
              <a:off x="5561785" y="2244933"/>
              <a:ext cx="932688" cy="932688"/>
            </a:xfrm>
            <a:prstGeom prst="ellipse">
              <a:avLst/>
            </a:prstGeom>
            <a:solidFill>
              <a:srgbClr val="FF0000"/>
            </a:solidFill>
            <a:ln w="1016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1490473" y="1505712"/>
            <a:ext cx="1481327" cy="932688"/>
            <a:chOff x="3684552" y="2265368"/>
            <a:chExt cx="1481327" cy="932688"/>
          </a:xfrm>
        </p:grpSpPr>
        <p:sp>
          <p:nvSpPr>
            <p:cNvPr id="283" name="Oval 282"/>
            <p:cNvSpPr>
              <a:spLocks noChangeAspect="1"/>
            </p:cNvSpPr>
            <p:nvPr/>
          </p:nvSpPr>
          <p:spPr>
            <a:xfrm>
              <a:off x="3684552" y="2265368"/>
              <a:ext cx="932688" cy="932688"/>
            </a:xfrm>
            <a:prstGeom prst="ellipse">
              <a:avLst/>
            </a:prstGeom>
            <a:solidFill>
              <a:srgbClr val="FF0000"/>
            </a:solidFill>
            <a:ln w="1016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" name="Oval 283"/>
            <p:cNvSpPr/>
            <p:nvPr/>
          </p:nvSpPr>
          <p:spPr>
            <a:xfrm>
              <a:off x="4388639" y="2344616"/>
              <a:ext cx="777240" cy="777240"/>
            </a:xfrm>
            <a:prstGeom prst="ellipse">
              <a:avLst/>
            </a:prstGeom>
            <a:solidFill>
              <a:srgbClr val="FF0000"/>
            </a:solidFill>
            <a:ln w="1016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4876800" y="2197208"/>
            <a:ext cx="1481327" cy="932688"/>
            <a:chOff x="3684552" y="2265368"/>
            <a:chExt cx="1481327" cy="932688"/>
          </a:xfrm>
        </p:grpSpPr>
        <p:sp>
          <p:nvSpPr>
            <p:cNvPr id="286" name="Oval 285"/>
            <p:cNvSpPr>
              <a:spLocks noChangeAspect="1"/>
            </p:cNvSpPr>
            <p:nvPr/>
          </p:nvSpPr>
          <p:spPr>
            <a:xfrm>
              <a:off x="3684552" y="2265368"/>
              <a:ext cx="932688" cy="932688"/>
            </a:xfrm>
            <a:prstGeom prst="ellipse">
              <a:avLst/>
            </a:prstGeom>
            <a:solidFill>
              <a:srgbClr val="FF0000"/>
            </a:solidFill>
            <a:ln w="1016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" name="Oval 286"/>
            <p:cNvSpPr/>
            <p:nvPr/>
          </p:nvSpPr>
          <p:spPr>
            <a:xfrm>
              <a:off x="4388639" y="2344616"/>
              <a:ext cx="777240" cy="777240"/>
            </a:xfrm>
            <a:prstGeom prst="ellipse">
              <a:avLst/>
            </a:prstGeom>
            <a:solidFill>
              <a:srgbClr val="FF0000"/>
            </a:solidFill>
            <a:ln w="1016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6794327" y="2877312"/>
            <a:ext cx="1511473" cy="932688"/>
            <a:chOff x="4983000" y="2244933"/>
            <a:chExt cx="1511473" cy="932688"/>
          </a:xfrm>
        </p:grpSpPr>
        <p:sp>
          <p:nvSpPr>
            <p:cNvPr id="292" name="Oval 291"/>
            <p:cNvSpPr/>
            <p:nvPr/>
          </p:nvSpPr>
          <p:spPr>
            <a:xfrm>
              <a:off x="4983000" y="2308829"/>
              <a:ext cx="777240" cy="777240"/>
            </a:xfrm>
            <a:prstGeom prst="ellipse">
              <a:avLst/>
            </a:prstGeom>
            <a:solidFill>
              <a:srgbClr val="FF0000"/>
            </a:solidFill>
            <a:ln w="1016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" name="Oval 292"/>
            <p:cNvSpPr>
              <a:spLocks noChangeAspect="1"/>
            </p:cNvSpPr>
            <p:nvPr/>
          </p:nvSpPr>
          <p:spPr>
            <a:xfrm>
              <a:off x="5561785" y="2244933"/>
              <a:ext cx="932688" cy="932688"/>
            </a:xfrm>
            <a:prstGeom prst="ellipse">
              <a:avLst/>
            </a:prstGeom>
            <a:solidFill>
              <a:srgbClr val="FF0000"/>
            </a:solidFill>
            <a:ln w="1016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36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8600" y="1559046"/>
            <a:ext cx="3962400" cy="2784354"/>
            <a:chOff x="1905000" y="2667000"/>
            <a:chExt cx="3962400" cy="2784354"/>
          </a:xfrm>
        </p:grpSpPr>
        <p:grpSp>
          <p:nvGrpSpPr>
            <p:cNvPr id="48" name="Group 47"/>
            <p:cNvGrpSpPr/>
            <p:nvPr/>
          </p:nvGrpSpPr>
          <p:grpSpPr>
            <a:xfrm>
              <a:off x="1905000" y="2667000"/>
              <a:ext cx="3962400" cy="803154"/>
              <a:chOff x="2209801" y="2971800"/>
              <a:chExt cx="3962400" cy="803154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2209801" y="2979042"/>
                <a:ext cx="3962400" cy="795912"/>
                <a:chOff x="996777" y="2117206"/>
                <a:chExt cx="3962400" cy="795912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996777" y="2490964"/>
                  <a:ext cx="3962400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5" name="Group 104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107" name="Oval 106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9525" cmpd="sng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b="1" dirty="0" smtClean="0">
                        <a:solidFill>
                          <a:schemeClr val="bg1"/>
                        </a:solidFill>
                      </a:rPr>
                      <a:t>A</a:t>
                    </a:r>
                    <a:endParaRPr lang="en-US" sz="36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cxnSp>
            <p:nvCxnSpPr>
              <p:cNvPr id="53" name="Straight Connector 52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1905000" y="3352800"/>
              <a:ext cx="3962400" cy="803154"/>
              <a:chOff x="2209801" y="2971800"/>
              <a:chExt cx="3962400" cy="803154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2209801" y="2979042"/>
                <a:ext cx="3962400" cy="795912"/>
                <a:chOff x="996777" y="2117206"/>
                <a:chExt cx="3962400" cy="795912"/>
              </a:xfrm>
            </p:grpSpPr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996777" y="2490964"/>
                  <a:ext cx="3962400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4" name="Group 123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126" name="Oval 125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cxnSp>
            <p:nvCxnSpPr>
              <p:cNvPr id="114" name="Straight Connector 113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Oval 115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1905000" y="4038600"/>
              <a:ext cx="3962400" cy="803154"/>
              <a:chOff x="2209801" y="2971800"/>
              <a:chExt cx="3962400" cy="803154"/>
            </a:xfrm>
          </p:grpSpPr>
          <p:grpSp>
            <p:nvGrpSpPr>
              <p:cNvPr id="131" name="Group 130"/>
              <p:cNvGrpSpPr/>
              <p:nvPr/>
            </p:nvGrpSpPr>
            <p:grpSpPr>
              <a:xfrm>
                <a:off x="2209801" y="2979042"/>
                <a:ext cx="3962400" cy="795912"/>
                <a:chOff x="996777" y="2117206"/>
                <a:chExt cx="3962400" cy="795912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996777" y="2490964"/>
                  <a:ext cx="3962400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2" name="Group 141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144" name="Oval 143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6" name="Oval 145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Oval 146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cxnSp>
            <p:nvCxnSpPr>
              <p:cNvPr id="132" name="Straight Connector 131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Oval 133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1905000" y="4648200"/>
              <a:ext cx="3962400" cy="803154"/>
              <a:chOff x="2209801" y="2971800"/>
              <a:chExt cx="3962400" cy="803154"/>
            </a:xfrm>
          </p:grpSpPr>
          <p:grpSp>
            <p:nvGrpSpPr>
              <p:cNvPr id="167" name="Group 166"/>
              <p:cNvGrpSpPr/>
              <p:nvPr/>
            </p:nvGrpSpPr>
            <p:grpSpPr>
              <a:xfrm>
                <a:off x="2209801" y="2979042"/>
                <a:ext cx="3962400" cy="795912"/>
                <a:chOff x="996777" y="2117206"/>
                <a:chExt cx="3962400" cy="795912"/>
              </a:xfrm>
            </p:grpSpPr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996777" y="2490964"/>
                  <a:ext cx="3962400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8" name="Group 177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180" name="Oval 179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b="1" dirty="0" smtClean="0">
                        <a:solidFill>
                          <a:schemeClr val="bg1"/>
                        </a:solidFill>
                      </a:rPr>
                      <a:t>D</a:t>
                    </a:r>
                    <a:endParaRPr lang="en-US" sz="3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cxnSp>
            <p:nvCxnSpPr>
              <p:cNvPr id="168" name="Straight Connector 167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Oval 169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905000" y="2667000"/>
              <a:ext cx="3962400" cy="2758440"/>
            </a:xfrm>
            <a:prstGeom prst="roundRect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267200" y="1559046"/>
            <a:ext cx="3962400" cy="2784354"/>
            <a:chOff x="1905000" y="2667000"/>
            <a:chExt cx="3962400" cy="2784354"/>
          </a:xfrm>
        </p:grpSpPr>
        <p:grpSp>
          <p:nvGrpSpPr>
            <p:cNvPr id="185" name="Group 184"/>
            <p:cNvGrpSpPr/>
            <p:nvPr/>
          </p:nvGrpSpPr>
          <p:grpSpPr>
            <a:xfrm>
              <a:off x="1905000" y="2667000"/>
              <a:ext cx="3962400" cy="803154"/>
              <a:chOff x="2209801" y="2971800"/>
              <a:chExt cx="3962400" cy="803154"/>
            </a:xfrm>
          </p:grpSpPr>
          <p:grpSp>
            <p:nvGrpSpPr>
              <p:cNvPr id="235" name="Group 234"/>
              <p:cNvGrpSpPr/>
              <p:nvPr/>
            </p:nvGrpSpPr>
            <p:grpSpPr>
              <a:xfrm>
                <a:off x="2209801" y="2979042"/>
                <a:ext cx="3962400" cy="795912"/>
                <a:chOff x="996777" y="2117206"/>
                <a:chExt cx="3962400" cy="795912"/>
              </a:xfrm>
            </p:grpSpPr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>
                  <a:off x="996777" y="2490964"/>
                  <a:ext cx="3962400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5" name="Group 244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246" name="Oval 245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48" name="Oval 247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9" name="Oval 248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cxnSp>
            <p:nvCxnSpPr>
              <p:cNvPr id="236" name="Straight Connector 235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Oval 237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1905000" y="3352800"/>
              <a:ext cx="3962400" cy="803154"/>
              <a:chOff x="2209801" y="2971800"/>
              <a:chExt cx="3962400" cy="803154"/>
            </a:xfrm>
          </p:grpSpPr>
          <p:grpSp>
            <p:nvGrpSpPr>
              <p:cNvPr id="220" name="Group 219"/>
              <p:cNvGrpSpPr/>
              <p:nvPr/>
            </p:nvGrpSpPr>
            <p:grpSpPr>
              <a:xfrm>
                <a:off x="2209801" y="2979042"/>
                <a:ext cx="3962400" cy="795912"/>
                <a:chOff x="996777" y="2117206"/>
                <a:chExt cx="3962400" cy="795912"/>
              </a:xfrm>
            </p:grpSpPr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996777" y="2490964"/>
                  <a:ext cx="3962400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0" name="Group 229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231" name="Oval 230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32" name="Oval 231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33" name="Oval 232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b="1" dirty="0" smtClean="0"/>
                      <a:t>B</a:t>
                    </a:r>
                    <a:endParaRPr lang="en-US" sz="3600" b="1" dirty="0"/>
                  </a:p>
                </p:txBody>
              </p:sp>
              <p:sp>
                <p:nvSpPr>
                  <p:cNvPr id="234" name="Oval 233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cxnSp>
            <p:nvCxnSpPr>
              <p:cNvPr id="221" name="Straight Connector 220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Oval 222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1905000" y="4038600"/>
              <a:ext cx="3962400" cy="803154"/>
              <a:chOff x="2209801" y="2971800"/>
              <a:chExt cx="3962400" cy="803154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2209801" y="2979042"/>
                <a:ext cx="3962400" cy="795912"/>
                <a:chOff x="996777" y="2117206"/>
                <a:chExt cx="3962400" cy="795912"/>
              </a:xfrm>
            </p:grpSpPr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996777" y="2490964"/>
                  <a:ext cx="3962400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5" name="Group 214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216" name="Oval 215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7" name="Oval 216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8" name="Oval 217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9" name="Oval 218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cxnSp>
            <p:nvCxnSpPr>
              <p:cNvPr id="206" name="Straight Connector 205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Oval 207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</a:rPr>
                  <a:t>C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chemeClr val="bg2"/>
              </a:solidFill>
              <a:ln w="9525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>
              <a:off x="1905000" y="4648200"/>
              <a:ext cx="3962400" cy="803154"/>
              <a:chOff x="2209801" y="2971800"/>
              <a:chExt cx="3962400" cy="803154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2209801" y="2979042"/>
                <a:ext cx="3962400" cy="795912"/>
                <a:chOff x="996777" y="2117206"/>
                <a:chExt cx="3962400" cy="795912"/>
              </a:xfrm>
            </p:grpSpPr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996777" y="2490964"/>
                  <a:ext cx="3962400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0" name="Group 199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201" name="Oval 200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02" name="Oval 201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03" name="Oval 202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4" name="Oval 203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 cmpd="sng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cxnSp>
            <p:nvCxnSpPr>
              <p:cNvPr id="191" name="Straight Connector 190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Oval 192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9" name="Rounded Rectangle 188"/>
            <p:cNvSpPr/>
            <p:nvPr/>
          </p:nvSpPr>
          <p:spPr>
            <a:xfrm>
              <a:off x="1905000" y="2667000"/>
              <a:ext cx="3962400" cy="2758440"/>
            </a:xfrm>
            <a:prstGeom prst="roundRect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0" name="Rounded Rectangle 249"/>
          <p:cNvSpPr/>
          <p:nvPr/>
        </p:nvSpPr>
        <p:spPr>
          <a:xfrm>
            <a:off x="228599" y="4392169"/>
            <a:ext cx="8001001" cy="3933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7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</a:rPr>
              <a:t>1   0   5   4   9   8      3   2   7   6  11 10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251" name="Rounded Rectangle 250"/>
          <p:cNvSpPr/>
          <p:nvPr/>
        </p:nvSpPr>
        <p:spPr>
          <a:xfrm>
            <a:off x="228600" y="5169236"/>
            <a:ext cx="8001001" cy="3933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70000"/>
              </a:lnSpc>
            </a:pP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</a:rPr>
              <a:t>  </a:t>
            </a:r>
            <a:r>
              <a:rPr lang="en-US" sz="4000" dirty="0" smtClean="0"/>
              <a:t>±</a:t>
            </a:r>
            <a:r>
              <a:rPr lang="en-US" sz="4000" b="1" i="1" dirty="0">
                <a:solidFill>
                  <a:schemeClr val="bg1"/>
                </a:solidFill>
              </a:rPr>
              <a:t>1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5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1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5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1       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1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5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1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5  </a:t>
            </a:r>
            <a:r>
              <a:rPr lang="en-US" sz="4000" dirty="0" smtClean="0"/>
              <a:t>±</a:t>
            </a:r>
            <a:r>
              <a:rPr lang="en-US" sz="4000" b="1" i="1" dirty="0" smtClean="0">
                <a:solidFill>
                  <a:schemeClr val="bg1"/>
                </a:solidFill>
              </a:rPr>
              <a:t>1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1141" y="4953000"/>
            <a:ext cx="62752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/>
          <p:nvPr/>
        </p:nvCxnSpPr>
        <p:spPr>
          <a:xfrm>
            <a:off x="1353676" y="4953000"/>
            <a:ext cx="62752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/>
          <p:nvPr/>
        </p:nvCxnSpPr>
        <p:spPr>
          <a:xfrm>
            <a:off x="1963276" y="4953000"/>
            <a:ext cx="62752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1141" y="4785533"/>
            <a:ext cx="0" cy="383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1295400" y="4800600"/>
            <a:ext cx="0" cy="383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1981200" y="4800600"/>
            <a:ext cx="0" cy="383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2590800" y="4797897"/>
            <a:ext cx="0" cy="383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3200400" y="4800600"/>
            <a:ext cx="0" cy="383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3810000" y="4800600"/>
            <a:ext cx="0" cy="383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4648200" y="4800600"/>
            <a:ext cx="0" cy="383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5334000" y="4800600"/>
            <a:ext cx="0" cy="383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5943600" y="4800600"/>
            <a:ext cx="0" cy="383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553200" y="4800600"/>
            <a:ext cx="0" cy="383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7239000" y="4797897"/>
            <a:ext cx="0" cy="383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7848600" y="4797897"/>
            <a:ext cx="0" cy="383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>
            <a:off x="2590800" y="4953000"/>
            <a:ext cx="62752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/>
          <p:nvPr/>
        </p:nvCxnSpPr>
        <p:spPr>
          <a:xfrm>
            <a:off x="3200400" y="4953000"/>
            <a:ext cx="62752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>
            <a:off x="4648200" y="4953000"/>
            <a:ext cx="62752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>
            <a:off x="5316076" y="4953000"/>
            <a:ext cx="62752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>
            <a:off x="5943600" y="4953000"/>
            <a:ext cx="62752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>
            <a:off x="6611476" y="4953000"/>
            <a:ext cx="62752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>
            <a:off x="7239000" y="4953000"/>
            <a:ext cx="62752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2" name="TextBox 271"/>
          <p:cNvSpPr txBox="1"/>
          <p:nvPr/>
        </p:nvSpPr>
        <p:spPr>
          <a:xfrm>
            <a:off x="342666" y="35814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1638066" y="3581400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+5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2849426" y="16002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5079031" y="2286000"/>
            <a:ext cx="559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6324600" y="228263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7598682" y="2994283"/>
            <a:ext cx="559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6322360" y="298410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7620000" y="2590800"/>
            <a:ext cx="1762021" cy="523220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DRAM Tile</a:t>
            </a:r>
            <a:endParaRPr lang="en-US" sz="2800" b="1" dirty="0"/>
          </a:p>
        </p:txBody>
      </p:sp>
      <p:sp>
        <p:nvSpPr>
          <p:cNvPr id="281" name="TextBox 280"/>
          <p:cNvSpPr txBox="1"/>
          <p:nvPr/>
        </p:nvSpPr>
        <p:spPr>
          <a:xfrm>
            <a:off x="7772400" y="4191000"/>
            <a:ext cx="1649811" cy="733534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>
              <a:lnSpc>
                <a:spcPts val="2460"/>
              </a:lnSpc>
            </a:pPr>
            <a:r>
              <a:rPr lang="en-US" sz="2800" b="1" dirty="0" smtClean="0"/>
              <a:t>SYSTEM</a:t>
            </a:r>
          </a:p>
          <a:p>
            <a:pPr algn="ctr">
              <a:lnSpc>
                <a:spcPts val="2460"/>
              </a:lnSpc>
            </a:pPr>
            <a:r>
              <a:rPr lang="en-US" sz="2800" b="1" dirty="0" smtClean="0"/>
              <a:t> ADDRESS</a:t>
            </a:r>
            <a:endParaRPr lang="en-US" sz="2800" b="1" dirty="0"/>
          </a:p>
        </p:txBody>
      </p:sp>
      <p:sp>
        <p:nvSpPr>
          <p:cNvPr id="176" name="Rounded Rectangle 175"/>
          <p:cNvSpPr/>
          <p:nvPr/>
        </p:nvSpPr>
        <p:spPr>
          <a:xfrm>
            <a:off x="0" y="5867400"/>
            <a:ext cx="9143999" cy="838200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Aggregated neighbor locations {</a:t>
            </a:r>
            <a:r>
              <a:rPr lang="en-US" sz="3600" dirty="0" smtClean="0"/>
              <a:t>+</a:t>
            </a:r>
            <a:r>
              <a:rPr lang="en-US" sz="3600" b="1" i="1" dirty="0" smtClean="0">
                <a:solidFill>
                  <a:schemeClr val="bg1"/>
                </a:solidFill>
              </a:rPr>
              <a:t>1, -5, +5, -1</a:t>
            </a:r>
            <a:r>
              <a:rPr lang="en-US" sz="3600" b="1" dirty="0" smtClean="0">
                <a:solidFill>
                  <a:srgbClr val="FFFFFF"/>
                </a:solidFill>
              </a:rPr>
              <a:t>}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99" name="Multiply 298"/>
          <p:cNvSpPr/>
          <p:nvPr/>
        </p:nvSpPr>
        <p:spPr>
          <a:xfrm>
            <a:off x="8153400" y="144139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5" name="Title 1"/>
          <p:cNvSpPr>
            <a:spLocks noGrp="1"/>
          </p:cNvSpPr>
          <p:nvPr>
            <p:ph type="title"/>
          </p:nvPr>
        </p:nvSpPr>
        <p:spPr>
          <a:xfrm>
            <a:off x="0" y="-103142"/>
            <a:ext cx="9143998" cy="1398542"/>
          </a:xfrm>
        </p:spPr>
        <p:txBody>
          <a:bodyPr>
            <a:normAutofit/>
          </a:bodyPr>
          <a:lstStyle/>
          <a:p>
            <a:pPr>
              <a:lnSpc>
                <a:spcPts val="3580"/>
              </a:lnSpc>
            </a:pPr>
            <a:r>
              <a:rPr lang="en-US" b="1" dirty="0" smtClean="0"/>
              <a:t>KEY IDEA 2:</a:t>
            </a:r>
            <a:br>
              <a:rPr lang="en-US" b="1" dirty="0" smtClean="0"/>
            </a:br>
            <a:r>
              <a:rPr lang="en-US" b="1" dirty="0" smtClean="0"/>
              <a:t>PARALLEL TESTS IN MULTIPLE ROWS</a:t>
            </a:r>
            <a:endParaRPr lang="en-US" b="1" dirty="0"/>
          </a:p>
        </p:txBody>
      </p:sp>
      <p:sp>
        <p:nvSpPr>
          <p:cNvPr id="303" name="Multiply 302"/>
          <p:cNvSpPr/>
          <p:nvPr/>
        </p:nvSpPr>
        <p:spPr>
          <a:xfrm>
            <a:off x="8153400" y="213360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4" name="Multiply 303"/>
          <p:cNvSpPr/>
          <p:nvPr/>
        </p:nvSpPr>
        <p:spPr>
          <a:xfrm>
            <a:off x="8153400" y="281940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5" name="Multiply 304"/>
          <p:cNvSpPr/>
          <p:nvPr/>
        </p:nvSpPr>
        <p:spPr>
          <a:xfrm>
            <a:off x="8153400" y="350520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6" name="Left Arrow 305"/>
          <p:cNvSpPr/>
          <p:nvPr/>
        </p:nvSpPr>
        <p:spPr>
          <a:xfrm>
            <a:off x="1219200" y="914400"/>
            <a:ext cx="1871953" cy="838200"/>
          </a:xfrm>
          <a:prstGeom prst="left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A+1</a:t>
            </a:r>
            <a:endParaRPr lang="en-US" sz="4000" b="1" dirty="0"/>
          </a:p>
        </p:txBody>
      </p:sp>
      <p:sp>
        <p:nvSpPr>
          <p:cNvPr id="307" name="Left Arrow 306"/>
          <p:cNvSpPr/>
          <p:nvPr/>
        </p:nvSpPr>
        <p:spPr>
          <a:xfrm>
            <a:off x="4800600" y="1524000"/>
            <a:ext cx="1871953" cy="838200"/>
          </a:xfrm>
          <a:prstGeom prst="left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B-5</a:t>
            </a:r>
            <a:endParaRPr lang="en-US" sz="4000" b="1" dirty="0"/>
          </a:p>
        </p:txBody>
      </p:sp>
      <p:sp>
        <p:nvSpPr>
          <p:cNvPr id="308" name="Right Arrow 307"/>
          <p:cNvSpPr/>
          <p:nvPr/>
        </p:nvSpPr>
        <p:spPr>
          <a:xfrm>
            <a:off x="6583680" y="2133600"/>
            <a:ext cx="1874520" cy="841248"/>
          </a:xfrm>
          <a:prstGeom prst="right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C-1</a:t>
            </a:r>
            <a:endParaRPr lang="en-US" sz="4000" b="1" dirty="0"/>
          </a:p>
        </p:txBody>
      </p:sp>
      <p:sp>
        <p:nvSpPr>
          <p:cNvPr id="309" name="Right Arrow 308"/>
          <p:cNvSpPr/>
          <p:nvPr/>
        </p:nvSpPr>
        <p:spPr>
          <a:xfrm>
            <a:off x="914400" y="2895600"/>
            <a:ext cx="1874520" cy="841248"/>
          </a:xfrm>
          <a:prstGeom prst="right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D+5</a:t>
            </a:r>
            <a:endParaRPr lang="en-US" sz="4000" b="1" dirty="0"/>
          </a:p>
        </p:txBody>
      </p:sp>
      <p:sp>
        <p:nvSpPr>
          <p:cNvPr id="310" name="TextBox 309"/>
          <p:cNvSpPr txBox="1"/>
          <p:nvPr/>
        </p:nvSpPr>
        <p:spPr>
          <a:xfrm>
            <a:off x="1650031" y="1600200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+1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6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 animBg="1"/>
      <p:bldP spid="301" grpId="1" animBg="1"/>
      <p:bldP spid="302" grpId="0" animBg="1"/>
      <p:bldP spid="302" grpId="1" animBg="1"/>
      <p:bldP spid="300" grpId="0" animBg="1"/>
      <p:bldP spid="300" grpId="1" animBg="1"/>
      <p:bldP spid="298" grpId="0" animBg="1"/>
      <p:bldP spid="298" grpId="1" animBg="1"/>
      <p:bldP spid="273" grpId="0"/>
      <p:bldP spid="276" grpId="0"/>
      <p:bldP spid="278" grpId="0"/>
      <p:bldP spid="176" grpId="0" animBg="1"/>
      <p:bldP spid="299" grpId="0" animBg="1"/>
      <p:bldP spid="299" grpId="1" animBg="1"/>
      <p:bldP spid="303" grpId="0" animBg="1"/>
      <p:bldP spid="303" grpId="1" animBg="1"/>
      <p:bldP spid="304" grpId="0" animBg="1"/>
      <p:bldP spid="304" grpId="1" animBg="1"/>
      <p:bldP spid="305" grpId="0" animBg="1"/>
      <p:bldP spid="305" grpId="1" animBg="1"/>
      <p:bldP spid="306" grpId="1" animBg="1"/>
      <p:bldP spid="306" grpId="2" animBg="1"/>
      <p:bldP spid="307" grpId="0" animBg="1"/>
      <p:bldP spid="307" grpId="1" animBg="1"/>
      <p:bldP spid="308" grpId="0" animBg="1"/>
      <p:bldP spid="308" grpId="1" animBg="1"/>
      <p:bldP spid="309" grpId="0" animBg="1"/>
      <p:bldP spid="309" grpId="1" animBg="1"/>
      <p:bldP spid="3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961243"/>
            <a:ext cx="9144000" cy="54860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OUTLINE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37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790" y="1170811"/>
            <a:ext cx="9143999" cy="84753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Data-Dependent Failures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658" y="2204355"/>
            <a:ext cx="9143999" cy="84753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Challenges in System-Level Detection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526" y="3263815"/>
            <a:ext cx="9143999" cy="84753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Our Mechanism: PARBOR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394" y="4297359"/>
            <a:ext cx="9143999" cy="84753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Experimental Results from Real Chips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-9396" y="5311179"/>
            <a:ext cx="9143999" cy="84753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Use Cases</a:t>
            </a:r>
          </a:p>
        </p:txBody>
      </p:sp>
    </p:spTree>
    <p:extLst>
      <p:ext uri="{BB962C8B-B14F-4D97-AF65-F5344CB8AC3E}">
        <p14:creationId xmlns:p14="http://schemas.microsoft.com/office/powerpoint/2010/main" val="11955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2209799"/>
            <a:ext cx="9144000" cy="33160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METHODOLOGY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525869"/>
            <a:ext cx="9144000" cy="646331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Evaluated 144 chips from three major vendors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382" y="990600"/>
            <a:ext cx="9149382" cy="923330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An FPGA-based testing infrastructure</a:t>
            </a:r>
          </a:p>
          <a:p>
            <a:pPr algn="ctr"/>
            <a:r>
              <a:rPr lang="en-US" b="1" dirty="0" smtClean="0"/>
              <a:t>[ISCA’13, SIGMETRICS’14, ISCA’14, HPCA’15, DSN’15, SIGMETRICS’16]</a:t>
            </a:r>
            <a:endParaRPr lang="en-US" b="1" dirty="0"/>
          </a:p>
        </p:txBody>
      </p:sp>
      <p:pic>
        <p:nvPicPr>
          <p:cNvPr id="4" name="Picture 3" descr="7632508_s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67" b="82000" l="5778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0" y="2459328"/>
            <a:ext cx="2857500" cy="1905000"/>
          </a:xfrm>
          <a:prstGeom prst="rect">
            <a:avLst/>
          </a:prstGeom>
          <a:effectLst>
            <a:outerShdw blurRad="63500" dir="13500000" kx="2700000" rotWithShape="0">
              <a:schemeClr val="bg1">
                <a:lumMod val="85000"/>
                <a:alpha val="15000"/>
              </a:schemeClr>
            </a:outerShdw>
          </a:effectLst>
          <a:scene3d>
            <a:camera prst="orthographicFront">
              <a:rot lat="0" lon="0" rev="10799999"/>
            </a:camera>
            <a:lightRig rig="threePt" dir="t"/>
          </a:scene3d>
        </p:spPr>
      </p:pic>
      <p:pic>
        <p:nvPicPr>
          <p:cNvPr id="13" name="Picture 12" descr="24342616_s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743200"/>
            <a:ext cx="2857500" cy="1905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38</a:t>
            </a:fld>
            <a:endParaRPr lang="en-US" dirty="0"/>
          </a:p>
        </p:txBody>
      </p:sp>
      <p:pic>
        <p:nvPicPr>
          <p:cNvPr id="14" name="Picture 13" descr="24342616_s.jpg"/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20" y="3057270"/>
            <a:ext cx="2857500" cy="1905000"/>
          </a:xfrm>
          <a:prstGeom prst="rect">
            <a:avLst/>
          </a:prstGeom>
        </p:spPr>
      </p:pic>
      <p:pic>
        <p:nvPicPr>
          <p:cNvPr id="15" name="Picture 14" descr="sp605-board.jpg"/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62200"/>
            <a:ext cx="5019489" cy="298157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19867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929956"/>
            <a:ext cx="9144000" cy="440404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5" name="Picture 4" descr="24342616_s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914400"/>
            <a:ext cx="2857500" cy="1905000"/>
          </a:xfrm>
          <a:prstGeom prst="rect">
            <a:avLst/>
          </a:prstGeom>
        </p:spPr>
      </p:pic>
      <p:pic>
        <p:nvPicPr>
          <p:cNvPr id="6" name="Picture 5" descr="24342616_s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29957"/>
            <a:ext cx="2857500" cy="1905000"/>
          </a:xfrm>
          <a:prstGeom prst="rect">
            <a:avLst/>
          </a:prstGeom>
        </p:spPr>
      </p:pic>
      <p:pic>
        <p:nvPicPr>
          <p:cNvPr id="7" name="Picture 6" descr="24342616_s.jpg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929957"/>
            <a:ext cx="2857500" cy="1905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PARBOR: TEST CHARACTERISTICS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67000" y="1314271"/>
            <a:ext cx="11478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Apple Chancery"/>
                <a:cs typeface="Apple Chancery"/>
              </a:rPr>
              <a:t>A</a:t>
            </a:r>
            <a:endParaRPr lang="en-US" sz="7200" dirty="0">
              <a:solidFill>
                <a:srgbClr val="FFFFFF"/>
              </a:solidFill>
              <a:latin typeface="Apple Chancery"/>
              <a:cs typeface="Apple Chancery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1314271"/>
            <a:ext cx="1087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Apple Chancery"/>
                <a:cs typeface="Apple Chancery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1400" y="1314271"/>
            <a:ext cx="999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Apple Chancery"/>
                <a:cs typeface="Apple Chancery"/>
              </a:rPr>
              <a:t>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75AD3244-FE42-4648-8A13-942AAE84A223}" type="slidenum">
              <a:rPr lang="en-US" smtClean="0"/>
              <a:t>39</a:t>
            </a:fld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76200" y="2518458"/>
            <a:ext cx="2133599" cy="910542"/>
          </a:xfrm>
          <a:prstGeom prst="roundRect">
            <a:avLst/>
          </a:prstGeom>
          <a:solidFill>
            <a:srgbClr val="EEECE1"/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000" b="1" dirty="0" smtClean="0">
                <a:solidFill>
                  <a:srgbClr val="FF0000"/>
                </a:solidFill>
              </a:rPr>
              <a:t>NUM TEST</a:t>
            </a:r>
          </a:p>
          <a:p>
            <a:pPr algn="ctr">
              <a:lnSpc>
                <a:spcPct val="80000"/>
              </a:lnSpc>
            </a:pPr>
            <a:r>
              <a:rPr lang="en-US" sz="3000" b="1" dirty="0" smtClean="0">
                <a:solidFill>
                  <a:srgbClr val="FF0000"/>
                </a:solidFill>
              </a:rPr>
              <a:t>REDUCED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362200" y="2518458"/>
            <a:ext cx="1755648" cy="910542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745654X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27449" y="2518458"/>
            <a:ext cx="1755648" cy="910542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1016800X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089648" y="2518458"/>
            <a:ext cx="1752600" cy="910542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chemeClr val="bg1"/>
                </a:solidFill>
              </a:rPr>
              <a:t>745654X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0" y="5318125"/>
            <a:ext cx="9144000" cy="1082675"/>
          </a:xfrm>
          <a:prstGeom prst="round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Can detect neighbor locations </a:t>
            </a:r>
          </a:p>
          <a:p>
            <a:pPr algn="ctr">
              <a:lnSpc>
                <a:spcPct val="7000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in 66-90 tests </a:t>
            </a:r>
          </a:p>
        </p:txBody>
      </p:sp>
    </p:spTree>
    <p:extLst>
      <p:ext uri="{BB962C8B-B14F-4D97-AF65-F5344CB8AC3E}">
        <p14:creationId xmlns:p14="http://schemas.microsoft.com/office/powerpoint/2010/main" val="163757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7" grpId="0"/>
      <p:bldP spid="18" grpId="0"/>
      <p:bldP spid="22" grpId="0" animBg="1"/>
      <p:bldP spid="23" grpId="0" animBg="1"/>
      <p:bldP spid="24" grpId="0" animBg="1"/>
      <p:bldP spid="25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180"/>
          <p:cNvSpPr/>
          <p:nvPr/>
        </p:nvSpPr>
        <p:spPr>
          <a:xfrm>
            <a:off x="1" y="1828800"/>
            <a:ext cx="9144000" cy="33528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DRAM SCALING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76298" y="1981200"/>
            <a:ext cx="3273181" cy="2582606"/>
            <a:chOff x="428328" y="2110982"/>
            <a:chExt cx="3273181" cy="258260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31890" y="2135878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704366" y="2129654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76842" y="2123430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49881" y="4281301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43673" y="3690373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49318" y="2117206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12657" y="2110982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29848" y="2495297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28328" y="3090309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534160" y="2226069"/>
              <a:ext cx="3067764" cy="525790"/>
              <a:chOff x="534160" y="2226069"/>
              <a:chExt cx="3067764" cy="52579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534160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800960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434360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058623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41777" y="2821081"/>
              <a:ext cx="3058627" cy="525790"/>
              <a:chOff x="534160" y="2226069"/>
              <a:chExt cx="3058627" cy="52579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34160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167560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800960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425223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49486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38848" y="3430281"/>
              <a:ext cx="3067764" cy="525790"/>
              <a:chOff x="543297" y="2226069"/>
              <a:chExt cx="3067764" cy="52579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43297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810097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434360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067760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35919" y="4030345"/>
              <a:ext cx="3067764" cy="525790"/>
              <a:chOff x="543297" y="2226069"/>
              <a:chExt cx="3067764" cy="52579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543297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85834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810097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443497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067760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5634096" y="2133600"/>
            <a:ext cx="3165456" cy="2357052"/>
            <a:chOff x="3454955" y="2670363"/>
            <a:chExt cx="2434972" cy="1813117"/>
          </a:xfrm>
          <a:solidFill>
            <a:srgbClr val="10253F"/>
          </a:solidFill>
        </p:grpSpPr>
        <p:grpSp>
          <p:nvGrpSpPr>
            <p:cNvPr id="40" name="Group 39"/>
            <p:cNvGrpSpPr>
              <a:grpSpLocks noChangeAspect="1"/>
            </p:cNvGrpSpPr>
            <p:nvPr/>
          </p:nvGrpSpPr>
          <p:grpSpPr>
            <a:xfrm>
              <a:off x="3454955" y="2670363"/>
              <a:ext cx="1233724" cy="929423"/>
              <a:chOff x="428328" y="2110982"/>
              <a:chExt cx="3273181" cy="2582606"/>
            </a:xfrm>
            <a:grpFill/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3331890" y="2135878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2704366" y="2129654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2076842" y="2123430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449881" y="4281301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443673" y="3690373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1449318" y="2117206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812657" y="2110982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429848" y="2495297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428328" y="3090309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2" name="Group 151"/>
              <p:cNvGrpSpPr/>
              <p:nvPr/>
            </p:nvGrpSpPr>
            <p:grpSpPr>
              <a:xfrm>
                <a:off x="534160" y="2226069"/>
                <a:ext cx="3067764" cy="525790"/>
                <a:chOff x="534160" y="2226069"/>
                <a:chExt cx="3067764" cy="525790"/>
              </a:xfrm>
              <a:grpFill/>
            </p:grpSpPr>
            <p:sp>
              <p:nvSpPr>
                <p:cNvPr id="171" name="Oval 170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800961" y="2229173"/>
                  <a:ext cx="543300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3" name="Group 152"/>
              <p:cNvGrpSpPr/>
              <p:nvPr/>
            </p:nvGrpSpPr>
            <p:grpSpPr>
              <a:xfrm>
                <a:off x="541777" y="2821081"/>
                <a:ext cx="3058627" cy="525790"/>
                <a:chOff x="534160" y="2226069"/>
                <a:chExt cx="3058627" cy="525790"/>
              </a:xfrm>
              <a:grpFill/>
            </p:grpSpPr>
            <p:sp>
              <p:nvSpPr>
                <p:cNvPr id="166" name="Oval 165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1167560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2425223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3049486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538848" y="3430281"/>
                <a:ext cx="3067764" cy="525790"/>
                <a:chOff x="543297" y="2226069"/>
                <a:chExt cx="3067764" cy="525790"/>
              </a:xfrm>
              <a:grpFill/>
            </p:grpSpPr>
            <p:sp>
              <p:nvSpPr>
                <p:cNvPr id="161" name="Oval 160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1810097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535919" y="4030345"/>
                <a:ext cx="3067764" cy="525790"/>
                <a:chOff x="543297" y="2226069"/>
                <a:chExt cx="3067764" cy="525790"/>
              </a:xfrm>
              <a:grpFill/>
            </p:grpSpPr>
            <p:sp>
              <p:nvSpPr>
                <p:cNvPr id="156" name="Oval 155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1185834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1810097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9" name="Oval 158"/>
                <p:cNvSpPr/>
                <p:nvPr/>
              </p:nvSpPr>
              <p:spPr>
                <a:xfrm>
                  <a:off x="2443497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1" name="Group 40"/>
            <p:cNvGrpSpPr>
              <a:grpSpLocks noChangeAspect="1"/>
            </p:cNvGrpSpPr>
            <p:nvPr/>
          </p:nvGrpSpPr>
          <p:grpSpPr>
            <a:xfrm>
              <a:off x="3457947" y="3551049"/>
              <a:ext cx="1233724" cy="929423"/>
              <a:chOff x="428328" y="2110982"/>
              <a:chExt cx="3273181" cy="2582606"/>
            </a:xfrm>
            <a:grpFill/>
          </p:grpSpPr>
          <p:cxnSp>
            <p:nvCxnSpPr>
              <p:cNvPr id="110" name="Straight Connector 109"/>
              <p:cNvCxnSpPr/>
              <p:nvPr/>
            </p:nvCxnSpPr>
            <p:spPr>
              <a:xfrm>
                <a:off x="3331890" y="2135878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2704366" y="2129654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2076842" y="2123430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449881" y="4281301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443673" y="3690373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1449318" y="2117206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812657" y="2110982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429848" y="2495297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428328" y="3090309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" name="Group 118"/>
              <p:cNvGrpSpPr/>
              <p:nvPr/>
            </p:nvGrpSpPr>
            <p:grpSpPr>
              <a:xfrm>
                <a:off x="534160" y="2226069"/>
                <a:ext cx="3067764" cy="525790"/>
                <a:chOff x="534160" y="2226069"/>
                <a:chExt cx="3067764" cy="525790"/>
              </a:xfrm>
              <a:grpFill/>
            </p:grpSpPr>
            <p:sp>
              <p:nvSpPr>
                <p:cNvPr id="138" name="Oval 137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1800961" y="2229173"/>
                  <a:ext cx="543300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541777" y="2821081"/>
                <a:ext cx="3058627" cy="525790"/>
                <a:chOff x="534160" y="2226069"/>
                <a:chExt cx="3058627" cy="525790"/>
              </a:xfrm>
              <a:grpFill/>
            </p:grpSpPr>
            <p:sp>
              <p:nvSpPr>
                <p:cNvPr id="133" name="Oval 132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1167560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2425223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3049486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1" name="Group 120"/>
              <p:cNvGrpSpPr/>
              <p:nvPr/>
            </p:nvGrpSpPr>
            <p:grpSpPr>
              <a:xfrm>
                <a:off x="538848" y="3430281"/>
                <a:ext cx="3067764" cy="525790"/>
                <a:chOff x="543297" y="2226069"/>
                <a:chExt cx="3067764" cy="525790"/>
              </a:xfrm>
              <a:grpFill/>
            </p:grpSpPr>
            <p:sp>
              <p:nvSpPr>
                <p:cNvPr id="128" name="Oval 127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1810097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>
                <a:off x="535919" y="4030345"/>
                <a:ext cx="3067764" cy="525790"/>
                <a:chOff x="543297" y="2226069"/>
                <a:chExt cx="3067764" cy="525790"/>
              </a:xfrm>
              <a:grpFill/>
            </p:grpSpPr>
            <p:sp>
              <p:nvSpPr>
                <p:cNvPr id="123" name="Oval 122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1185834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1810097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2443497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>
              <a:off x="4653211" y="2673371"/>
              <a:ext cx="1233724" cy="929423"/>
              <a:chOff x="428328" y="2110982"/>
              <a:chExt cx="3273181" cy="2582606"/>
            </a:xfrm>
            <a:grpFill/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3331890" y="2135878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704366" y="2129654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2076842" y="2123430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449881" y="4281301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443673" y="3690373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449318" y="2117206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812657" y="2110982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29848" y="2495297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428328" y="3090309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oup 85"/>
              <p:cNvGrpSpPr/>
              <p:nvPr/>
            </p:nvGrpSpPr>
            <p:grpSpPr>
              <a:xfrm>
                <a:off x="534160" y="2226069"/>
                <a:ext cx="3067764" cy="525790"/>
                <a:chOff x="534160" y="2226069"/>
                <a:chExt cx="3067764" cy="525790"/>
              </a:xfrm>
              <a:grpFill/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1800961" y="2229173"/>
                  <a:ext cx="543300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541777" y="2821081"/>
                <a:ext cx="3058627" cy="525790"/>
                <a:chOff x="534160" y="2226069"/>
                <a:chExt cx="3058627" cy="525790"/>
              </a:xfrm>
              <a:grpFill/>
            </p:grpSpPr>
            <p:sp>
              <p:nvSpPr>
                <p:cNvPr id="100" name="Oval 99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1167560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2425223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3049486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538848" y="3430281"/>
                <a:ext cx="3067764" cy="525790"/>
                <a:chOff x="543297" y="2226069"/>
                <a:chExt cx="3067764" cy="525790"/>
              </a:xfrm>
              <a:grpFill/>
            </p:grpSpPr>
            <p:sp>
              <p:nvSpPr>
                <p:cNvPr id="95" name="Oval 94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1810097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535919" y="4030345"/>
                <a:ext cx="3067764" cy="525790"/>
                <a:chOff x="543297" y="2226069"/>
                <a:chExt cx="3067764" cy="525790"/>
              </a:xfrm>
              <a:grpFill/>
            </p:grpSpPr>
            <p:sp>
              <p:nvSpPr>
                <p:cNvPr id="90" name="Oval 89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1185834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810097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2443497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3" name="Group 42"/>
            <p:cNvGrpSpPr>
              <a:grpSpLocks noChangeAspect="1"/>
            </p:cNvGrpSpPr>
            <p:nvPr/>
          </p:nvGrpSpPr>
          <p:grpSpPr>
            <a:xfrm>
              <a:off x="4656203" y="3554057"/>
              <a:ext cx="1233724" cy="929423"/>
              <a:chOff x="428328" y="2110982"/>
              <a:chExt cx="3273181" cy="2582606"/>
            </a:xfrm>
            <a:grpFill/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3331890" y="2135878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704366" y="2129654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076842" y="2123430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49881" y="4281301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43673" y="3690373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449318" y="2117206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812657" y="2110982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29848" y="2495297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28328" y="3090309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52"/>
              <p:cNvGrpSpPr/>
              <p:nvPr/>
            </p:nvGrpSpPr>
            <p:grpSpPr>
              <a:xfrm>
                <a:off x="534160" y="2226069"/>
                <a:ext cx="3067764" cy="525790"/>
                <a:chOff x="534160" y="2226069"/>
                <a:chExt cx="3067764" cy="525790"/>
              </a:xfrm>
              <a:grpFill/>
            </p:grpSpPr>
            <p:sp>
              <p:nvSpPr>
                <p:cNvPr id="72" name="Oval 71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1800961" y="2229173"/>
                  <a:ext cx="543300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541777" y="2821081"/>
                <a:ext cx="3058627" cy="525790"/>
                <a:chOff x="534160" y="2226069"/>
                <a:chExt cx="3058627" cy="525790"/>
              </a:xfrm>
              <a:grpFill/>
            </p:grpSpPr>
            <p:sp>
              <p:nvSpPr>
                <p:cNvPr id="67" name="Oval 66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1167560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2425223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3049486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538848" y="3430281"/>
                <a:ext cx="3067764" cy="525790"/>
                <a:chOff x="543297" y="2226069"/>
                <a:chExt cx="3067764" cy="525790"/>
              </a:xfrm>
              <a:grpFill/>
            </p:grpSpPr>
            <p:sp>
              <p:nvSpPr>
                <p:cNvPr id="62" name="Oval 61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1810097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535919" y="4030345"/>
                <a:ext cx="3067764" cy="525790"/>
                <a:chOff x="543297" y="2226069"/>
                <a:chExt cx="3067764" cy="525790"/>
              </a:xfrm>
              <a:grpFill/>
            </p:grpSpPr>
            <p:sp>
              <p:nvSpPr>
                <p:cNvPr id="57" name="Oval 56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185834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1810097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2443497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176" name="Right Arrow 175"/>
          <p:cNvSpPr>
            <a:spLocks noChangeAspect="1"/>
          </p:cNvSpPr>
          <p:nvPr/>
        </p:nvSpPr>
        <p:spPr>
          <a:xfrm>
            <a:off x="3810000" y="3312587"/>
            <a:ext cx="1643399" cy="597565"/>
          </a:xfrm>
          <a:prstGeom prst="right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TextBox 176"/>
          <p:cNvSpPr txBox="1"/>
          <p:nvPr/>
        </p:nvSpPr>
        <p:spPr>
          <a:xfrm>
            <a:off x="3581400" y="2635681"/>
            <a:ext cx="1893417" cy="717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b="1" dirty="0" smtClean="0">
                <a:solidFill>
                  <a:srgbClr val="800000"/>
                </a:solidFill>
              </a:rPr>
              <a:t>Technology</a:t>
            </a:r>
          </a:p>
          <a:p>
            <a:pPr algn="ctr">
              <a:lnSpc>
                <a:spcPct val="70000"/>
              </a:lnSpc>
            </a:pPr>
            <a:r>
              <a:rPr lang="en-US" sz="2800" b="1" dirty="0" smtClean="0">
                <a:solidFill>
                  <a:srgbClr val="800000"/>
                </a:solidFill>
              </a:rPr>
              <a:t>Scaling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990600" y="4505980"/>
            <a:ext cx="1916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DRAM Cells</a:t>
            </a:r>
            <a:endParaRPr lang="en-US" sz="2800" b="1" dirty="0"/>
          </a:p>
        </p:txBody>
      </p:sp>
      <p:sp>
        <p:nvSpPr>
          <p:cNvPr id="179" name="TextBox 178"/>
          <p:cNvSpPr txBox="1"/>
          <p:nvPr/>
        </p:nvSpPr>
        <p:spPr>
          <a:xfrm>
            <a:off x="6313390" y="4495800"/>
            <a:ext cx="1916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DRAM Cells</a:t>
            </a:r>
            <a:endParaRPr lang="en-US" sz="2800" b="1" dirty="0"/>
          </a:p>
        </p:txBody>
      </p:sp>
      <p:sp>
        <p:nvSpPr>
          <p:cNvPr id="180" name="Rounded Rectangle 179"/>
          <p:cNvSpPr/>
          <p:nvPr/>
        </p:nvSpPr>
        <p:spPr>
          <a:xfrm>
            <a:off x="0" y="5334000"/>
            <a:ext cx="9144000" cy="762000"/>
          </a:xfrm>
          <a:prstGeom prst="round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DRAM scaling enabled high capacity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3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  <p:bldP spid="176" grpId="1" animBg="1"/>
      <p:bldP spid="177" grpId="0"/>
      <p:bldP spid="178" grpId="0"/>
      <p:bldP spid="179" grpId="0"/>
      <p:bldP spid="18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929956"/>
            <a:ext cx="9144000" cy="440404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5" name="Picture 4" descr="24342616_s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914400"/>
            <a:ext cx="2857500" cy="1905000"/>
          </a:xfrm>
          <a:prstGeom prst="rect">
            <a:avLst/>
          </a:prstGeom>
        </p:spPr>
      </p:pic>
      <p:pic>
        <p:nvPicPr>
          <p:cNvPr id="6" name="Picture 5" descr="24342616_s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29957"/>
            <a:ext cx="2857500" cy="1905000"/>
          </a:xfrm>
          <a:prstGeom prst="rect">
            <a:avLst/>
          </a:prstGeom>
        </p:spPr>
      </p:pic>
      <p:pic>
        <p:nvPicPr>
          <p:cNvPr id="7" name="Picture 6" descr="24342616_s.jpg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929957"/>
            <a:ext cx="2857500" cy="1905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359152" y="3585258"/>
            <a:ext cx="1755648" cy="910542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±</a:t>
            </a:r>
            <a:r>
              <a:rPr lang="en-US" sz="3000" b="1" dirty="0">
                <a:solidFill>
                  <a:srgbClr val="FFFFFF"/>
                </a:solidFill>
              </a:rPr>
              <a:t>8</a:t>
            </a:r>
            <a:r>
              <a:rPr lang="en-US" sz="3000" b="1" dirty="0" smtClean="0">
                <a:solidFill>
                  <a:srgbClr val="FFFFFF"/>
                </a:solidFill>
              </a:rPr>
              <a:t>, </a:t>
            </a:r>
            <a:r>
              <a:rPr lang="en-US" sz="3200" dirty="0" smtClean="0"/>
              <a:t>±</a:t>
            </a:r>
            <a:r>
              <a:rPr lang="en-US" sz="3000" b="1" dirty="0" smtClean="0">
                <a:solidFill>
                  <a:srgbClr val="FFFFFF"/>
                </a:solidFill>
              </a:rPr>
              <a:t>16, </a:t>
            </a:r>
            <a:r>
              <a:rPr lang="en-US" sz="3200" dirty="0" smtClean="0"/>
              <a:t>±4</a:t>
            </a:r>
            <a:r>
              <a:rPr lang="en-US" sz="3000" b="1" dirty="0" smtClean="0">
                <a:solidFill>
                  <a:srgbClr val="FFFFFF"/>
                </a:solidFill>
              </a:rPr>
              <a:t>8</a:t>
            </a:r>
            <a:endParaRPr lang="en-US" sz="3000" b="1" dirty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1352" y="3585258"/>
            <a:ext cx="1755648" cy="910542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±</a:t>
            </a:r>
            <a:r>
              <a:rPr lang="en-US" sz="3000" b="1" dirty="0" smtClean="0">
                <a:solidFill>
                  <a:srgbClr val="FFFFFF"/>
                </a:solidFill>
              </a:rPr>
              <a:t>1, </a:t>
            </a:r>
            <a:r>
              <a:rPr lang="en-US" sz="3000" dirty="0" smtClean="0"/>
              <a:t>±</a:t>
            </a:r>
            <a:r>
              <a:rPr lang="en-US" sz="3000" b="1" dirty="0" smtClean="0">
                <a:solidFill>
                  <a:srgbClr val="FFFFFF"/>
                </a:solidFill>
              </a:rPr>
              <a:t>64</a:t>
            </a:r>
            <a:endParaRPr lang="en-US" sz="3000" b="1" dirty="0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83552" y="3585258"/>
            <a:ext cx="1755648" cy="910542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±</a:t>
            </a:r>
            <a:r>
              <a:rPr lang="en-US" sz="3000" b="1" dirty="0" smtClean="0">
                <a:solidFill>
                  <a:srgbClr val="FFFFFF"/>
                </a:solidFill>
              </a:rPr>
              <a:t>16, </a:t>
            </a:r>
            <a:r>
              <a:rPr lang="en-US" sz="3200" b="1" dirty="0"/>
              <a:t>±</a:t>
            </a:r>
            <a:r>
              <a:rPr lang="en-US" sz="3000" b="1" dirty="0">
                <a:solidFill>
                  <a:srgbClr val="FFFFFF"/>
                </a:solidFill>
              </a:rPr>
              <a:t>33, </a:t>
            </a:r>
            <a:r>
              <a:rPr lang="en-US" sz="3200" b="1" dirty="0" smtClean="0"/>
              <a:t>±49</a:t>
            </a:r>
            <a:endParaRPr lang="en-US" sz="3000" b="1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PARBOR: TEST CHARACTERISTICS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67000" y="1314271"/>
            <a:ext cx="11478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Apple Chancery"/>
                <a:cs typeface="Apple Chancery"/>
              </a:rPr>
              <a:t>A</a:t>
            </a:r>
            <a:endParaRPr lang="en-US" sz="7200" dirty="0">
              <a:solidFill>
                <a:srgbClr val="FFFFFF"/>
              </a:solidFill>
              <a:latin typeface="Apple Chancery"/>
              <a:cs typeface="Apple Chancery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1314271"/>
            <a:ext cx="1087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Apple Chancery"/>
                <a:cs typeface="Apple Chancery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1400" y="1314271"/>
            <a:ext cx="999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Apple Chancery"/>
                <a:cs typeface="Apple Chancery"/>
              </a:rPr>
              <a:t>C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201" y="3569701"/>
            <a:ext cx="2133599" cy="910542"/>
          </a:xfrm>
          <a:prstGeom prst="roundRect">
            <a:avLst/>
          </a:prstGeom>
          <a:solidFill>
            <a:srgbClr val="EEECE1"/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000" b="1" dirty="0" smtClean="0">
                <a:solidFill>
                  <a:srgbClr val="FF0000"/>
                </a:solidFill>
              </a:rPr>
              <a:t>NEIGHBOR LOCATIONS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75AD3244-FE42-4648-8A13-942AAE84A223}" type="slidenum">
              <a:rPr lang="en-US" smtClean="0"/>
              <a:t>40</a:t>
            </a:fld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76200" y="2518458"/>
            <a:ext cx="2133599" cy="910542"/>
          </a:xfrm>
          <a:prstGeom prst="roundRect">
            <a:avLst/>
          </a:prstGeom>
          <a:solidFill>
            <a:srgbClr val="EEECE1"/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000" b="1" dirty="0" smtClean="0">
                <a:solidFill>
                  <a:srgbClr val="FF0000"/>
                </a:solidFill>
              </a:rPr>
              <a:t>NUM TEST</a:t>
            </a:r>
          </a:p>
          <a:p>
            <a:pPr algn="ctr">
              <a:lnSpc>
                <a:spcPct val="80000"/>
              </a:lnSpc>
            </a:pPr>
            <a:r>
              <a:rPr lang="en-US" sz="3000" b="1" dirty="0" smtClean="0">
                <a:solidFill>
                  <a:srgbClr val="FF0000"/>
                </a:solidFill>
              </a:rPr>
              <a:t>REDUCED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362200" y="2518458"/>
            <a:ext cx="1755648" cy="910542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745654X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27449" y="2518458"/>
            <a:ext cx="1755648" cy="910542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1016800X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089648" y="2518458"/>
            <a:ext cx="1752600" cy="910542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chemeClr val="bg1"/>
                </a:solidFill>
              </a:rPr>
              <a:t>745654X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0" y="5410200"/>
            <a:ext cx="9144000" cy="1002300"/>
          </a:xfrm>
          <a:prstGeom prst="round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Can detect different address mapping in different chips</a:t>
            </a:r>
          </a:p>
        </p:txBody>
      </p:sp>
    </p:spTree>
    <p:extLst>
      <p:ext uri="{BB962C8B-B14F-4D97-AF65-F5344CB8AC3E}">
        <p14:creationId xmlns:p14="http://schemas.microsoft.com/office/powerpoint/2010/main" val="105127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0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961243"/>
            <a:ext cx="9144000" cy="54860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OUTLINE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41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790" y="1170811"/>
            <a:ext cx="9143999" cy="84753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Data-Dependent Failures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658" y="2204355"/>
            <a:ext cx="9143999" cy="84753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Challenges in System-Level Detection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526" y="3263815"/>
            <a:ext cx="9143999" cy="84753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Our Mechanism: PARBOR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394" y="4297359"/>
            <a:ext cx="9143999" cy="84753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Experimental Results from Real Chips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-9396" y="5311179"/>
            <a:ext cx="9143999" cy="84753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Use Cases</a:t>
            </a:r>
          </a:p>
        </p:txBody>
      </p:sp>
    </p:spTree>
    <p:extLst>
      <p:ext uri="{BB962C8B-B14F-4D97-AF65-F5344CB8AC3E}">
        <p14:creationId xmlns:p14="http://schemas.microsoft.com/office/powerpoint/2010/main" val="6673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itle 1"/>
          <p:cNvSpPr>
            <a:spLocks noGrp="1"/>
          </p:cNvSpPr>
          <p:nvPr>
            <p:ph type="title"/>
          </p:nvPr>
        </p:nvSpPr>
        <p:spPr>
          <a:xfrm>
            <a:off x="0" y="-26942"/>
            <a:ext cx="9143998" cy="1398542"/>
          </a:xfrm>
        </p:spPr>
        <p:txBody>
          <a:bodyPr>
            <a:normAutofit/>
          </a:bodyPr>
          <a:lstStyle/>
          <a:p>
            <a:pPr>
              <a:lnSpc>
                <a:spcPts val="3580"/>
              </a:lnSpc>
            </a:pPr>
            <a:r>
              <a:rPr lang="en-US" b="1" dirty="0" smtClean="0"/>
              <a:t>USE CASES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42</a:t>
            </a:fld>
            <a:endParaRPr lang="en-US" dirty="0"/>
          </a:p>
        </p:txBody>
      </p:sp>
      <p:sp>
        <p:nvSpPr>
          <p:cNvPr id="297" name="Rounded Rectangle 296"/>
          <p:cNvSpPr/>
          <p:nvPr/>
        </p:nvSpPr>
        <p:spPr>
          <a:xfrm>
            <a:off x="1" y="1642488"/>
            <a:ext cx="9143998" cy="3691512"/>
          </a:xfrm>
          <a:prstGeom prst="round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140"/>
              </a:lnSpc>
            </a:pPr>
            <a:r>
              <a:rPr lang="en-US" sz="3600" b="1" i="1" u="sng" dirty="0" smtClean="0">
                <a:solidFill>
                  <a:schemeClr val="tx1"/>
                </a:solidFill>
              </a:rPr>
              <a:t>USE CASE: PHYSICAL NEIGHBOR AWARE TEST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ts val="3140"/>
              </a:lnSpc>
              <a:buFont typeface="Arial" charset="0"/>
              <a:buChar char="•"/>
            </a:pPr>
            <a:r>
              <a:rPr lang="en-US" sz="3600" i="1" dirty="0" smtClean="0">
                <a:solidFill>
                  <a:schemeClr val="tx1"/>
                </a:solidFill>
              </a:rPr>
              <a:t>Use </a:t>
            </a:r>
            <a:r>
              <a:rPr lang="en-US" sz="3600" i="1" dirty="0" smtClean="0">
                <a:solidFill>
                  <a:srgbClr val="FF0000"/>
                </a:solidFill>
              </a:rPr>
              <a:t>neighbor information </a:t>
            </a:r>
            <a:r>
              <a:rPr lang="en-US" sz="3600" i="1" dirty="0" smtClean="0">
                <a:solidFill>
                  <a:schemeClr val="tx1"/>
                </a:solidFill>
              </a:rPr>
              <a:t>to efficiently  detect </a:t>
            </a:r>
            <a:r>
              <a:rPr lang="en-US" sz="3600" i="1" dirty="0" smtClean="0">
                <a:solidFill>
                  <a:schemeClr val="tx2"/>
                </a:solidFill>
              </a:rPr>
              <a:t>all data-dependent failures</a:t>
            </a:r>
          </a:p>
          <a:p>
            <a:pPr marL="457200" indent="-457200">
              <a:lnSpc>
                <a:spcPts val="3140"/>
              </a:lnSpc>
              <a:buFont typeface="Arial" charset="0"/>
              <a:buChar char="•"/>
            </a:pPr>
            <a:endParaRPr lang="en-US" sz="3600" b="1" i="1" dirty="0">
              <a:solidFill>
                <a:schemeClr val="tx2"/>
              </a:solidFill>
            </a:endParaRPr>
          </a:p>
          <a:p>
            <a:pPr>
              <a:lnSpc>
                <a:spcPts val="3140"/>
              </a:lnSpc>
            </a:pPr>
            <a:r>
              <a:rPr lang="en-US" sz="3600" b="1" i="1" u="sng" dirty="0">
                <a:solidFill>
                  <a:schemeClr val="tx1"/>
                </a:solidFill>
              </a:rPr>
              <a:t>USE </a:t>
            </a:r>
            <a:r>
              <a:rPr lang="en-US" sz="3600" b="1" i="1" u="sng" dirty="0" smtClean="0">
                <a:solidFill>
                  <a:schemeClr val="tx1"/>
                </a:solidFill>
              </a:rPr>
              <a:t>CASE: DATA-CONTENT BASED REFRESH</a:t>
            </a:r>
            <a:endParaRPr lang="en-US" sz="3600" b="1" dirty="0">
              <a:solidFill>
                <a:srgbClr val="FF0000"/>
              </a:solidFill>
            </a:endParaRPr>
          </a:p>
          <a:p>
            <a:pPr marL="457200" indent="-457200">
              <a:lnSpc>
                <a:spcPts val="3140"/>
              </a:lnSpc>
              <a:buFont typeface="Arial" charset="0"/>
              <a:buChar char="•"/>
            </a:pPr>
            <a:r>
              <a:rPr lang="en-US" sz="3600" i="1" dirty="0">
                <a:solidFill>
                  <a:schemeClr val="tx1"/>
                </a:solidFill>
              </a:rPr>
              <a:t>Use </a:t>
            </a:r>
            <a:r>
              <a:rPr lang="en-US" sz="3600" i="1" dirty="0">
                <a:solidFill>
                  <a:srgbClr val="FF0000"/>
                </a:solidFill>
              </a:rPr>
              <a:t>neighbor </a:t>
            </a:r>
            <a:r>
              <a:rPr lang="en-US" sz="3600" i="1" dirty="0" smtClean="0">
                <a:solidFill>
                  <a:srgbClr val="FF0000"/>
                </a:solidFill>
              </a:rPr>
              <a:t>information and program content </a:t>
            </a:r>
            <a:r>
              <a:rPr lang="en-US" sz="3600" i="1" dirty="0" smtClean="0">
                <a:solidFill>
                  <a:schemeClr val="tx1"/>
                </a:solidFill>
              </a:rPr>
              <a:t>to </a:t>
            </a:r>
            <a:r>
              <a:rPr lang="en-US" sz="3600" i="1" dirty="0" smtClean="0">
                <a:solidFill>
                  <a:schemeClr val="tx2"/>
                </a:solidFill>
              </a:rPr>
              <a:t>reduce refresh count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8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43</a:t>
            </a:fld>
            <a:endParaRPr lang="en-US" dirty="0"/>
          </a:p>
        </p:txBody>
      </p:sp>
      <p:sp>
        <p:nvSpPr>
          <p:cNvPr id="297" name="Rounded Rectangle 296"/>
          <p:cNvSpPr/>
          <p:nvPr/>
        </p:nvSpPr>
        <p:spPr>
          <a:xfrm>
            <a:off x="1" y="1524000"/>
            <a:ext cx="9143998" cy="4876800"/>
          </a:xfrm>
          <a:prstGeom prst="round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ts val="3140"/>
              </a:lnSpc>
              <a:buFont typeface="Arial" charset="0"/>
              <a:buChar char="•"/>
            </a:pPr>
            <a:endParaRPr lang="en-US" sz="3600" i="1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ts val="3140"/>
              </a:lnSpc>
              <a:buFont typeface="Arial" charset="0"/>
              <a:buChar char="•"/>
            </a:pPr>
            <a:endParaRPr lang="en-US" sz="3600" i="1" dirty="0">
              <a:solidFill>
                <a:schemeClr val="tx1"/>
              </a:solidFill>
            </a:endParaRPr>
          </a:p>
          <a:p>
            <a:pPr marL="457200" indent="-457200">
              <a:lnSpc>
                <a:spcPts val="3140"/>
              </a:lnSpc>
              <a:buFont typeface="Arial" charset="0"/>
              <a:buChar char="•"/>
            </a:pPr>
            <a:endParaRPr lang="en-US" sz="3600" i="1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ts val="3140"/>
              </a:lnSpc>
              <a:buFont typeface="Arial" charset="0"/>
              <a:buChar char="•"/>
            </a:pPr>
            <a:r>
              <a:rPr lang="en-US" sz="3600" i="1" dirty="0" smtClean="0">
                <a:solidFill>
                  <a:schemeClr val="tx1"/>
                </a:solidFill>
              </a:rPr>
              <a:t>Use </a:t>
            </a:r>
            <a:r>
              <a:rPr lang="en-US" sz="3600" i="1" dirty="0" smtClean="0">
                <a:solidFill>
                  <a:srgbClr val="FF0000"/>
                </a:solidFill>
              </a:rPr>
              <a:t>neighbor information </a:t>
            </a:r>
            <a:r>
              <a:rPr lang="en-US" sz="3600" i="1" dirty="0" smtClean="0">
                <a:solidFill>
                  <a:schemeClr val="tx1"/>
                </a:solidFill>
              </a:rPr>
              <a:t>to efficiently  detect </a:t>
            </a:r>
            <a:r>
              <a:rPr lang="en-US" sz="3600" i="1" dirty="0" smtClean="0">
                <a:solidFill>
                  <a:schemeClr val="tx2"/>
                </a:solidFill>
              </a:rPr>
              <a:t>all data-dependent failures</a:t>
            </a:r>
          </a:p>
          <a:p>
            <a:pPr marL="457200" indent="-457200">
              <a:lnSpc>
                <a:spcPts val="3140"/>
              </a:lnSpc>
              <a:buFont typeface="Arial" charset="0"/>
              <a:buChar char="•"/>
            </a:pPr>
            <a:endParaRPr lang="en-US" sz="3600" i="1" dirty="0">
              <a:solidFill>
                <a:schemeClr val="tx2"/>
              </a:solidFill>
            </a:endParaRPr>
          </a:p>
          <a:p>
            <a:pPr marL="457200" indent="-457200">
              <a:lnSpc>
                <a:spcPts val="3140"/>
              </a:lnSpc>
              <a:buFont typeface="Arial" charset="0"/>
              <a:buChar char="•"/>
            </a:pPr>
            <a:r>
              <a:rPr lang="en-US" sz="3600" i="1" dirty="0" smtClean="0">
                <a:solidFill>
                  <a:schemeClr val="tx2"/>
                </a:solidFill>
              </a:rPr>
              <a:t>Use </a:t>
            </a:r>
            <a:r>
              <a:rPr lang="en-US" sz="3600" i="1" dirty="0" smtClean="0">
                <a:solidFill>
                  <a:srgbClr val="FF0000"/>
                </a:solidFill>
              </a:rPr>
              <a:t>PARBOR</a:t>
            </a:r>
            <a:r>
              <a:rPr lang="en-US" sz="3600" i="1" dirty="0" smtClean="0">
                <a:solidFill>
                  <a:schemeClr val="tx2"/>
                </a:solidFill>
              </a:rPr>
              <a:t> to detect neighbor locations</a:t>
            </a:r>
          </a:p>
          <a:p>
            <a:pPr marL="914400" lvl="1" indent="-457200">
              <a:lnSpc>
                <a:spcPts val="3140"/>
              </a:lnSpc>
              <a:buFont typeface="Arial" charset="0"/>
              <a:buChar char="•"/>
            </a:pPr>
            <a:r>
              <a:rPr lang="en-US" sz="3600" i="1" dirty="0">
                <a:solidFill>
                  <a:schemeClr val="tx2"/>
                </a:solidFill>
              </a:rPr>
              <a:t>N</a:t>
            </a:r>
            <a:r>
              <a:rPr lang="en-US" sz="3600" i="1" dirty="0" smtClean="0">
                <a:solidFill>
                  <a:schemeClr val="tx2"/>
                </a:solidFill>
              </a:rPr>
              <a:t>eighbor locations at </a:t>
            </a:r>
            <a:r>
              <a:rPr lang="en-US" sz="3600" b="1" i="1" dirty="0" smtClean="0">
                <a:solidFill>
                  <a:srgbClr val="FF0000"/>
                </a:solidFill>
              </a:rPr>
              <a:t>{</a:t>
            </a:r>
            <a:r>
              <a:rPr lang="en-US" sz="3600" dirty="0" smtClean="0">
                <a:solidFill>
                  <a:srgbClr val="FF0000"/>
                </a:solidFill>
              </a:rPr>
              <a:t>±</a:t>
            </a:r>
            <a:r>
              <a:rPr lang="en-US" sz="3600" b="1" i="1" dirty="0">
                <a:solidFill>
                  <a:srgbClr val="FF0000"/>
                </a:solidFill>
              </a:rPr>
              <a:t>1 </a:t>
            </a:r>
            <a:r>
              <a:rPr lang="en-US" sz="3600" dirty="0">
                <a:solidFill>
                  <a:srgbClr val="FF0000"/>
                </a:solidFill>
              </a:rPr>
              <a:t>±</a:t>
            </a:r>
            <a:r>
              <a:rPr lang="en-US" sz="3600" b="1" i="1" dirty="0" smtClean="0">
                <a:solidFill>
                  <a:srgbClr val="FF0000"/>
                </a:solidFill>
              </a:rPr>
              <a:t>5} </a:t>
            </a:r>
          </a:p>
          <a:p>
            <a:pPr marL="914400" lvl="1" indent="-457200">
              <a:lnSpc>
                <a:spcPts val="3140"/>
              </a:lnSpc>
              <a:buFont typeface="Arial" charset="0"/>
              <a:buChar char="•"/>
            </a:pPr>
            <a:endParaRPr lang="en-US" sz="3600" i="1" dirty="0">
              <a:solidFill>
                <a:schemeClr val="tx2"/>
              </a:solidFill>
            </a:endParaRPr>
          </a:p>
          <a:p>
            <a:pPr marL="457200" indent="-457200">
              <a:lnSpc>
                <a:spcPts val="3140"/>
              </a:lnSpc>
              <a:buFont typeface="Arial" charset="0"/>
              <a:buChar char="•"/>
            </a:pPr>
            <a:r>
              <a:rPr lang="en-US" sz="3600" i="1" dirty="0" smtClean="0">
                <a:solidFill>
                  <a:schemeClr val="tx2"/>
                </a:solidFill>
              </a:rPr>
              <a:t>Can test every </a:t>
            </a:r>
            <a:r>
              <a:rPr lang="en-US" sz="3600" i="1" dirty="0" smtClean="0">
                <a:solidFill>
                  <a:srgbClr val="FF0000"/>
                </a:solidFill>
              </a:rPr>
              <a:t>11 bits </a:t>
            </a:r>
            <a:r>
              <a:rPr lang="en-US" sz="3600" i="1" dirty="0" smtClean="0">
                <a:solidFill>
                  <a:schemeClr val="tx2"/>
                </a:solidFill>
              </a:rPr>
              <a:t>in parallel</a:t>
            </a:r>
          </a:p>
          <a:p>
            <a:pPr marL="914400" lvl="1" indent="-457200">
              <a:lnSpc>
                <a:spcPts val="3140"/>
              </a:lnSpc>
              <a:buFont typeface="Arial" charset="0"/>
              <a:buChar char="•"/>
            </a:pPr>
            <a:r>
              <a:rPr lang="en-US" sz="3600" i="1" dirty="0" smtClean="0">
                <a:solidFill>
                  <a:srgbClr val="FF0000"/>
                </a:solidFill>
              </a:rPr>
              <a:t>Reduces test time, needs only 11 tests</a:t>
            </a:r>
          </a:p>
          <a:p>
            <a:pPr marL="457200" indent="-457200">
              <a:lnSpc>
                <a:spcPts val="3140"/>
              </a:lnSpc>
              <a:buFont typeface="Arial" charset="0"/>
              <a:buChar char="•"/>
            </a:pPr>
            <a:endParaRPr lang="en-US" sz="3600" i="1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ts val="3140"/>
              </a:lnSpc>
              <a:buFont typeface="Arial" charset="0"/>
              <a:buChar char="•"/>
            </a:pPr>
            <a:r>
              <a:rPr lang="en-US" sz="3600" i="1" dirty="0" smtClean="0">
                <a:solidFill>
                  <a:schemeClr val="tx2"/>
                </a:solidFill>
              </a:rPr>
              <a:t>At each test, </a:t>
            </a:r>
            <a:r>
              <a:rPr lang="en-US" sz="3600" i="1" dirty="0" smtClean="0">
                <a:solidFill>
                  <a:srgbClr val="FF0000"/>
                </a:solidFill>
              </a:rPr>
              <a:t>write data pattern at the neighboring cells of each address</a:t>
            </a:r>
          </a:p>
          <a:p>
            <a:pPr marL="914400" lvl="1" indent="-457200">
              <a:lnSpc>
                <a:spcPts val="3140"/>
              </a:lnSpc>
              <a:buFont typeface="Arial" charset="0"/>
              <a:buChar char="•"/>
            </a:pPr>
            <a:r>
              <a:rPr lang="en-US" sz="3600" i="1" dirty="0" smtClean="0">
                <a:solidFill>
                  <a:schemeClr val="tx2"/>
                </a:solidFill>
              </a:rPr>
              <a:t>X-5, X+1, X, X-1, X+5 --&gt; 0, 0, 1, 0, 0</a:t>
            </a:r>
          </a:p>
          <a:p>
            <a:pPr marL="914400" lvl="1" indent="-457200">
              <a:lnSpc>
                <a:spcPts val="3140"/>
              </a:lnSpc>
              <a:buFont typeface="Arial" charset="0"/>
              <a:buChar char="•"/>
            </a:pPr>
            <a:endParaRPr lang="en-US" sz="3600" i="1" dirty="0" smtClean="0">
              <a:solidFill>
                <a:schemeClr val="tx2"/>
              </a:solidFill>
            </a:endParaRPr>
          </a:p>
          <a:p>
            <a:pPr marL="914400" lvl="1" indent="-457200">
              <a:lnSpc>
                <a:spcPts val="3140"/>
              </a:lnSpc>
              <a:buFont typeface="Arial" charset="0"/>
              <a:buChar char="•"/>
            </a:pPr>
            <a:endParaRPr lang="en-US" sz="3600" i="1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ts val="3140"/>
              </a:lnSpc>
              <a:buFont typeface="Arial" charset="0"/>
              <a:buChar char="•"/>
            </a:pPr>
            <a:endParaRPr lang="en-US" sz="3600" b="1" i="1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b="1" dirty="0" smtClean="0"/>
              <a:t>USE CASE:</a:t>
            </a:r>
            <a:br>
              <a:rPr lang="en-US" b="1" dirty="0" smtClean="0"/>
            </a:br>
            <a:r>
              <a:rPr lang="en-US" b="1" dirty="0" smtClean="0"/>
              <a:t>PHYSICAL NEIGHBOR-AWARE TEST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14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929956"/>
            <a:ext cx="9144000" cy="440404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5" name="Picture 4" descr="24342616_s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914400"/>
            <a:ext cx="2857500" cy="1905000"/>
          </a:xfrm>
          <a:prstGeom prst="rect">
            <a:avLst/>
          </a:prstGeom>
        </p:spPr>
      </p:pic>
      <p:pic>
        <p:nvPicPr>
          <p:cNvPr id="6" name="Picture 5" descr="24342616_s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29957"/>
            <a:ext cx="2857500" cy="1905000"/>
          </a:xfrm>
          <a:prstGeom prst="rect">
            <a:avLst/>
          </a:prstGeom>
        </p:spPr>
      </p:pic>
      <p:pic>
        <p:nvPicPr>
          <p:cNvPr id="7" name="Picture 6" descr="24342616_s.jpg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929957"/>
            <a:ext cx="2857500" cy="1905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359152" y="3585258"/>
            <a:ext cx="1755648" cy="910542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</a:rPr>
              <a:t>42%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1352" y="3585258"/>
            <a:ext cx="1755648" cy="910542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7</a:t>
            </a:r>
            <a:r>
              <a:rPr lang="en-US" sz="4000" b="1" dirty="0" smtClean="0">
                <a:solidFill>
                  <a:srgbClr val="FFFFFF"/>
                </a:solidFill>
              </a:rPr>
              <a:t>%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83552" y="3585258"/>
            <a:ext cx="1755648" cy="910542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</a:rPr>
              <a:t>18%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b="1" dirty="0" smtClean="0"/>
              <a:t>USE CASE:</a:t>
            </a:r>
            <a:br>
              <a:rPr lang="en-US" b="1" dirty="0" smtClean="0"/>
            </a:br>
            <a:r>
              <a:rPr lang="en-US" b="1" dirty="0" smtClean="0"/>
              <a:t>PHYSICAL NEIGHBOR-AWARE TEST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67000" y="1314271"/>
            <a:ext cx="11478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Apple Chancery"/>
                <a:cs typeface="Apple Chancery"/>
              </a:rPr>
              <a:t>A</a:t>
            </a:r>
            <a:endParaRPr lang="en-US" sz="7200" dirty="0">
              <a:solidFill>
                <a:srgbClr val="FFFFFF"/>
              </a:solidFill>
              <a:latin typeface="Apple Chancery"/>
              <a:cs typeface="Apple Chancery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1314271"/>
            <a:ext cx="1087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Apple Chancery"/>
                <a:cs typeface="Apple Chancery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1400" y="1314271"/>
            <a:ext cx="999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Apple Chancery"/>
                <a:cs typeface="Apple Chancery"/>
              </a:rPr>
              <a:t>C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201" y="3505200"/>
            <a:ext cx="2133599" cy="1062624"/>
          </a:xfrm>
          <a:prstGeom prst="roundRect">
            <a:avLst/>
          </a:prstGeom>
          <a:solidFill>
            <a:srgbClr val="EEECE1"/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4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EXTRA FAILURES</a:t>
            </a:r>
          </a:p>
          <a:p>
            <a:pPr algn="ctr">
              <a:lnSpc>
                <a:spcPts val="254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DETECTED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75AD3244-FE42-4648-8A13-942AAE84A223}" type="slidenum">
              <a:rPr lang="en-US" smtClean="0"/>
              <a:t>44</a:t>
            </a:fld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76200" y="2518458"/>
            <a:ext cx="2133599" cy="910542"/>
          </a:xfrm>
          <a:prstGeom prst="roundRect">
            <a:avLst/>
          </a:prstGeom>
          <a:solidFill>
            <a:srgbClr val="EEECE1"/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NUM TESTS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362200" y="2518458"/>
            <a:ext cx="1755648" cy="910542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32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27449" y="2518458"/>
            <a:ext cx="1755648" cy="910542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</a:rPr>
              <a:t>32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089648" y="2518458"/>
            <a:ext cx="1752600" cy="910542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16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0" y="4937125"/>
            <a:ext cx="9144000" cy="1539875"/>
          </a:xfrm>
          <a:prstGeom prst="round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Detects more failures </a:t>
            </a:r>
          </a:p>
          <a:p>
            <a:pPr algn="ctr">
              <a:lnSpc>
                <a:spcPct val="7000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with small number of tests </a:t>
            </a:r>
          </a:p>
          <a:p>
            <a:pPr algn="ctr">
              <a:lnSpc>
                <a:spcPct val="7000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leveraging neighboring information </a:t>
            </a:r>
          </a:p>
        </p:txBody>
      </p:sp>
    </p:spTree>
    <p:extLst>
      <p:ext uri="{BB962C8B-B14F-4D97-AF65-F5344CB8AC3E}">
        <p14:creationId xmlns:p14="http://schemas.microsoft.com/office/powerpoint/2010/main" val="166746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20" grpId="0" animBg="1"/>
      <p:bldP spid="22" grpId="0" animBg="1"/>
      <p:bldP spid="23" grpId="0" animBg="1"/>
      <p:bldP spid="24" grpId="0" animBg="1"/>
      <p:bldP spid="25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itle 1"/>
          <p:cNvSpPr>
            <a:spLocks noGrp="1"/>
          </p:cNvSpPr>
          <p:nvPr>
            <p:ph type="title"/>
          </p:nvPr>
        </p:nvSpPr>
        <p:spPr>
          <a:xfrm>
            <a:off x="0" y="-26942"/>
            <a:ext cx="9143998" cy="1398542"/>
          </a:xfrm>
        </p:spPr>
        <p:txBody>
          <a:bodyPr>
            <a:normAutofit/>
          </a:bodyPr>
          <a:lstStyle/>
          <a:p>
            <a:pPr>
              <a:lnSpc>
                <a:spcPts val="3580"/>
              </a:lnSpc>
            </a:pPr>
            <a:r>
              <a:rPr lang="en-US" b="1" dirty="0" smtClean="0"/>
              <a:t>USE CASES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45</a:t>
            </a:fld>
            <a:endParaRPr lang="en-US" dirty="0"/>
          </a:p>
        </p:txBody>
      </p:sp>
      <p:sp>
        <p:nvSpPr>
          <p:cNvPr id="297" name="Rounded Rectangle 296"/>
          <p:cNvSpPr/>
          <p:nvPr/>
        </p:nvSpPr>
        <p:spPr>
          <a:xfrm>
            <a:off x="1" y="1642488"/>
            <a:ext cx="9143998" cy="3691512"/>
          </a:xfrm>
          <a:prstGeom prst="round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140"/>
              </a:lnSpc>
            </a:pPr>
            <a:r>
              <a:rPr lang="en-US" sz="36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CASE: PHYSICAL NEIGHBOR AWARE TEST</a:t>
            </a:r>
            <a:endParaRPr lang="en-US" sz="3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lnSpc>
                <a:spcPts val="3140"/>
              </a:lnSpc>
              <a:buFont typeface="Arial" charset="0"/>
              <a:buChar char="•"/>
            </a:pPr>
            <a:r>
              <a:rPr lang="en-US" sz="3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neighbor information to efficiently  detect all data-dependent failures</a:t>
            </a:r>
          </a:p>
          <a:p>
            <a:pPr marL="457200" indent="-457200">
              <a:lnSpc>
                <a:spcPts val="3140"/>
              </a:lnSpc>
              <a:buFont typeface="Arial" charset="0"/>
              <a:buChar char="•"/>
            </a:pPr>
            <a:endParaRPr lang="en-US" sz="3600" b="1" i="1" dirty="0">
              <a:solidFill>
                <a:schemeClr val="tx2"/>
              </a:solidFill>
            </a:endParaRPr>
          </a:p>
          <a:p>
            <a:pPr>
              <a:lnSpc>
                <a:spcPts val="3140"/>
              </a:lnSpc>
            </a:pPr>
            <a:r>
              <a:rPr lang="en-US" sz="3600" b="1" i="1" u="sng" dirty="0">
                <a:solidFill>
                  <a:schemeClr val="tx1"/>
                </a:solidFill>
              </a:rPr>
              <a:t>USE </a:t>
            </a:r>
            <a:r>
              <a:rPr lang="en-US" sz="3600" b="1" i="1" u="sng" dirty="0" smtClean="0">
                <a:solidFill>
                  <a:schemeClr val="tx1"/>
                </a:solidFill>
              </a:rPr>
              <a:t>CASE: DATA-CONTENT BASED REFRESH</a:t>
            </a:r>
            <a:endParaRPr lang="en-US" sz="3600" b="1" dirty="0">
              <a:solidFill>
                <a:srgbClr val="FF0000"/>
              </a:solidFill>
            </a:endParaRPr>
          </a:p>
          <a:p>
            <a:pPr marL="457200" indent="-457200">
              <a:lnSpc>
                <a:spcPts val="3140"/>
              </a:lnSpc>
              <a:buFont typeface="Arial" charset="0"/>
              <a:buChar char="•"/>
            </a:pPr>
            <a:r>
              <a:rPr lang="en-US" sz="3600" i="1" dirty="0">
                <a:solidFill>
                  <a:schemeClr val="tx1"/>
                </a:solidFill>
              </a:rPr>
              <a:t>Use </a:t>
            </a:r>
            <a:r>
              <a:rPr lang="en-US" sz="3600" i="1" dirty="0">
                <a:solidFill>
                  <a:srgbClr val="FF0000"/>
                </a:solidFill>
              </a:rPr>
              <a:t>neighbor </a:t>
            </a:r>
            <a:r>
              <a:rPr lang="en-US" sz="3600" i="1" dirty="0" smtClean="0">
                <a:solidFill>
                  <a:srgbClr val="FF0000"/>
                </a:solidFill>
              </a:rPr>
              <a:t>information and program content </a:t>
            </a:r>
            <a:r>
              <a:rPr lang="en-US" sz="3600" i="1" dirty="0" smtClean="0">
                <a:solidFill>
                  <a:schemeClr val="tx1"/>
                </a:solidFill>
              </a:rPr>
              <a:t>to </a:t>
            </a:r>
            <a:r>
              <a:rPr lang="en-US" sz="3600" i="1" dirty="0">
                <a:solidFill>
                  <a:schemeClr val="tx2"/>
                </a:solidFill>
              </a:rPr>
              <a:t>reduce refresh count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929956"/>
            <a:ext cx="9144000" cy="440404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43000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b="1" smtClean="0"/>
              <a:t>PROBLEM WITH </a:t>
            </a:r>
            <a:br>
              <a:rPr lang="en-US" b="1" smtClean="0"/>
            </a:br>
            <a:r>
              <a:rPr lang="en-US" b="1" smtClean="0"/>
              <a:t>TRADITIONAL REFRESH OPTIMIZATION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75AD3244-FE42-4648-8A13-942AAE84A223}" type="slidenum">
              <a:rPr lang="en-US" smtClean="0"/>
              <a:t>46</a:t>
            </a:fld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0" y="5562600"/>
            <a:ext cx="9144000" cy="1170554"/>
          </a:xfrm>
          <a:prstGeom prst="round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Does not take into account that </a:t>
            </a:r>
          </a:p>
          <a:p>
            <a:pPr algn="ctr">
              <a:lnSpc>
                <a:spcPct val="7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failures occur only with specific content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" y="3886200"/>
            <a:ext cx="9143998" cy="1634112"/>
          </a:xfrm>
          <a:prstGeom prst="round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ts val="3140"/>
              </a:lnSpc>
              <a:buFont typeface="Arial" charset="0"/>
              <a:buChar char="•"/>
            </a:pPr>
            <a:r>
              <a:rPr lang="en-US" sz="3600" b="1" i="1" u="sng" dirty="0" smtClean="0">
                <a:solidFill>
                  <a:schemeClr val="tx1"/>
                </a:solidFill>
              </a:rPr>
              <a:t>Traditional refresh optimization</a:t>
            </a:r>
            <a:r>
              <a:rPr lang="en-US" sz="3600" b="1" i="1" dirty="0" smtClean="0">
                <a:solidFill>
                  <a:schemeClr val="tx1"/>
                </a:solidFill>
              </a:rPr>
              <a:t>: </a:t>
            </a:r>
            <a:r>
              <a:rPr lang="en-US" sz="1600" b="1" i="1" dirty="0" smtClean="0">
                <a:solidFill>
                  <a:schemeClr val="tx1"/>
                </a:solidFill>
              </a:rPr>
              <a:t>[RAIDR ISCA’12]</a:t>
            </a:r>
          </a:p>
          <a:p>
            <a:pPr marL="914400" lvl="1" indent="-457200">
              <a:lnSpc>
                <a:spcPts val="3140"/>
              </a:lnSpc>
              <a:buFont typeface="Arial" charset="0"/>
              <a:buChar char="•"/>
            </a:pPr>
            <a:r>
              <a:rPr lang="en-US" sz="3600" b="1" dirty="0" smtClean="0">
                <a:solidFill>
                  <a:schemeClr val="tx2"/>
                </a:solidFill>
              </a:rPr>
              <a:t>High refresh rate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with rows with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</a:rPr>
              <a:t>failures</a:t>
            </a:r>
          </a:p>
          <a:p>
            <a:pPr marL="914400" lvl="1" indent="-457200">
              <a:lnSpc>
                <a:spcPts val="3140"/>
              </a:lnSpc>
              <a:buFont typeface="Arial" charset="0"/>
              <a:buChar char="•"/>
            </a:pPr>
            <a:r>
              <a:rPr lang="en-US" sz="3600" b="1" i="1" dirty="0">
                <a:solidFill>
                  <a:schemeClr val="tx2"/>
                </a:solidFill>
              </a:rPr>
              <a:t>Low refresh rate </a:t>
            </a:r>
            <a:r>
              <a:rPr lang="en-US" sz="3600" dirty="0">
                <a:solidFill>
                  <a:schemeClr val="tx1"/>
                </a:solidFill>
              </a:rPr>
              <a:t>for rows with </a:t>
            </a:r>
            <a:r>
              <a:rPr lang="en-US" sz="3600" b="1" i="1" dirty="0">
                <a:solidFill>
                  <a:srgbClr val="FF0000"/>
                </a:solidFill>
              </a:rPr>
              <a:t>no </a:t>
            </a:r>
            <a:r>
              <a:rPr lang="en-US" sz="3600" b="1" i="1" dirty="0" smtClean="0">
                <a:solidFill>
                  <a:srgbClr val="FF0000"/>
                </a:solidFill>
              </a:rPr>
              <a:t>failure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758808" y="2980944"/>
            <a:ext cx="3651392" cy="5943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1752600" y="1158240"/>
            <a:ext cx="3651392" cy="5943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/>
          <p:cNvSpPr/>
          <p:nvPr/>
        </p:nvSpPr>
        <p:spPr>
          <a:xfrm>
            <a:off x="1752600" y="1767840"/>
            <a:ext cx="3651392" cy="5943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1752600" y="2362200"/>
            <a:ext cx="3651392" cy="5943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978411" y="1066800"/>
            <a:ext cx="3273181" cy="2582606"/>
            <a:chOff x="428328" y="2110982"/>
            <a:chExt cx="3273181" cy="258260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331890" y="2135878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704366" y="2129654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076842" y="2123430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49881" y="4281301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43673" y="3690373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49318" y="2117206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12657" y="2110982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29848" y="2495297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8328" y="3090309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534160" y="2226069"/>
              <a:ext cx="3067764" cy="525790"/>
              <a:chOff x="534160" y="2226069"/>
              <a:chExt cx="3067764" cy="52579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534160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800960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434360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058623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541777" y="2821081"/>
              <a:ext cx="3058627" cy="525790"/>
              <a:chOff x="534160" y="2226069"/>
              <a:chExt cx="3058627" cy="52579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534160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67560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800960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425223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049486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38848" y="3430281"/>
              <a:ext cx="3067764" cy="525790"/>
              <a:chOff x="543297" y="2226069"/>
              <a:chExt cx="3067764" cy="52579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543297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810097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434360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067760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35919" y="4030345"/>
              <a:ext cx="3067764" cy="525790"/>
              <a:chOff x="543297" y="2226069"/>
              <a:chExt cx="3067764" cy="52579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543297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185834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810097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443497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067760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1" name="Multiply 60"/>
          <p:cNvSpPr/>
          <p:nvPr/>
        </p:nvSpPr>
        <p:spPr>
          <a:xfrm>
            <a:off x="3159997" y="160020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0192" y="1715869"/>
            <a:ext cx="1426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Hi-REF</a:t>
            </a:r>
            <a:endParaRPr lang="en-US" sz="36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5467336" y="2325469"/>
            <a:ext cx="146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Lo-REF</a:t>
            </a:r>
            <a:endParaRPr lang="en-US" sz="3600" b="1" i="1" dirty="0"/>
          </a:p>
        </p:txBody>
      </p:sp>
      <p:sp>
        <p:nvSpPr>
          <p:cNvPr id="67" name="TextBox 66"/>
          <p:cNvSpPr txBox="1"/>
          <p:nvPr/>
        </p:nvSpPr>
        <p:spPr>
          <a:xfrm>
            <a:off x="5473544" y="2935069"/>
            <a:ext cx="146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Lo-REF</a:t>
            </a:r>
            <a:endParaRPr lang="en-US" sz="3600" b="1" i="1" dirty="0"/>
          </a:p>
        </p:txBody>
      </p:sp>
      <p:sp>
        <p:nvSpPr>
          <p:cNvPr id="68" name="TextBox 67"/>
          <p:cNvSpPr txBox="1"/>
          <p:nvPr/>
        </p:nvSpPr>
        <p:spPr>
          <a:xfrm>
            <a:off x="5473544" y="1106269"/>
            <a:ext cx="146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Lo-REF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196128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5" grpId="0" animBg="1"/>
      <p:bldP spid="66" grpId="0" animBg="1"/>
      <p:bldP spid="62" grpId="0" animBg="1"/>
      <p:bldP spid="64" grpId="0" animBg="1"/>
      <p:bldP spid="3" grpId="0"/>
      <p:bldP spid="63" grpId="0"/>
      <p:bldP spid="67" grpId="0"/>
      <p:bldP spid="6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" y="3739009"/>
            <a:ext cx="9143998" cy="3118991"/>
          </a:xfrm>
          <a:prstGeom prst="round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ts val="3140"/>
              </a:lnSpc>
              <a:buFont typeface="Arial" charset="0"/>
              <a:buChar char="•"/>
            </a:pPr>
            <a:r>
              <a:rPr lang="en-US" sz="3600" b="1" i="1" u="sng" dirty="0" smtClean="0">
                <a:solidFill>
                  <a:schemeClr val="tx1"/>
                </a:solidFill>
              </a:rPr>
              <a:t>DC-REF optimization</a:t>
            </a:r>
            <a:r>
              <a:rPr lang="en-US" sz="3600" b="1" i="1" dirty="0" smtClean="0">
                <a:solidFill>
                  <a:schemeClr val="tx1"/>
                </a:solidFill>
              </a:rPr>
              <a:t>:</a:t>
            </a:r>
          </a:p>
          <a:p>
            <a:pPr marL="914400" lvl="1" indent="-457200">
              <a:lnSpc>
                <a:spcPts val="314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Builds </a:t>
            </a:r>
            <a:r>
              <a:rPr lang="en-US" sz="3200" dirty="0">
                <a:solidFill>
                  <a:schemeClr val="tx1"/>
                </a:solidFill>
              </a:rPr>
              <a:t>on top of </a:t>
            </a:r>
            <a:r>
              <a:rPr lang="en-US" sz="3200" b="1" i="1" dirty="0">
                <a:solidFill>
                  <a:srgbClr val="FF0000"/>
                </a:solidFill>
              </a:rPr>
              <a:t>PARBOR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</a:rPr>
              <a:t>to track </a:t>
            </a:r>
            <a:r>
              <a:rPr lang="en-US" sz="3200" b="1" i="1" dirty="0" smtClean="0">
                <a:solidFill>
                  <a:schemeClr val="tx2"/>
                </a:solidFill>
              </a:rPr>
              <a:t>locations </a:t>
            </a:r>
            <a:r>
              <a:rPr lang="en-US" sz="3200" b="1" i="1" dirty="0">
                <a:solidFill>
                  <a:schemeClr val="tx2"/>
                </a:solidFill>
              </a:rPr>
              <a:t>of data-dependent </a:t>
            </a:r>
            <a:r>
              <a:rPr lang="en-US" sz="3200" b="1" i="1" dirty="0" smtClean="0">
                <a:solidFill>
                  <a:schemeClr val="tx2"/>
                </a:solidFill>
              </a:rPr>
              <a:t>failures </a:t>
            </a:r>
            <a:r>
              <a:rPr lang="en-US" sz="3200" i="1" dirty="0" smtClean="0">
                <a:solidFill>
                  <a:schemeClr val="tx1"/>
                </a:solidFill>
              </a:rPr>
              <a:t>and </a:t>
            </a:r>
            <a:r>
              <a:rPr lang="en-US" sz="3200" b="1" i="1" dirty="0">
                <a:solidFill>
                  <a:schemeClr val="tx2"/>
                </a:solidFill>
              </a:rPr>
              <a:t>data patterns </a:t>
            </a:r>
            <a:r>
              <a:rPr lang="en-US" sz="3200" dirty="0">
                <a:solidFill>
                  <a:schemeClr val="tx1"/>
                </a:solidFill>
              </a:rPr>
              <a:t>that cause the </a:t>
            </a:r>
            <a:r>
              <a:rPr lang="en-US" sz="3200" dirty="0" smtClean="0">
                <a:solidFill>
                  <a:schemeClr val="tx1"/>
                </a:solidFill>
              </a:rPr>
              <a:t>failures</a:t>
            </a:r>
          </a:p>
          <a:p>
            <a:pPr marL="914400" lvl="1" indent="-457200">
              <a:lnSpc>
                <a:spcPts val="3140"/>
              </a:lnSpc>
              <a:buFont typeface="Arial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</a:rPr>
              <a:t>High refresh rate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for rows whose data content exhibits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failures</a:t>
            </a:r>
          </a:p>
          <a:p>
            <a:pPr marL="914400" lvl="1" indent="-457200">
              <a:lnSpc>
                <a:spcPts val="3140"/>
              </a:lnSpc>
              <a:buFont typeface="Arial" charset="0"/>
              <a:buChar char="•"/>
            </a:pPr>
            <a:r>
              <a:rPr lang="en-US" sz="3200" b="1" i="1" dirty="0">
                <a:solidFill>
                  <a:schemeClr val="tx2"/>
                </a:solidFill>
              </a:rPr>
              <a:t>Low refresh rate </a:t>
            </a:r>
            <a:r>
              <a:rPr lang="en-US" sz="3200" dirty="0">
                <a:solidFill>
                  <a:schemeClr val="tx1"/>
                </a:solidFill>
              </a:rPr>
              <a:t>for rows with </a:t>
            </a:r>
            <a:r>
              <a:rPr lang="en-US" sz="3200" b="1" i="1" dirty="0">
                <a:solidFill>
                  <a:srgbClr val="FF0000"/>
                </a:solidFill>
              </a:rPr>
              <a:t>no </a:t>
            </a:r>
            <a:r>
              <a:rPr lang="en-US" sz="3200" b="1" i="1" dirty="0" smtClean="0">
                <a:solidFill>
                  <a:srgbClr val="FF0000"/>
                </a:solidFill>
              </a:rPr>
              <a:t>failure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929957"/>
            <a:ext cx="9144000" cy="2956244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b="1" dirty="0" smtClean="0"/>
              <a:t>A NEW USE CASE:</a:t>
            </a:r>
            <a:br>
              <a:rPr lang="en-US" b="1" dirty="0" smtClean="0"/>
            </a:br>
            <a:r>
              <a:rPr lang="en-US" b="1" dirty="0" smtClean="0"/>
              <a:t>DATA-CONTENT AWARE REFRESH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75AD3244-FE42-4648-8A13-942AAE84A223}" type="slidenum">
              <a:rPr lang="en-US" smtClean="0"/>
              <a:t>47</a:t>
            </a:fld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>
            <a:off x="1752600" y="2362200"/>
            <a:ext cx="3651392" cy="5943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>
            <a:off x="1752600" y="1158240"/>
            <a:ext cx="3651392" cy="5943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1752600" y="1767840"/>
            <a:ext cx="3651392" cy="5943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1758808" y="2980944"/>
            <a:ext cx="3651392" cy="5943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978411" y="1066800"/>
            <a:ext cx="3273181" cy="2582606"/>
            <a:chOff x="428328" y="2110982"/>
            <a:chExt cx="3273181" cy="258260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331890" y="2135878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704366" y="2129654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076842" y="2123430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49881" y="4281301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43673" y="3690373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49318" y="2117206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12657" y="2110982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29848" y="2495297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8328" y="3090309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534160" y="2226069"/>
              <a:ext cx="3067764" cy="525790"/>
              <a:chOff x="534160" y="2226069"/>
              <a:chExt cx="3067764" cy="52579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534160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800960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434360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058623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541777" y="2821081"/>
              <a:ext cx="3058627" cy="525790"/>
              <a:chOff x="534160" y="2226069"/>
              <a:chExt cx="3058627" cy="52579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534160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67560" y="2230725"/>
                <a:ext cx="543301" cy="519582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rgbClr val="FF0000"/>
                    </a:solidFill>
                  </a:rPr>
                  <a:t>0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800960" y="2229173"/>
                <a:ext cx="543301" cy="519582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/>
                  <a:t>1</a:t>
                </a:r>
                <a:endParaRPr lang="en-US" sz="3600" b="1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425223" y="2227621"/>
                <a:ext cx="543301" cy="519582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rgbClr val="FF0000"/>
                    </a:solidFill>
                  </a:rPr>
                  <a:t>0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049486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38848" y="3430281"/>
              <a:ext cx="3067764" cy="525790"/>
              <a:chOff x="543297" y="2226069"/>
              <a:chExt cx="3067764" cy="52579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543297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810097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434360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067760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35919" y="4030345"/>
              <a:ext cx="3067764" cy="525790"/>
              <a:chOff x="543297" y="2226069"/>
              <a:chExt cx="3067764" cy="52579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543297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185834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810097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443497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067760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1" name="Multiply 60"/>
          <p:cNvSpPr/>
          <p:nvPr/>
        </p:nvSpPr>
        <p:spPr>
          <a:xfrm>
            <a:off x="3200400" y="160542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0192" y="1704866"/>
            <a:ext cx="351140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3200" b="1" i="1" dirty="0" smtClean="0"/>
              <a:t>Hi-REF only when contains </a:t>
            </a:r>
            <a:r>
              <a:rPr lang="en-US" sz="3200" b="1" i="1" dirty="0" smtClean="0">
                <a:solidFill>
                  <a:srgbClr val="FF0000"/>
                </a:solidFill>
              </a:rPr>
              <a:t>010</a:t>
            </a:r>
            <a:r>
              <a:rPr lang="en-US" sz="3200" b="1" i="1" dirty="0" smtClean="0"/>
              <a:t> </a:t>
            </a:r>
            <a:endParaRPr lang="en-US" sz="3200" b="1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5467336" y="2325469"/>
            <a:ext cx="146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Lo-REF</a:t>
            </a:r>
            <a:endParaRPr lang="en-US" sz="3600" b="1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5473544" y="2935069"/>
            <a:ext cx="146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Lo-REF</a:t>
            </a:r>
            <a:endParaRPr lang="en-US" sz="3600" b="1" i="1" dirty="0"/>
          </a:p>
        </p:txBody>
      </p:sp>
      <p:sp>
        <p:nvSpPr>
          <p:cNvPr id="71" name="TextBox 70"/>
          <p:cNvSpPr txBox="1"/>
          <p:nvPr/>
        </p:nvSpPr>
        <p:spPr>
          <a:xfrm>
            <a:off x="5473544" y="1106269"/>
            <a:ext cx="146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Lo-REF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71595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5" grpId="0" animBg="1"/>
      <p:bldP spid="66" grpId="0" animBg="1"/>
      <p:bldP spid="64" grpId="0" animBg="1"/>
      <p:bldP spid="61" grpId="0" animBg="1"/>
      <p:bldP spid="3" grpId="0"/>
      <p:bldP spid="69" grpId="0"/>
      <p:bldP spid="70" grpId="0"/>
      <p:bldP spid="7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929956"/>
            <a:ext cx="9144000" cy="440404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en-US" b="1" dirty="0" smtClean="0"/>
              <a:t>DATA-CONTENT AWARE REFRESH:</a:t>
            </a:r>
            <a:br>
              <a:rPr lang="en-US" b="1" dirty="0" smtClean="0"/>
            </a:br>
            <a:r>
              <a:rPr lang="en-US" b="1" dirty="0" smtClean="0"/>
              <a:t>Fraction of Rows with High Refresh Rate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75AD3244-FE42-4648-8A13-942AAE84A223}" type="slidenum">
              <a:rPr lang="en-US" smtClean="0"/>
              <a:t>48</a:t>
            </a:fld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0" y="5562600"/>
            <a:ext cx="9144000" cy="1170554"/>
          </a:xfrm>
          <a:prstGeom prst="round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DC-REF significantly reduces </a:t>
            </a:r>
          </a:p>
          <a:p>
            <a:pPr algn="ctr">
              <a:lnSpc>
                <a:spcPct val="7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the number of high refresh operations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30216089"/>
              </p:ext>
            </p:extLst>
          </p:nvPr>
        </p:nvGraphicFramePr>
        <p:xfrm>
          <a:off x="2133600" y="1511967"/>
          <a:ext cx="4953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flipH="1">
            <a:off x="5562600" y="3644795"/>
            <a:ext cx="495298" cy="698605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i="1" dirty="0" smtClean="0">
                <a:solidFill>
                  <a:schemeClr val="tx1"/>
                </a:solidFill>
              </a:rPr>
              <a:t>2.7%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397" y="3479555"/>
            <a:ext cx="1143003" cy="1092445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i="1" dirty="0" smtClean="0">
                <a:solidFill>
                  <a:schemeClr val="bg1"/>
                </a:solidFill>
              </a:rPr>
              <a:t>16.4%</a:t>
            </a:r>
            <a:endParaRPr lang="en-US" sz="4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3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Graphic spid="5" grpId="0">
        <p:bldSub>
          <a:bldChart bld="series"/>
        </p:bldSub>
      </p:bldGraphic>
      <p:bldP spid="7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929956"/>
            <a:ext cx="9144000" cy="440404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b="1" dirty="0" smtClean="0"/>
              <a:t>DATA-CONTENT AWARE REFRESH:</a:t>
            </a:r>
            <a:br>
              <a:rPr lang="en-US" b="1" dirty="0" smtClean="0"/>
            </a:br>
            <a:r>
              <a:rPr lang="en-US" b="1" dirty="0" smtClean="0"/>
              <a:t>PREFORMANCE IMPACT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75AD3244-FE42-4648-8A13-942AAE84A223}" type="slidenum">
              <a:rPr lang="en-US" smtClean="0"/>
              <a:t>49</a:t>
            </a:fld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0" y="5562600"/>
            <a:ext cx="9144000" cy="1170554"/>
          </a:xfrm>
          <a:prstGeom prst="round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DC-REF improves performance by reducing refresh operations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73295481"/>
              </p:ext>
            </p:extLst>
          </p:nvPr>
        </p:nvGraphicFramePr>
        <p:xfrm>
          <a:off x="304800" y="1397000"/>
          <a:ext cx="8382000" cy="325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72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Graphic spid="5" grpId="0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180"/>
          <p:cNvSpPr/>
          <p:nvPr/>
        </p:nvSpPr>
        <p:spPr>
          <a:xfrm>
            <a:off x="1" y="1840894"/>
            <a:ext cx="9144000" cy="33528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DRAM SCALING TREND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76298" y="1993294"/>
            <a:ext cx="3273181" cy="2582606"/>
            <a:chOff x="428328" y="2110982"/>
            <a:chExt cx="3273181" cy="258260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31890" y="2135878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704366" y="2129654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76842" y="2123430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49881" y="4281301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43673" y="3690373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49318" y="2117206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12657" y="2110982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29848" y="2495297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28328" y="3090309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534160" y="2226069"/>
              <a:ext cx="3067764" cy="525790"/>
              <a:chOff x="534160" y="2226069"/>
              <a:chExt cx="3067764" cy="52579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534160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800960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434360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058623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41777" y="2821081"/>
              <a:ext cx="3058627" cy="525790"/>
              <a:chOff x="534160" y="2226069"/>
              <a:chExt cx="3058627" cy="52579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34160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167560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800960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425223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49486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38848" y="3430281"/>
              <a:ext cx="3067764" cy="525790"/>
              <a:chOff x="543297" y="2226069"/>
              <a:chExt cx="3067764" cy="52579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43297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810097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434360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067760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35919" y="4030345"/>
              <a:ext cx="3067764" cy="525790"/>
              <a:chOff x="543297" y="2226069"/>
              <a:chExt cx="3067764" cy="52579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543297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85834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810097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443497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067760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5634096" y="2145694"/>
            <a:ext cx="3165456" cy="2357052"/>
            <a:chOff x="3454955" y="2670363"/>
            <a:chExt cx="2434972" cy="1813117"/>
          </a:xfrm>
          <a:solidFill>
            <a:srgbClr val="10253F"/>
          </a:solidFill>
        </p:grpSpPr>
        <p:grpSp>
          <p:nvGrpSpPr>
            <p:cNvPr id="40" name="Group 39"/>
            <p:cNvGrpSpPr>
              <a:grpSpLocks noChangeAspect="1"/>
            </p:cNvGrpSpPr>
            <p:nvPr/>
          </p:nvGrpSpPr>
          <p:grpSpPr>
            <a:xfrm>
              <a:off x="3454955" y="2670363"/>
              <a:ext cx="1233724" cy="929423"/>
              <a:chOff x="428328" y="2110982"/>
              <a:chExt cx="3273181" cy="2582606"/>
            </a:xfrm>
            <a:grpFill/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3331890" y="2135878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2704366" y="2129654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2076842" y="2123430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449881" y="4281301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443673" y="3690373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1449318" y="2117206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812657" y="2110982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429848" y="2495297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428328" y="3090309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2" name="Group 151"/>
              <p:cNvGrpSpPr/>
              <p:nvPr/>
            </p:nvGrpSpPr>
            <p:grpSpPr>
              <a:xfrm>
                <a:off x="534160" y="2226069"/>
                <a:ext cx="3067764" cy="525790"/>
                <a:chOff x="534160" y="2226069"/>
                <a:chExt cx="3067764" cy="525790"/>
              </a:xfrm>
              <a:grpFill/>
            </p:grpSpPr>
            <p:sp>
              <p:nvSpPr>
                <p:cNvPr id="171" name="Oval 170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800961" y="2229173"/>
                  <a:ext cx="543300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3" name="Group 152"/>
              <p:cNvGrpSpPr/>
              <p:nvPr/>
            </p:nvGrpSpPr>
            <p:grpSpPr>
              <a:xfrm>
                <a:off x="541777" y="2821081"/>
                <a:ext cx="3058627" cy="525790"/>
                <a:chOff x="534160" y="2226069"/>
                <a:chExt cx="3058627" cy="525790"/>
              </a:xfrm>
              <a:grpFill/>
            </p:grpSpPr>
            <p:sp>
              <p:nvSpPr>
                <p:cNvPr id="166" name="Oval 165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1167560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2425223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3049486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538848" y="3430281"/>
                <a:ext cx="3067764" cy="525790"/>
                <a:chOff x="543297" y="2226069"/>
                <a:chExt cx="3067764" cy="525790"/>
              </a:xfrm>
              <a:grpFill/>
            </p:grpSpPr>
            <p:sp>
              <p:nvSpPr>
                <p:cNvPr id="161" name="Oval 160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1810097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535919" y="4030345"/>
                <a:ext cx="3067764" cy="525790"/>
                <a:chOff x="543297" y="2226069"/>
                <a:chExt cx="3067764" cy="525790"/>
              </a:xfrm>
              <a:grpFill/>
            </p:grpSpPr>
            <p:sp>
              <p:nvSpPr>
                <p:cNvPr id="156" name="Oval 155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1185834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1810097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9" name="Oval 158"/>
                <p:cNvSpPr/>
                <p:nvPr/>
              </p:nvSpPr>
              <p:spPr>
                <a:xfrm>
                  <a:off x="2443497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1" name="Group 40"/>
            <p:cNvGrpSpPr>
              <a:grpSpLocks noChangeAspect="1"/>
            </p:cNvGrpSpPr>
            <p:nvPr/>
          </p:nvGrpSpPr>
          <p:grpSpPr>
            <a:xfrm>
              <a:off x="3457947" y="3551049"/>
              <a:ext cx="1233724" cy="929423"/>
              <a:chOff x="428328" y="2110982"/>
              <a:chExt cx="3273181" cy="2582606"/>
            </a:xfrm>
            <a:grpFill/>
          </p:grpSpPr>
          <p:cxnSp>
            <p:nvCxnSpPr>
              <p:cNvPr id="110" name="Straight Connector 109"/>
              <p:cNvCxnSpPr/>
              <p:nvPr/>
            </p:nvCxnSpPr>
            <p:spPr>
              <a:xfrm>
                <a:off x="3331890" y="2135878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2704366" y="2129654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2076842" y="2123430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449881" y="4281301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443673" y="3690373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1449318" y="2117206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812657" y="2110982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429848" y="2495297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428328" y="3090309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" name="Group 118"/>
              <p:cNvGrpSpPr/>
              <p:nvPr/>
            </p:nvGrpSpPr>
            <p:grpSpPr>
              <a:xfrm>
                <a:off x="534160" y="2226069"/>
                <a:ext cx="3067764" cy="525790"/>
                <a:chOff x="534160" y="2226069"/>
                <a:chExt cx="3067764" cy="525790"/>
              </a:xfrm>
              <a:grpFill/>
            </p:grpSpPr>
            <p:sp>
              <p:nvSpPr>
                <p:cNvPr id="138" name="Oval 137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1800961" y="2229173"/>
                  <a:ext cx="543300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541777" y="2821081"/>
                <a:ext cx="3058627" cy="525790"/>
                <a:chOff x="534160" y="2226069"/>
                <a:chExt cx="3058627" cy="525790"/>
              </a:xfrm>
              <a:grpFill/>
            </p:grpSpPr>
            <p:sp>
              <p:nvSpPr>
                <p:cNvPr id="133" name="Oval 132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1167560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2425223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3049486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1" name="Group 120"/>
              <p:cNvGrpSpPr/>
              <p:nvPr/>
            </p:nvGrpSpPr>
            <p:grpSpPr>
              <a:xfrm>
                <a:off x="538848" y="3430281"/>
                <a:ext cx="3067764" cy="525790"/>
                <a:chOff x="543297" y="2226069"/>
                <a:chExt cx="3067764" cy="525790"/>
              </a:xfrm>
              <a:grpFill/>
            </p:grpSpPr>
            <p:sp>
              <p:nvSpPr>
                <p:cNvPr id="128" name="Oval 127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1810097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>
                <a:off x="535919" y="4030345"/>
                <a:ext cx="3067764" cy="525790"/>
                <a:chOff x="543297" y="2226069"/>
                <a:chExt cx="3067764" cy="525790"/>
              </a:xfrm>
              <a:grpFill/>
            </p:grpSpPr>
            <p:sp>
              <p:nvSpPr>
                <p:cNvPr id="123" name="Oval 122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1185834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1810097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2443497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>
              <a:off x="4653211" y="2673371"/>
              <a:ext cx="1233724" cy="929423"/>
              <a:chOff x="428328" y="2110982"/>
              <a:chExt cx="3273181" cy="2582606"/>
            </a:xfrm>
            <a:grpFill/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3331890" y="2135878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704366" y="2129654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2076842" y="2123430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449881" y="4281301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443673" y="3690373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449318" y="2117206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812657" y="2110982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29848" y="2495297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428328" y="3090309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oup 85"/>
              <p:cNvGrpSpPr/>
              <p:nvPr/>
            </p:nvGrpSpPr>
            <p:grpSpPr>
              <a:xfrm>
                <a:off x="534160" y="2226069"/>
                <a:ext cx="3067764" cy="525790"/>
                <a:chOff x="534160" y="2226069"/>
                <a:chExt cx="3067764" cy="525790"/>
              </a:xfrm>
              <a:grpFill/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1800961" y="2229173"/>
                  <a:ext cx="543300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541777" y="2821081"/>
                <a:ext cx="3058627" cy="525790"/>
                <a:chOff x="534160" y="2226069"/>
                <a:chExt cx="3058627" cy="525790"/>
              </a:xfrm>
              <a:grpFill/>
            </p:grpSpPr>
            <p:sp>
              <p:nvSpPr>
                <p:cNvPr id="100" name="Oval 99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1167560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2425223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3049486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538848" y="3430281"/>
                <a:ext cx="3067764" cy="525790"/>
                <a:chOff x="543297" y="2226069"/>
                <a:chExt cx="3067764" cy="525790"/>
              </a:xfrm>
              <a:grpFill/>
            </p:grpSpPr>
            <p:sp>
              <p:nvSpPr>
                <p:cNvPr id="95" name="Oval 94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1810097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535919" y="4030345"/>
                <a:ext cx="3067764" cy="525790"/>
                <a:chOff x="543297" y="2226069"/>
                <a:chExt cx="3067764" cy="525790"/>
              </a:xfrm>
              <a:grpFill/>
            </p:grpSpPr>
            <p:sp>
              <p:nvSpPr>
                <p:cNvPr id="90" name="Oval 89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1185834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810097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2443497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3" name="Group 42"/>
            <p:cNvGrpSpPr>
              <a:grpSpLocks noChangeAspect="1"/>
            </p:cNvGrpSpPr>
            <p:nvPr/>
          </p:nvGrpSpPr>
          <p:grpSpPr>
            <a:xfrm>
              <a:off x="4656203" y="3554057"/>
              <a:ext cx="1233724" cy="929423"/>
              <a:chOff x="428328" y="2110982"/>
              <a:chExt cx="3273181" cy="2582606"/>
            </a:xfrm>
            <a:grpFill/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3331890" y="2135878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704366" y="2129654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076842" y="2123430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49881" y="4281301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43673" y="3690373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449318" y="2117206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812657" y="2110982"/>
                <a:ext cx="0" cy="255771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29848" y="2495297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28328" y="3090309"/>
                <a:ext cx="3251628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52"/>
              <p:cNvGrpSpPr/>
              <p:nvPr/>
            </p:nvGrpSpPr>
            <p:grpSpPr>
              <a:xfrm>
                <a:off x="534160" y="2226069"/>
                <a:ext cx="3067764" cy="525790"/>
                <a:chOff x="534160" y="2226069"/>
                <a:chExt cx="3067764" cy="525790"/>
              </a:xfrm>
              <a:grpFill/>
            </p:grpSpPr>
            <p:sp>
              <p:nvSpPr>
                <p:cNvPr id="72" name="Oval 71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1800961" y="2229173"/>
                  <a:ext cx="543300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541777" y="2821081"/>
                <a:ext cx="3058627" cy="525790"/>
                <a:chOff x="534160" y="2226069"/>
                <a:chExt cx="3058627" cy="525790"/>
              </a:xfrm>
              <a:grpFill/>
            </p:grpSpPr>
            <p:sp>
              <p:nvSpPr>
                <p:cNvPr id="67" name="Oval 66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1167560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2425223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3049486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538848" y="3430281"/>
                <a:ext cx="3067764" cy="525790"/>
                <a:chOff x="543297" y="2226069"/>
                <a:chExt cx="3067764" cy="525790"/>
              </a:xfrm>
              <a:grpFill/>
            </p:grpSpPr>
            <p:sp>
              <p:nvSpPr>
                <p:cNvPr id="62" name="Oval 61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1810097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535919" y="4030345"/>
                <a:ext cx="3067764" cy="525790"/>
                <a:chOff x="543297" y="2226069"/>
                <a:chExt cx="3067764" cy="525790"/>
              </a:xfrm>
              <a:grpFill/>
            </p:grpSpPr>
            <p:sp>
              <p:nvSpPr>
                <p:cNvPr id="57" name="Oval 56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185834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1810097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2443497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176" name="Right Arrow 175"/>
          <p:cNvSpPr>
            <a:spLocks noChangeAspect="1"/>
          </p:cNvSpPr>
          <p:nvPr/>
        </p:nvSpPr>
        <p:spPr>
          <a:xfrm>
            <a:off x="3810000" y="3324681"/>
            <a:ext cx="1643399" cy="597565"/>
          </a:xfrm>
          <a:prstGeom prst="right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TextBox 176"/>
          <p:cNvSpPr txBox="1"/>
          <p:nvPr/>
        </p:nvSpPr>
        <p:spPr>
          <a:xfrm>
            <a:off x="3581400" y="2647775"/>
            <a:ext cx="1893417" cy="717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b="1" dirty="0" smtClean="0">
                <a:solidFill>
                  <a:srgbClr val="800000"/>
                </a:solidFill>
              </a:rPr>
              <a:t>Technology</a:t>
            </a:r>
          </a:p>
          <a:p>
            <a:pPr algn="ctr">
              <a:lnSpc>
                <a:spcPct val="70000"/>
              </a:lnSpc>
            </a:pPr>
            <a:r>
              <a:rPr lang="en-US" sz="2800" b="1" dirty="0" smtClean="0">
                <a:solidFill>
                  <a:srgbClr val="800000"/>
                </a:solidFill>
              </a:rPr>
              <a:t>Scaling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990600" y="4518074"/>
            <a:ext cx="1916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DRAM Cells</a:t>
            </a:r>
            <a:endParaRPr lang="en-US" sz="2800" b="1" dirty="0"/>
          </a:p>
        </p:txBody>
      </p:sp>
      <p:sp>
        <p:nvSpPr>
          <p:cNvPr id="179" name="TextBox 178"/>
          <p:cNvSpPr txBox="1"/>
          <p:nvPr/>
        </p:nvSpPr>
        <p:spPr>
          <a:xfrm>
            <a:off x="6313390" y="4507894"/>
            <a:ext cx="1916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DRAM Cells</a:t>
            </a:r>
            <a:endParaRPr lang="en-US" sz="2800" b="1" dirty="0"/>
          </a:p>
        </p:txBody>
      </p:sp>
      <p:sp>
        <p:nvSpPr>
          <p:cNvPr id="180" name="Rounded Rectangle 179"/>
          <p:cNvSpPr/>
          <p:nvPr/>
        </p:nvSpPr>
        <p:spPr>
          <a:xfrm>
            <a:off x="0" y="5346093"/>
            <a:ext cx="9144000" cy="1283307"/>
          </a:xfrm>
          <a:prstGeom prst="round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400" b="1" dirty="0">
                <a:solidFill>
                  <a:schemeClr val="bg1"/>
                </a:solidFill>
              </a:rPr>
              <a:t>More interference results in </a:t>
            </a:r>
          </a:p>
          <a:p>
            <a:pPr algn="ctr">
              <a:lnSpc>
                <a:spcPct val="80000"/>
              </a:lnSpc>
            </a:pPr>
            <a:r>
              <a:rPr lang="en-US" sz="4400" b="1" dirty="0">
                <a:solidFill>
                  <a:schemeClr val="bg1"/>
                </a:solidFill>
              </a:rPr>
              <a:t>more failures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5</a:t>
            </a:fld>
            <a:endParaRPr lang="en-US" dirty="0"/>
          </a:p>
        </p:txBody>
      </p:sp>
      <p:pic>
        <p:nvPicPr>
          <p:cNvPr id="182" name="Picture 181" descr="21175849_s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0000" l="8667" r="90000">
                        <a14:foregroundMark x1="55111" y1="19111" x2="55111" y2="19111"/>
                        <a14:foregroundMark x1="55111" y1="19111" x2="55111" y2="19111"/>
                        <a14:foregroundMark x1="40889" y1="36444" x2="40889" y2="36444"/>
                        <a14:foregroundMark x1="40889" y1="36444" x2="40889" y2="36444"/>
                        <a14:foregroundMark x1="30444" y1="23333" x2="30444" y2="23333"/>
                        <a14:foregroundMark x1="39556" y1="19556" x2="39556" y2="19556"/>
                        <a14:foregroundMark x1="66222" y1="21333" x2="66222" y2="21333"/>
                        <a14:foregroundMark x1="72000" y1="31111" x2="72000" y2="31111"/>
                        <a14:foregroundMark x1="18889" y1="28222" x2="18889" y2="28222"/>
                        <a14:foregroundMark x1="20667" y1="46444" x2="20667" y2="46444"/>
                        <a14:foregroundMark x1="19333" y1="59111" x2="19333" y2="59111"/>
                        <a14:foregroundMark x1="25556" y1="69111" x2="25556" y2="69111"/>
                        <a14:foregroundMark x1="34667" y1="77333" x2="34667" y2="77333"/>
                        <a14:foregroundMark x1="46222" y1="81778" x2="46222" y2="81778"/>
                        <a14:foregroundMark x1="58000" y1="81333" x2="58000" y2="81333"/>
                        <a14:foregroundMark x1="70000" y1="75111" x2="70000" y2="75111"/>
                        <a14:foregroundMark x1="78222" y1="64889" x2="78222" y2="64889"/>
                        <a14:foregroundMark x1="79556" y1="53333" x2="79556" y2="53333"/>
                        <a14:foregroundMark x1="79111" y1="40222" x2="79111" y2="4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93" y="2033961"/>
            <a:ext cx="1277484" cy="1277484"/>
          </a:xfrm>
          <a:prstGeom prst="rect">
            <a:avLst/>
          </a:prstGeom>
        </p:spPr>
      </p:pic>
      <p:pic>
        <p:nvPicPr>
          <p:cNvPr id="183" name="Picture 182" descr="21175849_s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0000" l="8667" r="90000">
                        <a14:foregroundMark x1="55111" y1="19111" x2="55111" y2="19111"/>
                        <a14:foregroundMark x1="55111" y1="19111" x2="55111" y2="19111"/>
                        <a14:foregroundMark x1="40889" y1="36444" x2="40889" y2="36444"/>
                        <a14:foregroundMark x1="40889" y1="36444" x2="40889" y2="36444"/>
                        <a14:foregroundMark x1="30444" y1="23333" x2="30444" y2="23333"/>
                        <a14:foregroundMark x1="39556" y1="19556" x2="39556" y2="19556"/>
                        <a14:foregroundMark x1="66222" y1="21333" x2="66222" y2="21333"/>
                        <a14:foregroundMark x1="72000" y1="31111" x2="72000" y2="31111"/>
                        <a14:foregroundMark x1="18889" y1="28222" x2="18889" y2="28222"/>
                        <a14:foregroundMark x1="20667" y1="46444" x2="20667" y2="46444"/>
                        <a14:foregroundMark x1="19333" y1="59111" x2="19333" y2="59111"/>
                        <a14:foregroundMark x1="25556" y1="69111" x2="25556" y2="69111"/>
                        <a14:foregroundMark x1="34667" y1="77333" x2="34667" y2="77333"/>
                        <a14:foregroundMark x1="46222" y1="81778" x2="46222" y2="81778"/>
                        <a14:foregroundMark x1="58000" y1="81333" x2="58000" y2="81333"/>
                        <a14:foregroundMark x1="70000" y1="75111" x2="70000" y2="75111"/>
                        <a14:foregroundMark x1="78222" y1="64889" x2="78222" y2="64889"/>
                        <a14:foregroundMark x1="79556" y1="53333" x2="79556" y2="53333"/>
                        <a14:foregroundMark x1="79111" y1="40222" x2="79111" y2="4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73" y="2072071"/>
            <a:ext cx="1277484" cy="1277484"/>
          </a:xfrm>
          <a:prstGeom prst="rect">
            <a:avLst/>
          </a:prstGeom>
        </p:spPr>
      </p:pic>
      <p:pic>
        <p:nvPicPr>
          <p:cNvPr id="184" name="Picture 183" descr="21175849_s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0000" l="8667" r="90000">
                        <a14:foregroundMark x1="55111" y1="19111" x2="55111" y2="19111"/>
                        <a14:foregroundMark x1="55111" y1="19111" x2="55111" y2="19111"/>
                        <a14:foregroundMark x1="40889" y1="36444" x2="40889" y2="36444"/>
                        <a14:foregroundMark x1="40889" y1="36444" x2="40889" y2="36444"/>
                        <a14:foregroundMark x1="30444" y1="23333" x2="30444" y2="23333"/>
                        <a14:foregroundMark x1="39556" y1="19556" x2="39556" y2="19556"/>
                        <a14:foregroundMark x1="66222" y1="21333" x2="66222" y2="21333"/>
                        <a14:foregroundMark x1="72000" y1="31111" x2="72000" y2="31111"/>
                        <a14:foregroundMark x1="18889" y1="28222" x2="18889" y2="28222"/>
                        <a14:foregroundMark x1="20667" y1="46444" x2="20667" y2="46444"/>
                        <a14:foregroundMark x1="19333" y1="59111" x2="19333" y2="59111"/>
                        <a14:foregroundMark x1="25556" y1="69111" x2="25556" y2="69111"/>
                        <a14:foregroundMark x1="34667" y1="77333" x2="34667" y2="77333"/>
                        <a14:foregroundMark x1="46222" y1="81778" x2="46222" y2="81778"/>
                        <a14:foregroundMark x1="58000" y1="81333" x2="58000" y2="81333"/>
                        <a14:foregroundMark x1="70000" y1="75111" x2="70000" y2="75111"/>
                        <a14:foregroundMark x1="78222" y1="64889" x2="78222" y2="64889"/>
                        <a14:foregroundMark x1="79556" y1="53333" x2="79556" y2="53333"/>
                        <a14:foregroundMark x1="79111" y1="40222" x2="79111" y2="4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90" y="3298416"/>
            <a:ext cx="1277484" cy="1277484"/>
          </a:xfrm>
          <a:prstGeom prst="rect">
            <a:avLst/>
          </a:prstGeom>
        </p:spPr>
      </p:pic>
      <p:pic>
        <p:nvPicPr>
          <p:cNvPr id="185" name="Picture 184" descr="21175849_s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0000" l="8667" r="90000">
                        <a14:foregroundMark x1="55111" y1="19111" x2="55111" y2="19111"/>
                        <a14:foregroundMark x1="55111" y1="19111" x2="55111" y2="19111"/>
                        <a14:foregroundMark x1="40889" y1="36444" x2="40889" y2="36444"/>
                        <a14:foregroundMark x1="40889" y1="36444" x2="40889" y2="36444"/>
                        <a14:foregroundMark x1="30444" y1="23333" x2="30444" y2="23333"/>
                        <a14:foregroundMark x1="39556" y1="19556" x2="39556" y2="19556"/>
                        <a14:foregroundMark x1="66222" y1="21333" x2="66222" y2="21333"/>
                        <a14:foregroundMark x1="72000" y1="31111" x2="72000" y2="31111"/>
                        <a14:foregroundMark x1="18889" y1="28222" x2="18889" y2="28222"/>
                        <a14:foregroundMark x1="20667" y1="46444" x2="20667" y2="46444"/>
                        <a14:foregroundMark x1="19333" y1="59111" x2="19333" y2="59111"/>
                        <a14:foregroundMark x1="25556" y1="69111" x2="25556" y2="69111"/>
                        <a14:foregroundMark x1="34667" y1="77333" x2="34667" y2="77333"/>
                        <a14:foregroundMark x1="46222" y1="81778" x2="46222" y2="81778"/>
                        <a14:foregroundMark x1="58000" y1="81333" x2="58000" y2="81333"/>
                        <a14:foregroundMark x1="70000" y1="75111" x2="70000" y2="75111"/>
                        <a14:foregroundMark x1="78222" y1="64889" x2="78222" y2="64889"/>
                        <a14:foregroundMark x1="79556" y1="53333" x2="79556" y2="53333"/>
                        <a14:foregroundMark x1="79111" y1="40222" x2="79111" y2="4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2" y="3225509"/>
            <a:ext cx="1277484" cy="1277484"/>
          </a:xfrm>
          <a:prstGeom prst="rect">
            <a:avLst/>
          </a:prstGeom>
        </p:spPr>
      </p:pic>
      <p:pic>
        <p:nvPicPr>
          <p:cNvPr id="186" name="Picture 185" descr="21175849_s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0000" l="8667" r="90000">
                        <a14:foregroundMark x1="55111" y1="19111" x2="55111" y2="19111"/>
                        <a14:foregroundMark x1="55111" y1="19111" x2="55111" y2="19111"/>
                        <a14:foregroundMark x1="40889" y1="36444" x2="40889" y2="36444"/>
                        <a14:foregroundMark x1="40889" y1="36444" x2="40889" y2="36444"/>
                        <a14:foregroundMark x1="30444" y1="23333" x2="30444" y2="23333"/>
                        <a14:foregroundMark x1="39556" y1="19556" x2="39556" y2="19556"/>
                        <a14:foregroundMark x1="66222" y1="21333" x2="66222" y2="21333"/>
                        <a14:foregroundMark x1="72000" y1="31111" x2="72000" y2="31111"/>
                        <a14:foregroundMark x1="18889" y1="28222" x2="18889" y2="28222"/>
                        <a14:foregroundMark x1="20667" y1="46444" x2="20667" y2="46444"/>
                        <a14:foregroundMark x1="19333" y1="59111" x2="19333" y2="59111"/>
                        <a14:foregroundMark x1="25556" y1="69111" x2="25556" y2="69111"/>
                        <a14:foregroundMark x1="34667" y1="77333" x2="34667" y2="77333"/>
                        <a14:foregroundMark x1="46222" y1="81778" x2="46222" y2="81778"/>
                        <a14:foregroundMark x1="58000" y1="81333" x2="58000" y2="81333"/>
                        <a14:foregroundMark x1="70000" y1="75111" x2="70000" y2="75111"/>
                        <a14:foregroundMark x1="78222" y1="64889" x2="78222" y2="64889"/>
                        <a14:foregroundMark x1="79556" y1="53333" x2="79556" y2="53333"/>
                        <a14:foregroundMark x1="79111" y1="40222" x2="79111" y2="4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41" y="2069494"/>
            <a:ext cx="1277484" cy="1277484"/>
          </a:xfrm>
          <a:prstGeom prst="rect">
            <a:avLst/>
          </a:prstGeom>
        </p:spPr>
      </p:pic>
      <p:pic>
        <p:nvPicPr>
          <p:cNvPr id="187" name="Picture 186" descr="21175849_s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0000" l="8667" r="90000">
                        <a14:foregroundMark x1="55111" y1="19111" x2="55111" y2="19111"/>
                        <a14:foregroundMark x1="55111" y1="19111" x2="55111" y2="19111"/>
                        <a14:foregroundMark x1="40889" y1="36444" x2="40889" y2="36444"/>
                        <a14:foregroundMark x1="40889" y1="36444" x2="40889" y2="36444"/>
                        <a14:foregroundMark x1="30444" y1="23333" x2="30444" y2="23333"/>
                        <a14:foregroundMark x1="39556" y1="19556" x2="39556" y2="19556"/>
                        <a14:foregroundMark x1="66222" y1="21333" x2="66222" y2="21333"/>
                        <a14:foregroundMark x1="72000" y1="31111" x2="72000" y2="31111"/>
                        <a14:foregroundMark x1="18889" y1="28222" x2="18889" y2="28222"/>
                        <a14:foregroundMark x1="20667" y1="46444" x2="20667" y2="46444"/>
                        <a14:foregroundMark x1="19333" y1="59111" x2="19333" y2="59111"/>
                        <a14:foregroundMark x1="25556" y1="69111" x2="25556" y2="69111"/>
                        <a14:foregroundMark x1="34667" y1="77333" x2="34667" y2="77333"/>
                        <a14:foregroundMark x1="46222" y1="81778" x2="46222" y2="81778"/>
                        <a14:foregroundMark x1="58000" y1="81333" x2="58000" y2="81333"/>
                        <a14:foregroundMark x1="70000" y1="75111" x2="70000" y2="75111"/>
                        <a14:foregroundMark x1="78222" y1="64889" x2="78222" y2="64889"/>
                        <a14:foregroundMark x1="79556" y1="53333" x2="79556" y2="53333"/>
                        <a14:foregroundMark x1="79111" y1="40222" x2="79111" y2="4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21" y="2107604"/>
            <a:ext cx="1277484" cy="1277484"/>
          </a:xfrm>
          <a:prstGeom prst="rect">
            <a:avLst/>
          </a:prstGeom>
        </p:spPr>
      </p:pic>
      <p:pic>
        <p:nvPicPr>
          <p:cNvPr id="188" name="Picture 187" descr="21175849_s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0000" l="8667" r="90000">
                        <a14:foregroundMark x1="55111" y1="19111" x2="55111" y2="19111"/>
                        <a14:foregroundMark x1="55111" y1="19111" x2="55111" y2="19111"/>
                        <a14:foregroundMark x1="40889" y1="36444" x2="40889" y2="36444"/>
                        <a14:foregroundMark x1="40889" y1="36444" x2="40889" y2="36444"/>
                        <a14:foregroundMark x1="30444" y1="23333" x2="30444" y2="23333"/>
                        <a14:foregroundMark x1="39556" y1="19556" x2="39556" y2="19556"/>
                        <a14:foregroundMark x1="66222" y1="21333" x2="66222" y2="21333"/>
                        <a14:foregroundMark x1="72000" y1="31111" x2="72000" y2="31111"/>
                        <a14:foregroundMark x1="18889" y1="28222" x2="18889" y2="28222"/>
                        <a14:foregroundMark x1="20667" y1="46444" x2="20667" y2="46444"/>
                        <a14:foregroundMark x1="19333" y1="59111" x2="19333" y2="59111"/>
                        <a14:foregroundMark x1="25556" y1="69111" x2="25556" y2="69111"/>
                        <a14:foregroundMark x1="34667" y1="77333" x2="34667" y2="77333"/>
                        <a14:foregroundMark x1="46222" y1="81778" x2="46222" y2="81778"/>
                        <a14:foregroundMark x1="58000" y1="81333" x2="58000" y2="81333"/>
                        <a14:foregroundMark x1="70000" y1="75111" x2="70000" y2="75111"/>
                        <a14:foregroundMark x1="78222" y1="64889" x2="78222" y2="64889"/>
                        <a14:foregroundMark x1="79556" y1="53333" x2="79556" y2="53333"/>
                        <a14:foregroundMark x1="79111" y1="40222" x2="79111" y2="4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38" y="3333949"/>
            <a:ext cx="1277484" cy="1277484"/>
          </a:xfrm>
          <a:prstGeom prst="rect">
            <a:avLst/>
          </a:prstGeom>
        </p:spPr>
      </p:pic>
      <p:pic>
        <p:nvPicPr>
          <p:cNvPr id="189" name="Picture 188" descr="21175849_s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0000" l="8667" r="90000">
                        <a14:foregroundMark x1="55111" y1="19111" x2="55111" y2="19111"/>
                        <a14:foregroundMark x1="55111" y1="19111" x2="55111" y2="19111"/>
                        <a14:foregroundMark x1="40889" y1="36444" x2="40889" y2="36444"/>
                        <a14:foregroundMark x1="40889" y1="36444" x2="40889" y2="36444"/>
                        <a14:foregroundMark x1="30444" y1="23333" x2="30444" y2="23333"/>
                        <a14:foregroundMark x1="39556" y1="19556" x2="39556" y2="19556"/>
                        <a14:foregroundMark x1="66222" y1="21333" x2="66222" y2="21333"/>
                        <a14:foregroundMark x1="72000" y1="31111" x2="72000" y2="31111"/>
                        <a14:foregroundMark x1="18889" y1="28222" x2="18889" y2="28222"/>
                        <a14:foregroundMark x1="20667" y1="46444" x2="20667" y2="46444"/>
                        <a14:foregroundMark x1="19333" y1="59111" x2="19333" y2="59111"/>
                        <a14:foregroundMark x1="25556" y1="69111" x2="25556" y2="69111"/>
                        <a14:foregroundMark x1="34667" y1="77333" x2="34667" y2="77333"/>
                        <a14:foregroundMark x1="46222" y1="81778" x2="46222" y2="81778"/>
                        <a14:foregroundMark x1="58000" y1="81333" x2="58000" y2="81333"/>
                        <a14:foregroundMark x1="70000" y1="75111" x2="70000" y2="75111"/>
                        <a14:foregroundMark x1="78222" y1="64889" x2="78222" y2="64889"/>
                        <a14:foregroundMark x1="79556" y1="53333" x2="79556" y2="53333"/>
                        <a14:foregroundMark x1="79111" y1="40222" x2="79111" y2="4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61042"/>
            <a:ext cx="1277484" cy="1277484"/>
          </a:xfrm>
          <a:prstGeom prst="rect">
            <a:avLst/>
          </a:prstGeom>
        </p:spPr>
      </p:pic>
      <p:sp>
        <p:nvSpPr>
          <p:cNvPr id="190" name="Multiply 189"/>
          <p:cNvSpPr/>
          <p:nvPr/>
        </p:nvSpPr>
        <p:spPr>
          <a:xfrm>
            <a:off x="6248400" y="2145694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1" name="Multiply 190"/>
          <p:cNvSpPr/>
          <p:nvPr/>
        </p:nvSpPr>
        <p:spPr>
          <a:xfrm>
            <a:off x="7315200" y="2755294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2" name="Multiply 191"/>
          <p:cNvSpPr/>
          <p:nvPr/>
        </p:nvSpPr>
        <p:spPr>
          <a:xfrm>
            <a:off x="6248400" y="2907694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3" name="Multiply 192"/>
          <p:cNvSpPr/>
          <p:nvPr/>
        </p:nvSpPr>
        <p:spPr>
          <a:xfrm>
            <a:off x="7315200" y="3517294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" name="Content Placeholder 2"/>
          <p:cNvSpPr txBox="1">
            <a:spLocks/>
          </p:cNvSpPr>
          <p:nvPr/>
        </p:nvSpPr>
        <p:spPr>
          <a:xfrm>
            <a:off x="0" y="929352"/>
            <a:ext cx="9144000" cy="1051848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Scaling places cells in close proximity,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increasing cell-to-cell interference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1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190" grpId="0" animBg="1"/>
      <p:bldP spid="191" grpId="0" animBg="1"/>
      <p:bldP spid="192" grpId="0" animBg="1"/>
      <p:bldP spid="19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" y="1145148"/>
            <a:ext cx="9143998" cy="5712852"/>
          </a:xfrm>
          <a:prstGeom prst="round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70000"/>
              </a:lnSpc>
              <a:buFont typeface="Arial"/>
              <a:buChar char="•"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571500" indent="-571500">
              <a:lnSpc>
                <a:spcPct val="70000"/>
              </a:lnSpc>
              <a:buFont typeface="Arial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Exploits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i="1" dirty="0" smtClean="0">
                <a:solidFill>
                  <a:schemeClr val="tx2"/>
                </a:solidFill>
              </a:rPr>
              <a:t>heterogeneity in data-dependent cells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to reduce test time by detecting only one neighbor </a:t>
            </a:r>
          </a:p>
          <a:p>
            <a:pPr marL="571500" indent="-571500">
              <a:lnSpc>
                <a:spcPct val="70000"/>
              </a:lnSpc>
              <a:buFont typeface="Arial"/>
              <a:buChar char="•"/>
            </a:pPr>
            <a:endParaRPr lang="en-US" sz="3200" i="1" dirty="0" smtClean="0">
              <a:solidFill>
                <a:schemeClr val="tx2"/>
              </a:solidFill>
            </a:endParaRPr>
          </a:p>
          <a:p>
            <a:pPr marL="571500" indent="-571500">
              <a:lnSpc>
                <a:spcPct val="80000"/>
              </a:lnSpc>
              <a:buFont typeface="Arial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Exploits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i="1" dirty="0" smtClean="0">
                <a:solidFill>
                  <a:schemeClr val="tx2"/>
                </a:solidFill>
              </a:rPr>
              <a:t>DRAM regularity and parallelism </a:t>
            </a:r>
            <a:r>
              <a:rPr lang="en-US" sz="3200" dirty="0" smtClean="0">
                <a:solidFill>
                  <a:schemeClr val="tx1"/>
                </a:solidFill>
              </a:rPr>
              <a:t>to</a:t>
            </a:r>
            <a:r>
              <a:rPr lang="en-US" sz="3200" i="1" dirty="0" smtClean="0">
                <a:solidFill>
                  <a:schemeClr val="tx1"/>
                </a:solidFill>
              </a:rPr>
              <a:t> aggregate neighbor locations from multiple rows to identify all neighbor locations</a:t>
            </a:r>
          </a:p>
          <a:p>
            <a:pPr marL="571500" indent="-571500">
              <a:lnSpc>
                <a:spcPct val="80000"/>
              </a:lnSpc>
              <a:buFont typeface="Arial"/>
              <a:buChar char="•"/>
            </a:pPr>
            <a:endParaRPr lang="en-US" sz="3200" i="1" dirty="0">
              <a:solidFill>
                <a:schemeClr val="tx1"/>
              </a:solidFill>
            </a:endParaRPr>
          </a:p>
          <a:p>
            <a:pPr marL="571500" indent="-571500">
              <a:lnSpc>
                <a:spcPct val="80000"/>
              </a:lnSpc>
              <a:buFont typeface="Arial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Enables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smtClean="0">
                <a:solidFill>
                  <a:schemeClr val="tx2"/>
                </a:solidFill>
              </a:rPr>
              <a:t>new uses cases to </a:t>
            </a:r>
            <a:r>
              <a:rPr lang="en-US" sz="3200" dirty="0" smtClean="0">
                <a:solidFill>
                  <a:schemeClr val="tx2"/>
                </a:solidFill>
              </a:rPr>
              <a:t>improve </a:t>
            </a:r>
            <a:r>
              <a:rPr lang="en-US" sz="3200" dirty="0">
                <a:solidFill>
                  <a:schemeClr val="tx2"/>
                </a:solidFill>
              </a:rPr>
              <a:t>performance, </a:t>
            </a:r>
            <a:r>
              <a:rPr lang="en-US" sz="3200" dirty="0" smtClean="0">
                <a:solidFill>
                  <a:schemeClr val="tx2"/>
                </a:solidFill>
              </a:rPr>
              <a:t>reliability, </a:t>
            </a:r>
            <a:r>
              <a:rPr lang="en-US" sz="3200" dirty="0">
                <a:solidFill>
                  <a:schemeClr val="tx2"/>
                </a:solidFill>
              </a:rPr>
              <a:t>and energy efficiency</a:t>
            </a:r>
            <a:endParaRPr lang="en-US" sz="3200" i="1" dirty="0" smtClean="0">
              <a:solidFill>
                <a:schemeClr val="tx2"/>
              </a:solidFill>
            </a:endParaRPr>
          </a:p>
          <a:p>
            <a:pPr marL="1028700" lvl="1" indent="-571500">
              <a:lnSpc>
                <a:spcPct val="80000"/>
              </a:lnSpc>
              <a:buFont typeface="Arial"/>
              <a:buChar char="•"/>
            </a:pPr>
            <a:r>
              <a:rPr lang="en-US" sz="3200" i="1" dirty="0" smtClean="0">
                <a:solidFill>
                  <a:schemeClr val="tx1"/>
                </a:solidFill>
              </a:rPr>
              <a:t>Physical neighbor-aware test</a:t>
            </a:r>
          </a:p>
          <a:p>
            <a:pPr marL="1028700" lvl="1" indent="-571500">
              <a:lnSpc>
                <a:spcPct val="80000"/>
              </a:lnSpc>
              <a:buFont typeface="Arial"/>
              <a:buChar char="•"/>
            </a:pPr>
            <a:r>
              <a:rPr lang="en-US" sz="3200" i="1" dirty="0" smtClean="0">
                <a:solidFill>
                  <a:schemeClr val="tx1"/>
                </a:solidFill>
              </a:rPr>
              <a:t>Data-content aware refresh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PARBOR: Summary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50</a:t>
            </a:fld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0" y="850138"/>
            <a:ext cx="9143999" cy="902462"/>
          </a:xfrm>
          <a:prstGeom prst="roundRect">
            <a:avLst/>
          </a:prstGeom>
          <a:solidFill>
            <a:schemeClr val="bg2"/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A new technique to determine </a:t>
            </a:r>
          </a:p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the locations of neighboring DRAM 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cells</a:t>
            </a:r>
          </a:p>
        </p:txBody>
      </p:sp>
    </p:spTree>
    <p:extLst>
      <p:ext uri="{BB962C8B-B14F-4D97-AF65-F5344CB8AC3E}">
        <p14:creationId xmlns:p14="http://schemas.microsoft.com/office/powerpoint/2010/main" val="189457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304800"/>
            <a:ext cx="9143999" cy="27432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206057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dirty="0" smtClean="0"/>
              <a:t>AN EFFICIENT SYSTEM-LEVEL TECHNIQUE TO DETECT DATA-DEPENDENT FAILURES </a:t>
            </a:r>
            <a:br>
              <a:rPr lang="en-US" sz="4000" b="1" dirty="0" smtClean="0"/>
            </a:br>
            <a:r>
              <a:rPr lang="en-US" sz="4000" b="1" dirty="0" smtClean="0"/>
              <a:t>IN DRAM</a:t>
            </a:r>
            <a:endParaRPr lang="en-US" sz="4000" b="1" dirty="0">
              <a:solidFill>
                <a:srgbClr val="FF0000"/>
              </a:solidFill>
              <a:latin typeface="Charter Black"/>
              <a:cs typeface="Charter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084" y="4020442"/>
            <a:ext cx="9143999" cy="1008758"/>
          </a:xfrm>
        </p:spPr>
        <p:txBody>
          <a:bodyPr>
            <a:noAutofit/>
          </a:bodyPr>
          <a:lstStyle/>
          <a:p>
            <a:pPr>
              <a:lnSpc>
                <a:spcPts val="3020"/>
              </a:lnSpc>
            </a:pPr>
            <a:r>
              <a:rPr lang="en-US" dirty="0" smtClean="0">
                <a:solidFill>
                  <a:srgbClr val="FF0000"/>
                </a:solidFill>
                <a:latin typeface="Charter Black"/>
                <a:cs typeface="Charter Black"/>
              </a:rPr>
              <a:t>Samira Khan</a:t>
            </a:r>
          </a:p>
          <a:p>
            <a:pPr>
              <a:lnSpc>
                <a:spcPts val="3020"/>
              </a:lnSpc>
            </a:pPr>
            <a:r>
              <a:rPr lang="en-US" dirty="0" smtClean="0">
                <a:solidFill>
                  <a:srgbClr val="000000"/>
                </a:solidFill>
                <a:latin typeface="Charter Black"/>
                <a:cs typeface="Charter Black"/>
              </a:rPr>
              <a:t>Donghyuk Lee</a:t>
            </a:r>
          </a:p>
          <a:p>
            <a:pPr>
              <a:lnSpc>
                <a:spcPts val="3020"/>
              </a:lnSpc>
            </a:pPr>
            <a:r>
              <a:rPr lang="en-US" dirty="0" smtClean="0">
                <a:solidFill>
                  <a:srgbClr val="000000"/>
                </a:solidFill>
                <a:latin typeface="Charter Black"/>
                <a:cs typeface="Charter Black"/>
              </a:rPr>
              <a:t>Onur Mutlu</a:t>
            </a:r>
            <a:endParaRPr lang="en-US" dirty="0">
              <a:solidFill>
                <a:srgbClr val="000000"/>
              </a:solidFill>
              <a:latin typeface="Charter Black"/>
              <a:cs typeface="Chart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5813606"/>
            <a:ext cx="3200870" cy="115587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457200"/>
            <a:ext cx="9144000" cy="80766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80000"/>
              </a:lnSpc>
            </a:pPr>
            <a:r>
              <a:rPr lang="en-US" sz="6000" b="1" dirty="0" smtClean="0">
                <a:solidFill>
                  <a:srgbClr val="FF0000"/>
                </a:solidFill>
              </a:rPr>
              <a:t>PARBOR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22532"/>
            <a:ext cx="2257425" cy="1415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360" y="5781366"/>
            <a:ext cx="2961640" cy="11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929956"/>
            <a:ext cx="9144000" cy="476602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5" name="Picture 4" descr="24342616_s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2857500" cy="1905000"/>
          </a:xfrm>
          <a:prstGeom prst="rect">
            <a:avLst/>
          </a:prstGeom>
        </p:spPr>
      </p:pic>
      <p:pic>
        <p:nvPicPr>
          <p:cNvPr id="6" name="Picture 5" descr="24342616_s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29957"/>
            <a:ext cx="2857500" cy="1905000"/>
          </a:xfrm>
          <a:prstGeom prst="rect">
            <a:avLst/>
          </a:prstGeom>
        </p:spPr>
      </p:pic>
      <p:pic>
        <p:nvPicPr>
          <p:cNvPr id="7" name="Picture 6" descr="24342616_s.jpg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929957"/>
            <a:ext cx="2857500" cy="1905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b="1" dirty="0" smtClean="0"/>
              <a:t>USE CASE:</a:t>
            </a:r>
            <a:br>
              <a:rPr lang="en-US" b="1" dirty="0" smtClean="0"/>
            </a:br>
            <a:r>
              <a:rPr lang="en-US" b="1" dirty="0" smtClean="0"/>
              <a:t>PHYSICAL NEIGHBOR-AWARE TEST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04900" y="1314271"/>
            <a:ext cx="11478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Apple Chancery"/>
                <a:cs typeface="Apple Chancery"/>
              </a:rPr>
              <a:t>A</a:t>
            </a:r>
            <a:endParaRPr lang="en-US" sz="7200" dirty="0">
              <a:solidFill>
                <a:srgbClr val="FFFFFF"/>
              </a:solidFill>
              <a:latin typeface="Apple Chancery"/>
              <a:cs typeface="Apple Chancery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1314271"/>
            <a:ext cx="1087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Apple Chancery"/>
                <a:cs typeface="Apple Chancery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0400" y="1314271"/>
            <a:ext cx="999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Apple Chancery"/>
                <a:cs typeface="Apple Chancery"/>
              </a:rPr>
              <a:t>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75AD3244-FE42-4648-8A13-942AAE84A223}" type="slidenum">
              <a:rPr lang="en-US" smtClean="0"/>
              <a:t>52</a:t>
            </a:fld>
            <a:endParaRPr lang="en-US" dirty="0"/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787428"/>
              </p:ext>
            </p:extLst>
          </p:nvPr>
        </p:nvGraphicFramePr>
        <p:xfrm>
          <a:off x="3349753" y="2466473"/>
          <a:ext cx="2479546" cy="322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382114"/>
              </p:ext>
            </p:extLst>
          </p:nvPr>
        </p:nvGraphicFramePr>
        <p:xfrm>
          <a:off x="6121973" y="2466473"/>
          <a:ext cx="2478024" cy="3227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038311"/>
              </p:ext>
            </p:extLst>
          </p:nvPr>
        </p:nvGraphicFramePr>
        <p:xfrm>
          <a:off x="292463" y="2496087"/>
          <a:ext cx="2478024" cy="3227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0" y="5562600"/>
            <a:ext cx="9144000" cy="929956"/>
          </a:xfrm>
          <a:prstGeom prst="round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40"/>
              </a:lnSpc>
            </a:pPr>
            <a:r>
              <a:rPr lang="en-US" sz="3200" b="1" dirty="0"/>
              <a:t>A</a:t>
            </a:r>
            <a:r>
              <a:rPr lang="en-US" sz="3200" b="1" dirty="0" smtClean="0"/>
              <a:t> </a:t>
            </a:r>
            <a:r>
              <a:rPr lang="en-US" sz="3200" b="1" dirty="0"/>
              <a:t>significant fraction of failures </a:t>
            </a:r>
            <a:endParaRPr lang="en-US" sz="3200" b="1" dirty="0" smtClean="0"/>
          </a:p>
          <a:p>
            <a:pPr algn="ctr">
              <a:lnSpc>
                <a:spcPts val="2940"/>
              </a:lnSpc>
            </a:pPr>
            <a:r>
              <a:rPr lang="en-US" sz="3200" b="1" dirty="0"/>
              <a:t>c</a:t>
            </a:r>
            <a:r>
              <a:rPr lang="en-US" sz="3200" b="1" dirty="0" smtClean="0"/>
              <a:t>an be detected only</a:t>
            </a:r>
            <a:r>
              <a:rPr lang="is-IS" sz="3200" b="1" smtClean="0"/>
              <a:t> </a:t>
            </a:r>
            <a:r>
              <a:rPr lang="is-IS" sz="3200" b="1"/>
              <a:t>by PARBOR (20-30</a:t>
            </a:r>
            <a:r>
              <a:rPr lang="is-IS" sz="3200" b="1" smtClean="0"/>
              <a:t>%)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5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180"/>
          <p:cNvSpPr/>
          <p:nvPr/>
        </p:nvSpPr>
        <p:spPr>
          <a:xfrm>
            <a:off x="1" y="1840894"/>
            <a:ext cx="9144000" cy="33528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80" name="Rounded Rectangle 179"/>
          <p:cNvSpPr/>
          <p:nvPr/>
        </p:nvSpPr>
        <p:spPr>
          <a:xfrm>
            <a:off x="1" y="2875640"/>
            <a:ext cx="9144000" cy="1283307"/>
          </a:xfrm>
          <a:prstGeom prst="round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How can we enable DRAM scaling </a:t>
            </a:r>
          </a:p>
          <a:p>
            <a:pPr algn="ctr">
              <a:lnSpc>
                <a:spcPct val="80000"/>
              </a:lnSpc>
            </a:pPr>
            <a:r>
              <a:rPr lang="en-US" sz="4400" b="1" dirty="0">
                <a:solidFill>
                  <a:schemeClr val="bg1"/>
                </a:solidFill>
              </a:rPr>
              <a:t>w</a:t>
            </a:r>
            <a:r>
              <a:rPr lang="en-US" sz="4400" b="1" dirty="0" smtClean="0">
                <a:solidFill>
                  <a:schemeClr val="bg1"/>
                </a:solidFill>
              </a:rPr>
              <a:t>ithout sacrificing reliability?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Rectangle 919"/>
          <p:cNvSpPr>
            <a:spLocks noChangeAspect="1"/>
          </p:cNvSpPr>
          <p:nvPr/>
        </p:nvSpPr>
        <p:spPr>
          <a:xfrm>
            <a:off x="1" y="2368962"/>
            <a:ext cx="9144000" cy="274281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SYSTEM-LEVEL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DETECTION </a:t>
            </a:r>
            <a:r>
              <a:rPr lang="en-US" b="1" dirty="0">
                <a:solidFill>
                  <a:srgbClr val="FF0000"/>
                </a:solidFill>
              </a:rPr>
              <a:t>AND MITIGATION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" y="5343334"/>
            <a:ext cx="9143999" cy="1209866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bg1"/>
                </a:solidFill>
              </a:rPr>
              <a:t>Detect and mitigate </a:t>
            </a:r>
            <a:r>
              <a:rPr lang="en-US" sz="4000" b="1" dirty="0" smtClean="0">
                <a:solidFill>
                  <a:schemeClr val="bg1"/>
                </a:solidFill>
              </a:rPr>
              <a:t>failures </a:t>
            </a:r>
            <a:r>
              <a:rPr lang="en-US" sz="4000" b="1" dirty="0">
                <a:solidFill>
                  <a:schemeClr val="bg1"/>
                </a:solidFill>
              </a:rPr>
              <a:t>after </a:t>
            </a:r>
          </a:p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bg1"/>
                </a:solidFill>
              </a:rPr>
              <a:t>the system has become operational 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492201" y="2438784"/>
            <a:ext cx="6182528" cy="2742816"/>
            <a:chOff x="1492202" y="1066800"/>
            <a:chExt cx="7042198" cy="3124200"/>
          </a:xfrm>
        </p:grpSpPr>
        <p:grpSp>
          <p:nvGrpSpPr>
            <p:cNvPr id="460" name="Group 459"/>
            <p:cNvGrpSpPr/>
            <p:nvPr/>
          </p:nvGrpSpPr>
          <p:grpSpPr>
            <a:xfrm>
              <a:off x="1492202" y="1654926"/>
              <a:ext cx="2089198" cy="2323349"/>
              <a:chOff x="6096000" y="1620470"/>
              <a:chExt cx="2089198" cy="2323349"/>
            </a:xfrm>
          </p:grpSpPr>
          <p:grpSp>
            <p:nvGrpSpPr>
              <p:cNvPr id="461" name="Group 460"/>
              <p:cNvGrpSpPr>
                <a:grpSpLocks noChangeAspect="1"/>
              </p:cNvGrpSpPr>
              <p:nvPr/>
            </p:nvGrpSpPr>
            <p:grpSpPr>
              <a:xfrm>
                <a:off x="6096000" y="1620470"/>
                <a:ext cx="2089198" cy="1555654"/>
                <a:chOff x="3454955" y="2670363"/>
                <a:chExt cx="2434972" cy="1813117"/>
              </a:xfrm>
              <a:solidFill>
                <a:srgbClr val="10253F"/>
              </a:solidFill>
            </p:grpSpPr>
            <p:grpSp>
              <p:nvGrpSpPr>
                <p:cNvPr id="465" name="Group 464"/>
                <p:cNvGrpSpPr>
                  <a:grpSpLocks noChangeAspect="1"/>
                </p:cNvGrpSpPr>
                <p:nvPr/>
              </p:nvGrpSpPr>
              <p:grpSpPr>
                <a:xfrm>
                  <a:off x="3454955" y="2670363"/>
                  <a:ext cx="1233724" cy="929423"/>
                  <a:chOff x="428328" y="2110982"/>
                  <a:chExt cx="3273181" cy="2582606"/>
                </a:xfrm>
                <a:grpFill/>
              </p:grpSpPr>
              <p:cxnSp>
                <p:nvCxnSpPr>
                  <p:cNvPr id="568" name="Straight Connector 567"/>
                  <p:cNvCxnSpPr/>
                  <p:nvPr/>
                </p:nvCxnSpPr>
                <p:spPr>
                  <a:xfrm>
                    <a:off x="3331890" y="2135878"/>
                    <a:ext cx="0" cy="255771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9" name="Straight Connector 568"/>
                  <p:cNvCxnSpPr/>
                  <p:nvPr/>
                </p:nvCxnSpPr>
                <p:spPr>
                  <a:xfrm>
                    <a:off x="2704366" y="2129654"/>
                    <a:ext cx="0" cy="255771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0" name="Straight Connector 569"/>
                  <p:cNvCxnSpPr/>
                  <p:nvPr/>
                </p:nvCxnSpPr>
                <p:spPr>
                  <a:xfrm>
                    <a:off x="2076842" y="2123430"/>
                    <a:ext cx="0" cy="255771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1" name="Straight Connector 570"/>
                  <p:cNvCxnSpPr/>
                  <p:nvPr/>
                </p:nvCxnSpPr>
                <p:spPr>
                  <a:xfrm>
                    <a:off x="449881" y="4281301"/>
                    <a:ext cx="3251628" cy="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2" name="Straight Connector 571"/>
                  <p:cNvCxnSpPr/>
                  <p:nvPr/>
                </p:nvCxnSpPr>
                <p:spPr>
                  <a:xfrm>
                    <a:off x="443673" y="3690373"/>
                    <a:ext cx="3251628" cy="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3" name="Straight Connector 572"/>
                  <p:cNvCxnSpPr/>
                  <p:nvPr/>
                </p:nvCxnSpPr>
                <p:spPr>
                  <a:xfrm>
                    <a:off x="1449318" y="2117206"/>
                    <a:ext cx="0" cy="255771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4" name="Straight Connector 573"/>
                  <p:cNvCxnSpPr/>
                  <p:nvPr/>
                </p:nvCxnSpPr>
                <p:spPr>
                  <a:xfrm>
                    <a:off x="812657" y="2110982"/>
                    <a:ext cx="0" cy="255771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5" name="Straight Connector 574"/>
                  <p:cNvCxnSpPr/>
                  <p:nvPr/>
                </p:nvCxnSpPr>
                <p:spPr>
                  <a:xfrm>
                    <a:off x="429848" y="2495297"/>
                    <a:ext cx="3251628" cy="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6" name="Straight Connector 575"/>
                  <p:cNvCxnSpPr/>
                  <p:nvPr/>
                </p:nvCxnSpPr>
                <p:spPr>
                  <a:xfrm>
                    <a:off x="428328" y="3090309"/>
                    <a:ext cx="3251628" cy="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77" name="Group 576"/>
                  <p:cNvGrpSpPr/>
                  <p:nvPr/>
                </p:nvGrpSpPr>
                <p:grpSpPr>
                  <a:xfrm>
                    <a:off x="534160" y="2226069"/>
                    <a:ext cx="3067764" cy="525790"/>
                    <a:chOff x="534160" y="2226069"/>
                    <a:chExt cx="3067764" cy="525790"/>
                  </a:xfrm>
                  <a:grpFill/>
                </p:grpSpPr>
                <p:sp>
                  <p:nvSpPr>
                    <p:cNvPr id="596" name="Oval 595"/>
                    <p:cNvSpPr/>
                    <p:nvPr/>
                  </p:nvSpPr>
                  <p:spPr>
                    <a:xfrm>
                      <a:off x="534160" y="2232277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97" name="Oval 596"/>
                    <p:cNvSpPr/>
                    <p:nvPr/>
                  </p:nvSpPr>
                  <p:spPr>
                    <a:xfrm>
                      <a:off x="1176697" y="2230725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98" name="Oval 597"/>
                    <p:cNvSpPr/>
                    <p:nvPr/>
                  </p:nvSpPr>
                  <p:spPr>
                    <a:xfrm>
                      <a:off x="1800961" y="2229173"/>
                      <a:ext cx="543300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99" name="Oval 598"/>
                    <p:cNvSpPr/>
                    <p:nvPr/>
                  </p:nvSpPr>
                  <p:spPr>
                    <a:xfrm>
                      <a:off x="2434360" y="2227621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00" name="Oval 599"/>
                    <p:cNvSpPr/>
                    <p:nvPr/>
                  </p:nvSpPr>
                  <p:spPr>
                    <a:xfrm>
                      <a:off x="3058623" y="2226069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578" name="Group 577"/>
                  <p:cNvGrpSpPr/>
                  <p:nvPr/>
                </p:nvGrpSpPr>
                <p:grpSpPr>
                  <a:xfrm>
                    <a:off x="541777" y="2821081"/>
                    <a:ext cx="3058627" cy="525790"/>
                    <a:chOff x="534160" y="2226069"/>
                    <a:chExt cx="3058627" cy="525790"/>
                  </a:xfrm>
                  <a:grpFill/>
                </p:grpSpPr>
                <p:sp>
                  <p:nvSpPr>
                    <p:cNvPr id="591" name="Oval 590"/>
                    <p:cNvSpPr/>
                    <p:nvPr/>
                  </p:nvSpPr>
                  <p:spPr>
                    <a:xfrm>
                      <a:off x="534160" y="2232277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92" name="Oval 591"/>
                    <p:cNvSpPr/>
                    <p:nvPr/>
                  </p:nvSpPr>
                  <p:spPr>
                    <a:xfrm>
                      <a:off x="1167560" y="2230725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93" name="Oval 592"/>
                    <p:cNvSpPr/>
                    <p:nvPr/>
                  </p:nvSpPr>
                  <p:spPr>
                    <a:xfrm>
                      <a:off x="1800960" y="2229173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94" name="Oval 593"/>
                    <p:cNvSpPr/>
                    <p:nvPr/>
                  </p:nvSpPr>
                  <p:spPr>
                    <a:xfrm>
                      <a:off x="2425223" y="2227621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95" name="Oval 594"/>
                    <p:cNvSpPr/>
                    <p:nvPr/>
                  </p:nvSpPr>
                  <p:spPr>
                    <a:xfrm>
                      <a:off x="3049486" y="2226069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579" name="Group 578"/>
                  <p:cNvGrpSpPr/>
                  <p:nvPr/>
                </p:nvGrpSpPr>
                <p:grpSpPr>
                  <a:xfrm>
                    <a:off x="538848" y="3430281"/>
                    <a:ext cx="3067764" cy="525790"/>
                    <a:chOff x="543297" y="2226069"/>
                    <a:chExt cx="3067764" cy="525790"/>
                  </a:xfrm>
                  <a:grpFill/>
                </p:grpSpPr>
                <p:sp>
                  <p:nvSpPr>
                    <p:cNvPr id="586" name="Oval 585"/>
                    <p:cNvSpPr/>
                    <p:nvPr/>
                  </p:nvSpPr>
                  <p:spPr>
                    <a:xfrm>
                      <a:off x="543297" y="2232277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87" name="Oval 586"/>
                    <p:cNvSpPr/>
                    <p:nvPr/>
                  </p:nvSpPr>
                  <p:spPr>
                    <a:xfrm>
                      <a:off x="1176697" y="2230725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88" name="Oval 587"/>
                    <p:cNvSpPr/>
                    <p:nvPr/>
                  </p:nvSpPr>
                  <p:spPr>
                    <a:xfrm>
                      <a:off x="1810097" y="2229173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89" name="Oval 588"/>
                    <p:cNvSpPr/>
                    <p:nvPr/>
                  </p:nvSpPr>
                  <p:spPr>
                    <a:xfrm>
                      <a:off x="2434360" y="2227621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90" name="Oval 589"/>
                    <p:cNvSpPr/>
                    <p:nvPr/>
                  </p:nvSpPr>
                  <p:spPr>
                    <a:xfrm>
                      <a:off x="3067760" y="2226069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580" name="Group 579"/>
                  <p:cNvGrpSpPr/>
                  <p:nvPr/>
                </p:nvGrpSpPr>
                <p:grpSpPr>
                  <a:xfrm>
                    <a:off x="535919" y="4030345"/>
                    <a:ext cx="3067764" cy="525790"/>
                    <a:chOff x="543297" y="2226069"/>
                    <a:chExt cx="3067764" cy="525790"/>
                  </a:xfrm>
                  <a:grpFill/>
                </p:grpSpPr>
                <p:sp>
                  <p:nvSpPr>
                    <p:cNvPr id="581" name="Oval 580"/>
                    <p:cNvSpPr/>
                    <p:nvPr/>
                  </p:nvSpPr>
                  <p:spPr>
                    <a:xfrm>
                      <a:off x="543297" y="2232277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82" name="Oval 581"/>
                    <p:cNvSpPr/>
                    <p:nvPr/>
                  </p:nvSpPr>
                  <p:spPr>
                    <a:xfrm>
                      <a:off x="1185834" y="2230725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83" name="Oval 582"/>
                    <p:cNvSpPr/>
                    <p:nvPr/>
                  </p:nvSpPr>
                  <p:spPr>
                    <a:xfrm>
                      <a:off x="1810097" y="2229173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84" name="Oval 583"/>
                    <p:cNvSpPr/>
                    <p:nvPr/>
                  </p:nvSpPr>
                  <p:spPr>
                    <a:xfrm>
                      <a:off x="2443497" y="2227621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85" name="Oval 584"/>
                    <p:cNvSpPr/>
                    <p:nvPr/>
                  </p:nvSpPr>
                  <p:spPr>
                    <a:xfrm>
                      <a:off x="3067760" y="2226069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466" name="Group 465"/>
                <p:cNvGrpSpPr>
                  <a:grpSpLocks noChangeAspect="1"/>
                </p:cNvGrpSpPr>
                <p:nvPr/>
              </p:nvGrpSpPr>
              <p:grpSpPr>
                <a:xfrm>
                  <a:off x="3457947" y="3551049"/>
                  <a:ext cx="1233724" cy="929423"/>
                  <a:chOff x="428328" y="2110982"/>
                  <a:chExt cx="3273181" cy="2582606"/>
                </a:xfrm>
                <a:grpFill/>
              </p:grpSpPr>
              <p:cxnSp>
                <p:nvCxnSpPr>
                  <p:cNvPr id="535" name="Straight Connector 534"/>
                  <p:cNvCxnSpPr/>
                  <p:nvPr/>
                </p:nvCxnSpPr>
                <p:spPr>
                  <a:xfrm>
                    <a:off x="3331890" y="2135878"/>
                    <a:ext cx="0" cy="255771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6" name="Straight Connector 535"/>
                  <p:cNvCxnSpPr/>
                  <p:nvPr/>
                </p:nvCxnSpPr>
                <p:spPr>
                  <a:xfrm>
                    <a:off x="2704366" y="2129654"/>
                    <a:ext cx="0" cy="255771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7" name="Straight Connector 536"/>
                  <p:cNvCxnSpPr/>
                  <p:nvPr/>
                </p:nvCxnSpPr>
                <p:spPr>
                  <a:xfrm>
                    <a:off x="2076842" y="2123430"/>
                    <a:ext cx="0" cy="255771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8" name="Straight Connector 537"/>
                  <p:cNvCxnSpPr/>
                  <p:nvPr/>
                </p:nvCxnSpPr>
                <p:spPr>
                  <a:xfrm>
                    <a:off x="449881" y="4281301"/>
                    <a:ext cx="3251628" cy="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9" name="Straight Connector 538"/>
                  <p:cNvCxnSpPr/>
                  <p:nvPr/>
                </p:nvCxnSpPr>
                <p:spPr>
                  <a:xfrm>
                    <a:off x="443673" y="3690373"/>
                    <a:ext cx="3251628" cy="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0" name="Straight Connector 539"/>
                  <p:cNvCxnSpPr/>
                  <p:nvPr/>
                </p:nvCxnSpPr>
                <p:spPr>
                  <a:xfrm>
                    <a:off x="1449318" y="2117206"/>
                    <a:ext cx="0" cy="255771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1" name="Straight Connector 540"/>
                  <p:cNvCxnSpPr/>
                  <p:nvPr/>
                </p:nvCxnSpPr>
                <p:spPr>
                  <a:xfrm>
                    <a:off x="812657" y="2110982"/>
                    <a:ext cx="0" cy="255771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2" name="Straight Connector 541"/>
                  <p:cNvCxnSpPr/>
                  <p:nvPr/>
                </p:nvCxnSpPr>
                <p:spPr>
                  <a:xfrm>
                    <a:off x="429848" y="2495297"/>
                    <a:ext cx="3251628" cy="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3" name="Straight Connector 542"/>
                  <p:cNvCxnSpPr/>
                  <p:nvPr/>
                </p:nvCxnSpPr>
                <p:spPr>
                  <a:xfrm>
                    <a:off x="428328" y="3090309"/>
                    <a:ext cx="3251628" cy="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44" name="Group 543"/>
                  <p:cNvGrpSpPr/>
                  <p:nvPr/>
                </p:nvGrpSpPr>
                <p:grpSpPr>
                  <a:xfrm>
                    <a:off x="534160" y="2226069"/>
                    <a:ext cx="3067764" cy="525790"/>
                    <a:chOff x="534160" y="2226069"/>
                    <a:chExt cx="3067764" cy="525790"/>
                  </a:xfrm>
                  <a:grpFill/>
                </p:grpSpPr>
                <p:sp>
                  <p:nvSpPr>
                    <p:cNvPr id="563" name="Oval 562"/>
                    <p:cNvSpPr/>
                    <p:nvPr/>
                  </p:nvSpPr>
                  <p:spPr>
                    <a:xfrm>
                      <a:off x="534160" y="2232277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64" name="Oval 563"/>
                    <p:cNvSpPr/>
                    <p:nvPr/>
                  </p:nvSpPr>
                  <p:spPr>
                    <a:xfrm>
                      <a:off x="1176697" y="2230725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65" name="Oval 564"/>
                    <p:cNvSpPr/>
                    <p:nvPr/>
                  </p:nvSpPr>
                  <p:spPr>
                    <a:xfrm>
                      <a:off x="1800961" y="2229173"/>
                      <a:ext cx="543300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66" name="Oval 565"/>
                    <p:cNvSpPr/>
                    <p:nvPr/>
                  </p:nvSpPr>
                  <p:spPr>
                    <a:xfrm>
                      <a:off x="2434360" y="2227621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67" name="Oval 566"/>
                    <p:cNvSpPr/>
                    <p:nvPr/>
                  </p:nvSpPr>
                  <p:spPr>
                    <a:xfrm>
                      <a:off x="3058623" y="2226069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545" name="Group 544"/>
                  <p:cNvGrpSpPr/>
                  <p:nvPr/>
                </p:nvGrpSpPr>
                <p:grpSpPr>
                  <a:xfrm>
                    <a:off x="541777" y="2821081"/>
                    <a:ext cx="3058627" cy="525790"/>
                    <a:chOff x="534160" y="2226069"/>
                    <a:chExt cx="3058627" cy="525790"/>
                  </a:xfrm>
                  <a:grpFill/>
                </p:grpSpPr>
                <p:sp>
                  <p:nvSpPr>
                    <p:cNvPr id="558" name="Oval 557"/>
                    <p:cNvSpPr/>
                    <p:nvPr/>
                  </p:nvSpPr>
                  <p:spPr>
                    <a:xfrm>
                      <a:off x="534160" y="2232277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59" name="Oval 558"/>
                    <p:cNvSpPr/>
                    <p:nvPr/>
                  </p:nvSpPr>
                  <p:spPr>
                    <a:xfrm>
                      <a:off x="1167560" y="2230725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60" name="Oval 559"/>
                    <p:cNvSpPr/>
                    <p:nvPr/>
                  </p:nvSpPr>
                  <p:spPr>
                    <a:xfrm>
                      <a:off x="1800960" y="2229173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61" name="Oval 560"/>
                    <p:cNvSpPr/>
                    <p:nvPr/>
                  </p:nvSpPr>
                  <p:spPr>
                    <a:xfrm>
                      <a:off x="2425223" y="2227621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62" name="Oval 561"/>
                    <p:cNvSpPr/>
                    <p:nvPr/>
                  </p:nvSpPr>
                  <p:spPr>
                    <a:xfrm>
                      <a:off x="3049486" y="2226069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546" name="Group 545"/>
                  <p:cNvGrpSpPr/>
                  <p:nvPr/>
                </p:nvGrpSpPr>
                <p:grpSpPr>
                  <a:xfrm>
                    <a:off x="538848" y="3430281"/>
                    <a:ext cx="3067764" cy="525790"/>
                    <a:chOff x="543297" y="2226069"/>
                    <a:chExt cx="3067764" cy="525790"/>
                  </a:xfrm>
                  <a:grpFill/>
                </p:grpSpPr>
                <p:sp>
                  <p:nvSpPr>
                    <p:cNvPr id="553" name="Oval 552"/>
                    <p:cNvSpPr/>
                    <p:nvPr/>
                  </p:nvSpPr>
                  <p:spPr>
                    <a:xfrm>
                      <a:off x="543297" y="2232277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54" name="Oval 553"/>
                    <p:cNvSpPr/>
                    <p:nvPr/>
                  </p:nvSpPr>
                  <p:spPr>
                    <a:xfrm>
                      <a:off x="1176697" y="2230725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55" name="Oval 554"/>
                    <p:cNvSpPr/>
                    <p:nvPr/>
                  </p:nvSpPr>
                  <p:spPr>
                    <a:xfrm>
                      <a:off x="1810097" y="2229173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56" name="Oval 555"/>
                    <p:cNvSpPr/>
                    <p:nvPr/>
                  </p:nvSpPr>
                  <p:spPr>
                    <a:xfrm>
                      <a:off x="2434360" y="2227621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57" name="Oval 556"/>
                    <p:cNvSpPr/>
                    <p:nvPr/>
                  </p:nvSpPr>
                  <p:spPr>
                    <a:xfrm>
                      <a:off x="3067760" y="2226069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547" name="Group 546"/>
                  <p:cNvGrpSpPr/>
                  <p:nvPr/>
                </p:nvGrpSpPr>
                <p:grpSpPr>
                  <a:xfrm>
                    <a:off x="535919" y="4030345"/>
                    <a:ext cx="3067764" cy="525790"/>
                    <a:chOff x="543297" y="2226069"/>
                    <a:chExt cx="3067764" cy="525790"/>
                  </a:xfrm>
                  <a:grpFill/>
                </p:grpSpPr>
                <p:sp>
                  <p:nvSpPr>
                    <p:cNvPr id="548" name="Oval 547"/>
                    <p:cNvSpPr/>
                    <p:nvPr/>
                  </p:nvSpPr>
                  <p:spPr>
                    <a:xfrm>
                      <a:off x="543297" y="2232277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49" name="Oval 548"/>
                    <p:cNvSpPr/>
                    <p:nvPr/>
                  </p:nvSpPr>
                  <p:spPr>
                    <a:xfrm>
                      <a:off x="1185834" y="2230725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50" name="Oval 549"/>
                    <p:cNvSpPr/>
                    <p:nvPr/>
                  </p:nvSpPr>
                  <p:spPr>
                    <a:xfrm>
                      <a:off x="1810097" y="2229173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51" name="Oval 550"/>
                    <p:cNvSpPr/>
                    <p:nvPr/>
                  </p:nvSpPr>
                  <p:spPr>
                    <a:xfrm>
                      <a:off x="2443497" y="2227621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52" name="Oval 551"/>
                    <p:cNvSpPr/>
                    <p:nvPr/>
                  </p:nvSpPr>
                  <p:spPr>
                    <a:xfrm>
                      <a:off x="3067760" y="2226069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467" name="Group 466"/>
                <p:cNvGrpSpPr>
                  <a:grpSpLocks noChangeAspect="1"/>
                </p:cNvGrpSpPr>
                <p:nvPr/>
              </p:nvGrpSpPr>
              <p:grpSpPr>
                <a:xfrm>
                  <a:off x="4653211" y="2673371"/>
                  <a:ext cx="1233724" cy="929423"/>
                  <a:chOff x="428328" y="2110982"/>
                  <a:chExt cx="3273181" cy="2582606"/>
                </a:xfrm>
                <a:grpFill/>
              </p:grpSpPr>
              <p:cxnSp>
                <p:nvCxnSpPr>
                  <p:cNvPr id="502" name="Straight Connector 501"/>
                  <p:cNvCxnSpPr/>
                  <p:nvPr/>
                </p:nvCxnSpPr>
                <p:spPr>
                  <a:xfrm>
                    <a:off x="3331890" y="2135878"/>
                    <a:ext cx="0" cy="255771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3" name="Straight Connector 502"/>
                  <p:cNvCxnSpPr/>
                  <p:nvPr/>
                </p:nvCxnSpPr>
                <p:spPr>
                  <a:xfrm>
                    <a:off x="2704366" y="2129654"/>
                    <a:ext cx="0" cy="255771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4" name="Straight Connector 503"/>
                  <p:cNvCxnSpPr/>
                  <p:nvPr/>
                </p:nvCxnSpPr>
                <p:spPr>
                  <a:xfrm>
                    <a:off x="2076842" y="2123430"/>
                    <a:ext cx="0" cy="255771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5" name="Straight Connector 504"/>
                  <p:cNvCxnSpPr/>
                  <p:nvPr/>
                </p:nvCxnSpPr>
                <p:spPr>
                  <a:xfrm>
                    <a:off x="449881" y="4281301"/>
                    <a:ext cx="3251628" cy="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6" name="Straight Connector 505"/>
                  <p:cNvCxnSpPr/>
                  <p:nvPr/>
                </p:nvCxnSpPr>
                <p:spPr>
                  <a:xfrm>
                    <a:off x="443673" y="3690373"/>
                    <a:ext cx="3251628" cy="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7" name="Straight Connector 506"/>
                  <p:cNvCxnSpPr/>
                  <p:nvPr/>
                </p:nvCxnSpPr>
                <p:spPr>
                  <a:xfrm>
                    <a:off x="1449318" y="2117206"/>
                    <a:ext cx="0" cy="255771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8" name="Straight Connector 507"/>
                  <p:cNvCxnSpPr/>
                  <p:nvPr/>
                </p:nvCxnSpPr>
                <p:spPr>
                  <a:xfrm>
                    <a:off x="812657" y="2110982"/>
                    <a:ext cx="0" cy="255771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9" name="Straight Connector 508"/>
                  <p:cNvCxnSpPr/>
                  <p:nvPr/>
                </p:nvCxnSpPr>
                <p:spPr>
                  <a:xfrm>
                    <a:off x="429848" y="2495297"/>
                    <a:ext cx="3251628" cy="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0" name="Straight Connector 509"/>
                  <p:cNvCxnSpPr/>
                  <p:nvPr/>
                </p:nvCxnSpPr>
                <p:spPr>
                  <a:xfrm>
                    <a:off x="428328" y="3090309"/>
                    <a:ext cx="3251628" cy="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11" name="Group 510"/>
                  <p:cNvGrpSpPr/>
                  <p:nvPr/>
                </p:nvGrpSpPr>
                <p:grpSpPr>
                  <a:xfrm>
                    <a:off x="534160" y="2226069"/>
                    <a:ext cx="3067764" cy="525790"/>
                    <a:chOff x="534160" y="2226069"/>
                    <a:chExt cx="3067764" cy="525790"/>
                  </a:xfrm>
                  <a:grpFill/>
                </p:grpSpPr>
                <p:sp>
                  <p:nvSpPr>
                    <p:cNvPr id="530" name="Oval 529"/>
                    <p:cNvSpPr/>
                    <p:nvPr/>
                  </p:nvSpPr>
                  <p:spPr>
                    <a:xfrm>
                      <a:off x="534160" y="2232277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31" name="Oval 530"/>
                    <p:cNvSpPr/>
                    <p:nvPr/>
                  </p:nvSpPr>
                  <p:spPr>
                    <a:xfrm>
                      <a:off x="1176697" y="2230725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32" name="Oval 531"/>
                    <p:cNvSpPr/>
                    <p:nvPr/>
                  </p:nvSpPr>
                  <p:spPr>
                    <a:xfrm>
                      <a:off x="1800961" y="2229173"/>
                      <a:ext cx="543300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33" name="Oval 532"/>
                    <p:cNvSpPr/>
                    <p:nvPr/>
                  </p:nvSpPr>
                  <p:spPr>
                    <a:xfrm>
                      <a:off x="2434360" y="2227621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34" name="Oval 533"/>
                    <p:cNvSpPr/>
                    <p:nvPr/>
                  </p:nvSpPr>
                  <p:spPr>
                    <a:xfrm>
                      <a:off x="3058623" y="2226069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512" name="Group 511"/>
                  <p:cNvGrpSpPr/>
                  <p:nvPr/>
                </p:nvGrpSpPr>
                <p:grpSpPr>
                  <a:xfrm>
                    <a:off x="541777" y="2821081"/>
                    <a:ext cx="3058627" cy="525790"/>
                    <a:chOff x="534160" y="2226069"/>
                    <a:chExt cx="3058627" cy="525790"/>
                  </a:xfrm>
                  <a:grpFill/>
                </p:grpSpPr>
                <p:sp>
                  <p:nvSpPr>
                    <p:cNvPr id="525" name="Oval 524"/>
                    <p:cNvSpPr/>
                    <p:nvPr/>
                  </p:nvSpPr>
                  <p:spPr>
                    <a:xfrm>
                      <a:off x="534160" y="2232277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26" name="Oval 525"/>
                    <p:cNvSpPr/>
                    <p:nvPr/>
                  </p:nvSpPr>
                  <p:spPr>
                    <a:xfrm>
                      <a:off x="1167560" y="2230725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27" name="Oval 526"/>
                    <p:cNvSpPr/>
                    <p:nvPr/>
                  </p:nvSpPr>
                  <p:spPr>
                    <a:xfrm>
                      <a:off x="1800960" y="2229173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28" name="Oval 527"/>
                    <p:cNvSpPr/>
                    <p:nvPr/>
                  </p:nvSpPr>
                  <p:spPr>
                    <a:xfrm>
                      <a:off x="2425223" y="2227621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29" name="Oval 528"/>
                    <p:cNvSpPr/>
                    <p:nvPr/>
                  </p:nvSpPr>
                  <p:spPr>
                    <a:xfrm>
                      <a:off x="3049486" y="2226069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513" name="Group 512"/>
                  <p:cNvGrpSpPr/>
                  <p:nvPr/>
                </p:nvGrpSpPr>
                <p:grpSpPr>
                  <a:xfrm>
                    <a:off x="538848" y="3430281"/>
                    <a:ext cx="3067764" cy="525790"/>
                    <a:chOff x="543297" y="2226069"/>
                    <a:chExt cx="3067764" cy="525790"/>
                  </a:xfrm>
                  <a:grpFill/>
                </p:grpSpPr>
                <p:sp>
                  <p:nvSpPr>
                    <p:cNvPr id="520" name="Oval 519"/>
                    <p:cNvSpPr/>
                    <p:nvPr/>
                  </p:nvSpPr>
                  <p:spPr>
                    <a:xfrm>
                      <a:off x="543297" y="2232277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21" name="Oval 520"/>
                    <p:cNvSpPr/>
                    <p:nvPr/>
                  </p:nvSpPr>
                  <p:spPr>
                    <a:xfrm>
                      <a:off x="1176697" y="2230725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22" name="Oval 521"/>
                    <p:cNvSpPr/>
                    <p:nvPr/>
                  </p:nvSpPr>
                  <p:spPr>
                    <a:xfrm>
                      <a:off x="1810097" y="2229173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23" name="Oval 522"/>
                    <p:cNvSpPr/>
                    <p:nvPr/>
                  </p:nvSpPr>
                  <p:spPr>
                    <a:xfrm>
                      <a:off x="2434360" y="2227621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24" name="Oval 523"/>
                    <p:cNvSpPr/>
                    <p:nvPr/>
                  </p:nvSpPr>
                  <p:spPr>
                    <a:xfrm>
                      <a:off x="3067760" y="2226069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514" name="Group 513"/>
                  <p:cNvGrpSpPr/>
                  <p:nvPr/>
                </p:nvGrpSpPr>
                <p:grpSpPr>
                  <a:xfrm>
                    <a:off x="535919" y="4030345"/>
                    <a:ext cx="3067764" cy="525790"/>
                    <a:chOff x="543297" y="2226069"/>
                    <a:chExt cx="3067764" cy="525790"/>
                  </a:xfrm>
                  <a:grpFill/>
                </p:grpSpPr>
                <p:sp>
                  <p:nvSpPr>
                    <p:cNvPr id="515" name="Oval 514"/>
                    <p:cNvSpPr/>
                    <p:nvPr/>
                  </p:nvSpPr>
                  <p:spPr>
                    <a:xfrm>
                      <a:off x="543297" y="2232277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16" name="Oval 515"/>
                    <p:cNvSpPr/>
                    <p:nvPr/>
                  </p:nvSpPr>
                  <p:spPr>
                    <a:xfrm>
                      <a:off x="1185834" y="2230725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17" name="Oval 516"/>
                    <p:cNvSpPr/>
                    <p:nvPr/>
                  </p:nvSpPr>
                  <p:spPr>
                    <a:xfrm>
                      <a:off x="1810097" y="2229173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18" name="Oval 517"/>
                    <p:cNvSpPr/>
                    <p:nvPr/>
                  </p:nvSpPr>
                  <p:spPr>
                    <a:xfrm>
                      <a:off x="2443497" y="2227621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19" name="Oval 518"/>
                    <p:cNvSpPr/>
                    <p:nvPr/>
                  </p:nvSpPr>
                  <p:spPr>
                    <a:xfrm>
                      <a:off x="3067760" y="2226069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468" name="Group 467"/>
                <p:cNvGrpSpPr>
                  <a:grpSpLocks noChangeAspect="1"/>
                </p:cNvGrpSpPr>
                <p:nvPr/>
              </p:nvGrpSpPr>
              <p:grpSpPr>
                <a:xfrm>
                  <a:off x="4656203" y="3554057"/>
                  <a:ext cx="1233724" cy="929423"/>
                  <a:chOff x="428328" y="2110982"/>
                  <a:chExt cx="3273181" cy="2582606"/>
                </a:xfrm>
                <a:grpFill/>
              </p:grpSpPr>
              <p:cxnSp>
                <p:nvCxnSpPr>
                  <p:cNvPr id="469" name="Straight Connector 468"/>
                  <p:cNvCxnSpPr/>
                  <p:nvPr/>
                </p:nvCxnSpPr>
                <p:spPr>
                  <a:xfrm>
                    <a:off x="3331890" y="2135878"/>
                    <a:ext cx="0" cy="255771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0" name="Straight Connector 469"/>
                  <p:cNvCxnSpPr/>
                  <p:nvPr/>
                </p:nvCxnSpPr>
                <p:spPr>
                  <a:xfrm>
                    <a:off x="2704366" y="2129654"/>
                    <a:ext cx="0" cy="255771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1" name="Straight Connector 470"/>
                  <p:cNvCxnSpPr/>
                  <p:nvPr/>
                </p:nvCxnSpPr>
                <p:spPr>
                  <a:xfrm>
                    <a:off x="2076842" y="2123430"/>
                    <a:ext cx="0" cy="255771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2" name="Straight Connector 471"/>
                  <p:cNvCxnSpPr/>
                  <p:nvPr/>
                </p:nvCxnSpPr>
                <p:spPr>
                  <a:xfrm>
                    <a:off x="449881" y="4281301"/>
                    <a:ext cx="3251628" cy="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3" name="Straight Connector 472"/>
                  <p:cNvCxnSpPr/>
                  <p:nvPr/>
                </p:nvCxnSpPr>
                <p:spPr>
                  <a:xfrm>
                    <a:off x="443673" y="3690373"/>
                    <a:ext cx="3251628" cy="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4" name="Straight Connector 473"/>
                  <p:cNvCxnSpPr/>
                  <p:nvPr/>
                </p:nvCxnSpPr>
                <p:spPr>
                  <a:xfrm>
                    <a:off x="1449318" y="2117206"/>
                    <a:ext cx="0" cy="255771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5" name="Straight Connector 474"/>
                  <p:cNvCxnSpPr/>
                  <p:nvPr/>
                </p:nvCxnSpPr>
                <p:spPr>
                  <a:xfrm>
                    <a:off x="812657" y="2110982"/>
                    <a:ext cx="0" cy="255771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6" name="Straight Connector 475"/>
                  <p:cNvCxnSpPr/>
                  <p:nvPr/>
                </p:nvCxnSpPr>
                <p:spPr>
                  <a:xfrm>
                    <a:off x="429848" y="2495297"/>
                    <a:ext cx="3251628" cy="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7" name="Straight Connector 476"/>
                  <p:cNvCxnSpPr/>
                  <p:nvPr/>
                </p:nvCxnSpPr>
                <p:spPr>
                  <a:xfrm>
                    <a:off x="428328" y="3090309"/>
                    <a:ext cx="3251628" cy="0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78" name="Group 477"/>
                  <p:cNvGrpSpPr/>
                  <p:nvPr/>
                </p:nvGrpSpPr>
                <p:grpSpPr>
                  <a:xfrm>
                    <a:off x="534160" y="2226069"/>
                    <a:ext cx="3067764" cy="525790"/>
                    <a:chOff x="534160" y="2226069"/>
                    <a:chExt cx="3067764" cy="525790"/>
                  </a:xfrm>
                  <a:grpFill/>
                </p:grpSpPr>
                <p:sp>
                  <p:nvSpPr>
                    <p:cNvPr id="497" name="Oval 496"/>
                    <p:cNvSpPr/>
                    <p:nvPr/>
                  </p:nvSpPr>
                  <p:spPr>
                    <a:xfrm>
                      <a:off x="534160" y="2232277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98" name="Oval 497"/>
                    <p:cNvSpPr/>
                    <p:nvPr/>
                  </p:nvSpPr>
                  <p:spPr>
                    <a:xfrm>
                      <a:off x="1176697" y="2230725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99" name="Oval 498"/>
                    <p:cNvSpPr/>
                    <p:nvPr/>
                  </p:nvSpPr>
                  <p:spPr>
                    <a:xfrm>
                      <a:off x="1800961" y="2229173"/>
                      <a:ext cx="543300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00" name="Oval 499"/>
                    <p:cNvSpPr/>
                    <p:nvPr/>
                  </p:nvSpPr>
                  <p:spPr>
                    <a:xfrm>
                      <a:off x="2434360" y="2227621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01" name="Oval 500"/>
                    <p:cNvSpPr/>
                    <p:nvPr/>
                  </p:nvSpPr>
                  <p:spPr>
                    <a:xfrm>
                      <a:off x="3058623" y="2226069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479" name="Group 478"/>
                  <p:cNvGrpSpPr/>
                  <p:nvPr/>
                </p:nvGrpSpPr>
                <p:grpSpPr>
                  <a:xfrm>
                    <a:off x="541777" y="2821081"/>
                    <a:ext cx="3058627" cy="525790"/>
                    <a:chOff x="534160" y="2226069"/>
                    <a:chExt cx="3058627" cy="525790"/>
                  </a:xfrm>
                  <a:grpFill/>
                </p:grpSpPr>
                <p:sp>
                  <p:nvSpPr>
                    <p:cNvPr id="492" name="Oval 491"/>
                    <p:cNvSpPr/>
                    <p:nvPr/>
                  </p:nvSpPr>
                  <p:spPr>
                    <a:xfrm>
                      <a:off x="534160" y="2232277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93" name="Oval 492"/>
                    <p:cNvSpPr/>
                    <p:nvPr/>
                  </p:nvSpPr>
                  <p:spPr>
                    <a:xfrm>
                      <a:off x="1167560" y="2230725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94" name="Oval 493"/>
                    <p:cNvSpPr/>
                    <p:nvPr/>
                  </p:nvSpPr>
                  <p:spPr>
                    <a:xfrm>
                      <a:off x="1800960" y="2229173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95" name="Oval 494"/>
                    <p:cNvSpPr/>
                    <p:nvPr/>
                  </p:nvSpPr>
                  <p:spPr>
                    <a:xfrm>
                      <a:off x="2425223" y="2227621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96" name="Oval 495"/>
                    <p:cNvSpPr/>
                    <p:nvPr/>
                  </p:nvSpPr>
                  <p:spPr>
                    <a:xfrm>
                      <a:off x="3049486" y="2226069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480" name="Group 479"/>
                  <p:cNvGrpSpPr/>
                  <p:nvPr/>
                </p:nvGrpSpPr>
                <p:grpSpPr>
                  <a:xfrm>
                    <a:off x="538848" y="3430281"/>
                    <a:ext cx="3067764" cy="525790"/>
                    <a:chOff x="543297" y="2226069"/>
                    <a:chExt cx="3067764" cy="525790"/>
                  </a:xfrm>
                  <a:grpFill/>
                </p:grpSpPr>
                <p:sp>
                  <p:nvSpPr>
                    <p:cNvPr id="487" name="Oval 486"/>
                    <p:cNvSpPr/>
                    <p:nvPr/>
                  </p:nvSpPr>
                  <p:spPr>
                    <a:xfrm>
                      <a:off x="543297" y="2232277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88" name="Oval 487"/>
                    <p:cNvSpPr/>
                    <p:nvPr/>
                  </p:nvSpPr>
                  <p:spPr>
                    <a:xfrm>
                      <a:off x="1176697" y="2230725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89" name="Oval 488"/>
                    <p:cNvSpPr/>
                    <p:nvPr/>
                  </p:nvSpPr>
                  <p:spPr>
                    <a:xfrm>
                      <a:off x="1810097" y="2229173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90" name="Oval 489"/>
                    <p:cNvSpPr/>
                    <p:nvPr/>
                  </p:nvSpPr>
                  <p:spPr>
                    <a:xfrm>
                      <a:off x="2434360" y="2227621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91" name="Oval 490"/>
                    <p:cNvSpPr/>
                    <p:nvPr/>
                  </p:nvSpPr>
                  <p:spPr>
                    <a:xfrm>
                      <a:off x="3067760" y="2226069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481" name="Group 480"/>
                  <p:cNvGrpSpPr/>
                  <p:nvPr/>
                </p:nvGrpSpPr>
                <p:grpSpPr>
                  <a:xfrm>
                    <a:off x="535919" y="4030345"/>
                    <a:ext cx="3067764" cy="525790"/>
                    <a:chOff x="543297" y="2226069"/>
                    <a:chExt cx="3067764" cy="525790"/>
                  </a:xfrm>
                  <a:grpFill/>
                </p:grpSpPr>
                <p:sp>
                  <p:nvSpPr>
                    <p:cNvPr id="482" name="Oval 481"/>
                    <p:cNvSpPr/>
                    <p:nvPr/>
                  </p:nvSpPr>
                  <p:spPr>
                    <a:xfrm>
                      <a:off x="543297" y="2232277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83" name="Oval 482"/>
                    <p:cNvSpPr/>
                    <p:nvPr/>
                  </p:nvSpPr>
                  <p:spPr>
                    <a:xfrm>
                      <a:off x="1185834" y="2230725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84" name="Oval 483"/>
                    <p:cNvSpPr/>
                    <p:nvPr/>
                  </p:nvSpPr>
                  <p:spPr>
                    <a:xfrm>
                      <a:off x="1810097" y="2229173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85" name="Oval 484"/>
                    <p:cNvSpPr/>
                    <p:nvPr/>
                  </p:nvSpPr>
                  <p:spPr>
                    <a:xfrm>
                      <a:off x="2443497" y="2227621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86" name="Oval 485"/>
                    <p:cNvSpPr/>
                    <p:nvPr/>
                  </p:nvSpPr>
                  <p:spPr>
                    <a:xfrm>
                      <a:off x="3067760" y="2226069"/>
                      <a:ext cx="543301" cy="51958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462" name="Multiply 461"/>
              <p:cNvSpPr/>
              <p:nvPr/>
            </p:nvSpPr>
            <p:spPr>
              <a:xfrm>
                <a:off x="6172200" y="1652124"/>
                <a:ext cx="914400" cy="914400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3" name="Multiply 462"/>
              <p:cNvSpPr/>
              <p:nvPr/>
            </p:nvSpPr>
            <p:spPr>
              <a:xfrm>
                <a:off x="7239000" y="2261724"/>
                <a:ext cx="914400" cy="914400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4" name="TextBox 463"/>
              <p:cNvSpPr txBox="1"/>
              <p:nvPr/>
            </p:nvSpPr>
            <p:spPr>
              <a:xfrm>
                <a:off x="6237190" y="3147704"/>
                <a:ext cx="1916210" cy="796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800" b="1" dirty="0" smtClean="0"/>
                  <a:t>Unreliable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 smtClean="0"/>
                  <a:t>DRAM Cells</a:t>
                </a:r>
                <a:endParaRPr lang="en-US" sz="2800" b="1" dirty="0"/>
              </a:p>
            </p:txBody>
          </p:sp>
        </p:grpSp>
        <p:pic>
          <p:nvPicPr>
            <p:cNvPr id="760" name="Picture 759" descr="24342616_s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088" y="2819400"/>
              <a:ext cx="1714500" cy="1143000"/>
            </a:xfrm>
            <a:prstGeom prst="rect">
              <a:avLst/>
            </a:prstGeom>
          </p:spPr>
        </p:pic>
        <p:sp>
          <p:nvSpPr>
            <p:cNvPr id="910" name="Curved Down Arrow 909"/>
            <p:cNvSpPr>
              <a:spLocks noChangeAspect="1"/>
            </p:cNvSpPr>
            <p:nvPr/>
          </p:nvSpPr>
          <p:spPr>
            <a:xfrm>
              <a:off x="4022475" y="1263571"/>
              <a:ext cx="1264798" cy="585216"/>
            </a:xfrm>
            <a:prstGeom prst="curvedDown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11" name="Curved Up Arrow 910"/>
            <p:cNvSpPr>
              <a:spLocks noChangeAspect="1"/>
            </p:cNvSpPr>
            <p:nvPr/>
          </p:nvSpPr>
          <p:spPr>
            <a:xfrm>
              <a:off x="4022475" y="3057802"/>
              <a:ext cx="1264798" cy="585216"/>
            </a:xfrm>
            <a:prstGeom prst="curvedUp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12" name="TextBox 911"/>
            <p:cNvSpPr txBox="1"/>
            <p:nvPr/>
          </p:nvSpPr>
          <p:spPr>
            <a:xfrm>
              <a:off x="3917739" y="1968935"/>
              <a:ext cx="1449661" cy="1018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800" b="1" dirty="0"/>
                <a:t>Detect</a:t>
              </a:r>
            </a:p>
            <a:p>
              <a:pPr algn="ctr">
                <a:lnSpc>
                  <a:spcPct val="70000"/>
                </a:lnSpc>
              </a:pPr>
              <a:r>
                <a:rPr lang="en-US" sz="2800" b="1" dirty="0"/>
                <a:t>and </a:t>
              </a:r>
            </a:p>
            <a:p>
              <a:pPr algn="ctr">
                <a:lnSpc>
                  <a:spcPct val="70000"/>
                </a:lnSpc>
              </a:pPr>
              <a:r>
                <a:rPr lang="en-US" sz="2800" b="1" dirty="0"/>
                <a:t>Mitigate</a:t>
              </a:r>
            </a:p>
          </p:txBody>
        </p:sp>
        <p:sp>
          <p:nvSpPr>
            <p:cNvPr id="918" name="TextBox 917"/>
            <p:cNvSpPr txBox="1"/>
            <p:nvPr/>
          </p:nvSpPr>
          <p:spPr>
            <a:xfrm>
              <a:off x="4953000" y="3775502"/>
              <a:ext cx="35814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800" b="1" dirty="0" smtClean="0"/>
                <a:t>Reliable System</a:t>
              </a:r>
              <a:endParaRPr lang="en-US" sz="2800" b="1" dirty="0"/>
            </a:p>
          </p:txBody>
        </p:sp>
        <p:pic>
          <p:nvPicPr>
            <p:cNvPr id="922" name="Picture 921" descr="6106097_s_clipped_rev_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700" y="1066800"/>
              <a:ext cx="2857500" cy="1936750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03950" y="3057157"/>
              <a:ext cx="698500" cy="626110"/>
            </a:xfrm>
            <a:prstGeom prst="rect">
              <a:avLst/>
            </a:prstGeom>
          </p:spPr>
        </p:pic>
      </p:grpSp>
      <p:sp>
        <p:nvSpPr>
          <p:cNvPr id="158" name="Content Placeholder 2"/>
          <p:cNvSpPr txBox="1">
            <a:spLocks/>
          </p:cNvSpPr>
          <p:nvPr/>
        </p:nvSpPr>
        <p:spPr>
          <a:xfrm>
            <a:off x="0" y="1234152"/>
            <a:ext cx="9144000" cy="1051848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Manufacturers can make </a:t>
            </a:r>
            <a:r>
              <a:rPr lang="en-US" sz="3600" b="1" i="1" dirty="0" smtClean="0">
                <a:solidFill>
                  <a:srgbClr val="FF0000"/>
                </a:solidFill>
              </a:rPr>
              <a:t>cells smaller</a:t>
            </a:r>
          </a:p>
          <a:p>
            <a:pPr marL="0" indent="0" algn="ctr">
              <a:buNone/>
            </a:pPr>
            <a:r>
              <a:rPr lang="en-US" sz="3600" b="1" i="1" dirty="0">
                <a:solidFill>
                  <a:schemeClr val="tx2"/>
                </a:solidFill>
              </a:rPr>
              <a:t>w</a:t>
            </a:r>
            <a:r>
              <a:rPr lang="en-US" sz="3600" b="1" i="1" dirty="0" smtClean="0">
                <a:solidFill>
                  <a:schemeClr val="tx2"/>
                </a:solidFill>
              </a:rPr>
              <a:t>ithout mitigating all failures</a:t>
            </a:r>
            <a:endParaRPr lang="en-US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154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SYSTEM-LEVEL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DETECTION </a:t>
            </a:r>
            <a:r>
              <a:rPr lang="en-US" b="1" dirty="0">
                <a:solidFill>
                  <a:srgbClr val="FF0000"/>
                </a:solidFill>
              </a:rPr>
              <a:t>AND MITIGATION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8</a:t>
            </a:fld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0" y="1053103"/>
            <a:ext cx="9144000" cy="588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3500"/>
              </a:lnSpc>
              <a:buFont typeface="Wingdings" charset="2"/>
              <a:buChar char="ü"/>
            </a:pPr>
            <a:r>
              <a:rPr lang="en-US" sz="3600" dirty="0" smtClean="0"/>
              <a:t>Enables </a:t>
            </a:r>
            <a:r>
              <a:rPr lang="en-US" sz="3600" i="1" dirty="0" smtClean="0">
                <a:solidFill>
                  <a:srgbClr val="FF0000"/>
                </a:solidFill>
              </a:rPr>
              <a:t>scalability </a:t>
            </a:r>
            <a:r>
              <a:rPr lang="en-US" i="1" dirty="0" smtClean="0"/>
              <a:t>[SIGMETRICS’14, DSN’14, DSN’15]</a:t>
            </a:r>
          </a:p>
          <a:p>
            <a:pPr marL="1028700" lvl="1" indent="-571500">
              <a:lnSpc>
                <a:spcPts val="2500"/>
              </a:lnSpc>
              <a:buFont typeface="Arial" charset="0"/>
              <a:buChar char="•"/>
            </a:pPr>
            <a:r>
              <a:rPr lang="en-US" sz="3200" i="1" dirty="0" smtClean="0"/>
              <a:t>Lets vendors manufacture </a:t>
            </a:r>
            <a:r>
              <a:rPr lang="en-US" sz="3200" i="1" dirty="0" smtClean="0">
                <a:solidFill>
                  <a:schemeClr val="tx2"/>
                </a:solidFill>
              </a:rPr>
              <a:t>smaller, unreliable cells</a:t>
            </a:r>
          </a:p>
          <a:p>
            <a:pPr marL="1028700" lvl="1" indent="-571500">
              <a:lnSpc>
                <a:spcPts val="2500"/>
              </a:lnSpc>
              <a:buFont typeface="Arial" charset="0"/>
              <a:buChar char="•"/>
            </a:pPr>
            <a:endParaRPr lang="en-US" sz="3200" i="1" dirty="0" smtClean="0"/>
          </a:p>
          <a:p>
            <a:pPr marL="571500" indent="-571500">
              <a:lnSpc>
                <a:spcPts val="3500"/>
              </a:lnSpc>
              <a:buFont typeface="Wingdings" charset="2"/>
              <a:buChar char="ü"/>
            </a:pPr>
            <a:r>
              <a:rPr lang="en-US" sz="3600" dirty="0" smtClean="0"/>
              <a:t>Improves </a:t>
            </a:r>
            <a:r>
              <a:rPr lang="en-US" sz="3600" i="1" dirty="0" smtClean="0">
                <a:solidFill>
                  <a:srgbClr val="FF0000"/>
                </a:solidFill>
              </a:rPr>
              <a:t>reliability </a:t>
            </a:r>
            <a:r>
              <a:rPr lang="en-US" i="1" dirty="0" smtClean="0"/>
              <a:t>[ISCA’13, ISCA’14</a:t>
            </a:r>
            <a:r>
              <a:rPr lang="en-US" i="1" dirty="0"/>
              <a:t>, DSN’14, DSN’15</a:t>
            </a:r>
            <a:r>
              <a:rPr lang="en-US" i="1" dirty="0" smtClean="0"/>
              <a:t>]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914400" lvl="1" indent="-457200">
              <a:lnSpc>
                <a:spcPts val="2540"/>
              </a:lnSpc>
              <a:buFont typeface="Arial" charset="0"/>
              <a:buChar char="•"/>
            </a:pPr>
            <a:r>
              <a:rPr lang="en-US" sz="3200" i="1" dirty="0" smtClean="0"/>
              <a:t>Can detect failures that </a:t>
            </a:r>
            <a:r>
              <a:rPr lang="en-US" sz="3200" i="1" dirty="0" smtClean="0">
                <a:solidFill>
                  <a:schemeClr val="tx2"/>
                </a:solidFill>
              </a:rPr>
              <a:t>escape the manufacturing tests</a:t>
            </a:r>
          </a:p>
          <a:p>
            <a:pPr marL="571500" indent="-571500">
              <a:buFont typeface="Wingdings" charset="2"/>
              <a:buChar char="ü"/>
            </a:pPr>
            <a:endParaRPr lang="en-US" sz="3600" dirty="0" smtClean="0"/>
          </a:p>
          <a:p>
            <a:pPr marL="571500" indent="-571500">
              <a:buFont typeface="Wingdings" charset="2"/>
              <a:buChar char="ü"/>
            </a:pPr>
            <a:r>
              <a:rPr lang="en-US" sz="3600" dirty="0" smtClean="0"/>
              <a:t>Improves </a:t>
            </a:r>
            <a:r>
              <a:rPr lang="en-US" sz="3600" i="1" dirty="0" smtClean="0">
                <a:solidFill>
                  <a:srgbClr val="FF0000"/>
                </a:solidFill>
              </a:rPr>
              <a:t>latency </a:t>
            </a:r>
            <a:r>
              <a:rPr lang="en-US" i="1" dirty="0" smtClean="0"/>
              <a:t>[HPCA’15, HPCA’16, SIGMETRICS’16]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1028700" lvl="1" indent="-571500">
              <a:lnSpc>
                <a:spcPts val="2500"/>
              </a:lnSpc>
              <a:buFont typeface="Arial" charset="0"/>
              <a:buChar char="•"/>
            </a:pPr>
            <a:r>
              <a:rPr lang="en-US" sz="3200" i="1" dirty="0" smtClean="0"/>
              <a:t>Reduces latency for cel</a:t>
            </a:r>
            <a:r>
              <a:rPr lang="en-US" sz="3200" i="1" dirty="0" smtClean="0">
                <a:solidFill>
                  <a:schemeClr val="tx2"/>
                </a:solidFill>
              </a:rPr>
              <a:t>ls that do not fail at lower latency</a:t>
            </a:r>
          </a:p>
          <a:p>
            <a:pPr marL="571500" indent="-571500">
              <a:lnSpc>
                <a:spcPts val="3500"/>
              </a:lnSpc>
              <a:buFont typeface="Wingdings" charset="2"/>
              <a:buChar char="ü"/>
            </a:pPr>
            <a:endParaRPr lang="en-US" sz="3600" i="1" dirty="0" smtClean="0">
              <a:solidFill>
                <a:schemeClr val="tx2"/>
              </a:solidFill>
            </a:endParaRPr>
          </a:p>
          <a:p>
            <a:pPr marL="571500" indent="-571500">
              <a:lnSpc>
                <a:spcPts val="3500"/>
              </a:lnSpc>
              <a:buFont typeface="Wingdings" charset="2"/>
              <a:buChar char="ü"/>
            </a:pPr>
            <a:r>
              <a:rPr lang="en-US" sz="3600" dirty="0" smtClean="0"/>
              <a:t>Enables </a:t>
            </a:r>
            <a:r>
              <a:rPr lang="en-US" sz="3600" i="1" dirty="0" smtClean="0">
                <a:solidFill>
                  <a:srgbClr val="FF0000"/>
                </a:solidFill>
              </a:rPr>
              <a:t>refresh optimization</a:t>
            </a:r>
            <a:r>
              <a:rPr lang="en-US" sz="3600" dirty="0" smtClean="0">
                <a:solidFill>
                  <a:srgbClr val="FF0000"/>
                </a:solidFill>
              </a:rPr>
              <a:t>s </a:t>
            </a:r>
            <a:r>
              <a:rPr lang="en-US" i="1" dirty="0" smtClean="0"/>
              <a:t>[ASPLOS’11, ISCA’12, DSN’15]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1028700" lvl="1" indent="-571500">
              <a:lnSpc>
                <a:spcPts val="2500"/>
              </a:lnSpc>
              <a:buFont typeface="Arial" charset="0"/>
              <a:buChar char="•"/>
            </a:pPr>
            <a:r>
              <a:rPr lang="en-US" sz="3200" i="1" dirty="0" smtClean="0"/>
              <a:t>Reduces refresh operations </a:t>
            </a:r>
            <a:r>
              <a:rPr lang="en-US" sz="3200" i="1" dirty="0" smtClean="0">
                <a:solidFill>
                  <a:schemeClr val="tx2"/>
                </a:solidFill>
              </a:rPr>
              <a:t>by using low refresh rate for robust cells</a:t>
            </a:r>
            <a:endParaRPr lang="en-US" sz="3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4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180"/>
          <p:cNvSpPr/>
          <p:nvPr/>
        </p:nvSpPr>
        <p:spPr>
          <a:xfrm>
            <a:off x="1" y="1840894"/>
            <a:ext cx="9144000" cy="33528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80" name="Rounded Rectangle 179"/>
          <p:cNvSpPr/>
          <p:nvPr/>
        </p:nvSpPr>
        <p:spPr>
          <a:xfrm>
            <a:off x="1" y="990600"/>
            <a:ext cx="9144000" cy="420309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400" b="1" dirty="0" smtClean="0">
                <a:solidFill>
                  <a:srgbClr val="FF0000"/>
                </a:solidFill>
              </a:rPr>
              <a:t>CHALLENGE</a:t>
            </a:r>
          </a:p>
          <a:p>
            <a:pPr algn="ctr">
              <a:lnSpc>
                <a:spcPct val="80000"/>
              </a:lnSpc>
            </a:pPr>
            <a:r>
              <a:rPr lang="en-US" sz="3600" i="1" dirty="0" smtClean="0">
                <a:solidFill>
                  <a:schemeClr val="tx1"/>
                </a:solidFill>
              </a:rPr>
              <a:t>System-level detection and mitigation</a:t>
            </a:r>
          </a:p>
          <a:p>
            <a:pPr algn="ctr">
              <a:lnSpc>
                <a:spcPct val="80000"/>
              </a:lnSpc>
            </a:pPr>
            <a:r>
              <a:rPr lang="en-US" sz="3600" i="1" dirty="0">
                <a:solidFill>
                  <a:schemeClr val="tx1"/>
                </a:solidFill>
              </a:rPr>
              <a:t>f</a:t>
            </a:r>
            <a:r>
              <a:rPr lang="en-US" sz="3600" i="1" dirty="0" smtClean="0">
                <a:solidFill>
                  <a:schemeClr val="tx1"/>
                </a:solidFill>
              </a:rPr>
              <a:t>aces </a:t>
            </a:r>
            <a:r>
              <a:rPr lang="en-US" sz="3600" b="1" i="1" dirty="0" smtClean="0">
                <a:solidFill>
                  <a:schemeClr val="tx2"/>
                </a:solidFill>
              </a:rPr>
              <a:t>a major challenge </a:t>
            </a:r>
            <a:r>
              <a:rPr lang="en-US" sz="3600" i="1" dirty="0" smtClean="0">
                <a:solidFill>
                  <a:schemeClr val="tx1"/>
                </a:solidFill>
              </a:rPr>
              <a:t>due to </a:t>
            </a:r>
          </a:p>
          <a:p>
            <a:pPr algn="ctr">
              <a:lnSpc>
                <a:spcPct val="80000"/>
              </a:lnSpc>
            </a:pPr>
            <a:r>
              <a:rPr lang="en-US" sz="3600" i="1" dirty="0" smtClean="0">
                <a:solidFill>
                  <a:schemeClr val="tx1"/>
                </a:solidFill>
              </a:rPr>
              <a:t>a specific </a:t>
            </a:r>
            <a:r>
              <a:rPr lang="en-US" sz="3600" i="1" dirty="0">
                <a:solidFill>
                  <a:schemeClr val="tx1"/>
                </a:solidFill>
              </a:rPr>
              <a:t>type </a:t>
            </a:r>
            <a:r>
              <a:rPr lang="en-US" sz="3600" i="1" dirty="0" smtClean="0">
                <a:solidFill>
                  <a:schemeClr val="tx1"/>
                </a:solidFill>
              </a:rPr>
              <a:t>of </a:t>
            </a:r>
            <a:r>
              <a:rPr lang="en-US" sz="3600" b="1" i="1" dirty="0" smtClean="0">
                <a:solidFill>
                  <a:schemeClr val="tx2"/>
                </a:solidFill>
              </a:rPr>
              <a:t>failure:</a:t>
            </a:r>
          </a:p>
          <a:p>
            <a:pPr algn="ctr">
              <a:lnSpc>
                <a:spcPct val="80000"/>
              </a:lnSpc>
            </a:pPr>
            <a:endParaRPr lang="en-US" sz="4400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4400" b="1" dirty="0" smtClean="0">
                <a:solidFill>
                  <a:srgbClr val="FF0000"/>
                </a:solidFill>
              </a:rPr>
              <a:t>DATA-DEPENDENT FAILURES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5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39837</TotalTime>
  <Words>2242</Words>
  <Application>Microsoft Macintosh PowerPoint</Application>
  <PresentationFormat>On-screen Show (4:3)</PresentationFormat>
  <Paragraphs>953</Paragraphs>
  <Slides>52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Apple Chancery</vt:lpstr>
      <vt:lpstr>Arial</vt:lpstr>
      <vt:lpstr>Arial Black</vt:lpstr>
      <vt:lpstr>Calibri</vt:lpstr>
      <vt:lpstr>Charter Black</vt:lpstr>
      <vt:lpstr>ＭＳ Ｐゴシック</vt:lpstr>
      <vt:lpstr>Wingdings</vt:lpstr>
      <vt:lpstr>Office Theme</vt:lpstr>
      <vt:lpstr>AN EFFICIENT SYSTEM-LEVEL TECHNIQUE TO DETECT DATA-DEPENDENT FAILURES  IN DRAM</vt:lpstr>
      <vt:lpstr>MEMORY IN TODAY’S SYSTEM</vt:lpstr>
      <vt:lpstr>MAIN MEMORY CAPACITY</vt:lpstr>
      <vt:lpstr>DRAM SCALING</vt:lpstr>
      <vt:lpstr>DRAM SCALING TREND</vt:lpstr>
      <vt:lpstr>PowerPoint Presentation</vt:lpstr>
      <vt:lpstr>SYSTEM-LEVEL  DETECTION AND MITIGATION</vt:lpstr>
      <vt:lpstr>SYSTEM-LEVEL  DETECTION AND MITIGATION</vt:lpstr>
      <vt:lpstr>PowerPoint Presentation</vt:lpstr>
      <vt:lpstr>DATA-DEPENDENT FAILURES</vt:lpstr>
      <vt:lpstr>CHALLENGE IN DETECTING  DATA-DEPENDENT FAILURES</vt:lpstr>
      <vt:lpstr>CAN WE DETERMINE THE LOCATION OF PHYSICALLY ADJACENT CELLS?</vt:lpstr>
      <vt:lpstr>OUR APPROACH: PARBOR</vt:lpstr>
      <vt:lpstr>PARBOR: Summary</vt:lpstr>
      <vt:lpstr>OUTLINE</vt:lpstr>
      <vt:lpstr>A DRAM cell</vt:lpstr>
      <vt:lpstr>DATA-DEPENDENT FAILURES</vt:lpstr>
      <vt:lpstr>DETECTING  DATA-DEPENDENT FAILURES</vt:lpstr>
      <vt:lpstr>OUTLINE</vt:lpstr>
      <vt:lpstr>CHALLENGE:  SCRAMBLED ADDRESS SPACE </vt:lpstr>
      <vt:lpstr>CHALLENGE:  SCRAMBLED ADDRESS SPACE </vt:lpstr>
      <vt:lpstr>NAIVE SOLUTION </vt:lpstr>
      <vt:lpstr>PowerPoint Presentation</vt:lpstr>
      <vt:lpstr>OUTLINE</vt:lpstr>
      <vt:lpstr>PARBOR: KEY OBSERVATIONS</vt:lpstr>
      <vt:lpstr>PARBOR: KEY OBSERVATIONS</vt:lpstr>
      <vt:lpstr>KEY OBSERVATION 1: STRONGLY VS. WEAKLY COUPLED CELLS</vt:lpstr>
      <vt:lpstr>KEY IDEA 1:  EXPLOITING STRONGLY COUPLED CELLS</vt:lpstr>
      <vt:lpstr>RECURSIVE TEST</vt:lpstr>
      <vt:lpstr>PowerPoint Presentation</vt:lpstr>
      <vt:lpstr>PARBOR: KEY OBSERVATIONS</vt:lpstr>
      <vt:lpstr>KEY OBSERVATION 2: REGULARITY AND PARALLELISM IN DRAM</vt:lpstr>
      <vt:lpstr>KEY OBSERVATION 2: REGULARITY AND PARALLELISM IN DRAM</vt:lpstr>
      <vt:lpstr>KEY OBSERVATION 2: REGULARITY AND PARALLELISM IN DRAM</vt:lpstr>
      <vt:lpstr>KEY IDEA 2: PARALLEL TESTS IN MULTIPLE ROWS</vt:lpstr>
      <vt:lpstr>KEY IDEA 2: PARALLEL TESTS IN MULTIPLE ROWS</vt:lpstr>
      <vt:lpstr>OUTLINE</vt:lpstr>
      <vt:lpstr>METHODOLOGY</vt:lpstr>
      <vt:lpstr>PARBOR: TEST CHARACTERISTICS</vt:lpstr>
      <vt:lpstr>PARBOR: TEST CHARACTERISTICS</vt:lpstr>
      <vt:lpstr>OUTLINE</vt:lpstr>
      <vt:lpstr>USE CASES</vt:lpstr>
      <vt:lpstr>USE CASE: PHYSICAL NEIGHBOR-AWARE TEST</vt:lpstr>
      <vt:lpstr>USE CASE: PHYSICAL NEIGHBOR-AWARE TEST</vt:lpstr>
      <vt:lpstr>USE CASES</vt:lpstr>
      <vt:lpstr>PROBLEM WITH  TRADITIONAL REFRESH OPTIMIZATION</vt:lpstr>
      <vt:lpstr>A NEW USE CASE: DATA-CONTENT AWARE REFRESH</vt:lpstr>
      <vt:lpstr>DATA-CONTENT AWARE REFRESH: Fraction of Rows with High Refresh Rate</vt:lpstr>
      <vt:lpstr>DATA-CONTENT AWARE REFRESH: PREFORMANCE IMPACT</vt:lpstr>
      <vt:lpstr>PARBOR: Summary</vt:lpstr>
      <vt:lpstr>AN EFFICIENT SYSTEM-LEVEL TECHNIQUE TO DETECT DATA-DEPENDENT FAILURES  IN DRAM</vt:lpstr>
      <vt:lpstr>USE CASE: PHYSICAL NEIGHBOR-AWARE TEST</vt:lpstr>
    </vt:vector>
  </TitlesOfParts>
  <Company>Home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Samira Khan</dc:creator>
  <cp:lastModifiedBy>Samira Khan</cp:lastModifiedBy>
  <cp:revision>2155</cp:revision>
  <cp:lastPrinted>2015-03-03T20:43:24Z</cp:lastPrinted>
  <dcterms:created xsi:type="dcterms:W3CDTF">2015-02-17T20:16:09Z</dcterms:created>
  <dcterms:modified xsi:type="dcterms:W3CDTF">2016-07-13T22:39:29Z</dcterms:modified>
</cp:coreProperties>
</file>