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1.xml" ContentType="application/vnd.openxmlformats-officedocument.drawingml.chart+xml"/>
  <Override PartName="/ppt/notesSlides/notesSlide7.xml" ContentType="application/vnd.openxmlformats-officedocument.presentationml.notesSlide+xml"/>
  <Override PartName="/ppt/charts/chart2.xml" ContentType="application/vnd.openxmlformats-officedocument.drawingml.chart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  <p:sldMasterId id="2147483674" r:id="rId2"/>
    <p:sldMasterId id="2147483701" r:id="rId3"/>
  </p:sldMasterIdLst>
  <p:notesMasterIdLst>
    <p:notesMasterId r:id="rId22"/>
  </p:notesMasterIdLst>
  <p:handoutMasterIdLst>
    <p:handoutMasterId r:id="rId23"/>
  </p:handoutMasterIdLst>
  <p:sldIdLst>
    <p:sldId id="256" r:id="rId4"/>
    <p:sldId id="257" r:id="rId5"/>
    <p:sldId id="321" r:id="rId6"/>
    <p:sldId id="342" r:id="rId7"/>
    <p:sldId id="343" r:id="rId8"/>
    <p:sldId id="344" r:id="rId9"/>
    <p:sldId id="346" r:id="rId10"/>
    <p:sldId id="353" r:id="rId11"/>
    <p:sldId id="354" r:id="rId12"/>
    <p:sldId id="347" r:id="rId13"/>
    <p:sldId id="348" r:id="rId14"/>
    <p:sldId id="349" r:id="rId15"/>
    <p:sldId id="292" r:id="rId16"/>
    <p:sldId id="350" r:id="rId17"/>
    <p:sldId id="351" r:id="rId18"/>
    <p:sldId id="352" r:id="rId19"/>
    <p:sldId id="334" r:id="rId20"/>
    <p:sldId id="355" r:id="rId21"/>
  </p:sldIdLst>
  <p:sldSz cx="9144000" cy="6858000" type="screen4x3"/>
  <p:notesSz cx="6985000" cy="92837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0000FF"/>
    <a:srgbClr val="2A55D6"/>
    <a:srgbClr val="649A6D"/>
    <a:srgbClr val="6ACE52"/>
    <a:srgbClr val="0033CC"/>
    <a:srgbClr val="005EA4"/>
    <a:srgbClr val="960000"/>
    <a:srgbClr val="500000"/>
    <a:srgbClr val="74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23" autoAdjust="0"/>
    <p:restoredTop sz="99372" autoAdjust="0"/>
  </p:normalViewPr>
  <p:slideViewPr>
    <p:cSldViewPr>
      <p:cViewPr varScale="1">
        <p:scale>
          <a:sx n="112" d="100"/>
          <a:sy n="112" d="100"/>
        </p:scale>
        <p:origin x="-162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0" d="100"/>
        <a:sy n="7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228" y="-108"/>
      </p:cViewPr>
      <p:guideLst>
        <p:guide orient="horz" pos="2924"/>
        <p:guide pos="22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20" Type="http://schemas.openxmlformats.org/officeDocument/2006/relationships/slide" Target="slides/slide17.xml"/><Relationship Id="rId21" Type="http://schemas.openxmlformats.org/officeDocument/2006/relationships/slide" Target="slides/slide18.xml"/><Relationship Id="rId22" Type="http://schemas.openxmlformats.org/officeDocument/2006/relationships/notesMaster" Target="notesMasters/notesMaster1.xml"/><Relationship Id="rId23" Type="http://schemas.openxmlformats.org/officeDocument/2006/relationships/handoutMaster" Target="handoutMasters/handoutMaster1.xml"/><Relationship Id="rId24" Type="http://schemas.openxmlformats.org/officeDocument/2006/relationships/printerSettings" Target="printerSettings/printerSettings1.bin"/><Relationship Id="rId25" Type="http://schemas.openxmlformats.org/officeDocument/2006/relationships/presProps" Target="presProps.xml"/><Relationship Id="rId26" Type="http://schemas.openxmlformats.org/officeDocument/2006/relationships/viewProps" Target="viewProps.xml"/><Relationship Id="rId27" Type="http://schemas.openxmlformats.org/officeDocument/2006/relationships/theme" Target="theme/theme1.xml"/><Relationship Id="rId28" Type="http://schemas.openxmlformats.org/officeDocument/2006/relationships/tableStyles" Target="tableStyles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slide" Target="slides/slide12.xml"/><Relationship Id="rId16" Type="http://schemas.openxmlformats.org/officeDocument/2006/relationships/slide" Target="slides/slide13.xml"/><Relationship Id="rId17" Type="http://schemas.openxmlformats.org/officeDocument/2006/relationships/slide" Target="slides/slide14.xml"/><Relationship Id="rId18" Type="http://schemas.openxmlformats.org/officeDocument/2006/relationships/slide" Target="slides/slide15.xml"/><Relationship Id="rId19" Type="http://schemas.openxmlformats.org/officeDocument/2006/relationships/slide" Target="slides/slide16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E:\Dropbox\Docs\DRAM%20Compression\Capacity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pekhime\Documents\My%20Dropbox\Docs\DRAM%20Compression\Bandwidth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37924925332609"/>
          <c:y val="0.152610114662649"/>
          <c:w val="0.828825006787945"/>
          <c:h val="0.594722555884665"/>
        </c:manualLayout>
      </c:layout>
      <c:barChart>
        <c:barDir val="col"/>
        <c:grouping val="clustered"/>
        <c:varyColors val="0"/>
        <c:ser>
          <c:idx val="0"/>
          <c:order val="0"/>
          <c:tx>
            <c:v>Zero Page</c:v>
          </c:tx>
          <c:invertIfNegative val="0"/>
          <c:dLbls>
            <c:dLbl>
              <c:idx val="0"/>
              <c:layout>
                <c:manualLayout>
                  <c:x val="-2.82591468941022E-17"/>
                  <c:y val="0.0126126126126126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0" sourceLinked="0"/>
            <c:txPr>
              <a:bodyPr/>
              <a:lstStyle/>
              <a:p>
                <a:pPr>
                  <a:defRPr sz="2000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Sheet3!$A$35</c:f>
              <c:strCache>
                <c:ptCount val="1"/>
                <c:pt idx="0">
                  <c:v>GeoMean</c:v>
                </c:pt>
              </c:strCache>
            </c:strRef>
          </c:cat>
          <c:val>
            <c:numRef>
              <c:f>Sheet3!$B$35</c:f>
              <c:numCache>
                <c:formatCode>General</c:formatCode>
                <c:ptCount val="1"/>
                <c:pt idx="0">
                  <c:v>1.298172369284232</c:v>
                </c:pt>
              </c:numCache>
            </c:numRef>
          </c:val>
        </c:ser>
        <c:ser>
          <c:idx val="1"/>
          <c:order val="1"/>
          <c:tx>
            <c:v>FPC</c:v>
          </c:tx>
          <c:invertIfNegative val="0"/>
          <c:dLbls>
            <c:numFmt formatCode="#,##0.00" sourceLinked="0"/>
            <c:txPr>
              <a:bodyPr/>
              <a:lstStyle/>
              <a:p>
                <a:pPr>
                  <a:defRPr sz="2000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Sheet3!$A$35</c:f>
              <c:strCache>
                <c:ptCount val="1"/>
                <c:pt idx="0">
                  <c:v>GeoMean</c:v>
                </c:pt>
              </c:strCache>
            </c:strRef>
          </c:cat>
          <c:val>
            <c:numRef>
              <c:f>Sheet3!$C$35</c:f>
              <c:numCache>
                <c:formatCode>General</c:formatCode>
                <c:ptCount val="1"/>
                <c:pt idx="0">
                  <c:v>1.590759977576074</c:v>
                </c:pt>
              </c:numCache>
            </c:numRef>
          </c:val>
        </c:ser>
        <c:ser>
          <c:idx val="2"/>
          <c:order val="2"/>
          <c:tx>
            <c:v>LCP (BDI)</c:v>
          </c:tx>
          <c:invertIfNegative val="0"/>
          <c:dLbls>
            <c:numFmt formatCode="#,##0.00" sourceLinked="0"/>
            <c:txPr>
              <a:bodyPr/>
              <a:lstStyle/>
              <a:p>
                <a:pPr>
                  <a:defRPr sz="2000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Sheet3!$A$35</c:f>
              <c:strCache>
                <c:ptCount val="1"/>
                <c:pt idx="0">
                  <c:v>GeoMean</c:v>
                </c:pt>
              </c:strCache>
            </c:strRef>
          </c:cat>
          <c:val>
            <c:numRef>
              <c:f>Sheet3!$D$35</c:f>
              <c:numCache>
                <c:formatCode>General</c:formatCode>
                <c:ptCount val="1"/>
                <c:pt idx="0">
                  <c:v>1.623944539203117</c:v>
                </c:pt>
              </c:numCache>
            </c:numRef>
          </c:val>
        </c:ser>
        <c:ser>
          <c:idx val="3"/>
          <c:order val="3"/>
          <c:tx>
            <c:v>LCP (BDI+FPC-fixed)</c:v>
          </c:tx>
          <c:invertIfNegative val="0"/>
          <c:dLbls>
            <c:numFmt formatCode="#,##0.00" sourceLinked="0"/>
            <c:txPr>
              <a:bodyPr/>
              <a:lstStyle/>
              <a:p>
                <a:pPr>
                  <a:defRPr sz="2000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Sheet3!$A$35</c:f>
              <c:strCache>
                <c:ptCount val="1"/>
                <c:pt idx="0">
                  <c:v>GeoMean</c:v>
                </c:pt>
              </c:strCache>
            </c:strRef>
          </c:cat>
          <c:val>
            <c:numRef>
              <c:f>Sheet3!$E$35</c:f>
              <c:numCache>
                <c:formatCode>General</c:formatCode>
                <c:ptCount val="1"/>
                <c:pt idx="0">
                  <c:v>1.690884066454092</c:v>
                </c:pt>
              </c:numCache>
            </c:numRef>
          </c:val>
        </c:ser>
        <c:ser>
          <c:idx val="4"/>
          <c:order val="4"/>
          <c:tx>
            <c:v>MXT</c:v>
          </c:tx>
          <c:invertIfNegative val="0"/>
          <c:dLbls>
            <c:dLbl>
              <c:idx val="0"/>
              <c:layout>
                <c:manualLayout>
                  <c:x val="-0.00231215704223813"/>
                  <c:y val="0.013234442068686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0" sourceLinked="0"/>
            <c:txPr>
              <a:bodyPr/>
              <a:lstStyle/>
              <a:p>
                <a:pPr>
                  <a:defRPr sz="2000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Sheet3!$A$35</c:f>
              <c:strCache>
                <c:ptCount val="1"/>
                <c:pt idx="0">
                  <c:v>GeoMean</c:v>
                </c:pt>
              </c:strCache>
            </c:strRef>
          </c:cat>
          <c:val>
            <c:numRef>
              <c:f>Sheet3!$F$35</c:f>
              <c:numCache>
                <c:formatCode>General</c:formatCode>
                <c:ptCount val="1"/>
                <c:pt idx="0">
                  <c:v>2.305113196878984</c:v>
                </c:pt>
              </c:numCache>
            </c:numRef>
          </c:val>
        </c:ser>
        <c:ser>
          <c:idx val="5"/>
          <c:order val="5"/>
          <c:tx>
            <c:v>LZ</c:v>
          </c:tx>
          <c:invertIfNegative val="0"/>
          <c:dLbls>
            <c:numFmt formatCode="#,##0.00" sourceLinked="0"/>
            <c:txPr>
              <a:bodyPr/>
              <a:lstStyle/>
              <a:p>
                <a:pPr>
                  <a:defRPr sz="2000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Sheet3!$A$35</c:f>
              <c:strCache>
                <c:ptCount val="1"/>
                <c:pt idx="0">
                  <c:v>GeoMean</c:v>
                </c:pt>
              </c:strCache>
            </c:strRef>
          </c:cat>
          <c:val>
            <c:numRef>
              <c:f>Sheet3!$G$35</c:f>
              <c:numCache>
                <c:formatCode>General</c:formatCode>
                <c:ptCount val="1"/>
                <c:pt idx="0">
                  <c:v>2.604910788410194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-1961019144"/>
        <c:axId val="-1961748808"/>
      </c:barChart>
      <c:catAx>
        <c:axId val="-1961019144"/>
        <c:scaling>
          <c:orientation val="minMax"/>
        </c:scaling>
        <c:delete val="1"/>
        <c:axPos val="b"/>
        <c:title>
          <c:tx>
            <c:rich>
              <a:bodyPr/>
              <a:lstStyle/>
              <a:p>
                <a:pPr>
                  <a:defRPr sz="2400"/>
                </a:pPr>
                <a:r>
                  <a:rPr lang="en-US" sz="2400" dirty="0" err="1"/>
                  <a:t>GeoMean</a:t>
                </a:r>
                <a:endParaRPr lang="en-US" sz="2400" dirty="0"/>
              </a:p>
            </c:rich>
          </c:tx>
          <c:layout>
            <c:manualLayout>
              <c:xMode val="edge"/>
              <c:yMode val="edge"/>
              <c:x val="0.441311104923797"/>
              <c:y val="0.768322072441719"/>
            </c:manualLayout>
          </c:layout>
          <c:overlay val="0"/>
        </c:title>
        <c:numFmt formatCode="General" sourceLinked="1"/>
        <c:majorTickMark val="out"/>
        <c:minorTickMark val="none"/>
        <c:tickLblPos val="none"/>
        <c:crossAx val="-1961748808"/>
        <c:crossesAt val="0.0"/>
        <c:auto val="1"/>
        <c:lblAlgn val="ctr"/>
        <c:lblOffset val="100"/>
        <c:tickLblSkip val="1"/>
        <c:tickMarkSkip val="1"/>
        <c:noMultiLvlLbl val="0"/>
      </c:catAx>
      <c:valAx>
        <c:axId val="-1961748808"/>
        <c:scaling>
          <c:orientation val="minMax"/>
          <c:max val="3.5"/>
          <c:min val="1.0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 sz="2800"/>
                </a:pPr>
                <a:r>
                  <a:rPr lang="en-US" sz="2800" dirty="0"/>
                  <a:t>Compression Ratio</a:t>
                </a:r>
              </a:p>
            </c:rich>
          </c:tx>
          <c:layout>
            <c:manualLayout>
              <c:xMode val="edge"/>
              <c:yMode val="edge"/>
              <c:x val="0.0156695174270944"/>
              <c:y val="0.133606172212344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2200"/>
            </a:pPr>
            <a:endParaRPr lang="en-US"/>
          </a:p>
        </c:txPr>
        <c:crossAx val="-1961019144"/>
        <c:crossesAt val="1.0"/>
        <c:crossBetween val="between"/>
      </c:valAx>
    </c:plotArea>
    <c:legend>
      <c:legendPos val="r"/>
      <c:layout>
        <c:manualLayout>
          <c:xMode val="edge"/>
          <c:yMode val="edge"/>
          <c:x val="0.144195004620657"/>
          <c:y val="0.080261408856151"/>
          <c:w val="0.752634626896676"/>
          <c:h val="0.193538862077724"/>
        </c:manualLayout>
      </c:layout>
      <c:overlay val="0"/>
      <c:txPr>
        <a:bodyPr/>
        <a:lstStyle/>
        <a:p>
          <a:pPr>
            <a:defRPr sz="22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80635941149558"/>
          <c:y val="0.280915811449495"/>
          <c:w val="0.805828457222664"/>
          <c:h val="0.458551477361626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Sheet1!$N$1</c:f>
              <c:strCache>
                <c:ptCount val="1"/>
                <c:pt idx="0">
                  <c:v>FPC-cache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50599204854646E-17"/>
                  <c:y val="0.013827160762655"/>
                </c:manualLayout>
              </c:layout>
              <c:numFmt formatCode="#,##0.00" sourceLinked="0"/>
              <c:spPr/>
              <c:txPr>
                <a:bodyPr/>
                <a:lstStyle/>
                <a:p>
                  <a:pPr>
                    <a:defRPr sz="2000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000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Sheet1!$M$2</c:f>
              <c:strCache>
                <c:ptCount val="1"/>
                <c:pt idx="0">
                  <c:v>GeoMean</c:v>
                </c:pt>
              </c:strCache>
            </c:strRef>
          </c:cat>
          <c:val>
            <c:numRef>
              <c:f>Sheet1!$N$2</c:f>
              <c:numCache>
                <c:formatCode>General</c:formatCode>
                <c:ptCount val="1"/>
                <c:pt idx="0">
                  <c:v>0.920049195769252</c:v>
                </c:pt>
              </c:numCache>
            </c:numRef>
          </c:val>
        </c:ser>
        <c:ser>
          <c:idx val="2"/>
          <c:order val="1"/>
          <c:tx>
            <c:strRef>
              <c:f>Sheet1!$O$1</c:f>
              <c:strCache>
                <c:ptCount val="1"/>
                <c:pt idx="0">
                  <c:v>BDI-cache</c:v>
                </c:pt>
              </c:strCache>
            </c:strRef>
          </c:tx>
          <c:invertIfNegative val="0"/>
          <c:dLbls>
            <c:numFmt formatCode="#,##0.00" sourceLinked="0"/>
            <c:txPr>
              <a:bodyPr/>
              <a:lstStyle/>
              <a:p>
                <a:pPr>
                  <a:defRPr sz="2000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Sheet1!$M$2</c:f>
              <c:strCache>
                <c:ptCount val="1"/>
                <c:pt idx="0">
                  <c:v>GeoMean</c:v>
                </c:pt>
              </c:strCache>
            </c:strRef>
          </c:cat>
          <c:val>
            <c:numRef>
              <c:f>Sheet1!$O$2</c:f>
              <c:numCache>
                <c:formatCode>General</c:formatCode>
                <c:ptCount val="1"/>
                <c:pt idx="0">
                  <c:v>0.890572801933389</c:v>
                </c:pt>
              </c:numCache>
            </c:numRef>
          </c:val>
        </c:ser>
        <c:ser>
          <c:idx val="3"/>
          <c:order val="2"/>
          <c:tx>
            <c:strRef>
              <c:f>Sheet1!$P$1</c:f>
              <c:strCache>
                <c:ptCount val="1"/>
                <c:pt idx="0">
                  <c:v>FPC-memory</c:v>
                </c:pt>
              </c:strCache>
            </c:strRef>
          </c:tx>
          <c:invertIfNegative val="0"/>
          <c:dLbls>
            <c:numFmt formatCode="#,##0.00" sourceLinked="0"/>
            <c:txPr>
              <a:bodyPr/>
              <a:lstStyle/>
              <a:p>
                <a:pPr>
                  <a:defRPr sz="2000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Sheet1!$M$2</c:f>
              <c:strCache>
                <c:ptCount val="1"/>
                <c:pt idx="0">
                  <c:v>GeoMean</c:v>
                </c:pt>
              </c:strCache>
            </c:strRef>
          </c:cat>
          <c:val>
            <c:numRef>
              <c:f>Sheet1!$P$2</c:f>
              <c:numCache>
                <c:formatCode>General</c:formatCode>
                <c:ptCount val="1"/>
                <c:pt idx="0">
                  <c:v>0.572149164466469</c:v>
                </c:pt>
              </c:numCache>
            </c:numRef>
          </c:val>
        </c:ser>
        <c:ser>
          <c:idx val="4"/>
          <c:order val="3"/>
          <c:tx>
            <c:strRef>
              <c:f>Sheet1!$Q$1</c:f>
              <c:strCache>
                <c:ptCount val="1"/>
                <c:pt idx="0">
                  <c:v>(None, LCP-BDI)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0.0"/>
                  <c:y val="0.0120987656673231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0" sourceLinked="0"/>
            <c:txPr>
              <a:bodyPr/>
              <a:lstStyle/>
              <a:p>
                <a:pPr>
                  <a:defRPr sz="2000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Sheet1!$M$2</c:f>
              <c:strCache>
                <c:ptCount val="1"/>
                <c:pt idx="0">
                  <c:v>GeoMean</c:v>
                </c:pt>
              </c:strCache>
            </c:strRef>
          </c:cat>
          <c:val>
            <c:numRef>
              <c:f>Sheet1!$Q$2</c:f>
              <c:numCache>
                <c:formatCode>General</c:formatCode>
                <c:ptCount val="1"/>
                <c:pt idx="0">
                  <c:v>0.625489906803342</c:v>
                </c:pt>
              </c:numCache>
            </c:numRef>
          </c:val>
        </c:ser>
        <c:ser>
          <c:idx val="5"/>
          <c:order val="4"/>
          <c:tx>
            <c:strRef>
              <c:f>Sheet1!$R$1</c:f>
              <c:strCache>
                <c:ptCount val="1"/>
                <c:pt idx="0">
                  <c:v>(FPC, FPC)</c:v>
                </c:pt>
              </c:strCache>
            </c:strRef>
          </c:tx>
          <c:invertIfNegative val="0"/>
          <c:dLbls>
            <c:numFmt formatCode="#,##0.00" sourceLinked="0"/>
            <c:txPr>
              <a:bodyPr/>
              <a:lstStyle/>
              <a:p>
                <a:pPr>
                  <a:defRPr sz="2000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Sheet1!$M$2</c:f>
              <c:strCache>
                <c:ptCount val="1"/>
                <c:pt idx="0">
                  <c:v>GeoMean</c:v>
                </c:pt>
              </c:strCache>
            </c:strRef>
          </c:cat>
          <c:val>
            <c:numRef>
              <c:f>Sheet1!$R$2</c:f>
              <c:numCache>
                <c:formatCode>General</c:formatCode>
                <c:ptCount val="1"/>
                <c:pt idx="0">
                  <c:v>0.536202475746456</c:v>
                </c:pt>
              </c:numCache>
            </c:numRef>
          </c:val>
        </c:ser>
        <c:ser>
          <c:idx val="6"/>
          <c:order val="5"/>
          <c:tx>
            <c:strRef>
              <c:f>Sheet1!$S$1</c:f>
              <c:strCache>
                <c:ptCount val="1"/>
                <c:pt idx="0">
                  <c:v>(BDI, LCP-BDI)</c:v>
                </c:pt>
              </c:strCache>
            </c:strRef>
          </c:tx>
          <c:invertIfNegative val="0"/>
          <c:dLbls>
            <c:numFmt formatCode="#,##0.00" sourceLinked="0"/>
            <c:txPr>
              <a:bodyPr/>
              <a:lstStyle/>
              <a:p>
                <a:pPr>
                  <a:defRPr sz="2000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Sheet1!$M$2</c:f>
              <c:strCache>
                <c:ptCount val="1"/>
                <c:pt idx="0">
                  <c:v>GeoMean</c:v>
                </c:pt>
              </c:strCache>
            </c:strRef>
          </c:cat>
          <c:val>
            <c:numRef>
              <c:f>Sheet1!$S$2</c:f>
              <c:numCache>
                <c:formatCode>General</c:formatCode>
                <c:ptCount val="1"/>
                <c:pt idx="0">
                  <c:v>0.551244243238694</c:v>
                </c:pt>
              </c:numCache>
            </c:numRef>
          </c:val>
        </c:ser>
        <c:ser>
          <c:idx val="7"/>
          <c:order val="6"/>
          <c:tx>
            <c:strRef>
              <c:f>Sheet1!$T$1</c:f>
              <c:strCache>
                <c:ptCount val="1"/>
                <c:pt idx="0">
                  <c:v>(BDI, LCP-BDI+FPC-fixed)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0.0"/>
                  <c:y val="0.00691358038132751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0" sourceLinked="0"/>
            <c:txPr>
              <a:bodyPr/>
              <a:lstStyle/>
              <a:p>
                <a:pPr>
                  <a:defRPr sz="2000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Sheet1!$M$2</c:f>
              <c:strCache>
                <c:ptCount val="1"/>
                <c:pt idx="0">
                  <c:v>GeoMean</c:v>
                </c:pt>
              </c:strCache>
            </c:strRef>
          </c:cat>
          <c:val>
            <c:numRef>
              <c:f>Sheet1!$T$2</c:f>
              <c:numCache>
                <c:formatCode>General</c:formatCode>
                <c:ptCount val="1"/>
                <c:pt idx="0">
                  <c:v>0.53836089643361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-1958515080"/>
        <c:axId val="-1942311752"/>
      </c:barChart>
      <c:catAx>
        <c:axId val="-19585150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2400" b="1"/>
            </a:pPr>
            <a:endParaRPr lang="en-US"/>
          </a:p>
        </c:txPr>
        <c:crossAx val="-1942311752"/>
        <c:crossesAt val="0.0"/>
        <c:auto val="1"/>
        <c:lblAlgn val="ctr"/>
        <c:lblOffset val="100"/>
        <c:tickLblSkip val="1"/>
        <c:tickMarkSkip val="1"/>
        <c:noMultiLvlLbl val="0"/>
      </c:catAx>
      <c:valAx>
        <c:axId val="-1942311752"/>
        <c:scaling>
          <c:orientation val="minMax"/>
          <c:max val="1.2"/>
        </c:scaling>
        <c:delete val="0"/>
        <c:axPos val="l"/>
        <c:majorGridlines>
          <c:spPr>
            <a:ln w="6350">
              <a:prstDash val="sysDot"/>
            </a:ln>
          </c:spPr>
        </c:majorGridlines>
        <c:title>
          <c:tx>
            <c:rich>
              <a:bodyPr/>
              <a:lstStyle/>
              <a:p>
                <a:pPr>
                  <a:defRPr sz="3200"/>
                </a:pPr>
                <a:r>
                  <a:rPr lang="en-US" sz="3200" dirty="0"/>
                  <a:t>Normalized BPKI</a:t>
                </a:r>
              </a:p>
            </c:rich>
          </c:tx>
          <c:layout>
            <c:manualLayout>
              <c:xMode val="edge"/>
              <c:yMode val="edge"/>
              <c:x val="0.0230236702063618"/>
              <c:y val="0.185052562874085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2400"/>
            </a:pPr>
            <a:endParaRPr lang="en-US"/>
          </a:p>
        </c:txPr>
        <c:crossAx val="-1958515080"/>
        <c:crossesAt val="1.0"/>
        <c:crossBetween val="between"/>
        <c:majorUnit val="0.2"/>
      </c:valAx>
    </c:plotArea>
    <c:legend>
      <c:legendPos val="r"/>
      <c:layout>
        <c:manualLayout>
          <c:xMode val="edge"/>
          <c:yMode val="edge"/>
          <c:x val="0.229432204002023"/>
          <c:y val="0.0"/>
          <c:w val="0.743044892659043"/>
          <c:h val="0.281309743689446"/>
        </c:manualLayout>
      </c:layout>
      <c:overlay val="0"/>
      <c:txPr>
        <a:bodyPr/>
        <a:lstStyle/>
        <a:p>
          <a:pPr>
            <a:defRPr sz="20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6834" cy="464185"/>
          </a:xfrm>
          <a:prstGeom prst="rect">
            <a:avLst/>
          </a:prstGeom>
        </p:spPr>
        <p:txBody>
          <a:bodyPr vert="horz" lIns="92953" tIns="46477" rIns="92953" bIns="4647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56552" y="0"/>
            <a:ext cx="3026834" cy="464185"/>
          </a:xfrm>
          <a:prstGeom prst="rect">
            <a:avLst/>
          </a:prstGeom>
        </p:spPr>
        <p:txBody>
          <a:bodyPr vert="horz" lIns="92953" tIns="46477" rIns="92953" bIns="46477" rtlCol="0"/>
          <a:lstStyle>
            <a:lvl1pPr algn="r">
              <a:defRPr sz="1200"/>
            </a:lvl1pPr>
          </a:lstStyle>
          <a:p>
            <a:fld id="{AC167E78-EA36-40A1-A9A0-B443C6CB1F60}" type="datetimeFigureOut">
              <a:rPr lang="en-US" smtClean="0"/>
              <a:pPr/>
              <a:t>11/11/12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7905"/>
            <a:ext cx="3026834" cy="464185"/>
          </a:xfrm>
          <a:prstGeom prst="rect">
            <a:avLst/>
          </a:prstGeom>
        </p:spPr>
        <p:txBody>
          <a:bodyPr vert="horz" lIns="92953" tIns="46477" rIns="92953" bIns="4647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56552" y="8817905"/>
            <a:ext cx="3026834" cy="464185"/>
          </a:xfrm>
          <a:prstGeom prst="rect">
            <a:avLst/>
          </a:prstGeom>
        </p:spPr>
        <p:txBody>
          <a:bodyPr vert="horz" lIns="92953" tIns="46477" rIns="92953" bIns="46477" rtlCol="0" anchor="b"/>
          <a:lstStyle>
            <a:lvl1pPr algn="r">
              <a:defRPr sz="1200"/>
            </a:lvl1pPr>
          </a:lstStyle>
          <a:p>
            <a:fld id="{1E401BE2-F7AC-4C50-A6E5-F6C806E13D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6851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6834" cy="464185"/>
          </a:xfrm>
          <a:prstGeom prst="rect">
            <a:avLst/>
          </a:prstGeom>
        </p:spPr>
        <p:txBody>
          <a:bodyPr vert="horz" lIns="92953" tIns="46477" rIns="92953" bIns="4647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552" y="0"/>
            <a:ext cx="3026834" cy="464185"/>
          </a:xfrm>
          <a:prstGeom prst="rect">
            <a:avLst/>
          </a:prstGeom>
        </p:spPr>
        <p:txBody>
          <a:bodyPr vert="horz" lIns="92953" tIns="46477" rIns="92953" bIns="46477" rtlCol="0"/>
          <a:lstStyle>
            <a:lvl1pPr algn="r">
              <a:defRPr sz="1200"/>
            </a:lvl1pPr>
          </a:lstStyle>
          <a:p>
            <a:fld id="{88D89EF4-2B2A-4F54-A6DD-1EB35DCF17B3}" type="datetimeFigureOut">
              <a:rPr lang="en-US" smtClean="0"/>
              <a:pPr/>
              <a:t>11/11/12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1575" y="696913"/>
            <a:ext cx="4641850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3" tIns="46477" rIns="92953" bIns="46477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09759"/>
            <a:ext cx="5588000" cy="4177665"/>
          </a:xfrm>
          <a:prstGeom prst="rect">
            <a:avLst/>
          </a:prstGeom>
        </p:spPr>
        <p:txBody>
          <a:bodyPr vert="horz" lIns="92953" tIns="46477" rIns="92953" bIns="46477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7905"/>
            <a:ext cx="3026834" cy="464185"/>
          </a:xfrm>
          <a:prstGeom prst="rect">
            <a:avLst/>
          </a:prstGeom>
        </p:spPr>
        <p:txBody>
          <a:bodyPr vert="horz" lIns="92953" tIns="46477" rIns="92953" bIns="4647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552" y="8817905"/>
            <a:ext cx="3026834" cy="464185"/>
          </a:xfrm>
          <a:prstGeom prst="rect">
            <a:avLst/>
          </a:prstGeom>
        </p:spPr>
        <p:txBody>
          <a:bodyPr vert="horz" lIns="92953" tIns="46477" rIns="92953" bIns="46477" rtlCol="0" anchor="b"/>
          <a:lstStyle>
            <a:lvl1pPr algn="r">
              <a:defRPr sz="1200"/>
            </a:lvl1pPr>
          </a:lstStyle>
          <a:p>
            <a:fld id="{AB959945-7217-484B-8E74-88DC87A74BB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07116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1317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BPKI – bandwidth per kilo instruction – lower means better.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87642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>
            <a:spLocks noChangeArrowheads="1"/>
          </p:cNvSpPr>
          <p:nvPr/>
        </p:nvSpPr>
        <p:spPr bwMode="auto">
          <a:xfrm>
            <a:off x="457200" y="1123950"/>
            <a:ext cx="8229600" cy="9144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457200" y="337185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Line 10"/>
          <p:cNvSpPr>
            <a:spLocks noChangeShapeType="1"/>
          </p:cNvSpPr>
          <p:nvPr userDrawn="1"/>
        </p:nvSpPr>
        <p:spPr bwMode="auto">
          <a:xfrm>
            <a:off x="8686800" y="2457450"/>
            <a:ext cx="0" cy="91440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13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24000"/>
            <a:ext cx="7924800" cy="17526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altLang="en-US" smtClean="0"/>
              <a:t>Click to edit Master title style</a:t>
            </a:r>
            <a:endParaRPr lang="en-US" altLang="en-US"/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3581400"/>
            <a:ext cx="78486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 altLang="en-US" smtClean="0"/>
              <a:t>Click to edit Master subtitle style</a:t>
            </a:r>
            <a:endParaRPr lang="en-US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Garamond" pitchFamily="18" charset="0"/>
              </a:defRPr>
            </a:lvl1pPr>
          </a:lstStyle>
          <a:p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7341D3D9-3FE8-4025-BF66-8DAB1ABB951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4DDA66-0DFC-412A-A4B0-EFE91F0913E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6550" y="152400"/>
            <a:ext cx="2152650" cy="6096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152400"/>
            <a:ext cx="6305550" cy="6096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1F9A79-97CD-456A-8962-B51E5744B9C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1D3D9-3FE8-4025-BF66-8DAB1ABB951F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7" name="Line 10"/>
          <p:cNvSpPr>
            <a:spLocks noChangeShapeType="1"/>
          </p:cNvSpPr>
          <p:nvPr userDrawn="1"/>
        </p:nvSpPr>
        <p:spPr bwMode="auto">
          <a:xfrm>
            <a:off x="8686800" y="2457450"/>
            <a:ext cx="0" cy="91440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057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FEF5891-60A9-4DA4-8C9F-E9D9ADCD64CE}" type="datetimeFigureOut">
              <a:rPr lang="en-US" smtClean="0"/>
              <a:pPr/>
              <a:t>11/11/12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568968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1D3D9-3FE8-4025-BF66-8DAB1ABB951F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5891-60A9-4DA4-8C9F-E9D9ADCD64CE}" type="datetimeFigureOut">
              <a:rPr lang="en-US" smtClean="0"/>
              <a:pPr/>
              <a:t>11/11/12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5891-60A9-4DA4-8C9F-E9D9ADCD64CE}" type="datetimeFigureOut">
              <a:rPr lang="en-US" smtClean="0"/>
              <a:pPr/>
              <a:t>11/11/12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hf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5891-60A9-4DA4-8C9F-E9D9ADCD64CE}" type="datetimeFigureOut">
              <a:rPr lang="en-US" smtClean="0"/>
              <a:pPr/>
              <a:t>11/11/12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hf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5891-60A9-4DA4-8C9F-E9D9ADCD64CE}" type="datetimeFigureOut">
              <a:rPr lang="en-US" smtClean="0"/>
              <a:pPr/>
              <a:t>11/11/12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hf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5891-60A9-4DA4-8C9F-E9D9ADCD64CE}" type="datetimeFigureOut">
              <a:rPr lang="en-US" smtClean="0"/>
              <a:pPr/>
              <a:t>11/11/12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3594FA-E141-4234-AE05-360401972BE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5891-60A9-4DA4-8C9F-E9D9ADCD64CE}" type="datetimeFigureOut">
              <a:rPr lang="en-US" smtClean="0"/>
              <a:pPr/>
              <a:t>11/11/12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hf hdr="0" ftr="0" dt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5891-60A9-4DA4-8C9F-E9D9ADCD64CE}" type="datetimeFigureOut">
              <a:rPr lang="en-US" smtClean="0"/>
              <a:pPr/>
              <a:t>11/11/12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hf hdr="0" ftr="0" dt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5891-60A9-4DA4-8C9F-E9D9ADCD64CE}" type="datetimeFigureOut">
              <a:rPr lang="en-US" smtClean="0"/>
              <a:pPr/>
              <a:t>11/11/12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hf hdr="0" ftr="0" dt="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5891-60A9-4DA4-8C9F-E9D9ADCD64CE}" type="datetimeFigureOut">
              <a:rPr lang="en-US" smtClean="0"/>
              <a:pPr/>
              <a:t>11/11/12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hf hdr="0" ftr="0" dt="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5891-60A9-4DA4-8C9F-E9D9ADCD64CE}" type="datetimeFigureOut">
              <a:rPr lang="en-US" smtClean="0"/>
              <a:pPr/>
              <a:t>11/11/12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7AC7BA1-BEA2-40AF-9056-44DC8C98568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371600"/>
            <a:ext cx="42291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371600"/>
            <a:ext cx="42291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4D2BBBE-2A44-4D16-8758-0239282DCC58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FD5635-BCCD-45D2-B61E-320731E13B1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18A7077-2B78-4FB5-8F56-24239751AEF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E86574E-FA2E-425B-A84C-39F9592E9EC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148CFD0-6DDB-45F0-A989-9F5CE648BC1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E97B092-8552-4BA4-B0E1-CE51B98A2A2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4.xml"/><Relationship Id="rId12" Type="http://schemas.openxmlformats.org/officeDocument/2006/relationships/theme" Target="../theme/theme3.xml"/><Relationship Id="rId1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0.xml"/><Relationship Id="rId8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52400"/>
            <a:ext cx="8610600" cy="75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US" altLang="en-US" dirty="0" smtClean="0"/>
          </a:p>
        </p:txBody>
      </p:sp>
      <p:sp>
        <p:nvSpPr>
          <p:cNvPr id="5123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908720"/>
            <a:ext cx="8610600" cy="5339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US" altLang="en-US" dirty="0" smtClean="0"/>
          </a:p>
        </p:txBody>
      </p:sp>
      <p:sp>
        <p:nvSpPr>
          <p:cNvPr id="100357" name="Rectangle 102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Garamond" pitchFamily="18" charset="0"/>
              </a:defRPr>
            </a:lvl1pPr>
          </a:lstStyle>
          <a:p>
            <a:endParaRPr lang="en-US" altLang="en-US"/>
          </a:p>
        </p:txBody>
      </p:sp>
      <p:sp>
        <p:nvSpPr>
          <p:cNvPr id="100358" name="Rectangle 103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600">
                <a:latin typeface="Garamond" pitchFamily="18" charset="0"/>
              </a:defRPr>
            </a:lvl1pPr>
          </a:lstStyle>
          <a:p>
            <a:fld id="{6F400BD0-49BF-48FC-8114-37C1D4F5AB3D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0360" name="Line 1032"/>
          <p:cNvSpPr>
            <a:spLocks noChangeShapeType="1"/>
          </p:cNvSpPr>
          <p:nvPr/>
        </p:nvSpPr>
        <p:spPr bwMode="auto">
          <a:xfrm>
            <a:off x="228600" y="6248400"/>
            <a:ext cx="8610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0361" name="Line 1033"/>
          <p:cNvSpPr>
            <a:spLocks noChangeShapeType="1"/>
          </p:cNvSpPr>
          <p:nvPr/>
        </p:nvSpPr>
        <p:spPr bwMode="auto">
          <a:xfrm>
            <a:off x="228600" y="914400"/>
            <a:ext cx="8610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200">
          <a:solidFill>
            <a:schemeClr val="tx1"/>
          </a:solidFill>
          <a:latin typeface="+mn-lt"/>
        </a:defRPr>
      </a:lvl2pPr>
      <a:lvl3pPr marL="1022350" indent="-35083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339850" indent="-315913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>
          <a:solidFill>
            <a:schemeClr val="tx1"/>
          </a:solidFill>
          <a:latin typeface="+mn-lt"/>
        </a:defRPr>
      </a:lvl4pPr>
      <a:lvl5pPr marL="16811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5pPr>
      <a:lvl6pPr marL="21383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6pPr>
      <a:lvl7pPr marL="25955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7pPr>
      <a:lvl8pPr marL="30527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8pPr>
      <a:lvl9pPr marL="35099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52400"/>
            <a:ext cx="8610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5123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371600"/>
            <a:ext cx="86106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0357" name="Rectangle 102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Garamond" pitchFamily="18" charset="0"/>
              </a:defRPr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00358" name="Rectangle 103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600">
                <a:latin typeface="Garamond" pitchFamily="18" charset="0"/>
              </a:defRPr>
            </a:lvl1pPr>
          </a:lstStyle>
          <a:p>
            <a:fld id="{6F400BD0-49BF-48FC-8114-37C1D4F5AB3D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00360" name="Line 1032"/>
          <p:cNvSpPr>
            <a:spLocks noChangeShapeType="1"/>
          </p:cNvSpPr>
          <p:nvPr/>
        </p:nvSpPr>
        <p:spPr bwMode="auto">
          <a:xfrm>
            <a:off x="228600" y="6248400"/>
            <a:ext cx="8610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0361" name="Line 1033"/>
          <p:cNvSpPr>
            <a:spLocks noChangeShapeType="1"/>
          </p:cNvSpPr>
          <p:nvPr/>
        </p:nvSpPr>
        <p:spPr bwMode="auto">
          <a:xfrm>
            <a:off x="228600" y="914400"/>
            <a:ext cx="8610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</p:sldLayoutIdLst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200">
          <a:solidFill>
            <a:schemeClr val="tx1"/>
          </a:solidFill>
          <a:latin typeface="+mn-lt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>
          <a:solidFill>
            <a:schemeClr val="tx1"/>
          </a:solidFill>
          <a:latin typeface="+mn-lt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1048B6-75C2-4B3C-A1E9-A765E362A827}" type="datetimeFigureOut">
              <a:rPr lang="en-US" smtClean="0"/>
              <a:t>11/11/12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400BD0-49BF-48FC-8114-37C1D4F5AB3D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chart" Target="../charts/char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7.xml"/><Relationship Id="rId3" Type="http://schemas.openxmlformats.org/officeDocument/2006/relationships/chart" Target="../charts/char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63813" y="228600"/>
            <a:ext cx="9144000" cy="3352800"/>
          </a:xfrm>
        </p:spPr>
        <p:txBody>
          <a:bodyPr anchor="ctr" anchorCtr="0">
            <a:noAutofit/>
          </a:bodyPr>
          <a:lstStyle/>
          <a:p>
            <a:pPr algn="ctr"/>
            <a:r>
              <a:rPr lang="en-US" sz="4800" b="1" dirty="0" smtClean="0">
                <a:latin typeface="Calibri" pitchFamily="34" charset="0"/>
                <a:cs typeface="Calibri" pitchFamily="34" charset="0"/>
              </a:rPr>
              <a:t>Linearly Compressed Pages:</a:t>
            </a:r>
            <a:br>
              <a:rPr lang="en-US" sz="4800" b="1" dirty="0" smtClean="0">
                <a:latin typeface="Calibri" pitchFamily="34" charset="0"/>
                <a:cs typeface="Calibri" pitchFamily="34" charset="0"/>
              </a:rPr>
            </a:br>
            <a:r>
              <a:rPr lang="en-US" sz="4800" b="1" dirty="0" smtClean="0">
                <a:latin typeface="Calibri" pitchFamily="34" charset="0"/>
                <a:cs typeface="Calibri" pitchFamily="34" charset="0"/>
              </a:rPr>
              <a:t> A Main Memory Compression Framework with </a:t>
            </a:r>
            <a:br>
              <a:rPr lang="en-US" sz="4800" b="1" dirty="0" smtClean="0">
                <a:latin typeface="Calibri" pitchFamily="34" charset="0"/>
                <a:cs typeface="Calibri" pitchFamily="34" charset="0"/>
              </a:rPr>
            </a:br>
            <a:r>
              <a:rPr lang="en-US" sz="4800" b="1" dirty="0" smtClean="0">
                <a:latin typeface="Calibri" pitchFamily="34" charset="0"/>
                <a:cs typeface="Calibri" pitchFamily="34" charset="0"/>
              </a:rPr>
              <a:t>Low Complexity and Low Latency </a:t>
            </a:r>
            <a:endParaRPr lang="en-US" sz="48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" y="4114799"/>
            <a:ext cx="9067800" cy="1295401"/>
          </a:xfrm>
        </p:spPr>
        <p:txBody>
          <a:bodyPr>
            <a:noAutofit/>
          </a:bodyPr>
          <a:lstStyle/>
          <a:p>
            <a:r>
              <a:rPr lang="en-US" b="1" dirty="0" smtClean="0">
                <a:solidFill>
                  <a:schemeClr val="tx1"/>
                </a:solidFill>
              </a:rPr>
              <a:t>Gennady Pekhimenko</a:t>
            </a:r>
            <a:endParaRPr lang="en-US" dirty="0"/>
          </a:p>
          <a:p>
            <a:r>
              <a:rPr lang="en-US" dirty="0" smtClean="0">
                <a:solidFill>
                  <a:schemeClr val="tx1"/>
                </a:solidFill>
              </a:rPr>
              <a:t>Advisers: Todd C. </a:t>
            </a:r>
            <a:r>
              <a:rPr lang="en-US" dirty="0" err="1" smtClean="0">
                <a:solidFill>
                  <a:schemeClr val="tx1"/>
                </a:solidFill>
              </a:rPr>
              <a:t>Mowry</a:t>
            </a:r>
            <a:r>
              <a:rPr lang="en-US" dirty="0" smtClean="0">
                <a:solidFill>
                  <a:schemeClr val="tx1"/>
                </a:solidFill>
              </a:rPr>
              <a:t> &amp; </a:t>
            </a:r>
            <a:r>
              <a:rPr lang="en-US" dirty="0" err="1" smtClean="0">
                <a:solidFill>
                  <a:schemeClr val="tx1"/>
                </a:solidFill>
              </a:rPr>
              <a:t>Onur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Mutlu</a:t>
            </a:r>
            <a:endParaRPr lang="en-US" sz="2200" dirty="0" smtClean="0">
              <a:solidFill>
                <a:schemeClr val="tx1"/>
              </a:solidFill>
            </a:endParaRPr>
          </a:p>
          <a:p>
            <a:endParaRPr lang="en-US" sz="2200" dirty="0" smtClean="0"/>
          </a:p>
          <a:p>
            <a:pPr algn="l"/>
            <a:endParaRPr lang="en-US" sz="2200" dirty="0" smtClean="0"/>
          </a:p>
          <a:p>
            <a:pPr algn="l"/>
            <a:endParaRPr lang="en-US" sz="2200" dirty="0"/>
          </a:p>
        </p:txBody>
      </p:sp>
      <p:pic>
        <p:nvPicPr>
          <p:cNvPr id="6" name="Picture 5" descr="Burgundy_CMU_JPG_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52400" y="5486400"/>
            <a:ext cx="3786214" cy="136724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972"/>
    </mc:Choice>
    <mc:Fallback xmlns="">
      <p:transition spd="slow" advTm="2972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304800"/>
            <a:ext cx="8839200" cy="756320"/>
          </a:xfrm>
        </p:spPr>
        <p:txBody>
          <a:bodyPr>
            <a:normAutofit/>
          </a:bodyPr>
          <a:lstStyle/>
          <a:p>
            <a:r>
              <a:rPr lang="en-US" sz="3800" dirty="0" smtClean="0"/>
              <a:t>Linearly Compressed Pages (LCP): Key Idea</a:t>
            </a:r>
            <a:endParaRPr lang="en-US" sz="3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10</a:t>
            </a:fld>
            <a:endParaRPr lang="en-US" altLang="en-US"/>
          </a:p>
        </p:txBody>
      </p:sp>
      <p:sp>
        <p:nvSpPr>
          <p:cNvPr id="32" name="Rectangle 31"/>
          <p:cNvSpPr/>
          <p:nvPr/>
        </p:nvSpPr>
        <p:spPr>
          <a:xfrm>
            <a:off x="152400" y="3733799"/>
            <a:ext cx="2667424" cy="634906"/>
          </a:xfrm>
          <a:prstGeom prst="rect">
            <a:avLst/>
          </a:prstGeom>
          <a:solidFill>
            <a:schemeClr val="bg1">
              <a:lumMod val="75000"/>
            </a:schemeClr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800" i="1" dirty="0"/>
          </a:p>
        </p:txBody>
      </p:sp>
      <p:cxnSp>
        <p:nvCxnSpPr>
          <p:cNvPr id="33" name="Straight Connector 32"/>
          <p:cNvCxnSpPr>
            <a:endCxn id="46" idx="0"/>
          </p:cNvCxnSpPr>
          <p:nvPr/>
        </p:nvCxnSpPr>
        <p:spPr>
          <a:xfrm flipH="1">
            <a:off x="2848207" y="2590800"/>
            <a:ext cx="5826939" cy="1143000"/>
          </a:xfrm>
          <a:prstGeom prst="line">
            <a:avLst/>
          </a:prstGeom>
          <a:ln w="2540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36" idx="1"/>
            <a:endCxn id="46" idx="1"/>
          </p:cNvCxnSpPr>
          <p:nvPr/>
        </p:nvCxnSpPr>
        <p:spPr>
          <a:xfrm>
            <a:off x="108343" y="2293313"/>
            <a:ext cx="16263" cy="1745287"/>
          </a:xfrm>
          <a:prstGeom prst="line">
            <a:avLst/>
          </a:prstGeom>
          <a:ln w="2540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ectangle 34"/>
          <p:cNvSpPr/>
          <p:nvPr/>
        </p:nvSpPr>
        <p:spPr>
          <a:xfrm>
            <a:off x="102644" y="1997241"/>
            <a:ext cx="1352549" cy="593559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i="1" dirty="0" smtClean="0">
                <a:solidFill>
                  <a:schemeClr val="tx1"/>
                </a:solidFill>
              </a:rPr>
              <a:t>64B</a:t>
            </a:r>
            <a:endParaRPr lang="en-US" sz="2800" i="1" dirty="0"/>
          </a:p>
        </p:txBody>
      </p:sp>
      <p:sp>
        <p:nvSpPr>
          <p:cNvPr id="36" name="Rectangle 35"/>
          <p:cNvSpPr/>
          <p:nvPr/>
        </p:nvSpPr>
        <p:spPr>
          <a:xfrm>
            <a:off x="108343" y="1996533"/>
            <a:ext cx="8566803" cy="593559"/>
          </a:xfrm>
          <a:prstGeom prst="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800" i="1" dirty="0"/>
          </a:p>
        </p:txBody>
      </p:sp>
      <p:sp>
        <p:nvSpPr>
          <p:cNvPr id="37" name="Rectangle 36"/>
          <p:cNvSpPr/>
          <p:nvPr/>
        </p:nvSpPr>
        <p:spPr>
          <a:xfrm>
            <a:off x="1464720" y="1997241"/>
            <a:ext cx="1352549" cy="593559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i="1" dirty="0" smtClean="0">
                <a:solidFill>
                  <a:schemeClr val="tx1"/>
                </a:solidFill>
              </a:rPr>
              <a:t>64B</a:t>
            </a:r>
            <a:endParaRPr lang="en-US" sz="2800" i="1" dirty="0"/>
          </a:p>
        </p:txBody>
      </p:sp>
      <p:sp>
        <p:nvSpPr>
          <p:cNvPr id="38" name="Rectangle 37"/>
          <p:cNvSpPr/>
          <p:nvPr/>
        </p:nvSpPr>
        <p:spPr>
          <a:xfrm>
            <a:off x="2817695" y="1995266"/>
            <a:ext cx="1352549" cy="593559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i="1" dirty="0" smtClean="0">
                <a:solidFill>
                  <a:schemeClr val="tx1"/>
                </a:solidFill>
              </a:rPr>
              <a:t>64B</a:t>
            </a:r>
            <a:endParaRPr lang="en-US" sz="2800" i="1" dirty="0"/>
          </a:p>
        </p:txBody>
      </p:sp>
      <p:sp>
        <p:nvSpPr>
          <p:cNvPr id="39" name="Rectangle 38"/>
          <p:cNvSpPr/>
          <p:nvPr/>
        </p:nvSpPr>
        <p:spPr>
          <a:xfrm>
            <a:off x="4170245" y="1995266"/>
            <a:ext cx="1352549" cy="593559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i="1" dirty="0" smtClean="0">
                <a:solidFill>
                  <a:schemeClr val="tx1"/>
                </a:solidFill>
              </a:rPr>
              <a:t>64B</a:t>
            </a:r>
            <a:endParaRPr lang="en-US" sz="2800" i="1" dirty="0"/>
          </a:p>
        </p:txBody>
      </p:sp>
      <p:sp>
        <p:nvSpPr>
          <p:cNvPr id="40" name="Rectangle 39"/>
          <p:cNvSpPr/>
          <p:nvPr/>
        </p:nvSpPr>
        <p:spPr>
          <a:xfrm>
            <a:off x="5522054" y="1993287"/>
            <a:ext cx="1838643" cy="593559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i="1" dirty="0" smtClean="0">
                <a:solidFill>
                  <a:schemeClr val="tx1"/>
                </a:solidFill>
              </a:rPr>
              <a:t>. . .</a:t>
            </a:r>
            <a:endParaRPr lang="en-US" sz="3200" b="1" i="1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114302" y="3733800"/>
            <a:ext cx="342898" cy="609599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800" i="1" dirty="0"/>
          </a:p>
        </p:txBody>
      </p:sp>
      <p:sp>
        <p:nvSpPr>
          <p:cNvPr id="43" name="Rectangle 42"/>
          <p:cNvSpPr/>
          <p:nvPr/>
        </p:nvSpPr>
        <p:spPr>
          <a:xfrm>
            <a:off x="1104900" y="3733799"/>
            <a:ext cx="1400173" cy="623955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i="1" dirty="0" smtClean="0">
                <a:solidFill>
                  <a:schemeClr val="tx1"/>
                </a:solidFill>
              </a:rPr>
              <a:t>. . .</a:t>
            </a:r>
            <a:endParaRPr lang="en-US" sz="3200" b="1" i="1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457200" y="3733800"/>
            <a:ext cx="304800" cy="626088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800" i="1" dirty="0"/>
          </a:p>
        </p:txBody>
      </p:sp>
      <p:sp>
        <p:nvSpPr>
          <p:cNvPr id="45" name="Rectangle 44"/>
          <p:cNvSpPr/>
          <p:nvPr/>
        </p:nvSpPr>
        <p:spPr>
          <a:xfrm>
            <a:off x="762000" y="3733799"/>
            <a:ext cx="342900" cy="623953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800" i="1" dirty="0"/>
          </a:p>
        </p:txBody>
      </p:sp>
      <p:sp>
        <p:nvSpPr>
          <p:cNvPr id="47" name="Rectangle 46"/>
          <p:cNvSpPr/>
          <p:nvPr/>
        </p:nvSpPr>
        <p:spPr>
          <a:xfrm>
            <a:off x="2505073" y="3733800"/>
            <a:ext cx="304800" cy="60960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800" i="1" dirty="0"/>
          </a:p>
        </p:txBody>
      </p:sp>
      <p:sp>
        <p:nvSpPr>
          <p:cNvPr id="48" name="Rectangle 47"/>
          <p:cNvSpPr/>
          <p:nvPr/>
        </p:nvSpPr>
        <p:spPr>
          <a:xfrm>
            <a:off x="2819824" y="3733799"/>
            <a:ext cx="1352549" cy="609601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i="1" dirty="0" smtClean="0">
                <a:solidFill>
                  <a:srgbClr val="007A37"/>
                </a:solidFill>
              </a:rPr>
              <a:t>M</a:t>
            </a:r>
            <a:endParaRPr lang="en-US" sz="3200" i="1" dirty="0">
              <a:solidFill>
                <a:srgbClr val="007A37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4172375" y="3733799"/>
            <a:ext cx="1400174" cy="609602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i="1" dirty="0" smtClean="0">
                <a:solidFill>
                  <a:srgbClr val="C00000"/>
                </a:solidFill>
              </a:rPr>
              <a:t>E</a:t>
            </a:r>
            <a:endParaRPr lang="en-US" sz="3200" i="1" dirty="0">
              <a:solidFill>
                <a:srgbClr val="C00000"/>
              </a:solidFill>
            </a:endParaRPr>
          </a:p>
        </p:txBody>
      </p:sp>
      <p:cxnSp>
        <p:nvCxnSpPr>
          <p:cNvPr id="50" name="Shape 196"/>
          <p:cNvCxnSpPr>
            <a:stCxn id="48" idx="2"/>
          </p:cNvCxnSpPr>
          <p:nvPr/>
        </p:nvCxnSpPr>
        <p:spPr>
          <a:xfrm rot="16200000" flipH="1">
            <a:off x="3523850" y="4315649"/>
            <a:ext cx="801322" cy="856824"/>
          </a:xfrm>
          <a:prstGeom prst="bentConnector2">
            <a:avLst/>
          </a:prstGeom>
          <a:ln w="254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4374776" y="4745622"/>
            <a:ext cx="2395546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7A37"/>
                </a:solidFill>
              </a:rPr>
              <a:t>Metadata</a:t>
            </a:r>
            <a:r>
              <a:rPr lang="en-US" sz="2400" dirty="0" smtClean="0"/>
              <a:t> (64B): </a:t>
            </a:r>
          </a:p>
          <a:p>
            <a:r>
              <a:rPr lang="en-US" sz="2400" b="1" i="1" dirty="0" smtClean="0"/>
              <a:t>? </a:t>
            </a:r>
            <a:r>
              <a:rPr lang="en-US" sz="2400" dirty="0" smtClean="0"/>
              <a:t>(compressible)</a:t>
            </a:r>
            <a:endParaRPr lang="en-US" sz="2400" b="1" i="1" dirty="0"/>
          </a:p>
        </p:txBody>
      </p:sp>
      <p:sp>
        <p:nvSpPr>
          <p:cNvPr id="52" name="TextBox 51"/>
          <p:cNvSpPr txBox="1"/>
          <p:nvPr/>
        </p:nvSpPr>
        <p:spPr>
          <a:xfrm>
            <a:off x="6365790" y="3561545"/>
            <a:ext cx="164782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C00000"/>
                </a:solidFill>
              </a:rPr>
              <a:t>Exception</a:t>
            </a:r>
          </a:p>
          <a:p>
            <a:pPr algn="ctr"/>
            <a:r>
              <a:rPr lang="en-US" sz="2800" dirty="0" smtClean="0"/>
              <a:t>Storage</a:t>
            </a:r>
            <a:endParaRPr lang="en-US" sz="2800" dirty="0"/>
          </a:p>
        </p:txBody>
      </p:sp>
      <p:sp>
        <p:nvSpPr>
          <p:cNvPr id="54" name="TextBox 53"/>
          <p:cNvSpPr txBox="1"/>
          <p:nvPr/>
        </p:nvSpPr>
        <p:spPr>
          <a:xfrm>
            <a:off x="-112312" y="3029001"/>
            <a:ext cx="44981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4:1</a:t>
            </a:r>
            <a:r>
              <a:rPr lang="en-US" sz="2800" dirty="0" smtClean="0"/>
              <a:t> Compression</a:t>
            </a:r>
            <a:endParaRPr lang="en-US" sz="2800" dirty="0"/>
          </a:p>
        </p:txBody>
      </p:sp>
      <p:cxnSp>
        <p:nvCxnSpPr>
          <p:cNvPr id="55" name="Straight Arrow Connector 54"/>
          <p:cNvCxnSpPr/>
          <p:nvPr/>
        </p:nvCxnSpPr>
        <p:spPr>
          <a:xfrm>
            <a:off x="1473524" y="4343401"/>
            <a:ext cx="0" cy="606056"/>
          </a:xfrm>
          <a:prstGeom prst="straightConnector1">
            <a:avLst/>
          </a:prstGeom>
          <a:ln w="254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Rectangle 69"/>
          <p:cNvSpPr/>
          <p:nvPr/>
        </p:nvSpPr>
        <p:spPr>
          <a:xfrm>
            <a:off x="7360697" y="1993287"/>
            <a:ext cx="1352549" cy="593559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i="1" dirty="0" smtClean="0">
                <a:solidFill>
                  <a:schemeClr val="tx1"/>
                </a:solidFill>
              </a:rPr>
              <a:t>64B</a:t>
            </a:r>
            <a:endParaRPr lang="en-US" sz="2800" i="1" dirty="0"/>
          </a:p>
        </p:txBody>
      </p:sp>
      <p:sp>
        <p:nvSpPr>
          <p:cNvPr id="46" name="Rectangle 45"/>
          <p:cNvSpPr/>
          <p:nvPr/>
        </p:nvSpPr>
        <p:spPr>
          <a:xfrm>
            <a:off x="124606" y="3733800"/>
            <a:ext cx="5447202" cy="609600"/>
          </a:xfrm>
          <a:prstGeom prst="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800" i="1" dirty="0"/>
          </a:p>
        </p:txBody>
      </p:sp>
      <p:sp>
        <p:nvSpPr>
          <p:cNvPr id="86" name="TextBox 85"/>
          <p:cNvSpPr txBox="1"/>
          <p:nvPr/>
        </p:nvSpPr>
        <p:spPr>
          <a:xfrm>
            <a:off x="160169" y="1219200"/>
            <a:ext cx="59587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Uncompressed Page (4kB: 64*</a:t>
            </a:r>
            <a:r>
              <a:rPr lang="en-US" sz="2800" b="1" dirty="0" smtClean="0"/>
              <a:t>64B</a:t>
            </a:r>
            <a:r>
              <a:rPr lang="en-US" sz="2800" dirty="0" smtClean="0"/>
              <a:t>) </a:t>
            </a:r>
            <a:endParaRPr lang="en-US" sz="2800" dirty="0"/>
          </a:p>
        </p:txBody>
      </p:sp>
      <p:sp>
        <p:nvSpPr>
          <p:cNvPr id="88" name="TextBox 87"/>
          <p:cNvSpPr txBox="1"/>
          <p:nvPr/>
        </p:nvSpPr>
        <p:spPr>
          <a:xfrm>
            <a:off x="46616" y="4959467"/>
            <a:ext cx="285381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Compressed Data </a:t>
            </a:r>
          </a:p>
          <a:p>
            <a:r>
              <a:rPr lang="en-US" sz="2800" dirty="0" smtClean="0"/>
              <a:t>(1kB) </a:t>
            </a:r>
            <a:endParaRPr lang="en-US" sz="2800" dirty="0"/>
          </a:p>
        </p:txBody>
      </p:sp>
      <p:cxnSp>
        <p:nvCxnSpPr>
          <p:cNvPr id="96" name="Straight Arrow Connector 95"/>
          <p:cNvCxnSpPr>
            <a:stCxn id="46" idx="3"/>
            <a:endCxn id="52" idx="1"/>
          </p:cNvCxnSpPr>
          <p:nvPr/>
        </p:nvCxnSpPr>
        <p:spPr>
          <a:xfrm flipV="1">
            <a:off x="5571808" y="4038599"/>
            <a:ext cx="793982" cy="1"/>
          </a:xfrm>
          <a:prstGeom prst="straightConnector1">
            <a:avLst/>
          </a:prstGeom>
          <a:ln w="254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Rectangle 103"/>
          <p:cNvSpPr/>
          <p:nvPr/>
        </p:nvSpPr>
        <p:spPr>
          <a:xfrm>
            <a:off x="102644" y="3733800"/>
            <a:ext cx="2723601" cy="609600"/>
          </a:xfrm>
          <a:prstGeom prst="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800" i="1" dirty="0"/>
          </a:p>
        </p:txBody>
      </p:sp>
      <p:sp>
        <p:nvSpPr>
          <p:cNvPr id="105" name="Rectangle 104"/>
          <p:cNvSpPr/>
          <p:nvPr/>
        </p:nvSpPr>
        <p:spPr>
          <a:xfrm>
            <a:off x="2796322" y="3733798"/>
            <a:ext cx="1373922" cy="609600"/>
          </a:xfrm>
          <a:prstGeom prst="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800" i="1" dirty="0"/>
          </a:p>
        </p:txBody>
      </p:sp>
    </p:spTree>
    <p:extLst>
      <p:ext uri="{BB962C8B-B14F-4D97-AF65-F5344CB8AC3E}">
        <p14:creationId xmlns:p14="http://schemas.microsoft.com/office/powerpoint/2010/main" val="4091752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2" grpId="0" animBg="1"/>
      <p:bldP spid="43" grpId="0" animBg="1"/>
      <p:bldP spid="44" grpId="0" animBg="1"/>
      <p:bldP spid="45" grpId="0" animBg="1"/>
      <p:bldP spid="47" grpId="0" animBg="1"/>
      <p:bldP spid="48" grpId="0" animBg="1"/>
      <p:bldP spid="49" grpId="0" animBg="1"/>
      <p:bldP spid="51" grpId="0"/>
      <p:bldP spid="52" grpId="0"/>
      <p:bldP spid="54" grpId="0"/>
      <p:bldP spid="70" grpId="0" animBg="1"/>
      <p:bldP spid="46" grpId="0" animBg="1"/>
      <p:bldP spid="86" grpId="0"/>
      <p:bldP spid="88" grpId="0"/>
      <p:bldP spid="104" grpId="0" animBg="1"/>
      <p:bldP spid="10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LCP Overview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11</a:t>
            </a:fld>
            <a:endParaRPr lang="en-US" altLang="en-US"/>
          </a:p>
        </p:txBody>
      </p:sp>
      <p:sp>
        <p:nvSpPr>
          <p:cNvPr id="5" name="Content Placeholder 4"/>
          <p:cNvSpPr txBox="1">
            <a:spLocks noGrp="1"/>
          </p:cNvSpPr>
          <p:nvPr>
            <p:ph idx="1"/>
          </p:nvPr>
        </p:nvSpPr>
        <p:spPr>
          <a:xfrm>
            <a:off x="381000" y="1219200"/>
            <a:ext cx="8305800" cy="5339917"/>
          </a:xfrm>
          <a:prstGeom prst="rect">
            <a:avLst/>
          </a:prstGeom>
          <a:noFill/>
        </p:spPr>
        <p:txBody>
          <a:bodyPr wrap="square" lIns="106674" tIns="53337" rIns="106674" bIns="53337" rtlCol="0">
            <a:spAutoFit/>
          </a:bodyPr>
          <a:lstStyle/>
          <a:p>
            <a:r>
              <a:rPr lang="en-US" sz="2800" dirty="0" smtClean="0"/>
              <a:t>Page Table entry extension</a:t>
            </a:r>
          </a:p>
          <a:p>
            <a:pPr lvl="1"/>
            <a:r>
              <a:rPr lang="en-US" sz="2400" dirty="0" smtClean="0"/>
              <a:t>compression type and size </a:t>
            </a:r>
          </a:p>
          <a:p>
            <a:pPr lvl="1"/>
            <a:r>
              <a:rPr lang="en-US" sz="2400" dirty="0" smtClean="0"/>
              <a:t>extended  physical base address</a:t>
            </a:r>
          </a:p>
          <a:p>
            <a:r>
              <a:rPr lang="en-US" sz="2800" dirty="0" smtClean="0"/>
              <a:t>Operating System management support</a:t>
            </a:r>
          </a:p>
          <a:p>
            <a:pPr lvl="1"/>
            <a:r>
              <a:rPr lang="en-US" sz="2400" b="1" dirty="0" smtClean="0"/>
              <a:t>4 </a:t>
            </a:r>
            <a:r>
              <a:rPr lang="en-US" sz="2400" dirty="0" smtClean="0"/>
              <a:t>memory pools (512B, 1kB, 2kB, 4kB)</a:t>
            </a:r>
          </a:p>
          <a:p>
            <a:r>
              <a:rPr lang="en-US" sz="2800" dirty="0" smtClean="0"/>
              <a:t>Changes to cache tagging logic</a:t>
            </a:r>
          </a:p>
          <a:p>
            <a:pPr lvl="1"/>
            <a:r>
              <a:rPr lang="en-US" sz="2400" dirty="0" smtClean="0"/>
              <a:t>physical page base address + </a:t>
            </a:r>
            <a:r>
              <a:rPr lang="en-US" sz="2400" b="1" dirty="0" smtClean="0"/>
              <a:t>cache line index </a:t>
            </a:r>
          </a:p>
          <a:p>
            <a:pPr marL="457200" lvl="1" indent="0">
              <a:buNone/>
            </a:pPr>
            <a:r>
              <a:rPr lang="en-US" sz="2400" b="1" dirty="0"/>
              <a:t> </a:t>
            </a:r>
            <a:r>
              <a:rPr lang="en-US" sz="2400" b="1" dirty="0" smtClean="0"/>
              <a:t>   </a:t>
            </a:r>
            <a:r>
              <a:rPr lang="en-US" sz="2400" dirty="0" smtClean="0"/>
              <a:t>(within a page) </a:t>
            </a:r>
          </a:p>
          <a:p>
            <a:r>
              <a:rPr lang="en-US" sz="2800" dirty="0" smtClean="0"/>
              <a:t>Handling page overflows</a:t>
            </a:r>
          </a:p>
          <a:p>
            <a:r>
              <a:rPr lang="en-US" sz="2800" dirty="0" smtClean="0"/>
              <a:t>Compression algorithms: </a:t>
            </a:r>
            <a:r>
              <a:rPr lang="en-US" sz="2800" b="1" dirty="0" smtClean="0"/>
              <a:t>BDI </a:t>
            </a:r>
            <a:r>
              <a:rPr lang="en-US" sz="2000" i="1" dirty="0" smtClean="0"/>
              <a:t>[PACT’12]</a:t>
            </a:r>
            <a:r>
              <a:rPr lang="en-US" sz="2800" dirty="0" smtClean="0"/>
              <a:t> , </a:t>
            </a:r>
            <a:r>
              <a:rPr lang="en-US" sz="2800" b="1" dirty="0" smtClean="0"/>
              <a:t>FPC </a:t>
            </a:r>
            <a:r>
              <a:rPr lang="en-US" sz="2000" i="1" dirty="0" smtClean="0"/>
              <a:t>[ISCA’04]</a:t>
            </a:r>
            <a:endParaRPr lang="en-US" sz="20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5908609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LCP Optimizations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12</a:t>
            </a:fld>
            <a:endParaRPr lang="en-US" altLang="en-US" dirty="0"/>
          </a:p>
        </p:txBody>
      </p:sp>
      <p:sp>
        <p:nvSpPr>
          <p:cNvPr id="5" name="Content Placeholder 4"/>
          <p:cNvSpPr txBox="1">
            <a:spLocks noGrp="1"/>
          </p:cNvSpPr>
          <p:nvPr>
            <p:ph idx="1"/>
          </p:nvPr>
        </p:nvSpPr>
        <p:spPr>
          <a:xfrm>
            <a:off x="381000" y="1143000"/>
            <a:ext cx="8305800" cy="5266051"/>
          </a:xfrm>
          <a:prstGeom prst="rect">
            <a:avLst/>
          </a:prstGeom>
          <a:noFill/>
        </p:spPr>
        <p:txBody>
          <a:bodyPr wrap="square" lIns="106674" tIns="53337" rIns="106674" bIns="53337" rtlCol="0">
            <a:spAutoFit/>
          </a:bodyPr>
          <a:lstStyle/>
          <a:p>
            <a:r>
              <a:rPr lang="en-US" sz="2800" b="1" dirty="0" smtClean="0">
                <a:solidFill>
                  <a:srgbClr val="0000FF"/>
                </a:solidFill>
              </a:rPr>
              <a:t>Metadata</a:t>
            </a:r>
            <a:r>
              <a:rPr lang="en-US" sz="2800" dirty="0" smtClean="0"/>
              <a:t> cache</a:t>
            </a:r>
          </a:p>
          <a:p>
            <a:pPr lvl="1"/>
            <a:r>
              <a:rPr lang="en-US" dirty="0" smtClean="0"/>
              <a:t>Avoids additional requests to metadata</a:t>
            </a:r>
          </a:p>
          <a:p>
            <a:r>
              <a:rPr lang="en-US" sz="2800" dirty="0" smtClean="0"/>
              <a:t>Memory bandwidth reduction:</a:t>
            </a:r>
          </a:p>
          <a:p>
            <a:endParaRPr lang="en-US" sz="2800" dirty="0" smtClean="0"/>
          </a:p>
          <a:p>
            <a:endParaRPr lang="en-US" sz="2800" dirty="0" smtClean="0"/>
          </a:p>
          <a:p>
            <a:r>
              <a:rPr lang="en-US" sz="2800" dirty="0" smtClean="0"/>
              <a:t>Zero pages and zero cache lines</a:t>
            </a:r>
          </a:p>
          <a:p>
            <a:pPr lvl="1"/>
            <a:r>
              <a:rPr lang="en-US" dirty="0" smtClean="0"/>
              <a:t>Handled separately in TLB (1-bit) and in metadata </a:t>
            </a:r>
          </a:p>
          <a:p>
            <a:pPr marL="457200" lvl="1" indent="0">
              <a:buNone/>
            </a:pPr>
            <a:r>
              <a:rPr lang="en-US" dirty="0"/>
              <a:t> </a:t>
            </a:r>
            <a:r>
              <a:rPr lang="en-US" dirty="0" smtClean="0"/>
              <a:t>   (1-bit per cache line)</a:t>
            </a:r>
          </a:p>
          <a:p>
            <a:r>
              <a:rPr lang="en-US" dirty="0" smtClean="0"/>
              <a:t>Integration with cache compression</a:t>
            </a:r>
          </a:p>
          <a:p>
            <a:pPr lvl="1"/>
            <a:r>
              <a:rPr lang="en-US" dirty="0" smtClean="0"/>
              <a:t>BDI and FPC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712244" y="2828924"/>
            <a:ext cx="1116556" cy="45720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i="1" dirty="0" smtClean="0">
                <a:solidFill>
                  <a:schemeClr val="tx1"/>
                </a:solidFill>
              </a:rPr>
              <a:t>64B</a:t>
            </a:r>
            <a:endParaRPr lang="en-US" sz="2400" i="1" dirty="0"/>
          </a:p>
        </p:txBody>
      </p:sp>
      <p:sp>
        <p:nvSpPr>
          <p:cNvPr id="7" name="Rectangle 6"/>
          <p:cNvSpPr/>
          <p:nvPr/>
        </p:nvSpPr>
        <p:spPr>
          <a:xfrm>
            <a:off x="700370" y="2828924"/>
            <a:ext cx="4469356" cy="476002"/>
          </a:xfrm>
          <a:prstGeom prst="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800" i="1" dirty="0"/>
          </a:p>
        </p:txBody>
      </p:sp>
      <p:sp>
        <p:nvSpPr>
          <p:cNvPr id="13" name="Rectangle 12"/>
          <p:cNvSpPr/>
          <p:nvPr/>
        </p:nvSpPr>
        <p:spPr>
          <a:xfrm>
            <a:off x="1828800" y="2828924"/>
            <a:ext cx="1116556" cy="480951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i="1" dirty="0" smtClean="0">
                <a:solidFill>
                  <a:schemeClr val="tx1"/>
                </a:solidFill>
              </a:rPr>
              <a:t>64B</a:t>
            </a:r>
            <a:endParaRPr lang="en-US" sz="2400" i="1" dirty="0"/>
          </a:p>
        </p:txBody>
      </p:sp>
      <p:sp>
        <p:nvSpPr>
          <p:cNvPr id="14" name="Rectangle 13"/>
          <p:cNvSpPr/>
          <p:nvPr/>
        </p:nvSpPr>
        <p:spPr>
          <a:xfrm>
            <a:off x="2936613" y="2847727"/>
            <a:ext cx="1116556" cy="45720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i="1" dirty="0" smtClean="0">
                <a:solidFill>
                  <a:schemeClr val="tx1"/>
                </a:solidFill>
              </a:rPr>
              <a:t>64B</a:t>
            </a:r>
            <a:endParaRPr lang="en-US" sz="2400" i="1" dirty="0"/>
          </a:p>
        </p:txBody>
      </p:sp>
      <p:sp>
        <p:nvSpPr>
          <p:cNvPr id="15" name="Rectangle 14"/>
          <p:cNvSpPr/>
          <p:nvPr/>
        </p:nvSpPr>
        <p:spPr>
          <a:xfrm>
            <a:off x="4053169" y="2847727"/>
            <a:ext cx="1116556" cy="45720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i="1" dirty="0" smtClean="0">
                <a:solidFill>
                  <a:schemeClr val="tx1"/>
                </a:solidFill>
              </a:rPr>
              <a:t>64B</a:t>
            </a:r>
            <a:endParaRPr lang="en-US" sz="2400" i="1" dirty="0"/>
          </a:p>
        </p:txBody>
      </p:sp>
      <p:sp>
        <p:nvSpPr>
          <p:cNvPr id="16" name="Rectangle 15"/>
          <p:cNvSpPr/>
          <p:nvPr/>
        </p:nvSpPr>
        <p:spPr>
          <a:xfrm>
            <a:off x="6083169" y="2817852"/>
            <a:ext cx="1066800" cy="485429"/>
          </a:xfrm>
          <a:prstGeom prst="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800" i="1" dirty="0"/>
          </a:p>
        </p:txBody>
      </p:sp>
      <p:sp>
        <p:nvSpPr>
          <p:cNvPr id="17" name="Rectangle 16"/>
          <p:cNvSpPr/>
          <p:nvPr/>
        </p:nvSpPr>
        <p:spPr>
          <a:xfrm>
            <a:off x="6064119" y="2808477"/>
            <a:ext cx="279139" cy="49047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i="1" dirty="0"/>
          </a:p>
        </p:txBody>
      </p:sp>
      <p:sp>
        <p:nvSpPr>
          <p:cNvPr id="18" name="Rectangle 17"/>
          <p:cNvSpPr/>
          <p:nvPr/>
        </p:nvSpPr>
        <p:spPr>
          <a:xfrm>
            <a:off x="6337430" y="2819400"/>
            <a:ext cx="279139" cy="49047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i="1" dirty="0"/>
          </a:p>
        </p:txBody>
      </p:sp>
      <p:sp>
        <p:nvSpPr>
          <p:cNvPr id="19" name="Rectangle 18"/>
          <p:cNvSpPr/>
          <p:nvPr/>
        </p:nvSpPr>
        <p:spPr>
          <a:xfrm>
            <a:off x="6616569" y="2819400"/>
            <a:ext cx="279139" cy="49047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i="1" dirty="0"/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5334000" y="3081015"/>
            <a:ext cx="609600" cy="0"/>
          </a:xfrm>
          <a:prstGeom prst="straightConnector1">
            <a:avLst/>
          </a:prstGeom>
          <a:ln w="25400">
            <a:solidFill>
              <a:srgbClr val="0099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7315200" y="2590800"/>
            <a:ext cx="167640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 </a:t>
            </a:r>
            <a:r>
              <a:rPr lang="en-US" sz="2400" dirty="0" smtClean="0"/>
              <a:t>1 transfer </a:t>
            </a:r>
          </a:p>
          <a:p>
            <a:r>
              <a:rPr lang="en-US" sz="2400" dirty="0" smtClean="0"/>
              <a:t>instead of 4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5924307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8197"/>
            <a:ext cx="8229600" cy="1143000"/>
          </a:xfrm>
        </p:spPr>
        <p:txBody>
          <a:bodyPr/>
          <a:lstStyle/>
          <a:p>
            <a:r>
              <a:rPr lang="en-US" dirty="0" smtClean="0"/>
              <a:t>Methodology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52400" y="990600"/>
            <a:ext cx="8718644" cy="5334000"/>
          </a:xfrm>
        </p:spPr>
        <p:txBody>
          <a:bodyPr>
            <a:normAutofit/>
          </a:bodyPr>
          <a:lstStyle/>
          <a:p>
            <a:r>
              <a:rPr lang="en-US" b="1" dirty="0" smtClean="0"/>
              <a:t>Simulator</a:t>
            </a:r>
          </a:p>
          <a:p>
            <a:pPr lvl="1"/>
            <a:r>
              <a:rPr kumimoji="0" lang="en-US" b="1" i="0" u="none" strike="noStrike" kern="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lang="en-US" kern="0" dirty="0"/>
              <a:t>x</a:t>
            </a:r>
            <a:r>
              <a:rPr kumimoji="0" lang="en-US" sz="280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86</a:t>
            </a:r>
            <a:r>
              <a:rPr kumimoji="0" lang="en-US" sz="28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event-driven</a:t>
            </a:r>
            <a:r>
              <a:rPr kumimoji="0" lang="en-US" sz="28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simulators </a:t>
            </a:r>
          </a:p>
          <a:p>
            <a:pPr lvl="2"/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Simics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-based </a:t>
            </a:r>
            <a:r>
              <a:rPr lang="en-US" sz="1600" i="1" kern="0" dirty="0" smtClean="0"/>
              <a:t>[Magnusson+, Computer’02]  </a:t>
            </a:r>
            <a:r>
              <a:rPr lang="en-US" kern="0" dirty="0" smtClean="0"/>
              <a:t>for CPU</a:t>
            </a:r>
          </a:p>
          <a:p>
            <a:pPr lvl="2"/>
            <a:r>
              <a:rPr lang="en-US" kern="0" dirty="0" smtClean="0"/>
              <a:t>Multi2Sim</a:t>
            </a:r>
            <a:r>
              <a:rPr lang="en-US" i="1" kern="0" dirty="0"/>
              <a:t> </a:t>
            </a:r>
            <a:r>
              <a:rPr lang="en-US" i="1" kern="0" dirty="0" smtClean="0"/>
              <a:t> </a:t>
            </a:r>
            <a:r>
              <a:rPr lang="en-US" sz="1700" i="1" kern="0" dirty="0" smtClean="0"/>
              <a:t>[</a:t>
            </a:r>
            <a:r>
              <a:rPr lang="en-US" sz="1700" i="1" kern="0" dirty="0" err="1" smtClean="0"/>
              <a:t>Ubal</a:t>
            </a:r>
            <a:r>
              <a:rPr lang="en-US" sz="1700" i="1" kern="0" dirty="0" smtClean="0"/>
              <a:t>+, PACT’12</a:t>
            </a:r>
            <a:r>
              <a:rPr lang="en-US" sz="1700" i="1" kern="0" dirty="0"/>
              <a:t>]</a:t>
            </a:r>
            <a:r>
              <a:rPr lang="en-US" kern="0" dirty="0" smtClean="0"/>
              <a:t> for GPU </a:t>
            </a:r>
            <a:endParaRPr lang="en-US" sz="2400" b="1" dirty="0" smtClean="0"/>
          </a:p>
          <a:p>
            <a:r>
              <a:rPr lang="en-US" b="1" dirty="0" smtClean="0"/>
              <a:t>Workloads</a:t>
            </a:r>
          </a:p>
          <a:p>
            <a:pPr lvl="1"/>
            <a:r>
              <a:rPr lang="en-US" sz="2800" kern="0" dirty="0" smtClean="0"/>
              <a:t>SPEC2006 benchmarks, TPC, Apache web server, GPGPU </a:t>
            </a:r>
            <a:r>
              <a:rPr lang="en-US" kern="0" dirty="0" smtClean="0"/>
              <a:t>applications</a:t>
            </a:r>
          </a:p>
          <a:p>
            <a:r>
              <a:rPr lang="en-US" b="1" kern="0" dirty="0" smtClean="0"/>
              <a:t>System Parameters</a:t>
            </a:r>
          </a:p>
          <a:p>
            <a:pPr lvl="1"/>
            <a:r>
              <a:rPr lang="en-US" sz="2800" kern="0" dirty="0" smtClean="0"/>
              <a:t>L1/L2/L3 cache latencies from CACTI </a:t>
            </a:r>
            <a:r>
              <a:rPr lang="en-US" sz="2200" i="1" kern="0" dirty="0" smtClean="0"/>
              <a:t>[</a:t>
            </a:r>
            <a:r>
              <a:rPr lang="en-US" sz="2200" i="1" kern="0" dirty="0" err="1" smtClean="0"/>
              <a:t>Thoziyoor</a:t>
            </a:r>
            <a:r>
              <a:rPr lang="en-US" sz="2200" i="1" kern="0" dirty="0" smtClean="0"/>
              <a:t>+, ISCA’08]</a:t>
            </a:r>
          </a:p>
          <a:p>
            <a:pPr lvl="1"/>
            <a:r>
              <a:rPr lang="en-US" sz="2800" kern="0" dirty="0" smtClean="0"/>
              <a:t>512kB - 16MB L2, simple memory model</a:t>
            </a:r>
          </a:p>
          <a:p>
            <a:pPr lvl="1"/>
            <a:endParaRPr lang="en-US" kern="0" dirty="0" smtClean="0"/>
          </a:p>
          <a:p>
            <a:pPr lvl="1"/>
            <a:endParaRPr lang="en-US" kern="0" dirty="0" smtClean="0"/>
          </a:p>
          <a:p>
            <a:pPr lvl="1"/>
            <a:endParaRPr lang="en-US" kern="0" dirty="0" smtClean="0"/>
          </a:p>
          <a:p>
            <a:pPr lvl="1"/>
            <a:endParaRPr lang="en-US" b="1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13</a:t>
            </a:fld>
            <a:endParaRPr lang="en-US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 smtClean="0"/>
              <a:t>Compression Ratio Comparison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14</a:t>
            </a:fld>
            <a:endParaRPr lang="en-US" altLang="en-US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8563403"/>
              </p:ext>
            </p:extLst>
          </p:nvPr>
        </p:nvGraphicFramePr>
        <p:xfrm>
          <a:off x="1" y="1524000"/>
          <a:ext cx="8915399" cy="4724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Content Placeholder 2"/>
          <p:cNvSpPr txBox="1">
            <a:spLocks/>
          </p:cNvSpPr>
          <p:nvPr/>
        </p:nvSpPr>
        <p:spPr>
          <a:xfrm>
            <a:off x="381000" y="1143000"/>
            <a:ext cx="8229600" cy="53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itchFamily="34" charset="0"/>
              <a:buNone/>
            </a:pPr>
            <a:r>
              <a:rPr lang="en-US" sz="2800" dirty="0" smtClean="0"/>
              <a:t>SPEC2006, databases, web workloads, 2MB L2 cache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723900" y="5606955"/>
            <a:ext cx="7543800" cy="1022445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 smtClean="0">
                <a:solidFill>
                  <a:schemeClr val="tx1"/>
                </a:solidFill>
              </a:rPr>
              <a:t>LCP</a:t>
            </a:r>
            <a:r>
              <a:rPr lang="en-US" sz="2800" dirty="0" smtClean="0">
                <a:solidFill>
                  <a:schemeClr val="tx1"/>
                </a:solidFill>
              </a:rPr>
              <a:t>-based frameworks achieve competitive average compression ratios with prior work </a:t>
            </a:r>
            <a:endParaRPr lang="en-US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8129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4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5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 uiExpand="1">
        <p:bldSub>
          <a:bldChart bld="series"/>
        </p:bldSub>
      </p:bldGraphic>
      <p:bldP spid="6" grpId="0"/>
      <p:bldP spid="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 smtClean="0"/>
              <a:t>Bandwidth Consumption Decrease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15</a:t>
            </a:fld>
            <a:endParaRPr lang="en-US" altLang="en-US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381000" y="1143000"/>
            <a:ext cx="8229600" cy="53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itchFamily="34" charset="0"/>
              <a:buNone/>
            </a:pPr>
            <a:r>
              <a:rPr lang="en-US" sz="2800" dirty="0" smtClean="0"/>
              <a:t>SPEC2006, databases, web workloads, 2MB L2 cache</a:t>
            </a:r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33407538"/>
              </p:ext>
            </p:extLst>
          </p:nvPr>
        </p:nvGraphicFramePr>
        <p:xfrm>
          <a:off x="457200" y="1905000"/>
          <a:ext cx="8305800" cy="43205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Rounded Rectangle 8"/>
          <p:cNvSpPr/>
          <p:nvPr/>
        </p:nvSpPr>
        <p:spPr>
          <a:xfrm>
            <a:off x="381000" y="5770728"/>
            <a:ext cx="8534400" cy="837064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 smtClean="0">
                <a:solidFill>
                  <a:schemeClr val="tx1"/>
                </a:solidFill>
              </a:rPr>
              <a:t>LCP</a:t>
            </a:r>
            <a:r>
              <a:rPr lang="en-US" sz="2800" dirty="0" smtClean="0">
                <a:solidFill>
                  <a:schemeClr val="tx1"/>
                </a:solidFill>
              </a:rPr>
              <a:t> frameworks significantly reduce bandwidth (</a:t>
            </a:r>
            <a:r>
              <a:rPr lang="en-US" sz="2800" b="1" dirty="0" smtClean="0">
                <a:solidFill>
                  <a:schemeClr val="tx1"/>
                </a:solidFill>
              </a:rPr>
              <a:t>46</a:t>
            </a:r>
            <a:r>
              <a:rPr lang="en-US" sz="2800" dirty="0" smtClean="0">
                <a:solidFill>
                  <a:schemeClr val="tx1"/>
                </a:solidFill>
              </a:rPr>
              <a:t>%)</a:t>
            </a:r>
            <a:endParaRPr lang="en-US" sz="2800" b="1" dirty="0">
              <a:solidFill>
                <a:schemeClr val="tx1"/>
              </a:solidFill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457200" y="3124200"/>
            <a:ext cx="0" cy="1752600"/>
          </a:xfrm>
          <a:prstGeom prst="straightConnector1">
            <a:avLst/>
          </a:prstGeom>
          <a:ln w="25400">
            <a:solidFill>
              <a:srgbClr val="0099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0" y="3479074"/>
            <a:ext cx="553998" cy="890757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en-US" sz="2400" b="1" dirty="0" smtClean="0"/>
              <a:t>Better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8957703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4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5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6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Graphic spid="8" grpId="0" uiExpand="1">
        <p:bldSub>
          <a:bldChart bld="series"/>
        </p:bldSub>
      </p:bldGraphic>
      <p:bldP spid="9" grpId="0" animBg="1"/>
      <p:bldP spid="1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Performance Improvement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16</a:t>
            </a:fld>
            <a:endParaRPr lang="en-US" altLang="en-US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95093869"/>
              </p:ext>
            </p:extLst>
          </p:nvPr>
        </p:nvGraphicFramePr>
        <p:xfrm>
          <a:off x="152400" y="1524000"/>
          <a:ext cx="8763000" cy="259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000"/>
                <a:gridCol w="1905000"/>
                <a:gridCol w="2362200"/>
                <a:gridCol w="3352800"/>
              </a:tblGrid>
              <a:tr h="650217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Cores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LCP-BDI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(BDI,</a:t>
                      </a:r>
                      <a:r>
                        <a:rPr lang="en-US" sz="2400" baseline="0" dirty="0" smtClean="0"/>
                        <a:t> LCP-BDI)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38841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(BDI,</a:t>
                      </a:r>
                      <a:r>
                        <a:rPr lang="en-US" sz="2400" baseline="0" dirty="0" smtClean="0"/>
                        <a:t> LCP-BDI+FPC-fixed)</a:t>
                      </a:r>
                      <a:endParaRPr lang="en-US" sz="2400" dirty="0"/>
                    </a:p>
                  </a:txBody>
                  <a:tcPr/>
                </a:tc>
              </a:tr>
              <a:tr h="627855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1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6.1%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9.5%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9.3%</a:t>
                      </a:r>
                      <a:endParaRPr lang="en-US" sz="2400" dirty="0"/>
                    </a:p>
                  </a:txBody>
                  <a:tcPr/>
                </a:tc>
              </a:tr>
              <a:tr h="626793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2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13.9%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23.7%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23.6%</a:t>
                      </a:r>
                      <a:endParaRPr lang="en-US" sz="2400" dirty="0"/>
                    </a:p>
                  </a:txBody>
                  <a:tcPr/>
                </a:tc>
              </a:tr>
              <a:tr h="685935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4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10.7%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22.6%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22.5%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Rounded Rectangle 5"/>
          <p:cNvSpPr/>
          <p:nvPr/>
        </p:nvSpPr>
        <p:spPr>
          <a:xfrm>
            <a:off x="457200" y="4800600"/>
            <a:ext cx="8001000" cy="837064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 smtClean="0">
                <a:solidFill>
                  <a:schemeClr val="tx1"/>
                </a:solidFill>
              </a:rPr>
              <a:t>LCP</a:t>
            </a:r>
            <a:r>
              <a:rPr lang="en-US" sz="2800" dirty="0" smtClean="0">
                <a:solidFill>
                  <a:schemeClr val="tx1"/>
                </a:solidFill>
              </a:rPr>
              <a:t> frameworks significantly improve performance</a:t>
            </a:r>
            <a:endParaRPr lang="en-US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71351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5255"/>
            <a:ext cx="8229600" cy="1143000"/>
          </a:xfrm>
        </p:spPr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19200"/>
            <a:ext cx="8839200" cy="5181600"/>
          </a:xfrm>
        </p:spPr>
        <p:txBody>
          <a:bodyPr>
            <a:normAutofit lnSpcReduction="10000"/>
          </a:bodyPr>
          <a:lstStyle/>
          <a:p>
            <a:r>
              <a:rPr lang="en-US" sz="3300" dirty="0" smtClean="0"/>
              <a:t>A new main memory compression framework called </a:t>
            </a:r>
            <a:r>
              <a:rPr lang="en-US" sz="3300" b="1" dirty="0" smtClean="0"/>
              <a:t>LCP(Linearly Compressed Pages)</a:t>
            </a:r>
          </a:p>
          <a:p>
            <a:pPr lvl="1"/>
            <a:r>
              <a:rPr lang="en-US" b="1" dirty="0"/>
              <a:t>Key idea: </a:t>
            </a:r>
            <a:r>
              <a:rPr lang="en-US" b="1" dirty="0" smtClean="0"/>
              <a:t>ﬁxed </a:t>
            </a:r>
            <a:r>
              <a:rPr lang="en-US" b="1" dirty="0"/>
              <a:t>size </a:t>
            </a:r>
            <a:r>
              <a:rPr lang="en-US" dirty="0"/>
              <a:t>for compressed </a:t>
            </a:r>
            <a:r>
              <a:rPr lang="en-US" dirty="0" smtClean="0"/>
              <a:t>cache lines </a:t>
            </a:r>
            <a:r>
              <a:rPr lang="en-US" dirty="0"/>
              <a:t>within a </a:t>
            </a:r>
            <a:r>
              <a:rPr lang="en-US" dirty="0" smtClean="0"/>
              <a:t>page and </a:t>
            </a:r>
            <a:r>
              <a:rPr lang="en-US" b="1" dirty="0" smtClean="0"/>
              <a:t>fixed compression algorithm </a:t>
            </a:r>
            <a:r>
              <a:rPr lang="en-US" dirty="0" smtClean="0"/>
              <a:t>per page</a:t>
            </a:r>
          </a:p>
          <a:p>
            <a:endParaRPr lang="en-US" dirty="0" smtClean="0"/>
          </a:p>
          <a:p>
            <a:r>
              <a:rPr lang="en-US" dirty="0" smtClean="0"/>
              <a:t>LCP evaluation:</a:t>
            </a:r>
          </a:p>
          <a:p>
            <a:pPr lvl="1"/>
            <a:r>
              <a:rPr lang="en-US" dirty="0" smtClean="0"/>
              <a:t> Increases </a:t>
            </a:r>
            <a:r>
              <a:rPr lang="en-US" dirty="0"/>
              <a:t>capacity (</a:t>
            </a:r>
            <a:r>
              <a:rPr lang="en-US" b="1" dirty="0"/>
              <a:t>69%</a:t>
            </a:r>
            <a:r>
              <a:rPr lang="en-US" dirty="0"/>
              <a:t> on average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 Decreases </a:t>
            </a:r>
            <a:r>
              <a:rPr lang="en-US" dirty="0"/>
              <a:t>bandwidth consumption (</a:t>
            </a:r>
            <a:r>
              <a:rPr lang="en-US" b="1" dirty="0"/>
              <a:t>46</a:t>
            </a:r>
            <a:r>
              <a:rPr lang="en-US" b="1" dirty="0" smtClean="0"/>
              <a:t>%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 Improves </a:t>
            </a:r>
            <a:r>
              <a:rPr lang="en-US" dirty="0"/>
              <a:t>overall performance (</a:t>
            </a:r>
            <a:r>
              <a:rPr lang="en-US" b="1" dirty="0"/>
              <a:t>9.5</a:t>
            </a:r>
            <a:r>
              <a:rPr lang="en-US" b="1" dirty="0" smtClean="0"/>
              <a:t>%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 Decreases energy of the off-chip bus (</a:t>
            </a:r>
            <a:r>
              <a:rPr lang="en-US" b="1" dirty="0" smtClean="0"/>
              <a:t>37</a:t>
            </a:r>
            <a:r>
              <a:rPr lang="en-US" dirty="0" smtClean="0"/>
              <a:t>%) </a:t>
            </a:r>
            <a:endParaRPr lang="en-US" dirty="0"/>
          </a:p>
          <a:p>
            <a:endParaRPr lang="en-US" dirty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17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252477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63813" y="228600"/>
            <a:ext cx="9144000" cy="3352800"/>
          </a:xfrm>
        </p:spPr>
        <p:txBody>
          <a:bodyPr anchor="ctr" anchorCtr="0">
            <a:noAutofit/>
          </a:bodyPr>
          <a:lstStyle/>
          <a:p>
            <a:pPr algn="ctr"/>
            <a:r>
              <a:rPr lang="en-US" sz="4800" b="1" dirty="0" smtClean="0">
                <a:latin typeface="Calibri" pitchFamily="34" charset="0"/>
                <a:cs typeface="Calibri" pitchFamily="34" charset="0"/>
              </a:rPr>
              <a:t>Linearly Compressed Pages:</a:t>
            </a:r>
            <a:br>
              <a:rPr lang="en-US" sz="4800" b="1" dirty="0" smtClean="0">
                <a:latin typeface="Calibri" pitchFamily="34" charset="0"/>
                <a:cs typeface="Calibri" pitchFamily="34" charset="0"/>
              </a:rPr>
            </a:br>
            <a:r>
              <a:rPr lang="en-US" sz="4800" b="1" dirty="0" smtClean="0">
                <a:latin typeface="Calibri" pitchFamily="34" charset="0"/>
                <a:cs typeface="Calibri" pitchFamily="34" charset="0"/>
              </a:rPr>
              <a:t> A Main Memory Compression Framework with </a:t>
            </a:r>
            <a:br>
              <a:rPr lang="en-US" sz="4800" b="1" dirty="0" smtClean="0">
                <a:latin typeface="Calibri" pitchFamily="34" charset="0"/>
                <a:cs typeface="Calibri" pitchFamily="34" charset="0"/>
              </a:rPr>
            </a:br>
            <a:r>
              <a:rPr lang="en-US" sz="4800" b="1" dirty="0" smtClean="0">
                <a:latin typeface="Calibri" pitchFamily="34" charset="0"/>
                <a:cs typeface="Calibri" pitchFamily="34" charset="0"/>
              </a:rPr>
              <a:t>Low Complexity and Low Latency </a:t>
            </a:r>
            <a:endParaRPr lang="en-US" sz="48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" y="4114799"/>
            <a:ext cx="9067800" cy="1295401"/>
          </a:xfrm>
        </p:spPr>
        <p:txBody>
          <a:bodyPr>
            <a:noAutofit/>
          </a:bodyPr>
          <a:lstStyle/>
          <a:p>
            <a:r>
              <a:rPr lang="en-US" b="1" dirty="0" smtClean="0">
                <a:solidFill>
                  <a:schemeClr val="tx1"/>
                </a:solidFill>
              </a:rPr>
              <a:t>Gennady Pekhimenko</a:t>
            </a:r>
            <a:endParaRPr lang="en-US" dirty="0"/>
          </a:p>
          <a:p>
            <a:r>
              <a:rPr lang="en-US" dirty="0" smtClean="0">
                <a:solidFill>
                  <a:schemeClr val="tx1"/>
                </a:solidFill>
              </a:rPr>
              <a:t>Advisers: Todd C. </a:t>
            </a:r>
            <a:r>
              <a:rPr lang="en-US" dirty="0" err="1" smtClean="0">
                <a:solidFill>
                  <a:schemeClr val="tx1"/>
                </a:solidFill>
              </a:rPr>
              <a:t>Mowry</a:t>
            </a:r>
            <a:r>
              <a:rPr lang="en-US" dirty="0" smtClean="0">
                <a:solidFill>
                  <a:schemeClr val="tx1"/>
                </a:solidFill>
              </a:rPr>
              <a:t> &amp; </a:t>
            </a:r>
            <a:r>
              <a:rPr lang="en-US" dirty="0" err="1" smtClean="0">
                <a:solidFill>
                  <a:schemeClr val="tx1"/>
                </a:solidFill>
              </a:rPr>
              <a:t>Onur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Mutlu</a:t>
            </a:r>
            <a:endParaRPr lang="en-US" sz="2200" dirty="0" smtClean="0">
              <a:solidFill>
                <a:schemeClr val="tx1"/>
              </a:solidFill>
            </a:endParaRPr>
          </a:p>
          <a:p>
            <a:endParaRPr lang="en-US" sz="2200" dirty="0" smtClean="0"/>
          </a:p>
          <a:p>
            <a:pPr algn="l"/>
            <a:endParaRPr lang="en-US" sz="2200" dirty="0" smtClean="0"/>
          </a:p>
          <a:p>
            <a:pPr algn="l"/>
            <a:endParaRPr lang="en-US" sz="2200" dirty="0"/>
          </a:p>
        </p:txBody>
      </p:sp>
      <p:pic>
        <p:nvPicPr>
          <p:cNvPr id="6" name="Picture 5" descr="Burgundy_CMU_JPG_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52400" y="5566956"/>
            <a:ext cx="3786214" cy="13672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1956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972"/>
    </mc:Choice>
    <mc:Fallback xmlns="">
      <p:transition spd="slow" advTm="2972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5400"/>
            <a:ext cx="8229600" cy="889000"/>
          </a:xfrm>
        </p:spPr>
        <p:txBody>
          <a:bodyPr/>
          <a:lstStyle/>
          <a:p>
            <a:pPr algn="l"/>
            <a:r>
              <a:rPr lang="en-US" b="1" dirty="0" smtClean="0"/>
              <a:t>Executive Summary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2</a:t>
            </a:fld>
            <a:endParaRPr lang="en-US" alt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dirty="0"/>
              <a:t>Main memory is a limited shared resource</a:t>
            </a:r>
          </a:p>
          <a:p>
            <a:pPr>
              <a:buFont typeface="Wingdings" pitchFamily="2" charset="2"/>
              <a:buChar char="§"/>
            </a:pPr>
            <a:r>
              <a:rPr lang="en-US" dirty="0"/>
              <a:t> </a:t>
            </a:r>
            <a:r>
              <a:rPr lang="en-US" b="1" u="sng" dirty="0"/>
              <a:t>Observation</a:t>
            </a:r>
            <a:r>
              <a:rPr lang="en-US" dirty="0"/>
              <a:t>: Significant data redundancy</a:t>
            </a:r>
          </a:p>
          <a:p>
            <a:pPr>
              <a:buFont typeface="Wingdings" pitchFamily="2" charset="2"/>
              <a:buChar char="§"/>
            </a:pPr>
            <a:r>
              <a:rPr lang="en-US" dirty="0"/>
              <a:t> </a:t>
            </a:r>
            <a:r>
              <a:rPr lang="en-US" b="1" u="sng" dirty="0"/>
              <a:t>Idea</a:t>
            </a:r>
            <a:r>
              <a:rPr lang="en-US" dirty="0"/>
              <a:t>: Compress data in main memory</a:t>
            </a:r>
          </a:p>
          <a:p>
            <a:pPr>
              <a:buFont typeface="Wingdings" pitchFamily="2" charset="2"/>
              <a:buChar char="§"/>
            </a:pPr>
            <a:r>
              <a:rPr lang="en-US" dirty="0"/>
              <a:t> </a:t>
            </a:r>
            <a:r>
              <a:rPr lang="en-US" b="1" u="sng" dirty="0">
                <a:solidFill>
                  <a:srgbClr val="FF0000"/>
                </a:solidFill>
              </a:rPr>
              <a:t>Problem</a:t>
            </a:r>
            <a:r>
              <a:rPr lang="en-US" dirty="0"/>
              <a:t>: How to avoid latency increase?</a:t>
            </a:r>
          </a:p>
          <a:p>
            <a:pPr>
              <a:buFont typeface="Wingdings" pitchFamily="2" charset="2"/>
              <a:buChar char="§"/>
            </a:pPr>
            <a:r>
              <a:rPr lang="en-US" dirty="0"/>
              <a:t> </a:t>
            </a:r>
            <a:r>
              <a:rPr lang="en-US" b="1" u="sng" dirty="0">
                <a:solidFill>
                  <a:srgbClr val="0070C0"/>
                </a:solidFill>
              </a:rPr>
              <a:t>Solution</a:t>
            </a:r>
            <a:r>
              <a:rPr lang="en-US" dirty="0"/>
              <a:t>: </a:t>
            </a:r>
            <a:r>
              <a:rPr lang="en-US" dirty="0">
                <a:solidFill>
                  <a:srgbClr val="0070C0"/>
                </a:solidFill>
              </a:rPr>
              <a:t>Linearly Compressed Pages (LCP):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70C0"/>
                </a:solidFill>
              </a:rPr>
              <a:t>     fixed-size </a:t>
            </a:r>
            <a:r>
              <a:rPr lang="en-US" dirty="0">
                <a:solidFill>
                  <a:srgbClr val="0070C0"/>
                </a:solidFill>
              </a:rPr>
              <a:t>cache line granularity compression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1. Increases capacity (</a:t>
            </a:r>
            <a:r>
              <a:rPr lang="en-US" b="1" dirty="0"/>
              <a:t>69%</a:t>
            </a:r>
            <a:r>
              <a:rPr lang="en-US" dirty="0"/>
              <a:t> on average)</a:t>
            </a:r>
          </a:p>
          <a:p>
            <a:pPr marL="0" indent="0">
              <a:buNone/>
            </a:pPr>
            <a:r>
              <a:rPr lang="en-US" dirty="0"/>
              <a:t>   2. Decreases bandwidth consumption (</a:t>
            </a:r>
            <a:r>
              <a:rPr lang="en-US" b="1" dirty="0"/>
              <a:t>46%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 smtClean="0"/>
              <a:t>   3</a:t>
            </a:r>
            <a:r>
              <a:rPr lang="en-US" dirty="0"/>
              <a:t>. Improves overall performance (</a:t>
            </a:r>
            <a:r>
              <a:rPr lang="en-US" b="1" dirty="0"/>
              <a:t>9.5%</a:t>
            </a:r>
            <a:r>
              <a:rPr lang="en-US" dirty="0"/>
              <a:t>)</a:t>
            </a:r>
          </a:p>
          <a:p>
            <a:pPr marL="0" indent="0">
              <a:buNone/>
            </a:pP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943" y="152400"/>
            <a:ext cx="8991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>Challenges in Main Memory Compression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3</a:t>
            </a:fld>
            <a:endParaRPr lang="en-US" alt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2596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Address </a:t>
            </a:r>
            <a:r>
              <a:rPr lang="en-US" dirty="0" smtClean="0"/>
              <a:t>Computation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Mapping and </a:t>
            </a:r>
            <a:r>
              <a:rPr lang="en-US" dirty="0" smtClean="0"/>
              <a:t>Fragmentation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Physically </a:t>
            </a:r>
            <a:r>
              <a:rPr lang="en-US" dirty="0"/>
              <a:t>Tagged Caches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71912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Straight Connector 19"/>
          <p:cNvCxnSpPr/>
          <p:nvPr/>
        </p:nvCxnSpPr>
        <p:spPr>
          <a:xfrm flipH="1">
            <a:off x="3804038" y="2477977"/>
            <a:ext cx="3393" cy="972924"/>
          </a:xfrm>
          <a:prstGeom prst="line">
            <a:avLst/>
          </a:prstGeom>
          <a:ln w="254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2752060" y="2286000"/>
            <a:ext cx="1058779" cy="567567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i="1" dirty="0" smtClean="0">
                <a:solidFill>
                  <a:schemeClr val="tx1"/>
                </a:solidFill>
              </a:rPr>
              <a:t>L</a:t>
            </a:r>
            <a:r>
              <a:rPr lang="en-US" sz="2400" b="1" i="1" baseline="-25000" dirty="0" smtClean="0">
                <a:solidFill>
                  <a:schemeClr val="tx1"/>
                </a:solidFill>
              </a:rPr>
              <a:t>0</a:t>
            </a:r>
            <a:endParaRPr lang="en-US" sz="2400" i="1" dirty="0"/>
          </a:p>
        </p:txBody>
      </p:sp>
      <p:sp>
        <p:nvSpPr>
          <p:cNvPr id="7" name="Rectangle 6"/>
          <p:cNvSpPr/>
          <p:nvPr/>
        </p:nvSpPr>
        <p:spPr>
          <a:xfrm>
            <a:off x="3816057" y="2286000"/>
            <a:ext cx="1058779" cy="56495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i="1" dirty="0" smtClean="0">
                <a:solidFill>
                  <a:schemeClr val="tx1"/>
                </a:solidFill>
              </a:rPr>
              <a:t>L</a:t>
            </a:r>
            <a:r>
              <a:rPr lang="en-US" sz="2400" b="1" i="1" baseline="-25000" dirty="0" smtClean="0">
                <a:solidFill>
                  <a:schemeClr val="tx1"/>
                </a:solidFill>
              </a:rPr>
              <a:t>1</a:t>
            </a:r>
            <a:endParaRPr lang="en-US" sz="2400" i="1" dirty="0"/>
          </a:p>
        </p:txBody>
      </p:sp>
      <p:sp>
        <p:nvSpPr>
          <p:cNvPr id="8" name="Rectangle 7"/>
          <p:cNvSpPr/>
          <p:nvPr/>
        </p:nvSpPr>
        <p:spPr>
          <a:xfrm>
            <a:off x="4877257" y="2286001"/>
            <a:ext cx="1058779" cy="57018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i="1" dirty="0" smtClean="0">
                <a:solidFill>
                  <a:schemeClr val="tx1"/>
                </a:solidFill>
              </a:rPr>
              <a:t>L</a:t>
            </a:r>
            <a:r>
              <a:rPr lang="en-US" sz="2400" b="1" i="1" baseline="-25000" dirty="0" smtClean="0">
                <a:solidFill>
                  <a:schemeClr val="tx1"/>
                </a:solidFill>
              </a:rPr>
              <a:t>2</a:t>
            </a:r>
            <a:endParaRPr lang="en-US" sz="2400" i="1" dirty="0"/>
          </a:p>
        </p:txBody>
      </p:sp>
      <p:sp>
        <p:nvSpPr>
          <p:cNvPr id="9" name="Rectangle 8"/>
          <p:cNvSpPr/>
          <p:nvPr/>
        </p:nvSpPr>
        <p:spPr>
          <a:xfrm>
            <a:off x="5944095" y="2286000"/>
            <a:ext cx="1918308" cy="56308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. . .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858035" y="2286000"/>
            <a:ext cx="1058779" cy="56308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i="1" dirty="0" smtClean="0">
                <a:solidFill>
                  <a:schemeClr val="tx1"/>
                </a:solidFill>
              </a:rPr>
              <a:t>L</a:t>
            </a:r>
            <a:r>
              <a:rPr lang="en-US" sz="2400" b="1" i="1" baseline="-25000" dirty="0" smtClean="0">
                <a:solidFill>
                  <a:schemeClr val="tx1"/>
                </a:solidFill>
              </a:rPr>
              <a:t>N-1</a:t>
            </a:r>
            <a:endParaRPr lang="en-US" sz="2400" i="1" dirty="0"/>
          </a:p>
        </p:txBody>
      </p:sp>
      <p:cxnSp>
        <p:nvCxnSpPr>
          <p:cNvPr id="11" name="Elbow Connector 10"/>
          <p:cNvCxnSpPr>
            <a:stCxn id="6" idx="0"/>
          </p:cNvCxnSpPr>
          <p:nvPr/>
        </p:nvCxnSpPr>
        <p:spPr>
          <a:xfrm rot="5400000" flipH="1" flipV="1">
            <a:off x="3648471" y="1357529"/>
            <a:ext cx="561451" cy="1295492"/>
          </a:xfrm>
          <a:prstGeom prst="bentConnector2">
            <a:avLst/>
          </a:prstGeom>
          <a:ln w="38100"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576943" y="1493716"/>
            <a:ext cx="22959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Cache Line (64B) </a:t>
            </a:r>
            <a:endParaRPr lang="en-US" sz="2400" dirty="0"/>
          </a:p>
        </p:txBody>
      </p:sp>
      <p:sp>
        <p:nvSpPr>
          <p:cNvPr id="14" name="TextBox 13"/>
          <p:cNvSpPr txBox="1"/>
          <p:nvPr/>
        </p:nvSpPr>
        <p:spPr>
          <a:xfrm>
            <a:off x="-25022" y="3220068"/>
            <a:ext cx="24673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Address Offset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2447260" y="3257550"/>
            <a:ext cx="6644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0</a:t>
            </a:r>
            <a:endParaRPr lang="en-US" sz="2400" dirty="0"/>
          </a:p>
        </p:txBody>
      </p:sp>
      <p:sp>
        <p:nvSpPr>
          <p:cNvPr id="16" name="TextBox 15"/>
          <p:cNvSpPr txBox="1"/>
          <p:nvPr/>
        </p:nvSpPr>
        <p:spPr>
          <a:xfrm>
            <a:off x="3437859" y="3276600"/>
            <a:ext cx="7692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64</a:t>
            </a:r>
            <a:endParaRPr lang="en-US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4418933" y="3238500"/>
            <a:ext cx="10645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128</a:t>
            </a:r>
            <a:endParaRPr lang="en-US" sz="2400" dirty="0"/>
          </a:p>
        </p:txBody>
      </p:sp>
      <p:sp>
        <p:nvSpPr>
          <p:cNvPr id="18" name="TextBox 17"/>
          <p:cNvSpPr txBox="1"/>
          <p:nvPr/>
        </p:nvSpPr>
        <p:spPr>
          <a:xfrm>
            <a:off x="6836008" y="3257550"/>
            <a:ext cx="2209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(N-1)*64</a:t>
            </a:r>
            <a:endParaRPr lang="en-US" sz="2400" dirty="0"/>
          </a:p>
        </p:txBody>
      </p:sp>
      <p:cxnSp>
        <p:nvCxnSpPr>
          <p:cNvPr id="19" name="Straight Connector 18"/>
          <p:cNvCxnSpPr>
            <a:stCxn id="13" idx="1"/>
          </p:cNvCxnSpPr>
          <p:nvPr/>
        </p:nvCxnSpPr>
        <p:spPr>
          <a:xfrm>
            <a:off x="2766237" y="2571556"/>
            <a:ext cx="8202" cy="822195"/>
          </a:xfrm>
          <a:prstGeom prst="line">
            <a:avLst/>
          </a:prstGeom>
          <a:ln w="254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4870838" y="2468452"/>
            <a:ext cx="3393" cy="972924"/>
          </a:xfrm>
          <a:prstGeom prst="line">
            <a:avLst/>
          </a:prstGeom>
          <a:ln w="254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H="1">
            <a:off x="7860789" y="2458927"/>
            <a:ext cx="3393" cy="972924"/>
          </a:xfrm>
          <a:prstGeom prst="line">
            <a:avLst/>
          </a:prstGeom>
          <a:ln w="254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2747118" y="4495800"/>
            <a:ext cx="724879" cy="59486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i="1" dirty="0" smtClean="0">
                <a:solidFill>
                  <a:schemeClr val="tx1"/>
                </a:solidFill>
              </a:rPr>
              <a:t>L</a:t>
            </a:r>
            <a:r>
              <a:rPr lang="en-US" sz="2400" b="1" i="1" baseline="-25000" dirty="0" smtClean="0">
                <a:solidFill>
                  <a:schemeClr val="tx1"/>
                </a:solidFill>
              </a:rPr>
              <a:t>0</a:t>
            </a:r>
            <a:endParaRPr lang="en-US" sz="2400" i="1" dirty="0"/>
          </a:p>
        </p:txBody>
      </p:sp>
      <p:sp>
        <p:nvSpPr>
          <p:cNvPr id="24" name="Rectangle 23"/>
          <p:cNvSpPr/>
          <p:nvPr/>
        </p:nvSpPr>
        <p:spPr>
          <a:xfrm>
            <a:off x="3478615" y="4495800"/>
            <a:ext cx="1058779" cy="592255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i="1" dirty="0" smtClean="0">
                <a:solidFill>
                  <a:schemeClr val="tx1"/>
                </a:solidFill>
              </a:rPr>
              <a:t>L</a:t>
            </a:r>
            <a:r>
              <a:rPr lang="en-US" sz="2400" b="1" i="1" baseline="-25000" dirty="0" smtClean="0">
                <a:solidFill>
                  <a:schemeClr val="tx1"/>
                </a:solidFill>
              </a:rPr>
              <a:t>1</a:t>
            </a:r>
            <a:endParaRPr lang="en-US" sz="2400" i="1" dirty="0"/>
          </a:p>
        </p:txBody>
      </p:sp>
      <p:sp>
        <p:nvSpPr>
          <p:cNvPr id="25" name="Rectangle 24"/>
          <p:cNvSpPr/>
          <p:nvPr/>
        </p:nvSpPr>
        <p:spPr>
          <a:xfrm>
            <a:off x="4552653" y="4495800"/>
            <a:ext cx="629392" cy="59748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i="1" dirty="0" smtClean="0">
                <a:solidFill>
                  <a:schemeClr val="tx1"/>
                </a:solidFill>
              </a:rPr>
              <a:t>L</a:t>
            </a:r>
            <a:r>
              <a:rPr lang="en-US" sz="2400" b="1" i="1" baseline="-25000" dirty="0" smtClean="0">
                <a:solidFill>
                  <a:schemeClr val="tx1"/>
                </a:solidFill>
              </a:rPr>
              <a:t>2</a:t>
            </a:r>
            <a:endParaRPr lang="en-US" sz="2400" i="1" dirty="0"/>
          </a:p>
        </p:txBody>
      </p:sp>
      <p:sp>
        <p:nvSpPr>
          <p:cNvPr id="26" name="Rectangle 25"/>
          <p:cNvSpPr/>
          <p:nvPr/>
        </p:nvSpPr>
        <p:spPr>
          <a:xfrm>
            <a:off x="5193921" y="4495799"/>
            <a:ext cx="1472540" cy="590385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. . .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6666458" y="4495800"/>
            <a:ext cx="985653" cy="590385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i="1" dirty="0" smtClean="0">
                <a:solidFill>
                  <a:schemeClr val="tx1"/>
                </a:solidFill>
              </a:rPr>
              <a:t>L</a:t>
            </a:r>
            <a:r>
              <a:rPr lang="en-US" sz="2400" b="1" i="1" baseline="-25000" dirty="0" smtClean="0">
                <a:solidFill>
                  <a:schemeClr val="tx1"/>
                </a:solidFill>
              </a:rPr>
              <a:t>N-1</a:t>
            </a:r>
            <a:endParaRPr lang="en-US" sz="2400" i="1" dirty="0"/>
          </a:p>
        </p:txBody>
      </p:sp>
      <p:sp>
        <p:nvSpPr>
          <p:cNvPr id="28" name="TextBox 27"/>
          <p:cNvSpPr txBox="1"/>
          <p:nvPr/>
        </p:nvSpPr>
        <p:spPr>
          <a:xfrm>
            <a:off x="1" y="4311884"/>
            <a:ext cx="274711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Compressed Page </a:t>
            </a:r>
            <a:endParaRPr lang="en-US" sz="3200" b="1" dirty="0"/>
          </a:p>
        </p:txBody>
      </p:sp>
      <p:sp>
        <p:nvSpPr>
          <p:cNvPr id="30" name="TextBox 29"/>
          <p:cNvSpPr txBox="1"/>
          <p:nvPr/>
        </p:nvSpPr>
        <p:spPr>
          <a:xfrm>
            <a:off x="2438400" y="5494649"/>
            <a:ext cx="6644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0</a:t>
            </a:r>
            <a:endParaRPr lang="en-US" sz="2400" dirty="0"/>
          </a:p>
        </p:txBody>
      </p:sp>
      <p:sp>
        <p:nvSpPr>
          <p:cNvPr id="31" name="TextBox 30"/>
          <p:cNvSpPr txBox="1"/>
          <p:nvPr/>
        </p:nvSpPr>
        <p:spPr>
          <a:xfrm>
            <a:off x="3163238" y="5511225"/>
            <a:ext cx="6056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i="1" dirty="0" smtClean="0">
                <a:solidFill>
                  <a:srgbClr val="C00000"/>
                </a:solidFill>
              </a:rPr>
              <a:t>?</a:t>
            </a:r>
            <a:endParaRPr lang="en-US" sz="2400" i="1" dirty="0">
              <a:solidFill>
                <a:srgbClr val="C00000"/>
              </a:solidFill>
            </a:endParaRPr>
          </a:p>
        </p:txBody>
      </p:sp>
      <p:cxnSp>
        <p:nvCxnSpPr>
          <p:cNvPr id="32" name="Straight Connector 31"/>
          <p:cNvCxnSpPr/>
          <p:nvPr/>
        </p:nvCxnSpPr>
        <p:spPr>
          <a:xfrm>
            <a:off x="2761295" y="4721231"/>
            <a:ext cx="8202" cy="909619"/>
          </a:xfrm>
          <a:prstGeom prst="line">
            <a:avLst/>
          </a:prstGeom>
          <a:ln w="254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flipH="1">
            <a:off x="3466597" y="4699970"/>
            <a:ext cx="3392" cy="988030"/>
          </a:xfrm>
          <a:prstGeom prst="line">
            <a:avLst/>
          </a:prstGeom>
          <a:ln w="254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flipH="1">
            <a:off x="4545271" y="4705551"/>
            <a:ext cx="3393" cy="972924"/>
          </a:xfrm>
          <a:prstGeom prst="line">
            <a:avLst/>
          </a:prstGeom>
          <a:ln w="254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H="1">
            <a:off x="6662938" y="4672276"/>
            <a:ext cx="3393" cy="972924"/>
          </a:xfrm>
          <a:prstGeom prst="line">
            <a:avLst/>
          </a:prstGeom>
          <a:ln w="254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4218138" y="5509250"/>
            <a:ext cx="6056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i="1" dirty="0" smtClean="0">
                <a:solidFill>
                  <a:srgbClr val="C00000"/>
                </a:solidFill>
              </a:rPr>
              <a:t>?</a:t>
            </a:r>
            <a:endParaRPr lang="en-US" sz="2400" i="1" dirty="0">
              <a:solidFill>
                <a:srgbClr val="C00000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353718" y="5507273"/>
            <a:ext cx="6056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i="1" dirty="0" smtClean="0">
                <a:solidFill>
                  <a:srgbClr val="C00000"/>
                </a:solidFill>
              </a:rPr>
              <a:t>?</a:t>
            </a:r>
            <a:endParaRPr lang="en-US" sz="2400" i="1" dirty="0">
              <a:solidFill>
                <a:srgbClr val="C00000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2761295" y="4495800"/>
            <a:ext cx="4902691" cy="601424"/>
          </a:xfrm>
          <a:prstGeom prst="rect">
            <a:avLst/>
          </a:prstGeom>
          <a:noFill/>
          <a:ln w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i="1" dirty="0"/>
          </a:p>
        </p:txBody>
      </p:sp>
      <p:sp>
        <p:nvSpPr>
          <p:cNvPr id="72" name="TextBox 71"/>
          <p:cNvSpPr txBox="1"/>
          <p:nvPr/>
        </p:nvSpPr>
        <p:spPr>
          <a:xfrm>
            <a:off x="1" y="5481935"/>
            <a:ext cx="24472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Address Offset</a:t>
            </a:r>
            <a:endParaRPr lang="en-US" sz="2400" dirty="0"/>
          </a:p>
        </p:txBody>
      </p:sp>
      <p:sp>
        <p:nvSpPr>
          <p:cNvPr id="73" name="TextBox 72"/>
          <p:cNvSpPr txBox="1"/>
          <p:nvPr/>
        </p:nvSpPr>
        <p:spPr>
          <a:xfrm>
            <a:off x="-25022" y="2123182"/>
            <a:ext cx="312410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Uncompressed Page </a:t>
            </a:r>
            <a:endParaRPr lang="en-US" sz="3200" b="1" dirty="0"/>
          </a:p>
        </p:txBody>
      </p:sp>
      <p:sp>
        <p:nvSpPr>
          <p:cNvPr id="77" name="Title 76"/>
          <p:cNvSpPr>
            <a:spLocks noGrp="1"/>
          </p:cNvSpPr>
          <p:nvPr>
            <p:ph type="title"/>
          </p:nvPr>
        </p:nvSpPr>
        <p:spPr>
          <a:xfrm>
            <a:off x="151000" y="152400"/>
            <a:ext cx="8229600" cy="1143000"/>
          </a:xfrm>
        </p:spPr>
        <p:txBody>
          <a:bodyPr/>
          <a:lstStyle/>
          <a:p>
            <a:r>
              <a:rPr lang="en-US" dirty="0" smtClean="0"/>
              <a:t>Address Computation</a:t>
            </a:r>
            <a:endParaRPr lang="en-US" dirty="0"/>
          </a:p>
        </p:txBody>
      </p:sp>
      <p:sp>
        <p:nvSpPr>
          <p:cNvPr id="78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781426" y="6324600"/>
            <a:ext cx="2133600" cy="365125"/>
          </a:xfrm>
        </p:spPr>
        <p:txBody>
          <a:bodyPr/>
          <a:lstStyle/>
          <a:p>
            <a:fld id="{323594FA-E141-4234-AE05-360401972BE7}" type="slidenum">
              <a:rPr lang="en-US" altLang="en-US" smtClean="0"/>
              <a:pPr/>
              <a:t>4</a:t>
            </a:fld>
            <a:endParaRPr lang="en-US" altLang="en-US" dirty="0"/>
          </a:p>
        </p:txBody>
      </p:sp>
      <p:sp>
        <p:nvSpPr>
          <p:cNvPr id="13" name="Rectangle 12"/>
          <p:cNvSpPr/>
          <p:nvPr/>
        </p:nvSpPr>
        <p:spPr>
          <a:xfrm>
            <a:off x="2766237" y="2286000"/>
            <a:ext cx="6148789" cy="571111"/>
          </a:xfrm>
          <a:prstGeom prst="rect">
            <a:avLst/>
          </a:prstGeom>
          <a:noFill/>
          <a:ln w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i="1" dirty="0"/>
          </a:p>
        </p:txBody>
      </p:sp>
    </p:spTree>
    <p:extLst>
      <p:ext uri="{BB962C8B-B14F-4D97-AF65-F5344CB8AC3E}">
        <p14:creationId xmlns:p14="http://schemas.microsoft.com/office/powerpoint/2010/main" val="1475089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2" grpId="0"/>
      <p:bldP spid="14" grpId="0"/>
      <p:bldP spid="15" grpId="0"/>
      <p:bldP spid="16" grpId="0"/>
      <p:bldP spid="17" grpId="0"/>
      <p:bldP spid="18" grpId="0"/>
      <p:bldP spid="23" grpId="0" animBg="1"/>
      <p:bldP spid="24" grpId="0" animBg="1"/>
      <p:bldP spid="25" grpId="0" animBg="1"/>
      <p:bldP spid="26" grpId="0" animBg="1"/>
      <p:bldP spid="27" grpId="0" animBg="1"/>
      <p:bldP spid="28" grpId="0"/>
      <p:bldP spid="30" grpId="0"/>
      <p:bldP spid="31" grpId="0"/>
      <p:bldP spid="36" grpId="0"/>
      <p:bldP spid="37" grpId="0"/>
      <p:bldP spid="38" grpId="0" animBg="1"/>
      <p:bldP spid="72" grpId="0"/>
      <p:bldP spid="73" grpId="0"/>
      <p:bldP spid="1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Title 76"/>
          <p:cNvSpPr>
            <a:spLocks noGrp="1"/>
          </p:cNvSpPr>
          <p:nvPr>
            <p:ph type="title"/>
          </p:nvPr>
        </p:nvSpPr>
        <p:spPr>
          <a:xfrm>
            <a:off x="151000" y="152400"/>
            <a:ext cx="8229600" cy="1143000"/>
          </a:xfrm>
        </p:spPr>
        <p:txBody>
          <a:bodyPr/>
          <a:lstStyle/>
          <a:p>
            <a:r>
              <a:rPr lang="en-US" dirty="0" smtClean="0"/>
              <a:t>Mapping and Fragmentation</a:t>
            </a:r>
            <a:endParaRPr lang="en-US" dirty="0"/>
          </a:p>
        </p:txBody>
      </p:sp>
      <p:sp>
        <p:nvSpPr>
          <p:cNvPr id="78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781426" y="6324600"/>
            <a:ext cx="2133600" cy="365125"/>
          </a:xfrm>
        </p:spPr>
        <p:txBody>
          <a:bodyPr/>
          <a:lstStyle/>
          <a:p>
            <a:fld id="{323594FA-E141-4234-AE05-360401972BE7}" type="slidenum">
              <a:rPr lang="en-US" altLang="en-US" smtClean="0"/>
              <a:pPr/>
              <a:t>5</a:t>
            </a:fld>
            <a:endParaRPr lang="en-US" altLang="en-US" dirty="0"/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457200" y="2640093"/>
            <a:ext cx="7142672" cy="0"/>
          </a:xfrm>
          <a:prstGeom prst="straightConnector1">
            <a:avLst/>
          </a:prstGeom>
          <a:ln w="635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tangle 39"/>
          <p:cNvSpPr/>
          <p:nvPr/>
        </p:nvSpPr>
        <p:spPr>
          <a:xfrm>
            <a:off x="1388268" y="2392012"/>
            <a:ext cx="1669775" cy="524786"/>
          </a:xfrm>
          <a:prstGeom prst="rect">
            <a:avLst/>
          </a:prstGeom>
          <a:solidFill>
            <a:schemeClr val="bg1">
              <a:lumMod val="85000"/>
            </a:schemeClr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800" i="1" dirty="0"/>
          </a:p>
        </p:txBody>
      </p:sp>
      <p:sp>
        <p:nvSpPr>
          <p:cNvPr id="41" name="Rectangle 40"/>
          <p:cNvSpPr/>
          <p:nvPr/>
        </p:nvSpPr>
        <p:spPr>
          <a:xfrm>
            <a:off x="3051422" y="2393343"/>
            <a:ext cx="1669775" cy="524786"/>
          </a:xfrm>
          <a:prstGeom prst="rect">
            <a:avLst/>
          </a:prstGeom>
          <a:solidFill>
            <a:schemeClr val="bg1">
              <a:lumMod val="85000"/>
            </a:schemeClr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800" i="1" dirty="0"/>
          </a:p>
        </p:txBody>
      </p:sp>
      <p:sp>
        <p:nvSpPr>
          <p:cNvPr id="42" name="Rectangle 41"/>
          <p:cNvSpPr/>
          <p:nvPr/>
        </p:nvSpPr>
        <p:spPr>
          <a:xfrm>
            <a:off x="4722463" y="2394674"/>
            <a:ext cx="1669775" cy="524786"/>
          </a:xfrm>
          <a:prstGeom prst="rect">
            <a:avLst/>
          </a:prstGeom>
          <a:solidFill>
            <a:schemeClr val="bg1">
              <a:lumMod val="85000"/>
            </a:schemeClr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800" i="1" dirty="0"/>
          </a:p>
        </p:txBody>
      </p:sp>
      <p:sp>
        <p:nvSpPr>
          <p:cNvPr id="43" name="TextBox 42"/>
          <p:cNvSpPr txBox="1"/>
          <p:nvPr/>
        </p:nvSpPr>
        <p:spPr>
          <a:xfrm>
            <a:off x="879384" y="1337706"/>
            <a:ext cx="268754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Virtual Page </a:t>
            </a:r>
          </a:p>
          <a:p>
            <a:pPr algn="ctr"/>
            <a:r>
              <a:rPr lang="en-US" sz="3200" dirty="0" smtClean="0"/>
              <a:t>(4kB) </a:t>
            </a:r>
            <a:endParaRPr lang="en-US" sz="3200" dirty="0"/>
          </a:p>
        </p:txBody>
      </p:sp>
      <p:cxnSp>
        <p:nvCxnSpPr>
          <p:cNvPr id="44" name="Straight Arrow Connector 43"/>
          <p:cNvCxnSpPr/>
          <p:nvPr/>
        </p:nvCxnSpPr>
        <p:spPr>
          <a:xfrm>
            <a:off x="457200" y="4789722"/>
            <a:ext cx="7142672" cy="0"/>
          </a:xfrm>
          <a:prstGeom prst="straightConnector1">
            <a:avLst/>
          </a:prstGeom>
          <a:ln w="635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Rectangle 44"/>
          <p:cNvSpPr/>
          <p:nvPr/>
        </p:nvSpPr>
        <p:spPr>
          <a:xfrm>
            <a:off x="1456977" y="4541641"/>
            <a:ext cx="981423" cy="524786"/>
          </a:xfrm>
          <a:prstGeom prst="rect">
            <a:avLst/>
          </a:prstGeom>
          <a:solidFill>
            <a:srgbClr val="C00000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800" i="1" dirty="0"/>
          </a:p>
        </p:txBody>
      </p:sp>
      <p:sp>
        <p:nvSpPr>
          <p:cNvPr id="46" name="Rectangle 45"/>
          <p:cNvSpPr/>
          <p:nvPr/>
        </p:nvSpPr>
        <p:spPr>
          <a:xfrm>
            <a:off x="3072686" y="4542972"/>
            <a:ext cx="508714" cy="524786"/>
          </a:xfrm>
          <a:prstGeom prst="rect">
            <a:avLst/>
          </a:prstGeom>
          <a:solidFill>
            <a:srgbClr val="C00000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800" i="1" dirty="0"/>
          </a:p>
        </p:txBody>
      </p:sp>
      <p:sp>
        <p:nvSpPr>
          <p:cNvPr id="47" name="Rectangle 46"/>
          <p:cNvSpPr/>
          <p:nvPr/>
        </p:nvSpPr>
        <p:spPr>
          <a:xfrm>
            <a:off x="4739421" y="4544303"/>
            <a:ext cx="1356579" cy="524786"/>
          </a:xfrm>
          <a:prstGeom prst="rect">
            <a:avLst/>
          </a:prstGeom>
          <a:solidFill>
            <a:srgbClr val="C00000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800" i="1" dirty="0"/>
          </a:p>
        </p:txBody>
      </p:sp>
      <p:sp>
        <p:nvSpPr>
          <p:cNvPr id="48" name="TextBox 47"/>
          <p:cNvSpPr txBox="1"/>
          <p:nvPr/>
        </p:nvSpPr>
        <p:spPr>
          <a:xfrm>
            <a:off x="269712" y="5218782"/>
            <a:ext cx="320033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Physical Page </a:t>
            </a:r>
          </a:p>
          <a:p>
            <a:pPr algn="ctr"/>
            <a:r>
              <a:rPr lang="en-US" sz="3200" dirty="0" smtClean="0"/>
              <a:t>(</a:t>
            </a:r>
            <a:r>
              <a:rPr lang="en-US" sz="3200" b="1" i="1" dirty="0" smtClean="0"/>
              <a:t>? </a:t>
            </a:r>
            <a:r>
              <a:rPr lang="en-US" sz="3200" dirty="0" err="1" smtClean="0"/>
              <a:t>kB</a:t>
            </a:r>
            <a:r>
              <a:rPr lang="en-US" sz="3200" dirty="0" smtClean="0"/>
              <a:t>) </a:t>
            </a:r>
            <a:endParaRPr lang="en-US" sz="3200" dirty="0"/>
          </a:p>
        </p:txBody>
      </p:sp>
      <p:cxnSp>
        <p:nvCxnSpPr>
          <p:cNvPr id="49" name="Straight Arrow Connector 48"/>
          <p:cNvCxnSpPr>
            <a:stCxn id="40" idx="2"/>
            <a:endCxn id="45" idx="0"/>
          </p:cNvCxnSpPr>
          <p:nvPr/>
        </p:nvCxnSpPr>
        <p:spPr>
          <a:xfrm flipH="1">
            <a:off x="1947689" y="2916798"/>
            <a:ext cx="275467" cy="1624843"/>
          </a:xfrm>
          <a:prstGeom prst="straightConnector1">
            <a:avLst/>
          </a:prstGeom>
          <a:ln w="3175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>
            <a:stCxn id="42" idx="2"/>
            <a:endCxn id="46" idx="0"/>
          </p:cNvCxnSpPr>
          <p:nvPr/>
        </p:nvCxnSpPr>
        <p:spPr>
          <a:xfrm flipH="1">
            <a:off x="3327043" y="2919460"/>
            <a:ext cx="2230308" cy="1623512"/>
          </a:xfrm>
          <a:prstGeom prst="straightConnector1">
            <a:avLst/>
          </a:prstGeom>
          <a:ln w="3175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>
            <a:stCxn id="41" idx="2"/>
            <a:endCxn id="47" idx="0"/>
          </p:cNvCxnSpPr>
          <p:nvPr/>
        </p:nvCxnSpPr>
        <p:spPr>
          <a:xfrm>
            <a:off x="3886310" y="2918129"/>
            <a:ext cx="1531401" cy="1626174"/>
          </a:xfrm>
          <a:prstGeom prst="straightConnector1">
            <a:avLst/>
          </a:prstGeom>
          <a:ln w="3175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Freeform 51"/>
          <p:cNvSpPr/>
          <p:nvPr/>
        </p:nvSpPr>
        <p:spPr>
          <a:xfrm>
            <a:off x="4016743" y="4779445"/>
            <a:ext cx="345057" cy="983412"/>
          </a:xfrm>
          <a:custGeom>
            <a:avLst/>
            <a:gdLst>
              <a:gd name="connsiteX0" fmla="*/ 376686 w 566467"/>
              <a:gd name="connsiteY0" fmla="*/ 0 h 1000664"/>
              <a:gd name="connsiteX1" fmla="*/ 31630 w 566467"/>
              <a:gd name="connsiteY1" fmla="*/ 586596 h 1000664"/>
              <a:gd name="connsiteX2" fmla="*/ 566467 w 566467"/>
              <a:gd name="connsiteY2" fmla="*/ 1000664 h 1000664"/>
              <a:gd name="connsiteX3" fmla="*/ 566467 w 566467"/>
              <a:gd name="connsiteY3" fmla="*/ 1000664 h 10006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66467" h="1000664">
                <a:moveTo>
                  <a:pt x="376686" y="0"/>
                </a:moveTo>
                <a:cubicBezTo>
                  <a:pt x="188343" y="209909"/>
                  <a:pt x="0" y="419819"/>
                  <a:pt x="31630" y="586596"/>
                </a:cubicBezTo>
                <a:cubicBezTo>
                  <a:pt x="63260" y="753373"/>
                  <a:pt x="566467" y="1000664"/>
                  <a:pt x="566467" y="1000664"/>
                </a:cubicBezTo>
                <a:lnTo>
                  <a:pt x="566467" y="1000664"/>
                </a:lnTo>
              </a:path>
            </a:pathLst>
          </a:custGeom>
          <a:ln w="25400">
            <a:prstDash val="dash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Freeform 52"/>
          <p:cNvSpPr/>
          <p:nvPr/>
        </p:nvSpPr>
        <p:spPr>
          <a:xfrm>
            <a:off x="2852178" y="4788071"/>
            <a:ext cx="1697966" cy="1076864"/>
          </a:xfrm>
          <a:custGeom>
            <a:avLst/>
            <a:gdLst>
              <a:gd name="connsiteX0" fmla="*/ 0 w 1697966"/>
              <a:gd name="connsiteY0" fmla="*/ 0 h 1076864"/>
              <a:gd name="connsiteX1" fmla="*/ 638355 w 1697966"/>
              <a:gd name="connsiteY1" fmla="*/ 767751 h 1076864"/>
              <a:gd name="connsiteX2" fmla="*/ 1552755 w 1697966"/>
              <a:gd name="connsiteY2" fmla="*/ 1026543 h 1076864"/>
              <a:gd name="connsiteX3" fmla="*/ 1509623 w 1697966"/>
              <a:gd name="connsiteY3" fmla="*/ 1069675 h 1076864"/>
              <a:gd name="connsiteX4" fmla="*/ 1570008 w 1697966"/>
              <a:gd name="connsiteY4" fmla="*/ 1017917 h 10768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97966" h="1076864">
                <a:moveTo>
                  <a:pt x="0" y="0"/>
                </a:moveTo>
                <a:cubicBezTo>
                  <a:pt x="189781" y="298330"/>
                  <a:pt x="379563" y="596661"/>
                  <a:pt x="638355" y="767751"/>
                </a:cubicBezTo>
                <a:cubicBezTo>
                  <a:pt x="897147" y="938841"/>
                  <a:pt x="1407544" y="976222"/>
                  <a:pt x="1552755" y="1026543"/>
                </a:cubicBezTo>
                <a:cubicBezTo>
                  <a:pt x="1697966" y="1076864"/>
                  <a:pt x="1506748" y="1071113"/>
                  <a:pt x="1509623" y="1069675"/>
                </a:cubicBezTo>
                <a:cubicBezTo>
                  <a:pt x="1512499" y="1068237"/>
                  <a:pt x="1541253" y="1043077"/>
                  <a:pt x="1570008" y="1017917"/>
                </a:cubicBezTo>
              </a:path>
            </a:pathLst>
          </a:custGeom>
          <a:ln w="254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TextBox 53"/>
          <p:cNvSpPr txBox="1"/>
          <p:nvPr/>
        </p:nvSpPr>
        <p:spPr>
          <a:xfrm>
            <a:off x="3783734" y="5603325"/>
            <a:ext cx="34315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i="1" dirty="0" smtClean="0"/>
              <a:t>Fragmentation</a:t>
            </a:r>
            <a:endParaRPr lang="en-US" sz="2800" b="1" i="1" dirty="0"/>
          </a:p>
        </p:txBody>
      </p:sp>
      <p:sp>
        <p:nvSpPr>
          <p:cNvPr id="58" name="TextBox 57"/>
          <p:cNvSpPr txBox="1"/>
          <p:nvPr/>
        </p:nvSpPr>
        <p:spPr>
          <a:xfrm>
            <a:off x="7543800" y="2101484"/>
            <a:ext cx="1600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Virtual </a:t>
            </a:r>
          </a:p>
          <a:p>
            <a:pPr algn="ctr"/>
            <a:r>
              <a:rPr lang="en-US" sz="3200" b="1" dirty="0" smtClean="0"/>
              <a:t>Address</a:t>
            </a:r>
            <a:endParaRPr lang="en-US" sz="3200" b="1" dirty="0"/>
          </a:p>
        </p:txBody>
      </p:sp>
      <p:sp>
        <p:nvSpPr>
          <p:cNvPr id="59" name="TextBox 58"/>
          <p:cNvSpPr txBox="1"/>
          <p:nvPr/>
        </p:nvSpPr>
        <p:spPr>
          <a:xfrm>
            <a:off x="7543800" y="4267200"/>
            <a:ext cx="1600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Physical </a:t>
            </a:r>
          </a:p>
          <a:p>
            <a:pPr algn="ctr"/>
            <a:r>
              <a:rPr lang="en-US" sz="3200" b="1" dirty="0" smtClean="0"/>
              <a:t>Address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2053389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nimBg="1"/>
      <p:bldP spid="41" grpId="0" animBg="1"/>
      <p:bldP spid="42" grpId="0" animBg="1"/>
      <p:bldP spid="43" grpId="0"/>
      <p:bldP spid="45" grpId="0" animBg="1"/>
      <p:bldP spid="46" grpId="0" animBg="1"/>
      <p:bldP spid="47" grpId="0" animBg="1"/>
      <p:bldP spid="48" grpId="0"/>
      <p:bldP spid="52" grpId="0" animBg="1"/>
      <p:bldP spid="53" grpId="0" animBg="1"/>
      <p:bldP spid="54" grpId="0"/>
      <p:bldP spid="58" grpId="0"/>
      <p:bldP spid="5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Title 76"/>
          <p:cNvSpPr>
            <a:spLocks noGrp="1"/>
          </p:cNvSpPr>
          <p:nvPr>
            <p:ph type="title"/>
          </p:nvPr>
        </p:nvSpPr>
        <p:spPr>
          <a:xfrm>
            <a:off x="151000" y="152400"/>
            <a:ext cx="8229600" cy="1143000"/>
          </a:xfrm>
        </p:spPr>
        <p:txBody>
          <a:bodyPr/>
          <a:lstStyle/>
          <a:p>
            <a:r>
              <a:rPr lang="en-US" dirty="0" smtClean="0"/>
              <a:t>Physically Tagged Caches</a:t>
            </a:r>
            <a:endParaRPr lang="en-US" dirty="0"/>
          </a:p>
        </p:txBody>
      </p:sp>
      <p:sp>
        <p:nvSpPr>
          <p:cNvPr id="78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781426" y="6324600"/>
            <a:ext cx="2133600" cy="365125"/>
          </a:xfrm>
        </p:spPr>
        <p:txBody>
          <a:bodyPr/>
          <a:lstStyle/>
          <a:p>
            <a:fld id="{323594FA-E141-4234-AE05-360401972BE7}" type="slidenum">
              <a:rPr lang="en-US" altLang="en-US" smtClean="0"/>
              <a:pPr/>
              <a:t>6</a:t>
            </a:fld>
            <a:endParaRPr lang="en-US" altLang="en-US" dirty="0"/>
          </a:p>
        </p:txBody>
      </p:sp>
      <p:sp>
        <p:nvSpPr>
          <p:cNvPr id="22" name="Rounded Rectangle 21"/>
          <p:cNvSpPr/>
          <p:nvPr/>
        </p:nvSpPr>
        <p:spPr>
          <a:xfrm>
            <a:off x="2856870" y="1490516"/>
            <a:ext cx="1513489" cy="651348"/>
          </a:xfrm>
          <a:prstGeom prst="round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solidFill>
                  <a:schemeClr val="tx1"/>
                </a:solidFill>
              </a:rPr>
              <a:t>Core</a:t>
            </a:r>
            <a:endParaRPr lang="en-US" sz="4000" dirty="0">
              <a:solidFill>
                <a:schemeClr val="tx1"/>
              </a:solidFill>
            </a:endParaRPr>
          </a:p>
        </p:txBody>
      </p:sp>
      <p:cxnSp>
        <p:nvCxnSpPr>
          <p:cNvPr id="23" name="Straight Arrow Connector 22"/>
          <p:cNvCxnSpPr>
            <a:stCxn id="22" idx="2"/>
            <a:endCxn id="24" idx="0"/>
          </p:cNvCxnSpPr>
          <p:nvPr/>
        </p:nvCxnSpPr>
        <p:spPr>
          <a:xfrm>
            <a:off x="3613615" y="2141864"/>
            <a:ext cx="0" cy="756265"/>
          </a:xfrm>
          <a:prstGeom prst="straightConnector1">
            <a:avLst/>
          </a:prstGeom>
          <a:ln w="635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ounded Rectangle 23"/>
          <p:cNvSpPr/>
          <p:nvPr/>
        </p:nvSpPr>
        <p:spPr>
          <a:xfrm>
            <a:off x="2856870" y="2898129"/>
            <a:ext cx="1513489" cy="725213"/>
          </a:xfrm>
          <a:prstGeom prst="round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solidFill>
                  <a:schemeClr val="tx1"/>
                </a:solidFill>
              </a:rPr>
              <a:t>TLB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3090760" y="4487627"/>
            <a:ext cx="3360774" cy="1606708"/>
          </a:xfrm>
          <a:prstGeom prst="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800" i="1" dirty="0"/>
          </a:p>
        </p:txBody>
      </p:sp>
      <p:sp>
        <p:nvSpPr>
          <p:cNvPr id="27" name="Rectangle 26"/>
          <p:cNvSpPr/>
          <p:nvPr/>
        </p:nvSpPr>
        <p:spPr>
          <a:xfrm>
            <a:off x="3093268" y="4506883"/>
            <a:ext cx="1050132" cy="52478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tag</a:t>
            </a:r>
            <a:endParaRPr lang="en-US" sz="2800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096812" y="5031422"/>
            <a:ext cx="1050132" cy="52478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tag</a:t>
            </a:r>
            <a:endParaRPr lang="en-US" sz="2800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3103894" y="5558877"/>
            <a:ext cx="1050132" cy="52478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tag</a:t>
            </a:r>
            <a:endParaRPr lang="en-US" sz="2800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cxnSp>
        <p:nvCxnSpPr>
          <p:cNvPr id="30" name="Straight Arrow Connector 29"/>
          <p:cNvCxnSpPr>
            <a:stCxn id="24" idx="2"/>
            <a:endCxn id="55" idx="0"/>
          </p:cNvCxnSpPr>
          <p:nvPr/>
        </p:nvCxnSpPr>
        <p:spPr>
          <a:xfrm flipH="1">
            <a:off x="3601378" y="3623342"/>
            <a:ext cx="12237" cy="739838"/>
          </a:xfrm>
          <a:prstGeom prst="straightConnector1">
            <a:avLst/>
          </a:prstGeom>
          <a:ln w="635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5263385" y="3300390"/>
            <a:ext cx="180753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Physical Address</a:t>
            </a:r>
            <a:endParaRPr lang="en-US" sz="2800" dirty="0"/>
          </a:p>
        </p:txBody>
      </p:sp>
      <p:sp>
        <p:nvSpPr>
          <p:cNvPr id="32" name="Rectangle 31"/>
          <p:cNvSpPr/>
          <p:nvPr/>
        </p:nvSpPr>
        <p:spPr>
          <a:xfrm>
            <a:off x="4138801" y="4510427"/>
            <a:ext cx="2290580" cy="52478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i="1" dirty="0" smtClean="0">
                <a:solidFill>
                  <a:schemeClr val="accent6">
                    <a:lumMod val="75000"/>
                  </a:schemeClr>
                </a:solidFill>
              </a:rPr>
              <a:t>data</a:t>
            </a:r>
            <a:endParaRPr lang="en-US" sz="2800" i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4142339" y="5045615"/>
            <a:ext cx="2290580" cy="52478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i="1" dirty="0" smtClean="0">
                <a:solidFill>
                  <a:schemeClr val="accent6">
                    <a:lumMod val="75000"/>
                  </a:schemeClr>
                </a:solidFill>
              </a:rPr>
              <a:t>data</a:t>
            </a:r>
            <a:endParaRPr lang="en-US" sz="2800" i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4145877" y="5569548"/>
            <a:ext cx="2290580" cy="52478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i="1" dirty="0" smtClean="0">
                <a:solidFill>
                  <a:schemeClr val="accent6">
                    <a:lumMod val="75000"/>
                  </a:schemeClr>
                </a:solidFill>
              </a:rPr>
              <a:t>data</a:t>
            </a:r>
            <a:endParaRPr lang="en-US" sz="2800" i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996400" y="1414316"/>
            <a:ext cx="180753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Virtual</a:t>
            </a:r>
          </a:p>
          <a:p>
            <a:pPr algn="ctr"/>
            <a:r>
              <a:rPr lang="en-US" sz="2800" dirty="0" smtClean="0"/>
              <a:t>Address</a:t>
            </a:r>
            <a:endParaRPr lang="en-US" sz="2800" dirty="0"/>
          </a:p>
        </p:txBody>
      </p:sp>
      <p:cxnSp>
        <p:nvCxnSpPr>
          <p:cNvPr id="36" name="Straight Connector 35"/>
          <p:cNvCxnSpPr/>
          <p:nvPr/>
        </p:nvCxnSpPr>
        <p:spPr>
          <a:xfrm flipV="1">
            <a:off x="3632133" y="2007706"/>
            <a:ext cx="1631252" cy="442899"/>
          </a:xfrm>
          <a:prstGeom prst="line">
            <a:avLst/>
          </a:prstGeom>
          <a:ln w="25400"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3659997" y="3900964"/>
            <a:ext cx="1810461" cy="6967"/>
          </a:xfrm>
          <a:prstGeom prst="line">
            <a:avLst/>
          </a:prstGeom>
          <a:ln w="25400"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457200" y="2219980"/>
            <a:ext cx="34315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i="1" dirty="0" smtClean="0"/>
              <a:t>Critical Path</a:t>
            </a:r>
            <a:endParaRPr lang="en-US" sz="2800" b="1" i="1" dirty="0"/>
          </a:p>
        </p:txBody>
      </p:sp>
      <p:sp>
        <p:nvSpPr>
          <p:cNvPr id="55" name="Rounded Rectangle 54"/>
          <p:cNvSpPr/>
          <p:nvPr/>
        </p:nvSpPr>
        <p:spPr>
          <a:xfrm>
            <a:off x="2989942" y="4363180"/>
            <a:ext cx="1222871" cy="1885220"/>
          </a:xfrm>
          <a:prstGeom prst="roundRect">
            <a:avLst/>
          </a:prstGeom>
          <a:noFill/>
          <a:ln w="38100">
            <a:solidFill>
              <a:srgbClr val="007A37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7A37"/>
              </a:solidFill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4365593" y="2634933"/>
            <a:ext cx="40484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i="1" dirty="0" smtClean="0">
                <a:solidFill>
                  <a:srgbClr val="C00000"/>
                </a:solidFill>
              </a:rPr>
              <a:t>Address Translation</a:t>
            </a:r>
            <a:endParaRPr lang="en-US" sz="2800" b="1" i="1" dirty="0">
              <a:solidFill>
                <a:srgbClr val="C00000"/>
              </a:solidFill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783266" y="4828736"/>
            <a:ext cx="180753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L2 Cache</a:t>
            </a:r>
          </a:p>
          <a:p>
            <a:pPr algn="ctr"/>
            <a:r>
              <a:rPr lang="en-US" sz="2800" dirty="0" smtClean="0"/>
              <a:t>Lines</a:t>
            </a:r>
            <a:endParaRPr lang="en-US" sz="2800" dirty="0"/>
          </a:p>
        </p:txBody>
      </p:sp>
      <p:sp>
        <p:nvSpPr>
          <p:cNvPr id="3" name="Left Brace 2"/>
          <p:cNvSpPr/>
          <p:nvPr/>
        </p:nvSpPr>
        <p:spPr>
          <a:xfrm>
            <a:off x="2400074" y="4459114"/>
            <a:ext cx="343126" cy="1697788"/>
          </a:xfrm>
          <a:prstGeom prst="leftBrac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1364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4" grpId="0" animBg="1"/>
      <p:bldP spid="26" grpId="0" animBg="1"/>
      <p:bldP spid="27" grpId="0" animBg="1"/>
      <p:bldP spid="28" grpId="0" animBg="1"/>
      <p:bldP spid="29" grpId="0" animBg="1"/>
      <p:bldP spid="31" grpId="0"/>
      <p:bldP spid="32" grpId="0" animBg="1"/>
      <p:bldP spid="33" grpId="0" animBg="1"/>
      <p:bldP spid="34" grpId="0" animBg="1"/>
      <p:bldP spid="35" grpId="0"/>
      <p:bldP spid="38" grpId="0"/>
      <p:bldP spid="55" grpId="0" animBg="1"/>
      <p:bldP spid="56" grpId="0"/>
      <p:bldP spid="60" grpId="0"/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34280"/>
            <a:ext cx="8610600" cy="75632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Shortcomings of Prior Work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7</a:t>
            </a:fld>
            <a:endParaRPr lang="en-US" alt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3155075"/>
              </p:ext>
            </p:extLst>
          </p:nvPr>
        </p:nvGraphicFramePr>
        <p:xfrm>
          <a:off x="228600" y="1371600"/>
          <a:ext cx="8763000" cy="47109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44842"/>
                <a:gridCol w="1229895"/>
                <a:gridCol w="2229184"/>
                <a:gridCol w="1630279"/>
                <a:gridCol w="1828800"/>
              </a:tblGrid>
              <a:tr h="790404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Compression</a:t>
                      </a:r>
                    </a:p>
                    <a:p>
                      <a:r>
                        <a:rPr lang="en-US" sz="2400" dirty="0" smtClean="0"/>
                        <a:t>Mechanisms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Access</a:t>
                      </a:r>
                    </a:p>
                    <a:p>
                      <a:r>
                        <a:rPr lang="en-US" sz="2400" dirty="0" smtClean="0"/>
                        <a:t>Latency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Decompression</a:t>
                      </a:r>
                    </a:p>
                    <a:p>
                      <a:r>
                        <a:rPr lang="en-US" sz="2400" dirty="0" smtClean="0"/>
                        <a:t>Latency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Complexity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Compression</a:t>
                      </a:r>
                    </a:p>
                    <a:p>
                      <a:r>
                        <a:rPr lang="en-US" sz="2400" dirty="0" smtClean="0"/>
                        <a:t>Ratio</a:t>
                      </a:r>
                      <a:endParaRPr lang="en-US" sz="2400" dirty="0"/>
                    </a:p>
                  </a:txBody>
                  <a:tcPr/>
                </a:tc>
              </a:tr>
              <a:tr h="731855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IBM</a:t>
                      </a:r>
                      <a:r>
                        <a:rPr lang="en-US" sz="2400" baseline="0" dirty="0" smtClean="0"/>
                        <a:t> MXT</a:t>
                      </a:r>
                    </a:p>
                    <a:p>
                      <a:r>
                        <a:rPr lang="en-US" sz="2000" i="1" baseline="0" dirty="0" smtClean="0"/>
                        <a:t>[IBM J.R.D. ’01]</a:t>
                      </a:r>
                      <a:endParaRPr lang="en-US" sz="20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000" dirty="0" smtClean="0">
                          <a:solidFill>
                            <a:srgbClr val="FF0000"/>
                          </a:solidFill>
                          <a:sym typeface="Wingdings"/>
                        </a:rPr>
                        <a:t>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>
                          <a:solidFill>
                            <a:srgbClr val="FF0000"/>
                          </a:solidFill>
                          <a:sym typeface="Wingdings"/>
                        </a:rPr>
                        <a:t></a:t>
                      </a:r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>
                          <a:solidFill>
                            <a:srgbClr val="FF0000"/>
                          </a:solidFill>
                          <a:sym typeface="Wingdings"/>
                        </a:rPr>
                        <a:t></a:t>
                      </a:r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000" b="1" dirty="0" smtClean="0">
                          <a:solidFill>
                            <a:srgbClr val="009900"/>
                          </a:solidFill>
                          <a:sym typeface="Wingdings"/>
                        </a:rPr>
                        <a:t></a:t>
                      </a:r>
                      <a:endParaRPr lang="en-US" sz="4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15158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4000" dirty="0"/>
                    </a:p>
                  </a:txBody>
                  <a:tcPr/>
                </a:tc>
              </a:tr>
              <a:tr h="1610081">
                <a:tc>
                  <a:txBody>
                    <a:bodyPr/>
                    <a:lstStyle/>
                    <a:p>
                      <a:endParaRPr lang="en-US" sz="2400" b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40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725867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34280"/>
            <a:ext cx="8610600" cy="75632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Shortcomings of Prior Work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8</a:t>
            </a:fld>
            <a:endParaRPr lang="en-US" alt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8161011"/>
              </p:ext>
            </p:extLst>
          </p:nvPr>
        </p:nvGraphicFramePr>
        <p:xfrm>
          <a:off x="228600" y="1371600"/>
          <a:ext cx="8763000" cy="47109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44842"/>
                <a:gridCol w="1229895"/>
                <a:gridCol w="2229184"/>
                <a:gridCol w="1630279"/>
                <a:gridCol w="1828800"/>
              </a:tblGrid>
              <a:tr h="790404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Compression</a:t>
                      </a:r>
                    </a:p>
                    <a:p>
                      <a:r>
                        <a:rPr lang="en-US" sz="2400" dirty="0" smtClean="0"/>
                        <a:t>Mechanisms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Access</a:t>
                      </a:r>
                    </a:p>
                    <a:p>
                      <a:r>
                        <a:rPr lang="en-US" sz="2400" dirty="0" smtClean="0"/>
                        <a:t>Latency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Decompression</a:t>
                      </a:r>
                    </a:p>
                    <a:p>
                      <a:r>
                        <a:rPr lang="en-US" sz="2400" dirty="0" smtClean="0"/>
                        <a:t>Latency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Complexity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Compression</a:t>
                      </a:r>
                    </a:p>
                    <a:p>
                      <a:r>
                        <a:rPr lang="en-US" sz="2400" dirty="0" smtClean="0"/>
                        <a:t>Ratio</a:t>
                      </a:r>
                      <a:endParaRPr lang="en-US" sz="2400" dirty="0"/>
                    </a:p>
                  </a:txBody>
                  <a:tcPr/>
                </a:tc>
              </a:tr>
              <a:tr h="731855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IBM</a:t>
                      </a:r>
                      <a:r>
                        <a:rPr lang="en-US" sz="2400" baseline="0" dirty="0" smtClean="0"/>
                        <a:t> MXT</a:t>
                      </a:r>
                    </a:p>
                    <a:p>
                      <a:r>
                        <a:rPr lang="en-US" sz="2000" i="1" baseline="0" dirty="0" smtClean="0"/>
                        <a:t>[IBM J.R.D. ’01]</a:t>
                      </a:r>
                      <a:endParaRPr lang="en-US" sz="20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000" dirty="0" smtClean="0">
                          <a:solidFill>
                            <a:srgbClr val="FF0000"/>
                          </a:solidFill>
                          <a:sym typeface="Wingdings"/>
                        </a:rPr>
                        <a:t>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>
                          <a:solidFill>
                            <a:srgbClr val="FF0000"/>
                          </a:solidFill>
                          <a:sym typeface="Wingdings"/>
                        </a:rPr>
                        <a:t></a:t>
                      </a:r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>
                          <a:solidFill>
                            <a:srgbClr val="FF0000"/>
                          </a:solidFill>
                          <a:sym typeface="Wingdings"/>
                        </a:rPr>
                        <a:t></a:t>
                      </a:r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000" b="1" dirty="0" smtClean="0">
                          <a:solidFill>
                            <a:srgbClr val="009900"/>
                          </a:solidFill>
                          <a:sym typeface="Wingdings"/>
                        </a:rPr>
                        <a:t></a:t>
                      </a:r>
                      <a:endParaRPr lang="en-US" sz="4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15158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Robust</a:t>
                      </a:r>
                      <a:r>
                        <a:rPr lang="en-US" sz="2400" baseline="0" dirty="0" smtClean="0"/>
                        <a:t> Main Memory Compression </a:t>
                      </a:r>
                      <a:r>
                        <a:rPr lang="en-US" sz="2000" i="1" baseline="0" dirty="0" smtClean="0"/>
                        <a:t>[ISCA’05]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4000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000" dirty="0" smtClean="0">
                          <a:solidFill>
                            <a:srgbClr val="FF0000"/>
                          </a:solidFill>
                          <a:sym typeface="Wingdings"/>
                        </a:rPr>
                        <a:t></a:t>
                      </a:r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4000" dirty="0" smtClean="0">
                        <a:solidFill>
                          <a:srgbClr val="FF0000"/>
                        </a:solidFill>
                        <a:sym typeface="Wingding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000" dirty="0" smtClean="0">
                          <a:solidFill>
                            <a:srgbClr val="009900"/>
                          </a:solidFill>
                          <a:sym typeface="Wingdings"/>
                        </a:rPr>
                        <a:t></a:t>
                      </a:r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4000" dirty="0" smtClean="0">
                        <a:solidFill>
                          <a:srgbClr val="FF0000"/>
                        </a:solidFill>
                        <a:sym typeface="Wingding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000" dirty="0" smtClean="0">
                          <a:solidFill>
                            <a:srgbClr val="FF0000"/>
                          </a:solidFill>
                          <a:sym typeface="Wingdings"/>
                        </a:rPr>
                        <a:t></a:t>
                      </a:r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4000" dirty="0" smtClean="0">
                        <a:solidFill>
                          <a:srgbClr val="009900"/>
                        </a:solidFill>
                        <a:sym typeface="Wingding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000" dirty="0" smtClean="0">
                          <a:solidFill>
                            <a:srgbClr val="009900"/>
                          </a:solidFill>
                          <a:sym typeface="Wingdings"/>
                        </a:rPr>
                        <a:t></a:t>
                      </a:r>
                      <a:endParaRPr lang="en-US" sz="4000" dirty="0"/>
                    </a:p>
                  </a:txBody>
                  <a:tcPr/>
                </a:tc>
              </a:tr>
              <a:tr h="1610081">
                <a:tc>
                  <a:txBody>
                    <a:bodyPr/>
                    <a:lstStyle/>
                    <a:p>
                      <a:endParaRPr lang="en-US" sz="2400" b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40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658687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34280"/>
            <a:ext cx="8610600" cy="75632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Shortcomings of Prior Work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9</a:t>
            </a:fld>
            <a:endParaRPr lang="en-US" alt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3130819"/>
              </p:ext>
            </p:extLst>
          </p:nvPr>
        </p:nvGraphicFramePr>
        <p:xfrm>
          <a:off x="228600" y="1371600"/>
          <a:ext cx="8763000" cy="47109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44842"/>
                <a:gridCol w="1229895"/>
                <a:gridCol w="2229184"/>
                <a:gridCol w="1630279"/>
                <a:gridCol w="1828800"/>
              </a:tblGrid>
              <a:tr h="790404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Compression</a:t>
                      </a:r>
                    </a:p>
                    <a:p>
                      <a:r>
                        <a:rPr lang="en-US" sz="2400" dirty="0" smtClean="0"/>
                        <a:t>Mechanisms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Access</a:t>
                      </a:r>
                    </a:p>
                    <a:p>
                      <a:r>
                        <a:rPr lang="en-US" sz="2400" dirty="0" smtClean="0"/>
                        <a:t>Latency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Decompression</a:t>
                      </a:r>
                    </a:p>
                    <a:p>
                      <a:r>
                        <a:rPr lang="en-US" sz="2400" dirty="0" smtClean="0"/>
                        <a:t>Latency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Complexity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Compression</a:t>
                      </a:r>
                    </a:p>
                    <a:p>
                      <a:r>
                        <a:rPr lang="en-US" sz="2400" dirty="0" smtClean="0"/>
                        <a:t>Ratio</a:t>
                      </a:r>
                      <a:endParaRPr lang="en-US" sz="2400" dirty="0"/>
                    </a:p>
                  </a:txBody>
                  <a:tcPr/>
                </a:tc>
              </a:tr>
              <a:tr h="731855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IBM</a:t>
                      </a:r>
                      <a:r>
                        <a:rPr lang="en-US" sz="2400" baseline="0" dirty="0" smtClean="0"/>
                        <a:t> MXT</a:t>
                      </a:r>
                    </a:p>
                    <a:p>
                      <a:r>
                        <a:rPr lang="en-US" sz="2000" i="1" baseline="0" dirty="0" smtClean="0"/>
                        <a:t>[IBM J.R.D. ’01]</a:t>
                      </a:r>
                      <a:endParaRPr lang="en-US" sz="20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000" dirty="0" smtClean="0">
                          <a:solidFill>
                            <a:srgbClr val="FF0000"/>
                          </a:solidFill>
                          <a:sym typeface="Wingdings"/>
                        </a:rPr>
                        <a:t>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>
                          <a:solidFill>
                            <a:srgbClr val="FF0000"/>
                          </a:solidFill>
                          <a:sym typeface="Wingdings"/>
                        </a:rPr>
                        <a:t></a:t>
                      </a:r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>
                          <a:solidFill>
                            <a:srgbClr val="FF0000"/>
                          </a:solidFill>
                          <a:sym typeface="Wingdings"/>
                        </a:rPr>
                        <a:t></a:t>
                      </a:r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000" b="1" dirty="0" smtClean="0">
                          <a:solidFill>
                            <a:srgbClr val="009900"/>
                          </a:solidFill>
                          <a:sym typeface="Wingdings"/>
                        </a:rPr>
                        <a:t></a:t>
                      </a:r>
                      <a:endParaRPr lang="en-US" sz="4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15158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Robust</a:t>
                      </a:r>
                      <a:r>
                        <a:rPr lang="en-US" sz="2400" baseline="0" dirty="0" smtClean="0"/>
                        <a:t> Main Memory Compression </a:t>
                      </a:r>
                      <a:r>
                        <a:rPr lang="en-US" sz="2000" i="1" baseline="0" dirty="0" smtClean="0"/>
                        <a:t>[ISCA’05]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4000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000" dirty="0" smtClean="0">
                          <a:solidFill>
                            <a:srgbClr val="FF0000"/>
                          </a:solidFill>
                          <a:sym typeface="Wingdings"/>
                        </a:rPr>
                        <a:t></a:t>
                      </a:r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4000" dirty="0" smtClean="0">
                        <a:solidFill>
                          <a:srgbClr val="FF0000"/>
                        </a:solidFill>
                        <a:sym typeface="Wingding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000" dirty="0" smtClean="0">
                          <a:solidFill>
                            <a:srgbClr val="009900"/>
                          </a:solidFill>
                          <a:sym typeface="Wingdings"/>
                        </a:rPr>
                        <a:t></a:t>
                      </a:r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4000" dirty="0" smtClean="0">
                        <a:solidFill>
                          <a:srgbClr val="FF0000"/>
                        </a:solidFill>
                        <a:sym typeface="Wingding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000" dirty="0" smtClean="0">
                          <a:solidFill>
                            <a:srgbClr val="FF0000"/>
                          </a:solidFill>
                          <a:sym typeface="Wingdings"/>
                        </a:rPr>
                        <a:t></a:t>
                      </a:r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4000" dirty="0" smtClean="0">
                        <a:solidFill>
                          <a:srgbClr val="009900"/>
                        </a:solidFill>
                        <a:sym typeface="Wingding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000" dirty="0" smtClean="0">
                          <a:solidFill>
                            <a:srgbClr val="009900"/>
                          </a:solidFill>
                          <a:sym typeface="Wingdings"/>
                        </a:rPr>
                        <a:t></a:t>
                      </a:r>
                      <a:endParaRPr lang="en-US" sz="4000" dirty="0"/>
                    </a:p>
                  </a:txBody>
                  <a:tcPr/>
                </a:tc>
              </a:tr>
              <a:tr h="1610081">
                <a:tc>
                  <a:txBody>
                    <a:bodyPr/>
                    <a:lstStyle/>
                    <a:p>
                      <a:endParaRPr lang="en-US" sz="2400" b="1" dirty="0" smtClean="0">
                        <a:solidFill>
                          <a:srgbClr val="0000FF"/>
                        </a:solidFill>
                      </a:endParaRPr>
                    </a:p>
                    <a:p>
                      <a:r>
                        <a:rPr lang="en-US" sz="2400" b="1" dirty="0" smtClean="0">
                          <a:solidFill>
                            <a:srgbClr val="0000FF"/>
                          </a:solidFill>
                        </a:rPr>
                        <a:t>LCP: </a:t>
                      </a:r>
                    </a:p>
                    <a:p>
                      <a:r>
                        <a:rPr lang="en-US" sz="2400" b="1" dirty="0" smtClean="0">
                          <a:solidFill>
                            <a:srgbClr val="0000FF"/>
                          </a:solidFill>
                        </a:rPr>
                        <a:t>Our Proposal</a:t>
                      </a:r>
                      <a:endParaRPr lang="en-US" sz="2400" b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4000" dirty="0" smtClean="0">
                        <a:solidFill>
                          <a:srgbClr val="009900"/>
                        </a:solidFill>
                        <a:sym typeface="Wingding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000" dirty="0" smtClean="0">
                          <a:solidFill>
                            <a:srgbClr val="009900"/>
                          </a:solidFill>
                          <a:sym typeface="Wingdings"/>
                        </a:rPr>
                        <a:t>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4000" dirty="0" smtClean="0">
                        <a:solidFill>
                          <a:srgbClr val="009900"/>
                        </a:solidFill>
                        <a:sym typeface="Wingdings"/>
                      </a:endParaRPr>
                    </a:p>
                    <a:p>
                      <a:pPr algn="ctr"/>
                      <a:r>
                        <a:rPr lang="en-US" sz="4000" dirty="0" smtClean="0">
                          <a:solidFill>
                            <a:srgbClr val="009900"/>
                          </a:solidFill>
                          <a:sym typeface="Wingdings"/>
                        </a:rPr>
                        <a:t>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4000" dirty="0" smtClean="0">
                        <a:solidFill>
                          <a:srgbClr val="009900"/>
                        </a:solidFill>
                        <a:sym typeface="Wingdings"/>
                      </a:endParaRPr>
                    </a:p>
                    <a:p>
                      <a:pPr algn="ctr"/>
                      <a:r>
                        <a:rPr lang="en-US" sz="4000" dirty="0" smtClean="0">
                          <a:solidFill>
                            <a:srgbClr val="009900"/>
                          </a:solidFill>
                          <a:sym typeface="Wingdings"/>
                        </a:rPr>
                        <a:t></a:t>
                      </a:r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4000" dirty="0" smtClean="0">
                        <a:solidFill>
                          <a:srgbClr val="009900"/>
                        </a:solidFill>
                        <a:sym typeface="Wingding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000" dirty="0" smtClean="0">
                          <a:solidFill>
                            <a:srgbClr val="009900"/>
                          </a:solidFill>
                          <a:sym typeface="Wingdings"/>
                        </a:rPr>
                        <a:t></a:t>
                      </a:r>
                      <a:endParaRPr lang="en-US" sz="40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16558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SAFARI_Templat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Edg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SAFARI_Template</Template>
  <TotalTime>0</TotalTime>
  <Words>787</Words>
  <Application>Microsoft Macintosh PowerPoint</Application>
  <PresentationFormat>On-screen Show (4:3)</PresentationFormat>
  <Paragraphs>277</Paragraphs>
  <Slides>18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18</vt:i4>
      </vt:variant>
    </vt:vector>
  </HeadingPairs>
  <TitlesOfParts>
    <vt:vector size="21" baseType="lpstr">
      <vt:lpstr>SAFARI_Template</vt:lpstr>
      <vt:lpstr>1_Edge</vt:lpstr>
      <vt:lpstr>Office Theme</vt:lpstr>
      <vt:lpstr>Linearly Compressed Pages:  A Main Memory Compression Framework with  Low Complexity and Low Latency </vt:lpstr>
      <vt:lpstr>Executive Summary</vt:lpstr>
      <vt:lpstr>Challenges in Main Memory Compression</vt:lpstr>
      <vt:lpstr>Address Computation</vt:lpstr>
      <vt:lpstr>Mapping and Fragmentation</vt:lpstr>
      <vt:lpstr>Physically Tagged Caches</vt:lpstr>
      <vt:lpstr>Shortcomings of Prior Work</vt:lpstr>
      <vt:lpstr>Shortcomings of Prior Work</vt:lpstr>
      <vt:lpstr>Shortcomings of Prior Work</vt:lpstr>
      <vt:lpstr>Linearly Compressed Pages (LCP): Key Idea</vt:lpstr>
      <vt:lpstr>LCP Overview</vt:lpstr>
      <vt:lpstr>LCP Optimizations</vt:lpstr>
      <vt:lpstr>Methodology</vt:lpstr>
      <vt:lpstr>Compression Ratio Comparison</vt:lpstr>
      <vt:lpstr>Bandwidth Consumption Decrease</vt:lpstr>
      <vt:lpstr>Performance Improvement</vt:lpstr>
      <vt:lpstr>Conclusion</vt:lpstr>
      <vt:lpstr>Linearly Compressed Pages:  A Main Memory Compression Framework with  Low Complexity and Low Latency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2011-01-11T20:10:42Z</dcterms:created>
  <dcterms:modified xsi:type="dcterms:W3CDTF">2012-11-12T04:39:31Z</dcterms:modified>
</cp:coreProperties>
</file>