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1065"/>
    <a:srgbClr val="0F1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3502" autoAdjust="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A1E21-79AF-43C4-AF94-91D72CD8BB72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AFA72-7983-4010-A978-DD35761CA5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8438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1A2CE-BEB8-4269-91A9-C8C2BA52D2DE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A06A7-27E7-4238-80F0-393B65005B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800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 anchor="ctr"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6561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1275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5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0092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143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32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32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698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676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8623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933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ts val="5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ts val="5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ts val="5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ts val="5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96944" cy="1470025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PIM-Enabled Instructions: A Low-Overhead, Locality-Aware PIM Architecture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8208912" cy="1656184"/>
          </a:xfrm>
        </p:spPr>
        <p:txBody>
          <a:bodyPr>
            <a:normAutofit/>
          </a:bodyPr>
          <a:lstStyle/>
          <a:p>
            <a:r>
              <a:rPr lang="en-US" altLang="ko-KR" sz="2600" u="sng" dirty="0" smtClean="0"/>
              <a:t>Junwhan Ahn</a:t>
            </a:r>
            <a:r>
              <a:rPr lang="en-US" altLang="ko-KR" sz="2600" dirty="0" smtClean="0"/>
              <a:t>, </a:t>
            </a:r>
            <a:r>
              <a:rPr lang="en-US" altLang="ko-KR" sz="2600" dirty="0" err="1" smtClean="0"/>
              <a:t>Sungjoo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Yoo</a:t>
            </a:r>
            <a:r>
              <a:rPr lang="en-US" altLang="ko-KR" sz="2600" dirty="0" smtClean="0"/>
              <a:t>, </a:t>
            </a:r>
            <a:r>
              <a:rPr lang="en-US" altLang="ko-KR" sz="2600" dirty="0" err="1" smtClean="0"/>
              <a:t>Onur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Mutlu</a:t>
            </a:r>
            <a:r>
              <a:rPr lang="en-US" altLang="ko-KR" sz="2600" baseline="30000" dirty="0" smtClean="0"/>
              <a:t>+</a:t>
            </a:r>
            <a:r>
              <a:rPr lang="en-US" altLang="ko-KR" sz="2600" dirty="0" smtClean="0"/>
              <a:t>, and </a:t>
            </a:r>
            <a:r>
              <a:rPr lang="en-US" altLang="ko-KR" sz="2600" dirty="0" err="1" smtClean="0"/>
              <a:t>Kiyoung</a:t>
            </a:r>
            <a:r>
              <a:rPr lang="en-US" altLang="ko-KR" sz="2600" dirty="0" smtClean="0"/>
              <a:t> Choi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1334663" y="4869160"/>
            <a:ext cx="6474674" cy="405827"/>
            <a:chOff x="1960232" y="5409038"/>
            <a:chExt cx="6474674" cy="405827"/>
          </a:xfrm>
        </p:grpSpPr>
        <p:sp>
          <p:nvSpPr>
            <p:cNvPr id="5" name="TextBox 4"/>
            <p:cNvSpPr txBox="1"/>
            <p:nvPr/>
          </p:nvSpPr>
          <p:spPr>
            <a:xfrm>
              <a:off x="1960232" y="5409038"/>
              <a:ext cx="28075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Seoul National University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46047" y="5414755"/>
              <a:ext cx="30888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baseline="30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+</a:t>
              </a:r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Carnegie Mellon University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769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7" name="그룹 1036"/>
          <p:cNvGrpSpPr/>
          <p:nvPr/>
        </p:nvGrpSpPr>
        <p:grpSpPr>
          <a:xfrm>
            <a:off x="6682694" y="4750182"/>
            <a:ext cx="1873466" cy="1620292"/>
            <a:chOff x="6682694" y="4976720"/>
            <a:chExt cx="1873466" cy="1620292"/>
          </a:xfrm>
        </p:grpSpPr>
        <p:pic>
          <p:nvPicPr>
            <p:cNvPr id="141" name="Picture 2" descr="http://m.eet.com/media/1041402/DC1491_UTH_2_PG_32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2694" y="4976720"/>
              <a:ext cx="1873466" cy="12318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2" name="TextBox 151"/>
            <p:cNvSpPr txBox="1"/>
            <p:nvPr/>
          </p:nvSpPr>
          <p:spPr>
            <a:xfrm>
              <a:off x="7056612" y="6227680"/>
              <a:ext cx="1125629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DRAM die</a:t>
              </a:r>
              <a:endParaRPr lang="ko-KR" altLang="en-US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Challenges in Processing-in-Memory</a:t>
            </a:r>
            <a:endParaRPr lang="ko-KR" altLang="en-US" dirty="0"/>
          </a:p>
        </p:txBody>
      </p:sp>
      <p:cxnSp>
        <p:nvCxnSpPr>
          <p:cNvPr id="6" name="직선 연결선 5"/>
          <p:cNvCxnSpPr/>
          <p:nvPr/>
        </p:nvCxnSpPr>
        <p:spPr>
          <a:xfrm>
            <a:off x="3048000" y="1340768"/>
            <a:ext cx="0" cy="532859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6096000" y="1340768"/>
            <a:ext cx="0" cy="532859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7267" y="1340768"/>
            <a:ext cx="2511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b="1" dirty="0" smtClean="0"/>
              <a:t>Cost-effectiveness</a:t>
            </a:r>
            <a:endParaRPr lang="ko-KR" alt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169667" y="1340768"/>
            <a:ext cx="2804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b="1" dirty="0" smtClean="0"/>
              <a:t>Programming Model</a:t>
            </a:r>
            <a:endParaRPr lang="ko-KR" alt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44970" y="1340768"/>
            <a:ext cx="2350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b="1" dirty="0" smtClean="0"/>
              <a:t>Coherence &amp; VM</a:t>
            </a:r>
            <a:endParaRPr lang="ko-KR" altLang="en-US" sz="2400" b="1" dirty="0"/>
          </a:p>
        </p:txBody>
      </p:sp>
      <p:grpSp>
        <p:nvGrpSpPr>
          <p:cNvPr id="50" name="그룹 49"/>
          <p:cNvGrpSpPr/>
          <p:nvPr/>
        </p:nvGrpSpPr>
        <p:grpSpPr>
          <a:xfrm>
            <a:off x="586069" y="2107136"/>
            <a:ext cx="1873468" cy="4284286"/>
            <a:chOff x="586069" y="2107136"/>
            <a:chExt cx="1873468" cy="4284286"/>
          </a:xfrm>
        </p:grpSpPr>
        <p:grpSp>
          <p:nvGrpSpPr>
            <p:cNvPr id="20" name="그룹 19"/>
            <p:cNvGrpSpPr/>
            <p:nvPr/>
          </p:nvGrpSpPr>
          <p:grpSpPr>
            <a:xfrm>
              <a:off x="586070" y="2107136"/>
              <a:ext cx="1873466" cy="1632102"/>
              <a:chOff x="606032" y="2248556"/>
              <a:chExt cx="1873466" cy="1632102"/>
            </a:xfrm>
          </p:grpSpPr>
          <p:pic>
            <p:nvPicPr>
              <p:cNvPr id="1026" name="Picture 2" descr="http://m.eet.com/media/1041402/DC1491_UTH_2_PG_32.gi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032" y="2248556"/>
                <a:ext cx="1873466" cy="12318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TextBox 17"/>
              <p:cNvSpPr txBox="1"/>
              <p:nvPr/>
            </p:nvSpPr>
            <p:spPr>
              <a:xfrm>
                <a:off x="979950" y="3511326"/>
                <a:ext cx="1125629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altLang="ko-KR" dirty="0" smtClean="0"/>
                  <a:t>DRAM die</a:t>
                </a:r>
                <a:endParaRPr lang="ko-KR" altLang="en-US" dirty="0"/>
              </a:p>
            </p:txBody>
          </p:sp>
        </p:grpSp>
        <p:grpSp>
          <p:nvGrpSpPr>
            <p:cNvPr id="19" name="그룹 18"/>
            <p:cNvGrpSpPr/>
            <p:nvPr/>
          </p:nvGrpSpPr>
          <p:grpSpPr>
            <a:xfrm>
              <a:off x="586069" y="4581128"/>
              <a:ext cx="1873468" cy="1810294"/>
              <a:chOff x="606030" y="4688194"/>
              <a:chExt cx="1873468" cy="1810294"/>
            </a:xfrm>
          </p:grpSpPr>
          <p:pic>
            <p:nvPicPr>
              <p:cNvPr id="1028" name="Picture 4" descr="http://files.itproportal.com/wp-content/uploads/photos/Xeon-Phi-3Aubrey_Isle_die-640x480_original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030" y="4688194"/>
                <a:ext cx="1873468" cy="14051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1" name="TextBox 20"/>
              <p:cNvSpPr txBox="1"/>
              <p:nvPr/>
            </p:nvSpPr>
            <p:spPr>
              <a:xfrm>
                <a:off x="776498" y="6129156"/>
                <a:ext cx="1532535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altLang="ko-KR" dirty="0" smtClean="0"/>
                  <a:t>Complex Logic</a:t>
                </a:r>
                <a:endParaRPr lang="ko-KR" altLang="en-US" dirty="0"/>
              </a:p>
            </p:txBody>
          </p:sp>
        </p:grpSp>
        <p:sp>
          <p:nvSpPr>
            <p:cNvPr id="22" name="십자형 21"/>
            <p:cNvSpPr/>
            <p:nvPr/>
          </p:nvSpPr>
          <p:spPr>
            <a:xfrm>
              <a:off x="1227311" y="3788803"/>
              <a:ext cx="590984" cy="590984"/>
            </a:xfrm>
            <a:prstGeom prst="plus">
              <a:avLst>
                <a:gd name="adj" fmla="val 40058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3659501" y="1977422"/>
            <a:ext cx="1825010" cy="2009476"/>
            <a:chOff x="3614507" y="1977422"/>
            <a:chExt cx="1825010" cy="2009476"/>
          </a:xfrm>
        </p:grpSpPr>
        <p:grpSp>
          <p:nvGrpSpPr>
            <p:cNvPr id="1024" name="그룹 1023"/>
            <p:cNvGrpSpPr/>
            <p:nvPr/>
          </p:nvGrpSpPr>
          <p:grpSpPr>
            <a:xfrm>
              <a:off x="3614507" y="1977422"/>
              <a:ext cx="1825010" cy="2009476"/>
              <a:chOff x="3611086" y="1832067"/>
              <a:chExt cx="1825010" cy="2009476"/>
            </a:xfrm>
          </p:grpSpPr>
          <p:pic>
            <p:nvPicPr>
              <p:cNvPr id="1030" name="Picture 6" descr="http://www.digicortex.net/sites/default/files/styles/medium/public/field/image/IvyTownCore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3709662" y="2115109"/>
                <a:ext cx="1627858" cy="18250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3733887" y="1832067"/>
                <a:ext cx="1579408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altLang="ko-KR" dirty="0" smtClean="0"/>
                  <a:t>Host Processor</a:t>
                </a:r>
                <a:endParaRPr lang="ko-KR" altLang="en-US" dirty="0"/>
              </a:p>
            </p:txBody>
          </p:sp>
        </p:grpSp>
        <p:grpSp>
          <p:nvGrpSpPr>
            <p:cNvPr id="26" name="그룹 25"/>
            <p:cNvGrpSpPr/>
            <p:nvPr/>
          </p:nvGrpSpPr>
          <p:grpSpPr>
            <a:xfrm>
              <a:off x="3614737" y="2750443"/>
              <a:ext cx="1814513" cy="952500"/>
              <a:chOff x="3614737" y="2605088"/>
              <a:chExt cx="1814513" cy="952500"/>
            </a:xfrm>
          </p:grpSpPr>
          <p:sp>
            <p:nvSpPr>
              <p:cNvPr id="25" name="직사각형 24"/>
              <p:cNvSpPr/>
              <p:nvPr/>
            </p:nvSpPr>
            <p:spPr>
              <a:xfrm>
                <a:off x="3614737" y="2605088"/>
                <a:ext cx="604837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>
                <a:off x="3614737" y="2795588"/>
                <a:ext cx="604837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>
                <a:off x="3614737" y="2986088"/>
                <a:ext cx="604837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>
                <a:off x="3614737" y="3176588"/>
                <a:ext cx="604837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>
                <a:off x="3614737" y="3367088"/>
                <a:ext cx="604837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>
                <a:off x="4219858" y="2605088"/>
                <a:ext cx="608488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>
                <a:off x="4219858" y="2795588"/>
                <a:ext cx="608488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>
                <a:off x="4219858" y="2986088"/>
                <a:ext cx="608488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>
                <a:off x="4219858" y="3176588"/>
                <a:ext cx="608488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44" name="직사각형 43"/>
              <p:cNvSpPr/>
              <p:nvPr/>
            </p:nvSpPr>
            <p:spPr>
              <a:xfrm>
                <a:off x="4219858" y="3367088"/>
                <a:ext cx="608488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4827978" y="2605088"/>
                <a:ext cx="601272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46" name="직사각형 45"/>
              <p:cNvSpPr/>
              <p:nvPr/>
            </p:nvSpPr>
            <p:spPr>
              <a:xfrm>
                <a:off x="4827978" y="2795588"/>
                <a:ext cx="601272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47" name="직사각형 46"/>
              <p:cNvSpPr/>
              <p:nvPr/>
            </p:nvSpPr>
            <p:spPr>
              <a:xfrm>
                <a:off x="4827978" y="2986088"/>
                <a:ext cx="601272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4827978" y="3176588"/>
                <a:ext cx="601272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  <p:sp>
            <p:nvSpPr>
              <p:cNvPr id="49" name="직사각형 48"/>
              <p:cNvSpPr/>
              <p:nvPr/>
            </p:nvSpPr>
            <p:spPr>
              <a:xfrm>
                <a:off x="4827978" y="3367088"/>
                <a:ext cx="601272" cy="19050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900" dirty="0" smtClean="0"/>
                  <a:t>Thread</a:t>
                </a:r>
                <a:endParaRPr lang="ko-KR" altLang="en-US" sz="900" dirty="0"/>
              </a:p>
            </p:txBody>
          </p:sp>
        </p:grpSp>
      </p:grpSp>
      <p:grpSp>
        <p:nvGrpSpPr>
          <p:cNvPr id="137" name="그룹 136"/>
          <p:cNvGrpSpPr/>
          <p:nvPr/>
        </p:nvGrpSpPr>
        <p:grpSpPr>
          <a:xfrm>
            <a:off x="6706922" y="1977422"/>
            <a:ext cx="1825010" cy="2009476"/>
            <a:chOff x="3611086" y="1832067"/>
            <a:chExt cx="1825010" cy="2009476"/>
          </a:xfrm>
        </p:grpSpPr>
        <p:pic>
          <p:nvPicPr>
            <p:cNvPr id="138" name="Picture 6" descr="http://www.digicortex.net/sites/default/files/styles/medium/public/field/image/IvyTownCore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709662" y="2115109"/>
              <a:ext cx="1627858" cy="18250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9" name="TextBox 138"/>
            <p:cNvSpPr txBox="1"/>
            <p:nvPr/>
          </p:nvSpPr>
          <p:spPr>
            <a:xfrm>
              <a:off x="3733887" y="1832067"/>
              <a:ext cx="1579408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Host Processor</a:t>
              </a:r>
              <a:endParaRPr lang="ko-KR" altLang="en-US" dirty="0"/>
            </a:p>
          </p:txBody>
        </p:sp>
      </p:grpSp>
      <p:cxnSp>
        <p:nvCxnSpPr>
          <p:cNvPr id="1029" name="직선 화살표 연결선 1028"/>
          <p:cNvCxnSpPr>
            <a:stCxn id="101" idx="0"/>
            <a:endCxn id="126" idx="2"/>
          </p:cNvCxnSpPr>
          <p:nvPr/>
        </p:nvCxnSpPr>
        <p:spPr>
          <a:xfrm flipH="1" flipV="1">
            <a:off x="7198678" y="3519489"/>
            <a:ext cx="81221" cy="1925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0" name="직사각형 1039"/>
          <p:cNvSpPr/>
          <p:nvPr/>
        </p:nvSpPr>
        <p:spPr>
          <a:xfrm>
            <a:off x="6706922" y="3331955"/>
            <a:ext cx="241342" cy="187533"/>
          </a:xfrm>
          <a:prstGeom prst="rect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</a:t>
            </a:r>
            <a:endParaRPr lang="ko-KR" altLang="en-US" sz="1400" dirty="0"/>
          </a:p>
        </p:txBody>
      </p:sp>
      <p:sp>
        <p:nvSpPr>
          <p:cNvPr id="162" name="직사각형 161"/>
          <p:cNvSpPr/>
          <p:nvPr/>
        </p:nvSpPr>
        <p:spPr>
          <a:xfrm>
            <a:off x="7497587" y="5619295"/>
            <a:ext cx="241342" cy="187533"/>
          </a:xfrm>
          <a:prstGeom prst="rect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</a:t>
            </a:r>
            <a:endParaRPr lang="ko-KR" altLang="en-US" sz="1400" dirty="0"/>
          </a:p>
        </p:txBody>
      </p:sp>
      <p:cxnSp>
        <p:nvCxnSpPr>
          <p:cNvPr id="1044" name="구부러진 연결선 1043"/>
          <p:cNvCxnSpPr>
            <a:endCxn id="162" idx="1"/>
          </p:cNvCxnSpPr>
          <p:nvPr/>
        </p:nvCxnSpPr>
        <p:spPr>
          <a:xfrm rot="16200000" flipH="1">
            <a:off x="7348519" y="5563993"/>
            <a:ext cx="80449" cy="217688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8" name="구부러진 연결선 1047"/>
          <p:cNvCxnSpPr>
            <a:stCxn id="162" idx="1"/>
            <a:endCxn id="101" idx="2"/>
          </p:cNvCxnSpPr>
          <p:nvPr/>
        </p:nvCxnSpPr>
        <p:spPr>
          <a:xfrm rot="10800000">
            <a:off x="7279899" y="5632614"/>
            <a:ext cx="217688" cy="8044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3427366" y="4365939"/>
            <a:ext cx="2289281" cy="2026223"/>
            <a:chOff x="3382372" y="4365939"/>
            <a:chExt cx="2289281" cy="2026223"/>
          </a:xfrm>
        </p:grpSpPr>
        <p:sp>
          <p:nvSpPr>
            <p:cNvPr id="53" name="TextBox 52"/>
            <p:cNvSpPr txBox="1"/>
            <p:nvPr/>
          </p:nvSpPr>
          <p:spPr>
            <a:xfrm>
              <a:off x="3382372" y="6022830"/>
              <a:ext cx="2289281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In-Memory Processors</a:t>
              </a:r>
              <a:endParaRPr lang="ko-KR" altLang="en-US" dirty="0"/>
            </a:p>
          </p:txBody>
        </p:sp>
        <p:grpSp>
          <p:nvGrpSpPr>
            <p:cNvPr id="11" name="그룹 10"/>
            <p:cNvGrpSpPr/>
            <p:nvPr/>
          </p:nvGrpSpPr>
          <p:grpSpPr>
            <a:xfrm>
              <a:off x="3482907" y="4365939"/>
              <a:ext cx="2088211" cy="1621031"/>
              <a:chOff x="3586857" y="4365939"/>
              <a:chExt cx="2088211" cy="1621031"/>
            </a:xfrm>
          </p:grpSpPr>
          <p:pic>
            <p:nvPicPr>
              <p:cNvPr id="179" name="Picture 4" descr="http://files.itproportal.com/wp-content/uploads/photos/Xeon-Phi-3Aubrey_Isle_die-640x480_original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01600" y="4366800"/>
                <a:ext cx="1873468" cy="14051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8" name="Picture 4" descr="http://files.itproportal.com/wp-content/uploads/photos/Xeon-Phi-3Aubrey_Isle_die-640x480_original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93600" y="4474800"/>
                <a:ext cx="1873468" cy="14051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2" name="Picture 4" descr="http://files.itproportal.com/wp-content/uploads/photos/Xeon-Phi-3Aubrey_Isle_die-640x480_original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86857" y="4581868"/>
                <a:ext cx="1873468" cy="14051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8" name="그룹 27"/>
              <p:cNvGrpSpPr/>
              <p:nvPr/>
            </p:nvGrpSpPr>
            <p:grpSpPr>
              <a:xfrm>
                <a:off x="3628629" y="4695061"/>
                <a:ext cx="1658034" cy="1181106"/>
                <a:chOff x="3628629" y="4694321"/>
                <a:chExt cx="1658034" cy="1181106"/>
              </a:xfrm>
            </p:grpSpPr>
            <p:sp>
              <p:nvSpPr>
                <p:cNvPr id="55" name="직사각형 54"/>
                <p:cNvSpPr/>
                <p:nvPr/>
              </p:nvSpPr>
              <p:spPr>
                <a:xfrm rot="5400000">
                  <a:off x="3496470" y="5224148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71" name="직사각형 70"/>
                <p:cNvSpPr/>
                <p:nvPr/>
              </p:nvSpPr>
              <p:spPr>
                <a:xfrm rot="5400000">
                  <a:off x="3615533" y="5224149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72" name="직사각형 71"/>
                <p:cNvSpPr/>
                <p:nvPr/>
              </p:nvSpPr>
              <p:spPr>
                <a:xfrm rot="5400000">
                  <a:off x="3732313" y="5224149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73" name="직사각형 72"/>
                <p:cNvSpPr/>
                <p:nvPr/>
              </p:nvSpPr>
              <p:spPr>
                <a:xfrm rot="5400000">
                  <a:off x="3851376" y="5224150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74" name="직사각형 73"/>
                <p:cNvSpPr/>
                <p:nvPr/>
              </p:nvSpPr>
              <p:spPr>
                <a:xfrm rot="5400000">
                  <a:off x="3971032" y="5224149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75" name="직사각형 74"/>
                <p:cNvSpPr/>
                <p:nvPr/>
              </p:nvSpPr>
              <p:spPr>
                <a:xfrm rot="5400000">
                  <a:off x="4090095" y="5224150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76" name="직사각형 75"/>
                <p:cNvSpPr/>
                <p:nvPr/>
              </p:nvSpPr>
              <p:spPr>
                <a:xfrm rot="5400000">
                  <a:off x="4206875" y="5224150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77" name="직사각형 76"/>
                <p:cNvSpPr/>
                <p:nvPr/>
              </p:nvSpPr>
              <p:spPr>
                <a:xfrm rot="5400000">
                  <a:off x="4325938" y="5224151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82" name="직사각형 81"/>
                <p:cNvSpPr/>
                <p:nvPr/>
              </p:nvSpPr>
              <p:spPr>
                <a:xfrm rot="5400000">
                  <a:off x="4444693" y="5224150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83" name="직사각형 82"/>
                <p:cNvSpPr/>
                <p:nvPr/>
              </p:nvSpPr>
              <p:spPr>
                <a:xfrm rot="5400000">
                  <a:off x="4563756" y="5224151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84" name="직사각형 83"/>
                <p:cNvSpPr/>
                <p:nvPr/>
              </p:nvSpPr>
              <p:spPr>
                <a:xfrm rot="5400000">
                  <a:off x="4680536" y="5224151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85" name="직사각형 84"/>
                <p:cNvSpPr/>
                <p:nvPr/>
              </p:nvSpPr>
              <p:spPr>
                <a:xfrm rot="5400000">
                  <a:off x="4799599" y="5224152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86" name="직사각형 85"/>
                <p:cNvSpPr/>
                <p:nvPr/>
              </p:nvSpPr>
              <p:spPr>
                <a:xfrm rot="5400000">
                  <a:off x="4916378" y="5224152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87" name="직사각형 86"/>
                <p:cNvSpPr/>
                <p:nvPr/>
              </p:nvSpPr>
              <p:spPr>
                <a:xfrm rot="5400000">
                  <a:off x="5035441" y="5224153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02" name="직사각형 101"/>
                <p:cNvSpPr/>
                <p:nvPr/>
              </p:nvSpPr>
              <p:spPr>
                <a:xfrm rot="5400000">
                  <a:off x="3496470" y="5624199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03" name="직사각형 102"/>
                <p:cNvSpPr/>
                <p:nvPr/>
              </p:nvSpPr>
              <p:spPr>
                <a:xfrm rot="5400000">
                  <a:off x="3615533" y="5624200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04" name="직사각형 103"/>
                <p:cNvSpPr/>
                <p:nvPr/>
              </p:nvSpPr>
              <p:spPr>
                <a:xfrm rot="5400000">
                  <a:off x="3732313" y="5624200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05" name="직사각형 104"/>
                <p:cNvSpPr/>
                <p:nvPr/>
              </p:nvSpPr>
              <p:spPr>
                <a:xfrm rot="5400000">
                  <a:off x="3851376" y="5624201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06" name="직사각형 105"/>
                <p:cNvSpPr/>
                <p:nvPr/>
              </p:nvSpPr>
              <p:spPr>
                <a:xfrm rot="5400000">
                  <a:off x="3971032" y="5624200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07" name="직사각형 106"/>
                <p:cNvSpPr/>
                <p:nvPr/>
              </p:nvSpPr>
              <p:spPr>
                <a:xfrm rot="5400000">
                  <a:off x="4090095" y="5624201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08" name="직사각형 107"/>
                <p:cNvSpPr/>
                <p:nvPr/>
              </p:nvSpPr>
              <p:spPr>
                <a:xfrm rot="5400000">
                  <a:off x="4206875" y="5624201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09" name="직사각형 108"/>
                <p:cNvSpPr/>
                <p:nvPr/>
              </p:nvSpPr>
              <p:spPr>
                <a:xfrm rot="5400000">
                  <a:off x="4325938" y="5624202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10" name="직사각형 109"/>
                <p:cNvSpPr/>
                <p:nvPr/>
              </p:nvSpPr>
              <p:spPr>
                <a:xfrm rot="5400000">
                  <a:off x="4444693" y="5624201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11" name="직사각형 110"/>
                <p:cNvSpPr/>
                <p:nvPr/>
              </p:nvSpPr>
              <p:spPr>
                <a:xfrm rot="5400000">
                  <a:off x="4563756" y="5624202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12" name="직사각형 111"/>
                <p:cNvSpPr/>
                <p:nvPr/>
              </p:nvSpPr>
              <p:spPr>
                <a:xfrm rot="5400000">
                  <a:off x="4680536" y="5624202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13" name="직사각형 112"/>
                <p:cNvSpPr/>
                <p:nvPr/>
              </p:nvSpPr>
              <p:spPr>
                <a:xfrm rot="5400000">
                  <a:off x="4799599" y="5624203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14" name="직사각형 113"/>
                <p:cNvSpPr/>
                <p:nvPr/>
              </p:nvSpPr>
              <p:spPr>
                <a:xfrm rot="5400000">
                  <a:off x="4916378" y="5624203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15" name="직사각형 114"/>
                <p:cNvSpPr/>
                <p:nvPr/>
              </p:nvSpPr>
              <p:spPr>
                <a:xfrm rot="5400000">
                  <a:off x="5035441" y="5624204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16" name="직사각형 115"/>
                <p:cNvSpPr/>
                <p:nvPr/>
              </p:nvSpPr>
              <p:spPr>
                <a:xfrm rot="5400000">
                  <a:off x="3560764" y="4826480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17" name="직사각형 116"/>
                <p:cNvSpPr/>
                <p:nvPr/>
              </p:nvSpPr>
              <p:spPr>
                <a:xfrm rot="5400000">
                  <a:off x="3769640" y="4826483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18" name="직사각형 117"/>
                <p:cNvSpPr/>
                <p:nvPr/>
              </p:nvSpPr>
              <p:spPr>
                <a:xfrm rot="5400000">
                  <a:off x="3886420" y="4826483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19" name="직사각형 118"/>
                <p:cNvSpPr/>
                <p:nvPr/>
              </p:nvSpPr>
              <p:spPr>
                <a:xfrm rot="5400000">
                  <a:off x="4067395" y="4826485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20" name="직사각형 119"/>
                <p:cNvSpPr/>
                <p:nvPr/>
              </p:nvSpPr>
              <p:spPr>
                <a:xfrm rot="5400000">
                  <a:off x="4187051" y="4826484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21" name="직사각형 120"/>
                <p:cNvSpPr/>
                <p:nvPr/>
              </p:nvSpPr>
              <p:spPr>
                <a:xfrm rot="5400000">
                  <a:off x="4401364" y="4826486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22" name="직사각형 121"/>
                <p:cNvSpPr/>
                <p:nvPr/>
              </p:nvSpPr>
              <p:spPr>
                <a:xfrm rot="5400000">
                  <a:off x="4518144" y="4826486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23" name="직사각형 122"/>
                <p:cNvSpPr/>
                <p:nvPr/>
              </p:nvSpPr>
              <p:spPr>
                <a:xfrm rot="5400000">
                  <a:off x="4637207" y="4826487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24" name="직사각형 123"/>
                <p:cNvSpPr/>
                <p:nvPr/>
              </p:nvSpPr>
              <p:spPr>
                <a:xfrm rot="5400000">
                  <a:off x="4810391" y="4826488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  <p:sp>
              <p:nvSpPr>
                <p:cNvPr id="125" name="직사각형 124"/>
                <p:cNvSpPr/>
                <p:nvPr/>
              </p:nvSpPr>
              <p:spPr>
                <a:xfrm rot="5400000">
                  <a:off x="5019941" y="4826489"/>
                  <a:ext cx="383382" cy="119063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46800" rIns="46800" rtlCol="0" anchor="ctr"/>
                <a:lstStyle/>
                <a:p>
                  <a:pPr algn="ctr"/>
                  <a:r>
                    <a:rPr lang="en-US" altLang="ko-KR" sz="900" spc="-70" dirty="0" smtClean="0"/>
                    <a:t>Thread</a:t>
                  </a:r>
                  <a:endParaRPr lang="ko-KR" altLang="en-US" sz="900" spc="-70" dirty="0"/>
                </a:p>
              </p:txBody>
            </p:sp>
          </p:grpSp>
          <p:grpSp>
            <p:nvGrpSpPr>
              <p:cNvPr id="1068" name="그룹 1067"/>
              <p:cNvGrpSpPr/>
              <p:nvPr/>
            </p:nvGrpSpPr>
            <p:grpSpPr>
              <a:xfrm>
                <a:off x="3586875" y="4365939"/>
                <a:ext cx="213644" cy="217429"/>
                <a:chOff x="3586875" y="4365939"/>
                <a:chExt cx="213644" cy="217429"/>
              </a:xfrm>
            </p:grpSpPr>
            <p:cxnSp>
              <p:nvCxnSpPr>
                <p:cNvPr id="208" name="구부러진 연결선 207"/>
                <p:cNvCxnSpPr/>
                <p:nvPr/>
              </p:nvCxnSpPr>
              <p:spPr>
                <a:xfrm rot="5400000" flipH="1" flipV="1">
                  <a:off x="3693329" y="4368819"/>
                  <a:ext cx="110069" cy="104310"/>
                </a:xfrm>
                <a:prstGeom prst="curvedConnector3">
                  <a:avLst>
                    <a:gd name="adj1" fmla="val 264177"/>
                  </a:avLst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구부러진 연결선 208"/>
                <p:cNvCxnSpPr/>
                <p:nvPr/>
              </p:nvCxnSpPr>
              <p:spPr>
                <a:xfrm rot="5400000" flipH="1" flipV="1">
                  <a:off x="3583995" y="4476179"/>
                  <a:ext cx="110069" cy="104310"/>
                </a:xfrm>
                <a:prstGeom prst="curvedConnector3">
                  <a:avLst>
                    <a:gd name="adj1" fmla="val 264177"/>
                  </a:avLst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01" name="직사각형 100"/>
          <p:cNvSpPr/>
          <p:nvPr/>
        </p:nvSpPr>
        <p:spPr>
          <a:xfrm>
            <a:off x="7163377" y="5445079"/>
            <a:ext cx="233043" cy="187534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5</a:t>
            </a:r>
            <a:endParaRPr lang="ko-KR" altLang="en-US" sz="1600" dirty="0"/>
          </a:p>
        </p:txBody>
      </p:sp>
      <p:sp>
        <p:nvSpPr>
          <p:cNvPr id="126" name="직사각형 125"/>
          <p:cNvSpPr/>
          <p:nvPr/>
        </p:nvSpPr>
        <p:spPr>
          <a:xfrm>
            <a:off x="7082156" y="3331955"/>
            <a:ext cx="233043" cy="187534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4</a:t>
            </a:r>
            <a:endParaRPr lang="ko-KR" altLang="en-US" sz="1600" dirty="0"/>
          </a:p>
        </p:txBody>
      </p:sp>
      <p:cxnSp>
        <p:nvCxnSpPr>
          <p:cNvPr id="99" name="직선 화살표 연결선 98"/>
          <p:cNvCxnSpPr>
            <a:stCxn id="1040" idx="3"/>
            <a:endCxn id="126" idx="1"/>
          </p:cNvCxnSpPr>
          <p:nvPr/>
        </p:nvCxnSpPr>
        <p:spPr>
          <a:xfrm>
            <a:off x="6948264" y="3425722"/>
            <a:ext cx="133892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4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PIM-Enabled Instructions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pc="-10" dirty="0"/>
              <a:t>Our </a:t>
            </a:r>
            <a:r>
              <a:rPr lang="en-US" altLang="ko-KR" spc="-10" dirty="0" smtClean="0"/>
              <a:t>direction: </a:t>
            </a:r>
            <a:r>
              <a:rPr lang="en-US" altLang="ko-KR" spc="-10" dirty="0">
                <a:solidFill>
                  <a:srgbClr val="FF0000"/>
                </a:solidFill>
              </a:rPr>
              <a:t>simple</a:t>
            </a:r>
            <a:r>
              <a:rPr lang="en-US" altLang="ko-KR" spc="-10" dirty="0"/>
              <a:t> PIM operations as </a:t>
            </a:r>
            <a:r>
              <a:rPr lang="en-US" altLang="ko-KR" spc="-10" dirty="0">
                <a:solidFill>
                  <a:srgbClr val="FF0000"/>
                </a:solidFill>
              </a:rPr>
              <a:t>ISA extension</a:t>
            </a:r>
          </a:p>
          <a:p>
            <a:pPr lvl="1"/>
            <a:r>
              <a:rPr lang="en-US" altLang="ko-KR" dirty="0"/>
              <a:t>Simple: low-overhead implementation</a:t>
            </a:r>
          </a:p>
          <a:p>
            <a:pPr lvl="1"/>
            <a:r>
              <a:rPr lang="en-US" altLang="ko-KR" dirty="0" smtClean="0"/>
              <a:t>ISA extension: No changes to existing programming models</a:t>
            </a:r>
          </a:p>
          <a:p>
            <a:pPr lvl="1"/>
            <a:r>
              <a:rPr lang="en-US" altLang="ko-KR" i="1" dirty="0" smtClean="0"/>
              <a:t>One more thing</a:t>
            </a:r>
            <a:r>
              <a:rPr lang="en-US" altLang="ko-KR" dirty="0" smtClean="0"/>
              <a:t>: locality-aware dynamic PIM execution</a:t>
            </a:r>
          </a:p>
          <a:p>
            <a:pPr lvl="2"/>
            <a:r>
              <a:rPr lang="en-US" altLang="ko-KR" dirty="0" smtClean="0"/>
              <a:t>Adaptation between host-side and memory-side execution</a:t>
            </a:r>
          </a:p>
          <a:p>
            <a:pPr lvl="1"/>
            <a:endParaRPr lang="en-US" altLang="ko-KR" sz="1800" dirty="0"/>
          </a:p>
          <a:p>
            <a:r>
              <a:rPr lang="en-US" altLang="ko-KR" dirty="0" smtClean="0"/>
              <a:t>Evaluation highlight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47%</a:t>
            </a:r>
            <a:r>
              <a:rPr lang="en-US" altLang="ko-KR" dirty="0" smtClean="0"/>
              <a:t> speedup over conventional systems in large inputs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32%</a:t>
            </a:r>
            <a:r>
              <a:rPr lang="en-US" altLang="ko-KR" dirty="0" smtClean="0"/>
              <a:t> speedup over PIM-only systems in small inputs</a:t>
            </a:r>
          </a:p>
          <a:p>
            <a:pPr lvl="1"/>
            <a:r>
              <a:rPr lang="en-US" altLang="ko-KR" dirty="0" smtClean="0"/>
              <a:t>Impact of data locality, energy efficiency, and more…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1331640" y="5849416"/>
            <a:ext cx="6480720" cy="5603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Session 6A: Memory Systems I (10:20~10:45)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812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기본">
      <a:dk1>
        <a:sysClr val="windowText" lastClr="000000"/>
      </a:dk1>
      <a:lt1>
        <a:sysClr val="window" lastClr="FFFFFF"/>
      </a:lt1>
      <a:dk2>
        <a:srgbClr val="1B6AA3"/>
      </a:dk2>
      <a:lt2>
        <a:srgbClr val="FFFFFF"/>
      </a:lt2>
      <a:accent1>
        <a:srgbClr val="5DA5DA"/>
      </a:accent1>
      <a:accent2>
        <a:srgbClr val="FAA43A"/>
      </a:accent2>
      <a:accent3>
        <a:srgbClr val="60BD68"/>
      </a:accent3>
      <a:accent4>
        <a:srgbClr val="F17CB0"/>
      </a:accent4>
      <a:accent5>
        <a:srgbClr val="B2912F"/>
      </a:accent5>
      <a:accent6>
        <a:srgbClr val="307D99"/>
      </a:accent6>
      <a:hlink>
        <a:srgbClr val="0563C1"/>
      </a:hlink>
      <a:folHlink>
        <a:srgbClr val="954F72"/>
      </a:folHlink>
    </a:clrScheme>
    <a:fontScheme name="Calibri - 나눔고딕">
      <a:majorFont>
        <a:latin typeface="Calibri"/>
        <a:ea typeface="나눔고딕"/>
        <a:cs typeface=""/>
      </a:majorFont>
      <a:minorFont>
        <a:latin typeface="Calibri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4050</TotalTime>
  <Words>184</Words>
  <Application>Microsoft Office PowerPoint</Application>
  <PresentationFormat>화면 슬라이드 쇼(4:3)</PresentationFormat>
  <Paragraphs>83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나눔고딕</vt:lpstr>
      <vt:lpstr>맑은 고딕</vt:lpstr>
      <vt:lpstr>Arial</vt:lpstr>
      <vt:lpstr>Calibri</vt:lpstr>
      <vt:lpstr>1_Office 테마</vt:lpstr>
      <vt:lpstr>PIM-Enabled Instructions: A Low-Overhead, Locality-Aware PIM Architecture</vt:lpstr>
      <vt:lpstr>Challenges in Processing-in-Memory</vt:lpstr>
      <vt:lpstr>PIM-Enabled Instructions</vt:lpstr>
    </vt:vector>
  </TitlesOfParts>
  <Company>R&amp;D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PIM-Enabled Instructions: A Low-Overhead, Locality-Aware PIM Architecture</dc:title>
  <dc:creator>Junwhan Ahn</dc:creator>
  <cp:lastModifiedBy>Junwhan Ahn</cp:lastModifiedBy>
  <cp:revision>288</cp:revision>
  <dcterms:created xsi:type="dcterms:W3CDTF">2006-10-05T04:04:58Z</dcterms:created>
  <dcterms:modified xsi:type="dcterms:W3CDTF">2015-06-23T20:03:30Z</dcterms:modified>
  <cp:contentStatus>최종본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