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9" r:id="rId4"/>
    <p:sldId id="263" r:id="rId5"/>
    <p:sldId id="261" r:id="rId6"/>
    <p:sldId id="265" r:id="rId7"/>
    <p:sldId id="269" r:id="rId8"/>
    <p:sldId id="271" r:id="rId9"/>
    <p:sldId id="268" r:id="rId10"/>
    <p:sldId id="274" r:id="rId11"/>
    <p:sldId id="333" r:id="rId12"/>
    <p:sldId id="276" r:id="rId13"/>
    <p:sldId id="341" r:id="rId14"/>
    <p:sldId id="277" r:id="rId15"/>
    <p:sldId id="278" r:id="rId16"/>
    <p:sldId id="295" r:id="rId17"/>
    <p:sldId id="299" r:id="rId18"/>
    <p:sldId id="298" r:id="rId19"/>
    <p:sldId id="302" r:id="rId20"/>
    <p:sldId id="300" r:id="rId21"/>
    <p:sldId id="338" r:id="rId22"/>
    <p:sldId id="296" r:id="rId23"/>
    <p:sldId id="305" r:id="rId24"/>
    <p:sldId id="304" r:id="rId25"/>
    <p:sldId id="320" r:id="rId26"/>
    <p:sldId id="297" r:id="rId27"/>
    <p:sldId id="281" r:id="rId28"/>
    <p:sldId id="287" r:id="rId29"/>
    <p:sldId id="307" r:id="rId30"/>
    <p:sldId id="306" r:id="rId31"/>
    <p:sldId id="292" r:id="rId32"/>
    <p:sldId id="312" r:id="rId33"/>
    <p:sldId id="314" r:id="rId34"/>
    <p:sldId id="319" r:id="rId35"/>
    <p:sldId id="325" r:id="rId36"/>
    <p:sldId id="321" r:id="rId37"/>
    <p:sldId id="326" r:id="rId38"/>
    <p:sldId id="322" r:id="rId39"/>
    <p:sldId id="324" r:id="rId40"/>
    <p:sldId id="329" r:id="rId41"/>
    <p:sldId id="330" r:id="rId42"/>
    <p:sldId id="331" r:id="rId43"/>
    <p:sldId id="318" r:id="rId4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1065"/>
    <a:srgbClr val="0F1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3502" autoAdjust="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cat>
            <c:strRef>
              <c:f>Sheet1!$A$2:$A$10</c:f>
              <c:strCache>
                <c:ptCount val="9"/>
                <c:pt idx="0">
                  <c:v>p2p-Gnu
tella31</c:v>
                </c:pt>
                <c:pt idx="1">
                  <c:v>soc-Slash
dot0811</c:v>
                </c:pt>
                <c:pt idx="2">
                  <c:v>web-
Stanford</c:v>
                </c:pt>
                <c:pt idx="3">
                  <c:v>amazon-
2008</c:v>
                </c:pt>
                <c:pt idx="4">
                  <c:v>frwiki-
2013</c:v>
                </c:pt>
                <c:pt idx="5">
                  <c:v>wiki-
Talk</c:v>
                </c:pt>
                <c:pt idx="6">
                  <c:v>cit-
Patents</c:v>
                </c:pt>
                <c:pt idx="7">
                  <c:v>soc-Live
Journal1</c:v>
                </c:pt>
                <c:pt idx="8">
                  <c:v>ljournal-
2008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-0.1982845838</c:v>
                </c:pt>
                <c:pt idx="1">
                  <c:v>-7.2364274719999996E-2</c:v>
                </c:pt>
                <c:pt idx="2">
                  <c:v>-0.11014070159999999</c:v>
                </c:pt>
                <c:pt idx="3">
                  <c:v>-7.3163763800000005E-3</c:v>
                </c:pt>
                <c:pt idx="4">
                  <c:v>1.5520589669999999E-2</c:v>
                </c:pt>
                <c:pt idx="5">
                  <c:v>0.3055429838</c:v>
                </c:pt>
                <c:pt idx="6">
                  <c:v>0.53666875679999992</c:v>
                </c:pt>
                <c:pt idx="7">
                  <c:v>0.5041586173</c:v>
                </c:pt>
                <c:pt idx="8">
                  <c:v>0.18676250889999998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278172384"/>
        <c:axId val="278172944"/>
      </c:barChart>
      <c:catAx>
        <c:axId val="27817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8172944"/>
        <c:crosses val="autoZero"/>
        <c:auto val="1"/>
        <c:lblAlgn val="ctr"/>
        <c:lblOffset val="100"/>
        <c:noMultiLvlLbl val="0"/>
      </c:catAx>
      <c:valAx>
        <c:axId val="278172944"/>
        <c:scaling>
          <c:orientation val="minMax"/>
          <c:max val="0.60000000000000009"/>
          <c:min val="-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Speedup</a:t>
                </a:r>
                <a:endParaRPr lang="ko-KR"/>
              </a:p>
            </c:rich>
          </c:tx>
          <c:layout>
            <c:manualLayout>
              <c:xMode val="edge"/>
              <c:yMode val="edge"/>
              <c:x val="0"/>
              <c:y val="0.339034768878866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8172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PIM-Only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Sheet1!$A$2:$A$201</c:f>
              <c:numCache>
                <c:formatCode>General</c:formatCode>
                <c:ptCount val="2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</c:numCache>
            </c:numRef>
          </c:cat>
          <c:val>
            <c:numRef>
              <c:f>Sheet1!$B$2:$B$201</c:f>
              <c:numCache>
                <c:formatCode>General</c:formatCode>
                <c:ptCount val="200"/>
                <c:pt idx="0">
                  <c:v>0.63949194600000003</c:v>
                </c:pt>
                <c:pt idx="1">
                  <c:v>0.75660375400000002</c:v>
                </c:pt>
                <c:pt idx="2">
                  <c:v>0.62495299599999998</c:v>
                </c:pt>
                <c:pt idx="3">
                  <c:v>0.58707339800000002</c:v>
                </c:pt>
                <c:pt idx="4">
                  <c:v>0.66022926999999998</c:v>
                </c:pt>
                <c:pt idx="5">
                  <c:v>0.73709248900000002</c:v>
                </c:pt>
                <c:pt idx="6">
                  <c:v>0.620000204</c:v>
                </c:pt>
                <c:pt idx="7">
                  <c:v>0.77759050600000001</c:v>
                </c:pt>
                <c:pt idx="8">
                  <c:v>0.61757028000000003</c:v>
                </c:pt>
                <c:pt idx="9">
                  <c:v>0.80311545200000001</c:v>
                </c:pt>
                <c:pt idx="10">
                  <c:v>0.54582612100000005</c:v>
                </c:pt>
                <c:pt idx="11">
                  <c:v>0.78462059900000003</c:v>
                </c:pt>
                <c:pt idx="12">
                  <c:v>0.81915406199999996</c:v>
                </c:pt>
                <c:pt idx="13">
                  <c:v>0.836800078</c:v>
                </c:pt>
                <c:pt idx="14">
                  <c:v>0.83182098599999998</c:v>
                </c:pt>
                <c:pt idx="15">
                  <c:v>0.80262345599999996</c:v>
                </c:pt>
                <c:pt idx="16">
                  <c:v>0.82060007400000001</c:v>
                </c:pt>
                <c:pt idx="17">
                  <c:v>0.80632715700000002</c:v>
                </c:pt>
                <c:pt idx="18">
                  <c:v>0.70399812799999995</c:v>
                </c:pt>
                <c:pt idx="19">
                  <c:v>0.87890766499999995</c:v>
                </c:pt>
                <c:pt idx="20">
                  <c:v>0.708556085</c:v>
                </c:pt>
                <c:pt idx="21">
                  <c:v>0.87954550799999998</c:v>
                </c:pt>
                <c:pt idx="22">
                  <c:v>0.82664641000000005</c:v>
                </c:pt>
                <c:pt idx="23">
                  <c:v>0.88010388799999995</c:v>
                </c:pt>
                <c:pt idx="24">
                  <c:v>0.82046501999999999</c:v>
                </c:pt>
                <c:pt idx="25">
                  <c:v>0.800809985</c:v>
                </c:pt>
                <c:pt idx="26">
                  <c:v>0.80354722300000003</c:v>
                </c:pt>
                <c:pt idx="27">
                  <c:v>0.72457443300000002</c:v>
                </c:pt>
                <c:pt idx="28">
                  <c:v>0.83492522499999999</c:v>
                </c:pt>
                <c:pt idx="29">
                  <c:v>0.93117212100000002</c:v>
                </c:pt>
                <c:pt idx="30">
                  <c:v>0.81470782399999997</c:v>
                </c:pt>
                <c:pt idx="31">
                  <c:v>0.75294295700000002</c:v>
                </c:pt>
                <c:pt idx="32">
                  <c:v>0.86749644999999997</c:v>
                </c:pt>
                <c:pt idx="33">
                  <c:v>0.63658672400000005</c:v>
                </c:pt>
                <c:pt idx="34">
                  <c:v>0.75468237500000002</c:v>
                </c:pt>
                <c:pt idx="35">
                  <c:v>0.88074121400000005</c:v>
                </c:pt>
                <c:pt idx="36">
                  <c:v>0.63686262500000002</c:v>
                </c:pt>
                <c:pt idx="37">
                  <c:v>0.93695441700000004</c:v>
                </c:pt>
                <c:pt idx="38">
                  <c:v>0.90522468499999997</c:v>
                </c:pt>
                <c:pt idx="39">
                  <c:v>0.89950629500000001</c:v>
                </c:pt>
                <c:pt idx="40">
                  <c:v>0.93031488200000001</c:v>
                </c:pt>
                <c:pt idx="41">
                  <c:v>0.67295384499999999</c:v>
                </c:pt>
                <c:pt idx="42">
                  <c:v>0.64601228899999996</c:v>
                </c:pt>
                <c:pt idx="43">
                  <c:v>0.89626076499999996</c:v>
                </c:pt>
                <c:pt idx="44">
                  <c:v>0.82467140999999999</c:v>
                </c:pt>
                <c:pt idx="45">
                  <c:v>0.73347001000000001</c:v>
                </c:pt>
                <c:pt idx="46">
                  <c:v>0.90288088899999996</c:v>
                </c:pt>
                <c:pt idx="47">
                  <c:v>0.90662104700000001</c:v>
                </c:pt>
                <c:pt idx="48">
                  <c:v>0.89313486900000005</c:v>
                </c:pt>
                <c:pt idx="49">
                  <c:v>0.707743487</c:v>
                </c:pt>
                <c:pt idx="50">
                  <c:v>0.92412410199999995</c:v>
                </c:pt>
                <c:pt idx="51">
                  <c:v>0.93793269599999995</c:v>
                </c:pt>
                <c:pt idx="52">
                  <c:v>0.96933001900000004</c:v>
                </c:pt>
                <c:pt idx="53">
                  <c:v>0.97575295100000004</c:v>
                </c:pt>
                <c:pt idx="54">
                  <c:v>0.98093750899999999</c:v>
                </c:pt>
                <c:pt idx="55">
                  <c:v>1.0711271099999999</c:v>
                </c:pt>
                <c:pt idx="56">
                  <c:v>0.98488116199999998</c:v>
                </c:pt>
                <c:pt idx="57">
                  <c:v>1.0314981379999999</c:v>
                </c:pt>
                <c:pt idx="58">
                  <c:v>1.0084174809999999</c:v>
                </c:pt>
                <c:pt idx="59">
                  <c:v>1.0325998279999999</c:v>
                </c:pt>
                <c:pt idx="60">
                  <c:v>1.0322057570000001</c:v>
                </c:pt>
                <c:pt idx="61">
                  <c:v>1.006094882</c:v>
                </c:pt>
                <c:pt idx="62">
                  <c:v>1.0367318990000001</c:v>
                </c:pt>
                <c:pt idx="63">
                  <c:v>1.037182848</c:v>
                </c:pt>
                <c:pt idx="64">
                  <c:v>0.98920164600000005</c:v>
                </c:pt>
                <c:pt idx="65">
                  <c:v>1.01654628</c:v>
                </c:pt>
                <c:pt idx="66">
                  <c:v>1.0005195410000001</c:v>
                </c:pt>
                <c:pt idx="67">
                  <c:v>1.1276256659999999</c:v>
                </c:pt>
                <c:pt idx="68">
                  <c:v>1.043745299</c:v>
                </c:pt>
                <c:pt idx="69">
                  <c:v>1.0445734090000001</c:v>
                </c:pt>
                <c:pt idx="70">
                  <c:v>1.0213895449999999</c:v>
                </c:pt>
                <c:pt idx="71">
                  <c:v>1.0155754969999999</c:v>
                </c:pt>
                <c:pt idx="72">
                  <c:v>1.016363079</c:v>
                </c:pt>
                <c:pt idx="73">
                  <c:v>1.0129297770000001</c:v>
                </c:pt>
                <c:pt idx="74">
                  <c:v>1.0228639980000001</c:v>
                </c:pt>
                <c:pt idx="75">
                  <c:v>1.0229779109999999</c:v>
                </c:pt>
                <c:pt idx="76">
                  <c:v>1.0442439029999999</c:v>
                </c:pt>
                <c:pt idx="77">
                  <c:v>1.0562384090000001</c:v>
                </c:pt>
                <c:pt idx="78">
                  <c:v>1.0260504399999999</c:v>
                </c:pt>
                <c:pt idx="79">
                  <c:v>1.0379791439999999</c:v>
                </c:pt>
                <c:pt idx="80">
                  <c:v>1.082589912</c:v>
                </c:pt>
                <c:pt idx="81">
                  <c:v>1.0477030389999999</c:v>
                </c:pt>
                <c:pt idx="82">
                  <c:v>1.055198622</c:v>
                </c:pt>
                <c:pt idx="83">
                  <c:v>1.0925462500000001</c:v>
                </c:pt>
                <c:pt idx="84">
                  <c:v>0.95613581199999997</c:v>
                </c:pt>
                <c:pt idx="85">
                  <c:v>1.0294873819999999</c:v>
                </c:pt>
                <c:pt idx="86">
                  <c:v>1.0242458750000001</c:v>
                </c:pt>
                <c:pt idx="87">
                  <c:v>1.061349844</c:v>
                </c:pt>
                <c:pt idx="88">
                  <c:v>1.1010861080000001</c:v>
                </c:pt>
                <c:pt idx="89">
                  <c:v>1.091142635</c:v>
                </c:pt>
                <c:pt idx="90">
                  <c:v>1.128180258</c:v>
                </c:pt>
                <c:pt idx="91">
                  <c:v>1.1288010550000001</c:v>
                </c:pt>
                <c:pt idx="92">
                  <c:v>0.97089878699999999</c:v>
                </c:pt>
                <c:pt idx="93">
                  <c:v>1.1231810840000001</c:v>
                </c:pt>
                <c:pt idx="94">
                  <c:v>1.135977011</c:v>
                </c:pt>
                <c:pt idx="95">
                  <c:v>0.89980485799999999</c:v>
                </c:pt>
                <c:pt idx="96">
                  <c:v>0.89390627899999997</c:v>
                </c:pt>
                <c:pt idx="97">
                  <c:v>1.1788823690000001</c:v>
                </c:pt>
                <c:pt idx="98">
                  <c:v>1.097328474</c:v>
                </c:pt>
                <c:pt idx="99">
                  <c:v>1.099656271</c:v>
                </c:pt>
                <c:pt idx="100">
                  <c:v>1.1479755300000001</c:v>
                </c:pt>
                <c:pt idx="101">
                  <c:v>1.1171294119999999</c:v>
                </c:pt>
                <c:pt idx="102">
                  <c:v>1.0662619950000001</c:v>
                </c:pt>
                <c:pt idx="103">
                  <c:v>1.050522631</c:v>
                </c:pt>
                <c:pt idx="104">
                  <c:v>1.0442132129999999</c:v>
                </c:pt>
                <c:pt idx="105">
                  <c:v>1.0592733969999999</c:v>
                </c:pt>
                <c:pt idx="106">
                  <c:v>1.03644819</c:v>
                </c:pt>
                <c:pt idx="107">
                  <c:v>1.031972018</c:v>
                </c:pt>
                <c:pt idx="108">
                  <c:v>1.0406651099999999</c:v>
                </c:pt>
                <c:pt idx="109">
                  <c:v>1.220932272</c:v>
                </c:pt>
                <c:pt idx="110">
                  <c:v>1.222722563</c:v>
                </c:pt>
                <c:pt idx="111">
                  <c:v>1.114875928</c:v>
                </c:pt>
                <c:pt idx="112">
                  <c:v>1.193941615</c:v>
                </c:pt>
                <c:pt idx="113">
                  <c:v>1.162911738</c:v>
                </c:pt>
                <c:pt idx="114">
                  <c:v>1.1052074300000001</c:v>
                </c:pt>
                <c:pt idx="115">
                  <c:v>1.052256359</c:v>
                </c:pt>
                <c:pt idx="116">
                  <c:v>1.205356917</c:v>
                </c:pt>
                <c:pt idx="117">
                  <c:v>1.0460128630000001</c:v>
                </c:pt>
                <c:pt idx="118">
                  <c:v>1.221370479</c:v>
                </c:pt>
                <c:pt idx="119">
                  <c:v>1.20561064</c:v>
                </c:pt>
                <c:pt idx="120">
                  <c:v>1.2482350019999999</c:v>
                </c:pt>
                <c:pt idx="121">
                  <c:v>1.1472362380000001</c:v>
                </c:pt>
                <c:pt idx="122">
                  <c:v>1.12778029</c:v>
                </c:pt>
                <c:pt idx="123">
                  <c:v>1.193058873</c:v>
                </c:pt>
                <c:pt idx="124">
                  <c:v>1.2365626320000001</c:v>
                </c:pt>
                <c:pt idx="125">
                  <c:v>1.159877195</c:v>
                </c:pt>
                <c:pt idx="126">
                  <c:v>1.2400552</c:v>
                </c:pt>
                <c:pt idx="127">
                  <c:v>1.2874980460000001</c:v>
                </c:pt>
                <c:pt idx="128">
                  <c:v>1.2740603100000001</c:v>
                </c:pt>
                <c:pt idx="129">
                  <c:v>1.2272453649999999</c:v>
                </c:pt>
                <c:pt idx="130">
                  <c:v>1.27695509</c:v>
                </c:pt>
                <c:pt idx="131">
                  <c:v>1.2290994770000001</c:v>
                </c:pt>
                <c:pt idx="132">
                  <c:v>1.3056446610000001</c:v>
                </c:pt>
                <c:pt idx="133">
                  <c:v>1.360641081</c:v>
                </c:pt>
                <c:pt idx="134">
                  <c:v>1.2587361450000001</c:v>
                </c:pt>
                <c:pt idx="135">
                  <c:v>1.233958506</c:v>
                </c:pt>
                <c:pt idx="136">
                  <c:v>1.327377467</c:v>
                </c:pt>
                <c:pt idx="137">
                  <c:v>1.240856095</c:v>
                </c:pt>
                <c:pt idx="138">
                  <c:v>1.060750166</c:v>
                </c:pt>
                <c:pt idx="139">
                  <c:v>1.299910693</c:v>
                </c:pt>
                <c:pt idx="140">
                  <c:v>1.256087339</c:v>
                </c:pt>
                <c:pt idx="141">
                  <c:v>1.203785034</c:v>
                </c:pt>
                <c:pt idx="142">
                  <c:v>1.286298151</c:v>
                </c:pt>
                <c:pt idx="143">
                  <c:v>1.3069387429999999</c:v>
                </c:pt>
                <c:pt idx="144">
                  <c:v>1.211625865</c:v>
                </c:pt>
                <c:pt idx="145">
                  <c:v>1.222407215</c:v>
                </c:pt>
                <c:pt idx="146">
                  <c:v>1.2220869759999999</c:v>
                </c:pt>
                <c:pt idx="147">
                  <c:v>1.1400025540000001</c:v>
                </c:pt>
                <c:pt idx="148">
                  <c:v>1.3299658139999999</c:v>
                </c:pt>
                <c:pt idx="149">
                  <c:v>1.2233067550000001</c:v>
                </c:pt>
                <c:pt idx="150">
                  <c:v>1.34315731</c:v>
                </c:pt>
                <c:pt idx="151">
                  <c:v>1.2673858149999999</c:v>
                </c:pt>
                <c:pt idx="152">
                  <c:v>1.3820005930000001</c:v>
                </c:pt>
                <c:pt idx="153">
                  <c:v>1.3651228200000001</c:v>
                </c:pt>
                <c:pt idx="154">
                  <c:v>1.083079691</c:v>
                </c:pt>
                <c:pt idx="155">
                  <c:v>1.239105804</c:v>
                </c:pt>
                <c:pt idx="156">
                  <c:v>1.2520827539999999</c:v>
                </c:pt>
                <c:pt idx="157">
                  <c:v>1.3957680050000001</c:v>
                </c:pt>
                <c:pt idx="158">
                  <c:v>1.3841327320000001</c:v>
                </c:pt>
                <c:pt idx="159">
                  <c:v>1.3745956560000001</c:v>
                </c:pt>
                <c:pt idx="160">
                  <c:v>1.3776256979999999</c:v>
                </c:pt>
                <c:pt idx="161">
                  <c:v>1.3935035790000001</c:v>
                </c:pt>
                <c:pt idx="162">
                  <c:v>1.4241165760000001</c:v>
                </c:pt>
                <c:pt idx="163">
                  <c:v>1.4014959090000001</c:v>
                </c:pt>
                <c:pt idx="164">
                  <c:v>1.364666293</c:v>
                </c:pt>
                <c:pt idx="165">
                  <c:v>1.403405432</c:v>
                </c:pt>
                <c:pt idx="166">
                  <c:v>1.3472057529999999</c:v>
                </c:pt>
                <c:pt idx="167">
                  <c:v>1.4272021509999999</c:v>
                </c:pt>
                <c:pt idx="168">
                  <c:v>1.414514651</c:v>
                </c:pt>
                <c:pt idx="169">
                  <c:v>1.4344777500000001</c:v>
                </c:pt>
                <c:pt idx="170">
                  <c:v>1.4304140110000001</c:v>
                </c:pt>
                <c:pt idx="171">
                  <c:v>1.4275045529999999</c:v>
                </c:pt>
                <c:pt idx="172">
                  <c:v>1.4717878929999999</c:v>
                </c:pt>
                <c:pt idx="173">
                  <c:v>1.382122801</c:v>
                </c:pt>
                <c:pt idx="174">
                  <c:v>1.466011701</c:v>
                </c:pt>
                <c:pt idx="175">
                  <c:v>1.468879651</c:v>
                </c:pt>
                <c:pt idx="176">
                  <c:v>1.4642967570000001</c:v>
                </c:pt>
                <c:pt idx="177">
                  <c:v>1.483747135</c:v>
                </c:pt>
                <c:pt idx="178">
                  <c:v>1.471027863</c:v>
                </c:pt>
                <c:pt idx="179">
                  <c:v>1.4609511529999999</c:v>
                </c:pt>
                <c:pt idx="180">
                  <c:v>1.4842032329999999</c:v>
                </c:pt>
                <c:pt idx="181">
                  <c:v>1.482540631</c:v>
                </c:pt>
                <c:pt idx="182">
                  <c:v>1.490806641</c:v>
                </c:pt>
                <c:pt idx="183">
                  <c:v>1.4819064930000001</c:v>
                </c:pt>
                <c:pt idx="184">
                  <c:v>1.52587176</c:v>
                </c:pt>
                <c:pt idx="185">
                  <c:v>1.500216502</c:v>
                </c:pt>
                <c:pt idx="186">
                  <c:v>1.499405809</c:v>
                </c:pt>
                <c:pt idx="187">
                  <c:v>1.508420066</c:v>
                </c:pt>
                <c:pt idx="188">
                  <c:v>1.509779392</c:v>
                </c:pt>
                <c:pt idx="189">
                  <c:v>1.5368120489999999</c:v>
                </c:pt>
                <c:pt idx="190">
                  <c:v>1.540129962</c:v>
                </c:pt>
                <c:pt idx="191">
                  <c:v>1.5394012429999999</c:v>
                </c:pt>
                <c:pt idx="192">
                  <c:v>1.5548347</c:v>
                </c:pt>
                <c:pt idx="193">
                  <c:v>1.5898888609999999</c:v>
                </c:pt>
                <c:pt idx="194">
                  <c:v>1.639186088</c:v>
                </c:pt>
                <c:pt idx="195">
                  <c:v>1.6233769659999999</c:v>
                </c:pt>
                <c:pt idx="196">
                  <c:v>1.656638922</c:v>
                </c:pt>
                <c:pt idx="197">
                  <c:v>1.6273789999999999</c:v>
                </c:pt>
                <c:pt idx="198">
                  <c:v>1.622581367</c:v>
                </c:pt>
                <c:pt idx="199">
                  <c:v>1.651435285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Locality-Aware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Sheet1!$A$2:$A$201</c:f>
              <c:numCache>
                <c:formatCode>General</c:formatCode>
                <c:ptCount val="2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</c:numCache>
            </c:numRef>
          </c:cat>
          <c:val>
            <c:numRef>
              <c:f>Sheet1!$C$2:$C$201</c:f>
              <c:numCache>
                <c:formatCode>General</c:formatCode>
                <c:ptCount val="200"/>
                <c:pt idx="0">
                  <c:v>0.91433182199999996</c:v>
                </c:pt>
                <c:pt idx="1">
                  <c:v>0.95018373099999998</c:v>
                </c:pt>
                <c:pt idx="2">
                  <c:v>0.97622819500000002</c:v>
                </c:pt>
                <c:pt idx="3">
                  <c:v>0.99020227699999996</c:v>
                </c:pt>
                <c:pt idx="4">
                  <c:v>0.99085171699999997</c:v>
                </c:pt>
                <c:pt idx="5">
                  <c:v>0.99525823300000005</c:v>
                </c:pt>
                <c:pt idx="6">
                  <c:v>0.99636969799999997</c:v>
                </c:pt>
                <c:pt idx="7">
                  <c:v>0.99850007699999999</c:v>
                </c:pt>
                <c:pt idx="8">
                  <c:v>0.998957019</c:v>
                </c:pt>
                <c:pt idx="9">
                  <c:v>0.99955811000000006</c:v>
                </c:pt>
                <c:pt idx="10">
                  <c:v>1.0007740270000001</c:v>
                </c:pt>
                <c:pt idx="11">
                  <c:v>1.004167931</c:v>
                </c:pt>
                <c:pt idx="12">
                  <c:v>1.0042666170000001</c:v>
                </c:pt>
                <c:pt idx="13">
                  <c:v>1.0111921960000001</c:v>
                </c:pt>
                <c:pt idx="14">
                  <c:v>1.012070255</c:v>
                </c:pt>
                <c:pt idx="15">
                  <c:v>1.0210703919999999</c:v>
                </c:pt>
                <c:pt idx="16">
                  <c:v>1.0218478419999999</c:v>
                </c:pt>
                <c:pt idx="17">
                  <c:v>1.022365011</c:v>
                </c:pt>
                <c:pt idx="18">
                  <c:v>1.0224132100000001</c:v>
                </c:pt>
                <c:pt idx="19">
                  <c:v>1.0252810939999999</c:v>
                </c:pt>
                <c:pt idx="20">
                  <c:v>1.0269945410000001</c:v>
                </c:pt>
                <c:pt idx="21">
                  <c:v>1.0270048789999999</c:v>
                </c:pt>
                <c:pt idx="22">
                  <c:v>1.0287540180000001</c:v>
                </c:pt>
                <c:pt idx="23">
                  <c:v>1.030424284</c:v>
                </c:pt>
                <c:pt idx="24">
                  <c:v>1.030432104</c:v>
                </c:pt>
                <c:pt idx="25">
                  <c:v>1.0307987089999999</c:v>
                </c:pt>
                <c:pt idx="26">
                  <c:v>1.0342753739999999</c:v>
                </c:pt>
                <c:pt idx="27">
                  <c:v>1.0359996680000001</c:v>
                </c:pt>
                <c:pt idx="28">
                  <c:v>1.0361411869999999</c:v>
                </c:pt>
                <c:pt idx="29">
                  <c:v>1.0369269029999999</c:v>
                </c:pt>
                <c:pt idx="30">
                  <c:v>1.039097103</c:v>
                </c:pt>
                <c:pt idx="31">
                  <c:v>1.0398079220000001</c:v>
                </c:pt>
                <c:pt idx="32">
                  <c:v>1.04061508</c:v>
                </c:pt>
                <c:pt idx="33">
                  <c:v>1.0412811930000001</c:v>
                </c:pt>
                <c:pt idx="34">
                  <c:v>1.04606555</c:v>
                </c:pt>
                <c:pt idx="35">
                  <c:v>1.0475962510000001</c:v>
                </c:pt>
                <c:pt idx="36">
                  <c:v>1.048652717</c:v>
                </c:pt>
                <c:pt idx="37">
                  <c:v>1.0487144479999999</c:v>
                </c:pt>
                <c:pt idx="38">
                  <c:v>1.050135952</c:v>
                </c:pt>
                <c:pt idx="39">
                  <c:v>1.0506150009999999</c:v>
                </c:pt>
                <c:pt idx="40">
                  <c:v>1.0506194879999999</c:v>
                </c:pt>
                <c:pt idx="41">
                  <c:v>1.0517932679999999</c:v>
                </c:pt>
                <c:pt idx="42">
                  <c:v>1.0528318830000001</c:v>
                </c:pt>
                <c:pt idx="43">
                  <c:v>1.0568448829999999</c:v>
                </c:pt>
                <c:pt idx="44">
                  <c:v>1.0570692799999999</c:v>
                </c:pt>
                <c:pt idx="45">
                  <c:v>1.0608611080000001</c:v>
                </c:pt>
                <c:pt idx="46">
                  <c:v>1.0617500470000001</c:v>
                </c:pt>
                <c:pt idx="47">
                  <c:v>1.0637605939999999</c:v>
                </c:pt>
                <c:pt idx="48">
                  <c:v>1.0666570740000001</c:v>
                </c:pt>
                <c:pt idx="49">
                  <c:v>1.073562532</c:v>
                </c:pt>
                <c:pt idx="50">
                  <c:v>1.0745835720000001</c:v>
                </c:pt>
                <c:pt idx="51">
                  <c:v>1.074947764</c:v>
                </c:pt>
                <c:pt idx="52">
                  <c:v>1.0800068490000001</c:v>
                </c:pt>
                <c:pt idx="53">
                  <c:v>1.0814155649999999</c:v>
                </c:pt>
                <c:pt idx="54">
                  <c:v>1.0864383399999999</c:v>
                </c:pt>
                <c:pt idx="55">
                  <c:v>1.0869337349999999</c:v>
                </c:pt>
                <c:pt idx="56">
                  <c:v>1.087482659</c:v>
                </c:pt>
                <c:pt idx="57">
                  <c:v>1.0905773059999999</c:v>
                </c:pt>
                <c:pt idx="58">
                  <c:v>1.103724258</c:v>
                </c:pt>
                <c:pt idx="59">
                  <c:v>1.1103928359999999</c:v>
                </c:pt>
                <c:pt idx="60">
                  <c:v>1.112881089</c:v>
                </c:pt>
                <c:pt idx="61">
                  <c:v>1.1135283220000001</c:v>
                </c:pt>
                <c:pt idx="62">
                  <c:v>1.117533203</c:v>
                </c:pt>
                <c:pt idx="63">
                  <c:v>1.1182805629999999</c:v>
                </c:pt>
                <c:pt idx="64">
                  <c:v>1.1227380440000001</c:v>
                </c:pt>
                <c:pt idx="65">
                  <c:v>1.1292590339999999</c:v>
                </c:pt>
                <c:pt idx="66">
                  <c:v>1.1316495600000001</c:v>
                </c:pt>
                <c:pt idx="67">
                  <c:v>1.1354556609999999</c:v>
                </c:pt>
                <c:pt idx="68">
                  <c:v>1.135531941</c:v>
                </c:pt>
                <c:pt idx="69">
                  <c:v>1.137619285</c:v>
                </c:pt>
                <c:pt idx="70">
                  <c:v>1.139053224</c:v>
                </c:pt>
                <c:pt idx="71">
                  <c:v>1.139524478</c:v>
                </c:pt>
                <c:pt idx="72">
                  <c:v>1.141088149</c:v>
                </c:pt>
                <c:pt idx="73">
                  <c:v>1.1425758269999999</c:v>
                </c:pt>
                <c:pt idx="74">
                  <c:v>1.1453447969999999</c:v>
                </c:pt>
                <c:pt idx="75">
                  <c:v>1.14674615</c:v>
                </c:pt>
                <c:pt idx="76">
                  <c:v>1.1477562130000001</c:v>
                </c:pt>
                <c:pt idx="77">
                  <c:v>1.1497327639999999</c:v>
                </c:pt>
                <c:pt idx="78">
                  <c:v>1.1520371119999999</c:v>
                </c:pt>
                <c:pt idx="79">
                  <c:v>1.1541817590000001</c:v>
                </c:pt>
                <c:pt idx="80">
                  <c:v>1.1545355900000001</c:v>
                </c:pt>
                <c:pt idx="81">
                  <c:v>1.154851125</c:v>
                </c:pt>
                <c:pt idx="82">
                  <c:v>1.1555277399999999</c:v>
                </c:pt>
                <c:pt idx="83">
                  <c:v>1.157843341</c:v>
                </c:pt>
                <c:pt idx="84">
                  <c:v>1.1623472429999999</c:v>
                </c:pt>
                <c:pt idx="85">
                  <c:v>1.1684713680000001</c:v>
                </c:pt>
                <c:pt idx="86">
                  <c:v>1.1702669050000001</c:v>
                </c:pt>
                <c:pt idx="87">
                  <c:v>1.1718870240000001</c:v>
                </c:pt>
                <c:pt idx="88">
                  <c:v>1.173653096</c:v>
                </c:pt>
                <c:pt idx="89">
                  <c:v>1.1817521870000001</c:v>
                </c:pt>
                <c:pt idx="90">
                  <c:v>1.1832536929999999</c:v>
                </c:pt>
                <c:pt idx="91">
                  <c:v>1.1856150430000001</c:v>
                </c:pt>
                <c:pt idx="92">
                  <c:v>1.1872443029999999</c:v>
                </c:pt>
                <c:pt idx="93">
                  <c:v>1.1882885400000001</c:v>
                </c:pt>
                <c:pt idx="94">
                  <c:v>1.1951160059999999</c:v>
                </c:pt>
                <c:pt idx="95">
                  <c:v>1.1961182640000001</c:v>
                </c:pt>
                <c:pt idx="96">
                  <c:v>1.201661616</c:v>
                </c:pt>
                <c:pt idx="97">
                  <c:v>1.202909271</c:v>
                </c:pt>
                <c:pt idx="98">
                  <c:v>1.2030537050000001</c:v>
                </c:pt>
                <c:pt idx="99">
                  <c:v>1.2079768099999999</c:v>
                </c:pt>
                <c:pt idx="100">
                  <c:v>1.2114926290000001</c:v>
                </c:pt>
                <c:pt idx="101">
                  <c:v>1.212016416</c:v>
                </c:pt>
                <c:pt idx="102">
                  <c:v>1.214137185</c:v>
                </c:pt>
                <c:pt idx="103">
                  <c:v>1.2146029030000001</c:v>
                </c:pt>
                <c:pt idx="104">
                  <c:v>1.216651887</c:v>
                </c:pt>
                <c:pt idx="105">
                  <c:v>1.218159126</c:v>
                </c:pt>
                <c:pt idx="106">
                  <c:v>1.2184088369999999</c:v>
                </c:pt>
                <c:pt idx="107">
                  <c:v>1.2184264570000001</c:v>
                </c:pt>
                <c:pt idx="108">
                  <c:v>1.2257833060000001</c:v>
                </c:pt>
                <c:pt idx="109">
                  <c:v>1.228095063</c:v>
                </c:pt>
                <c:pt idx="110">
                  <c:v>1.230145542</c:v>
                </c:pt>
                <c:pt idx="111">
                  <c:v>1.2345815330000001</c:v>
                </c:pt>
                <c:pt idx="112">
                  <c:v>1.235028547</c:v>
                </c:pt>
                <c:pt idx="113">
                  <c:v>1.237935043</c:v>
                </c:pt>
                <c:pt idx="114">
                  <c:v>1.239780047</c:v>
                </c:pt>
                <c:pt idx="115">
                  <c:v>1.2423269020000001</c:v>
                </c:pt>
                <c:pt idx="116">
                  <c:v>1.2438102950000001</c:v>
                </c:pt>
                <c:pt idx="117">
                  <c:v>1.2440599510000001</c:v>
                </c:pt>
                <c:pt idx="118">
                  <c:v>1.2491795779999999</c:v>
                </c:pt>
                <c:pt idx="119">
                  <c:v>1.2503382249999999</c:v>
                </c:pt>
                <c:pt idx="120">
                  <c:v>1.2523681120000001</c:v>
                </c:pt>
                <c:pt idx="121">
                  <c:v>1.2569316859999999</c:v>
                </c:pt>
                <c:pt idx="122">
                  <c:v>1.2655477470000001</c:v>
                </c:pt>
                <c:pt idx="123">
                  <c:v>1.2658804340000001</c:v>
                </c:pt>
                <c:pt idx="124">
                  <c:v>1.2689378840000001</c:v>
                </c:pt>
                <c:pt idx="125">
                  <c:v>1.2732446399999999</c:v>
                </c:pt>
                <c:pt idx="126">
                  <c:v>1.287091006</c:v>
                </c:pt>
                <c:pt idx="127">
                  <c:v>1.2921125469999999</c:v>
                </c:pt>
                <c:pt idx="128">
                  <c:v>1.2933050719999999</c:v>
                </c:pt>
                <c:pt idx="129">
                  <c:v>1.2955557049999999</c:v>
                </c:pt>
                <c:pt idx="130">
                  <c:v>1.296089233</c:v>
                </c:pt>
                <c:pt idx="131">
                  <c:v>1.30095538</c:v>
                </c:pt>
                <c:pt idx="132">
                  <c:v>1.301199803</c:v>
                </c:pt>
                <c:pt idx="133">
                  <c:v>1.3016360739999999</c:v>
                </c:pt>
                <c:pt idx="134">
                  <c:v>1.303998891</c:v>
                </c:pt>
                <c:pt idx="135">
                  <c:v>1.308053275</c:v>
                </c:pt>
                <c:pt idx="136">
                  <c:v>1.3092303780000001</c:v>
                </c:pt>
                <c:pt idx="137">
                  <c:v>1.317926433</c:v>
                </c:pt>
                <c:pt idx="138">
                  <c:v>1.3181205680000001</c:v>
                </c:pt>
                <c:pt idx="139">
                  <c:v>1.318664281</c:v>
                </c:pt>
                <c:pt idx="140">
                  <c:v>1.3199090920000001</c:v>
                </c:pt>
                <c:pt idx="141">
                  <c:v>1.321723271</c:v>
                </c:pt>
                <c:pt idx="142">
                  <c:v>1.3241570899999999</c:v>
                </c:pt>
                <c:pt idx="143">
                  <c:v>1.324935918</c:v>
                </c:pt>
                <c:pt idx="144">
                  <c:v>1.327855649</c:v>
                </c:pt>
                <c:pt idx="145">
                  <c:v>1.3371583629999999</c:v>
                </c:pt>
                <c:pt idx="146">
                  <c:v>1.340573445</c:v>
                </c:pt>
                <c:pt idx="147">
                  <c:v>1.3417465</c:v>
                </c:pt>
                <c:pt idx="148">
                  <c:v>1.342312076</c:v>
                </c:pt>
                <c:pt idx="149">
                  <c:v>1.346808572</c:v>
                </c:pt>
                <c:pt idx="150">
                  <c:v>1.3540540860000001</c:v>
                </c:pt>
                <c:pt idx="151">
                  <c:v>1.3555834149999999</c:v>
                </c:pt>
                <c:pt idx="152">
                  <c:v>1.3575924070000001</c:v>
                </c:pt>
                <c:pt idx="153">
                  <c:v>1.359770554</c:v>
                </c:pt>
                <c:pt idx="154">
                  <c:v>1.3612311269999999</c:v>
                </c:pt>
                <c:pt idx="155">
                  <c:v>1.362567326</c:v>
                </c:pt>
                <c:pt idx="156">
                  <c:v>1.367016604</c:v>
                </c:pt>
                <c:pt idx="157">
                  <c:v>1.376965357</c:v>
                </c:pt>
                <c:pt idx="158">
                  <c:v>1.379293042</c:v>
                </c:pt>
                <c:pt idx="159">
                  <c:v>1.379587372</c:v>
                </c:pt>
                <c:pt idx="160">
                  <c:v>1.3828089130000001</c:v>
                </c:pt>
                <c:pt idx="161">
                  <c:v>1.396891772</c:v>
                </c:pt>
                <c:pt idx="162">
                  <c:v>1.3984599049999999</c:v>
                </c:pt>
                <c:pt idx="163">
                  <c:v>1.399777582</c:v>
                </c:pt>
                <c:pt idx="164">
                  <c:v>1.4067033449999999</c:v>
                </c:pt>
                <c:pt idx="165">
                  <c:v>1.4101971250000001</c:v>
                </c:pt>
                <c:pt idx="166">
                  <c:v>1.4126350640000001</c:v>
                </c:pt>
                <c:pt idx="167">
                  <c:v>1.428948868</c:v>
                </c:pt>
                <c:pt idx="168">
                  <c:v>1.437553144</c:v>
                </c:pt>
                <c:pt idx="169">
                  <c:v>1.4375931200000001</c:v>
                </c:pt>
                <c:pt idx="170">
                  <c:v>1.445066918</c:v>
                </c:pt>
                <c:pt idx="171">
                  <c:v>1.4517094370000001</c:v>
                </c:pt>
                <c:pt idx="172">
                  <c:v>1.455410463</c:v>
                </c:pt>
                <c:pt idx="173">
                  <c:v>1.457128735</c:v>
                </c:pt>
                <c:pt idx="174">
                  <c:v>1.4617271469999999</c:v>
                </c:pt>
                <c:pt idx="175">
                  <c:v>1.4768847490000001</c:v>
                </c:pt>
                <c:pt idx="176">
                  <c:v>1.486832685</c:v>
                </c:pt>
                <c:pt idx="177">
                  <c:v>1.4877766050000001</c:v>
                </c:pt>
                <c:pt idx="178">
                  <c:v>1.4939152469999999</c:v>
                </c:pt>
                <c:pt idx="179">
                  <c:v>1.4972198960000001</c:v>
                </c:pt>
                <c:pt idx="180">
                  <c:v>1.498014838</c:v>
                </c:pt>
                <c:pt idx="181">
                  <c:v>1.498645198</c:v>
                </c:pt>
                <c:pt idx="182">
                  <c:v>1.5005763029999999</c:v>
                </c:pt>
                <c:pt idx="183">
                  <c:v>1.5058648670000001</c:v>
                </c:pt>
                <c:pt idx="184">
                  <c:v>1.507676528</c:v>
                </c:pt>
                <c:pt idx="185">
                  <c:v>1.5138318200000001</c:v>
                </c:pt>
                <c:pt idx="186">
                  <c:v>1.523996989</c:v>
                </c:pt>
                <c:pt idx="187">
                  <c:v>1.5256648349999999</c:v>
                </c:pt>
                <c:pt idx="188">
                  <c:v>1.540681486</c:v>
                </c:pt>
                <c:pt idx="189">
                  <c:v>1.54611163</c:v>
                </c:pt>
                <c:pt idx="190">
                  <c:v>1.5636361409999999</c:v>
                </c:pt>
                <c:pt idx="191">
                  <c:v>1.5667967270000001</c:v>
                </c:pt>
                <c:pt idx="192">
                  <c:v>1.572224042</c:v>
                </c:pt>
                <c:pt idx="193">
                  <c:v>1.58835386</c:v>
                </c:pt>
                <c:pt idx="194">
                  <c:v>1.623668586</c:v>
                </c:pt>
                <c:pt idx="195">
                  <c:v>1.6305347109999999</c:v>
                </c:pt>
                <c:pt idx="196">
                  <c:v>1.6473780119999999</c:v>
                </c:pt>
                <c:pt idx="197">
                  <c:v>1.653088812</c:v>
                </c:pt>
                <c:pt idx="198">
                  <c:v>1.686027739</c:v>
                </c:pt>
                <c:pt idx="199">
                  <c:v>1.696764629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6457104"/>
        <c:axId val="326457664"/>
      </c:lineChart>
      <c:catAx>
        <c:axId val="32645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6457664"/>
        <c:crosses val="autoZero"/>
        <c:auto val="1"/>
        <c:lblAlgn val="ctr"/>
        <c:lblOffset val="100"/>
        <c:noMultiLvlLbl val="0"/>
      </c:catAx>
      <c:valAx>
        <c:axId val="326457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645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545470010693108E-2"/>
          <c:y val="3.1460634346273934E-2"/>
          <c:w val="0.93247922134733163"/>
          <c:h val="0.692252934046291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Cache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1">
                  <c:v>0.27612920499999999</c:v>
                </c:pt>
                <c:pt idx="5">
                  <c:v>0.22974204500000001</c:v>
                </c:pt>
                <c:pt idx="9">
                  <c:v>0.21380359500000001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HMC Link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1">
                  <c:v>0.50415019900000002</c:v>
                </c:pt>
                <c:pt idx="5">
                  <c:v>0.51296859699999997</c:v>
                </c:pt>
                <c:pt idx="9">
                  <c:v>0.513968325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DRAM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1">
                  <c:v>0.21457203699999999</c:v>
                </c:pt>
                <c:pt idx="5">
                  <c:v>0.25452649100000002</c:v>
                </c:pt>
                <c:pt idx="9">
                  <c:v>0.26887156600000001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Host-side PCU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  <c:pt idx="1">
                  <c:v>4.3662429999999997E-3</c:v>
                </c:pt>
                <c:pt idx="5">
                  <c:v>3.6966659999999999E-3</c:v>
                </c:pt>
                <c:pt idx="9">
                  <c:v>3.0358239999999999E-3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Memory-side PCU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Sheet1!$F$2:$F$14</c:f>
              <c:numCache>
                <c:formatCode>General</c:formatCode>
                <c:ptCount val="13"/>
                <c:pt idx="1">
                  <c:v>0</c:v>
                </c:pt>
                <c:pt idx="5">
                  <c:v>0</c:v>
                </c:pt>
                <c:pt idx="9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PMU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Sheet1!$G$2:$G$14</c:f>
              <c:numCache>
                <c:formatCode>0.00E+00</c:formatCode>
                <c:ptCount val="13"/>
                <c:pt idx="1">
                  <c:v>7.7323400000000006E-5</c:v>
                </c:pt>
                <c:pt idx="5">
                  <c:v>6.4146000000000006E-5</c:v>
                </c:pt>
                <c:pt idx="9">
                  <c:v>5.4225399999999998E-5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계열 7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Sheet1!$H$2:$H$14</c:f>
              <c:numCache>
                <c:formatCode>General</c:formatCode>
                <c:ptCount val="13"/>
                <c:pt idx="2">
                  <c:v>0.29322203600000002</c:v>
                </c:pt>
                <c:pt idx="6">
                  <c:v>0.18896870700000001</c:v>
                </c:pt>
                <c:pt idx="10">
                  <c:v>0.141068164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계열 8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Sheet1!$I$2:$I$14</c:f>
              <c:numCache>
                <c:formatCode>General</c:formatCode>
                <c:ptCount val="13"/>
                <c:pt idx="2">
                  <c:v>0.68427908800000004</c:v>
                </c:pt>
                <c:pt idx="6">
                  <c:v>0.483400051</c:v>
                </c:pt>
                <c:pt idx="10">
                  <c:v>0.36147355799999997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계열 9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Sheet1!$J$2:$J$14</c:f>
              <c:numCache>
                <c:formatCode>General</c:formatCode>
                <c:ptCount val="13"/>
                <c:pt idx="2">
                  <c:v>0.46390881499999997</c:v>
                </c:pt>
                <c:pt idx="6">
                  <c:v>0.35056454799999998</c:v>
                </c:pt>
                <c:pt idx="10">
                  <c:v>0.262036822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계열 10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Sheet1!$K$2:$K$14</c:f>
              <c:numCache>
                <c:formatCode>General</c:formatCode>
                <c:ptCount val="13"/>
                <c:pt idx="2">
                  <c:v>0</c:v>
                </c:pt>
                <c:pt idx="6">
                  <c:v>0</c:v>
                </c:pt>
                <c:pt idx="10">
                  <c:v>0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계열 11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Sheet1!$L$2:$L$14</c:f>
              <c:numCache>
                <c:formatCode>General</c:formatCode>
                <c:ptCount val="13"/>
                <c:pt idx="2">
                  <c:v>1.5794799000000002E-2</c:v>
                </c:pt>
                <c:pt idx="6">
                  <c:v>1.1518435E-2</c:v>
                </c:pt>
                <c:pt idx="10">
                  <c:v>8.5371160000000008E-3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계열 12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Sheet1!$M$2:$M$14</c:f>
              <c:numCache>
                <c:formatCode>General</c:formatCode>
                <c:ptCount val="13"/>
                <c:pt idx="2">
                  <c:v>5.3636500000000002E-3</c:v>
                </c:pt>
                <c:pt idx="6">
                  <c:v>3.6920759999999999E-3</c:v>
                </c:pt>
                <c:pt idx="10">
                  <c:v>2.7686310000000001E-3</c:v>
                </c:pt>
              </c:numCache>
            </c:numRef>
          </c:val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계열 13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Sheet1!$N$2:$N$14</c:f>
              <c:numCache>
                <c:formatCode>General</c:formatCode>
                <c:ptCount val="13"/>
                <c:pt idx="3">
                  <c:v>0.263845408</c:v>
                </c:pt>
                <c:pt idx="7">
                  <c:v>0.192789455</c:v>
                </c:pt>
                <c:pt idx="11">
                  <c:v>0.14311433600000001</c:v>
                </c:pt>
              </c:numCache>
            </c:numRef>
          </c:val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계열 14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Sheet1!$O$2:$O$14</c:f>
              <c:numCache>
                <c:formatCode>General</c:formatCode>
                <c:ptCount val="13"/>
                <c:pt idx="3">
                  <c:v>0.48251685900000002</c:v>
                </c:pt>
                <c:pt idx="7">
                  <c:v>0.44254321400000002</c:v>
                </c:pt>
                <c:pt idx="11">
                  <c:v>0.35122196100000003</c:v>
                </c:pt>
              </c:numCache>
            </c:numRef>
          </c:val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계열 15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Sheet1!$P$2:$P$14</c:f>
              <c:numCache>
                <c:formatCode>General</c:formatCode>
                <c:ptCount val="13"/>
                <c:pt idx="3">
                  <c:v>0.216678076</c:v>
                </c:pt>
                <c:pt idx="7">
                  <c:v>0.24752395599999999</c:v>
                </c:pt>
                <c:pt idx="11">
                  <c:v>0.228971745</c:v>
                </c:pt>
              </c:numCache>
            </c:numRef>
          </c:val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계열 16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Sheet1!$Q$2:$Q$14</c:f>
              <c:numCache>
                <c:formatCode>General</c:formatCode>
                <c:ptCount val="13"/>
                <c:pt idx="3">
                  <c:v>4.1151160000000003E-3</c:v>
                </c:pt>
                <c:pt idx="7">
                  <c:v>1.678272E-3</c:v>
                </c:pt>
                <c:pt idx="11">
                  <c:v>1.018992E-3</c:v>
                </c:pt>
              </c:numCache>
            </c:numRef>
          </c:val>
        </c:ser>
        <c:ser>
          <c:idx val="16"/>
          <c:order val="16"/>
          <c:tx>
            <c:strRef>
              <c:f>Sheet1!$R$1</c:f>
              <c:strCache>
                <c:ptCount val="1"/>
                <c:pt idx="0">
                  <c:v>계열 17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Sheet1!$R$2:$R$14</c:f>
              <c:numCache>
                <c:formatCode>General</c:formatCode>
                <c:ptCount val="13"/>
                <c:pt idx="3">
                  <c:v>0</c:v>
                </c:pt>
                <c:pt idx="7">
                  <c:v>1.0239438E-2</c:v>
                </c:pt>
                <c:pt idx="11">
                  <c:v>8.1679019999999995E-3</c:v>
                </c:pt>
              </c:numCache>
            </c:numRef>
          </c:val>
        </c:ser>
        <c:ser>
          <c:idx val="17"/>
          <c:order val="17"/>
          <c:tx>
            <c:strRef>
              <c:f>Sheet1!$S$1</c:f>
              <c:strCache>
                <c:ptCount val="1"/>
                <c:pt idx="0">
                  <c:v>계열 18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Sheet1!$A$2:$A$14</c:f>
              <c:strCache>
                <c:ptCount val="11"/>
                <c:pt idx="2">
                  <c:v>Small</c:v>
                </c:pt>
                <c:pt idx="6">
                  <c:v>Medium</c:v>
                </c:pt>
                <c:pt idx="10">
                  <c:v>Large</c:v>
                </c:pt>
              </c:strCache>
            </c:strRef>
          </c:cat>
          <c:val>
            <c:numRef>
              <c:f>Sheet1!$S$2:$S$14</c:f>
              <c:numCache>
                <c:formatCode>General</c:formatCode>
                <c:ptCount val="13"/>
                <c:pt idx="3" formatCode="0.00E+00">
                  <c:v>5.4225399999999998E-5</c:v>
                </c:pt>
                <c:pt idx="7">
                  <c:v>3.7522609999999998E-3</c:v>
                </c:pt>
                <c:pt idx="11">
                  <c:v>2.9163380000000001E-3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326770448"/>
        <c:axId val="326771008"/>
      </c:barChart>
      <c:catAx>
        <c:axId val="32677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6771008"/>
        <c:crosses val="autoZero"/>
        <c:auto val="1"/>
        <c:lblAlgn val="ctr"/>
        <c:lblOffset val="100"/>
        <c:noMultiLvlLbl val="0"/>
      </c:catAx>
      <c:valAx>
        <c:axId val="326771008"/>
        <c:scaling>
          <c:orientation val="minMax"/>
          <c:max val="1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6770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6"/>
        <c:delete val="1"/>
      </c:legendEntry>
      <c:layout>
        <c:manualLayout>
          <c:xMode val="edge"/>
          <c:yMode val="edge"/>
          <c:x val="7.2957616409059969E-2"/>
          <c:y val="0.85591370098003194"/>
          <c:w val="0.87260316418780981"/>
          <c:h val="0.1287459331421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PIM-Only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  <c:pt idx="10">
                  <c:v>GM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0.53917908820107785</c:v>
                </c:pt>
                <c:pt idx="1">
                  <c:v>0.31004082135740729</c:v>
                </c:pt>
                <c:pt idx="2">
                  <c:v>0.50415861825445196</c:v>
                </c:pt>
                <c:pt idx="3">
                  <c:v>0.45844593545984669</c:v>
                </c:pt>
                <c:pt idx="4">
                  <c:v>0.47598068849566499</c:v>
                </c:pt>
                <c:pt idx="5">
                  <c:v>0.66307418757390502</c:v>
                </c:pt>
                <c:pt idx="6">
                  <c:v>0.63139736591355922</c:v>
                </c:pt>
                <c:pt idx="7">
                  <c:v>0.44904368526636085</c:v>
                </c:pt>
                <c:pt idx="8">
                  <c:v>0.15358312670974428</c:v>
                </c:pt>
                <c:pt idx="9">
                  <c:v>0.33670586072204056</c:v>
                </c:pt>
                <c:pt idx="10">
                  <c:v>0.44460004260238972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Locality-Aware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  <c:pt idx="10">
                  <c:v>GM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0.60066932108489679</c:v>
                </c:pt>
                <c:pt idx="1">
                  <c:v>0.34622071824782252</c:v>
                </c:pt>
                <c:pt idx="2">
                  <c:v>0.55933937160596914</c:v>
                </c:pt>
                <c:pt idx="3">
                  <c:v>0.51064456465275465</c:v>
                </c:pt>
                <c:pt idx="4">
                  <c:v>0.52860223666237705</c:v>
                </c:pt>
                <c:pt idx="5">
                  <c:v>0.65697884906802595</c:v>
                </c:pt>
                <c:pt idx="6">
                  <c:v>0.60315728560368465</c:v>
                </c:pt>
                <c:pt idx="7">
                  <c:v>0.44327113552480091</c:v>
                </c:pt>
                <c:pt idx="8">
                  <c:v>0.21490376143572676</c:v>
                </c:pt>
                <c:pt idx="9">
                  <c:v>0.34380068799325159</c:v>
                </c:pt>
                <c:pt idx="10">
                  <c:v>0.47446106066649074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79074144"/>
        <c:axId val="279075264"/>
      </c:barChart>
      <c:catAx>
        <c:axId val="27907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9075264"/>
        <c:crosses val="autoZero"/>
        <c:auto val="1"/>
        <c:lblAlgn val="ctr"/>
        <c:lblOffset val="100"/>
        <c:noMultiLvlLbl val="0"/>
      </c:catAx>
      <c:valAx>
        <c:axId val="279075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9074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PIM-Only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  <c:pt idx="10">
                  <c:v>GM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0.53917908820107785</c:v>
                </c:pt>
                <c:pt idx="1">
                  <c:v>0.31004082135740729</c:v>
                </c:pt>
                <c:pt idx="2">
                  <c:v>0.50415861825445196</c:v>
                </c:pt>
                <c:pt idx="3">
                  <c:v>0.45844593545984669</c:v>
                </c:pt>
                <c:pt idx="4">
                  <c:v>0.47598068849566499</c:v>
                </c:pt>
                <c:pt idx="5">
                  <c:v>0.66307418757390502</c:v>
                </c:pt>
                <c:pt idx="6">
                  <c:v>0.63139736591355922</c:v>
                </c:pt>
                <c:pt idx="7">
                  <c:v>0.44904368526636085</c:v>
                </c:pt>
                <c:pt idx="8">
                  <c:v>0.15358312670974428</c:v>
                </c:pt>
                <c:pt idx="9">
                  <c:v>0.33670586072204056</c:v>
                </c:pt>
                <c:pt idx="10">
                  <c:v>0.44460004260238972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Locality-Aware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  <c:pt idx="10">
                  <c:v>GM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0.60066932108489679</c:v>
                </c:pt>
                <c:pt idx="1">
                  <c:v>0.34622071824782252</c:v>
                </c:pt>
                <c:pt idx="2">
                  <c:v>0.55933937160596914</c:v>
                </c:pt>
                <c:pt idx="3">
                  <c:v>0.51064456465275465</c:v>
                </c:pt>
                <c:pt idx="4">
                  <c:v>0.52860223666237705</c:v>
                </c:pt>
                <c:pt idx="5">
                  <c:v>0.65697884906802595</c:v>
                </c:pt>
                <c:pt idx="6">
                  <c:v>0.60315728560368465</c:v>
                </c:pt>
                <c:pt idx="7">
                  <c:v>0.44327113552480091</c:v>
                </c:pt>
                <c:pt idx="8">
                  <c:v>0.21490376143572676</c:v>
                </c:pt>
                <c:pt idx="9">
                  <c:v>0.34380068799325159</c:v>
                </c:pt>
                <c:pt idx="10">
                  <c:v>0.47446106066649074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78175184"/>
        <c:axId val="273320912"/>
      </c:barChart>
      <c:catAx>
        <c:axId val="27817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3320912"/>
        <c:crosses val="autoZero"/>
        <c:auto val="1"/>
        <c:lblAlgn val="ctr"/>
        <c:lblOffset val="100"/>
        <c:noMultiLvlLbl val="0"/>
      </c:catAx>
      <c:valAx>
        <c:axId val="273320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817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2400" b="1" dirty="0" smtClean="0"/>
              <a:t>Normalized Amount of Off-chip Transfer</a:t>
            </a:r>
            <a:endParaRPr lang="ko-KR" altLang="en-US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Host-Only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PIM-Only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0.5708160841935519</c:v>
                </c:pt>
                <c:pt idx="1">
                  <c:v>0.75659259342551943</c:v>
                </c:pt>
                <c:pt idx="2">
                  <c:v>0.68201334251495094</c:v>
                </c:pt>
                <c:pt idx="3">
                  <c:v>0.74527808050825073</c:v>
                </c:pt>
                <c:pt idx="4">
                  <c:v>0.69303432758254124</c:v>
                </c:pt>
                <c:pt idx="5">
                  <c:v>0.73430042972475551</c:v>
                </c:pt>
                <c:pt idx="6">
                  <c:v>0.66668675399999999</c:v>
                </c:pt>
                <c:pt idx="7">
                  <c:v>0.82186808525534327</c:v>
                </c:pt>
                <c:pt idx="8">
                  <c:v>1.0660049917560463</c:v>
                </c:pt>
                <c:pt idx="9">
                  <c:v>1.0401754405703432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Locality-Aware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0.53032838243366465</c:v>
                </c:pt>
                <c:pt idx="1">
                  <c:v>0.70258567622577695</c:v>
                </c:pt>
                <c:pt idx="2">
                  <c:v>0.58305466121540306</c:v>
                </c:pt>
                <c:pt idx="3">
                  <c:v>0.62293037169873211</c:v>
                </c:pt>
                <c:pt idx="4">
                  <c:v>0.61429233737337863</c:v>
                </c:pt>
                <c:pt idx="5">
                  <c:v>0.73496462181043631</c:v>
                </c:pt>
                <c:pt idx="6">
                  <c:v>0.66668675399999999</c:v>
                </c:pt>
                <c:pt idx="7">
                  <c:v>0.82172838454468</c:v>
                </c:pt>
                <c:pt idx="8">
                  <c:v>1.0574793085427554</c:v>
                </c:pt>
                <c:pt idx="9">
                  <c:v>0.97619591150895402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24683008"/>
        <c:axId val="324683568"/>
      </c:barChart>
      <c:catAx>
        <c:axId val="32468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4683568"/>
        <c:crosses val="autoZero"/>
        <c:auto val="1"/>
        <c:lblAlgn val="ctr"/>
        <c:lblOffset val="100"/>
        <c:noMultiLvlLbl val="0"/>
      </c:catAx>
      <c:valAx>
        <c:axId val="324683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468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PIM-Only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  <c:pt idx="10">
                  <c:v>GM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-0.22000590950281018</c:v>
                </c:pt>
                <c:pt idx="1">
                  <c:v>-0.17525603549510549</c:v>
                </c:pt>
                <c:pt idx="2">
                  <c:v>-7.2364274935196371E-2</c:v>
                </c:pt>
                <c:pt idx="3">
                  <c:v>-7.4298168899992634E-2</c:v>
                </c:pt>
                <c:pt idx="4">
                  <c:v>-9.0338474802149182E-2</c:v>
                </c:pt>
                <c:pt idx="5">
                  <c:v>-0.20025193884614201</c:v>
                </c:pt>
                <c:pt idx="6">
                  <c:v>0.54726561550498931</c:v>
                </c:pt>
                <c:pt idx="7">
                  <c:v>-0.50007583805084943</c:v>
                </c:pt>
                <c:pt idx="8">
                  <c:v>-0.40915009289751414</c:v>
                </c:pt>
                <c:pt idx="9">
                  <c:v>-0.43573847089736129</c:v>
                </c:pt>
                <c:pt idx="10">
                  <c:v>-0.2028283076206292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Locality-Aware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  <c:pt idx="10">
                  <c:v>GM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5.0393283192569083E-2</c:v>
                </c:pt>
                <c:pt idx="1">
                  <c:v>3.3552466569885864E-2</c:v>
                </c:pt>
                <c:pt idx="2">
                  <c:v>2.426427964621336E-4</c:v>
                </c:pt>
                <c:pt idx="3">
                  <c:v>8.9585291909086706E-3</c:v>
                </c:pt>
                <c:pt idx="4">
                  <c:v>9.416154983153957E-3</c:v>
                </c:pt>
                <c:pt idx="5">
                  <c:v>-1.3053664363176121E-2</c:v>
                </c:pt>
                <c:pt idx="6">
                  <c:v>0.51424336321260378</c:v>
                </c:pt>
                <c:pt idx="7">
                  <c:v>-5.7564521295564441E-3</c:v>
                </c:pt>
                <c:pt idx="8">
                  <c:v>-1.144692721835483E-3</c:v>
                </c:pt>
                <c:pt idx="9">
                  <c:v>-2.9887011547991005E-3</c:v>
                </c:pt>
                <c:pt idx="10">
                  <c:v>5.048971723712814E-2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24686368"/>
        <c:axId val="324686928"/>
      </c:barChart>
      <c:catAx>
        <c:axId val="32468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4686928"/>
        <c:crosses val="autoZero"/>
        <c:auto val="1"/>
        <c:lblAlgn val="ctr"/>
        <c:lblOffset val="100"/>
        <c:noMultiLvlLbl val="0"/>
      </c:catAx>
      <c:valAx>
        <c:axId val="324686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4686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PIM-Only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  <c:pt idx="10">
                  <c:v>GM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-0.22000590950281018</c:v>
                </c:pt>
                <c:pt idx="1">
                  <c:v>-0.17525603549510549</c:v>
                </c:pt>
                <c:pt idx="2">
                  <c:v>-7.2364274935196371E-2</c:v>
                </c:pt>
                <c:pt idx="3">
                  <c:v>-7.4298168899992634E-2</c:v>
                </c:pt>
                <c:pt idx="4">
                  <c:v>-9.0338474802149182E-2</c:v>
                </c:pt>
                <c:pt idx="5">
                  <c:v>-0.20025193884614201</c:v>
                </c:pt>
                <c:pt idx="6">
                  <c:v>0.54726561550498931</c:v>
                </c:pt>
                <c:pt idx="7">
                  <c:v>-0.50007583805084943</c:v>
                </c:pt>
                <c:pt idx="8">
                  <c:v>-0.40915009289751414</c:v>
                </c:pt>
                <c:pt idx="9">
                  <c:v>-0.43573847089736129</c:v>
                </c:pt>
                <c:pt idx="10">
                  <c:v>-0.2028283076206292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Locality-Aware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  <c:pt idx="10">
                  <c:v>GM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5.0393283192569083E-2</c:v>
                </c:pt>
                <c:pt idx="1">
                  <c:v>3.3552466569885864E-2</c:v>
                </c:pt>
                <c:pt idx="2">
                  <c:v>2.426427964621336E-4</c:v>
                </c:pt>
                <c:pt idx="3">
                  <c:v>8.9585291909086706E-3</c:v>
                </c:pt>
                <c:pt idx="4">
                  <c:v>9.416154983153957E-3</c:v>
                </c:pt>
                <c:pt idx="5">
                  <c:v>-1.3053664363176121E-2</c:v>
                </c:pt>
                <c:pt idx="6">
                  <c:v>0.51424336321260378</c:v>
                </c:pt>
                <c:pt idx="7">
                  <c:v>-5.7564521295564441E-3</c:v>
                </c:pt>
                <c:pt idx="8">
                  <c:v>-1.144692721835483E-3</c:v>
                </c:pt>
                <c:pt idx="9">
                  <c:v>-2.9887011547991005E-3</c:v>
                </c:pt>
                <c:pt idx="10">
                  <c:v>5.048971723712814E-2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25291504"/>
        <c:axId val="325292064"/>
      </c:barChart>
      <c:catAx>
        <c:axId val="32529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5292064"/>
        <c:crosses val="autoZero"/>
        <c:auto val="1"/>
        <c:lblAlgn val="ctr"/>
        <c:lblOffset val="100"/>
        <c:noMultiLvlLbl val="0"/>
      </c:catAx>
      <c:valAx>
        <c:axId val="325292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529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2400" b="1" dirty="0" smtClean="0"/>
              <a:t>Normalized Amount of Off-chip Transfer</a:t>
            </a:r>
            <a:endParaRPr lang="ko-KR" altLang="en-US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Host-Only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PIM-Only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2.243601611984992</c:v>
                </c:pt>
                <c:pt idx="1">
                  <c:v>2.8887433097987416</c:v>
                </c:pt>
                <c:pt idx="2">
                  <c:v>3.1716125562191038</c:v>
                </c:pt>
                <c:pt idx="3">
                  <c:v>6.4881471332515481</c:v>
                </c:pt>
                <c:pt idx="4">
                  <c:v>3.6497540221428255</c:v>
                </c:pt>
                <c:pt idx="5">
                  <c:v>3.541574998200212</c:v>
                </c:pt>
                <c:pt idx="6">
                  <c:v>0.67042715599999991</c:v>
                </c:pt>
                <c:pt idx="7">
                  <c:v>16.241043134967093</c:v>
                </c:pt>
                <c:pt idx="8">
                  <c:v>501.6688345</c:v>
                </c:pt>
                <c:pt idx="9">
                  <c:v>408.08467209999998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Locality-Aware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1.1309097275650581</c:v>
                </c:pt>
                <c:pt idx="1">
                  <c:v>1.1806067704840133</c:v>
                </c:pt>
                <c:pt idx="2">
                  <c:v>1.0026692468040677</c:v>
                </c:pt>
                <c:pt idx="3">
                  <c:v>1.122953913219652</c:v>
                </c:pt>
                <c:pt idx="4">
                  <c:v>1.090702295073698</c:v>
                </c:pt>
                <c:pt idx="5">
                  <c:v>1.1189392758083492</c:v>
                </c:pt>
                <c:pt idx="6">
                  <c:v>0.67042715599999991</c:v>
                </c:pt>
                <c:pt idx="7">
                  <c:v>1.0379902843034943</c:v>
                </c:pt>
                <c:pt idx="8">
                  <c:v>1.77174557</c:v>
                </c:pt>
                <c:pt idx="9">
                  <c:v>2.5209487609999996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25295984"/>
        <c:axId val="325296544"/>
      </c:barChart>
      <c:catAx>
        <c:axId val="32529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5296544"/>
        <c:crosses val="autoZero"/>
        <c:auto val="1"/>
        <c:lblAlgn val="ctr"/>
        <c:lblOffset val="100"/>
        <c:noMultiLvlLbl val="0"/>
      </c:catAx>
      <c:valAx>
        <c:axId val="325296544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529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PIM-Only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  <c:pt idx="10">
                  <c:v>GM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1.6737387764718337E-2</c:v>
                </c:pt>
                <c:pt idx="1">
                  <c:v>-1.3893168664447786E-2</c:v>
                </c:pt>
                <c:pt idx="2">
                  <c:v>1.5520590187711125E-2</c:v>
                </c:pt>
                <c:pt idx="3">
                  <c:v>3.8120048416557584E-2</c:v>
                </c:pt>
                <c:pt idx="4">
                  <c:v>7.3854349110118456E-3</c:v>
                </c:pt>
                <c:pt idx="5">
                  <c:v>0.22636063756440561</c:v>
                </c:pt>
                <c:pt idx="6">
                  <c:v>0.62756540409384476</c:v>
                </c:pt>
                <c:pt idx="7">
                  <c:v>0.21380418796440304</c:v>
                </c:pt>
                <c:pt idx="8">
                  <c:v>7.7582006710528395E-2</c:v>
                </c:pt>
                <c:pt idx="9">
                  <c:v>-3.4224055300827727E-2</c:v>
                </c:pt>
                <c:pt idx="10">
                  <c:v>0.10379818144058373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Locality-Aware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ATF</c:v>
                </c:pt>
                <c:pt idx="1">
                  <c:v>BFS</c:v>
                </c:pt>
                <c:pt idx="2">
                  <c:v>PR</c:v>
                </c:pt>
                <c:pt idx="3">
                  <c:v>SP</c:v>
                </c:pt>
                <c:pt idx="4">
                  <c:v>WCC</c:v>
                </c:pt>
                <c:pt idx="5">
                  <c:v>HJ</c:v>
                </c:pt>
                <c:pt idx="6">
                  <c:v>HG</c:v>
                </c:pt>
                <c:pt idx="7">
                  <c:v>RP</c:v>
                </c:pt>
                <c:pt idx="8">
                  <c:v>SC</c:v>
                </c:pt>
                <c:pt idx="9">
                  <c:v>SVM</c:v>
                </c:pt>
                <c:pt idx="10">
                  <c:v>GM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0.13540616091471214</c:v>
                </c:pt>
                <c:pt idx="1">
                  <c:v>0.1263017681887848</c:v>
                </c:pt>
                <c:pt idx="2">
                  <c:v>0.11073402928993015</c:v>
                </c:pt>
                <c:pt idx="3">
                  <c:v>0.12106227175995876</c:v>
                </c:pt>
                <c:pt idx="4">
                  <c:v>0.1371145094416315</c:v>
                </c:pt>
                <c:pt idx="5">
                  <c:v>0.17554513114314441</c:v>
                </c:pt>
                <c:pt idx="6">
                  <c:v>0.59989158190011849</c:v>
                </c:pt>
                <c:pt idx="7">
                  <c:v>0.21385791921815533</c:v>
                </c:pt>
                <c:pt idx="8">
                  <c:v>0.13908515815806544</c:v>
                </c:pt>
                <c:pt idx="9">
                  <c:v>4.4499780132760902E-2</c:v>
                </c:pt>
                <c:pt idx="10">
                  <c:v>0.17268461972823101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25293744"/>
        <c:axId val="323558560"/>
      </c:barChart>
      <c:catAx>
        <c:axId val="32529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3558560"/>
        <c:crosses val="autoZero"/>
        <c:auto val="1"/>
        <c:lblAlgn val="ctr"/>
        <c:lblOffset val="100"/>
        <c:noMultiLvlLbl val="0"/>
      </c:catAx>
      <c:valAx>
        <c:axId val="32355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529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PIM-Only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p2p-Gnu
tella31</c:v>
                </c:pt>
                <c:pt idx="1">
                  <c:v>soc-Slash
dot0811</c:v>
                </c:pt>
                <c:pt idx="2">
                  <c:v>web-
Stanford</c:v>
                </c:pt>
                <c:pt idx="3">
                  <c:v>amazon-
2008</c:v>
                </c:pt>
                <c:pt idx="4">
                  <c:v>frwiki-
2013</c:v>
                </c:pt>
                <c:pt idx="5">
                  <c:v>wiki-
Talk</c:v>
                </c:pt>
                <c:pt idx="6">
                  <c:v>cit-
Patents</c:v>
                </c:pt>
                <c:pt idx="7">
                  <c:v>soc-Live
Journal1</c:v>
                </c:pt>
                <c:pt idx="8">
                  <c:v>ljournal-
2008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-0.19828458321150944</c:v>
                </c:pt>
                <c:pt idx="1">
                  <c:v>-7.2364274935196371E-2</c:v>
                </c:pt>
                <c:pt idx="2">
                  <c:v>-0.11014070215171301</c:v>
                </c:pt>
                <c:pt idx="3">
                  <c:v>-7.3163762231689411E-3</c:v>
                </c:pt>
                <c:pt idx="4">
                  <c:v>1.5520590187711125E-2</c:v>
                </c:pt>
                <c:pt idx="5">
                  <c:v>0.30554298339395114</c:v>
                </c:pt>
                <c:pt idx="6">
                  <c:v>0.53666875743480058</c:v>
                </c:pt>
                <c:pt idx="7">
                  <c:v>0.50415861825445196</c:v>
                </c:pt>
                <c:pt idx="8">
                  <c:v>0.18676250893205126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Locality-Aware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p2p-Gnu
tella31</c:v>
                </c:pt>
                <c:pt idx="1">
                  <c:v>soc-Slash
dot0811</c:v>
                </c:pt>
                <c:pt idx="2">
                  <c:v>web-
Stanford</c:v>
                </c:pt>
                <c:pt idx="3">
                  <c:v>amazon-
2008</c:v>
                </c:pt>
                <c:pt idx="4">
                  <c:v>frwiki-
2013</c:v>
                </c:pt>
                <c:pt idx="5">
                  <c:v>wiki-
Talk</c:v>
                </c:pt>
                <c:pt idx="6">
                  <c:v>cit-
Patents</c:v>
                </c:pt>
                <c:pt idx="7">
                  <c:v>soc-Live
Journal1</c:v>
                </c:pt>
                <c:pt idx="8">
                  <c:v>ljournal-
2008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-3.2362549726341339E-3</c:v>
                </c:pt>
                <c:pt idx="1">
                  <c:v>2.426427964621336E-4</c:v>
                </c:pt>
                <c:pt idx="2">
                  <c:v>3.3693096223684105E-2</c:v>
                </c:pt>
                <c:pt idx="3">
                  <c:v>6.6600852654317588E-2</c:v>
                </c:pt>
                <c:pt idx="4">
                  <c:v>0.11073402928993015</c:v>
                </c:pt>
                <c:pt idx="5">
                  <c:v>0.35265748296455368</c:v>
                </c:pt>
                <c:pt idx="6">
                  <c:v>0.52495864451309715</c:v>
                </c:pt>
                <c:pt idx="7">
                  <c:v>0.55933937160596914</c:v>
                </c:pt>
                <c:pt idx="8">
                  <c:v>0.19881052893598961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23562480"/>
        <c:axId val="323563040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PIM %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tint val="6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Sheet1!$A$2:$A$10</c:f>
              <c:strCache>
                <c:ptCount val="9"/>
                <c:pt idx="0">
                  <c:v>p2p-Gnu
tella31</c:v>
                </c:pt>
                <c:pt idx="1">
                  <c:v>soc-Slash
dot0811</c:v>
                </c:pt>
                <c:pt idx="2">
                  <c:v>web-
Stanford</c:v>
                </c:pt>
                <c:pt idx="3">
                  <c:v>amazon-
2008</c:v>
                </c:pt>
                <c:pt idx="4">
                  <c:v>frwiki-
2013</c:v>
                </c:pt>
                <c:pt idx="5">
                  <c:v>wiki-
Talk</c:v>
                </c:pt>
                <c:pt idx="6">
                  <c:v>cit-
Patents</c:v>
                </c:pt>
                <c:pt idx="7">
                  <c:v>soc-Live
Journal1</c:v>
                </c:pt>
                <c:pt idx="8">
                  <c:v>ljournal-
2008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3.0074961149999999E-2</c:v>
                </c:pt>
                <c:pt idx="1">
                  <c:v>3.2357631599999998E-3</c:v>
                </c:pt>
                <c:pt idx="2">
                  <c:v>0.14551057119999999</c:v>
                </c:pt>
                <c:pt idx="3">
                  <c:v>0.29868374559999999</c:v>
                </c:pt>
                <c:pt idx="4">
                  <c:v>0.1774382068</c:v>
                </c:pt>
                <c:pt idx="5">
                  <c:v>0.73434898230000001</c:v>
                </c:pt>
                <c:pt idx="6">
                  <c:v>0.87486992180000001</c:v>
                </c:pt>
                <c:pt idx="7">
                  <c:v>0.58999254599999995</c:v>
                </c:pt>
                <c:pt idx="8">
                  <c:v>0.27208662919999999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3558000"/>
        <c:axId val="323563600"/>
      </c:lineChart>
      <c:catAx>
        <c:axId val="32356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3563040"/>
        <c:crosses val="autoZero"/>
        <c:auto val="1"/>
        <c:lblAlgn val="ctr"/>
        <c:lblOffset val="100"/>
        <c:noMultiLvlLbl val="0"/>
      </c:catAx>
      <c:valAx>
        <c:axId val="32356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dirty="0" smtClean="0"/>
                  <a:t>Speedup</a:t>
                </a:r>
                <a:endParaRPr lang="ko-KR" altLang="en-US" dirty="0"/>
              </a:p>
            </c:rich>
          </c:tx>
          <c:layout>
            <c:manualLayout>
              <c:xMode val="edge"/>
              <c:yMode val="edge"/>
              <c:x val="1.5432098765432098E-3"/>
              <c:y val="0.2790227341403869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3562480"/>
        <c:crosses val="autoZero"/>
        <c:crossBetween val="between"/>
      </c:valAx>
      <c:valAx>
        <c:axId val="32356360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dirty="0" smtClean="0"/>
                  <a:t>PIM %</a:t>
                </a:r>
                <a:endParaRPr lang="ko-KR" altLang="en-US" dirty="0"/>
              </a:p>
            </c:rich>
          </c:tx>
          <c:layout>
            <c:manualLayout>
              <c:xMode val="edge"/>
              <c:yMode val="edge"/>
              <c:x val="0.95837185282395254"/>
              <c:y val="0.301828744745371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23558000"/>
        <c:crosses val="max"/>
        <c:crossBetween val="between"/>
      </c:valAx>
      <c:catAx>
        <c:axId val="323558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235636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A1E21-79AF-43C4-AF94-91D72CD8BB72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AFA72-7983-4010-A978-DD35761CA5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8438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1A2CE-BEB8-4269-91A9-C8C2BA52D2DE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A06A7-27E7-4238-80F0-393B65005B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800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A06A7-27E7-4238-80F0-393B65005BD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133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 anchor="ctr"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6561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1275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5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0092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143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32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32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698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676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8623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933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ts val="5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ts val="5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ts val="5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ts val="5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96944" cy="1470025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PIM-Enabled Instructions: A Low-Overhead, Locality-Aware PIM Architecture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8208912" cy="1656184"/>
          </a:xfrm>
        </p:spPr>
        <p:txBody>
          <a:bodyPr>
            <a:normAutofit/>
          </a:bodyPr>
          <a:lstStyle/>
          <a:p>
            <a:r>
              <a:rPr lang="en-US" altLang="ko-KR" sz="2600" u="sng" dirty="0" smtClean="0"/>
              <a:t>Junwhan Ahn</a:t>
            </a:r>
            <a:r>
              <a:rPr lang="en-US" altLang="ko-KR" sz="2600" dirty="0" smtClean="0"/>
              <a:t>, </a:t>
            </a:r>
            <a:r>
              <a:rPr lang="en-US" altLang="ko-KR" sz="2600" dirty="0" err="1" smtClean="0"/>
              <a:t>Sungjoo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Yoo</a:t>
            </a:r>
            <a:r>
              <a:rPr lang="en-US" altLang="ko-KR" sz="2600" dirty="0" smtClean="0"/>
              <a:t>, </a:t>
            </a:r>
            <a:r>
              <a:rPr lang="en-US" altLang="ko-KR" sz="2600" dirty="0" err="1" smtClean="0"/>
              <a:t>Onur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Mutlu</a:t>
            </a:r>
            <a:r>
              <a:rPr lang="en-US" altLang="ko-KR" sz="2600" baseline="30000" dirty="0" smtClean="0"/>
              <a:t>+</a:t>
            </a:r>
            <a:r>
              <a:rPr lang="en-US" altLang="ko-KR" sz="2600" dirty="0" smtClean="0"/>
              <a:t>, and </a:t>
            </a:r>
            <a:r>
              <a:rPr lang="en-US" altLang="ko-KR" sz="2600" dirty="0" err="1" smtClean="0"/>
              <a:t>Kiyoung</a:t>
            </a:r>
            <a:r>
              <a:rPr lang="en-US" altLang="ko-KR" sz="2600" dirty="0" smtClean="0"/>
              <a:t> Choi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1334663" y="4869160"/>
            <a:ext cx="6474674" cy="405827"/>
            <a:chOff x="1960232" y="5409038"/>
            <a:chExt cx="6474674" cy="405827"/>
          </a:xfrm>
        </p:grpSpPr>
        <p:sp>
          <p:nvSpPr>
            <p:cNvPr id="5" name="TextBox 4"/>
            <p:cNvSpPr txBox="1"/>
            <p:nvPr/>
          </p:nvSpPr>
          <p:spPr>
            <a:xfrm>
              <a:off x="1960232" y="5409038"/>
              <a:ext cx="28075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Seoul National University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46047" y="5414755"/>
              <a:ext cx="30888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baseline="30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+</a:t>
              </a:r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Carnegie Mellon University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69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How should simple PIM operations be interfaced to conventional systems?</a:t>
            </a:r>
          </a:p>
          <a:p>
            <a:pPr lvl="1"/>
            <a:r>
              <a:rPr lang="en-US" altLang="ko-KR" dirty="0" smtClean="0"/>
              <a:t>Expose PIM operations as </a:t>
            </a:r>
            <a:r>
              <a:rPr lang="en-US" altLang="ko-KR" i="1" dirty="0" smtClean="0">
                <a:solidFill>
                  <a:srgbClr val="FF0000"/>
                </a:solidFill>
              </a:rPr>
              <a:t>cache-coherent, virtually-addressed host processor instructions</a:t>
            </a:r>
          </a:p>
          <a:p>
            <a:pPr lvl="1"/>
            <a:r>
              <a:rPr lang="en-US" altLang="ko-KR" dirty="0" smtClean="0"/>
              <a:t>No changes to the existing sequential programming model</a:t>
            </a:r>
            <a:endParaRPr lang="en-US" altLang="ko-KR" dirty="0"/>
          </a:p>
          <a:p>
            <a:pPr marL="514350" indent="-514350">
              <a:buFont typeface="+mj-lt"/>
              <a:buAutoNum type="arabicPeriod"/>
            </a:pPr>
            <a:endParaRPr lang="en-US" altLang="ko-KR" dirty="0"/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What is the most efficient way of exploiting such simple PIM operations?</a:t>
            </a:r>
          </a:p>
          <a:p>
            <a:pPr lvl="1"/>
            <a:r>
              <a:rPr lang="en-US" altLang="ko-KR" dirty="0"/>
              <a:t>Dynamically determine the location of </a:t>
            </a:r>
            <a:r>
              <a:rPr lang="en-US" altLang="ko-KR" dirty="0" smtClean="0"/>
              <a:t>PIM execution </a:t>
            </a:r>
            <a:r>
              <a:rPr lang="en-US" altLang="ko-KR" dirty="0"/>
              <a:t>based on data locality without software hints</a:t>
            </a:r>
          </a:p>
        </p:txBody>
      </p:sp>
    </p:spTree>
    <p:extLst>
      <p:ext uri="{BB962C8B-B14F-4D97-AF65-F5344CB8AC3E}">
        <p14:creationId xmlns:p14="http://schemas.microsoft.com/office/powerpoint/2010/main" val="321861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PIM-Enabled Instructions</a:t>
            </a:r>
            <a:endParaRPr lang="ko-KR" altLang="en-US" dirty="0"/>
          </a:p>
        </p:txBody>
      </p:sp>
      <p:sp>
        <p:nvSpPr>
          <p:cNvPr id="4" name="내용 개체 틀 4"/>
          <p:cNvSpPr txBox="1">
            <a:spLocks/>
          </p:cNvSpPr>
          <p:nvPr/>
        </p:nvSpPr>
        <p:spPr>
          <a:xfrm>
            <a:off x="810380" y="1268760"/>
            <a:ext cx="7578044" cy="2529923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for</a:t>
            </a:r>
            <a:r>
              <a:rPr lang="en-US" altLang="ko-KR" sz="2400" dirty="0" smtClean="0"/>
              <a:t> (v: </a:t>
            </a:r>
            <a:r>
              <a:rPr lang="en-US" altLang="ko-KR" sz="2400" dirty="0" err="1" smtClean="0"/>
              <a:t>graph.vertices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value = weight * </a:t>
            </a:r>
            <a:r>
              <a:rPr lang="en-US" altLang="ko-KR" sz="2400" dirty="0" err="1" smtClean="0"/>
              <a:t>v.rank</a:t>
            </a:r>
            <a:r>
              <a:rPr lang="en-US" altLang="ko-KR" sz="2400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    for</a:t>
            </a:r>
            <a:r>
              <a:rPr lang="en-US" altLang="ko-KR" sz="2400" dirty="0" smtClean="0"/>
              <a:t> (w: </a:t>
            </a:r>
            <a:r>
              <a:rPr lang="en-US" altLang="ko-KR" sz="2400" dirty="0" err="1" smtClean="0"/>
              <a:t>v.successors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    </a:t>
            </a:r>
            <a:r>
              <a:rPr lang="en-US" altLang="ko-KR" sz="2400" dirty="0" err="1" smtClean="0"/>
              <a:t>w.next_rank</a:t>
            </a:r>
            <a:r>
              <a:rPr lang="en-US" altLang="ko-KR" sz="2400" dirty="0" smtClean="0"/>
              <a:t> += value;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8639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PIM-Enabled Instructions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457200" y="4405920"/>
            <a:ext cx="8229600" cy="202919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Executed either in memory or in the host processor</a:t>
            </a:r>
          </a:p>
          <a:p>
            <a:r>
              <a:rPr lang="en-US" altLang="ko-KR" dirty="0" smtClean="0"/>
              <a:t>Cache-coherent, virtually-addressed</a:t>
            </a:r>
          </a:p>
          <a:p>
            <a:r>
              <a:rPr lang="en-US" altLang="ko-KR" dirty="0" smtClean="0"/>
              <a:t>Atomic between different PEIs</a:t>
            </a:r>
          </a:p>
          <a:p>
            <a:r>
              <a:rPr lang="en-US" altLang="ko-KR" i="1" dirty="0" smtClean="0"/>
              <a:t>Not</a:t>
            </a:r>
            <a:r>
              <a:rPr lang="en-US" altLang="ko-KR" dirty="0" smtClean="0"/>
              <a:t> atomic with normal instructions (use </a:t>
            </a:r>
            <a:r>
              <a:rPr lang="en-US" altLang="ko-KR" i="1" dirty="0" err="1" smtClean="0"/>
              <a:t>pfence</a:t>
            </a:r>
            <a:r>
              <a:rPr lang="en-US" altLang="ko-KR" dirty="0" smtClean="0"/>
              <a:t>)</a:t>
            </a:r>
            <a:endParaRPr lang="ko-KR" altLang="en-US" i="1" dirty="0"/>
          </a:p>
        </p:txBody>
      </p:sp>
      <p:sp>
        <p:nvSpPr>
          <p:cNvPr id="4" name="직사각형 3"/>
          <p:cNvSpPr/>
          <p:nvPr/>
        </p:nvSpPr>
        <p:spPr>
          <a:xfrm>
            <a:off x="1331640" y="2538788"/>
            <a:ext cx="4423701" cy="39540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내용 개체 틀 4"/>
          <p:cNvSpPr txBox="1">
            <a:spLocks/>
          </p:cNvSpPr>
          <p:nvPr/>
        </p:nvSpPr>
        <p:spPr>
          <a:xfrm>
            <a:off x="810380" y="1268760"/>
            <a:ext cx="7578044" cy="2529923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b="1" dirty="0" smtClean="0"/>
              <a:t>for</a:t>
            </a:r>
            <a:r>
              <a:rPr lang="en-US" altLang="ko-KR" sz="2400" dirty="0" smtClean="0"/>
              <a:t> (v: </a:t>
            </a:r>
            <a:r>
              <a:rPr lang="en-US" altLang="ko-KR" sz="2400" dirty="0" err="1" smtClean="0"/>
              <a:t>graph.vertices</a:t>
            </a:r>
            <a:r>
              <a:rPr lang="en-US" altLang="ko-KR" sz="2400" dirty="0" smtClean="0"/>
              <a:t>) </a:t>
            </a:r>
            <a:r>
              <a:rPr lang="en-US" altLang="ko-KR" sz="2400" dirty="0"/>
              <a:t>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   value = weight * </a:t>
            </a:r>
            <a:r>
              <a:rPr lang="en-US" altLang="ko-KR" sz="2400" dirty="0" err="1"/>
              <a:t>v.rank</a:t>
            </a:r>
            <a:r>
              <a:rPr lang="en-US" altLang="ko-KR" sz="2400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    for</a:t>
            </a:r>
            <a:r>
              <a:rPr lang="en-US" altLang="ko-KR" sz="2400" dirty="0" smtClean="0"/>
              <a:t> (w: </a:t>
            </a:r>
            <a:r>
              <a:rPr lang="en-US" altLang="ko-KR" sz="2400" dirty="0" err="1" smtClean="0"/>
              <a:t>v.successors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   __</a:t>
            </a:r>
            <a:r>
              <a:rPr lang="en-US" altLang="ko-KR" sz="2400" dirty="0" err="1" smtClean="0"/>
              <a:t>pim_add</a:t>
            </a:r>
            <a:r>
              <a:rPr lang="en-US" altLang="ko-KR" sz="2400" dirty="0" smtClean="0"/>
              <a:t>(&amp;</a:t>
            </a:r>
            <a:r>
              <a:rPr lang="en-US" altLang="ko-KR" sz="2400" dirty="0" err="1" smtClean="0"/>
              <a:t>w.next_rank</a:t>
            </a:r>
            <a:r>
              <a:rPr lang="en-US" altLang="ko-KR" sz="2400" dirty="0" smtClean="0"/>
              <a:t>, value);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}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6310536" y="1863432"/>
            <a:ext cx="2005880" cy="383032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/>
              <a:t>pim.add</a:t>
            </a:r>
            <a:r>
              <a:rPr lang="en-US" altLang="ko-KR" dirty="0" smtClean="0"/>
              <a:t> r1, (r2)</a:t>
            </a:r>
            <a:endParaRPr lang="ko-KR" altLang="en-US" dirty="0"/>
          </a:p>
        </p:txBody>
      </p:sp>
      <p:cxnSp>
        <p:nvCxnSpPr>
          <p:cNvPr id="9" name="구부러진 연결선 8"/>
          <p:cNvCxnSpPr>
            <a:stCxn id="4" idx="3"/>
            <a:endCxn id="3" idx="1"/>
          </p:cNvCxnSpPr>
          <p:nvPr/>
        </p:nvCxnSpPr>
        <p:spPr>
          <a:xfrm flipV="1">
            <a:off x="5755341" y="2054948"/>
            <a:ext cx="555195" cy="68154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0197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96824" y="3753959"/>
            <a:ext cx="1265058" cy="39540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PIM-Enabled Instructions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457200" y="4405920"/>
            <a:ext cx="8229600" cy="202919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Executed either in memory or in the host processor</a:t>
            </a:r>
          </a:p>
          <a:p>
            <a:r>
              <a:rPr lang="en-US" altLang="ko-KR" dirty="0" smtClean="0"/>
              <a:t>Cache-coherent, virtually-addressed</a:t>
            </a:r>
          </a:p>
          <a:p>
            <a:r>
              <a:rPr lang="en-US" altLang="ko-KR" dirty="0" smtClean="0"/>
              <a:t>Atomic between different PEIs</a:t>
            </a:r>
          </a:p>
          <a:p>
            <a:r>
              <a:rPr lang="en-US" altLang="ko-KR" i="1" dirty="0" smtClean="0"/>
              <a:t>Not</a:t>
            </a:r>
            <a:r>
              <a:rPr lang="en-US" altLang="ko-KR" dirty="0" smtClean="0"/>
              <a:t> atomic with normal instructions (use </a:t>
            </a:r>
            <a:r>
              <a:rPr lang="en-US" altLang="ko-KR" i="1" dirty="0" err="1" smtClean="0"/>
              <a:t>pfence</a:t>
            </a:r>
            <a:r>
              <a:rPr lang="en-US" altLang="ko-KR" dirty="0" smtClean="0"/>
              <a:t>)</a:t>
            </a:r>
            <a:endParaRPr lang="ko-KR" altLang="en-US" i="1" dirty="0"/>
          </a:p>
        </p:txBody>
      </p:sp>
      <p:sp>
        <p:nvSpPr>
          <p:cNvPr id="4" name="직사각형 3"/>
          <p:cNvSpPr/>
          <p:nvPr/>
        </p:nvSpPr>
        <p:spPr>
          <a:xfrm>
            <a:off x="1331640" y="2538788"/>
            <a:ext cx="4423701" cy="39540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내용 개체 틀 4"/>
          <p:cNvSpPr txBox="1">
            <a:spLocks/>
          </p:cNvSpPr>
          <p:nvPr/>
        </p:nvSpPr>
        <p:spPr>
          <a:xfrm>
            <a:off x="810380" y="1268760"/>
            <a:ext cx="7578044" cy="293618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b="1" dirty="0" smtClean="0"/>
              <a:t>for</a:t>
            </a:r>
            <a:r>
              <a:rPr lang="en-US" altLang="ko-KR" sz="2400" dirty="0" smtClean="0"/>
              <a:t> (v: </a:t>
            </a:r>
            <a:r>
              <a:rPr lang="en-US" altLang="ko-KR" sz="2400" dirty="0" err="1" smtClean="0"/>
              <a:t>graph.vertices</a:t>
            </a:r>
            <a:r>
              <a:rPr lang="en-US" altLang="ko-KR" sz="2400" dirty="0" smtClean="0"/>
              <a:t>) </a:t>
            </a:r>
            <a:r>
              <a:rPr lang="en-US" altLang="ko-KR" sz="2400" dirty="0"/>
              <a:t>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   value = weight * </a:t>
            </a:r>
            <a:r>
              <a:rPr lang="en-US" altLang="ko-KR" sz="2400" dirty="0" err="1"/>
              <a:t>v.rank</a:t>
            </a:r>
            <a:r>
              <a:rPr lang="en-US" altLang="ko-KR" sz="2400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    for</a:t>
            </a:r>
            <a:r>
              <a:rPr lang="en-US" altLang="ko-KR" sz="2400" dirty="0" smtClean="0"/>
              <a:t> (w: </a:t>
            </a:r>
            <a:r>
              <a:rPr lang="en-US" altLang="ko-KR" sz="2400" dirty="0" err="1" smtClean="0"/>
              <a:t>v.successors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   __</a:t>
            </a:r>
            <a:r>
              <a:rPr lang="en-US" altLang="ko-KR" sz="2400" dirty="0" err="1" smtClean="0"/>
              <a:t>pim_add</a:t>
            </a:r>
            <a:r>
              <a:rPr lang="en-US" altLang="ko-KR" sz="2400" dirty="0" smtClean="0"/>
              <a:t>(&amp;</a:t>
            </a:r>
            <a:r>
              <a:rPr lang="en-US" altLang="ko-KR" sz="2400" dirty="0" err="1" smtClean="0"/>
              <a:t>w.next_rank</a:t>
            </a:r>
            <a:r>
              <a:rPr lang="en-US" altLang="ko-KR" sz="2400" dirty="0" smtClean="0"/>
              <a:t>, value);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err="1" smtClean="0"/>
              <a:t>pfence</a:t>
            </a:r>
            <a:r>
              <a:rPr lang="en-US" altLang="ko-KR" sz="2400" dirty="0" smtClean="0"/>
              <a:t>();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6310536" y="1863432"/>
            <a:ext cx="2005880" cy="383032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/>
              <a:t>pim.add</a:t>
            </a:r>
            <a:r>
              <a:rPr lang="en-US" altLang="ko-KR" dirty="0" smtClean="0"/>
              <a:t> r1, (r2)</a:t>
            </a:r>
            <a:endParaRPr lang="ko-KR" altLang="en-US" dirty="0"/>
          </a:p>
        </p:txBody>
      </p:sp>
      <p:cxnSp>
        <p:nvCxnSpPr>
          <p:cNvPr id="9" name="구부러진 연결선 8"/>
          <p:cNvCxnSpPr>
            <a:stCxn id="4" idx="3"/>
            <a:endCxn id="3" idx="1"/>
          </p:cNvCxnSpPr>
          <p:nvPr/>
        </p:nvCxnSpPr>
        <p:spPr>
          <a:xfrm flipV="1">
            <a:off x="5755341" y="2054948"/>
            <a:ext cx="555195" cy="68154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2627784" y="3415261"/>
            <a:ext cx="1080120" cy="383032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/>
              <a:t>pfence</a:t>
            </a:r>
            <a:endParaRPr lang="ko-KR" altLang="en-US" dirty="0"/>
          </a:p>
        </p:txBody>
      </p:sp>
      <p:cxnSp>
        <p:nvCxnSpPr>
          <p:cNvPr id="13" name="구부러진 연결선 12"/>
          <p:cNvCxnSpPr>
            <a:stCxn id="7" idx="3"/>
            <a:endCxn id="12" idx="1"/>
          </p:cNvCxnSpPr>
          <p:nvPr/>
        </p:nvCxnSpPr>
        <p:spPr>
          <a:xfrm flipV="1">
            <a:off x="2061882" y="3606777"/>
            <a:ext cx="565902" cy="34488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5866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PIM-Enabled Instructions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Key to practicality: single-cache-block restriction</a:t>
            </a:r>
          </a:p>
          <a:p>
            <a:pPr lvl="1"/>
            <a:r>
              <a:rPr lang="en-US" altLang="ko-KR" dirty="0"/>
              <a:t>Each PEI can access </a:t>
            </a:r>
            <a:r>
              <a:rPr lang="en-US" altLang="ko-KR" i="1" dirty="0"/>
              <a:t>at most one last-level cache </a:t>
            </a:r>
            <a:r>
              <a:rPr lang="en-US" altLang="ko-KR" i="1" dirty="0" smtClean="0"/>
              <a:t>block</a:t>
            </a:r>
          </a:p>
          <a:p>
            <a:pPr lvl="1"/>
            <a:r>
              <a:rPr lang="en-US" altLang="ko-KR" dirty="0" smtClean="0"/>
              <a:t>Similar restrictions exist in atomic instructions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Benefits</a:t>
            </a:r>
          </a:p>
          <a:p>
            <a:pPr lvl="1"/>
            <a:r>
              <a:rPr lang="en-US" altLang="ko-KR" b="1" dirty="0"/>
              <a:t>Localization</a:t>
            </a:r>
            <a:r>
              <a:rPr lang="en-US" altLang="ko-KR" dirty="0"/>
              <a:t>: each PEI is bounded to one memory module</a:t>
            </a:r>
          </a:p>
          <a:p>
            <a:pPr lvl="1"/>
            <a:r>
              <a:rPr lang="en-US" altLang="ko-KR" b="1" dirty="0"/>
              <a:t>Interoperability</a:t>
            </a:r>
            <a:r>
              <a:rPr lang="en-US" altLang="ko-KR" dirty="0"/>
              <a:t>: easier support for cache coherence and virtual </a:t>
            </a:r>
            <a:r>
              <a:rPr lang="en-US" altLang="ko-KR" dirty="0" smtClean="0"/>
              <a:t>memory</a:t>
            </a:r>
            <a:endParaRPr lang="en-US" altLang="ko-KR" dirty="0"/>
          </a:p>
          <a:p>
            <a:pPr lvl="1"/>
            <a:r>
              <a:rPr lang="en-US" altLang="ko-KR" b="1" dirty="0"/>
              <a:t>Simplified locality monitoring</a:t>
            </a:r>
            <a:r>
              <a:rPr lang="en-US" altLang="ko-KR" dirty="0"/>
              <a:t>: data locality of PEIs can be identified by </a:t>
            </a:r>
            <a:r>
              <a:rPr lang="en-US" altLang="ko-KR" dirty="0" smtClean="0"/>
              <a:t>LLC </a:t>
            </a:r>
            <a:r>
              <a:rPr lang="en-US" altLang="ko-KR" dirty="0"/>
              <a:t>tag </a:t>
            </a:r>
            <a:r>
              <a:rPr lang="en-US" altLang="ko-KR" dirty="0" smtClean="0"/>
              <a:t>checks or </a:t>
            </a:r>
            <a:r>
              <a:rPr lang="en-US" altLang="ko-KR" dirty="0"/>
              <a:t>similar </a:t>
            </a:r>
            <a:r>
              <a:rPr lang="en-US" altLang="ko-KR" dirty="0" smtClean="0"/>
              <a:t>methods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753466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Architecture</a:t>
            </a:r>
            <a:endParaRPr lang="ko-KR" altLang="en-US" dirty="0"/>
          </a:p>
        </p:txBody>
      </p:sp>
      <p:grpSp>
        <p:nvGrpSpPr>
          <p:cNvPr id="11" name="그룹 10"/>
          <p:cNvGrpSpPr/>
          <p:nvPr/>
        </p:nvGrpSpPr>
        <p:grpSpPr>
          <a:xfrm>
            <a:off x="423544" y="1700808"/>
            <a:ext cx="8296912" cy="3795716"/>
            <a:chOff x="423544" y="1700808"/>
            <a:chExt cx="8296912" cy="3795716"/>
          </a:xfrm>
        </p:grpSpPr>
        <p:grpSp>
          <p:nvGrpSpPr>
            <p:cNvPr id="72" name="그룹 71"/>
            <p:cNvGrpSpPr/>
            <p:nvPr/>
          </p:nvGrpSpPr>
          <p:grpSpPr>
            <a:xfrm>
              <a:off x="5469069" y="3564693"/>
              <a:ext cx="439232" cy="440414"/>
              <a:chOff x="5366086" y="3927445"/>
              <a:chExt cx="414687" cy="405259"/>
            </a:xfrm>
          </p:grpSpPr>
          <p:grpSp>
            <p:nvGrpSpPr>
              <p:cNvPr id="68" name="그룹 67"/>
              <p:cNvGrpSpPr/>
              <p:nvPr/>
            </p:nvGrpSpPr>
            <p:grpSpPr>
              <a:xfrm>
                <a:off x="5366086" y="3927445"/>
                <a:ext cx="414686" cy="128337"/>
                <a:chOff x="5366087" y="3927445"/>
                <a:chExt cx="414686" cy="128337"/>
              </a:xfrm>
            </p:grpSpPr>
            <p:cxnSp>
              <p:nvCxnSpPr>
                <p:cNvPr id="66" name="직선 화살표 연결선 65"/>
                <p:cNvCxnSpPr/>
                <p:nvPr/>
              </p:nvCxnSpPr>
              <p:spPr>
                <a:xfrm>
                  <a:off x="5366087" y="3927445"/>
                  <a:ext cx="414686" cy="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직선 화살표 연결선 66"/>
                <p:cNvCxnSpPr/>
                <p:nvPr/>
              </p:nvCxnSpPr>
              <p:spPr>
                <a:xfrm>
                  <a:off x="5366087" y="4055782"/>
                  <a:ext cx="414686" cy="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9" name="그룹 68"/>
              <p:cNvGrpSpPr/>
              <p:nvPr/>
            </p:nvGrpSpPr>
            <p:grpSpPr>
              <a:xfrm rot="10800000">
                <a:off x="5366087" y="4204367"/>
                <a:ext cx="414686" cy="128337"/>
                <a:chOff x="5366087" y="3927445"/>
                <a:chExt cx="414686" cy="128337"/>
              </a:xfrm>
            </p:grpSpPr>
            <p:cxnSp>
              <p:nvCxnSpPr>
                <p:cNvPr id="70" name="직선 화살표 연결선 69"/>
                <p:cNvCxnSpPr/>
                <p:nvPr/>
              </p:nvCxnSpPr>
              <p:spPr>
                <a:xfrm>
                  <a:off x="5366087" y="3927445"/>
                  <a:ext cx="414686" cy="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직선 화살표 연결선 70"/>
                <p:cNvCxnSpPr/>
                <p:nvPr/>
              </p:nvCxnSpPr>
              <p:spPr>
                <a:xfrm>
                  <a:off x="5366087" y="4055782"/>
                  <a:ext cx="414686" cy="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9" name="직사각형 58"/>
            <p:cNvSpPr/>
            <p:nvPr/>
          </p:nvSpPr>
          <p:spPr>
            <a:xfrm>
              <a:off x="5919729" y="2155683"/>
              <a:ext cx="2800727" cy="324451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528146" y="2153493"/>
              <a:ext cx="1523913" cy="75183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Out-Of-Order Core</a:t>
              </a:r>
              <a:endParaRPr lang="ko-KR" altLang="en-US" dirty="0"/>
            </a:p>
          </p:txBody>
        </p:sp>
        <p:sp>
          <p:nvSpPr>
            <p:cNvPr id="7" name="직사각형 6"/>
            <p:cNvSpPr/>
            <p:nvPr/>
          </p:nvSpPr>
          <p:spPr>
            <a:xfrm rot="16200000">
              <a:off x="1785869" y="2674009"/>
              <a:ext cx="1451683" cy="40565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L1 Cache</a:t>
              </a:r>
              <a:endParaRPr lang="ko-KR" altLang="en-US" dirty="0"/>
            </a:p>
          </p:txBody>
        </p:sp>
        <p:sp>
          <p:nvSpPr>
            <p:cNvPr id="8" name="직사각형 7"/>
            <p:cNvSpPr/>
            <p:nvPr/>
          </p:nvSpPr>
          <p:spPr>
            <a:xfrm rot="16200000">
              <a:off x="2448352" y="2674009"/>
              <a:ext cx="1451683" cy="40565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L2 Cache</a:t>
              </a:r>
              <a:endParaRPr lang="ko-KR" altLang="en-US" dirty="0"/>
            </a:p>
          </p:txBody>
        </p:sp>
        <p:sp>
          <p:nvSpPr>
            <p:cNvPr id="9" name="직사각형 8"/>
            <p:cNvSpPr/>
            <p:nvPr/>
          </p:nvSpPr>
          <p:spPr>
            <a:xfrm rot="16200000">
              <a:off x="3494376" y="2290467"/>
              <a:ext cx="1451683" cy="11727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Last-Level Cache</a:t>
              </a:r>
              <a:endParaRPr lang="ko-KR" altLang="en-US" dirty="0"/>
            </a:p>
          </p:txBody>
        </p:sp>
        <p:sp>
          <p:nvSpPr>
            <p:cNvPr id="10" name="직사각형 9"/>
            <p:cNvSpPr/>
            <p:nvPr/>
          </p:nvSpPr>
          <p:spPr>
            <a:xfrm rot="16200000">
              <a:off x="3638205" y="3576204"/>
              <a:ext cx="3256073" cy="4056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HMC Controller</a:t>
              </a:r>
              <a:endParaRPr lang="ko-KR" altLang="en-US" dirty="0"/>
            </a:p>
          </p:txBody>
        </p:sp>
        <p:cxnSp>
          <p:nvCxnSpPr>
            <p:cNvPr id="17" name="직선 화살표 연결선 16"/>
            <p:cNvCxnSpPr>
              <a:stCxn id="8" idx="2"/>
              <a:endCxn id="9" idx="0"/>
            </p:cNvCxnSpPr>
            <p:nvPr/>
          </p:nvCxnSpPr>
          <p:spPr>
            <a:xfrm>
              <a:off x="3377023" y="2876838"/>
              <a:ext cx="256823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화살표 연결선 19"/>
            <p:cNvCxnSpPr>
              <a:stCxn id="9" idx="2"/>
            </p:cNvCxnSpPr>
            <p:nvPr/>
          </p:nvCxnSpPr>
          <p:spPr>
            <a:xfrm>
              <a:off x="4806589" y="2876838"/>
              <a:ext cx="256823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직사각형 22"/>
            <p:cNvSpPr/>
            <p:nvPr/>
          </p:nvSpPr>
          <p:spPr>
            <a:xfrm rot="16200000">
              <a:off x="4776084" y="3576203"/>
              <a:ext cx="2967762" cy="4056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/>
                <a:t>Crossbar </a:t>
              </a:r>
              <a:r>
                <a:rPr lang="en-US" altLang="ko-KR" dirty="0" smtClean="0"/>
                <a:t>Network</a:t>
              </a:r>
              <a:endParaRPr lang="ko-KR" altLang="en-US" sz="1600" dirty="0"/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7580086" y="2292964"/>
              <a:ext cx="1000900" cy="6472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1600" dirty="0" smtClean="0"/>
                <a:t>DRAM Controller</a:t>
              </a:r>
              <a:endParaRPr lang="ko-KR" altLang="en-US" sz="1600" dirty="0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7580086" y="3155933"/>
              <a:ext cx="1000900" cy="6472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1600" dirty="0" smtClean="0"/>
                <a:t>DRAM Controller</a:t>
              </a:r>
              <a:endParaRPr lang="ko-KR" altLang="en-US" sz="1600" dirty="0"/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7580086" y="4620365"/>
              <a:ext cx="1000900" cy="6472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1600" dirty="0" smtClean="0"/>
                <a:t>DRAM Controller</a:t>
              </a:r>
              <a:endParaRPr lang="ko-KR" altLang="en-US" sz="1600" dirty="0"/>
            </a:p>
          </p:txBody>
        </p:sp>
        <p:cxnSp>
          <p:nvCxnSpPr>
            <p:cNvPr id="48" name="직선 화살표 연결선 47"/>
            <p:cNvCxnSpPr/>
            <p:nvPr/>
          </p:nvCxnSpPr>
          <p:spPr>
            <a:xfrm>
              <a:off x="6471514" y="2442875"/>
              <a:ext cx="1108572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화살표 연결선 49"/>
            <p:cNvCxnSpPr/>
            <p:nvPr/>
          </p:nvCxnSpPr>
          <p:spPr>
            <a:xfrm>
              <a:off x="6471514" y="3297127"/>
              <a:ext cx="1108572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화살표 연결선 50"/>
            <p:cNvCxnSpPr/>
            <p:nvPr/>
          </p:nvCxnSpPr>
          <p:spPr>
            <a:xfrm>
              <a:off x="6471514" y="4761560"/>
              <a:ext cx="1108572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23544" y="1700808"/>
              <a:ext cx="1889856" cy="43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 smtClean="0"/>
                <a:t>Host Processor</a:t>
              </a:r>
              <a:endParaRPr lang="ko-KR" altLang="en-US" sz="2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827997" y="1700808"/>
              <a:ext cx="761629" cy="434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 smtClean="0"/>
                <a:t>HMC</a:t>
              </a:r>
              <a:endParaRPr lang="ko-KR" altLang="en-US" sz="2000" dirty="0"/>
            </a:p>
          </p:txBody>
        </p:sp>
        <p:cxnSp>
          <p:nvCxnSpPr>
            <p:cNvPr id="64" name="직선 연결선 63"/>
            <p:cNvCxnSpPr/>
            <p:nvPr/>
          </p:nvCxnSpPr>
          <p:spPr>
            <a:xfrm>
              <a:off x="5694399" y="1700808"/>
              <a:ext cx="0" cy="3795716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직선 화살표 연결선 73"/>
            <p:cNvCxnSpPr>
              <a:stCxn id="7" idx="2"/>
              <a:endCxn id="8" idx="0"/>
            </p:cNvCxnSpPr>
            <p:nvPr/>
          </p:nvCxnSpPr>
          <p:spPr>
            <a:xfrm>
              <a:off x="2714541" y="2876838"/>
              <a:ext cx="256823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직선 화살표 연결선 76"/>
            <p:cNvCxnSpPr>
              <a:stCxn id="6" idx="3"/>
            </p:cNvCxnSpPr>
            <p:nvPr/>
          </p:nvCxnSpPr>
          <p:spPr>
            <a:xfrm flipV="1">
              <a:off x="2052058" y="2529412"/>
              <a:ext cx="256823" cy="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 rot="5400000">
              <a:off x="7443271" y="3823188"/>
              <a:ext cx="308618" cy="635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3200" dirty="0" smtClean="0"/>
                <a:t>…</a:t>
              </a:r>
              <a:endParaRPr lang="ko-KR" altLang="en-US" sz="3200" dirty="0"/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528146" y="2588049"/>
            <a:ext cx="7051940" cy="2810303"/>
            <a:chOff x="528146" y="2588049"/>
            <a:chExt cx="7051940" cy="2810303"/>
          </a:xfrm>
        </p:grpSpPr>
        <p:cxnSp>
          <p:nvCxnSpPr>
            <p:cNvPr id="14" name="직선 화살표 연결선 13"/>
            <p:cNvCxnSpPr>
              <a:stCxn id="6" idx="2"/>
              <a:endCxn id="27" idx="0"/>
            </p:cNvCxnSpPr>
            <p:nvPr/>
          </p:nvCxnSpPr>
          <p:spPr>
            <a:xfrm>
              <a:off x="1290103" y="2905332"/>
              <a:ext cx="0" cy="24059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직선 화살표 연결선 12"/>
            <p:cNvCxnSpPr/>
            <p:nvPr/>
          </p:nvCxnSpPr>
          <p:spPr>
            <a:xfrm flipV="1">
              <a:off x="2052058" y="3378788"/>
              <a:ext cx="256822" cy="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직선 화살표 연결선 21"/>
            <p:cNvCxnSpPr/>
            <p:nvPr/>
          </p:nvCxnSpPr>
          <p:spPr>
            <a:xfrm>
              <a:off x="4806589" y="4639986"/>
              <a:ext cx="256823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7" name="직사각형 26"/>
            <p:cNvSpPr/>
            <p:nvPr/>
          </p:nvSpPr>
          <p:spPr>
            <a:xfrm>
              <a:off x="528146" y="3145928"/>
              <a:ext cx="1523913" cy="45546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/>
                <a:t>PCU</a:t>
              </a:r>
              <a:endParaRPr lang="ko-KR" altLang="en-US" sz="2000" dirty="0"/>
            </a:p>
          </p:txBody>
        </p:sp>
        <p:grpSp>
          <p:nvGrpSpPr>
            <p:cNvPr id="39" name="그룹 38"/>
            <p:cNvGrpSpPr/>
            <p:nvPr/>
          </p:nvGrpSpPr>
          <p:grpSpPr>
            <a:xfrm>
              <a:off x="6462794" y="4910763"/>
              <a:ext cx="1117292" cy="352151"/>
              <a:chOff x="6280489" y="5166067"/>
              <a:chExt cx="1028106" cy="324041"/>
            </a:xfrm>
          </p:grpSpPr>
          <p:sp>
            <p:nvSpPr>
              <p:cNvPr id="30" name="직사각형 29"/>
              <p:cNvSpPr/>
              <p:nvPr/>
            </p:nvSpPr>
            <p:spPr>
              <a:xfrm>
                <a:off x="6490448" y="5166067"/>
                <a:ext cx="600164" cy="324041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PCU</a:t>
                </a:r>
                <a:endParaRPr lang="ko-KR" altLang="en-US" dirty="0"/>
              </a:p>
            </p:txBody>
          </p:sp>
          <p:cxnSp>
            <p:nvCxnSpPr>
              <p:cNvPr id="31" name="직선 화살표 연결선 30"/>
              <p:cNvCxnSpPr>
                <a:endCxn id="30" idx="1"/>
              </p:cNvCxnSpPr>
              <p:nvPr/>
            </p:nvCxnSpPr>
            <p:spPr>
              <a:xfrm>
                <a:off x="6280489" y="5328087"/>
                <a:ext cx="209959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4" name="직선 화살표 연결선 33"/>
              <p:cNvCxnSpPr>
                <a:stCxn id="30" idx="3"/>
              </p:cNvCxnSpPr>
              <p:nvPr/>
            </p:nvCxnSpPr>
            <p:spPr>
              <a:xfrm flipV="1">
                <a:off x="7090612" y="5328087"/>
                <a:ext cx="217983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40" name="그룹 39"/>
            <p:cNvGrpSpPr/>
            <p:nvPr/>
          </p:nvGrpSpPr>
          <p:grpSpPr>
            <a:xfrm>
              <a:off x="6462794" y="3451018"/>
              <a:ext cx="1117292" cy="352151"/>
              <a:chOff x="6280489" y="5166067"/>
              <a:chExt cx="1028106" cy="324041"/>
            </a:xfrm>
          </p:grpSpPr>
          <p:sp>
            <p:nvSpPr>
              <p:cNvPr id="41" name="직사각형 40"/>
              <p:cNvSpPr/>
              <p:nvPr/>
            </p:nvSpPr>
            <p:spPr>
              <a:xfrm>
                <a:off x="6490448" y="5166067"/>
                <a:ext cx="600164" cy="324041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PCU</a:t>
                </a:r>
                <a:endParaRPr lang="ko-KR" altLang="en-US" dirty="0"/>
              </a:p>
            </p:txBody>
          </p:sp>
          <p:cxnSp>
            <p:nvCxnSpPr>
              <p:cNvPr id="42" name="직선 화살표 연결선 41"/>
              <p:cNvCxnSpPr>
                <a:endCxn id="41" idx="1"/>
              </p:cNvCxnSpPr>
              <p:nvPr/>
            </p:nvCxnSpPr>
            <p:spPr>
              <a:xfrm>
                <a:off x="6280489" y="5328087"/>
                <a:ext cx="209959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3" name="직선 화살표 연결선 42"/>
              <p:cNvCxnSpPr>
                <a:stCxn id="41" idx="3"/>
              </p:cNvCxnSpPr>
              <p:nvPr/>
            </p:nvCxnSpPr>
            <p:spPr>
              <a:xfrm flipV="1">
                <a:off x="7090612" y="5328087"/>
                <a:ext cx="217983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44" name="그룹 43"/>
            <p:cNvGrpSpPr/>
            <p:nvPr/>
          </p:nvGrpSpPr>
          <p:grpSpPr>
            <a:xfrm>
              <a:off x="6462794" y="2588049"/>
              <a:ext cx="1117292" cy="352151"/>
              <a:chOff x="6280489" y="5166067"/>
              <a:chExt cx="1028106" cy="324041"/>
            </a:xfrm>
          </p:grpSpPr>
          <p:sp>
            <p:nvSpPr>
              <p:cNvPr id="45" name="직사각형 44"/>
              <p:cNvSpPr/>
              <p:nvPr/>
            </p:nvSpPr>
            <p:spPr>
              <a:xfrm>
                <a:off x="6490448" y="5166067"/>
                <a:ext cx="600164" cy="324041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PCU</a:t>
                </a:r>
                <a:endParaRPr lang="ko-KR" altLang="en-US" dirty="0"/>
              </a:p>
            </p:txBody>
          </p:sp>
          <p:cxnSp>
            <p:nvCxnSpPr>
              <p:cNvPr id="46" name="직선 화살표 연결선 45"/>
              <p:cNvCxnSpPr>
                <a:endCxn id="45" idx="1"/>
              </p:cNvCxnSpPr>
              <p:nvPr/>
            </p:nvCxnSpPr>
            <p:spPr>
              <a:xfrm>
                <a:off x="6280489" y="5328087"/>
                <a:ext cx="209959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7" name="직선 화살표 연결선 46"/>
              <p:cNvCxnSpPr>
                <a:stCxn id="45" idx="3"/>
              </p:cNvCxnSpPr>
              <p:nvPr/>
            </p:nvCxnSpPr>
            <p:spPr>
              <a:xfrm flipV="1">
                <a:off x="7090612" y="5328087"/>
                <a:ext cx="217983" cy="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89" name="그룹 88"/>
            <p:cNvGrpSpPr/>
            <p:nvPr/>
          </p:nvGrpSpPr>
          <p:grpSpPr>
            <a:xfrm>
              <a:off x="2915097" y="3777938"/>
              <a:ext cx="1882772" cy="1620414"/>
              <a:chOff x="2883721" y="3870654"/>
              <a:chExt cx="1882772" cy="1620414"/>
            </a:xfrm>
          </p:grpSpPr>
          <p:sp>
            <p:nvSpPr>
              <p:cNvPr id="58" name="직사각형 57"/>
              <p:cNvSpPr/>
              <p:nvPr/>
            </p:nvSpPr>
            <p:spPr>
              <a:xfrm>
                <a:off x="3600945" y="3974336"/>
                <a:ext cx="1165548" cy="1516732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" name="직사각형 54"/>
              <p:cNvSpPr/>
              <p:nvPr/>
            </p:nvSpPr>
            <p:spPr>
              <a:xfrm>
                <a:off x="3715794" y="4078938"/>
                <a:ext cx="946096" cy="592747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46800" rIns="46800" rtlCol="0" anchor="ctr"/>
              <a:lstStyle/>
              <a:p>
                <a:pPr algn="ctr"/>
                <a:r>
                  <a:rPr lang="en-US" altLang="ko-KR" sz="1600" dirty="0" smtClean="0"/>
                  <a:t>PIM Directory</a:t>
                </a:r>
                <a:endParaRPr lang="ko-KR" altLang="en-US" sz="1600" dirty="0"/>
              </a:p>
            </p:txBody>
          </p:sp>
          <p:sp>
            <p:nvSpPr>
              <p:cNvPr id="56" name="직사각형 55"/>
              <p:cNvSpPr/>
              <p:nvPr/>
            </p:nvSpPr>
            <p:spPr>
              <a:xfrm>
                <a:off x="3715794" y="4793720"/>
                <a:ext cx="946096" cy="592747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600" dirty="0" smtClean="0"/>
                  <a:t>Locality Monitor</a:t>
                </a:r>
                <a:endParaRPr lang="ko-KR" altLang="en-US" sz="1600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883721" y="3870654"/>
                <a:ext cx="763371" cy="4348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altLang="ko-KR" sz="2000" smtClean="0"/>
                  <a:t>PMU</a:t>
                </a:r>
                <a:endParaRPr lang="ko-KR" altLang="en-US" sz="2000" dirty="0"/>
              </a:p>
            </p:txBody>
          </p:sp>
        </p:grpSp>
        <p:cxnSp>
          <p:nvCxnSpPr>
            <p:cNvPr id="83" name="직선 화살표 연결선 82"/>
            <p:cNvCxnSpPr>
              <a:stCxn id="58" idx="0"/>
              <a:endCxn id="9" idx="1"/>
            </p:cNvCxnSpPr>
            <p:nvPr/>
          </p:nvCxnSpPr>
          <p:spPr>
            <a:xfrm flipV="1">
              <a:off x="4215095" y="3602680"/>
              <a:ext cx="5123" cy="27894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7" name="구부러진 연결선 86"/>
            <p:cNvCxnSpPr>
              <a:stCxn id="27" idx="2"/>
              <a:endCxn id="58" idx="1"/>
            </p:cNvCxnSpPr>
            <p:nvPr/>
          </p:nvCxnSpPr>
          <p:spPr>
            <a:xfrm rot="16200000" flipH="1">
              <a:off x="1941916" y="2949581"/>
              <a:ext cx="1038592" cy="2342218"/>
            </a:xfrm>
            <a:prstGeom prst="curvedConnector2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2" name="TextBox 91"/>
          <p:cNvSpPr txBox="1"/>
          <p:nvPr/>
        </p:nvSpPr>
        <p:spPr>
          <a:xfrm>
            <a:off x="2852203" y="5868000"/>
            <a:ext cx="3439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smtClean="0"/>
              <a:t>Proposed PEI Architecture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2278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Memory-side PEI Execution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0" name="직사각형 9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1" name="직사각형 10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2" name="직사각형 11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17" name="직사각형 1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18" name="직사각형 17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23" name="직사각형 22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629019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y, &amp;x</a:t>
            </a:r>
            <a:endParaRPr lang="ko-KR" altLang="en-US" sz="2400" dirty="0"/>
          </a:p>
        </p:txBody>
      </p:sp>
      <p:sp>
        <p:nvSpPr>
          <p:cNvPr id="26" name="직사각형 25"/>
          <p:cNvSpPr/>
          <p:nvPr/>
        </p:nvSpPr>
        <p:spPr>
          <a:xfrm>
            <a:off x="7678800" y="32220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27" name="직사각형 26"/>
          <p:cNvSpPr/>
          <p:nvPr/>
        </p:nvSpPr>
        <p:spPr>
          <a:xfrm>
            <a:off x="618180" y="22344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cxnSp>
        <p:nvCxnSpPr>
          <p:cNvPr id="28" name="직선 화살표 연결선 27"/>
          <p:cNvCxnSpPr>
            <a:stCxn id="4" idx="2"/>
          </p:cNvCxnSpPr>
          <p:nvPr/>
        </p:nvCxnSpPr>
        <p:spPr>
          <a:xfrm flipH="1">
            <a:off x="1290102" y="2905332"/>
            <a:ext cx="1" cy="24059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7917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Memory-side PEI Execution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0" name="직사각형 9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1" name="직사각형 10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2" name="직사각형 11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17" name="직사각형 1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18" name="직사각형 17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23" name="직사각형 22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26" name="직사각형 25"/>
          <p:cNvSpPr/>
          <p:nvPr/>
        </p:nvSpPr>
        <p:spPr>
          <a:xfrm>
            <a:off x="7678800" y="32220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27" name="직사각형 26"/>
          <p:cNvSpPr/>
          <p:nvPr/>
        </p:nvSpPr>
        <p:spPr>
          <a:xfrm>
            <a:off x="618180" y="22344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cxnSp>
        <p:nvCxnSpPr>
          <p:cNvPr id="28" name="직선 화살표 연결선 27"/>
          <p:cNvCxnSpPr>
            <a:stCxn id="4" idx="2"/>
          </p:cNvCxnSpPr>
          <p:nvPr/>
        </p:nvCxnSpPr>
        <p:spPr>
          <a:xfrm flipH="1">
            <a:off x="1290102" y="2905332"/>
            <a:ext cx="1" cy="24059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sp>
        <p:nvSpPr>
          <p:cNvPr id="31" name="직사각형 30"/>
          <p:cNvSpPr/>
          <p:nvPr/>
        </p:nvSpPr>
        <p:spPr>
          <a:xfrm>
            <a:off x="0" y="2052000"/>
            <a:ext cx="416989" cy="172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2163215" y="2051999"/>
            <a:ext cx="6980785" cy="172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/>
          <p:cNvSpPr/>
          <p:nvPr/>
        </p:nvSpPr>
        <p:spPr>
          <a:xfrm>
            <a:off x="0" y="-1"/>
            <a:ext cx="9144000" cy="2052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>
            <a:off x="0" y="3780000"/>
            <a:ext cx="9144000" cy="307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4" name="그룹 33"/>
          <p:cNvGrpSpPr/>
          <p:nvPr/>
        </p:nvGrpSpPr>
        <p:grpSpPr>
          <a:xfrm>
            <a:off x="2530533" y="1538809"/>
            <a:ext cx="6327732" cy="2777697"/>
            <a:chOff x="2530533" y="1538809"/>
            <a:chExt cx="6327732" cy="2685752"/>
          </a:xfrm>
        </p:grpSpPr>
        <p:sp>
          <p:nvSpPr>
            <p:cNvPr id="35" name="직사각형 34"/>
            <p:cNvSpPr/>
            <p:nvPr/>
          </p:nvSpPr>
          <p:spPr>
            <a:xfrm>
              <a:off x="2530533" y="1538809"/>
              <a:ext cx="6327732" cy="26857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" name="내용 개체 틀 3"/>
            <p:cNvSpPr txBox="1">
              <a:spLocks/>
            </p:cNvSpPr>
            <p:nvPr/>
          </p:nvSpPr>
          <p:spPr>
            <a:xfrm>
              <a:off x="2749609" y="1655802"/>
              <a:ext cx="5921002" cy="2457597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ko-KR" b="1" dirty="0" smtClean="0"/>
                <a:t>Address Translation for PEIs</a:t>
              </a:r>
            </a:p>
            <a:p>
              <a:r>
                <a:rPr lang="en-US" altLang="ko-KR" dirty="0" smtClean="0"/>
                <a:t>Done by the host processor TLB (similar to normal instructions)</a:t>
              </a:r>
            </a:p>
            <a:p>
              <a:r>
                <a:rPr lang="en-US" altLang="ko-KR" i="1" dirty="0" smtClean="0"/>
                <a:t>No modifications to existing HW/OS</a:t>
              </a:r>
            </a:p>
            <a:p>
              <a:r>
                <a:rPr lang="en-US" altLang="ko-KR" i="1" dirty="0" smtClean="0"/>
                <a:t>No need for in-memory TLBs</a:t>
              </a:r>
              <a:endParaRPr lang="ko-KR" alt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152195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Memory-side PEI Execution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0" name="직사각형 9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1" name="직사각형 10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2" name="직사각형 11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17" name="직사각형 1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18" name="직사각형 17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23" name="직사각형 22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26" name="직사각형 25"/>
          <p:cNvSpPr/>
          <p:nvPr/>
        </p:nvSpPr>
        <p:spPr>
          <a:xfrm>
            <a:off x="7678800" y="32220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27" name="직사각형 26"/>
          <p:cNvSpPr/>
          <p:nvPr/>
        </p:nvSpPr>
        <p:spPr>
          <a:xfrm>
            <a:off x="618180" y="22344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cxnSp>
        <p:nvCxnSpPr>
          <p:cNvPr id="28" name="직선 화살표 연결선 27"/>
          <p:cNvCxnSpPr>
            <a:stCxn id="4" idx="2"/>
          </p:cNvCxnSpPr>
          <p:nvPr/>
        </p:nvCxnSpPr>
        <p:spPr>
          <a:xfrm flipH="1">
            <a:off x="1290102" y="2905332"/>
            <a:ext cx="1" cy="24059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cxnSp>
        <p:nvCxnSpPr>
          <p:cNvPr id="30" name="구부러진 연결선 29"/>
          <p:cNvCxnSpPr>
            <a:stCxn id="17" idx="2"/>
            <a:endCxn id="21" idx="1"/>
          </p:cNvCxnSpPr>
          <p:nvPr/>
        </p:nvCxnSpPr>
        <p:spPr>
          <a:xfrm rot="16200000" flipH="1">
            <a:off x="1941916" y="2949581"/>
            <a:ext cx="1038592" cy="2342218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068339" y="4596326"/>
            <a:ext cx="2273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Wait until x is writable</a:t>
            </a:r>
          </a:p>
        </p:txBody>
      </p:sp>
    </p:spTree>
    <p:extLst>
      <p:ext uri="{BB962C8B-B14F-4D97-AF65-F5344CB8AC3E}">
        <p14:creationId xmlns:p14="http://schemas.microsoft.com/office/powerpoint/2010/main" val="24742188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1" animBg="1"/>
      <p:bldP spid="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Memory-side PEI Execution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0" name="직사각형 9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1" name="직사각형 10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2" name="직사각형 11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17" name="직사각형 1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18" name="직사각형 17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23" name="직사각형 22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26" name="직사각형 25"/>
          <p:cNvSpPr/>
          <p:nvPr/>
        </p:nvSpPr>
        <p:spPr>
          <a:xfrm>
            <a:off x="7678800" y="32220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29" name="직사각형 28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cxnSp>
        <p:nvCxnSpPr>
          <p:cNvPr id="30" name="구부러진 연결선 29"/>
          <p:cNvCxnSpPr>
            <a:stCxn id="17" idx="2"/>
            <a:endCxn id="21" idx="1"/>
          </p:cNvCxnSpPr>
          <p:nvPr/>
        </p:nvCxnSpPr>
        <p:spPr>
          <a:xfrm rot="16200000" flipH="1">
            <a:off x="1941916" y="2949581"/>
            <a:ext cx="1038592" cy="2342218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068339" y="4596326"/>
            <a:ext cx="2273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Wait until x is writable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-1" y="3923999"/>
            <a:ext cx="3678469" cy="756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>
            <a:off x="4761968" y="3923999"/>
            <a:ext cx="4382033" cy="756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>
            <a:off x="0" y="-1"/>
            <a:ext cx="9144000" cy="3924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7" name="그룹 26"/>
          <p:cNvGrpSpPr/>
          <p:nvPr/>
        </p:nvGrpSpPr>
        <p:grpSpPr>
          <a:xfrm>
            <a:off x="1151620" y="476672"/>
            <a:ext cx="6840760" cy="2952328"/>
            <a:chOff x="1151620" y="476672"/>
            <a:chExt cx="6840760" cy="2952328"/>
          </a:xfrm>
        </p:grpSpPr>
        <p:sp>
          <p:nvSpPr>
            <p:cNvPr id="37" name="직사각형 36"/>
            <p:cNvSpPr/>
            <p:nvPr/>
          </p:nvSpPr>
          <p:spPr>
            <a:xfrm>
              <a:off x="1151620" y="476672"/>
              <a:ext cx="6840760" cy="29523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38" name="그룹 37"/>
            <p:cNvGrpSpPr/>
            <p:nvPr/>
          </p:nvGrpSpPr>
          <p:grpSpPr>
            <a:xfrm>
              <a:off x="1605912" y="746626"/>
              <a:ext cx="5845999" cy="2412421"/>
              <a:chOff x="1533495" y="746626"/>
              <a:chExt cx="5845999" cy="2412421"/>
            </a:xfrm>
          </p:grpSpPr>
          <p:grpSp>
            <p:nvGrpSpPr>
              <p:cNvPr id="39" name="그룹 38"/>
              <p:cNvGrpSpPr/>
              <p:nvPr/>
            </p:nvGrpSpPr>
            <p:grpSpPr>
              <a:xfrm>
                <a:off x="4699381" y="746626"/>
                <a:ext cx="2680113" cy="2412421"/>
                <a:chOff x="3377023" y="693190"/>
                <a:chExt cx="2680113" cy="2412421"/>
              </a:xfrm>
            </p:grpSpPr>
            <p:sp>
              <p:nvSpPr>
                <p:cNvPr id="49" name="직사각형 48"/>
                <p:cNvSpPr/>
                <p:nvPr/>
              </p:nvSpPr>
              <p:spPr>
                <a:xfrm>
                  <a:off x="3377023" y="694792"/>
                  <a:ext cx="2680113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/>
                    <a:t>R</a:t>
                  </a:r>
                  <a:r>
                    <a:rPr lang="en-US" altLang="ko-KR" dirty="0" smtClean="0"/>
                    <a:t>eader-writer lock #0</a:t>
                  </a:r>
                  <a:endParaRPr lang="ko-KR" altLang="en-US" dirty="0"/>
                </a:p>
              </p:txBody>
            </p:sp>
            <p:sp>
              <p:nvSpPr>
                <p:cNvPr id="50" name="직사각형 49"/>
                <p:cNvSpPr/>
                <p:nvPr/>
              </p:nvSpPr>
              <p:spPr>
                <a:xfrm>
                  <a:off x="3377023" y="1000969"/>
                  <a:ext cx="2680113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/>
                    <a:t>R</a:t>
                  </a:r>
                  <a:r>
                    <a:rPr lang="en-US" altLang="ko-KR" dirty="0" smtClean="0"/>
                    <a:t>eader-writer lock #1</a:t>
                  </a:r>
                  <a:endParaRPr lang="ko-KR" altLang="en-US" dirty="0"/>
                </a:p>
              </p:txBody>
            </p:sp>
            <p:sp>
              <p:nvSpPr>
                <p:cNvPr id="51" name="직사각형 50"/>
                <p:cNvSpPr/>
                <p:nvPr/>
              </p:nvSpPr>
              <p:spPr>
                <a:xfrm>
                  <a:off x="3377023" y="2800016"/>
                  <a:ext cx="2680113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/>
                    <a:t>R</a:t>
                  </a:r>
                  <a:r>
                    <a:rPr lang="en-US" altLang="ko-KR" dirty="0" smtClean="0"/>
                    <a:t>eader-writer lock #N-1</a:t>
                  </a:r>
                  <a:endParaRPr lang="ko-KR" altLang="en-US" dirty="0"/>
                </a:p>
              </p:txBody>
            </p:sp>
            <p:sp>
              <p:nvSpPr>
                <p:cNvPr id="52" name="직사각형 51"/>
                <p:cNvSpPr/>
                <p:nvPr/>
              </p:nvSpPr>
              <p:spPr>
                <a:xfrm>
                  <a:off x="3377023" y="1307885"/>
                  <a:ext cx="2680113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/>
                    <a:t>R</a:t>
                  </a:r>
                  <a:r>
                    <a:rPr lang="en-US" altLang="ko-KR" dirty="0" smtClean="0"/>
                    <a:t>eader-writer lock #2</a:t>
                  </a:r>
                  <a:endParaRPr lang="ko-KR" altLang="en-US" dirty="0"/>
                </a:p>
              </p:txBody>
            </p:sp>
            <p:sp>
              <p:nvSpPr>
                <p:cNvPr id="53" name="직사각형 52"/>
                <p:cNvSpPr/>
                <p:nvPr/>
              </p:nvSpPr>
              <p:spPr>
                <a:xfrm>
                  <a:off x="3377023" y="693190"/>
                  <a:ext cx="2680113" cy="2412421"/>
                </a:xfrm>
                <a:prstGeom prst="rect">
                  <a:avLst/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 rot="5400000">
                  <a:off x="4621297" y="1954470"/>
                  <a:ext cx="43313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2800" dirty="0" smtClean="0"/>
                    <a:t>…</a:t>
                  </a:r>
                  <a:endParaRPr lang="ko-KR" altLang="en-US" sz="2800" dirty="0"/>
                </a:p>
              </p:txBody>
            </p:sp>
          </p:grpSp>
          <p:sp>
            <p:nvSpPr>
              <p:cNvPr id="40" name="TextBox 39"/>
              <p:cNvSpPr txBox="1"/>
              <p:nvPr/>
            </p:nvSpPr>
            <p:spPr>
              <a:xfrm>
                <a:off x="1533495" y="1746739"/>
                <a:ext cx="1019638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r"/>
                <a:r>
                  <a:rPr lang="en-US" altLang="ko-KR" sz="2000" dirty="0" smtClean="0"/>
                  <a:t>Address</a:t>
                </a:r>
                <a:endParaRPr lang="ko-KR" altLang="en-US" sz="2000" dirty="0"/>
              </a:p>
            </p:txBody>
          </p:sp>
          <p:grpSp>
            <p:nvGrpSpPr>
              <p:cNvPr id="41" name="그룹 40"/>
              <p:cNvGrpSpPr/>
              <p:nvPr/>
            </p:nvGrpSpPr>
            <p:grpSpPr>
              <a:xfrm>
                <a:off x="3047103" y="1762288"/>
                <a:ext cx="369012" cy="369012"/>
                <a:chOff x="2703777" y="1632664"/>
                <a:chExt cx="479600" cy="479600"/>
              </a:xfrm>
            </p:grpSpPr>
            <p:sp>
              <p:nvSpPr>
                <p:cNvPr id="46" name="타원 45"/>
                <p:cNvSpPr/>
                <p:nvPr/>
              </p:nvSpPr>
              <p:spPr>
                <a:xfrm>
                  <a:off x="2703777" y="1632664"/>
                  <a:ext cx="479600" cy="479600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7" name="직선 연결선 46"/>
                <p:cNvCxnSpPr>
                  <a:stCxn id="46" idx="1"/>
                  <a:endCxn id="46" idx="5"/>
                </p:cNvCxnSpPr>
                <p:nvPr/>
              </p:nvCxnSpPr>
              <p:spPr>
                <a:xfrm>
                  <a:off x="2774013" y="1702900"/>
                  <a:ext cx="339128" cy="33912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직선 연결선 47"/>
                <p:cNvCxnSpPr>
                  <a:stCxn id="46" idx="7"/>
                  <a:endCxn id="46" idx="3"/>
                </p:cNvCxnSpPr>
                <p:nvPr/>
              </p:nvCxnSpPr>
              <p:spPr>
                <a:xfrm flipH="1">
                  <a:off x="2774013" y="1702900"/>
                  <a:ext cx="339128" cy="33912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TextBox 41"/>
              <p:cNvSpPr txBox="1"/>
              <p:nvPr/>
            </p:nvSpPr>
            <p:spPr>
              <a:xfrm>
                <a:off x="2619327" y="1337052"/>
                <a:ext cx="1217898" cy="400110"/>
              </a:xfrm>
              <a:prstGeom prst="rect">
                <a:avLst/>
              </a:prstGeom>
              <a:noFill/>
            </p:spPr>
            <p:txBody>
              <a:bodyPr wrap="none" rtlCol="0" anchor="b">
                <a:spAutoFit/>
              </a:bodyPr>
              <a:lstStyle/>
              <a:p>
                <a:pPr algn="ctr"/>
                <a:r>
                  <a:rPr lang="en-US" altLang="ko-KR" sz="2000" dirty="0" smtClean="0"/>
                  <a:t>XOR-Hash</a:t>
                </a:r>
                <a:endParaRPr lang="ko-KR" altLang="en-US" sz="2000" dirty="0"/>
              </a:p>
            </p:txBody>
          </p:sp>
          <p:cxnSp>
            <p:nvCxnSpPr>
              <p:cNvPr id="43" name="직선 화살표 연결선 42"/>
              <p:cNvCxnSpPr>
                <a:stCxn id="40" idx="3"/>
                <a:endCxn id="46" idx="2"/>
              </p:cNvCxnSpPr>
              <p:nvPr/>
            </p:nvCxnSpPr>
            <p:spPr>
              <a:xfrm>
                <a:off x="2553133" y="1946794"/>
                <a:ext cx="49397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1895567" y="2180019"/>
                <a:ext cx="2684646" cy="369332"/>
              </a:xfrm>
              <a:prstGeom prst="rect">
                <a:avLst/>
              </a:prstGeom>
              <a:noFill/>
            </p:spPr>
            <p:txBody>
              <a:bodyPr wrap="none" rtlCol="0" anchor="b">
                <a:spAutoFit/>
              </a:bodyPr>
              <a:lstStyle/>
              <a:p>
                <a:pPr algn="ctr"/>
                <a:r>
                  <a:rPr lang="en-US" altLang="ko-KR" dirty="0"/>
                  <a:t>(Inexact, but </a:t>
                </a:r>
                <a:r>
                  <a:rPr lang="en-US" altLang="ko-KR" i="1" dirty="0" smtClean="0"/>
                  <a:t>Conservative</a:t>
                </a:r>
                <a:r>
                  <a:rPr lang="en-US" altLang="ko-KR" dirty="0" smtClean="0"/>
                  <a:t>)</a:t>
                </a:r>
                <a:endParaRPr lang="en-US" altLang="ko-KR" dirty="0"/>
              </a:p>
            </p:txBody>
          </p:sp>
        </p:grpSp>
        <p:cxnSp>
          <p:nvCxnSpPr>
            <p:cNvPr id="28" name="꺾인 연결선 27"/>
            <p:cNvCxnSpPr>
              <a:stCxn id="46" idx="6"/>
              <a:endCxn id="50" idx="1"/>
            </p:cNvCxnSpPr>
            <p:nvPr/>
          </p:nvCxnSpPr>
          <p:spPr>
            <a:xfrm flipV="1">
              <a:off x="3488532" y="1207203"/>
              <a:ext cx="1283266" cy="739591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" name="직사각형 54"/>
          <p:cNvSpPr/>
          <p:nvPr/>
        </p:nvSpPr>
        <p:spPr>
          <a:xfrm>
            <a:off x="0" y="4680000"/>
            <a:ext cx="9144000" cy="217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03023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Processing-in-Memory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computation to memory</a:t>
            </a:r>
          </a:p>
          <a:p>
            <a:pPr lvl="1"/>
            <a:r>
              <a:rPr lang="en-US" altLang="ko-KR" dirty="0" smtClean="0"/>
              <a:t>Higher memory bandwidth</a:t>
            </a:r>
          </a:p>
          <a:p>
            <a:pPr lvl="1"/>
            <a:r>
              <a:rPr lang="en-US" altLang="ko-KR" dirty="0"/>
              <a:t>L</a:t>
            </a:r>
            <a:r>
              <a:rPr lang="en-US" altLang="ko-KR" dirty="0" smtClean="0"/>
              <a:t>ower memory latency</a:t>
            </a:r>
          </a:p>
          <a:p>
            <a:pPr lvl="1"/>
            <a:r>
              <a:rPr lang="en-US" altLang="ko-KR" dirty="0" smtClean="0"/>
              <a:t>Better energy efficiency (e.g., off-chip links vs. TSVs)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Originally studied in 1990s</a:t>
            </a:r>
          </a:p>
          <a:p>
            <a:pPr lvl="1"/>
            <a:r>
              <a:rPr lang="en-US" altLang="ko-KR" dirty="0" smtClean="0"/>
              <a:t>Also known as processor-in-memory</a:t>
            </a:r>
          </a:p>
          <a:p>
            <a:pPr lvl="1"/>
            <a:r>
              <a:rPr lang="en-US" altLang="ko-KR" dirty="0" smtClean="0"/>
              <a:t>e.g., DIVA, EXECUBE, </a:t>
            </a:r>
            <a:r>
              <a:rPr lang="en-US" altLang="ko-KR" dirty="0" err="1" smtClean="0"/>
              <a:t>FlexRAM</a:t>
            </a:r>
            <a:r>
              <a:rPr lang="en-US" altLang="ko-KR" dirty="0" smtClean="0"/>
              <a:t>, IRAM, Active Pages, …</a:t>
            </a:r>
          </a:p>
          <a:p>
            <a:pPr lvl="1"/>
            <a:r>
              <a:rPr lang="en-US" altLang="ko-KR" i="1" dirty="0" smtClean="0"/>
              <a:t>Not commercialized in the end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755576" y="5661248"/>
            <a:ext cx="7632848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Why was PIM unsuccessful in its </a:t>
            </a:r>
            <a:r>
              <a:rPr lang="en-US" altLang="ko-KR" sz="2800" smtClean="0"/>
              <a:t>first attempt?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6495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Memory-side PEI Execution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0" name="직사각형 9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1" name="직사각형 10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2" name="직사각형 11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17" name="직사각형 1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18" name="직사각형 17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23" name="직사각형 22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26" name="직사각형 25"/>
          <p:cNvSpPr/>
          <p:nvPr/>
        </p:nvSpPr>
        <p:spPr>
          <a:xfrm>
            <a:off x="7678800" y="32220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cxnSp>
        <p:nvCxnSpPr>
          <p:cNvPr id="30" name="구부러진 연결선 29"/>
          <p:cNvCxnSpPr>
            <a:stCxn id="17" idx="2"/>
            <a:endCxn id="21" idx="1"/>
          </p:cNvCxnSpPr>
          <p:nvPr/>
        </p:nvCxnSpPr>
        <p:spPr>
          <a:xfrm rot="16200000" flipH="1">
            <a:off x="1941916" y="2949581"/>
            <a:ext cx="1038592" cy="2342218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068339" y="4596326"/>
            <a:ext cx="2273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Wait until x is writable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0659" y="4910763"/>
            <a:ext cx="2700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Check the data locality of x</a:t>
            </a:r>
            <a:endParaRPr lang="ko-KR" alt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66411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Memory-side PEI Execution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0" name="직사각형 9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1" name="직사각형 10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2" name="직사각형 11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27997" y="1761095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17" name="직사각형 1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18" name="직사각형 17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23" name="직사각형 22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26" name="직사각형 25"/>
          <p:cNvSpPr/>
          <p:nvPr/>
        </p:nvSpPr>
        <p:spPr>
          <a:xfrm>
            <a:off x="7678800" y="32220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cxnSp>
        <p:nvCxnSpPr>
          <p:cNvPr id="30" name="구부러진 연결선 29"/>
          <p:cNvCxnSpPr>
            <a:stCxn id="17" idx="2"/>
            <a:endCxn id="21" idx="1"/>
          </p:cNvCxnSpPr>
          <p:nvPr/>
        </p:nvCxnSpPr>
        <p:spPr>
          <a:xfrm rot="16200000" flipH="1">
            <a:off x="1941916" y="2949581"/>
            <a:ext cx="1038592" cy="2342218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068339" y="4596326"/>
            <a:ext cx="2273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Wait until x is writable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0659" y="4910763"/>
            <a:ext cx="2700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Check the data locality of x</a:t>
            </a:r>
            <a:endParaRPr lang="ko-KR" altLang="en-US" dirty="0"/>
          </a:p>
        </p:txBody>
      </p:sp>
      <p:sp>
        <p:nvSpPr>
          <p:cNvPr id="34" name="직사각형 33"/>
          <p:cNvSpPr/>
          <p:nvPr/>
        </p:nvSpPr>
        <p:spPr>
          <a:xfrm>
            <a:off x="-1" y="4644000"/>
            <a:ext cx="3678469" cy="720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>
            <a:off x="4761968" y="4644000"/>
            <a:ext cx="4382033" cy="720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sp>
        <p:nvSpPr>
          <p:cNvPr id="36" name="직사각형 35"/>
          <p:cNvSpPr/>
          <p:nvPr/>
        </p:nvSpPr>
        <p:spPr>
          <a:xfrm>
            <a:off x="0" y="-2"/>
            <a:ext cx="9144000" cy="4639987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8" name="직사각형 37"/>
          <p:cNvSpPr/>
          <p:nvPr/>
        </p:nvSpPr>
        <p:spPr>
          <a:xfrm>
            <a:off x="899592" y="509505"/>
            <a:ext cx="7344816" cy="36052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37" name="그룹 36"/>
          <p:cNvGrpSpPr/>
          <p:nvPr/>
        </p:nvGrpSpPr>
        <p:grpSpPr>
          <a:xfrm>
            <a:off x="5324423" y="1351461"/>
            <a:ext cx="2623957" cy="1155889"/>
            <a:chOff x="5324423" y="1351461"/>
            <a:chExt cx="2623957" cy="1155889"/>
          </a:xfrm>
        </p:grpSpPr>
        <p:grpSp>
          <p:nvGrpSpPr>
            <p:cNvPr id="104" name="그룹 103"/>
            <p:cNvGrpSpPr/>
            <p:nvPr/>
          </p:nvGrpSpPr>
          <p:grpSpPr>
            <a:xfrm>
              <a:off x="5918594" y="1351461"/>
              <a:ext cx="2029786" cy="1155889"/>
              <a:chOff x="5918594" y="1481023"/>
              <a:chExt cx="2029786" cy="1155889"/>
            </a:xfrm>
          </p:grpSpPr>
          <p:sp>
            <p:nvSpPr>
              <p:cNvPr id="78" name="TextBox 77"/>
              <p:cNvSpPr txBox="1"/>
              <p:nvPr/>
            </p:nvSpPr>
            <p:spPr>
              <a:xfrm>
                <a:off x="5918594" y="1481023"/>
                <a:ext cx="189455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000" b="1" dirty="0" smtClean="0"/>
                  <a:t>Hit</a:t>
                </a:r>
                <a:r>
                  <a:rPr lang="en-US" altLang="ko-KR" sz="2000" dirty="0" smtClean="0"/>
                  <a:t>: High locality</a:t>
                </a:r>
                <a:endParaRPr lang="ko-KR" altLang="en-US" sz="20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5918594" y="2236802"/>
                <a:ext cx="202978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000" b="1" dirty="0" smtClean="0"/>
                  <a:t>Miss</a:t>
                </a:r>
                <a:r>
                  <a:rPr lang="en-US" altLang="ko-KR" sz="2000" dirty="0" smtClean="0"/>
                  <a:t>: Low locality</a:t>
                </a:r>
                <a:endParaRPr lang="ko-KR" altLang="en-US" sz="2000" dirty="0"/>
              </a:p>
            </p:txBody>
          </p:sp>
        </p:grpSp>
        <p:cxnSp>
          <p:nvCxnSpPr>
            <p:cNvPr id="95" name="직선 화살표 연결선 94"/>
            <p:cNvCxnSpPr>
              <a:stCxn id="50" idx="3"/>
              <a:endCxn id="78" idx="1"/>
            </p:cNvCxnSpPr>
            <p:nvPr/>
          </p:nvCxnSpPr>
          <p:spPr>
            <a:xfrm>
              <a:off x="5324423" y="1551471"/>
              <a:ext cx="594171" cy="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꺾인 연결선 96"/>
            <p:cNvCxnSpPr>
              <a:stCxn id="50" idx="3"/>
              <a:endCxn id="79" idx="1"/>
            </p:cNvCxnSpPr>
            <p:nvPr/>
          </p:nvCxnSpPr>
          <p:spPr>
            <a:xfrm>
              <a:off x="5324423" y="1551471"/>
              <a:ext cx="594171" cy="755824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그룹 38"/>
          <p:cNvGrpSpPr/>
          <p:nvPr/>
        </p:nvGrpSpPr>
        <p:grpSpPr>
          <a:xfrm>
            <a:off x="1156122" y="629818"/>
            <a:ext cx="4170739" cy="2133626"/>
            <a:chOff x="1156122" y="629818"/>
            <a:chExt cx="4170739" cy="2133626"/>
          </a:xfrm>
        </p:grpSpPr>
        <p:grpSp>
          <p:nvGrpSpPr>
            <p:cNvPr id="105" name="그룹 104"/>
            <p:cNvGrpSpPr/>
            <p:nvPr/>
          </p:nvGrpSpPr>
          <p:grpSpPr>
            <a:xfrm>
              <a:off x="2740298" y="1004624"/>
              <a:ext cx="2586563" cy="1758820"/>
              <a:chOff x="2740298" y="1134186"/>
              <a:chExt cx="2586563" cy="1758820"/>
            </a:xfrm>
          </p:grpSpPr>
          <p:grpSp>
            <p:nvGrpSpPr>
              <p:cNvPr id="29" name="그룹 28"/>
              <p:cNvGrpSpPr/>
              <p:nvPr/>
            </p:nvGrpSpPr>
            <p:grpSpPr>
              <a:xfrm>
                <a:off x="2740298" y="1134186"/>
                <a:ext cx="2584125" cy="400110"/>
                <a:chOff x="4693265" y="1253356"/>
                <a:chExt cx="2982721" cy="400110"/>
              </a:xfrm>
            </p:grpSpPr>
            <p:sp>
              <p:nvSpPr>
                <p:cNvPr id="41" name="직사각형 40"/>
                <p:cNvSpPr/>
                <p:nvPr/>
              </p:nvSpPr>
              <p:spPr>
                <a:xfrm>
                  <a:off x="4693265" y="1341343"/>
                  <a:ext cx="598815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Tag</a:t>
                  </a:r>
                  <a:endParaRPr lang="ko-KR" altLang="en-US" dirty="0"/>
                </a:p>
              </p:txBody>
            </p:sp>
            <p:sp>
              <p:nvSpPr>
                <p:cNvPr id="42" name="직사각형 41"/>
                <p:cNvSpPr/>
                <p:nvPr/>
              </p:nvSpPr>
              <p:spPr>
                <a:xfrm>
                  <a:off x="5292080" y="1341343"/>
                  <a:ext cx="598815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Tag</a:t>
                  </a:r>
                  <a:endParaRPr lang="ko-KR" altLang="en-US" dirty="0"/>
                </a:p>
              </p:txBody>
            </p:sp>
            <p:sp>
              <p:nvSpPr>
                <p:cNvPr id="43" name="직사각형 42"/>
                <p:cNvSpPr/>
                <p:nvPr/>
              </p:nvSpPr>
              <p:spPr>
                <a:xfrm>
                  <a:off x="5886625" y="1341343"/>
                  <a:ext cx="598815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Tag</a:t>
                  </a:r>
                  <a:endParaRPr lang="ko-KR" altLang="en-US" dirty="0"/>
                </a:p>
              </p:txBody>
            </p:sp>
            <p:sp>
              <p:nvSpPr>
                <p:cNvPr id="44" name="직사각형 43"/>
                <p:cNvSpPr/>
                <p:nvPr/>
              </p:nvSpPr>
              <p:spPr>
                <a:xfrm>
                  <a:off x="7077171" y="1341343"/>
                  <a:ext cx="598815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Tag</a:t>
                  </a:r>
                  <a:endParaRPr lang="ko-KR" altLang="en-US" dirty="0"/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599029" y="1253356"/>
                  <a:ext cx="360996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000" dirty="0" smtClean="0"/>
                    <a:t>…</a:t>
                  </a:r>
                  <a:endParaRPr lang="ko-KR" altLang="en-US" sz="2000" dirty="0"/>
                </a:p>
              </p:txBody>
            </p:sp>
          </p:grpSp>
          <p:grpSp>
            <p:nvGrpSpPr>
              <p:cNvPr id="46" name="그룹 45"/>
              <p:cNvGrpSpPr/>
              <p:nvPr/>
            </p:nvGrpSpPr>
            <p:grpSpPr>
              <a:xfrm>
                <a:off x="2740298" y="1440248"/>
                <a:ext cx="2584125" cy="400110"/>
                <a:chOff x="4693265" y="1253356"/>
                <a:chExt cx="2982721" cy="400110"/>
              </a:xfrm>
            </p:grpSpPr>
            <p:sp>
              <p:nvSpPr>
                <p:cNvPr id="47" name="직사각형 46"/>
                <p:cNvSpPr/>
                <p:nvPr/>
              </p:nvSpPr>
              <p:spPr>
                <a:xfrm>
                  <a:off x="4693265" y="1341343"/>
                  <a:ext cx="598815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Tag</a:t>
                  </a:r>
                  <a:endParaRPr lang="ko-KR" altLang="en-US" dirty="0"/>
                </a:p>
              </p:txBody>
            </p:sp>
            <p:sp>
              <p:nvSpPr>
                <p:cNvPr id="48" name="직사각형 47"/>
                <p:cNvSpPr/>
                <p:nvPr/>
              </p:nvSpPr>
              <p:spPr>
                <a:xfrm>
                  <a:off x="5292080" y="1341343"/>
                  <a:ext cx="598815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Tag</a:t>
                  </a:r>
                  <a:endParaRPr lang="ko-KR" altLang="en-US" dirty="0"/>
                </a:p>
              </p:txBody>
            </p:sp>
            <p:sp>
              <p:nvSpPr>
                <p:cNvPr id="49" name="직사각형 48"/>
                <p:cNvSpPr/>
                <p:nvPr/>
              </p:nvSpPr>
              <p:spPr>
                <a:xfrm>
                  <a:off x="5886625" y="1341343"/>
                  <a:ext cx="598815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Tag</a:t>
                  </a:r>
                  <a:endParaRPr lang="ko-KR" altLang="en-US" dirty="0"/>
                </a:p>
              </p:txBody>
            </p:sp>
            <p:sp>
              <p:nvSpPr>
                <p:cNvPr id="50" name="직사각형 49"/>
                <p:cNvSpPr/>
                <p:nvPr/>
              </p:nvSpPr>
              <p:spPr>
                <a:xfrm>
                  <a:off x="7077171" y="1341343"/>
                  <a:ext cx="598815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Tag</a:t>
                  </a:r>
                  <a:endParaRPr lang="ko-KR" altLang="en-US" dirty="0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6599029" y="1253356"/>
                  <a:ext cx="360996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000" dirty="0" smtClean="0"/>
                    <a:t>…</a:t>
                  </a:r>
                  <a:endParaRPr lang="ko-KR" altLang="en-US" sz="2000" dirty="0"/>
                </a:p>
              </p:txBody>
            </p:sp>
          </p:grpSp>
          <p:grpSp>
            <p:nvGrpSpPr>
              <p:cNvPr id="52" name="그룹 51"/>
              <p:cNvGrpSpPr/>
              <p:nvPr/>
            </p:nvGrpSpPr>
            <p:grpSpPr>
              <a:xfrm>
                <a:off x="2740298" y="2492896"/>
                <a:ext cx="2584125" cy="400110"/>
                <a:chOff x="4693265" y="1253356"/>
                <a:chExt cx="2982721" cy="400110"/>
              </a:xfrm>
            </p:grpSpPr>
            <p:sp>
              <p:nvSpPr>
                <p:cNvPr id="53" name="직사각형 52"/>
                <p:cNvSpPr/>
                <p:nvPr/>
              </p:nvSpPr>
              <p:spPr>
                <a:xfrm>
                  <a:off x="4693265" y="1341343"/>
                  <a:ext cx="598815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Tag</a:t>
                  </a:r>
                  <a:endParaRPr lang="ko-KR" altLang="en-US" dirty="0"/>
                </a:p>
              </p:txBody>
            </p:sp>
            <p:sp>
              <p:nvSpPr>
                <p:cNvPr id="54" name="직사각형 53"/>
                <p:cNvSpPr/>
                <p:nvPr/>
              </p:nvSpPr>
              <p:spPr>
                <a:xfrm>
                  <a:off x="5292080" y="1341343"/>
                  <a:ext cx="598815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Tag</a:t>
                  </a:r>
                  <a:endParaRPr lang="ko-KR" altLang="en-US" dirty="0"/>
                </a:p>
              </p:txBody>
            </p:sp>
            <p:sp>
              <p:nvSpPr>
                <p:cNvPr id="55" name="직사각형 54"/>
                <p:cNvSpPr/>
                <p:nvPr/>
              </p:nvSpPr>
              <p:spPr>
                <a:xfrm>
                  <a:off x="5886625" y="1341343"/>
                  <a:ext cx="598815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Tag</a:t>
                  </a:r>
                  <a:endParaRPr lang="ko-KR" altLang="en-US" dirty="0"/>
                </a:p>
              </p:txBody>
            </p:sp>
            <p:sp>
              <p:nvSpPr>
                <p:cNvPr id="56" name="직사각형 55"/>
                <p:cNvSpPr/>
                <p:nvPr/>
              </p:nvSpPr>
              <p:spPr>
                <a:xfrm>
                  <a:off x="7077171" y="1341343"/>
                  <a:ext cx="598815" cy="305595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 smtClean="0"/>
                    <a:t>Tag</a:t>
                  </a:r>
                  <a:endParaRPr lang="ko-KR" altLang="en-US" dirty="0"/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6599029" y="1253356"/>
                  <a:ext cx="360996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altLang="ko-KR" sz="2000" dirty="0" smtClean="0"/>
                    <a:t>…</a:t>
                  </a:r>
                  <a:endParaRPr lang="ko-KR" altLang="en-US" sz="2000" dirty="0"/>
                </a:p>
              </p:txBody>
            </p:sp>
          </p:grpSp>
          <p:sp>
            <p:nvSpPr>
              <p:cNvPr id="58" name="TextBox 57"/>
              <p:cNvSpPr txBox="1"/>
              <p:nvPr/>
            </p:nvSpPr>
            <p:spPr>
              <a:xfrm rot="5400000">
                <a:off x="4021777" y="2005351"/>
                <a:ext cx="433132" cy="453299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altLang="ko-KR" sz="2800" dirty="0" smtClean="0"/>
                  <a:t>…</a:t>
                </a:r>
                <a:endParaRPr lang="ko-KR" altLang="en-US" sz="2800" dirty="0"/>
              </a:p>
            </p:txBody>
          </p:sp>
          <p:sp>
            <p:nvSpPr>
              <p:cNvPr id="27" name="직사각형 26"/>
              <p:cNvSpPr/>
              <p:nvPr/>
            </p:nvSpPr>
            <p:spPr>
              <a:xfrm>
                <a:off x="2740299" y="1221598"/>
                <a:ext cx="2586562" cy="1671408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1156122" y="1727685"/>
              <a:ext cx="1019638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en-US" altLang="ko-KR" sz="2000" dirty="0" smtClean="0"/>
                <a:t>Address</a:t>
              </a:r>
              <a:endParaRPr lang="ko-KR" altLang="en-US" sz="2000" dirty="0"/>
            </a:p>
          </p:txBody>
        </p:sp>
        <p:cxnSp>
          <p:nvCxnSpPr>
            <p:cNvPr id="77" name="꺾인 연결선 76"/>
            <p:cNvCxnSpPr>
              <a:stCxn id="70" idx="3"/>
              <a:endCxn id="47" idx="1"/>
            </p:cNvCxnSpPr>
            <p:nvPr/>
          </p:nvCxnSpPr>
          <p:spPr>
            <a:xfrm flipV="1">
              <a:off x="2175760" y="1551471"/>
              <a:ext cx="564538" cy="376269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3095822" y="629818"/>
              <a:ext cx="1875513" cy="400110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 algn="ctr"/>
              <a:r>
                <a:rPr lang="en-US" altLang="ko-KR" sz="2000" dirty="0" smtClean="0"/>
                <a:t>Partial Tag Array</a:t>
              </a:r>
              <a:endParaRPr lang="ko-KR" altLang="en-US" sz="2000" dirty="0"/>
            </a:p>
          </p:txBody>
        </p:sp>
      </p:grpSp>
      <p:grpSp>
        <p:nvGrpSpPr>
          <p:cNvPr id="120" name="그룹 119"/>
          <p:cNvGrpSpPr/>
          <p:nvPr/>
        </p:nvGrpSpPr>
        <p:grpSpPr>
          <a:xfrm>
            <a:off x="2999694" y="2756917"/>
            <a:ext cx="5061161" cy="1198996"/>
            <a:chOff x="2999694" y="2518036"/>
            <a:chExt cx="5061161" cy="1198996"/>
          </a:xfrm>
        </p:grpSpPr>
        <p:sp>
          <p:nvSpPr>
            <p:cNvPr id="114" name="TextBox 113"/>
            <p:cNvSpPr txBox="1"/>
            <p:nvPr/>
          </p:nvSpPr>
          <p:spPr>
            <a:xfrm>
              <a:off x="3275856" y="2700521"/>
              <a:ext cx="14138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Updated </a:t>
              </a:r>
              <a:r>
                <a:rPr lang="en-US" altLang="ko-KR" sz="2000" dirty="0" smtClean="0"/>
                <a:t>on</a:t>
              </a:r>
              <a:endParaRPr lang="ko-KR" altLang="en-US" sz="2000" dirty="0"/>
            </a:p>
          </p:txBody>
        </p:sp>
        <p:cxnSp>
          <p:nvCxnSpPr>
            <p:cNvPr id="116" name="꺾인 연결선 115"/>
            <p:cNvCxnSpPr>
              <a:stCxn id="114" idx="1"/>
              <a:endCxn id="53" idx="2"/>
            </p:cNvCxnSpPr>
            <p:nvPr/>
          </p:nvCxnSpPr>
          <p:spPr>
            <a:xfrm rot="10800000">
              <a:off x="2999694" y="2518036"/>
              <a:ext cx="276162" cy="382541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8" name="TextBox 117"/>
            <p:cNvSpPr txBox="1"/>
            <p:nvPr/>
          </p:nvSpPr>
          <p:spPr>
            <a:xfrm>
              <a:off x="3301475" y="3009146"/>
              <a:ext cx="475938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ko-KR" sz="2000" dirty="0" smtClean="0"/>
                <a:t>Each </a:t>
              </a:r>
              <a:r>
                <a:rPr lang="en-US" altLang="ko-KR" sz="2000" dirty="0"/>
                <a:t>LLC access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ko-KR" sz="2000" dirty="0"/>
                <a:t>Each issue of a PIM operation to </a:t>
              </a:r>
              <a:r>
                <a:rPr lang="en-US" altLang="ko-KR" sz="2000" dirty="0" smtClean="0"/>
                <a:t>memory</a:t>
              </a:r>
              <a:endParaRPr lang="ko-KR" altLang="en-US" sz="2000" dirty="0"/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0" y="5364000"/>
            <a:ext cx="9144000" cy="1494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91610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Memory-side PEI Execution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6" name="직사각형 15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7" name="직사각형 16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8" name="직사각형 17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24" name="직선 연결선 23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37" name="직사각형 3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54" name="직사각형 53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46" name="직사각형 45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66" name="직사각형 65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sp>
        <p:nvSpPr>
          <p:cNvPr id="49" name="직사각형 48"/>
          <p:cNvSpPr/>
          <p:nvPr/>
        </p:nvSpPr>
        <p:spPr>
          <a:xfrm>
            <a:off x="7676867" y="322278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cxnSp>
        <p:nvCxnSpPr>
          <p:cNvPr id="67" name="구부러진 연결선 66"/>
          <p:cNvCxnSpPr>
            <a:stCxn id="44" idx="1"/>
            <a:endCxn id="37" idx="2"/>
          </p:cNvCxnSpPr>
          <p:nvPr/>
        </p:nvCxnSpPr>
        <p:spPr>
          <a:xfrm rot="10800000">
            <a:off x="1290103" y="3601394"/>
            <a:ext cx="2342218" cy="1038592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48075" y="4097223"/>
            <a:ext cx="128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b="1" dirty="0" smtClean="0"/>
              <a:t>Low</a:t>
            </a:r>
            <a:r>
              <a:rPr lang="en-US" altLang="ko-KR" dirty="0" smtClean="0"/>
              <a:t> locality</a:t>
            </a:r>
            <a:endParaRPr lang="ko-KR" altLang="en-US" dirty="0"/>
          </a:p>
        </p:txBody>
      </p:sp>
      <p:cxnSp>
        <p:nvCxnSpPr>
          <p:cNvPr id="35" name="구부러진 연결선 34"/>
          <p:cNvCxnSpPr/>
          <p:nvPr/>
        </p:nvCxnSpPr>
        <p:spPr>
          <a:xfrm rot="16200000" flipH="1">
            <a:off x="1941916" y="2949581"/>
            <a:ext cx="1038592" cy="2342218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68339" y="4596326"/>
            <a:ext cx="2273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Wait until x is writable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0659" y="4910763"/>
            <a:ext cx="2700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Check the data locality of x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786775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"/>
                            </p:stCondLst>
                            <p:childTnLst>
                              <p:par>
                                <p:cTn id="12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36" grpId="0" build="allAtOnce"/>
      <p:bldP spid="38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구부러진 연결선 66"/>
          <p:cNvCxnSpPr>
            <a:stCxn id="44" idx="1"/>
            <a:endCxn id="37" idx="2"/>
          </p:cNvCxnSpPr>
          <p:nvPr/>
        </p:nvCxnSpPr>
        <p:spPr>
          <a:xfrm rot="10800000">
            <a:off x="1290103" y="3601394"/>
            <a:ext cx="2342218" cy="1038592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Memory-side PEI Execution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6" name="직사각형 15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7" name="직사각형 16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8" name="직사각형 17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24" name="직선 연결선 23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37" name="직사각형 3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54" name="직사각형 53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46" name="직사각형 45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66" name="직사각형 65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sp>
        <p:nvSpPr>
          <p:cNvPr id="49" name="직사각형 48"/>
          <p:cNvSpPr/>
          <p:nvPr/>
        </p:nvSpPr>
        <p:spPr>
          <a:xfrm>
            <a:off x="7676867" y="322278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448075" y="4097223"/>
            <a:ext cx="128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b="1" dirty="0" smtClean="0"/>
              <a:t>Low</a:t>
            </a:r>
            <a:r>
              <a:rPr lang="en-US" altLang="ko-KR" dirty="0" smtClean="0"/>
              <a:t> locality</a:t>
            </a:r>
            <a:endParaRPr lang="ko-KR" altLang="en-US" dirty="0"/>
          </a:p>
        </p:txBody>
      </p:sp>
      <p:sp>
        <p:nvSpPr>
          <p:cNvPr id="39" name="직사각형 38"/>
          <p:cNvSpPr/>
          <p:nvPr/>
        </p:nvSpPr>
        <p:spPr>
          <a:xfrm>
            <a:off x="4866570" y="2051100"/>
            <a:ext cx="4277431" cy="3420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/>
          <p:cNvSpPr/>
          <p:nvPr/>
        </p:nvSpPr>
        <p:spPr>
          <a:xfrm>
            <a:off x="0" y="-1"/>
            <a:ext cx="9144000" cy="2052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4" name="직선 화살표 연결선 3"/>
          <p:cNvCxnSpPr>
            <a:stCxn id="44" idx="0"/>
            <a:endCxn id="10" idx="1"/>
          </p:cNvCxnSpPr>
          <p:nvPr/>
        </p:nvCxnSpPr>
        <p:spPr>
          <a:xfrm flipV="1">
            <a:off x="4215095" y="3602680"/>
            <a:ext cx="5123" cy="27894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그룹 40"/>
          <p:cNvGrpSpPr/>
          <p:nvPr/>
        </p:nvGrpSpPr>
        <p:grpSpPr>
          <a:xfrm>
            <a:off x="5164368" y="2393577"/>
            <a:ext cx="3724137" cy="2707922"/>
            <a:chOff x="899590" y="453732"/>
            <a:chExt cx="7353684" cy="2726952"/>
          </a:xfrm>
        </p:grpSpPr>
        <p:sp>
          <p:nvSpPr>
            <p:cNvPr id="42" name="직사각형 41"/>
            <p:cNvSpPr/>
            <p:nvPr/>
          </p:nvSpPr>
          <p:spPr>
            <a:xfrm>
              <a:off x="899590" y="453732"/>
              <a:ext cx="7353684" cy="27269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3" name="내용 개체 틀 3"/>
            <p:cNvSpPr txBox="1">
              <a:spLocks/>
            </p:cNvSpPr>
            <p:nvPr/>
          </p:nvSpPr>
          <p:spPr>
            <a:xfrm>
              <a:off x="1115615" y="620688"/>
              <a:ext cx="6912767" cy="2471783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ts val="5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dirty="0" smtClean="0"/>
                <a:t>Back-invalidation for cache coherence</a:t>
              </a:r>
            </a:p>
            <a:p>
              <a:r>
                <a:rPr lang="en-US" altLang="ko-KR" i="1" dirty="0" smtClean="0"/>
                <a:t>No modifications to existing cache coherence protocols</a:t>
              </a:r>
              <a:endParaRPr lang="ko-KR" altLang="en-US" i="1" dirty="0"/>
            </a:p>
          </p:txBody>
        </p:sp>
      </p:grpSp>
      <p:sp>
        <p:nvSpPr>
          <p:cNvPr id="52" name="직사각형 51"/>
          <p:cNvSpPr/>
          <p:nvPr/>
        </p:nvSpPr>
        <p:spPr>
          <a:xfrm>
            <a:off x="0" y="2051101"/>
            <a:ext cx="3563620" cy="3420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/>
          <p:cNvSpPr/>
          <p:nvPr/>
        </p:nvSpPr>
        <p:spPr>
          <a:xfrm>
            <a:off x="0" y="5470203"/>
            <a:ext cx="9144000" cy="138779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1028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Memory-side PEI Execution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6" name="직사각형 15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7" name="직사각형 16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8" name="직사각형 17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24" name="직선 연결선 23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37" name="직사각형 3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54" name="직사각형 53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46" name="직사각형 45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66" name="직사각형 65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sp>
        <p:nvSpPr>
          <p:cNvPr id="49" name="직사각형 48"/>
          <p:cNvSpPr/>
          <p:nvPr/>
        </p:nvSpPr>
        <p:spPr>
          <a:xfrm>
            <a:off x="7676867" y="322278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65" name="직사각형 64"/>
          <p:cNvSpPr/>
          <p:nvPr/>
        </p:nvSpPr>
        <p:spPr>
          <a:xfrm>
            <a:off x="7678800" y="3222000"/>
            <a:ext cx="467163" cy="2698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x+y</a:t>
            </a:r>
            <a:endParaRPr lang="ko-KR" altLang="en-US" dirty="0"/>
          </a:p>
        </p:txBody>
      </p:sp>
      <p:sp>
        <p:nvSpPr>
          <p:cNvPr id="50" name="직사각형 49"/>
          <p:cNvSpPr/>
          <p:nvPr/>
        </p:nvSpPr>
        <p:spPr>
          <a:xfrm>
            <a:off x="6783499" y="3492147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sp>
        <p:nvSpPr>
          <p:cNvPr id="52" name="직사각형 51"/>
          <p:cNvSpPr/>
          <p:nvPr/>
        </p:nvSpPr>
        <p:spPr>
          <a:xfrm>
            <a:off x="6782400" y="3492000"/>
            <a:ext cx="467163" cy="2698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x+y</a:t>
            </a:r>
            <a:endParaRPr lang="ko-KR" altLang="en-US" dirty="0"/>
          </a:p>
        </p:txBody>
      </p:sp>
      <p:cxnSp>
        <p:nvCxnSpPr>
          <p:cNvPr id="28" name="구부러진 연결선 27"/>
          <p:cNvCxnSpPr>
            <a:stCxn id="49" idx="1"/>
            <a:endCxn id="52" idx="3"/>
          </p:cNvCxnSpPr>
          <p:nvPr/>
        </p:nvCxnSpPr>
        <p:spPr>
          <a:xfrm rot="10800000" flipV="1">
            <a:off x="7249563" y="3357726"/>
            <a:ext cx="427304" cy="269220"/>
          </a:xfrm>
          <a:prstGeom prst="curvedConnector3">
            <a:avLst/>
          </a:prstGeom>
          <a:ln w="190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9" name="구부러진 연결선 58"/>
          <p:cNvCxnSpPr>
            <a:stCxn id="52" idx="3"/>
            <a:endCxn id="49" idx="1"/>
          </p:cNvCxnSpPr>
          <p:nvPr/>
        </p:nvCxnSpPr>
        <p:spPr>
          <a:xfrm flipV="1">
            <a:off x="7249563" y="3357726"/>
            <a:ext cx="427304" cy="269220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7" name="구부러진 연결선 66"/>
          <p:cNvCxnSpPr>
            <a:stCxn id="44" idx="1"/>
            <a:endCxn id="37" idx="2"/>
          </p:cNvCxnSpPr>
          <p:nvPr/>
        </p:nvCxnSpPr>
        <p:spPr>
          <a:xfrm rot="10800000">
            <a:off x="1290103" y="3601394"/>
            <a:ext cx="2342218" cy="1038592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48075" y="4097223"/>
            <a:ext cx="128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b="1" dirty="0" smtClean="0"/>
              <a:t>Low</a:t>
            </a:r>
            <a:r>
              <a:rPr lang="en-US" altLang="ko-KR" dirty="0" smtClean="0"/>
              <a:t> locality</a:t>
            </a:r>
            <a:endParaRPr lang="ko-KR" altLang="en-US" dirty="0"/>
          </a:p>
        </p:txBody>
      </p:sp>
      <p:cxnSp>
        <p:nvCxnSpPr>
          <p:cNvPr id="39" name="직선 화살표 연결선 38"/>
          <p:cNvCxnSpPr>
            <a:stCxn id="44" idx="0"/>
            <a:endCxn id="10" idx="1"/>
          </p:cNvCxnSpPr>
          <p:nvPr/>
        </p:nvCxnSpPr>
        <p:spPr>
          <a:xfrm flipV="1">
            <a:off x="4215095" y="3602680"/>
            <a:ext cx="5123" cy="27894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>
            <a:stCxn id="66" idx="3"/>
            <a:endCxn id="52" idx="1"/>
          </p:cNvCxnSpPr>
          <p:nvPr/>
        </p:nvCxnSpPr>
        <p:spPr>
          <a:xfrm>
            <a:off x="1085343" y="3373661"/>
            <a:ext cx="5697057" cy="25328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6860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"/>
                            </p:stCondLst>
                            <p:childTnLst>
                              <p:par>
                                <p:cTn id="25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"/>
                            </p:stCondLst>
                            <p:childTnLst>
                              <p:par>
                                <p:cTn id="41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"/>
                            </p:stCondLst>
                            <p:childTnLst>
                              <p:par>
                                <p:cTn id="57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65" grpId="0" animBg="1"/>
      <p:bldP spid="50" grpId="0" animBg="1"/>
      <p:bldP spid="50" grpId="1" animBg="1"/>
      <p:bldP spid="52" grpId="0" animBg="1"/>
      <p:bldP spid="70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Memory-side PEI Execution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6" name="직사각형 15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7" name="직사각형 16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8" name="직사각형 17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24" name="직선 연결선 23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37" name="직사각형 3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54" name="직사각형 53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46" name="직사각형 45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66" name="직사각형 65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sp>
        <p:nvSpPr>
          <p:cNvPr id="65" name="직사각형 64"/>
          <p:cNvSpPr/>
          <p:nvPr/>
        </p:nvSpPr>
        <p:spPr>
          <a:xfrm>
            <a:off x="7678800" y="3222000"/>
            <a:ext cx="467163" cy="2698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x+y</a:t>
            </a:r>
            <a:endParaRPr lang="ko-KR" altLang="en-US" dirty="0"/>
          </a:p>
        </p:txBody>
      </p:sp>
      <p:sp>
        <p:nvSpPr>
          <p:cNvPr id="52" name="직사각형 51"/>
          <p:cNvSpPr/>
          <p:nvPr/>
        </p:nvSpPr>
        <p:spPr>
          <a:xfrm>
            <a:off x="6782400" y="3492000"/>
            <a:ext cx="467163" cy="2698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x+y</a:t>
            </a:r>
            <a:endParaRPr lang="ko-KR" altLang="en-US" dirty="0"/>
          </a:p>
        </p:txBody>
      </p:sp>
      <p:cxnSp>
        <p:nvCxnSpPr>
          <p:cNvPr id="39" name="직선 화살표 연결선 38"/>
          <p:cNvCxnSpPr>
            <a:stCxn id="44" idx="0"/>
            <a:endCxn id="10" idx="1"/>
          </p:cNvCxnSpPr>
          <p:nvPr/>
        </p:nvCxnSpPr>
        <p:spPr>
          <a:xfrm flipV="1">
            <a:off x="4215095" y="3602680"/>
            <a:ext cx="5123" cy="27894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직사각형 39"/>
          <p:cNvSpPr/>
          <p:nvPr/>
        </p:nvSpPr>
        <p:spPr>
          <a:xfrm>
            <a:off x="8659906" y="3059998"/>
            <a:ext cx="484095" cy="86309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/>
          <p:cNvSpPr/>
          <p:nvPr/>
        </p:nvSpPr>
        <p:spPr>
          <a:xfrm>
            <a:off x="0" y="-1"/>
            <a:ext cx="9144000" cy="3060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>
          <a:xfrm>
            <a:off x="0" y="3059999"/>
            <a:ext cx="6597336" cy="86309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>
            <a:off x="0" y="3923088"/>
            <a:ext cx="9144000" cy="2934911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모서리가 둥근 직사각형 52"/>
          <p:cNvSpPr/>
          <p:nvPr/>
        </p:nvSpPr>
        <p:spPr>
          <a:xfrm>
            <a:off x="676213" y="2739269"/>
            <a:ext cx="5184576" cy="159364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Completely Localized PIM Memory Accesses without Special Data Mapping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370348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Memory-side PEI Execution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6" name="직사각형 15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7" name="직사각형 16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8" name="직사각형 17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24" name="직선 연결선 23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37" name="직사각형 3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54" name="직사각형 53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46" name="직사각형 45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66" name="직사각형 65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sp>
        <p:nvSpPr>
          <p:cNvPr id="49" name="직사각형 48"/>
          <p:cNvSpPr/>
          <p:nvPr/>
        </p:nvSpPr>
        <p:spPr>
          <a:xfrm>
            <a:off x="7676867" y="322278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52" name="직사각형 51"/>
          <p:cNvSpPr/>
          <p:nvPr/>
        </p:nvSpPr>
        <p:spPr>
          <a:xfrm>
            <a:off x="6782400" y="3492000"/>
            <a:ext cx="467163" cy="2698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x+y</a:t>
            </a:r>
            <a:endParaRPr lang="ko-KR" altLang="en-US" dirty="0"/>
          </a:p>
        </p:txBody>
      </p:sp>
      <p:sp>
        <p:nvSpPr>
          <p:cNvPr id="65" name="직사각형 64"/>
          <p:cNvSpPr/>
          <p:nvPr/>
        </p:nvSpPr>
        <p:spPr>
          <a:xfrm>
            <a:off x="7678800" y="3222000"/>
            <a:ext cx="467163" cy="2698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x+y</a:t>
            </a:r>
            <a:endParaRPr lang="ko-KR" altLang="en-US" dirty="0"/>
          </a:p>
        </p:txBody>
      </p:sp>
      <p:cxnSp>
        <p:nvCxnSpPr>
          <p:cNvPr id="41" name="구부러진 연결선 40"/>
          <p:cNvCxnSpPr>
            <a:stCxn id="51" idx="1"/>
            <a:endCxn id="44" idx="3"/>
          </p:cNvCxnSpPr>
          <p:nvPr/>
        </p:nvCxnSpPr>
        <p:spPr>
          <a:xfrm rot="10800000" flipV="1">
            <a:off x="4797869" y="3627094"/>
            <a:ext cx="1893098" cy="1012892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구부러진 연결선 52"/>
          <p:cNvCxnSpPr>
            <a:stCxn id="44" idx="1"/>
            <a:endCxn id="37" idx="2"/>
          </p:cNvCxnSpPr>
          <p:nvPr/>
        </p:nvCxnSpPr>
        <p:spPr>
          <a:xfrm rot="10800000">
            <a:off x="1290103" y="3601394"/>
            <a:ext cx="2342218" cy="1038592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구부러진 연결선 54"/>
          <p:cNvCxnSpPr>
            <a:stCxn id="37" idx="2"/>
            <a:endCxn id="44" idx="1"/>
          </p:cNvCxnSpPr>
          <p:nvPr/>
        </p:nvCxnSpPr>
        <p:spPr>
          <a:xfrm rot="16200000" flipH="1">
            <a:off x="1941916" y="2949581"/>
            <a:ext cx="1038592" cy="2342218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09962" y="4596326"/>
            <a:ext cx="2431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Completion Notification</a:t>
            </a:r>
          </a:p>
        </p:txBody>
      </p:sp>
    </p:spTree>
    <p:extLst>
      <p:ext uri="{BB962C8B-B14F-4D97-AF65-F5344CB8AC3E}">
        <p14:creationId xmlns:p14="http://schemas.microsoft.com/office/powerpoint/2010/main" val="35167433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52" grpId="0" animBg="1"/>
      <p:bldP spid="33" grpId="0"/>
      <p:bldP spid="33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Host-side PEI Execution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6" name="직사각형 15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7" name="직사각형 16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8" name="직사각형 17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24" name="직선 연결선 23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37" name="직사각형 3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54" name="직사각형 53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46" name="직사각형 45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61" name="직사각형 60"/>
          <p:cNvSpPr/>
          <p:nvPr/>
        </p:nvSpPr>
        <p:spPr>
          <a:xfrm>
            <a:off x="3729975" y="22344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62" name="직사각형 61"/>
          <p:cNvSpPr/>
          <p:nvPr/>
        </p:nvSpPr>
        <p:spPr>
          <a:xfrm>
            <a:off x="618180" y="22344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cxnSp>
        <p:nvCxnSpPr>
          <p:cNvPr id="64" name="직선 화살표 연결선 63"/>
          <p:cNvCxnSpPr>
            <a:stCxn id="7" idx="2"/>
          </p:cNvCxnSpPr>
          <p:nvPr/>
        </p:nvCxnSpPr>
        <p:spPr>
          <a:xfrm flipH="1">
            <a:off x="1290102" y="2905332"/>
            <a:ext cx="1" cy="24059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직사각형 65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cxnSp>
        <p:nvCxnSpPr>
          <p:cNvPr id="36" name="구부러진 연결선 35"/>
          <p:cNvCxnSpPr>
            <a:stCxn id="37" idx="2"/>
            <a:endCxn id="44" idx="1"/>
          </p:cNvCxnSpPr>
          <p:nvPr/>
        </p:nvCxnSpPr>
        <p:spPr>
          <a:xfrm rot="16200000" flipH="1">
            <a:off x="1941916" y="2949581"/>
            <a:ext cx="1038592" cy="2342218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68339" y="4596326"/>
            <a:ext cx="2273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 smtClean="0"/>
              <a:t>Wait until x is writable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0659" y="4910763"/>
            <a:ext cx="2700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Check the data locality of x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735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"/>
                            </p:stCondLst>
                            <p:childTnLst>
                              <p:par>
                                <p:cTn id="2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"/>
                            </p:stCondLst>
                            <p:childTnLst>
                              <p:par>
                                <p:cTn id="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2" grpId="1" animBg="1"/>
      <p:bldP spid="66" grpId="0" animBg="1"/>
      <p:bldP spid="38" grpId="0" build="p"/>
      <p:bldP spid="40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Host-side PEI Execution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6" name="직사각형 15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7" name="직사각형 16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8" name="직사각형 17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24" name="직선 연결선 23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37" name="직사각형 3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54" name="직사각형 53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46" name="직사각형 45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61" name="직사각형 60"/>
          <p:cNvSpPr/>
          <p:nvPr/>
        </p:nvSpPr>
        <p:spPr>
          <a:xfrm>
            <a:off x="3729975" y="22344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66" name="직사각형 65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cxnSp>
        <p:nvCxnSpPr>
          <p:cNvPr id="68" name="구부러진 연결선 67"/>
          <p:cNvCxnSpPr>
            <a:stCxn id="37" idx="2"/>
            <a:endCxn id="44" idx="1"/>
          </p:cNvCxnSpPr>
          <p:nvPr/>
        </p:nvCxnSpPr>
        <p:spPr>
          <a:xfrm rot="16200000" flipH="1">
            <a:off x="1941916" y="2949581"/>
            <a:ext cx="1038592" cy="2342218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그룹 4"/>
          <p:cNvGrpSpPr/>
          <p:nvPr/>
        </p:nvGrpSpPr>
        <p:grpSpPr>
          <a:xfrm>
            <a:off x="640659" y="4596326"/>
            <a:ext cx="2700931" cy="683769"/>
            <a:chOff x="640659" y="4596326"/>
            <a:chExt cx="2700931" cy="683769"/>
          </a:xfrm>
        </p:grpSpPr>
        <p:sp>
          <p:nvSpPr>
            <p:cNvPr id="69" name="TextBox 68"/>
            <p:cNvSpPr txBox="1"/>
            <p:nvPr/>
          </p:nvSpPr>
          <p:spPr>
            <a:xfrm>
              <a:off x="1068339" y="4596326"/>
              <a:ext cx="22732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ko-KR" dirty="0" smtClean="0"/>
                <a:t>Wait until x is writable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40659" y="4910763"/>
              <a:ext cx="2700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ko-KR" dirty="0" smtClean="0"/>
                <a:t>Check the data locality of x</a:t>
              </a:r>
              <a:endParaRPr lang="ko-KR" altLang="en-US" dirty="0"/>
            </a:p>
          </p:txBody>
        </p:sp>
      </p:grpSp>
      <p:cxnSp>
        <p:nvCxnSpPr>
          <p:cNvPr id="35" name="구부러진 연결선 34"/>
          <p:cNvCxnSpPr>
            <a:stCxn id="44" idx="1"/>
            <a:endCxn id="37" idx="2"/>
          </p:cNvCxnSpPr>
          <p:nvPr/>
        </p:nvCxnSpPr>
        <p:spPr>
          <a:xfrm rot="10800000">
            <a:off x="1290103" y="3601394"/>
            <a:ext cx="2342218" cy="1038592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직사각형 41"/>
          <p:cNvSpPr/>
          <p:nvPr/>
        </p:nvSpPr>
        <p:spPr>
          <a:xfrm>
            <a:off x="1175377" y="3241632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03896" y="4097223"/>
            <a:ext cx="1333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b="1" dirty="0" smtClean="0"/>
              <a:t>High</a:t>
            </a:r>
            <a:r>
              <a:rPr lang="en-US" altLang="ko-KR" dirty="0" smtClean="0"/>
              <a:t> locality</a:t>
            </a:r>
            <a:endParaRPr lang="ko-KR" altLang="en-US" dirty="0"/>
          </a:p>
        </p:txBody>
      </p:sp>
      <p:sp>
        <p:nvSpPr>
          <p:cNvPr id="53" name="직사각형 52"/>
          <p:cNvSpPr/>
          <p:nvPr/>
        </p:nvSpPr>
        <p:spPr>
          <a:xfrm>
            <a:off x="3052489" y="2233242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55" name="직사각형 54"/>
          <p:cNvSpPr/>
          <p:nvPr/>
        </p:nvSpPr>
        <p:spPr>
          <a:xfrm>
            <a:off x="1177200" y="3241632"/>
            <a:ext cx="467163" cy="2698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x+y</a:t>
            </a:r>
            <a:endParaRPr lang="ko-KR" altLang="en-US" dirty="0"/>
          </a:p>
        </p:txBody>
      </p:sp>
      <p:sp>
        <p:nvSpPr>
          <p:cNvPr id="57" name="직사각형 56"/>
          <p:cNvSpPr/>
          <p:nvPr/>
        </p:nvSpPr>
        <p:spPr>
          <a:xfrm>
            <a:off x="2375003" y="2240217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cxnSp>
        <p:nvCxnSpPr>
          <p:cNvPr id="29" name="직선 화살표 연결선 28"/>
          <p:cNvCxnSpPr>
            <a:stCxn id="53" idx="1"/>
            <a:endCxn id="57" idx="3"/>
          </p:cNvCxnSpPr>
          <p:nvPr/>
        </p:nvCxnSpPr>
        <p:spPr>
          <a:xfrm flipH="1">
            <a:off x="2842166" y="2368188"/>
            <a:ext cx="210323" cy="697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0" name="구부러진 연결선 59"/>
          <p:cNvCxnSpPr>
            <a:stCxn id="57" idx="1"/>
            <a:endCxn id="55" idx="3"/>
          </p:cNvCxnSpPr>
          <p:nvPr/>
        </p:nvCxnSpPr>
        <p:spPr>
          <a:xfrm rot="10800000" flipV="1">
            <a:off x="1644363" y="2375162"/>
            <a:ext cx="730640" cy="1001415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8" name="직선 화살표 연결선 77"/>
          <p:cNvCxnSpPr>
            <a:stCxn id="61" idx="1"/>
            <a:endCxn id="53" idx="3"/>
          </p:cNvCxnSpPr>
          <p:nvPr/>
        </p:nvCxnSpPr>
        <p:spPr>
          <a:xfrm flipH="1" flipV="1">
            <a:off x="3519652" y="2368188"/>
            <a:ext cx="210323" cy="115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2" name="직사각형 51"/>
          <p:cNvSpPr/>
          <p:nvPr/>
        </p:nvSpPr>
        <p:spPr>
          <a:xfrm>
            <a:off x="2376000" y="2239200"/>
            <a:ext cx="467163" cy="2698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x+y</a:t>
            </a:r>
            <a:endParaRPr lang="ko-KR" altLang="en-US" dirty="0"/>
          </a:p>
        </p:txBody>
      </p:sp>
      <p:cxnSp>
        <p:nvCxnSpPr>
          <p:cNvPr id="81" name="구부러진 연결선 80"/>
          <p:cNvCxnSpPr>
            <a:stCxn id="55" idx="3"/>
            <a:endCxn id="52" idx="1"/>
          </p:cNvCxnSpPr>
          <p:nvPr/>
        </p:nvCxnSpPr>
        <p:spPr>
          <a:xfrm flipV="1">
            <a:off x="1644363" y="2374146"/>
            <a:ext cx="731637" cy="1002432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4627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"/>
                            </p:stCondLst>
                            <p:childTnLst>
                              <p:par>
                                <p:cTn id="40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900"/>
                            </p:stCondLst>
                            <p:childTnLst>
                              <p:par>
                                <p:cTn id="52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4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9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100"/>
                            </p:stCondLst>
                            <p:childTnLst>
                              <p:par>
                                <p:cTn id="64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40" grpId="0"/>
      <p:bldP spid="40" grpId="1"/>
      <p:bldP spid="53" grpId="0" animBg="1"/>
      <p:bldP spid="55" grpId="0" animBg="1"/>
      <p:bldP spid="57" grpId="0" animBg="1"/>
      <p:bldP spid="5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Host-side PEI Execution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6" name="직사각형 15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7" name="직사각형 16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8" name="직사각형 17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24" name="직선 연결선 23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37" name="직사각형 3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54" name="직사각형 53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46" name="직사각형 45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61" name="직사각형 60"/>
          <p:cNvSpPr/>
          <p:nvPr/>
        </p:nvSpPr>
        <p:spPr>
          <a:xfrm>
            <a:off x="3729975" y="22344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66" name="직사각형 65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sp>
        <p:nvSpPr>
          <p:cNvPr id="55" name="직사각형 54"/>
          <p:cNvSpPr/>
          <p:nvPr/>
        </p:nvSpPr>
        <p:spPr>
          <a:xfrm>
            <a:off x="1177200" y="3241632"/>
            <a:ext cx="467163" cy="2698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x+y</a:t>
            </a:r>
            <a:endParaRPr lang="ko-KR" altLang="en-US" dirty="0"/>
          </a:p>
        </p:txBody>
      </p:sp>
      <p:sp>
        <p:nvSpPr>
          <p:cNvPr id="53" name="직사각형 52"/>
          <p:cNvSpPr/>
          <p:nvPr/>
        </p:nvSpPr>
        <p:spPr>
          <a:xfrm>
            <a:off x="3052489" y="2233242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57" name="직사각형 56"/>
          <p:cNvSpPr/>
          <p:nvPr/>
        </p:nvSpPr>
        <p:spPr>
          <a:xfrm>
            <a:off x="2375003" y="2240217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52" name="직사각형 51"/>
          <p:cNvSpPr/>
          <p:nvPr/>
        </p:nvSpPr>
        <p:spPr>
          <a:xfrm>
            <a:off x="2376000" y="2239200"/>
            <a:ext cx="467163" cy="2698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x+y</a:t>
            </a:r>
            <a:endParaRPr lang="ko-KR" altLang="en-US" dirty="0"/>
          </a:p>
        </p:txBody>
      </p:sp>
      <p:cxnSp>
        <p:nvCxnSpPr>
          <p:cNvPr id="81" name="구부러진 연결선 80"/>
          <p:cNvCxnSpPr>
            <a:stCxn id="55" idx="3"/>
            <a:endCxn id="52" idx="1"/>
          </p:cNvCxnSpPr>
          <p:nvPr/>
        </p:nvCxnSpPr>
        <p:spPr>
          <a:xfrm flipV="1">
            <a:off x="1644363" y="2374146"/>
            <a:ext cx="731637" cy="1002432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9" name="직사각형 48"/>
          <p:cNvSpPr/>
          <p:nvPr/>
        </p:nvSpPr>
        <p:spPr>
          <a:xfrm>
            <a:off x="2915098" y="2051100"/>
            <a:ext cx="6228904" cy="16932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직사각형 49"/>
          <p:cNvSpPr/>
          <p:nvPr/>
        </p:nvSpPr>
        <p:spPr>
          <a:xfrm>
            <a:off x="0" y="-1"/>
            <a:ext cx="9144000" cy="2052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6" name="직사각형 55"/>
          <p:cNvSpPr/>
          <p:nvPr/>
        </p:nvSpPr>
        <p:spPr>
          <a:xfrm>
            <a:off x="0" y="2051101"/>
            <a:ext cx="436289" cy="16932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3338146" y="2392572"/>
            <a:ext cx="5184576" cy="84758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/>
              <a:t>No Cache Coherence Issues</a:t>
            </a:r>
            <a:endParaRPr lang="ko-KR" altLang="en-US" sz="2800" dirty="0"/>
          </a:p>
        </p:txBody>
      </p:sp>
      <p:sp>
        <p:nvSpPr>
          <p:cNvPr id="38" name="직사각형 37"/>
          <p:cNvSpPr/>
          <p:nvPr/>
        </p:nvSpPr>
        <p:spPr>
          <a:xfrm>
            <a:off x="0" y="3744000"/>
            <a:ext cx="9144000" cy="3114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2437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Picture 4" descr="http://files.itproportal.com/wp-content/uploads/photos/Xeon-Phi-3Aubrey_Isle_die-640x480_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600" y="4258800"/>
            <a:ext cx="1873468" cy="140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9" name="Picture 4" descr="http://files.itproportal.com/wp-content/uploads/photos/Xeon-Phi-3Aubrey_Isle_die-640x480_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600" y="4366800"/>
            <a:ext cx="1873468" cy="140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" name="Picture 4" descr="http://files.itproportal.com/wp-content/uploads/photos/Xeon-Phi-3Aubrey_Isle_die-640x480_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600" y="4474800"/>
            <a:ext cx="1873468" cy="140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7" name="그룹 1036"/>
          <p:cNvGrpSpPr/>
          <p:nvPr/>
        </p:nvGrpSpPr>
        <p:grpSpPr>
          <a:xfrm>
            <a:off x="6682694" y="4750182"/>
            <a:ext cx="1873466" cy="1620292"/>
            <a:chOff x="6682694" y="4976720"/>
            <a:chExt cx="1873466" cy="1620292"/>
          </a:xfrm>
        </p:grpSpPr>
        <p:pic>
          <p:nvPicPr>
            <p:cNvPr id="141" name="Picture 2" descr="http://m.eet.com/media/1041402/DC1491_UTH_2_PG_32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2694" y="4976720"/>
              <a:ext cx="1873466" cy="12318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2" name="TextBox 151"/>
            <p:cNvSpPr txBox="1"/>
            <p:nvPr/>
          </p:nvSpPr>
          <p:spPr>
            <a:xfrm>
              <a:off x="7056612" y="6227680"/>
              <a:ext cx="1125629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DRAM die</a:t>
              </a:r>
              <a:endParaRPr lang="ko-KR" altLang="en-US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Challenges in Processing-in-Memory</a:t>
            </a:r>
            <a:endParaRPr lang="ko-KR" altLang="en-US" dirty="0"/>
          </a:p>
        </p:txBody>
      </p:sp>
      <p:cxnSp>
        <p:nvCxnSpPr>
          <p:cNvPr id="6" name="직선 연결선 5"/>
          <p:cNvCxnSpPr/>
          <p:nvPr/>
        </p:nvCxnSpPr>
        <p:spPr>
          <a:xfrm>
            <a:off x="3048000" y="1340768"/>
            <a:ext cx="0" cy="532859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6096000" y="1340768"/>
            <a:ext cx="0" cy="532859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7267" y="1340768"/>
            <a:ext cx="2511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b="1" dirty="0" smtClean="0"/>
              <a:t>Cost-effectiveness</a:t>
            </a:r>
            <a:endParaRPr lang="ko-KR" alt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169667" y="1340768"/>
            <a:ext cx="2804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b="1" smtClean="0"/>
              <a:t>Programming Model</a:t>
            </a:r>
            <a:endParaRPr lang="ko-KR" alt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44970" y="1340768"/>
            <a:ext cx="2350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b="1" dirty="0" smtClean="0"/>
              <a:t>Coherence &amp; VM</a:t>
            </a:r>
            <a:endParaRPr lang="ko-KR" altLang="en-US" sz="2400" b="1" dirty="0"/>
          </a:p>
        </p:txBody>
      </p:sp>
      <p:grpSp>
        <p:nvGrpSpPr>
          <p:cNvPr id="50" name="그룹 49"/>
          <p:cNvGrpSpPr/>
          <p:nvPr/>
        </p:nvGrpSpPr>
        <p:grpSpPr>
          <a:xfrm>
            <a:off x="586069" y="2107136"/>
            <a:ext cx="1873468" cy="4284286"/>
            <a:chOff x="586069" y="2107136"/>
            <a:chExt cx="1873468" cy="4284286"/>
          </a:xfrm>
        </p:grpSpPr>
        <p:grpSp>
          <p:nvGrpSpPr>
            <p:cNvPr id="20" name="그룹 19"/>
            <p:cNvGrpSpPr/>
            <p:nvPr/>
          </p:nvGrpSpPr>
          <p:grpSpPr>
            <a:xfrm>
              <a:off x="586070" y="2107136"/>
              <a:ext cx="1873466" cy="1632102"/>
              <a:chOff x="606032" y="2248556"/>
              <a:chExt cx="1873466" cy="1632102"/>
            </a:xfrm>
          </p:grpSpPr>
          <p:pic>
            <p:nvPicPr>
              <p:cNvPr id="1026" name="Picture 2" descr="http://m.eet.com/media/1041402/DC1491_UTH_2_PG_32.gif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032" y="2248556"/>
                <a:ext cx="1873466" cy="12318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TextBox 17"/>
              <p:cNvSpPr txBox="1"/>
              <p:nvPr/>
            </p:nvSpPr>
            <p:spPr>
              <a:xfrm>
                <a:off x="979950" y="3511326"/>
                <a:ext cx="1125629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altLang="ko-KR" dirty="0" smtClean="0"/>
                  <a:t>DRAM die</a:t>
                </a:r>
                <a:endParaRPr lang="ko-KR" altLang="en-US" dirty="0"/>
              </a:p>
            </p:txBody>
          </p:sp>
        </p:grpSp>
        <p:grpSp>
          <p:nvGrpSpPr>
            <p:cNvPr id="19" name="그룹 18"/>
            <p:cNvGrpSpPr/>
            <p:nvPr/>
          </p:nvGrpSpPr>
          <p:grpSpPr>
            <a:xfrm>
              <a:off x="586069" y="4581128"/>
              <a:ext cx="1873468" cy="1810294"/>
              <a:chOff x="606030" y="4688194"/>
              <a:chExt cx="1873468" cy="1810294"/>
            </a:xfrm>
          </p:grpSpPr>
          <p:pic>
            <p:nvPicPr>
              <p:cNvPr id="1028" name="Picture 4" descr="http://files.itproportal.com/wp-content/uploads/photos/Xeon-Phi-3Aubrey_Isle_die-640x480_original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030" y="4688194"/>
                <a:ext cx="1873468" cy="14051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1" name="TextBox 20"/>
              <p:cNvSpPr txBox="1"/>
              <p:nvPr/>
            </p:nvSpPr>
            <p:spPr>
              <a:xfrm>
                <a:off x="776498" y="6129156"/>
                <a:ext cx="1532535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altLang="ko-KR" dirty="0" smtClean="0"/>
                  <a:t>Complex Logic</a:t>
                </a:r>
                <a:endParaRPr lang="ko-KR" altLang="en-US" dirty="0"/>
              </a:p>
            </p:txBody>
          </p:sp>
        </p:grpSp>
        <p:sp>
          <p:nvSpPr>
            <p:cNvPr id="22" name="십자형 21"/>
            <p:cNvSpPr/>
            <p:nvPr/>
          </p:nvSpPr>
          <p:spPr>
            <a:xfrm>
              <a:off x="1227311" y="3788803"/>
              <a:ext cx="590984" cy="590984"/>
            </a:xfrm>
            <a:prstGeom prst="plus">
              <a:avLst>
                <a:gd name="adj" fmla="val 40058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24" name="그룹 1023"/>
          <p:cNvGrpSpPr/>
          <p:nvPr/>
        </p:nvGrpSpPr>
        <p:grpSpPr>
          <a:xfrm>
            <a:off x="3611086" y="1977422"/>
            <a:ext cx="1825010" cy="2009476"/>
            <a:chOff x="3611086" y="1832067"/>
            <a:chExt cx="1825010" cy="2009476"/>
          </a:xfrm>
        </p:grpSpPr>
        <p:pic>
          <p:nvPicPr>
            <p:cNvPr id="1030" name="Picture 6" descr="http://www.digicortex.net/sites/default/files/styles/medium/public/field/image/IvyTownCore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709662" y="2115109"/>
              <a:ext cx="1627858" cy="18250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/>
            <p:cNvSpPr txBox="1"/>
            <p:nvPr/>
          </p:nvSpPr>
          <p:spPr>
            <a:xfrm>
              <a:off x="3733887" y="1832067"/>
              <a:ext cx="1579408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Host Processor</a:t>
              </a:r>
              <a:endParaRPr lang="ko-KR" altLang="en-US" dirty="0"/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3614737" y="2750443"/>
            <a:ext cx="1814513" cy="952500"/>
            <a:chOff x="3614737" y="2605088"/>
            <a:chExt cx="1814513" cy="952500"/>
          </a:xfrm>
        </p:grpSpPr>
        <p:sp>
          <p:nvSpPr>
            <p:cNvPr id="25" name="직사각형 24"/>
            <p:cNvSpPr/>
            <p:nvPr/>
          </p:nvSpPr>
          <p:spPr>
            <a:xfrm>
              <a:off x="3614737" y="2605088"/>
              <a:ext cx="604837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3614737" y="2795588"/>
              <a:ext cx="604837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3614737" y="2986088"/>
              <a:ext cx="604837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3614737" y="3176588"/>
              <a:ext cx="604837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3614737" y="3367088"/>
              <a:ext cx="604837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4219858" y="2605088"/>
              <a:ext cx="608488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4219858" y="2795588"/>
              <a:ext cx="608488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4219858" y="2986088"/>
              <a:ext cx="608488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4219858" y="3176588"/>
              <a:ext cx="608488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4219858" y="3367088"/>
              <a:ext cx="608488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4827978" y="2605088"/>
              <a:ext cx="601272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4827978" y="2795588"/>
              <a:ext cx="601272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4827978" y="2986088"/>
              <a:ext cx="601272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4827978" y="3176588"/>
              <a:ext cx="601272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4827978" y="3367088"/>
              <a:ext cx="601272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</p:grpSp>
      <p:grpSp>
        <p:nvGrpSpPr>
          <p:cNvPr id="51" name="그룹 50"/>
          <p:cNvGrpSpPr/>
          <p:nvPr/>
        </p:nvGrpSpPr>
        <p:grpSpPr>
          <a:xfrm>
            <a:off x="3378956" y="4581868"/>
            <a:ext cx="2289281" cy="1810294"/>
            <a:chOff x="398129" y="4688194"/>
            <a:chExt cx="2289281" cy="1810294"/>
          </a:xfrm>
        </p:grpSpPr>
        <p:pic>
          <p:nvPicPr>
            <p:cNvPr id="52" name="Picture 4" descr="http://files.itproportal.com/wp-content/uploads/photos/Xeon-Phi-3Aubrey_Isle_die-640x480_original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030" y="4688194"/>
              <a:ext cx="1873468" cy="14051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TextBox 52"/>
            <p:cNvSpPr txBox="1"/>
            <p:nvPr/>
          </p:nvSpPr>
          <p:spPr>
            <a:xfrm>
              <a:off x="398129" y="6129156"/>
              <a:ext cx="2289281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In-Memory Processors</a:t>
              </a:r>
              <a:endParaRPr lang="ko-KR" altLang="en-US" dirty="0"/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3628629" y="4695061"/>
            <a:ext cx="1658034" cy="1181106"/>
            <a:chOff x="3628629" y="4694321"/>
            <a:chExt cx="1658034" cy="1181106"/>
          </a:xfrm>
        </p:grpSpPr>
        <p:sp>
          <p:nvSpPr>
            <p:cNvPr id="55" name="직사각형 54"/>
            <p:cNvSpPr/>
            <p:nvPr/>
          </p:nvSpPr>
          <p:spPr>
            <a:xfrm rot="5400000">
              <a:off x="3496470" y="5224148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1" name="직사각형 70"/>
            <p:cNvSpPr/>
            <p:nvPr/>
          </p:nvSpPr>
          <p:spPr>
            <a:xfrm rot="5400000">
              <a:off x="3615533" y="5224149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2" name="직사각형 71"/>
            <p:cNvSpPr/>
            <p:nvPr/>
          </p:nvSpPr>
          <p:spPr>
            <a:xfrm rot="5400000">
              <a:off x="3732313" y="5224149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3" name="직사각형 72"/>
            <p:cNvSpPr/>
            <p:nvPr/>
          </p:nvSpPr>
          <p:spPr>
            <a:xfrm rot="5400000">
              <a:off x="3851376" y="522415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4" name="직사각형 73"/>
            <p:cNvSpPr/>
            <p:nvPr/>
          </p:nvSpPr>
          <p:spPr>
            <a:xfrm rot="5400000">
              <a:off x="3971032" y="5224149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5" name="직사각형 74"/>
            <p:cNvSpPr/>
            <p:nvPr/>
          </p:nvSpPr>
          <p:spPr>
            <a:xfrm rot="5400000">
              <a:off x="4090095" y="522415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6" name="직사각형 75"/>
            <p:cNvSpPr/>
            <p:nvPr/>
          </p:nvSpPr>
          <p:spPr>
            <a:xfrm rot="5400000">
              <a:off x="4206875" y="522415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7" name="직사각형 76"/>
            <p:cNvSpPr/>
            <p:nvPr/>
          </p:nvSpPr>
          <p:spPr>
            <a:xfrm rot="5400000">
              <a:off x="4325938" y="522415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82" name="직사각형 81"/>
            <p:cNvSpPr/>
            <p:nvPr/>
          </p:nvSpPr>
          <p:spPr>
            <a:xfrm rot="5400000">
              <a:off x="4444693" y="522415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83" name="직사각형 82"/>
            <p:cNvSpPr/>
            <p:nvPr/>
          </p:nvSpPr>
          <p:spPr>
            <a:xfrm rot="5400000">
              <a:off x="4563756" y="522415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84" name="직사각형 83"/>
            <p:cNvSpPr/>
            <p:nvPr/>
          </p:nvSpPr>
          <p:spPr>
            <a:xfrm rot="5400000">
              <a:off x="4680536" y="522415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85" name="직사각형 84"/>
            <p:cNvSpPr/>
            <p:nvPr/>
          </p:nvSpPr>
          <p:spPr>
            <a:xfrm rot="5400000">
              <a:off x="4799599" y="5224152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86" name="직사각형 85"/>
            <p:cNvSpPr/>
            <p:nvPr/>
          </p:nvSpPr>
          <p:spPr>
            <a:xfrm rot="5400000">
              <a:off x="4916378" y="5224152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87" name="직사각형 86"/>
            <p:cNvSpPr/>
            <p:nvPr/>
          </p:nvSpPr>
          <p:spPr>
            <a:xfrm rot="5400000">
              <a:off x="5035441" y="5224153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2" name="직사각형 101"/>
            <p:cNvSpPr/>
            <p:nvPr/>
          </p:nvSpPr>
          <p:spPr>
            <a:xfrm rot="5400000">
              <a:off x="3496470" y="5624199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3" name="직사각형 102"/>
            <p:cNvSpPr/>
            <p:nvPr/>
          </p:nvSpPr>
          <p:spPr>
            <a:xfrm rot="5400000">
              <a:off x="3615533" y="562420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4" name="직사각형 103"/>
            <p:cNvSpPr/>
            <p:nvPr/>
          </p:nvSpPr>
          <p:spPr>
            <a:xfrm rot="5400000">
              <a:off x="3732313" y="562420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5" name="직사각형 104"/>
            <p:cNvSpPr/>
            <p:nvPr/>
          </p:nvSpPr>
          <p:spPr>
            <a:xfrm rot="5400000">
              <a:off x="3851376" y="562420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6" name="직사각형 105"/>
            <p:cNvSpPr/>
            <p:nvPr/>
          </p:nvSpPr>
          <p:spPr>
            <a:xfrm rot="5400000">
              <a:off x="3971032" y="562420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7" name="직사각형 106"/>
            <p:cNvSpPr/>
            <p:nvPr/>
          </p:nvSpPr>
          <p:spPr>
            <a:xfrm rot="5400000">
              <a:off x="4090095" y="562420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8" name="직사각형 107"/>
            <p:cNvSpPr/>
            <p:nvPr/>
          </p:nvSpPr>
          <p:spPr>
            <a:xfrm rot="5400000">
              <a:off x="4206875" y="562420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9" name="직사각형 108"/>
            <p:cNvSpPr/>
            <p:nvPr/>
          </p:nvSpPr>
          <p:spPr>
            <a:xfrm rot="5400000">
              <a:off x="4325938" y="5624202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0" name="직사각형 109"/>
            <p:cNvSpPr/>
            <p:nvPr/>
          </p:nvSpPr>
          <p:spPr>
            <a:xfrm rot="5400000">
              <a:off x="4444693" y="562420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1" name="직사각형 110"/>
            <p:cNvSpPr/>
            <p:nvPr/>
          </p:nvSpPr>
          <p:spPr>
            <a:xfrm rot="5400000">
              <a:off x="4563756" y="5624202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2" name="직사각형 111"/>
            <p:cNvSpPr/>
            <p:nvPr/>
          </p:nvSpPr>
          <p:spPr>
            <a:xfrm rot="5400000">
              <a:off x="4680536" y="5624202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3" name="직사각형 112"/>
            <p:cNvSpPr/>
            <p:nvPr/>
          </p:nvSpPr>
          <p:spPr>
            <a:xfrm rot="5400000">
              <a:off x="4799599" y="5624203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4" name="직사각형 113"/>
            <p:cNvSpPr/>
            <p:nvPr/>
          </p:nvSpPr>
          <p:spPr>
            <a:xfrm rot="5400000">
              <a:off x="4916378" y="5624203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5" name="직사각형 114"/>
            <p:cNvSpPr/>
            <p:nvPr/>
          </p:nvSpPr>
          <p:spPr>
            <a:xfrm rot="5400000">
              <a:off x="5035441" y="5624204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6" name="직사각형 115"/>
            <p:cNvSpPr/>
            <p:nvPr/>
          </p:nvSpPr>
          <p:spPr>
            <a:xfrm rot="5400000">
              <a:off x="3560764" y="482648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7" name="직사각형 116"/>
            <p:cNvSpPr/>
            <p:nvPr/>
          </p:nvSpPr>
          <p:spPr>
            <a:xfrm rot="5400000">
              <a:off x="3769640" y="4826483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8" name="직사각형 117"/>
            <p:cNvSpPr/>
            <p:nvPr/>
          </p:nvSpPr>
          <p:spPr>
            <a:xfrm rot="5400000">
              <a:off x="3886420" y="4826483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9" name="직사각형 118"/>
            <p:cNvSpPr/>
            <p:nvPr/>
          </p:nvSpPr>
          <p:spPr>
            <a:xfrm rot="5400000">
              <a:off x="4067395" y="4826485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20" name="직사각형 119"/>
            <p:cNvSpPr/>
            <p:nvPr/>
          </p:nvSpPr>
          <p:spPr>
            <a:xfrm rot="5400000">
              <a:off x="4187051" y="4826484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21" name="직사각형 120"/>
            <p:cNvSpPr/>
            <p:nvPr/>
          </p:nvSpPr>
          <p:spPr>
            <a:xfrm rot="5400000">
              <a:off x="4401364" y="4826486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22" name="직사각형 121"/>
            <p:cNvSpPr/>
            <p:nvPr/>
          </p:nvSpPr>
          <p:spPr>
            <a:xfrm rot="5400000">
              <a:off x="4518144" y="4826486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23" name="직사각형 122"/>
            <p:cNvSpPr/>
            <p:nvPr/>
          </p:nvSpPr>
          <p:spPr>
            <a:xfrm rot="5400000">
              <a:off x="4637207" y="4826487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24" name="직사각형 123"/>
            <p:cNvSpPr/>
            <p:nvPr/>
          </p:nvSpPr>
          <p:spPr>
            <a:xfrm rot="5400000">
              <a:off x="4810391" y="4826488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25" name="직사각형 124"/>
            <p:cNvSpPr/>
            <p:nvPr/>
          </p:nvSpPr>
          <p:spPr>
            <a:xfrm rot="5400000">
              <a:off x="5019941" y="4826489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</p:grpSp>
      <p:grpSp>
        <p:nvGrpSpPr>
          <p:cNvPr id="137" name="그룹 136"/>
          <p:cNvGrpSpPr/>
          <p:nvPr/>
        </p:nvGrpSpPr>
        <p:grpSpPr>
          <a:xfrm>
            <a:off x="6706922" y="1977422"/>
            <a:ext cx="1825010" cy="2009476"/>
            <a:chOff x="3611086" y="1832067"/>
            <a:chExt cx="1825010" cy="2009476"/>
          </a:xfrm>
        </p:grpSpPr>
        <p:pic>
          <p:nvPicPr>
            <p:cNvPr id="138" name="Picture 6" descr="http://www.digicortex.net/sites/default/files/styles/medium/public/field/image/IvyTownCore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709662" y="2115109"/>
              <a:ext cx="1627858" cy="18250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9" name="TextBox 138"/>
            <p:cNvSpPr txBox="1"/>
            <p:nvPr/>
          </p:nvSpPr>
          <p:spPr>
            <a:xfrm>
              <a:off x="3733887" y="1832067"/>
              <a:ext cx="1579408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Host Processor</a:t>
              </a:r>
              <a:endParaRPr lang="ko-KR" altLang="en-US" dirty="0"/>
            </a:p>
          </p:txBody>
        </p:sp>
      </p:grpSp>
      <p:sp>
        <p:nvSpPr>
          <p:cNvPr id="143" name="직사각형 142"/>
          <p:cNvSpPr/>
          <p:nvPr/>
        </p:nvSpPr>
        <p:spPr>
          <a:xfrm>
            <a:off x="7082157" y="3331955"/>
            <a:ext cx="233043" cy="187534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3</a:t>
            </a:r>
            <a:endParaRPr lang="ko-KR" altLang="en-US" sz="1600" dirty="0"/>
          </a:p>
        </p:txBody>
      </p:sp>
      <p:cxnSp>
        <p:nvCxnSpPr>
          <p:cNvPr id="1029" name="직선 화살표 연결선 1028"/>
          <p:cNvCxnSpPr>
            <a:stCxn id="155" idx="0"/>
            <a:endCxn id="143" idx="2"/>
          </p:cNvCxnSpPr>
          <p:nvPr/>
        </p:nvCxnSpPr>
        <p:spPr>
          <a:xfrm flipH="1" flipV="1">
            <a:off x="7198679" y="3519489"/>
            <a:ext cx="81220" cy="1925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직사각형 154"/>
          <p:cNvSpPr/>
          <p:nvPr/>
        </p:nvSpPr>
        <p:spPr>
          <a:xfrm>
            <a:off x="7163377" y="5444566"/>
            <a:ext cx="233043" cy="187534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3</a:t>
            </a:r>
            <a:endParaRPr lang="ko-KR" altLang="en-US" sz="1600" dirty="0"/>
          </a:p>
        </p:txBody>
      </p:sp>
      <p:sp>
        <p:nvSpPr>
          <p:cNvPr id="157" name="직사각형 156"/>
          <p:cNvSpPr/>
          <p:nvPr/>
        </p:nvSpPr>
        <p:spPr>
          <a:xfrm>
            <a:off x="7082156" y="3331955"/>
            <a:ext cx="233043" cy="187534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4</a:t>
            </a:r>
            <a:endParaRPr lang="ko-KR" altLang="en-US" sz="1600" dirty="0"/>
          </a:p>
        </p:txBody>
      </p:sp>
      <p:sp>
        <p:nvSpPr>
          <p:cNvPr id="158" name="직사각형 157"/>
          <p:cNvSpPr/>
          <p:nvPr/>
        </p:nvSpPr>
        <p:spPr>
          <a:xfrm>
            <a:off x="7163377" y="5445079"/>
            <a:ext cx="233043" cy="187534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5</a:t>
            </a:r>
            <a:endParaRPr lang="ko-KR" altLang="en-US" sz="1600" dirty="0"/>
          </a:p>
        </p:txBody>
      </p:sp>
      <p:sp>
        <p:nvSpPr>
          <p:cNvPr id="1040" name="직사각형 1039"/>
          <p:cNvSpPr/>
          <p:nvPr/>
        </p:nvSpPr>
        <p:spPr>
          <a:xfrm>
            <a:off x="6706922" y="3331955"/>
            <a:ext cx="241342" cy="187533"/>
          </a:xfrm>
          <a:prstGeom prst="rect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</a:t>
            </a:r>
            <a:endParaRPr lang="ko-KR" altLang="en-US" sz="1400" dirty="0"/>
          </a:p>
        </p:txBody>
      </p:sp>
      <p:cxnSp>
        <p:nvCxnSpPr>
          <p:cNvPr id="1042" name="직선 화살표 연결선 1041"/>
          <p:cNvCxnSpPr>
            <a:stCxn id="157" idx="1"/>
          </p:cNvCxnSpPr>
          <p:nvPr/>
        </p:nvCxnSpPr>
        <p:spPr>
          <a:xfrm flipH="1">
            <a:off x="6948264" y="3425722"/>
            <a:ext cx="133892" cy="3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" name="직사각형 161"/>
          <p:cNvSpPr/>
          <p:nvPr/>
        </p:nvSpPr>
        <p:spPr>
          <a:xfrm>
            <a:off x="7497587" y="5619295"/>
            <a:ext cx="241342" cy="187533"/>
          </a:xfrm>
          <a:prstGeom prst="rect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</a:t>
            </a:r>
            <a:endParaRPr lang="ko-KR" altLang="en-US" sz="1400" dirty="0"/>
          </a:p>
        </p:txBody>
      </p:sp>
      <p:cxnSp>
        <p:nvCxnSpPr>
          <p:cNvPr id="1044" name="구부러진 연결선 1043"/>
          <p:cNvCxnSpPr>
            <a:stCxn id="158" idx="2"/>
            <a:endCxn id="162" idx="1"/>
          </p:cNvCxnSpPr>
          <p:nvPr/>
        </p:nvCxnSpPr>
        <p:spPr>
          <a:xfrm rot="16200000" flipH="1">
            <a:off x="7348519" y="5563993"/>
            <a:ext cx="80449" cy="217688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8" name="구부러진 연결선 1047"/>
          <p:cNvCxnSpPr>
            <a:stCxn id="162" idx="1"/>
            <a:endCxn id="158" idx="2"/>
          </p:cNvCxnSpPr>
          <p:nvPr/>
        </p:nvCxnSpPr>
        <p:spPr>
          <a:xfrm rot="10800000">
            <a:off x="7279899" y="5632614"/>
            <a:ext cx="217688" cy="8044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0" name="직선 화살표 연결선 1049"/>
          <p:cNvCxnSpPr>
            <a:stCxn id="1040" idx="3"/>
            <a:endCxn id="157" idx="1"/>
          </p:cNvCxnSpPr>
          <p:nvPr/>
        </p:nvCxnSpPr>
        <p:spPr>
          <a:xfrm>
            <a:off x="6948264" y="3425722"/>
            <a:ext cx="1338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68" name="그룹 1067"/>
          <p:cNvGrpSpPr/>
          <p:nvPr/>
        </p:nvGrpSpPr>
        <p:grpSpPr>
          <a:xfrm>
            <a:off x="3586875" y="4255870"/>
            <a:ext cx="320730" cy="327498"/>
            <a:chOff x="3586875" y="4255870"/>
            <a:chExt cx="320730" cy="327498"/>
          </a:xfrm>
        </p:grpSpPr>
        <p:cxnSp>
          <p:nvCxnSpPr>
            <p:cNvPr id="200" name="구부러진 연결선 199"/>
            <p:cNvCxnSpPr/>
            <p:nvPr/>
          </p:nvCxnSpPr>
          <p:spPr>
            <a:xfrm rot="5400000" flipH="1" flipV="1">
              <a:off x="3800415" y="4258750"/>
              <a:ext cx="110069" cy="104310"/>
            </a:xfrm>
            <a:prstGeom prst="curvedConnector3">
              <a:avLst>
                <a:gd name="adj1" fmla="val 264177"/>
              </a:avLst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구부러진 연결선 207"/>
            <p:cNvCxnSpPr/>
            <p:nvPr/>
          </p:nvCxnSpPr>
          <p:spPr>
            <a:xfrm rot="5400000" flipH="1" flipV="1">
              <a:off x="3693329" y="4368819"/>
              <a:ext cx="110069" cy="104310"/>
            </a:xfrm>
            <a:prstGeom prst="curvedConnector3">
              <a:avLst>
                <a:gd name="adj1" fmla="val 264177"/>
              </a:avLst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구부러진 연결선 208"/>
            <p:cNvCxnSpPr/>
            <p:nvPr/>
          </p:nvCxnSpPr>
          <p:spPr>
            <a:xfrm rot="5400000" flipH="1" flipV="1">
              <a:off x="3583995" y="4476179"/>
              <a:ext cx="110069" cy="104310"/>
            </a:xfrm>
            <a:prstGeom prst="curvedConnector3">
              <a:avLst>
                <a:gd name="adj1" fmla="val 264177"/>
              </a:avLst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521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700"/>
                            </p:stCondLst>
                            <p:childTnLst>
                              <p:par>
                                <p:cTn id="110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1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0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700"/>
                            </p:stCondLst>
                            <p:childTnLst>
                              <p:par>
                                <p:cTn id="132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3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42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3" grpId="0" animBg="1"/>
      <p:bldP spid="155" grpId="0" animBg="1"/>
      <p:bldP spid="157" grpId="1" animBg="1"/>
      <p:bldP spid="158" grpId="0" animBg="1"/>
      <p:bldP spid="1040" grpId="0" animBg="1"/>
      <p:bldP spid="16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Host-side PEI Execution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919729" y="2155683"/>
            <a:ext cx="2800727" cy="3244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528146" y="2153493"/>
            <a:ext cx="1523913" cy="7518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Out-Of-Order Core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 rot="16200000">
            <a:off x="1785869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L1 Cache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 rot="16200000">
            <a:off x="2448352" y="2674009"/>
            <a:ext cx="1451683" cy="4056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L2 Cache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 rot="16200000">
            <a:off x="3494376" y="2290467"/>
            <a:ext cx="1451683" cy="11727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Last-Level Cache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 rot="16200000">
            <a:off x="3638205" y="3576204"/>
            <a:ext cx="3256073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HMC Controller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 rot="16200000">
            <a:off x="4776084" y="3576203"/>
            <a:ext cx="2967762" cy="405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Crossbar </a:t>
            </a:r>
            <a:r>
              <a:rPr lang="en-US" altLang="ko-KR" dirty="0" smtClean="0"/>
              <a:t>Network</a:t>
            </a:r>
            <a:endParaRPr lang="ko-KR" altLang="en-US" sz="1600" dirty="0"/>
          </a:p>
        </p:txBody>
      </p:sp>
      <p:sp>
        <p:nvSpPr>
          <p:cNvPr id="16" name="직사각형 15"/>
          <p:cNvSpPr/>
          <p:nvPr/>
        </p:nvSpPr>
        <p:spPr>
          <a:xfrm>
            <a:off x="7580086" y="2292964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7" name="직사각형 16"/>
          <p:cNvSpPr/>
          <p:nvPr/>
        </p:nvSpPr>
        <p:spPr>
          <a:xfrm>
            <a:off x="7580086" y="3155933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18" name="직사각형 17"/>
          <p:cNvSpPr/>
          <p:nvPr/>
        </p:nvSpPr>
        <p:spPr>
          <a:xfrm>
            <a:off x="7580086" y="4620365"/>
            <a:ext cx="1000900" cy="6472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DRAM Controller</a:t>
            </a:r>
            <a:endParaRPr lang="ko-KR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23544" y="1700808"/>
            <a:ext cx="1889856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Host Processor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827997" y="1700808"/>
            <a:ext cx="761629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HMC</a:t>
            </a:r>
            <a:endParaRPr lang="ko-KR" altLang="en-US" sz="2000" dirty="0"/>
          </a:p>
        </p:txBody>
      </p:sp>
      <p:cxnSp>
        <p:nvCxnSpPr>
          <p:cNvPr id="24" name="직선 연결선 23"/>
          <p:cNvCxnSpPr/>
          <p:nvPr/>
        </p:nvCxnSpPr>
        <p:spPr>
          <a:xfrm>
            <a:off x="5694399" y="1700808"/>
            <a:ext cx="0" cy="37957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5400000">
            <a:off x="7443271" y="3823188"/>
            <a:ext cx="308618" cy="63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…</a:t>
            </a:r>
            <a:endParaRPr lang="ko-KR" altLang="en-US" sz="3200" dirty="0"/>
          </a:p>
        </p:txBody>
      </p:sp>
      <p:sp>
        <p:nvSpPr>
          <p:cNvPr id="37" name="직사각형 36"/>
          <p:cNvSpPr/>
          <p:nvPr/>
        </p:nvSpPr>
        <p:spPr>
          <a:xfrm>
            <a:off x="528146" y="3145928"/>
            <a:ext cx="1523913" cy="455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PCU</a:t>
            </a:r>
            <a:endParaRPr lang="ko-KR" altLang="en-US" sz="2000" dirty="0"/>
          </a:p>
        </p:txBody>
      </p:sp>
      <p:sp>
        <p:nvSpPr>
          <p:cNvPr id="54" name="직사각형 53"/>
          <p:cNvSpPr/>
          <p:nvPr/>
        </p:nvSpPr>
        <p:spPr>
          <a:xfrm>
            <a:off x="6690967" y="4910763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6690967" y="3451018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>
          <a:xfrm>
            <a:off x="6690967" y="2588049"/>
            <a:ext cx="652227" cy="3521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PCU</a:t>
            </a:r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>
          <a:xfrm>
            <a:off x="3632321" y="3881620"/>
            <a:ext cx="1165548" cy="15167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3747170" y="3986222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sz="1600" dirty="0" smtClean="0"/>
              <a:t>PIM Directory</a:t>
            </a:r>
            <a:endParaRPr lang="ko-KR" altLang="en-US" sz="1600" dirty="0"/>
          </a:p>
        </p:txBody>
      </p:sp>
      <p:sp>
        <p:nvSpPr>
          <p:cNvPr id="46" name="직사각형 45"/>
          <p:cNvSpPr/>
          <p:nvPr/>
        </p:nvSpPr>
        <p:spPr>
          <a:xfrm>
            <a:off x="3747170" y="4701004"/>
            <a:ext cx="946096" cy="592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Locality Monitor</a:t>
            </a:r>
            <a:endParaRPr lang="ko-KR" alt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915097" y="3777938"/>
            <a:ext cx="763371" cy="43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smtClean="0"/>
              <a:t>PMU</a:t>
            </a:r>
            <a:endParaRPr lang="ko-KR" alt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3629017" y="5866217"/>
            <a:ext cx="1885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err="1" smtClean="0"/>
              <a:t>pim.add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y, &amp;x</a:t>
            </a:r>
            <a:endParaRPr lang="ko-KR" altLang="en-US" sz="2400" dirty="0"/>
          </a:p>
        </p:txBody>
      </p:sp>
      <p:sp>
        <p:nvSpPr>
          <p:cNvPr id="61" name="직사각형 60"/>
          <p:cNvSpPr/>
          <p:nvPr/>
        </p:nvSpPr>
        <p:spPr>
          <a:xfrm>
            <a:off x="3729975" y="2234400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66" name="직사각형 65"/>
          <p:cNvSpPr/>
          <p:nvPr/>
        </p:nvSpPr>
        <p:spPr>
          <a:xfrm>
            <a:off x="618180" y="3238715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</a:t>
            </a:r>
            <a:endParaRPr lang="ko-KR" altLang="en-US" dirty="0"/>
          </a:p>
        </p:txBody>
      </p:sp>
      <p:sp>
        <p:nvSpPr>
          <p:cNvPr id="55" name="직사각형 54"/>
          <p:cNvSpPr/>
          <p:nvPr/>
        </p:nvSpPr>
        <p:spPr>
          <a:xfrm>
            <a:off x="1177200" y="3241632"/>
            <a:ext cx="467163" cy="2698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x+y</a:t>
            </a:r>
            <a:endParaRPr lang="ko-KR" altLang="en-US" dirty="0"/>
          </a:p>
        </p:txBody>
      </p:sp>
      <p:sp>
        <p:nvSpPr>
          <p:cNvPr id="53" name="직사각형 52"/>
          <p:cNvSpPr/>
          <p:nvPr/>
        </p:nvSpPr>
        <p:spPr>
          <a:xfrm>
            <a:off x="3052489" y="2233242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57" name="직사각형 56"/>
          <p:cNvSpPr/>
          <p:nvPr/>
        </p:nvSpPr>
        <p:spPr>
          <a:xfrm>
            <a:off x="2375003" y="2240217"/>
            <a:ext cx="467163" cy="269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52" name="직사각형 51"/>
          <p:cNvSpPr/>
          <p:nvPr/>
        </p:nvSpPr>
        <p:spPr>
          <a:xfrm>
            <a:off x="2376000" y="2239200"/>
            <a:ext cx="467163" cy="2698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x+y</a:t>
            </a:r>
            <a:endParaRPr lang="ko-KR" altLang="en-US" dirty="0"/>
          </a:p>
        </p:txBody>
      </p:sp>
      <p:cxnSp>
        <p:nvCxnSpPr>
          <p:cNvPr id="81" name="구부러진 연결선 80"/>
          <p:cNvCxnSpPr>
            <a:stCxn id="55" idx="3"/>
            <a:endCxn id="52" idx="1"/>
          </p:cNvCxnSpPr>
          <p:nvPr/>
        </p:nvCxnSpPr>
        <p:spPr>
          <a:xfrm flipV="1">
            <a:off x="1644363" y="2374146"/>
            <a:ext cx="731637" cy="1002432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3" name="구부러진 연결선 42"/>
          <p:cNvCxnSpPr/>
          <p:nvPr/>
        </p:nvCxnSpPr>
        <p:spPr>
          <a:xfrm rot="16200000" flipH="1">
            <a:off x="1941916" y="2949581"/>
            <a:ext cx="1038592" cy="2342218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09962" y="4596326"/>
            <a:ext cx="2431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Completion Notification</a:t>
            </a:r>
          </a:p>
        </p:txBody>
      </p:sp>
    </p:spTree>
    <p:extLst>
      <p:ext uri="{BB962C8B-B14F-4D97-AF65-F5344CB8AC3E}">
        <p14:creationId xmlns:p14="http://schemas.microsoft.com/office/powerpoint/2010/main" val="4750492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55" grpId="0" animBg="1"/>
      <p:bldP spid="4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Mechanism Summary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Atomicity of PEIs</a:t>
            </a:r>
          </a:p>
          <a:p>
            <a:pPr lvl="1"/>
            <a:r>
              <a:rPr lang="en-US" altLang="ko-KR" dirty="0" smtClean="0"/>
              <a:t>PIM directory implements reader-writer locks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Locality-aware PEI execution</a:t>
            </a:r>
          </a:p>
          <a:p>
            <a:pPr lvl="1"/>
            <a:r>
              <a:rPr lang="en-US" altLang="ko-KR" dirty="0" smtClean="0"/>
              <a:t>Locality monitor simulates cache replacement behavior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Cache coherence for PEIs</a:t>
            </a:r>
          </a:p>
          <a:p>
            <a:pPr lvl="1"/>
            <a:r>
              <a:rPr lang="en-US" altLang="ko-KR" dirty="0" smtClean="0"/>
              <a:t>Memory-side: back-invalidation/back-</a:t>
            </a:r>
            <a:r>
              <a:rPr lang="en-US" altLang="ko-KR" dirty="0" err="1" smtClean="0"/>
              <a:t>writeback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Host-side: no need for consideration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Virtual memory for PEIs</a:t>
            </a:r>
          </a:p>
          <a:p>
            <a:pPr lvl="1"/>
            <a:r>
              <a:rPr lang="en-US" altLang="ko-KR" dirty="0" smtClean="0"/>
              <a:t>Host processor performs address translation before issuing a PEI</a:t>
            </a:r>
          </a:p>
        </p:txBody>
      </p:sp>
    </p:spTree>
    <p:extLst>
      <p:ext uri="{BB962C8B-B14F-4D97-AF65-F5344CB8AC3E}">
        <p14:creationId xmlns:p14="http://schemas.microsoft.com/office/powerpoint/2010/main" val="145419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Configuration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In-house x86-64 simulator based on Pin</a:t>
            </a:r>
          </a:p>
          <a:p>
            <a:pPr lvl="1"/>
            <a:r>
              <a:rPr lang="en-US" altLang="ko-KR" dirty="0" smtClean="0"/>
              <a:t>16 out-of-order cores, 4GHz, 4-issue</a:t>
            </a:r>
          </a:p>
          <a:p>
            <a:pPr lvl="1"/>
            <a:r>
              <a:rPr lang="en-US" altLang="ko-KR" dirty="0" smtClean="0"/>
              <a:t>32KB private L1 I/D-cache, 256KB private L2 cache</a:t>
            </a:r>
          </a:p>
          <a:p>
            <a:pPr lvl="1"/>
            <a:r>
              <a:rPr lang="en-US" altLang="ko-KR" dirty="0" smtClean="0"/>
              <a:t>16MB shared 16-way L3 cache, 64B blocks</a:t>
            </a:r>
          </a:p>
          <a:p>
            <a:pPr lvl="1"/>
            <a:r>
              <a:rPr lang="en-US" altLang="ko-KR" dirty="0" smtClean="0"/>
              <a:t>32GB main memory with 8 daisy-chained HMCs (80GB/s)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PCU</a:t>
            </a:r>
          </a:p>
          <a:p>
            <a:pPr lvl="1"/>
            <a:r>
              <a:rPr lang="en-US" altLang="ko-KR" dirty="0" smtClean="0"/>
              <a:t>1-issue computation logic, 4-entry operand buffer</a:t>
            </a:r>
          </a:p>
          <a:p>
            <a:pPr lvl="1"/>
            <a:r>
              <a:rPr lang="en-US" altLang="ko-KR" dirty="0" smtClean="0"/>
              <a:t>16 host-side PCUs at 4GHz, 128 memory-side PCUs at 2GHz</a:t>
            </a:r>
          </a:p>
          <a:p>
            <a:pPr lvl="1"/>
            <a:endParaRPr lang="en-US" altLang="ko-KR" dirty="0" smtClean="0"/>
          </a:p>
          <a:p>
            <a:r>
              <a:rPr lang="en-US" altLang="ko-KR" dirty="0"/>
              <a:t>PMU</a:t>
            </a:r>
          </a:p>
          <a:p>
            <a:pPr lvl="1"/>
            <a:r>
              <a:rPr lang="en-US" altLang="ko-KR" dirty="0"/>
              <a:t>PIM directory: 2048 entries (3.25KB)</a:t>
            </a:r>
          </a:p>
          <a:p>
            <a:pPr lvl="1"/>
            <a:r>
              <a:rPr lang="en-US" altLang="ko-KR" dirty="0"/>
              <a:t>Locality monitor: similar to LLC tag array (512KB)</a:t>
            </a:r>
          </a:p>
        </p:txBody>
      </p:sp>
    </p:spTree>
    <p:extLst>
      <p:ext uri="{BB962C8B-B14F-4D97-AF65-F5344CB8AC3E}">
        <p14:creationId xmlns:p14="http://schemas.microsoft.com/office/powerpoint/2010/main" val="35822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Target Applications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Ten emerging data-intensive workloads</a:t>
            </a:r>
          </a:p>
          <a:p>
            <a:pPr lvl="1"/>
            <a:r>
              <a:rPr lang="en-US" altLang="ko-KR" dirty="0" smtClean="0"/>
              <a:t>Large-scale graph processing</a:t>
            </a:r>
          </a:p>
          <a:p>
            <a:pPr lvl="2"/>
            <a:r>
              <a:rPr lang="en-US" altLang="ko-KR" dirty="0" smtClean="0"/>
              <a:t>Average teenage followers, BFS, PageRank, single-source shortest path, weakly connected components</a:t>
            </a:r>
          </a:p>
          <a:p>
            <a:pPr lvl="1"/>
            <a:r>
              <a:rPr lang="en-US" altLang="ko-KR" dirty="0" smtClean="0"/>
              <a:t>In-memory data analytics</a:t>
            </a:r>
          </a:p>
          <a:p>
            <a:pPr lvl="2"/>
            <a:r>
              <a:rPr lang="en-US" altLang="ko-KR" dirty="0" smtClean="0"/>
              <a:t>Hash join, histogram, radix partitioning</a:t>
            </a:r>
          </a:p>
          <a:p>
            <a:pPr lvl="1"/>
            <a:r>
              <a:rPr lang="en-US" altLang="ko-KR" dirty="0" smtClean="0"/>
              <a:t>Machine learning and data mining</a:t>
            </a:r>
          </a:p>
          <a:p>
            <a:pPr lvl="2"/>
            <a:r>
              <a:rPr lang="en-US" altLang="ko-KR" dirty="0" err="1" smtClean="0"/>
              <a:t>Streamcluster</a:t>
            </a:r>
            <a:r>
              <a:rPr lang="en-US" altLang="ko-KR" dirty="0" smtClean="0"/>
              <a:t>, SVM-RFE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Three input sets (small, medium, large) for each workload</a:t>
            </a:r>
            <a:r>
              <a:rPr lang="ko-KR" altLang="en-US" dirty="0" smtClean="0"/>
              <a:t> </a:t>
            </a:r>
            <a:r>
              <a:rPr lang="en-US" altLang="ko-KR" dirty="0" smtClean="0"/>
              <a:t>to show the impact of data locality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6902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Speedup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48104"/>
              </p:ext>
            </p:extLst>
          </p:nvPr>
        </p:nvGraphicFramePr>
        <p:xfrm>
          <a:off x="457200" y="1556792"/>
          <a:ext cx="8229600" cy="4751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28763" y="1124744"/>
            <a:ext cx="448648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400" dirty="0" smtClean="0"/>
              <a:t>(Large Inputs, Baseline: Host-Only)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365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Speedup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556792"/>
          <a:ext cx="8229600" cy="4751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28763" y="1124744"/>
            <a:ext cx="448648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400" dirty="0" smtClean="0"/>
              <a:t>(Large Inputs, Baseline: Host-Only)</a:t>
            </a:r>
            <a:endParaRPr lang="ko-KR" altLang="en-US" sz="2400" dirty="0"/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791580" y="872716"/>
            <a:ext cx="7560840" cy="51125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010"/>
              </p:ext>
            </p:extLst>
          </p:nvPr>
        </p:nvGraphicFramePr>
        <p:xfrm>
          <a:off x="1043608" y="1124744"/>
          <a:ext cx="705678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07742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Speedup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090429"/>
              </p:ext>
            </p:extLst>
          </p:nvPr>
        </p:nvGraphicFramePr>
        <p:xfrm>
          <a:off x="457200" y="1556792"/>
          <a:ext cx="8229600" cy="4751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29367" y="1124744"/>
            <a:ext cx="4485267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400" dirty="0" smtClean="0"/>
              <a:t>(Small Inputs, </a:t>
            </a:r>
            <a:r>
              <a:rPr lang="en-US" altLang="ko-KR" sz="2400" dirty="0"/>
              <a:t>Baseline: Host-Only</a:t>
            </a:r>
            <a:r>
              <a:rPr lang="en-US" altLang="ko-KR" sz="2400" dirty="0" smtClean="0"/>
              <a:t>)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24230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Speedup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556792"/>
          <a:ext cx="8229600" cy="4751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29367" y="1124744"/>
            <a:ext cx="4485267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400" dirty="0" smtClean="0"/>
              <a:t>(Small Inputs, </a:t>
            </a:r>
            <a:r>
              <a:rPr lang="en-US" altLang="ko-KR" sz="2400" dirty="0"/>
              <a:t>Baseline: Host-Only</a:t>
            </a:r>
            <a:r>
              <a:rPr lang="en-US" altLang="ko-KR" sz="2400" dirty="0" smtClean="0"/>
              <a:t>)</a:t>
            </a:r>
            <a:endParaRPr lang="ko-KR" altLang="en-US" sz="2400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91580" y="872716"/>
            <a:ext cx="7560840" cy="51125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333781"/>
              </p:ext>
            </p:extLst>
          </p:nvPr>
        </p:nvGraphicFramePr>
        <p:xfrm>
          <a:off x="1043608" y="1124744"/>
          <a:ext cx="705678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668023" y="1801364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 smtClean="0"/>
              <a:t>16.1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13162" y="180136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502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046805" y="180136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408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65845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Speedup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354789"/>
              </p:ext>
            </p:extLst>
          </p:nvPr>
        </p:nvGraphicFramePr>
        <p:xfrm>
          <a:off x="457200" y="1556792"/>
          <a:ext cx="8229600" cy="4751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38610" y="1124744"/>
            <a:ext cx="4866782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400" dirty="0" smtClean="0"/>
              <a:t>(Medium Inputs, </a:t>
            </a:r>
            <a:r>
              <a:rPr lang="en-US" altLang="ko-KR" sz="2400" dirty="0"/>
              <a:t>Baseline: Host-Only</a:t>
            </a:r>
            <a:r>
              <a:rPr lang="en-US" altLang="ko-KR" sz="2400" dirty="0" smtClean="0"/>
              <a:t>)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138403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Sensitivity to Input Size</a:t>
            </a:r>
            <a:endParaRPr lang="ko-KR" altLang="en-US" dirty="0"/>
          </a:p>
        </p:txBody>
      </p:sp>
      <p:graphicFrame>
        <p:nvGraphicFramePr>
          <p:cNvPr id="10" name="내용 개체 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047505"/>
              </p:ext>
            </p:extLst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711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 uiExpand="1">
        <p:bldSub>
          <a:bldChart bld="series"/>
        </p:bldSub>
      </p:bldGraphic>
      <p:bldGraphic spid="10" grpId="1" uiExpand="1">
        <p:bldSub>
          <a:bldChart bld="series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Picture 4" descr="http://files.itproportal.com/wp-content/uploads/photos/Xeon-Phi-3Aubrey_Isle_die-640x480_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600" y="4258800"/>
            <a:ext cx="1873468" cy="140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9" name="Picture 4" descr="http://files.itproportal.com/wp-content/uploads/photos/Xeon-Phi-3Aubrey_Isle_die-640x480_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600" y="4366800"/>
            <a:ext cx="1873468" cy="140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" name="Picture 4" descr="http://files.itproportal.com/wp-content/uploads/photos/Xeon-Phi-3Aubrey_Isle_die-640x480_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600" y="4474800"/>
            <a:ext cx="1873468" cy="140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7" name="그룹 1036"/>
          <p:cNvGrpSpPr/>
          <p:nvPr/>
        </p:nvGrpSpPr>
        <p:grpSpPr>
          <a:xfrm>
            <a:off x="6682694" y="4750182"/>
            <a:ext cx="1873466" cy="1620292"/>
            <a:chOff x="6682694" y="4976720"/>
            <a:chExt cx="1873466" cy="1620292"/>
          </a:xfrm>
        </p:grpSpPr>
        <p:pic>
          <p:nvPicPr>
            <p:cNvPr id="141" name="Picture 2" descr="http://m.eet.com/media/1041402/DC1491_UTH_2_PG_32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2694" y="4976720"/>
              <a:ext cx="1873466" cy="12318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2" name="TextBox 151"/>
            <p:cNvSpPr txBox="1"/>
            <p:nvPr/>
          </p:nvSpPr>
          <p:spPr>
            <a:xfrm>
              <a:off x="7056612" y="6227680"/>
              <a:ext cx="1125629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DRAM die</a:t>
              </a:r>
              <a:endParaRPr lang="ko-KR" altLang="en-US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Challenges in Processing-in-Memory</a:t>
            </a:r>
            <a:endParaRPr lang="ko-KR" altLang="en-US" dirty="0"/>
          </a:p>
        </p:txBody>
      </p:sp>
      <p:cxnSp>
        <p:nvCxnSpPr>
          <p:cNvPr id="6" name="직선 연결선 5"/>
          <p:cNvCxnSpPr/>
          <p:nvPr/>
        </p:nvCxnSpPr>
        <p:spPr>
          <a:xfrm>
            <a:off x="3048000" y="1340768"/>
            <a:ext cx="0" cy="532859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6096000" y="1340768"/>
            <a:ext cx="0" cy="532859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7267" y="1340768"/>
            <a:ext cx="2511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b="1" dirty="0" smtClean="0"/>
              <a:t>Cost-effectiveness</a:t>
            </a:r>
            <a:endParaRPr lang="ko-KR" alt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169667" y="1340768"/>
            <a:ext cx="2804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b="1" smtClean="0"/>
              <a:t>Programming Model</a:t>
            </a:r>
            <a:endParaRPr lang="ko-KR" alt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44970" y="1340768"/>
            <a:ext cx="2350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b="1" dirty="0" smtClean="0"/>
              <a:t>Coherence &amp; VM</a:t>
            </a:r>
            <a:endParaRPr lang="ko-KR" altLang="en-US" sz="2400" b="1" dirty="0"/>
          </a:p>
        </p:txBody>
      </p:sp>
      <p:grpSp>
        <p:nvGrpSpPr>
          <p:cNvPr id="50" name="그룹 49"/>
          <p:cNvGrpSpPr/>
          <p:nvPr/>
        </p:nvGrpSpPr>
        <p:grpSpPr>
          <a:xfrm>
            <a:off x="586069" y="2107136"/>
            <a:ext cx="1873468" cy="4284286"/>
            <a:chOff x="586069" y="2107136"/>
            <a:chExt cx="1873468" cy="4284286"/>
          </a:xfrm>
        </p:grpSpPr>
        <p:grpSp>
          <p:nvGrpSpPr>
            <p:cNvPr id="20" name="그룹 19"/>
            <p:cNvGrpSpPr/>
            <p:nvPr/>
          </p:nvGrpSpPr>
          <p:grpSpPr>
            <a:xfrm>
              <a:off x="586070" y="2107136"/>
              <a:ext cx="1873466" cy="1632102"/>
              <a:chOff x="606032" y="2248556"/>
              <a:chExt cx="1873466" cy="1632102"/>
            </a:xfrm>
          </p:grpSpPr>
          <p:pic>
            <p:nvPicPr>
              <p:cNvPr id="1026" name="Picture 2" descr="http://m.eet.com/media/1041402/DC1491_UTH_2_PG_32.gif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032" y="2248556"/>
                <a:ext cx="1873466" cy="12318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TextBox 17"/>
              <p:cNvSpPr txBox="1"/>
              <p:nvPr/>
            </p:nvSpPr>
            <p:spPr>
              <a:xfrm>
                <a:off x="979950" y="3511326"/>
                <a:ext cx="1125629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altLang="ko-KR" dirty="0" smtClean="0"/>
                  <a:t>DRAM die</a:t>
                </a:r>
                <a:endParaRPr lang="ko-KR" altLang="en-US" dirty="0"/>
              </a:p>
            </p:txBody>
          </p:sp>
        </p:grpSp>
        <p:grpSp>
          <p:nvGrpSpPr>
            <p:cNvPr id="19" name="그룹 18"/>
            <p:cNvGrpSpPr/>
            <p:nvPr/>
          </p:nvGrpSpPr>
          <p:grpSpPr>
            <a:xfrm>
              <a:off x="586069" y="4581128"/>
              <a:ext cx="1873468" cy="1810294"/>
              <a:chOff x="606030" y="4688194"/>
              <a:chExt cx="1873468" cy="1810294"/>
            </a:xfrm>
          </p:grpSpPr>
          <p:pic>
            <p:nvPicPr>
              <p:cNvPr id="1028" name="Picture 4" descr="http://files.itproportal.com/wp-content/uploads/photos/Xeon-Phi-3Aubrey_Isle_die-640x480_original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030" y="4688194"/>
                <a:ext cx="1873468" cy="14051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1" name="TextBox 20"/>
              <p:cNvSpPr txBox="1"/>
              <p:nvPr/>
            </p:nvSpPr>
            <p:spPr>
              <a:xfrm>
                <a:off x="776498" y="6129156"/>
                <a:ext cx="1532535" cy="36933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altLang="ko-KR" dirty="0" smtClean="0"/>
                  <a:t>Complex Logic</a:t>
                </a:r>
                <a:endParaRPr lang="ko-KR" altLang="en-US" dirty="0"/>
              </a:p>
            </p:txBody>
          </p:sp>
        </p:grpSp>
        <p:sp>
          <p:nvSpPr>
            <p:cNvPr id="22" name="십자형 21"/>
            <p:cNvSpPr/>
            <p:nvPr/>
          </p:nvSpPr>
          <p:spPr>
            <a:xfrm>
              <a:off x="1227311" y="3788803"/>
              <a:ext cx="590984" cy="590984"/>
            </a:xfrm>
            <a:prstGeom prst="plus">
              <a:avLst>
                <a:gd name="adj" fmla="val 40058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24" name="그룹 1023"/>
          <p:cNvGrpSpPr/>
          <p:nvPr/>
        </p:nvGrpSpPr>
        <p:grpSpPr>
          <a:xfrm>
            <a:off x="3611086" y="1977422"/>
            <a:ext cx="1825010" cy="2009476"/>
            <a:chOff x="3611086" y="1832067"/>
            <a:chExt cx="1825010" cy="2009476"/>
          </a:xfrm>
        </p:grpSpPr>
        <p:pic>
          <p:nvPicPr>
            <p:cNvPr id="1030" name="Picture 6" descr="http://www.digicortex.net/sites/default/files/styles/medium/public/field/image/IvyTownCore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709662" y="2115109"/>
              <a:ext cx="1627858" cy="18250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/>
            <p:cNvSpPr txBox="1"/>
            <p:nvPr/>
          </p:nvSpPr>
          <p:spPr>
            <a:xfrm>
              <a:off x="3733887" y="1832067"/>
              <a:ext cx="1579408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Host Processor</a:t>
              </a:r>
              <a:endParaRPr lang="ko-KR" altLang="en-US" dirty="0"/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3614737" y="2750443"/>
            <a:ext cx="1814513" cy="952500"/>
            <a:chOff x="3614737" y="2605088"/>
            <a:chExt cx="1814513" cy="952500"/>
          </a:xfrm>
        </p:grpSpPr>
        <p:sp>
          <p:nvSpPr>
            <p:cNvPr id="25" name="직사각형 24"/>
            <p:cNvSpPr/>
            <p:nvPr/>
          </p:nvSpPr>
          <p:spPr>
            <a:xfrm>
              <a:off x="3614737" y="2605088"/>
              <a:ext cx="604837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3614737" y="2795588"/>
              <a:ext cx="604837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3614737" y="2986088"/>
              <a:ext cx="604837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3614737" y="3176588"/>
              <a:ext cx="604837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3614737" y="3367088"/>
              <a:ext cx="604837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4219858" y="2605088"/>
              <a:ext cx="608488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4219858" y="2795588"/>
              <a:ext cx="608488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4219858" y="2986088"/>
              <a:ext cx="608488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4219858" y="3176588"/>
              <a:ext cx="608488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4219858" y="3367088"/>
              <a:ext cx="608488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4827978" y="2605088"/>
              <a:ext cx="601272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4827978" y="2795588"/>
              <a:ext cx="601272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4827978" y="2986088"/>
              <a:ext cx="601272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4827978" y="3176588"/>
              <a:ext cx="601272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4827978" y="3367088"/>
              <a:ext cx="601272" cy="19050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dirty="0" smtClean="0"/>
                <a:t>Thread</a:t>
              </a:r>
              <a:endParaRPr lang="ko-KR" altLang="en-US" sz="900" dirty="0"/>
            </a:p>
          </p:txBody>
        </p:sp>
      </p:grpSp>
      <p:grpSp>
        <p:nvGrpSpPr>
          <p:cNvPr id="51" name="그룹 50"/>
          <p:cNvGrpSpPr/>
          <p:nvPr/>
        </p:nvGrpSpPr>
        <p:grpSpPr>
          <a:xfrm>
            <a:off x="3378956" y="4581868"/>
            <a:ext cx="2289281" cy="1810294"/>
            <a:chOff x="398129" y="4688194"/>
            <a:chExt cx="2289281" cy="1810294"/>
          </a:xfrm>
        </p:grpSpPr>
        <p:pic>
          <p:nvPicPr>
            <p:cNvPr id="52" name="Picture 4" descr="http://files.itproportal.com/wp-content/uploads/photos/Xeon-Phi-3Aubrey_Isle_die-640x480_original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030" y="4688194"/>
              <a:ext cx="1873468" cy="14051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TextBox 52"/>
            <p:cNvSpPr txBox="1"/>
            <p:nvPr/>
          </p:nvSpPr>
          <p:spPr>
            <a:xfrm>
              <a:off x="398129" y="6129156"/>
              <a:ext cx="2289281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In-Memory Processors</a:t>
              </a:r>
              <a:endParaRPr lang="ko-KR" altLang="en-US" dirty="0"/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3628629" y="4695061"/>
            <a:ext cx="1658034" cy="1181106"/>
            <a:chOff x="3628629" y="4694321"/>
            <a:chExt cx="1658034" cy="1181106"/>
          </a:xfrm>
        </p:grpSpPr>
        <p:sp>
          <p:nvSpPr>
            <p:cNvPr id="55" name="직사각형 54"/>
            <p:cNvSpPr/>
            <p:nvPr/>
          </p:nvSpPr>
          <p:spPr>
            <a:xfrm rot="5400000">
              <a:off x="3496470" y="5224148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1" name="직사각형 70"/>
            <p:cNvSpPr/>
            <p:nvPr/>
          </p:nvSpPr>
          <p:spPr>
            <a:xfrm rot="5400000">
              <a:off x="3615533" y="5224149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2" name="직사각형 71"/>
            <p:cNvSpPr/>
            <p:nvPr/>
          </p:nvSpPr>
          <p:spPr>
            <a:xfrm rot="5400000">
              <a:off x="3732313" y="5224149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3" name="직사각형 72"/>
            <p:cNvSpPr/>
            <p:nvPr/>
          </p:nvSpPr>
          <p:spPr>
            <a:xfrm rot="5400000">
              <a:off x="3851376" y="522415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4" name="직사각형 73"/>
            <p:cNvSpPr/>
            <p:nvPr/>
          </p:nvSpPr>
          <p:spPr>
            <a:xfrm rot="5400000">
              <a:off x="3971032" y="5224149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5" name="직사각형 74"/>
            <p:cNvSpPr/>
            <p:nvPr/>
          </p:nvSpPr>
          <p:spPr>
            <a:xfrm rot="5400000">
              <a:off x="4090095" y="522415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6" name="직사각형 75"/>
            <p:cNvSpPr/>
            <p:nvPr/>
          </p:nvSpPr>
          <p:spPr>
            <a:xfrm rot="5400000">
              <a:off x="4206875" y="522415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77" name="직사각형 76"/>
            <p:cNvSpPr/>
            <p:nvPr/>
          </p:nvSpPr>
          <p:spPr>
            <a:xfrm rot="5400000">
              <a:off x="4325938" y="522415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82" name="직사각형 81"/>
            <p:cNvSpPr/>
            <p:nvPr/>
          </p:nvSpPr>
          <p:spPr>
            <a:xfrm rot="5400000">
              <a:off x="4444693" y="522415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83" name="직사각형 82"/>
            <p:cNvSpPr/>
            <p:nvPr/>
          </p:nvSpPr>
          <p:spPr>
            <a:xfrm rot="5400000">
              <a:off x="4563756" y="522415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84" name="직사각형 83"/>
            <p:cNvSpPr/>
            <p:nvPr/>
          </p:nvSpPr>
          <p:spPr>
            <a:xfrm rot="5400000">
              <a:off x="4680536" y="522415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85" name="직사각형 84"/>
            <p:cNvSpPr/>
            <p:nvPr/>
          </p:nvSpPr>
          <p:spPr>
            <a:xfrm rot="5400000">
              <a:off x="4799599" y="5224152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86" name="직사각형 85"/>
            <p:cNvSpPr/>
            <p:nvPr/>
          </p:nvSpPr>
          <p:spPr>
            <a:xfrm rot="5400000">
              <a:off x="4916378" y="5224152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87" name="직사각형 86"/>
            <p:cNvSpPr/>
            <p:nvPr/>
          </p:nvSpPr>
          <p:spPr>
            <a:xfrm rot="5400000">
              <a:off x="5035441" y="5224153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2" name="직사각형 101"/>
            <p:cNvSpPr/>
            <p:nvPr/>
          </p:nvSpPr>
          <p:spPr>
            <a:xfrm rot="5400000">
              <a:off x="3496470" y="5624199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3" name="직사각형 102"/>
            <p:cNvSpPr/>
            <p:nvPr/>
          </p:nvSpPr>
          <p:spPr>
            <a:xfrm rot="5400000">
              <a:off x="3615533" y="562420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4" name="직사각형 103"/>
            <p:cNvSpPr/>
            <p:nvPr/>
          </p:nvSpPr>
          <p:spPr>
            <a:xfrm rot="5400000">
              <a:off x="3732313" y="562420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5" name="직사각형 104"/>
            <p:cNvSpPr/>
            <p:nvPr/>
          </p:nvSpPr>
          <p:spPr>
            <a:xfrm rot="5400000">
              <a:off x="3851376" y="562420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6" name="직사각형 105"/>
            <p:cNvSpPr/>
            <p:nvPr/>
          </p:nvSpPr>
          <p:spPr>
            <a:xfrm rot="5400000">
              <a:off x="3971032" y="562420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7" name="직사각형 106"/>
            <p:cNvSpPr/>
            <p:nvPr/>
          </p:nvSpPr>
          <p:spPr>
            <a:xfrm rot="5400000">
              <a:off x="4090095" y="562420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8" name="직사각형 107"/>
            <p:cNvSpPr/>
            <p:nvPr/>
          </p:nvSpPr>
          <p:spPr>
            <a:xfrm rot="5400000">
              <a:off x="4206875" y="562420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09" name="직사각형 108"/>
            <p:cNvSpPr/>
            <p:nvPr/>
          </p:nvSpPr>
          <p:spPr>
            <a:xfrm rot="5400000">
              <a:off x="4325938" y="5624202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0" name="직사각형 109"/>
            <p:cNvSpPr/>
            <p:nvPr/>
          </p:nvSpPr>
          <p:spPr>
            <a:xfrm rot="5400000">
              <a:off x="4444693" y="5624201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1" name="직사각형 110"/>
            <p:cNvSpPr/>
            <p:nvPr/>
          </p:nvSpPr>
          <p:spPr>
            <a:xfrm rot="5400000">
              <a:off x="4563756" y="5624202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2" name="직사각형 111"/>
            <p:cNvSpPr/>
            <p:nvPr/>
          </p:nvSpPr>
          <p:spPr>
            <a:xfrm rot="5400000">
              <a:off x="4680536" y="5624202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3" name="직사각형 112"/>
            <p:cNvSpPr/>
            <p:nvPr/>
          </p:nvSpPr>
          <p:spPr>
            <a:xfrm rot="5400000">
              <a:off x="4799599" y="5624203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4" name="직사각형 113"/>
            <p:cNvSpPr/>
            <p:nvPr/>
          </p:nvSpPr>
          <p:spPr>
            <a:xfrm rot="5400000">
              <a:off x="4916378" y="5624203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5" name="직사각형 114"/>
            <p:cNvSpPr/>
            <p:nvPr/>
          </p:nvSpPr>
          <p:spPr>
            <a:xfrm rot="5400000">
              <a:off x="5035441" y="5624204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6" name="직사각형 115"/>
            <p:cNvSpPr/>
            <p:nvPr/>
          </p:nvSpPr>
          <p:spPr>
            <a:xfrm rot="5400000">
              <a:off x="3560764" y="4826480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7" name="직사각형 116"/>
            <p:cNvSpPr/>
            <p:nvPr/>
          </p:nvSpPr>
          <p:spPr>
            <a:xfrm rot="5400000">
              <a:off x="3769640" y="4826483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8" name="직사각형 117"/>
            <p:cNvSpPr/>
            <p:nvPr/>
          </p:nvSpPr>
          <p:spPr>
            <a:xfrm rot="5400000">
              <a:off x="3886420" y="4826483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19" name="직사각형 118"/>
            <p:cNvSpPr/>
            <p:nvPr/>
          </p:nvSpPr>
          <p:spPr>
            <a:xfrm rot="5400000">
              <a:off x="4067395" y="4826485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20" name="직사각형 119"/>
            <p:cNvSpPr/>
            <p:nvPr/>
          </p:nvSpPr>
          <p:spPr>
            <a:xfrm rot="5400000">
              <a:off x="4187051" y="4826484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21" name="직사각형 120"/>
            <p:cNvSpPr/>
            <p:nvPr/>
          </p:nvSpPr>
          <p:spPr>
            <a:xfrm rot="5400000">
              <a:off x="4401364" y="4826486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22" name="직사각형 121"/>
            <p:cNvSpPr/>
            <p:nvPr/>
          </p:nvSpPr>
          <p:spPr>
            <a:xfrm rot="5400000">
              <a:off x="4518144" y="4826486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23" name="직사각형 122"/>
            <p:cNvSpPr/>
            <p:nvPr/>
          </p:nvSpPr>
          <p:spPr>
            <a:xfrm rot="5400000">
              <a:off x="4637207" y="4826487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24" name="직사각형 123"/>
            <p:cNvSpPr/>
            <p:nvPr/>
          </p:nvSpPr>
          <p:spPr>
            <a:xfrm rot="5400000">
              <a:off x="4810391" y="4826488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  <p:sp>
          <p:nvSpPr>
            <p:cNvPr id="125" name="직사각형 124"/>
            <p:cNvSpPr/>
            <p:nvPr/>
          </p:nvSpPr>
          <p:spPr>
            <a:xfrm rot="5400000">
              <a:off x="5019941" y="4826489"/>
              <a:ext cx="383382" cy="119063"/>
            </a:xfrm>
            <a:prstGeom prst="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altLang="ko-KR" sz="900" spc="-70" dirty="0" smtClean="0"/>
                <a:t>Thread</a:t>
              </a:r>
              <a:endParaRPr lang="ko-KR" altLang="en-US" sz="900" spc="-70" dirty="0"/>
            </a:p>
          </p:txBody>
        </p:sp>
      </p:grpSp>
      <p:grpSp>
        <p:nvGrpSpPr>
          <p:cNvPr id="137" name="그룹 136"/>
          <p:cNvGrpSpPr/>
          <p:nvPr/>
        </p:nvGrpSpPr>
        <p:grpSpPr>
          <a:xfrm>
            <a:off x="6706922" y="1977422"/>
            <a:ext cx="1825010" cy="2009476"/>
            <a:chOff x="3611086" y="1832067"/>
            <a:chExt cx="1825010" cy="2009476"/>
          </a:xfrm>
        </p:grpSpPr>
        <p:pic>
          <p:nvPicPr>
            <p:cNvPr id="138" name="Picture 6" descr="http://www.digicortex.net/sites/default/files/styles/medium/public/field/image/IvyTownCore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709662" y="2115109"/>
              <a:ext cx="1627858" cy="18250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9" name="TextBox 138"/>
            <p:cNvSpPr txBox="1"/>
            <p:nvPr/>
          </p:nvSpPr>
          <p:spPr>
            <a:xfrm>
              <a:off x="3733887" y="1832067"/>
              <a:ext cx="1579408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dirty="0" smtClean="0"/>
                <a:t>Host Processor</a:t>
              </a:r>
              <a:endParaRPr lang="ko-KR" altLang="en-US" dirty="0"/>
            </a:p>
          </p:txBody>
        </p:sp>
      </p:grpSp>
      <p:sp>
        <p:nvSpPr>
          <p:cNvPr id="143" name="직사각형 142"/>
          <p:cNvSpPr/>
          <p:nvPr/>
        </p:nvSpPr>
        <p:spPr>
          <a:xfrm>
            <a:off x="7082157" y="3331955"/>
            <a:ext cx="233043" cy="187534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3</a:t>
            </a:r>
            <a:endParaRPr lang="ko-KR" altLang="en-US" sz="1600" dirty="0"/>
          </a:p>
        </p:txBody>
      </p:sp>
      <p:sp>
        <p:nvSpPr>
          <p:cNvPr id="155" name="직사각형 154"/>
          <p:cNvSpPr/>
          <p:nvPr/>
        </p:nvSpPr>
        <p:spPr>
          <a:xfrm>
            <a:off x="7163377" y="5444566"/>
            <a:ext cx="233043" cy="187534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3</a:t>
            </a:r>
            <a:endParaRPr lang="ko-KR" altLang="en-US" sz="1600" dirty="0"/>
          </a:p>
        </p:txBody>
      </p:sp>
      <p:sp>
        <p:nvSpPr>
          <p:cNvPr id="157" name="직사각형 156"/>
          <p:cNvSpPr/>
          <p:nvPr/>
        </p:nvSpPr>
        <p:spPr>
          <a:xfrm>
            <a:off x="7082156" y="3331955"/>
            <a:ext cx="233043" cy="187534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4</a:t>
            </a:r>
            <a:endParaRPr lang="ko-KR" altLang="en-US" sz="1600" dirty="0"/>
          </a:p>
        </p:txBody>
      </p:sp>
      <p:sp>
        <p:nvSpPr>
          <p:cNvPr id="158" name="직사각형 157"/>
          <p:cNvSpPr/>
          <p:nvPr/>
        </p:nvSpPr>
        <p:spPr>
          <a:xfrm>
            <a:off x="7163377" y="5445079"/>
            <a:ext cx="233043" cy="187534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5</a:t>
            </a:r>
            <a:endParaRPr lang="ko-KR" altLang="en-US" sz="1600" dirty="0"/>
          </a:p>
        </p:txBody>
      </p:sp>
      <p:sp>
        <p:nvSpPr>
          <p:cNvPr id="1040" name="직사각형 1039"/>
          <p:cNvSpPr/>
          <p:nvPr/>
        </p:nvSpPr>
        <p:spPr>
          <a:xfrm>
            <a:off x="6706922" y="3331955"/>
            <a:ext cx="241342" cy="187533"/>
          </a:xfrm>
          <a:prstGeom prst="rect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</a:t>
            </a:r>
            <a:endParaRPr lang="ko-KR" altLang="en-US" sz="1400" dirty="0"/>
          </a:p>
        </p:txBody>
      </p:sp>
      <p:sp>
        <p:nvSpPr>
          <p:cNvPr id="162" name="직사각형 161"/>
          <p:cNvSpPr/>
          <p:nvPr/>
        </p:nvSpPr>
        <p:spPr>
          <a:xfrm>
            <a:off x="7497587" y="5619295"/>
            <a:ext cx="241342" cy="187533"/>
          </a:xfrm>
          <a:prstGeom prst="rect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C</a:t>
            </a:r>
            <a:endParaRPr lang="ko-KR" altLang="en-US" sz="1400" dirty="0"/>
          </a:p>
        </p:txBody>
      </p:sp>
      <p:grpSp>
        <p:nvGrpSpPr>
          <p:cNvPr id="1068" name="그룹 1067"/>
          <p:cNvGrpSpPr/>
          <p:nvPr/>
        </p:nvGrpSpPr>
        <p:grpSpPr>
          <a:xfrm>
            <a:off x="3586875" y="4255870"/>
            <a:ext cx="320730" cy="327498"/>
            <a:chOff x="3586875" y="4255870"/>
            <a:chExt cx="320730" cy="327498"/>
          </a:xfrm>
        </p:grpSpPr>
        <p:cxnSp>
          <p:nvCxnSpPr>
            <p:cNvPr id="200" name="구부러진 연결선 199"/>
            <p:cNvCxnSpPr/>
            <p:nvPr/>
          </p:nvCxnSpPr>
          <p:spPr>
            <a:xfrm rot="5400000" flipH="1" flipV="1">
              <a:off x="3800415" y="4258750"/>
              <a:ext cx="110069" cy="104310"/>
            </a:xfrm>
            <a:prstGeom prst="curvedConnector3">
              <a:avLst>
                <a:gd name="adj1" fmla="val 264177"/>
              </a:avLst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구부러진 연결선 207"/>
            <p:cNvCxnSpPr/>
            <p:nvPr/>
          </p:nvCxnSpPr>
          <p:spPr>
            <a:xfrm rot="5400000" flipH="1" flipV="1">
              <a:off x="3693329" y="4368819"/>
              <a:ext cx="110069" cy="104310"/>
            </a:xfrm>
            <a:prstGeom prst="curvedConnector3">
              <a:avLst>
                <a:gd name="adj1" fmla="val 264177"/>
              </a:avLst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구부러진 연결선 208"/>
            <p:cNvCxnSpPr/>
            <p:nvPr/>
          </p:nvCxnSpPr>
          <p:spPr>
            <a:xfrm rot="5400000" flipH="1" flipV="1">
              <a:off x="3583995" y="4476179"/>
              <a:ext cx="110069" cy="104310"/>
            </a:xfrm>
            <a:prstGeom prst="curvedConnector3">
              <a:avLst>
                <a:gd name="adj1" fmla="val 264177"/>
              </a:avLst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그룹 100"/>
          <p:cNvGrpSpPr/>
          <p:nvPr/>
        </p:nvGrpSpPr>
        <p:grpSpPr>
          <a:xfrm>
            <a:off x="323528" y="1916832"/>
            <a:ext cx="2454812" cy="4608512"/>
            <a:chOff x="323528" y="1916832"/>
            <a:chExt cx="2454812" cy="4608512"/>
          </a:xfrm>
        </p:grpSpPr>
        <p:sp>
          <p:nvSpPr>
            <p:cNvPr id="126" name="직사각형 125"/>
            <p:cNvSpPr/>
            <p:nvPr/>
          </p:nvSpPr>
          <p:spPr>
            <a:xfrm>
              <a:off x="323528" y="1916832"/>
              <a:ext cx="2454812" cy="4608512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7" name="모서리가 둥근 직사각형 126"/>
            <p:cNvSpPr/>
            <p:nvPr/>
          </p:nvSpPr>
          <p:spPr>
            <a:xfrm>
              <a:off x="341248" y="3453339"/>
              <a:ext cx="2373870" cy="110345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(Partially) Solved by</a:t>
              </a:r>
            </a:p>
            <a:p>
              <a:pPr algn="ctr"/>
              <a:r>
                <a:rPr lang="en-US" altLang="ko-KR" dirty="0" smtClean="0"/>
                <a:t>3D-Stacked DRAM</a:t>
              </a:r>
              <a:endParaRPr lang="ko-KR" altLang="en-US" dirty="0"/>
            </a:p>
          </p:txBody>
        </p:sp>
      </p:grpSp>
      <p:grpSp>
        <p:nvGrpSpPr>
          <p:cNvPr id="128" name="그룹 127"/>
          <p:cNvGrpSpPr/>
          <p:nvPr/>
        </p:nvGrpSpPr>
        <p:grpSpPr>
          <a:xfrm>
            <a:off x="3266046" y="1916832"/>
            <a:ext cx="5586612" cy="4608512"/>
            <a:chOff x="3266046" y="1916832"/>
            <a:chExt cx="5586612" cy="4608512"/>
          </a:xfrm>
        </p:grpSpPr>
        <p:sp>
          <p:nvSpPr>
            <p:cNvPr id="129" name="직사각형 128"/>
            <p:cNvSpPr/>
            <p:nvPr/>
          </p:nvSpPr>
          <p:spPr>
            <a:xfrm>
              <a:off x="3266046" y="1916832"/>
              <a:ext cx="2630825" cy="4608512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0" name="직사각형 129"/>
            <p:cNvSpPr/>
            <p:nvPr/>
          </p:nvSpPr>
          <p:spPr>
            <a:xfrm>
              <a:off x="6397846" y="1916832"/>
              <a:ext cx="2454812" cy="4608512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1" name="모서리가 둥근 직사각형 130"/>
            <p:cNvSpPr/>
            <p:nvPr/>
          </p:nvSpPr>
          <p:spPr>
            <a:xfrm>
              <a:off x="3445694" y="3453339"/>
              <a:ext cx="5302770" cy="110345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b="1" dirty="0" smtClean="0"/>
                <a:t>Still Challenging </a:t>
              </a:r>
              <a:r>
                <a:rPr lang="en-US" altLang="ko-KR" dirty="0" smtClean="0"/>
                <a:t>even in Recent PIM Architectures</a:t>
              </a:r>
            </a:p>
            <a:p>
              <a:pPr algn="ctr"/>
              <a:r>
                <a:rPr lang="en-US" altLang="ko-KR" dirty="0" smtClean="0"/>
                <a:t>(e.g., AC-DIMM, </a:t>
              </a:r>
              <a:r>
                <a:rPr lang="en-US" altLang="ko-KR" dirty="0"/>
                <a:t>NDA, </a:t>
              </a:r>
              <a:r>
                <a:rPr lang="en-US" altLang="ko-KR" dirty="0" smtClean="0"/>
                <a:t>NDC, TOP-PIM</a:t>
              </a:r>
              <a:r>
                <a:rPr lang="en-US" altLang="ko-KR" dirty="0"/>
                <a:t>, </a:t>
              </a:r>
              <a:r>
                <a:rPr lang="en-US" altLang="ko-KR" dirty="0" smtClean="0"/>
                <a:t>Tesseract, …)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0584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Multiprogrammed</a:t>
            </a:r>
            <a:r>
              <a:rPr lang="en-US" altLang="ko-KR" dirty="0" smtClean="0"/>
              <a:t> Workloads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747110"/>
              </p:ext>
            </p:extLst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직선 연결선 8"/>
          <p:cNvCxnSpPr/>
          <p:nvPr/>
        </p:nvCxnSpPr>
        <p:spPr>
          <a:xfrm>
            <a:off x="1102169" y="3182180"/>
            <a:ext cx="7416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387184" y="3199782"/>
            <a:ext cx="1222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dirty="0" smtClean="0"/>
              <a:t>Host-Only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1394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Energy Consumption</a:t>
            </a:r>
            <a:endParaRPr lang="ko-KR" altLang="en-US" dirty="0"/>
          </a:p>
        </p:txBody>
      </p:sp>
      <p:graphicFrame>
        <p:nvGraphicFramePr>
          <p:cNvPr id="4" name="내용 개체 틀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980337"/>
              </p:ext>
            </p:extLst>
          </p:nvPr>
        </p:nvGraphicFramePr>
        <p:xfrm>
          <a:off x="457200" y="1341438"/>
          <a:ext cx="8229600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89549" y="1194751"/>
            <a:ext cx="1428340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2400" dirty="0" smtClean="0"/>
              <a:t>Host-Only</a:t>
            </a:r>
            <a:endParaRPr lang="ko-KR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283452" y="1612991"/>
            <a:ext cx="135325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2400" dirty="0" smtClean="0"/>
              <a:t>PIM-Only</a:t>
            </a:r>
            <a:endParaRPr lang="ko-KR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286900" y="2031231"/>
            <a:ext cx="202767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2400" dirty="0" smtClean="0"/>
              <a:t>Locality-Aware</a:t>
            </a:r>
            <a:endParaRPr lang="ko-KR" altLang="en-US" sz="2400" dirty="0"/>
          </a:p>
        </p:txBody>
      </p:sp>
      <p:sp>
        <p:nvSpPr>
          <p:cNvPr id="8" name="직사각형 7"/>
          <p:cNvSpPr/>
          <p:nvPr/>
        </p:nvSpPr>
        <p:spPr>
          <a:xfrm>
            <a:off x="3995936" y="2610017"/>
            <a:ext cx="522276" cy="402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4587606" y="2542782"/>
            <a:ext cx="522276" cy="402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5146738" y="2856545"/>
            <a:ext cx="522276" cy="402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꺾인 연결선 13"/>
          <p:cNvCxnSpPr>
            <a:endCxn id="8" idx="0"/>
          </p:cNvCxnSpPr>
          <p:nvPr/>
        </p:nvCxnSpPr>
        <p:spPr>
          <a:xfrm rot="10800000" flipV="1">
            <a:off x="4257074" y="1398687"/>
            <a:ext cx="2026378" cy="1211329"/>
          </a:xfrm>
          <a:prstGeom prst="bentConnector2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꺾인 연결선 15"/>
          <p:cNvCxnSpPr>
            <a:endCxn id="9" idx="0"/>
          </p:cNvCxnSpPr>
          <p:nvPr/>
        </p:nvCxnSpPr>
        <p:spPr>
          <a:xfrm rot="10800000" flipV="1">
            <a:off x="4848744" y="1816928"/>
            <a:ext cx="1434708" cy="725854"/>
          </a:xfrm>
          <a:prstGeom prst="bentConnector2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꺾인 연결선 17"/>
          <p:cNvCxnSpPr>
            <a:stCxn id="7" idx="1"/>
            <a:endCxn id="10" idx="0"/>
          </p:cNvCxnSpPr>
          <p:nvPr/>
        </p:nvCxnSpPr>
        <p:spPr>
          <a:xfrm rot="10800000" flipV="1">
            <a:off x="5407876" y="2262063"/>
            <a:ext cx="879024" cy="594481"/>
          </a:xfrm>
          <a:prstGeom prst="bentConnector2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90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Challenges of PIM architecture design</a:t>
            </a:r>
          </a:p>
          <a:p>
            <a:pPr lvl="1"/>
            <a:r>
              <a:rPr lang="en-US" altLang="ko-KR" dirty="0" smtClean="0"/>
              <a:t>Cost-effective integration of logic and memory</a:t>
            </a:r>
          </a:p>
          <a:p>
            <a:pPr lvl="1"/>
            <a:r>
              <a:rPr lang="en-US" altLang="ko-KR" dirty="0" smtClean="0"/>
              <a:t>Unconventional programming models</a:t>
            </a:r>
          </a:p>
          <a:p>
            <a:pPr lvl="1"/>
            <a:r>
              <a:rPr lang="en-US" altLang="ko-KR" dirty="0" smtClean="0"/>
              <a:t>Lack of interoperability with caches and virtual memory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PIM-enabled instruction: low-cost PIM abstraction &amp; HW</a:t>
            </a:r>
          </a:p>
          <a:p>
            <a:pPr lvl="1"/>
            <a:r>
              <a:rPr lang="en-US" altLang="ko-KR" dirty="0" smtClean="0"/>
              <a:t>Interfaces PIM operations as ISA extension</a:t>
            </a:r>
          </a:p>
          <a:p>
            <a:pPr lvl="1"/>
            <a:r>
              <a:rPr lang="en-US" altLang="ko-KR" dirty="0" smtClean="0"/>
              <a:t>Simplifies cache coherence and virtual memory support for PIM</a:t>
            </a:r>
          </a:p>
          <a:p>
            <a:pPr lvl="1"/>
            <a:r>
              <a:rPr lang="en-US" altLang="ko-KR" dirty="0" smtClean="0"/>
              <a:t>Locality-aware execution of PIM operations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Evaluations</a:t>
            </a:r>
          </a:p>
          <a:p>
            <a:pPr lvl="1"/>
            <a:r>
              <a:rPr lang="en-US" altLang="ko-KR" dirty="0" smtClean="0"/>
              <a:t>47%/32% speedup over Host/PIM-Only in large/small inputs</a:t>
            </a:r>
          </a:p>
          <a:p>
            <a:pPr lvl="1"/>
            <a:r>
              <a:rPr lang="en-US" altLang="ko-KR" dirty="0" smtClean="0"/>
              <a:t>Good </a:t>
            </a:r>
            <a:r>
              <a:rPr lang="en-US" altLang="ko-KR" dirty="0" err="1" smtClean="0"/>
              <a:t>adaptivity</a:t>
            </a:r>
            <a:r>
              <a:rPr lang="en-US" altLang="ko-KR" dirty="0" smtClean="0"/>
              <a:t> across randomly </a:t>
            </a:r>
            <a:r>
              <a:rPr lang="en-US" altLang="ko-KR" dirty="0"/>
              <a:t>generated </a:t>
            </a:r>
            <a:r>
              <a:rPr lang="en-US" altLang="ko-KR" dirty="0" smtClean="0"/>
              <a:t>workloads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167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96944" cy="1470025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PIM-Enabled Instructions: A Low-Overhead, Locality-Aware PIM Architecture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23528" y="4149080"/>
            <a:ext cx="8496944" cy="1656184"/>
          </a:xfrm>
        </p:spPr>
        <p:txBody>
          <a:bodyPr>
            <a:normAutofit/>
          </a:bodyPr>
          <a:lstStyle/>
          <a:p>
            <a:r>
              <a:rPr lang="en-US" altLang="ko-KR" sz="2600" u="sng" dirty="0" smtClean="0"/>
              <a:t>Junwhan Ahn</a:t>
            </a:r>
            <a:r>
              <a:rPr lang="en-US" altLang="ko-KR" sz="2600" dirty="0" smtClean="0"/>
              <a:t>, </a:t>
            </a:r>
            <a:r>
              <a:rPr lang="en-US" altLang="ko-KR" sz="2600" dirty="0" err="1" smtClean="0"/>
              <a:t>Sungjoo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Yoo</a:t>
            </a:r>
            <a:r>
              <a:rPr lang="en-US" altLang="ko-KR" sz="2600" dirty="0" smtClean="0"/>
              <a:t>, </a:t>
            </a:r>
            <a:r>
              <a:rPr lang="en-US" altLang="ko-KR" sz="2600" dirty="0" err="1" smtClean="0"/>
              <a:t>Onur</a:t>
            </a:r>
            <a:r>
              <a:rPr lang="en-US" altLang="ko-KR" sz="2600" dirty="0" smtClean="0"/>
              <a:t> </a:t>
            </a:r>
            <a:r>
              <a:rPr lang="en-US" altLang="ko-KR" sz="2600" dirty="0" err="1" smtClean="0"/>
              <a:t>Mutlu</a:t>
            </a:r>
            <a:r>
              <a:rPr lang="en-US" altLang="ko-KR" sz="2600" baseline="30000" dirty="0" smtClean="0"/>
              <a:t>+</a:t>
            </a:r>
            <a:r>
              <a:rPr lang="en-US" altLang="ko-KR" sz="2600" dirty="0" smtClean="0"/>
              <a:t>, and </a:t>
            </a:r>
            <a:r>
              <a:rPr lang="en-US" altLang="ko-KR" sz="2600" dirty="0" err="1" smtClean="0"/>
              <a:t>Kiyoung</a:t>
            </a:r>
            <a:r>
              <a:rPr lang="en-US" altLang="ko-KR" sz="2600" dirty="0" smtClean="0"/>
              <a:t> Choi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1334663" y="4869160"/>
            <a:ext cx="6474674" cy="405827"/>
            <a:chOff x="1960232" y="5409038"/>
            <a:chExt cx="6474674" cy="405827"/>
          </a:xfrm>
        </p:grpSpPr>
        <p:sp>
          <p:nvSpPr>
            <p:cNvPr id="5" name="TextBox 4"/>
            <p:cNvSpPr txBox="1"/>
            <p:nvPr/>
          </p:nvSpPr>
          <p:spPr>
            <a:xfrm>
              <a:off x="1960232" y="5409038"/>
              <a:ext cx="28075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Seoul National University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46047" y="5414755"/>
              <a:ext cx="30888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baseline="30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+</a:t>
              </a:r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Carnegie Mellon University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205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New Direction of PIM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Objectives</a:t>
            </a:r>
          </a:p>
          <a:p>
            <a:pPr lvl="1"/>
            <a:r>
              <a:rPr lang="en-US" altLang="ko-KR" dirty="0" smtClean="0"/>
              <a:t>Provide an intuitive programming model for PIM</a:t>
            </a:r>
          </a:p>
          <a:p>
            <a:pPr lvl="1"/>
            <a:r>
              <a:rPr lang="en-US" altLang="ko-KR" dirty="0" smtClean="0"/>
              <a:t>Full support for cache coherence and virtual memory</a:t>
            </a:r>
          </a:p>
          <a:p>
            <a:pPr lvl="1"/>
            <a:r>
              <a:rPr lang="en-US" altLang="ko-KR" dirty="0" smtClean="0"/>
              <a:t>Reduce the implementation overhead of PIM units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Our solution: </a:t>
            </a:r>
            <a:r>
              <a:rPr lang="en-US" altLang="ko-KR" dirty="0" smtClean="0">
                <a:solidFill>
                  <a:srgbClr val="FF0000"/>
                </a:solidFill>
              </a:rPr>
              <a:t>simple</a:t>
            </a:r>
            <a:r>
              <a:rPr lang="en-US" altLang="ko-KR" dirty="0" smtClean="0"/>
              <a:t> PIM operations as </a:t>
            </a:r>
            <a:r>
              <a:rPr lang="en-US" altLang="ko-KR" dirty="0" smtClean="0">
                <a:solidFill>
                  <a:srgbClr val="FF0000"/>
                </a:solidFill>
              </a:rPr>
              <a:t>ISA extension</a:t>
            </a:r>
          </a:p>
          <a:p>
            <a:pPr lvl="1"/>
            <a:r>
              <a:rPr lang="en-US" altLang="ko-KR" dirty="0" smtClean="0"/>
              <a:t>Simple: low-overhead implementation</a:t>
            </a:r>
          </a:p>
          <a:p>
            <a:pPr lvl="1"/>
            <a:r>
              <a:rPr lang="en-US" altLang="ko-KR" dirty="0" smtClean="0"/>
              <a:t>PIM operations as host processor instructions: intuitive</a:t>
            </a:r>
          </a:p>
          <a:p>
            <a:pPr lvl="1"/>
            <a:r>
              <a:rPr lang="en-US" altLang="ko-KR" dirty="0" smtClean="0"/>
              <a:t>Conventional PIM : Simple PIM ≈ GPGPU : SSE/AVX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466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331640" y="3183164"/>
            <a:ext cx="2926595" cy="3954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Example: Parallel PageRank computation</a:t>
            </a:r>
            <a:endParaRPr lang="ko-KR" altLang="en-US" dirty="0"/>
          </a:p>
        </p:txBody>
      </p:sp>
      <p:sp>
        <p:nvSpPr>
          <p:cNvPr id="4" name="내용 개체 틀 4"/>
          <p:cNvSpPr txBox="1">
            <a:spLocks/>
          </p:cNvSpPr>
          <p:nvPr/>
        </p:nvSpPr>
        <p:spPr>
          <a:xfrm>
            <a:off x="810380" y="1927946"/>
            <a:ext cx="7578044" cy="33012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b="1" dirty="0"/>
              <a:t>for</a:t>
            </a:r>
            <a:r>
              <a:rPr lang="en-US" altLang="ko-KR" sz="2400" dirty="0"/>
              <a:t> (v: </a:t>
            </a:r>
            <a:r>
              <a:rPr lang="en-US" altLang="ko-KR" sz="2400" dirty="0" err="1"/>
              <a:t>graph.vertices</a:t>
            </a:r>
            <a:r>
              <a:rPr lang="en-US" altLang="ko-KR" sz="2400" dirty="0"/>
              <a:t>) </a:t>
            </a:r>
            <a:r>
              <a:rPr lang="en-US" altLang="ko-KR" sz="2400" dirty="0" smtClean="0"/>
              <a:t>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value = weight * </a:t>
            </a:r>
            <a:r>
              <a:rPr lang="en-US" altLang="ko-KR" sz="2400" dirty="0" err="1" smtClean="0"/>
              <a:t>v.rank</a:t>
            </a:r>
            <a:r>
              <a:rPr lang="en-US" altLang="ko-KR" sz="2400" dirty="0" smtClean="0"/>
              <a:t>;</a:t>
            </a:r>
            <a:endParaRPr lang="en-US" altLang="ko-KR" sz="24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b="1" dirty="0"/>
              <a:t>    for</a:t>
            </a:r>
            <a:r>
              <a:rPr lang="en-US" altLang="ko-KR" sz="2400" dirty="0"/>
              <a:t> (w: </a:t>
            </a:r>
            <a:r>
              <a:rPr lang="en-US" altLang="ko-KR" sz="2400" dirty="0" err="1"/>
              <a:t>v.successors</a:t>
            </a:r>
            <a:r>
              <a:rPr lang="en-US" altLang="ko-KR" sz="2400" dirty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       </a:t>
            </a:r>
            <a:r>
              <a:rPr lang="en-US" altLang="ko-KR" sz="2400" dirty="0" err="1"/>
              <a:t>w.next_rank</a:t>
            </a:r>
            <a:r>
              <a:rPr lang="en-US" altLang="ko-KR" sz="2400" dirty="0"/>
              <a:t> += </a:t>
            </a:r>
            <a:r>
              <a:rPr lang="en-US" altLang="ko-KR" sz="2400" dirty="0" smtClean="0"/>
              <a:t>value;</a:t>
            </a:r>
            <a:endParaRPr lang="en-US" altLang="ko-KR" sz="24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b="1" dirty="0"/>
              <a:t>for</a:t>
            </a:r>
            <a:r>
              <a:rPr lang="en-US" altLang="ko-KR" sz="2400" dirty="0"/>
              <a:t> (v: </a:t>
            </a:r>
            <a:r>
              <a:rPr lang="en-US" altLang="ko-KR" sz="2400" dirty="0" err="1"/>
              <a:t>graph.vertices</a:t>
            </a:r>
            <a:r>
              <a:rPr lang="en-US" altLang="ko-KR" sz="2400" dirty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   </a:t>
            </a:r>
            <a:r>
              <a:rPr lang="en-US" altLang="ko-KR" sz="2400" dirty="0" err="1"/>
              <a:t>v.rank</a:t>
            </a:r>
            <a:r>
              <a:rPr lang="en-US" altLang="ko-KR" sz="2400" dirty="0"/>
              <a:t> = </a:t>
            </a:r>
            <a:r>
              <a:rPr lang="en-US" altLang="ko-KR" sz="2400" dirty="0" err="1"/>
              <a:t>v.next_rank</a:t>
            </a:r>
            <a:r>
              <a:rPr lang="en-US" altLang="ko-KR" sz="2400" dirty="0"/>
              <a:t>; </a:t>
            </a:r>
            <a:r>
              <a:rPr lang="en-US" altLang="ko-KR" sz="2400" dirty="0" err="1"/>
              <a:t>v.next_rank</a:t>
            </a:r>
            <a:r>
              <a:rPr lang="en-US" altLang="ko-KR" sz="2400" dirty="0"/>
              <a:t> = alpha;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}</a:t>
            </a:r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3400" dirty="0" smtClean="0"/>
              <a:t>Potential of ISA Extension as PIM Interface</a:t>
            </a:r>
            <a:endParaRPr lang="ko-KR" altLang="en-US" sz="3400" dirty="0"/>
          </a:p>
        </p:txBody>
      </p:sp>
    </p:spTree>
    <p:extLst>
      <p:ext uri="{BB962C8B-B14F-4D97-AF65-F5344CB8AC3E}">
        <p14:creationId xmlns:p14="http://schemas.microsoft.com/office/powerpoint/2010/main" val="150821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그룹 55"/>
          <p:cNvGrpSpPr/>
          <p:nvPr/>
        </p:nvGrpSpPr>
        <p:grpSpPr>
          <a:xfrm>
            <a:off x="5506690" y="3644827"/>
            <a:ext cx="2379092" cy="2016422"/>
            <a:chOff x="5506690" y="4004867"/>
            <a:chExt cx="2379092" cy="2016422"/>
          </a:xfrm>
        </p:grpSpPr>
        <p:pic>
          <p:nvPicPr>
            <p:cNvPr id="37" name="Picture 2" descr="http://m.eet.com/media/1041402/DC1491_UTH_2_PG_32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6690" y="4457035"/>
              <a:ext cx="2379092" cy="1564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TextBox 37"/>
            <p:cNvSpPr txBox="1"/>
            <p:nvPr/>
          </p:nvSpPr>
          <p:spPr>
            <a:xfrm>
              <a:off x="5859471" y="4004867"/>
              <a:ext cx="1673536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2000" dirty="0" smtClean="0"/>
                <a:t>Main Memory</a:t>
              </a:r>
              <a:endParaRPr lang="ko-KR" altLang="en-US" sz="2000" dirty="0"/>
            </a:p>
          </p:txBody>
        </p:sp>
      </p:grpSp>
      <p:sp>
        <p:nvSpPr>
          <p:cNvPr id="54" name="직사각형 53"/>
          <p:cNvSpPr/>
          <p:nvPr/>
        </p:nvSpPr>
        <p:spPr>
          <a:xfrm>
            <a:off x="6004472" y="4481958"/>
            <a:ext cx="1383416" cy="2915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w.next_rank</a:t>
            </a:r>
            <a:endParaRPr lang="ko-KR" altLang="en-US" dirty="0"/>
          </a:p>
        </p:txBody>
      </p:sp>
      <p:sp>
        <p:nvSpPr>
          <p:cNvPr id="68" name="직사각형 67"/>
          <p:cNvSpPr/>
          <p:nvPr/>
        </p:nvSpPr>
        <p:spPr>
          <a:xfrm>
            <a:off x="6004471" y="4481958"/>
            <a:ext cx="1383417" cy="2915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w.next_rank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1331640" y="2537212"/>
            <a:ext cx="2926595" cy="3954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내용 개체 틀 4"/>
          <p:cNvSpPr txBox="1">
            <a:spLocks/>
          </p:cNvSpPr>
          <p:nvPr/>
        </p:nvSpPr>
        <p:spPr>
          <a:xfrm>
            <a:off x="810380" y="1268760"/>
            <a:ext cx="7578044" cy="2529923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for</a:t>
            </a:r>
            <a:r>
              <a:rPr lang="en-US" altLang="ko-KR" sz="2400" dirty="0" smtClean="0"/>
              <a:t> (v: </a:t>
            </a:r>
            <a:r>
              <a:rPr lang="en-US" altLang="ko-KR" sz="2400" dirty="0" err="1" smtClean="0"/>
              <a:t>graph.vertices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value = weight * </a:t>
            </a:r>
            <a:r>
              <a:rPr lang="en-US" altLang="ko-KR" sz="2400" dirty="0" err="1" smtClean="0"/>
              <a:t>v.rank</a:t>
            </a:r>
            <a:r>
              <a:rPr lang="en-US" altLang="ko-KR" sz="2400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    for</a:t>
            </a:r>
            <a:r>
              <a:rPr lang="en-US" altLang="ko-KR" sz="2400" dirty="0" smtClean="0"/>
              <a:t> (w: </a:t>
            </a:r>
            <a:r>
              <a:rPr lang="en-US" altLang="ko-KR" sz="2400" dirty="0" err="1" smtClean="0"/>
              <a:t>v.successors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    </a:t>
            </a:r>
            <a:r>
              <a:rPr lang="en-US" altLang="ko-KR" sz="2400" dirty="0" err="1" smtClean="0"/>
              <a:t>w.next_rank</a:t>
            </a:r>
            <a:r>
              <a:rPr lang="en-US" altLang="ko-KR" sz="2400" dirty="0" smtClean="0"/>
              <a:t> += value;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}</a:t>
            </a:r>
          </a:p>
        </p:txBody>
      </p:sp>
      <p:grpSp>
        <p:nvGrpSpPr>
          <p:cNvPr id="39" name="그룹 38"/>
          <p:cNvGrpSpPr/>
          <p:nvPr/>
        </p:nvGrpSpPr>
        <p:grpSpPr>
          <a:xfrm>
            <a:off x="1344376" y="3663150"/>
            <a:ext cx="2158320" cy="2358138"/>
            <a:chOff x="3611086" y="1847573"/>
            <a:chExt cx="1825010" cy="1993970"/>
          </a:xfrm>
        </p:grpSpPr>
        <p:pic>
          <p:nvPicPr>
            <p:cNvPr id="40" name="Picture 6" descr="http://www.digicortex.net/sites/default/files/styles/medium/public/field/image/IvyTownCore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709662" y="2115109"/>
              <a:ext cx="1627858" cy="18250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" name="TextBox 40"/>
            <p:cNvSpPr txBox="1"/>
            <p:nvPr/>
          </p:nvSpPr>
          <p:spPr>
            <a:xfrm>
              <a:off x="3788367" y="1847573"/>
              <a:ext cx="1470447" cy="3383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2000" dirty="0" smtClean="0"/>
                <a:t>Host Processor</a:t>
              </a:r>
              <a:endParaRPr lang="ko-KR" altLang="en-US" sz="2000" dirty="0"/>
            </a:p>
          </p:txBody>
        </p:sp>
      </p:grpSp>
      <p:sp>
        <p:nvSpPr>
          <p:cNvPr id="57" name="직사각형 56"/>
          <p:cNvSpPr/>
          <p:nvPr/>
        </p:nvSpPr>
        <p:spPr>
          <a:xfrm>
            <a:off x="1735488" y="4481958"/>
            <a:ext cx="1376095" cy="2915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w.next_rank</a:t>
            </a:r>
            <a:endParaRPr lang="ko-KR" altLang="en-US" dirty="0"/>
          </a:p>
        </p:txBody>
      </p:sp>
      <p:cxnSp>
        <p:nvCxnSpPr>
          <p:cNvPr id="59" name="직선 화살표 연결선 58"/>
          <p:cNvCxnSpPr>
            <a:stCxn id="54" idx="1"/>
            <a:endCxn id="57" idx="3"/>
          </p:cNvCxnSpPr>
          <p:nvPr/>
        </p:nvCxnSpPr>
        <p:spPr>
          <a:xfrm flipH="1">
            <a:off x="3111583" y="4627754"/>
            <a:ext cx="28928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직선 화살표 연결선 62"/>
          <p:cNvCxnSpPr>
            <a:stCxn id="57" idx="3"/>
            <a:endCxn id="54" idx="1"/>
          </p:cNvCxnSpPr>
          <p:nvPr/>
        </p:nvCxnSpPr>
        <p:spPr>
          <a:xfrm>
            <a:off x="3111583" y="4627754"/>
            <a:ext cx="28928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직사각형 66"/>
          <p:cNvSpPr/>
          <p:nvPr/>
        </p:nvSpPr>
        <p:spPr>
          <a:xfrm>
            <a:off x="1735487" y="4481958"/>
            <a:ext cx="1376096" cy="2915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w.next_rank</a:t>
            </a:r>
            <a:endParaRPr lang="ko-KR" alt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761316" y="4704765"/>
            <a:ext cx="1486754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000" dirty="0" smtClean="0"/>
              <a:t>64 bytes </a:t>
            </a:r>
            <a:r>
              <a:rPr lang="en-US" altLang="ko-KR" sz="2000" b="1" dirty="0" smtClean="0"/>
              <a:t>in</a:t>
            </a:r>
          </a:p>
          <a:p>
            <a:pPr algn="ctr"/>
            <a:r>
              <a:rPr lang="en-US" altLang="ko-KR" sz="2000" dirty="0" smtClean="0"/>
              <a:t>64 bytes </a:t>
            </a:r>
            <a:r>
              <a:rPr lang="en-US" altLang="ko-KR" sz="2000" b="1" dirty="0" smtClean="0"/>
              <a:t>out</a:t>
            </a:r>
            <a:endParaRPr lang="ko-KR" altLang="en-US" sz="20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3087685" y="6125234"/>
            <a:ext cx="2968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 smtClean="0"/>
              <a:t>Conventional Architecture</a:t>
            </a:r>
            <a:endParaRPr lang="ko-KR" altLang="en-US" sz="2000" b="1" dirty="0"/>
          </a:p>
        </p:txBody>
      </p:sp>
      <p:sp>
        <p:nvSpPr>
          <p:cNvPr id="20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3400" dirty="0" smtClean="0"/>
              <a:t>Potential of ISA Extension as PIM Interface</a:t>
            </a:r>
            <a:endParaRPr lang="ko-KR" altLang="en-US" sz="3400" dirty="0"/>
          </a:p>
        </p:txBody>
      </p:sp>
    </p:spTree>
    <p:extLst>
      <p:ext uri="{BB962C8B-B14F-4D97-AF65-F5344CB8AC3E}">
        <p14:creationId xmlns:p14="http://schemas.microsoft.com/office/powerpoint/2010/main" val="146561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00"/>
                            </p:stCondLst>
                            <p:childTnLst>
                              <p:par>
                                <p:cTn id="18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"/>
                            </p:stCondLst>
                            <p:childTnLst>
                              <p:par>
                                <p:cTn id="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"/>
                            </p:stCondLst>
                            <p:childTnLst>
                              <p:par>
                                <p:cTn id="39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"/>
                            </p:stCondLst>
                            <p:childTnLst>
                              <p:par>
                                <p:cTn id="4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68" grpId="0" animBg="1"/>
      <p:bldP spid="57" grpId="0" animBg="1"/>
      <p:bldP spid="57" grpId="1" animBg="1"/>
      <p:bldP spid="67" grpId="0" animBg="1"/>
      <p:bldP spid="67" grpId="1" animBg="1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3400" dirty="0" smtClean="0"/>
              <a:t>Potential of ISA Extension as PIM Interface</a:t>
            </a:r>
            <a:endParaRPr lang="ko-KR" altLang="en-US" sz="3400" dirty="0"/>
          </a:p>
        </p:txBody>
      </p:sp>
      <p:grpSp>
        <p:nvGrpSpPr>
          <p:cNvPr id="21" name="그룹 20"/>
          <p:cNvGrpSpPr/>
          <p:nvPr/>
        </p:nvGrpSpPr>
        <p:grpSpPr>
          <a:xfrm>
            <a:off x="5506690" y="3644827"/>
            <a:ext cx="2379092" cy="2016422"/>
            <a:chOff x="5506690" y="4004867"/>
            <a:chExt cx="2379092" cy="2016422"/>
          </a:xfrm>
        </p:grpSpPr>
        <p:pic>
          <p:nvPicPr>
            <p:cNvPr id="22" name="Picture 2" descr="http://m.eet.com/media/1041402/DC1491_UTH_2_PG_32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6690" y="4457035"/>
              <a:ext cx="2379092" cy="1564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/>
            <p:cNvSpPr txBox="1"/>
            <p:nvPr/>
          </p:nvSpPr>
          <p:spPr>
            <a:xfrm>
              <a:off x="5859471" y="4004867"/>
              <a:ext cx="1673536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2000" dirty="0" smtClean="0"/>
                <a:t>Main Memory</a:t>
              </a:r>
              <a:endParaRPr lang="ko-KR" altLang="en-US" sz="2000" dirty="0"/>
            </a:p>
          </p:txBody>
        </p:sp>
      </p:grpSp>
      <p:sp>
        <p:nvSpPr>
          <p:cNvPr id="24" name="직사각형 23"/>
          <p:cNvSpPr/>
          <p:nvPr/>
        </p:nvSpPr>
        <p:spPr>
          <a:xfrm>
            <a:off x="6004472" y="4481958"/>
            <a:ext cx="1383416" cy="2915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w.next_rank</a:t>
            </a:r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>
          <a:xfrm>
            <a:off x="6004471" y="4481958"/>
            <a:ext cx="1383417" cy="2915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err="1" smtClean="0"/>
              <a:t>w.next_rank</a:t>
            </a:r>
            <a:endParaRPr lang="ko-KR" altLang="en-US" dirty="0"/>
          </a:p>
        </p:txBody>
      </p:sp>
      <p:grpSp>
        <p:nvGrpSpPr>
          <p:cNvPr id="26" name="그룹 25"/>
          <p:cNvGrpSpPr/>
          <p:nvPr/>
        </p:nvGrpSpPr>
        <p:grpSpPr>
          <a:xfrm>
            <a:off x="1344376" y="3663150"/>
            <a:ext cx="2158320" cy="2358138"/>
            <a:chOff x="3611086" y="1847573"/>
            <a:chExt cx="1825010" cy="1993970"/>
          </a:xfrm>
        </p:grpSpPr>
        <p:pic>
          <p:nvPicPr>
            <p:cNvPr id="27" name="Picture 6" descr="http://www.digicortex.net/sites/default/files/styles/medium/public/field/image/IvyTownCore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709662" y="2115109"/>
              <a:ext cx="1627858" cy="18250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3788367" y="1847573"/>
              <a:ext cx="1470447" cy="3383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2000" dirty="0" smtClean="0"/>
                <a:t>Host Processor</a:t>
              </a:r>
              <a:endParaRPr lang="ko-KR" altLang="en-US" sz="2000" dirty="0"/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2051721" y="4481958"/>
            <a:ext cx="743628" cy="2915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6800" rIns="46800" rtlCol="0" anchor="ctr"/>
          <a:lstStyle/>
          <a:p>
            <a:pPr algn="ctr"/>
            <a:r>
              <a:rPr lang="en-US" altLang="ko-KR" dirty="0" smtClean="0"/>
              <a:t>value</a:t>
            </a:r>
            <a:endParaRPr lang="ko-KR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826238" y="4704765"/>
            <a:ext cx="1356910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000" dirty="0"/>
              <a:t>8</a:t>
            </a:r>
            <a:r>
              <a:rPr lang="en-US" altLang="ko-KR" sz="2000" dirty="0" smtClean="0"/>
              <a:t> bytes </a:t>
            </a:r>
            <a:r>
              <a:rPr lang="en-US" altLang="ko-KR" sz="2000" b="1" dirty="0" smtClean="0"/>
              <a:t>in</a:t>
            </a:r>
          </a:p>
          <a:p>
            <a:pPr algn="ctr"/>
            <a:r>
              <a:rPr lang="en-US" altLang="ko-KR" sz="2000" dirty="0"/>
              <a:t>0</a:t>
            </a:r>
            <a:r>
              <a:rPr lang="en-US" altLang="ko-KR" sz="2000" dirty="0" smtClean="0"/>
              <a:t> bytes </a:t>
            </a:r>
            <a:r>
              <a:rPr lang="en-US" altLang="ko-KR" sz="2000" b="1" dirty="0" smtClean="0"/>
              <a:t>out</a:t>
            </a:r>
            <a:endParaRPr lang="ko-KR" altLang="en-US" sz="2000" b="1" dirty="0"/>
          </a:p>
        </p:txBody>
      </p:sp>
      <p:cxnSp>
        <p:nvCxnSpPr>
          <p:cNvPr id="31" name="직선 화살표 연결선 30"/>
          <p:cNvCxnSpPr>
            <a:stCxn id="29" idx="3"/>
            <a:endCxn id="24" idx="1"/>
          </p:cNvCxnSpPr>
          <p:nvPr/>
        </p:nvCxnSpPr>
        <p:spPr>
          <a:xfrm>
            <a:off x="2795349" y="4627754"/>
            <a:ext cx="32091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390659" y="6125234"/>
            <a:ext cx="23626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 smtClean="0"/>
              <a:t>In-Memory Addition</a:t>
            </a:r>
            <a:endParaRPr lang="ko-KR" altLang="en-US" sz="2000" b="1" dirty="0"/>
          </a:p>
        </p:txBody>
      </p:sp>
      <p:sp>
        <p:nvSpPr>
          <p:cNvPr id="43" name="직사각형 42"/>
          <p:cNvSpPr/>
          <p:nvPr/>
        </p:nvSpPr>
        <p:spPr>
          <a:xfrm>
            <a:off x="1331640" y="2538066"/>
            <a:ext cx="4405772" cy="39540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내용 개체 틀 4"/>
          <p:cNvSpPr txBox="1">
            <a:spLocks/>
          </p:cNvSpPr>
          <p:nvPr/>
        </p:nvSpPr>
        <p:spPr>
          <a:xfrm>
            <a:off x="810380" y="1268760"/>
            <a:ext cx="7578044" cy="2529923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2900" indent="-3429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ts val="5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for</a:t>
            </a:r>
            <a:r>
              <a:rPr lang="en-US" altLang="ko-KR" sz="2400" dirty="0" smtClean="0"/>
              <a:t> (v: </a:t>
            </a:r>
            <a:r>
              <a:rPr lang="en-US" altLang="ko-KR" sz="2400" dirty="0" err="1" smtClean="0"/>
              <a:t>graph.vertices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en-US" altLang="ko-KR" sz="2400" dirty="0"/>
              <a:t>value = weight * </a:t>
            </a:r>
            <a:r>
              <a:rPr lang="en-US" altLang="ko-KR" sz="2400" dirty="0" err="1"/>
              <a:t>v.rank</a:t>
            </a:r>
            <a:r>
              <a:rPr lang="en-US" altLang="ko-KR" sz="2400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b="1" dirty="0" smtClean="0"/>
              <a:t>    for</a:t>
            </a:r>
            <a:r>
              <a:rPr lang="en-US" altLang="ko-KR" sz="2400" dirty="0" smtClean="0"/>
              <a:t> (w: </a:t>
            </a:r>
            <a:r>
              <a:rPr lang="en-US" altLang="ko-KR" sz="2400" dirty="0" err="1" smtClean="0"/>
              <a:t>v.successors</a:t>
            </a:r>
            <a:r>
              <a:rPr lang="en-US" altLang="ko-KR" sz="2400" dirty="0" smtClean="0"/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    __</a:t>
            </a:r>
            <a:r>
              <a:rPr lang="en-US" altLang="ko-KR" sz="2400" dirty="0" err="1" smtClean="0"/>
              <a:t>pim_add</a:t>
            </a:r>
            <a:r>
              <a:rPr lang="en-US" altLang="ko-KR" sz="2400" dirty="0" smtClean="0"/>
              <a:t>(&amp;</a:t>
            </a:r>
            <a:r>
              <a:rPr lang="en-US" altLang="ko-KR" sz="2400" dirty="0" err="1" smtClean="0"/>
              <a:t>w.next_rank</a:t>
            </a:r>
            <a:r>
              <a:rPr lang="en-US" altLang="ko-KR" sz="2400" dirty="0"/>
              <a:t>,</a:t>
            </a:r>
            <a:r>
              <a:rPr lang="en-US" altLang="ko-KR" sz="2400" dirty="0" smtClean="0"/>
              <a:t> value);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ko-KR" sz="2400" dirty="0" smtClean="0"/>
              <a:t>}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6310536" y="1863432"/>
            <a:ext cx="2005880" cy="383032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/>
              <a:t>pim.add</a:t>
            </a:r>
            <a:r>
              <a:rPr lang="en-US" altLang="ko-KR" dirty="0" smtClean="0"/>
              <a:t> r1, (r2)</a:t>
            </a:r>
            <a:endParaRPr lang="ko-KR" altLang="en-US" dirty="0"/>
          </a:p>
        </p:txBody>
      </p:sp>
      <p:cxnSp>
        <p:nvCxnSpPr>
          <p:cNvPr id="18" name="구부러진 연결선 17"/>
          <p:cNvCxnSpPr>
            <a:stCxn id="43" idx="3"/>
            <a:endCxn id="17" idx="1"/>
          </p:cNvCxnSpPr>
          <p:nvPr/>
        </p:nvCxnSpPr>
        <p:spPr>
          <a:xfrm flipV="1">
            <a:off x="5737412" y="2054948"/>
            <a:ext cx="573124" cy="68082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4029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"/>
                            </p:stCondLst>
                            <p:childTnLst>
                              <p:par>
                                <p:cTn id="27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29" grpId="1" animBg="1"/>
      <p:bldP spid="33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012411"/>
              </p:ext>
            </p:extLst>
          </p:nvPr>
        </p:nvGraphicFramePr>
        <p:xfrm>
          <a:off x="457200" y="1463672"/>
          <a:ext cx="8229600" cy="4598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그룹 6"/>
          <p:cNvGrpSpPr/>
          <p:nvPr/>
        </p:nvGrpSpPr>
        <p:grpSpPr>
          <a:xfrm>
            <a:off x="3419872" y="6062039"/>
            <a:ext cx="3096344" cy="508992"/>
            <a:chOff x="3419872" y="6062039"/>
            <a:chExt cx="3096344" cy="508992"/>
          </a:xfrm>
        </p:grpSpPr>
        <p:cxnSp>
          <p:nvCxnSpPr>
            <p:cNvPr id="11" name="직선 화살표 연결선 10"/>
            <p:cNvCxnSpPr/>
            <p:nvPr/>
          </p:nvCxnSpPr>
          <p:spPr>
            <a:xfrm>
              <a:off x="3419872" y="6571031"/>
              <a:ext cx="3096344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001338" y="6062039"/>
              <a:ext cx="1933414" cy="461665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 algn="ctr"/>
              <a:r>
                <a:rPr lang="en-US" altLang="ko-KR" sz="2400" dirty="0" smtClean="0"/>
                <a:t>More Vertices</a:t>
              </a:r>
              <a:endParaRPr lang="ko-KR" altLang="en-US" sz="24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720132" y="2636912"/>
            <a:ext cx="2940527" cy="11237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 algn="ctr"/>
            <a:r>
              <a:rPr lang="en-US" altLang="ko-KR" sz="2000" b="1" dirty="0" smtClean="0"/>
              <a:t>Increase in Memory Bandwidth Consumption </a:t>
            </a:r>
            <a:r>
              <a:rPr lang="en-US" altLang="ko-KR" dirty="0" smtClean="0"/>
              <a:t>Lack of On-Chip Caches</a:t>
            </a:r>
            <a:endParaRPr lang="ko-KR" alt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836342" y="4270104"/>
            <a:ext cx="3720814" cy="11237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/>
              <a:t>Reduction in Memory Bandwidth Consumption</a:t>
            </a:r>
          </a:p>
          <a:p>
            <a:pPr algn="ctr"/>
            <a:r>
              <a:rPr lang="en-US" altLang="ko-KR" dirty="0" smtClean="0"/>
              <a:t>In-Memory Computation</a:t>
            </a:r>
            <a:endParaRPr lang="ko-KR" altLang="en-US" dirty="0"/>
          </a:p>
        </p:txBody>
      </p:sp>
      <p:sp>
        <p:nvSpPr>
          <p:cNvPr id="15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3400" dirty="0" smtClean="0"/>
              <a:t>Potential of ISA Extension as PIM Interface</a:t>
            </a:r>
            <a:endParaRPr lang="ko-KR" altLang="en-US" sz="3400" dirty="0"/>
          </a:p>
        </p:txBody>
      </p:sp>
    </p:spTree>
    <p:extLst>
      <p:ext uri="{BB962C8B-B14F-4D97-AF65-F5344CB8AC3E}">
        <p14:creationId xmlns:p14="http://schemas.microsoft.com/office/powerpoint/2010/main" val="39323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  <p:bldGraphic spid="6" grpId="1" uiExpand="1">
        <p:bldSub>
          <a:bldChart bld="category"/>
        </p:bldSub>
      </p:bldGraphic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1_Office 테마">
  <a:themeElements>
    <a:clrScheme name="기본">
      <a:dk1>
        <a:sysClr val="windowText" lastClr="000000"/>
      </a:dk1>
      <a:lt1>
        <a:sysClr val="window" lastClr="FFFFFF"/>
      </a:lt1>
      <a:dk2>
        <a:srgbClr val="1B6AA3"/>
      </a:dk2>
      <a:lt2>
        <a:srgbClr val="FFFFFF"/>
      </a:lt2>
      <a:accent1>
        <a:srgbClr val="5DA5DA"/>
      </a:accent1>
      <a:accent2>
        <a:srgbClr val="FAA43A"/>
      </a:accent2>
      <a:accent3>
        <a:srgbClr val="60BD68"/>
      </a:accent3>
      <a:accent4>
        <a:srgbClr val="F17CB0"/>
      </a:accent4>
      <a:accent5>
        <a:srgbClr val="B2912F"/>
      </a:accent5>
      <a:accent6>
        <a:srgbClr val="307D99"/>
      </a:accent6>
      <a:hlink>
        <a:srgbClr val="0563C1"/>
      </a:hlink>
      <a:folHlink>
        <a:srgbClr val="954F72"/>
      </a:folHlink>
    </a:clrScheme>
    <a:fontScheme name="Calibri - 나눔고딕">
      <a:majorFont>
        <a:latin typeface="Calibri"/>
        <a:ea typeface="나눔고딕"/>
        <a:cs typeface=""/>
      </a:majorFont>
      <a:minorFont>
        <a:latin typeface="Calibri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5521</TotalTime>
  <Words>2042</Words>
  <Application>Microsoft Office PowerPoint</Application>
  <PresentationFormat>화면 슬라이드 쇼(4:3)</PresentationFormat>
  <Paragraphs>791</Paragraphs>
  <Slides>43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43</vt:i4>
      </vt:variant>
    </vt:vector>
  </HeadingPairs>
  <TitlesOfParts>
    <vt:vector size="48" baseType="lpstr">
      <vt:lpstr>나눔고딕</vt:lpstr>
      <vt:lpstr>맑은 고딕</vt:lpstr>
      <vt:lpstr>Arial</vt:lpstr>
      <vt:lpstr>Calibri</vt:lpstr>
      <vt:lpstr>1_Office 테마</vt:lpstr>
      <vt:lpstr>PIM-Enabled Instructions: A Low-Overhead, Locality-Aware PIM Architecture</vt:lpstr>
      <vt:lpstr>Processing-in-Memory</vt:lpstr>
      <vt:lpstr>Challenges in Processing-in-Memory</vt:lpstr>
      <vt:lpstr>Challenges in Processing-in-Memory</vt:lpstr>
      <vt:lpstr>New Direction of PIM</vt:lpstr>
      <vt:lpstr>Potential of ISA Extension as PIM Interface</vt:lpstr>
      <vt:lpstr>Potential of ISA Extension as PIM Interface</vt:lpstr>
      <vt:lpstr>Potential of ISA Extension as PIM Interface</vt:lpstr>
      <vt:lpstr>Potential of ISA Extension as PIM Interface</vt:lpstr>
      <vt:lpstr>Overview</vt:lpstr>
      <vt:lpstr>PIM-Enabled Instructions</vt:lpstr>
      <vt:lpstr>PIM-Enabled Instructions</vt:lpstr>
      <vt:lpstr>PIM-Enabled Instructions</vt:lpstr>
      <vt:lpstr>PIM-Enabled Instructions</vt:lpstr>
      <vt:lpstr>Architecture</vt:lpstr>
      <vt:lpstr>Memory-side PEI Execution</vt:lpstr>
      <vt:lpstr>Memory-side PEI Execution</vt:lpstr>
      <vt:lpstr>Memory-side PEI Execution</vt:lpstr>
      <vt:lpstr>Memory-side PEI Execution</vt:lpstr>
      <vt:lpstr>Memory-side PEI Execution</vt:lpstr>
      <vt:lpstr>Memory-side PEI Execution</vt:lpstr>
      <vt:lpstr>Memory-side PEI Execution</vt:lpstr>
      <vt:lpstr>Memory-side PEI Execution</vt:lpstr>
      <vt:lpstr>Memory-side PEI Execution</vt:lpstr>
      <vt:lpstr>Memory-side PEI Execution</vt:lpstr>
      <vt:lpstr>Memory-side PEI Execution</vt:lpstr>
      <vt:lpstr>Host-side PEI Execution</vt:lpstr>
      <vt:lpstr>Host-side PEI Execution</vt:lpstr>
      <vt:lpstr>Host-side PEI Execution</vt:lpstr>
      <vt:lpstr>Host-side PEI Execution</vt:lpstr>
      <vt:lpstr>Mechanism Summary</vt:lpstr>
      <vt:lpstr>Simulation Configuration</vt:lpstr>
      <vt:lpstr>Target Applications</vt:lpstr>
      <vt:lpstr>Speedup</vt:lpstr>
      <vt:lpstr>Speedup</vt:lpstr>
      <vt:lpstr>Speedup</vt:lpstr>
      <vt:lpstr>Speedup</vt:lpstr>
      <vt:lpstr>Speedup</vt:lpstr>
      <vt:lpstr>Sensitivity to Input Size</vt:lpstr>
      <vt:lpstr>Multiprogrammed Workloads</vt:lpstr>
      <vt:lpstr>Energy Consumption</vt:lpstr>
      <vt:lpstr>Conclusion</vt:lpstr>
      <vt:lpstr>PIM-Enabled Instructions: A Low-Overhead, Locality-Aware PIM Architecture</vt:lpstr>
    </vt:vector>
  </TitlesOfParts>
  <Company>R&amp;D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PIM-Enabled Instructions: A Low-Overhead, Locality-Aware PIM Architecture</dc:title>
  <dc:creator>Junwhan Ahn</dc:creator>
  <cp:lastModifiedBy>Junwhan Ahn</cp:lastModifiedBy>
  <cp:revision>467</cp:revision>
  <dcterms:created xsi:type="dcterms:W3CDTF">2006-10-05T04:04:58Z</dcterms:created>
  <dcterms:modified xsi:type="dcterms:W3CDTF">2015-06-23T20:04:35Z</dcterms:modified>
  <cp:contentStatus>최종본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