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charts/chart1.xml" ContentType="application/vnd.openxmlformats-officedocument.drawingml.chart+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charts/chart2.xml" ContentType="application/vnd.openxmlformats-officedocument.drawingml.chart+xml"/>
  <Override PartName="/ppt/notesSlides/notesSlide37.xml" ContentType="application/vnd.openxmlformats-officedocument.presentationml.notesSlide+xml"/>
  <Override PartName="/ppt/charts/chart3.xml" ContentType="application/vnd.openxmlformats-officedocument.drawingml.chart+xml"/>
  <Override PartName="/ppt/notesSlides/notesSlide38.xml" ContentType="application/vnd.openxmlformats-officedocument.presentationml.notesSlide+xml"/>
  <Override PartName="/ppt/charts/chart4.xml" ContentType="application/vnd.openxmlformats-officedocument.drawingml.chart+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notesSlides/notesSlide43.xml" ContentType="application/vnd.openxmlformats-officedocument.presentationml.notesSlide+xml"/>
  <Override PartName="/ppt/charts/chart10.xml" ContentType="application/vnd.openxmlformats-officedocument.drawingml.chart+xml"/>
  <Override PartName="/ppt/charts/chart1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 id="2147483674" r:id="rId2"/>
  </p:sldMasterIdLst>
  <p:notesMasterIdLst>
    <p:notesMasterId r:id="rId62"/>
  </p:notesMasterIdLst>
  <p:handoutMasterIdLst>
    <p:handoutMasterId r:id="rId63"/>
  </p:handoutMasterIdLst>
  <p:sldIdLst>
    <p:sldId id="256" r:id="rId3"/>
    <p:sldId id="430" r:id="rId4"/>
    <p:sldId id="432" r:id="rId5"/>
    <p:sldId id="385" r:id="rId6"/>
    <p:sldId id="386" r:id="rId7"/>
    <p:sldId id="433" r:id="rId8"/>
    <p:sldId id="419" r:id="rId9"/>
    <p:sldId id="402" r:id="rId10"/>
    <p:sldId id="345" r:id="rId11"/>
    <p:sldId id="379" r:id="rId12"/>
    <p:sldId id="409" r:id="rId13"/>
    <p:sldId id="438" r:id="rId14"/>
    <p:sldId id="259" r:id="rId15"/>
    <p:sldId id="373" r:id="rId16"/>
    <p:sldId id="439" r:id="rId17"/>
    <p:sldId id="410" r:id="rId18"/>
    <p:sldId id="411" r:id="rId19"/>
    <p:sldId id="270" r:id="rId20"/>
    <p:sldId id="274" r:id="rId21"/>
    <p:sldId id="413" r:id="rId22"/>
    <p:sldId id="275" r:id="rId23"/>
    <p:sldId id="276" r:id="rId24"/>
    <p:sldId id="278" r:id="rId25"/>
    <p:sldId id="415" r:id="rId26"/>
    <p:sldId id="273" r:id="rId27"/>
    <p:sldId id="331" r:id="rId28"/>
    <p:sldId id="426" r:id="rId29"/>
    <p:sldId id="440" r:id="rId30"/>
    <p:sldId id="280" r:id="rId31"/>
    <p:sldId id="320" r:id="rId32"/>
    <p:sldId id="378" r:id="rId33"/>
    <p:sldId id="420" r:id="rId34"/>
    <p:sldId id="435" r:id="rId35"/>
    <p:sldId id="374" r:id="rId36"/>
    <p:sldId id="436" r:id="rId37"/>
    <p:sldId id="375" r:id="rId38"/>
    <p:sldId id="421" r:id="rId39"/>
    <p:sldId id="425" r:id="rId40"/>
    <p:sldId id="422" r:id="rId41"/>
    <p:sldId id="441" r:id="rId42"/>
    <p:sldId id="262" r:id="rId43"/>
    <p:sldId id="428" r:id="rId44"/>
    <p:sldId id="292" r:id="rId45"/>
    <p:sldId id="431" r:id="rId46"/>
    <p:sldId id="442" r:id="rId47"/>
    <p:sldId id="370" r:id="rId48"/>
    <p:sldId id="335" r:id="rId49"/>
    <p:sldId id="396" r:id="rId50"/>
    <p:sldId id="449" r:id="rId51"/>
    <p:sldId id="453" r:id="rId52"/>
    <p:sldId id="450" r:id="rId53"/>
    <p:sldId id="443" r:id="rId54"/>
    <p:sldId id="444" r:id="rId55"/>
    <p:sldId id="445" r:id="rId56"/>
    <p:sldId id="454" r:id="rId57"/>
    <p:sldId id="455" r:id="rId58"/>
    <p:sldId id="451" r:id="rId59"/>
    <p:sldId id="456" r:id="rId60"/>
    <p:sldId id="293" r:id="rId6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A61A9F"/>
    <a:srgbClr val="FF5050"/>
    <a:srgbClr val="FFCC00"/>
    <a:srgbClr val="CC9900"/>
    <a:srgbClr val="2A55D6"/>
    <a:srgbClr val="66FFFF"/>
    <a:srgbClr val="663D63"/>
    <a:srgbClr val="8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19" autoAdjust="0"/>
    <p:restoredTop sz="99373" autoAdjust="0"/>
  </p:normalViewPr>
  <p:slideViewPr>
    <p:cSldViewPr snapToGrid="0">
      <p:cViewPr varScale="1">
        <p:scale>
          <a:sx n="112" d="100"/>
          <a:sy n="112" d="100"/>
        </p:scale>
        <p:origin x="-1424"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101" d="100"/>
          <a:sy n="101" d="100"/>
        </p:scale>
        <p:origin x="-3228" y="-108"/>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63" Type="http://schemas.openxmlformats.org/officeDocument/2006/relationships/handoutMaster" Target="handoutMasters/handoutMaster1.xml"/><Relationship Id="rId64" Type="http://schemas.openxmlformats.org/officeDocument/2006/relationships/printerSettings" Target="printerSettings/printerSettings1.bin"/><Relationship Id="rId65" Type="http://schemas.openxmlformats.org/officeDocument/2006/relationships/presProps" Target="presProps.xml"/><Relationship Id="rId66" Type="http://schemas.openxmlformats.org/officeDocument/2006/relationships/viewProps" Target="viewProps.xml"/><Relationship Id="rId67" Type="http://schemas.openxmlformats.org/officeDocument/2006/relationships/theme" Target="theme/theme1.xml"/><Relationship Id="rId68" Type="http://schemas.openxmlformats.org/officeDocument/2006/relationships/tableStyles" Target="tableStyles.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notesMaster" Target="notesMasters/notesMaster1.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s>
</file>

<file path=ppt/charts/_rels/chart1.xml.rels><?xml version="1.0" encoding="UTF-8" standalone="yes"?>
<Relationships xmlns="http://schemas.openxmlformats.org/package/2006/relationships"><Relationship Id="rId1" Type="http://schemas.openxmlformats.org/officeDocument/2006/relationships/oleObject" Target="file:///C:\Users\ZmILe\Desktop\bufSweep.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ZmILe\Desktop\bufSweep.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ZmILe\Desktop\bufSweep.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ZmILe\Desktop\bufSweep.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ZmILe\Desktop\Weighted_ALL_W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ZmILe\Desktop\Weighted_ALL_W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ZmILe\Desktop\isca_mpki.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ZmILe\Desktop\isca_mpki.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ZmILe\Desktop\isca_mpki.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Sheet1!$B$35</c:f>
              <c:strCache>
                <c:ptCount val="1"/>
                <c:pt idx="0">
                  <c:v>FR-FCFS</c:v>
                </c:pt>
              </c:strCache>
            </c:strRef>
          </c:tx>
          <c:spPr>
            <a:solidFill>
              <a:srgbClr val="FFCC00"/>
            </a:solidFill>
          </c:spPr>
          <c:invertIfNegative val="0"/>
          <c:cat>
            <c:strRef>
              <c:f>Sheet1!$A$36:$A$43</c:f>
              <c:strCache>
                <c:ptCount val="8"/>
                <c:pt idx="0">
                  <c:v>L</c:v>
                </c:pt>
                <c:pt idx="1">
                  <c:v>ML</c:v>
                </c:pt>
                <c:pt idx="2">
                  <c:v>M</c:v>
                </c:pt>
                <c:pt idx="3">
                  <c:v>HL</c:v>
                </c:pt>
                <c:pt idx="4">
                  <c:v>HML</c:v>
                </c:pt>
                <c:pt idx="5">
                  <c:v>HM</c:v>
                </c:pt>
                <c:pt idx="6">
                  <c:v>H</c:v>
                </c:pt>
                <c:pt idx="7">
                  <c:v>Avg</c:v>
                </c:pt>
              </c:strCache>
            </c:strRef>
          </c:cat>
          <c:val>
            <c:numRef>
              <c:f>Sheet1!$B$36:$B$43</c:f>
              <c:numCache>
                <c:formatCode>General</c:formatCode>
                <c:ptCount val="8"/>
                <c:pt idx="0">
                  <c:v>7.065997999999984</c:v>
                </c:pt>
                <c:pt idx="1">
                  <c:v>5.678014999999974</c:v>
                </c:pt>
                <c:pt idx="2">
                  <c:v>3.022962</c:v>
                </c:pt>
                <c:pt idx="3">
                  <c:v>4.031428000000012</c:v>
                </c:pt>
                <c:pt idx="4">
                  <c:v>3.618113</c:v>
                </c:pt>
                <c:pt idx="5">
                  <c:v>2.251714</c:v>
                </c:pt>
                <c:pt idx="6">
                  <c:v>1.575121999999989</c:v>
                </c:pt>
                <c:pt idx="7">
                  <c:v>3.891906999999997</c:v>
                </c:pt>
              </c:numCache>
            </c:numRef>
          </c:val>
        </c:ser>
        <c:ser>
          <c:idx val="1"/>
          <c:order val="1"/>
          <c:tx>
            <c:strRef>
              <c:f>Sheet1!$C$35</c:f>
              <c:strCache>
                <c:ptCount val="1"/>
                <c:pt idx="0">
                  <c:v>ATLAS</c:v>
                </c:pt>
              </c:strCache>
            </c:strRef>
          </c:tx>
          <c:spPr>
            <a:solidFill>
              <a:srgbClr val="00B050"/>
            </a:solidFill>
          </c:spPr>
          <c:invertIfNegative val="0"/>
          <c:cat>
            <c:strRef>
              <c:f>Sheet1!$A$36:$A$43</c:f>
              <c:strCache>
                <c:ptCount val="8"/>
                <c:pt idx="0">
                  <c:v>L</c:v>
                </c:pt>
                <c:pt idx="1">
                  <c:v>ML</c:v>
                </c:pt>
                <c:pt idx="2">
                  <c:v>M</c:v>
                </c:pt>
                <c:pt idx="3">
                  <c:v>HL</c:v>
                </c:pt>
                <c:pt idx="4">
                  <c:v>HML</c:v>
                </c:pt>
                <c:pt idx="5">
                  <c:v>HM</c:v>
                </c:pt>
                <c:pt idx="6">
                  <c:v>H</c:v>
                </c:pt>
                <c:pt idx="7">
                  <c:v>Avg</c:v>
                </c:pt>
              </c:strCache>
            </c:strRef>
          </c:cat>
          <c:val>
            <c:numRef>
              <c:f>Sheet1!$C$36:$C$43</c:f>
              <c:numCache>
                <c:formatCode>General</c:formatCode>
                <c:ptCount val="8"/>
                <c:pt idx="0">
                  <c:v>7.866197999999994</c:v>
                </c:pt>
                <c:pt idx="1">
                  <c:v>6.657826999999965</c:v>
                </c:pt>
                <c:pt idx="2">
                  <c:v>4.026479</c:v>
                </c:pt>
                <c:pt idx="3">
                  <c:v>5.429948</c:v>
                </c:pt>
                <c:pt idx="4">
                  <c:v>5.03176700000005</c:v>
                </c:pt>
                <c:pt idx="5">
                  <c:v>3.092554999999998</c:v>
                </c:pt>
                <c:pt idx="6">
                  <c:v>1.952247000000003</c:v>
                </c:pt>
                <c:pt idx="7">
                  <c:v>4.865288999999985</c:v>
                </c:pt>
              </c:numCache>
            </c:numRef>
          </c:val>
        </c:ser>
        <c:ser>
          <c:idx val="2"/>
          <c:order val="2"/>
          <c:tx>
            <c:strRef>
              <c:f>Sheet1!$D$35</c:f>
              <c:strCache>
                <c:ptCount val="1"/>
                <c:pt idx="0">
                  <c:v>TCM</c:v>
                </c:pt>
              </c:strCache>
            </c:strRef>
          </c:tx>
          <c:spPr>
            <a:solidFill>
              <a:srgbClr val="FF0000"/>
            </a:solidFill>
          </c:spPr>
          <c:invertIfNegative val="0"/>
          <c:cat>
            <c:strRef>
              <c:f>Sheet1!$A$36:$A$43</c:f>
              <c:strCache>
                <c:ptCount val="8"/>
                <c:pt idx="0">
                  <c:v>L</c:v>
                </c:pt>
                <c:pt idx="1">
                  <c:v>ML</c:v>
                </c:pt>
                <c:pt idx="2">
                  <c:v>M</c:v>
                </c:pt>
                <c:pt idx="3">
                  <c:v>HL</c:v>
                </c:pt>
                <c:pt idx="4">
                  <c:v>HML</c:v>
                </c:pt>
                <c:pt idx="5">
                  <c:v>HM</c:v>
                </c:pt>
                <c:pt idx="6">
                  <c:v>H</c:v>
                </c:pt>
                <c:pt idx="7">
                  <c:v>Avg</c:v>
                </c:pt>
              </c:strCache>
            </c:strRef>
          </c:cat>
          <c:val>
            <c:numRef>
              <c:f>Sheet1!$D$36:$D$43</c:f>
              <c:numCache>
                <c:formatCode>General</c:formatCode>
                <c:ptCount val="8"/>
                <c:pt idx="0">
                  <c:v>7.665859999999975</c:v>
                </c:pt>
                <c:pt idx="1">
                  <c:v>6.388039</c:v>
                </c:pt>
                <c:pt idx="2">
                  <c:v>3.580796</c:v>
                </c:pt>
                <c:pt idx="3">
                  <c:v>5.010131999999984</c:v>
                </c:pt>
                <c:pt idx="4">
                  <c:v>4.511212</c:v>
                </c:pt>
                <c:pt idx="5">
                  <c:v>2.744</c:v>
                </c:pt>
                <c:pt idx="6">
                  <c:v>1.877769999999991</c:v>
                </c:pt>
                <c:pt idx="7">
                  <c:v>4.539687</c:v>
                </c:pt>
              </c:numCache>
            </c:numRef>
          </c:val>
        </c:ser>
        <c:ser>
          <c:idx val="3"/>
          <c:order val="3"/>
          <c:tx>
            <c:strRef>
              <c:f>Sheet1!$E$35</c:f>
              <c:strCache>
                <c:ptCount val="1"/>
                <c:pt idx="0">
                  <c:v>SMS_0.9</c:v>
                </c:pt>
              </c:strCache>
            </c:strRef>
          </c:tx>
          <c:spPr>
            <a:solidFill>
              <a:srgbClr val="2A55D6"/>
            </a:solidFill>
          </c:spPr>
          <c:invertIfNegative val="0"/>
          <c:cat>
            <c:strRef>
              <c:f>Sheet1!$A$36:$A$43</c:f>
              <c:strCache>
                <c:ptCount val="8"/>
                <c:pt idx="0">
                  <c:v>L</c:v>
                </c:pt>
                <c:pt idx="1">
                  <c:v>ML</c:v>
                </c:pt>
                <c:pt idx="2">
                  <c:v>M</c:v>
                </c:pt>
                <c:pt idx="3">
                  <c:v>HL</c:v>
                </c:pt>
                <c:pt idx="4">
                  <c:v>HML</c:v>
                </c:pt>
                <c:pt idx="5">
                  <c:v>HM</c:v>
                </c:pt>
                <c:pt idx="6">
                  <c:v>H</c:v>
                </c:pt>
                <c:pt idx="7">
                  <c:v>Avg</c:v>
                </c:pt>
              </c:strCache>
            </c:strRef>
          </c:cat>
          <c:val>
            <c:numRef>
              <c:f>Sheet1!$E$36:$E$43</c:f>
              <c:numCache>
                <c:formatCode>General</c:formatCode>
                <c:ptCount val="8"/>
                <c:pt idx="0">
                  <c:v>11.019843</c:v>
                </c:pt>
                <c:pt idx="1">
                  <c:v>8.631388999999998</c:v>
                </c:pt>
                <c:pt idx="2">
                  <c:v>4.577752</c:v>
                </c:pt>
                <c:pt idx="3">
                  <c:v>5.800964999999985</c:v>
                </c:pt>
                <c:pt idx="4">
                  <c:v>5.233687</c:v>
                </c:pt>
                <c:pt idx="5">
                  <c:v>3.022377</c:v>
                </c:pt>
                <c:pt idx="6">
                  <c:v>1.66819</c:v>
                </c:pt>
                <c:pt idx="7">
                  <c:v>5.707743</c:v>
                </c:pt>
              </c:numCache>
            </c:numRef>
          </c:val>
        </c:ser>
        <c:dLbls>
          <c:showLegendKey val="0"/>
          <c:showVal val="0"/>
          <c:showCatName val="0"/>
          <c:showSerName val="0"/>
          <c:showPercent val="0"/>
          <c:showBubbleSize val="0"/>
        </c:dLbls>
        <c:gapWidth val="150"/>
        <c:axId val="-2094910712"/>
        <c:axId val="-2125973240"/>
      </c:barChart>
      <c:catAx>
        <c:axId val="-2094910712"/>
        <c:scaling>
          <c:orientation val="minMax"/>
        </c:scaling>
        <c:delete val="0"/>
        <c:axPos val="b"/>
        <c:majorTickMark val="out"/>
        <c:minorTickMark val="none"/>
        <c:tickLblPos val="nextTo"/>
        <c:txPr>
          <a:bodyPr/>
          <a:lstStyle/>
          <a:p>
            <a:pPr>
              <a:defRPr sz="2000"/>
            </a:pPr>
            <a:endParaRPr lang="en-US"/>
          </a:p>
        </c:txPr>
        <c:crossAx val="-2125973240"/>
        <c:crosses val="autoZero"/>
        <c:auto val="1"/>
        <c:lblAlgn val="ctr"/>
        <c:lblOffset val="100"/>
        <c:noMultiLvlLbl val="0"/>
      </c:catAx>
      <c:valAx>
        <c:axId val="-2125973240"/>
        <c:scaling>
          <c:orientation val="minMax"/>
        </c:scaling>
        <c:delete val="0"/>
        <c:axPos val="l"/>
        <c:majorGridlines/>
        <c:title>
          <c:tx>
            <c:rich>
              <a:bodyPr rot="-5400000" vert="horz"/>
              <a:lstStyle/>
              <a:p>
                <a:pPr>
                  <a:defRPr sz="2000"/>
                </a:pPr>
                <a:r>
                  <a:rPr lang="en-US" sz="2000" dirty="0"/>
                  <a:t>CGWS</a:t>
                </a:r>
              </a:p>
            </c:rich>
          </c:tx>
          <c:layout/>
          <c:overlay val="0"/>
        </c:title>
        <c:numFmt formatCode="General" sourceLinked="1"/>
        <c:majorTickMark val="out"/>
        <c:minorTickMark val="none"/>
        <c:tickLblPos val="nextTo"/>
        <c:txPr>
          <a:bodyPr/>
          <a:lstStyle/>
          <a:p>
            <a:pPr>
              <a:defRPr sz="2000"/>
            </a:pPr>
            <a:endParaRPr lang="en-US"/>
          </a:p>
        </c:txPr>
        <c:crossAx val="-2094910712"/>
        <c:crosses val="autoZero"/>
        <c:crossBetween val="between"/>
      </c:valAx>
    </c:plotArea>
    <c:legend>
      <c:legendPos val="r"/>
      <c:layout/>
      <c:overlay val="0"/>
      <c:txPr>
        <a:bodyPr/>
        <a:lstStyle/>
        <a:p>
          <a:pPr>
            <a:defRPr sz="2000"/>
          </a:pPr>
          <a:endParaRPr lang="en-US"/>
        </a:p>
      </c:txPr>
    </c:legend>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286477398182045"/>
          <c:y val="0.0122478675208927"/>
        </c:manualLayout>
      </c:layout>
      <c:overlay val="0"/>
      <c:txPr>
        <a:bodyPr/>
        <a:lstStyle/>
        <a:p>
          <a:pPr>
            <a:defRPr sz="2400"/>
          </a:pPr>
          <a:endParaRPr lang="en-US"/>
        </a:p>
      </c:txPr>
    </c:title>
    <c:autoTitleDeleted val="0"/>
    <c:plotArea>
      <c:layout/>
      <c:barChart>
        <c:barDir val="col"/>
        <c:grouping val="clustered"/>
        <c:varyColors val="0"/>
        <c:ser>
          <c:idx val="0"/>
          <c:order val="0"/>
          <c:tx>
            <c:strRef>
              <c:f>Sheet1!$A$19</c:f>
              <c:strCache>
                <c:ptCount val="1"/>
                <c:pt idx="0">
                  <c:v>GPU Frame Rate</c:v>
                </c:pt>
              </c:strCache>
            </c:strRef>
          </c:tx>
          <c:spPr>
            <a:solidFill>
              <a:schemeClr val="accent2">
                <a:lumMod val="60000"/>
                <a:lumOff val="40000"/>
              </a:schemeClr>
            </a:solidFill>
          </c:spPr>
          <c:invertIfNegative val="0"/>
          <c:cat>
            <c:numRef>
              <c:f>Sheet1!$B$24:$F$24</c:f>
              <c:numCache>
                <c:formatCode>General</c:formatCode>
                <c:ptCount val="5"/>
                <c:pt idx="0">
                  <c:v>1.0</c:v>
                </c:pt>
                <c:pt idx="1">
                  <c:v>0.5</c:v>
                </c:pt>
                <c:pt idx="2">
                  <c:v>0.1</c:v>
                </c:pt>
                <c:pt idx="3">
                  <c:v>0.05</c:v>
                </c:pt>
                <c:pt idx="4">
                  <c:v>0.0</c:v>
                </c:pt>
              </c:numCache>
            </c:numRef>
          </c:cat>
          <c:val>
            <c:numRef>
              <c:f>Sheet1!$B$25:$F$25</c:f>
              <c:numCache>
                <c:formatCode>General</c:formatCode>
                <c:ptCount val="5"/>
                <c:pt idx="0">
                  <c:v>51.267823</c:v>
                </c:pt>
                <c:pt idx="1">
                  <c:v>51.367907</c:v>
                </c:pt>
                <c:pt idx="2">
                  <c:v>52.66241000000026</c:v>
                </c:pt>
                <c:pt idx="3">
                  <c:v>59.53235000000025</c:v>
                </c:pt>
                <c:pt idx="4">
                  <c:v>79.223589</c:v>
                </c:pt>
              </c:numCache>
            </c:numRef>
          </c:val>
        </c:ser>
        <c:dLbls>
          <c:showLegendKey val="0"/>
          <c:showVal val="0"/>
          <c:showCatName val="0"/>
          <c:showSerName val="0"/>
          <c:showPercent val="0"/>
          <c:showBubbleSize val="0"/>
        </c:dLbls>
        <c:gapWidth val="150"/>
        <c:axId val="-2113047656"/>
        <c:axId val="-2113063000"/>
      </c:barChart>
      <c:catAx>
        <c:axId val="-2113047656"/>
        <c:scaling>
          <c:orientation val="minMax"/>
        </c:scaling>
        <c:delete val="0"/>
        <c:axPos val="b"/>
        <c:title>
          <c:tx>
            <c:rich>
              <a:bodyPr/>
              <a:lstStyle/>
              <a:p>
                <a:pPr>
                  <a:defRPr sz="2000"/>
                </a:pPr>
                <a:r>
                  <a:rPr lang="en-US" sz="2000"/>
                  <a:t>SJF Probability</a:t>
                </a:r>
              </a:p>
            </c:rich>
          </c:tx>
          <c:layout/>
          <c:overlay val="0"/>
        </c:title>
        <c:numFmt formatCode="General" sourceLinked="1"/>
        <c:majorTickMark val="out"/>
        <c:minorTickMark val="none"/>
        <c:tickLblPos val="nextTo"/>
        <c:txPr>
          <a:bodyPr/>
          <a:lstStyle/>
          <a:p>
            <a:pPr>
              <a:defRPr sz="2000"/>
            </a:pPr>
            <a:endParaRPr lang="en-US"/>
          </a:p>
        </c:txPr>
        <c:crossAx val="-2113063000"/>
        <c:crosses val="autoZero"/>
        <c:auto val="1"/>
        <c:lblAlgn val="ctr"/>
        <c:lblOffset val="100"/>
        <c:noMultiLvlLbl val="0"/>
      </c:catAx>
      <c:valAx>
        <c:axId val="-2113063000"/>
        <c:scaling>
          <c:orientation val="minMax"/>
        </c:scaling>
        <c:delete val="0"/>
        <c:axPos val="l"/>
        <c:majorGridlines/>
        <c:title>
          <c:tx>
            <c:rich>
              <a:bodyPr rot="-5400000" vert="horz"/>
              <a:lstStyle/>
              <a:p>
                <a:pPr>
                  <a:defRPr sz="2000"/>
                </a:pPr>
                <a:r>
                  <a:rPr lang="en-US" sz="2000"/>
                  <a:t>Frame Rate</a:t>
                </a:r>
              </a:p>
            </c:rich>
          </c:tx>
          <c:layout/>
          <c:overlay val="0"/>
        </c:title>
        <c:numFmt formatCode="General" sourceLinked="1"/>
        <c:majorTickMark val="out"/>
        <c:minorTickMark val="none"/>
        <c:tickLblPos val="nextTo"/>
        <c:txPr>
          <a:bodyPr/>
          <a:lstStyle/>
          <a:p>
            <a:pPr>
              <a:defRPr sz="2000"/>
            </a:pPr>
            <a:endParaRPr lang="en-US"/>
          </a:p>
        </c:txPr>
        <c:crossAx val="-2113047656"/>
        <c:crosses val="autoZero"/>
        <c:crossBetween val="between"/>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265416666666669"/>
          <c:y val="0.0146974410250713"/>
        </c:manualLayout>
      </c:layout>
      <c:overlay val="0"/>
      <c:txPr>
        <a:bodyPr/>
        <a:lstStyle/>
        <a:p>
          <a:pPr>
            <a:defRPr sz="2400"/>
          </a:pPr>
          <a:endParaRPr lang="en-US"/>
        </a:p>
      </c:txPr>
    </c:title>
    <c:autoTitleDeleted val="0"/>
    <c:plotArea>
      <c:layout/>
      <c:barChart>
        <c:barDir val="col"/>
        <c:grouping val="clustered"/>
        <c:varyColors val="0"/>
        <c:ser>
          <c:idx val="0"/>
          <c:order val="0"/>
          <c:tx>
            <c:strRef>
              <c:f>Sheet1!$A$17</c:f>
              <c:strCache>
                <c:ptCount val="1"/>
                <c:pt idx="0">
                  <c:v>CPU Performance</c:v>
                </c:pt>
              </c:strCache>
            </c:strRef>
          </c:tx>
          <c:spPr>
            <a:solidFill>
              <a:srgbClr val="2A55D6"/>
            </a:solidFill>
          </c:spPr>
          <c:invertIfNegative val="0"/>
          <c:cat>
            <c:numRef>
              <c:f>Sheet1!$B$22:$F$22</c:f>
              <c:numCache>
                <c:formatCode>General</c:formatCode>
                <c:ptCount val="5"/>
                <c:pt idx="0">
                  <c:v>1.0</c:v>
                </c:pt>
                <c:pt idx="1">
                  <c:v>0.5</c:v>
                </c:pt>
                <c:pt idx="2">
                  <c:v>0.1</c:v>
                </c:pt>
                <c:pt idx="3">
                  <c:v>0.05</c:v>
                </c:pt>
                <c:pt idx="4">
                  <c:v>0.0</c:v>
                </c:pt>
              </c:numCache>
            </c:numRef>
          </c:cat>
          <c:val>
            <c:numRef>
              <c:f>Sheet1!$B$23:$F$23</c:f>
              <c:numCache>
                <c:formatCode>General</c:formatCode>
                <c:ptCount val="5"/>
                <c:pt idx="0">
                  <c:v>5.137267</c:v>
                </c:pt>
                <c:pt idx="1">
                  <c:v>5.137267</c:v>
                </c:pt>
                <c:pt idx="2">
                  <c:v>5.02</c:v>
                </c:pt>
                <c:pt idx="3">
                  <c:v>4.701138</c:v>
                </c:pt>
                <c:pt idx="4">
                  <c:v>2.766249999999998</c:v>
                </c:pt>
              </c:numCache>
            </c:numRef>
          </c:val>
        </c:ser>
        <c:dLbls>
          <c:showLegendKey val="0"/>
          <c:showVal val="0"/>
          <c:showCatName val="0"/>
          <c:showSerName val="0"/>
          <c:showPercent val="0"/>
          <c:showBubbleSize val="0"/>
        </c:dLbls>
        <c:gapWidth val="150"/>
        <c:axId val="-2112998152"/>
        <c:axId val="-2112992616"/>
      </c:barChart>
      <c:catAx>
        <c:axId val="-2112998152"/>
        <c:scaling>
          <c:orientation val="minMax"/>
        </c:scaling>
        <c:delete val="0"/>
        <c:axPos val="b"/>
        <c:title>
          <c:tx>
            <c:rich>
              <a:bodyPr/>
              <a:lstStyle/>
              <a:p>
                <a:pPr>
                  <a:defRPr sz="2000"/>
                </a:pPr>
                <a:r>
                  <a:rPr lang="en-US" sz="2000"/>
                  <a:t>SJF Probability</a:t>
                </a:r>
              </a:p>
            </c:rich>
          </c:tx>
          <c:layout/>
          <c:overlay val="0"/>
        </c:title>
        <c:numFmt formatCode="General" sourceLinked="1"/>
        <c:majorTickMark val="out"/>
        <c:minorTickMark val="none"/>
        <c:tickLblPos val="nextTo"/>
        <c:txPr>
          <a:bodyPr/>
          <a:lstStyle/>
          <a:p>
            <a:pPr>
              <a:defRPr sz="2000"/>
            </a:pPr>
            <a:endParaRPr lang="en-US"/>
          </a:p>
        </c:txPr>
        <c:crossAx val="-2112992616"/>
        <c:crosses val="autoZero"/>
        <c:auto val="1"/>
        <c:lblAlgn val="ctr"/>
        <c:lblOffset val="100"/>
        <c:noMultiLvlLbl val="0"/>
      </c:catAx>
      <c:valAx>
        <c:axId val="-2112992616"/>
        <c:scaling>
          <c:orientation val="minMax"/>
        </c:scaling>
        <c:delete val="0"/>
        <c:axPos val="l"/>
        <c:majorGridlines/>
        <c:title>
          <c:tx>
            <c:rich>
              <a:bodyPr rot="-5400000" vert="horz"/>
              <a:lstStyle/>
              <a:p>
                <a:pPr>
                  <a:defRPr sz="2000"/>
                </a:pPr>
                <a:r>
                  <a:rPr lang="en-US" sz="2000"/>
                  <a:t>Weighted Speedup</a:t>
                </a:r>
              </a:p>
            </c:rich>
          </c:tx>
          <c:layout>
            <c:manualLayout>
              <c:xMode val="edge"/>
              <c:yMode val="edge"/>
              <c:x val="0.0"/>
              <c:y val="0.208701347998372"/>
            </c:manualLayout>
          </c:layout>
          <c:overlay val="0"/>
        </c:title>
        <c:numFmt formatCode="General" sourceLinked="1"/>
        <c:majorTickMark val="out"/>
        <c:minorTickMark val="none"/>
        <c:tickLblPos val="nextTo"/>
        <c:txPr>
          <a:bodyPr/>
          <a:lstStyle/>
          <a:p>
            <a:pPr>
              <a:defRPr sz="2000"/>
            </a:pPr>
            <a:endParaRPr lang="en-US"/>
          </a:p>
        </c:txPr>
        <c:crossAx val="-2112998152"/>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Sheet1!$B$45</c:f>
              <c:strCache>
                <c:ptCount val="1"/>
                <c:pt idx="0">
                  <c:v>FR-FCFS</c:v>
                </c:pt>
              </c:strCache>
            </c:strRef>
          </c:tx>
          <c:spPr>
            <a:solidFill>
              <a:srgbClr val="FFCC00"/>
            </a:solidFill>
          </c:spPr>
          <c:invertIfNegative val="0"/>
          <c:cat>
            <c:strRef>
              <c:f>Sheet1!$A$46:$A$53</c:f>
              <c:strCache>
                <c:ptCount val="8"/>
                <c:pt idx="0">
                  <c:v>L</c:v>
                </c:pt>
                <c:pt idx="1">
                  <c:v>ML</c:v>
                </c:pt>
                <c:pt idx="2">
                  <c:v>M</c:v>
                </c:pt>
                <c:pt idx="3">
                  <c:v>HL</c:v>
                </c:pt>
                <c:pt idx="4">
                  <c:v>HML</c:v>
                </c:pt>
                <c:pt idx="5">
                  <c:v>HM</c:v>
                </c:pt>
                <c:pt idx="6">
                  <c:v>H</c:v>
                </c:pt>
                <c:pt idx="7">
                  <c:v>Avg</c:v>
                </c:pt>
              </c:strCache>
            </c:strRef>
          </c:cat>
          <c:val>
            <c:numRef>
              <c:f>Sheet1!$B$46:$B$53</c:f>
              <c:numCache>
                <c:formatCode>General</c:formatCode>
                <c:ptCount val="8"/>
                <c:pt idx="0">
                  <c:v>980.202912</c:v>
                </c:pt>
                <c:pt idx="1">
                  <c:v>951.8914249999995</c:v>
                </c:pt>
                <c:pt idx="2">
                  <c:v>939.3879559999995</c:v>
                </c:pt>
                <c:pt idx="3">
                  <c:v>783.8120599999975</c:v>
                </c:pt>
                <c:pt idx="4">
                  <c:v>862.3228329999995</c:v>
                </c:pt>
                <c:pt idx="5">
                  <c:v>800.7138300000035</c:v>
                </c:pt>
                <c:pt idx="6">
                  <c:v>779.8685809999995</c:v>
                </c:pt>
                <c:pt idx="7">
                  <c:v>871.1713710000035</c:v>
                </c:pt>
              </c:numCache>
            </c:numRef>
          </c:val>
        </c:ser>
        <c:ser>
          <c:idx val="1"/>
          <c:order val="1"/>
          <c:tx>
            <c:strRef>
              <c:f>Sheet1!$C$45</c:f>
              <c:strCache>
                <c:ptCount val="1"/>
                <c:pt idx="0">
                  <c:v>ATLAS</c:v>
                </c:pt>
              </c:strCache>
            </c:strRef>
          </c:tx>
          <c:spPr>
            <a:solidFill>
              <a:srgbClr val="00B050"/>
            </a:solidFill>
          </c:spPr>
          <c:invertIfNegative val="0"/>
          <c:cat>
            <c:strRef>
              <c:f>Sheet1!$A$46:$A$53</c:f>
              <c:strCache>
                <c:ptCount val="8"/>
                <c:pt idx="0">
                  <c:v>L</c:v>
                </c:pt>
                <c:pt idx="1">
                  <c:v>ML</c:v>
                </c:pt>
                <c:pt idx="2">
                  <c:v>M</c:v>
                </c:pt>
                <c:pt idx="3">
                  <c:v>HL</c:v>
                </c:pt>
                <c:pt idx="4">
                  <c:v>HML</c:v>
                </c:pt>
                <c:pt idx="5">
                  <c:v>HM</c:v>
                </c:pt>
                <c:pt idx="6">
                  <c:v>H</c:v>
                </c:pt>
                <c:pt idx="7">
                  <c:v>Avg</c:v>
                </c:pt>
              </c:strCache>
            </c:strRef>
          </c:cat>
          <c:val>
            <c:numRef>
              <c:f>Sheet1!$C$46:$C$53</c:f>
              <c:numCache>
                <c:formatCode>General</c:formatCode>
                <c:ptCount val="8"/>
                <c:pt idx="0">
                  <c:v>950.0175499999995</c:v>
                </c:pt>
                <c:pt idx="1">
                  <c:v>865.839533</c:v>
                </c:pt>
                <c:pt idx="2">
                  <c:v>746.4181109999994</c:v>
                </c:pt>
                <c:pt idx="3">
                  <c:v>537.4794830000005</c:v>
                </c:pt>
                <c:pt idx="4">
                  <c:v>577.1246289999995</c:v>
                </c:pt>
                <c:pt idx="5">
                  <c:v>525.220546</c:v>
                </c:pt>
                <c:pt idx="6">
                  <c:v>467.744816</c:v>
                </c:pt>
                <c:pt idx="7">
                  <c:v>667.1206669999995</c:v>
                </c:pt>
              </c:numCache>
            </c:numRef>
          </c:val>
        </c:ser>
        <c:ser>
          <c:idx val="2"/>
          <c:order val="2"/>
          <c:tx>
            <c:strRef>
              <c:f>Sheet1!$D$45</c:f>
              <c:strCache>
                <c:ptCount val="1"/>
                <c:pt idx="0">
                  <c:v>TCM</c:v>
                </c:pt>
              </c:strCache>
            </c:strRef>
          </c:tx>
          <c:spPr>
            <a:solidFill>
              <a:srgbClr val="FF0000"/>
            </a:solidFill>
          </c:spPr>
          <c:invertIfNegative val="0"/>
          <c:cat>
            <c:strRef>
              <c:f>Sheet1!$A$46:$A$53</c:f>
              <c:strCache>
                <c:ptCount val="8"/>
                <c:pt idx="0">
                  <c:v>L</c:v>
                </c:pt>
                <c:pt idx="1">
                  <c:v>ML</c:v>
                </c:pt>
                <c:pt idx="2">
                  <c:v>M</c:v>
                </c:pt>
                <c:pt idx="3">
                  <c:v>HL</c:v>
                </c:pt>
                <c:pt idx="4">
                  <c:v>HML</c:v>
                </c:pt>
                <c:pt idx="5">
                  <c:v>HM</c:v>
                </c:pt>
                <c:pt idx="6">
                  <c:v>H</c:v>
                </c:pt>
                <c:pt idx="7">
                  <c:v>Avg</c:v>
                </c:pt>
              </c:strCache>
            </c:strRef>
          </c:cat>
          <c:val>
            <c:numRef>
              <c:f>Sheet1!$D$46:$D$53</c:f>
              <c:numCache>
                <c:formatCode>General</c:formatCode>
                <c:ptCount val="8"/>
                <c:pt idx="0">
                  <c:v>967.3194549999995</c:v>
                </c:pt>
                <c:pt idx="1">
                  <c:v>914.120336</c:v>
                </c:pt>
                <c:pt idx="2">
                  <c:v>869.5664429999995</c:v>
                </c:pt>
                <c:pt idx="3">
                  <c:v>649.7907920000035</c:v>
                </c:pt>
                <c:pt idx="4">
                  <c:v>726.537345</c:v>
                </c:pt>
                <c:pt idx="5">
                  <c:v>632.629425</c:v>
                </c:pt>
                <c:pt idx="6">
                  <c:v>562.733659</c:v>
                </c:pt>
                <c:pt idx="7">
                  <c:v>760.385351</c:v>
                </c:pt>
              </c:numCache>
            </c:numRef>
          </c:val>
        </c:ser>
        <c:ser>
          <c:idx val="4"/>
          <c:order val="3"/>
          <c:tx>
            <c:strRef>
              <c:f>Sheet1!$F$45</c:f>
              <c:strCache>
                <c:ptCount val="1"/>
                <c:pt idx="0">
                  <c:v>SMS_0</c:v>
                </c:pt>
              </c:strCache>
            </c:strRef>
          </c:tx>
          <c:spPr>
            <a:solidFill>
              <a:srgbClr val="2A55D6"/>
            </a:solidFill>
          </c:spPr>
          <c:invertIfNegative val="0"/>
          <c:cat>
            <c:strRef>
              <c:f>Sheet1!$A$46:$A$53</c:f>
              <c:strCache>
                <c:ptCount val="8"/>
                <c:pt idx="0">
                  <c:v>L</c:v>
                </c:pt>
                <c:pt idx="1">
                  <c:v>ML</c:v>
                </c:pt>
                <c:pt idx="2">
                  <c:v>M</c:v>
                </c:pt>
                <c:pt idx="3">
                  <c:v>HL</c:v>
                </c:pt>
                <c:pt idx="4">
                  <c:v>HML</c:v>
                </c:pt>
                <c:pt idx="5">
                  <c:v>HM</c:v>
                </c:pt>
                <c:pt idx="6">
                  <c:v>H</c:v>
                </c:pt>
                <c:pt idx="7">
                  <c:v>Avg</c:v>
                </c:pt>
              </c:strCache>
            </c:strRef>
          </c:cat>
          <c:val>
            <c:numRef>
              <c:f>Sheet1!$F$46:$F$53</c:f>
              <c:numCache>
                <c:formatCode>General</c:formatCode>
                <c:ptCount val="8"/>
                <c:pt idx="0">
                  <c:v>927.6489289999994</c:v>
                </c:pt>
                <c:pt idx="1">
                  <c:v>910.4414019999995</c:v>
                </c:pt>
                <c:pt idx="2">
                  <c:v>908.415338</c:v>
                </c:pt>
                <c:pt idx="3">
                  <c:v>847.691454</c:v>
                </c:pt>
                <c:pt idx="4">
                  <c:v>891.602995</c:v>
                </c:pt>
                <c:pt idx="5">
                  <c:v>870.5232249999995</c:v>
                </c:pt>
                <c:pt idx="6">
                  <c:v>839.128198</c:v>
                </c:pt>
                <c:pt idx="7">
                  <c:v>885.0645059999995</c:v>
                </c:pt>
              </c:numCache>
            </c:numRef>
          </c:val>
        </c:ser>
        <c:dLbls>
          <c:showLegendKey val="0"/>
          <c:showVal val="0"/>
          <c:showCatName val="0"/>
          <c:showSerName val="0"/>
          <c:showPercent val="0"/>
          <c:showBubbleSize val="0"/>
        </c:dLbls>
        <c:gapWidth val="150"/>
        <c:axId val="-2093508936"/>
        <c:axId val="-2093505816"/>
      </c:barChart>
      <c:catAx>
        <c:axId val="-2093508936"/>
        <c:scaling>
          <c:orientation val="minMax"/>
        </c:scaling>
        <c:delete val="0"/>
        <c:axPos val="b"/>
        <c:majorTickMark val="out"/>
        <c:minorTickMark val="none"/>
        <c:tickLblPos val="nextTo"/>
        <c:crossAx val="-2093505816"/>
        <c:crosses val="autoZero"/>
        <c:auto val="1"/>
        <c:lblAlgn val="ctr"/>
        <c:lblOffset val="100"/>
        <c:noMultiLvlLbl val="0"/>
      </c:catAx>
      <c:valAx>
        <c:axId val="-2093505816"/>
        <c:scaling>
          <c:orientation val="minMax"/>
          <c:max val="1000.0"/>
        </c:scaling>
        <c:delete val="0"/>
        <c:axPos val="l"/>
        <c:majorGridlines/>
        <c:title>
          <c:tx>
            <c:rich>
              <a:bodyPr rot="-5400000" vert="horz"/>
              <a:lstStyle/>
              <a:p>
                <a:pPr>
                  <a:defRPr/>
                </a:pPr>
                <a:r>
                  <a:rPr lang="en-US"/>
                  <a:t>CGWS</a:t>
                </a:r>
              </a:p>
            </c:rich>
          </c:tx>
          <c:layout/>
          <c:overlay val="0"/>
        </c:title>
        <c:numFmt formatCode="General" sourceLinked="1"/>
        <c:majorTickMark val="out"/>
        <c:minorTickMark val="none"/>
        <c:tickLblPos val="nextTo"/>
        <c:crossAx val="-2093508936"/>
        <c:crosses val="autoZero"/>
        <c:crossBetween val="between"/>
      </c:valAx>
    </c:plotArea>
    <c:legend>
      <c:legendPos val="r"/>
      <c:layout/>
      <c:overlay val="0"/>
    </c:legend>
    <c:plotVisOnly val="1"/>
    <c:dispBlanksAs val="gap"/>
    <c:showDLblsOverMax val="0"/>
  </c:chart>
  <c:txPr>
    <a:bodyPr/>
    <a:lstStyle/>
    <a:p>
      <a:pPr>
        <a:defRPr sz="2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2774816812146"/>
          <c:y val="0.0688763344043878"/>
          <c:w val="0.779458563663099"/>
          <c:h val="0.697674418604657"/>
        </c:manualLayout>
      </c:layout>
      <c:scatterChart>
        <c:scatterStyle val="lineMarker"/>
        <c:varyColors val="0"/>
        <c:ser>
          <c:idx val="4"/>
          <c:order val="0"/>
          <c:tx>
            <c:v>Previous Best</c:v>
          </c:tx>
          <c:spPr>
            <a:ln w="63500">
              <a:solidFill>
                <a:srgbClr val="FF0000"/>
              </a:solidFill>
              <a:prstDash val="solid"/>
            </a:ln>
          </c:spPr>
          <c:marker>
            <c:symbol val="none"/>
          </c:marker>
          <c:xVal>
            <c:numRef>
              <c:f>Sheet1!$I$2:$I$1000</c:f>
              <c:numCache>
                <c:formatCode>General</c:formatCode>
                <c:ptCount val="999"/>
                <c:pt idx="0">
                  <c:v>0.000546772366257717</c:v>
                </c:pt>
                <c:pt idx="1">
                  <c:v>0.000555098848992606</c:v>
                </c:pt>
                <c:pt idx="2">
                  <c:v>0.00056355213095696</c:v>
                </c:pt>
                <c:pt idx="3">
                  <c:v>0.000572134143103513</c:v>
                </c:pt>
                <c:pt idx="4">
                  <c:v>0.000580846845790368</c:v>
                </c:pt>
                <c:pt idx="5">
                  <c:v>0.0005896922292288</c:v>
                </c:pt>
                <c:pt idx="6">
                  <c:v>0.000598672313937869</c:v>
                </c:pt>
                <c:pt idx="7">
                  <c:v>0.000607789151205958</c:v>
                </c:pt>
                <c:pt idx="8">
                  <c:v>0.000617044823559348</c:v>
                </c:pt>
                <c:pt idx="9">
                  <c:v>0.000626441445237916</c:v>
                </c:pt>
                <c:pt idx="10">
                  <c:v>0.000635981162678088</c:v>
                </c:pt>
                <c:pt idx="11">
                  <c:v>0.000645666155003135</c:v>
                </c:pt>
                <c:pt idx="12">
                  <c:v>0.000655498634520949</c:v>
                </c:pt>
                <c:pt idx="13">
                  <c:v>0.00066548084722939</c:v>
                </c:pt>
                <c:pt idx="14">
                  <c:v>0.00067561507332933</c:v>
                </c:pt>
                <c:pt idx="15">
                  <c:v>0.000685903627745512</c:v>
                </c:pt>
                <c:pt idx="16">
                  <c:v>0.000696348860655343</c:v>
                </c:pt>
                <c:pt idx="17">
                  <c:v>0.000706953158025729</c:v>
                </c:pt>
                <c:pt idx="18">
                  <c:v>0.0007177189421581</c:v>
                </c:pt>
                <c:pt idx="19">
                  <c:v>0.000728648672241726</c:v>
                </c:pt>
                <c:pt idx="20">
                  <c:v>0.000739744844915458</c:v>
                </c:pt>
                <c:pt idx="21">
                  <c:v>0.000751009994838028</c:v>
                </c:pt>
                <c:pt idx="22">
                  <c:v>0.000762446695267034</c:v>
                </c:pt>
                <c:pt idx="23">
                  <c:v>0.000774057558646735</c:v>
                </c:pt>
                <c:pt idx="24">
                  <c:v>0.000785845237204807</c:v>
                </c:pt>
                <c:pt idx="25">
                  <c:v>0.00079781242355818</c:v>
                </c:pt>
                <c:pt idx="26">
                  <c:v>0.000809961851328102</c:v>
                </c:pt>
                <c:pt idx="27">
                  <c:v>0.00082229629576457</c:v>
                </c:pt>
                <c:pt idx="28">
                  <c:v>0.000834818574380273</c:v>
                </c:pt>
                <c:pt idx="29">
                  <c:v>0.000847531547594187</c:v>
                </c:pt>
                <c:pt idx="30">
                  <c:v>0.000860438119384961</c:v>
                </c:pt>
                <c:pt idx="31">
                  <c:v>0.000873541237954276</c:v>
                </c:pt>
                <c:pt idx="32">
                  <c:v>0.00088684389640028</c:v>
                </c:pt>
                <c:pt idx="33">
                  <c:v>0.0009003491334013</c:v>
                </c:pt>
                <c:pt idx="34">
                  <c:v>0.000914060033909948</c:v>
                </c:pt>
                <c:pt idx="35">
                  <c:v>0.000927979729857816</c:v>
                </c:pt>
                <c:pt idx="36">
                  <c:v>0.000942111400870879</c:v>
                </c:pt>
                <c:pt idx="37">
                  <c:v>0.000956458274995816</c:v>
                </c:pt>
                <c:pt idx="38">
                  <c:v>0.000971023629437377</c:v>
                </c:pt>
                <c:pt idx="39">
                  <c:v>0.000985810791306982</c:v>
                </c:pt>
                <c:pt idx="40">
                  <c:v>0.00100082313838272</c:v>
                </c:pt>
                <c:pt idx="41">
                  <c:v>0.00101606409988094</c:v>
                </c:pt>
                <c:pt idx="42">
                  <c:v>0.00103153715723953</c:v>
                </c:pt>
                <c:pt idx="43">
                  <c:v>0.00104724584491323</c:v>
                </c:pt>
                <c:pt idx="44">
                  <c:v>0.00106319375118094</c:v>
                </c:pt>
                <c:pt idx="45">
                  <c:v>0.00107938451896542</c:v>
                </c:pt>
                <c:pt idx="46">
                  <c:v>0.0010958218466654</c:v>
                </c:pt>
                <c:pt idx="47">
                  <c:v>0.00111250948900041</c:v>
                </c:pt>
                <c:pt idx="48">
                  <c:v>0.00112945125786844</c:v>
                </c:pt>
                <c:pt idx="49">
                  <c:v>0.00114665102321669</c:v>
                </c:pt>
                <c:pt idx="50">
                  <c:v>0.00116411271392557</c:v>
                </c:pt>
                <c:pt idx="51">
                  <c:v>0.00118184031870616</c:v>
                </c:pt>
                <c:pt idx="52">
                  <c:v>0.00119983788701133</c:v>
                </c:pt>
                <c:pt idx="53">
                  <c:v>0.00121810952996075</c:v>
                </c:pt>
                <c:pt idx="54">
                  <c:v>0.00123665942127994</c:v>
                </c:pt>
                <c:pt idx="55">
                  <c:v>0.00125549179825375</c:v>
                </c:pt>
                <c:pt idx="56">
                  <c:v>0.00127461096269416</c:v>
                </c:pt>
                <c:pt idx="57">
                  <c:v>0.00129402128192301</c:v>
                </c:pt>
                <c:pt idx="58">
                  <c:v>0.00131372718976955</c:v>
                </c:pt>
                <c:pt idx="59">
                  <c:v>0.0013337331875833</c:v>
                </c:pt>
                <c:pt idx="60">
                  <c:v>0.00135404384526223</c:v>
                </c:pt>
                <c:pt idx="61">
                  <c:v>0.00137466380229668</c:v>
                </c:pt>
                <c:pt idx="62">
                  <c:v>0.00139559776882912</c:v>
                </c:pt>
                <c:pt idx="63">
                  <c:v>0.00141685052673007</c:v>
                </c:pt>
                <c:pt idx="64">
                  <c:v>0.00143842693069043</c:v>
                </c:pt>
                <c:pt idx="65">
                  <c:v>0.00146033190933038</c:v>
                </c:pt>
                <c:pt idx="66">
                  <c:v>0.00148257046632526</c:v>
                </c:pt>
                <c:pt idx="67">
                  <c:v>0.00150514768154849</c:v>
                </c:pt>
                <c:pt idx="68">
                  <c:v>0.00152806871223197</c:v>
                </c:pt>
                <c:pt idx="69">
                  <c:v>0.00155133879414413</c:v>
                </c:pt>
                <c:pt idx="70">
                  <c:v>0.00157496324278592</c:v>
                </c:pt>
                <c:pt idx="71">
                  <c:v>0.001598947454605</c:v>
                </c:pt>
                <c:pt idx="72">
                  <c:v>0.00162329690822842</c:v>
                </c:pt>
                <c:pt idx="73">
                  <c:v>0.00164801716571414</c:v>
                </c:pt>
                <c:pt idx="74">
                  <c:v>0.00167311387382146</c:v>
                </c:pt>
                <c:pt idx="75">
                  <c:v>0.00169859276530097</c:v>
                </c:pt>
                <c:pt idx="76">
                  <c:v>0.00172445966020403</c:v>
                </c:pt>
                <c:pt idx="77">
                  <c:v>0.00175072046721221</c:v>
                </c:pt>
                <c:pt idx="78">
                  <c:v>0.00177738118498702</c:v>
                </c:pt>
                <c:pt idx="79">
                  <c:v>0.00180444790354012</c:v>
                </c:pt>
                <c:pt idx="80">
                  <c:v>0.00183192680562449</c:v>
                </c:pt>
                <c:pt idx="81">
                  <c:v>0.00185982416814669</c:v>
                </c:pt>
                <c:pt idx="82">
                  <c:v>0.0018881463636007</c:v>
                </c:pt>
                <c:pt idx="83">
                  <c:v>0.00191689986152355</c:v>
                </c:pt>
                <c:pt idx="84">
                  <c:v>0.00194609122997315</c:v>
                </c:pt>
                <c:pt idx="85">
                  <c:v>0.00197572713702858</c:v>
                </c:pt>
                <c:pt idx="86">
                  <c:v>0.00200581435231328</c:v>
                </c:pt>
                <c:pt idx="87">
                  <c:v>0.0020363597485414</c:v>
                </c:pt>
                <c:pt idx="88">
                  <c:v>0.00206737030308772</c:v>
                </c:pt>
                <c:pt idx="89">
                  <c:v>0.00209885309958144</c:v>
                </c:pt>
                <c:pt idx="90">
                  <c:v>0.0021308153295243</c:v>
                </c:pt>
                <c:pt idx="91">
                  <c:v>0.0021632642939333</c:v>
                </c:pt>
                <c:pt idx="92">
                  <c:v>0.00219620740500843</c:v>
                </c:pt>
                <c:pt idx="93">
                  <c:v>0.00222965218782581</c:v>
                </c:pt>
                <c:pt idx="94">
                  <c:v>0.00226360628205667</c:v>
                </c:pt>
                <c:pt idx="95">
                  <c:v>0.00229807744371235</c:v>
                </c:pt>
                <c:pt idx="96">
                  <c:v>0.00233307354691609</c:v>
                </c:pt>
                <c:pt idx="97">
                  <c:v>0.00236860258570162</c:v>
                </c:pt>
                <c:pt idx="98">
                  <c:v>0.0024046726758392</c:v>
                </c:pt>
                <c:pt idx="99">
                  <c:v>0.00244129205668955</c:v>
                </c:pt>
                <c:pt idx="100">
                  <c:v>0.00247846909308583</c:v>
                </c:pt>
                <c:pt idx="101">
                  <c:v>0.0025162122772445</c:v>
                </c:pt>
                <c:pt idx="102">
                  <c:v>0.00255453023070508</c:v>
                </c:pt>
                <c:pt idx="103">
                  <c:v>0.00259343170629957</c:v>
                </c:pt>
                <c:pt idx="104">
                  <c:v>0.00263292559015185</c:v>
                </c:pt>
                <c:pt idx="105">
                  <c:v>0.00267302090370746</c:v>
                </c:pt>
                <c:pt idx="106">
                  <c:v>0.00271372680579438</c:v>
                </c:pt>
                <c:pt idx="107">
                  <c:v>0.0027550525947151</c:v>
                </c:pt>
                <c:pt idx="108">
                  <c:v>0.00279700771037067</c:v>
                </c:pt>
                <c:pt idx="109">
                  <c:v>0.00283960173641692</c:v>
                </c:pt>
                <c:pt idx="110">
                  <c:v>0.00288284440245372</c:v>
                </c:pt>
                <c:pt idx="111">
                  <c:v>0.00292674558624744</c:v>
                </c:pt>
                <c:pt idx="112">
                  <c:v>0.00297131531598724</c:v>
                </c:pt>
                <c:pt idx="113">
                  <c:v>0.00301656377257588</c:v>
                </c:pt>
                <c:pt idx="114">
                  <c:v>0.00306250129195521</c:v>
                </c:pt>
                <c:pt idx="115">
                  <c:v>0.00310913836746722</c:v>
                </c:pt>
                <c:pt idx="116">
                  <c:v>0.00315648565225098</c:v>
                </c:pt>
                <c:pt idx="117">
                  <c:v>0.00320455396167613</c:v>
                </c:pt>
                <c:pt idx="118">
                  <c:v>0.00325335427581333</c:v>
                </c:pt>
                <c:pt idx="119">
                  <c:v>0.00330289774194246</c:v>
                </c:pt>
                <c:pt idx="120">
                  <c:v>0.00335319567709895</c:v>
                </c:pt>
                <c:pt idx="121">
                  <c:v>0.00340425957065883</c:v>
                </c:pt>
                <c:pt idx="122">
                  <c:v>0.00345610108696328</c:v>
                </c:pt>
                <c:pt idx="123">
                  <c:v>0.00350873206798302</c:v>
                </c:pt>
                <c:pt idx="124">
                  <c:v>0.00356216453602338</c:v>
                </c:pt>
                <c:pt idx="125">
                  <c:v>0.00361641069647043</c:v>
                </c:pt>
                <c:pt idx="126">
                  <c:v>0.00367148294057912</c:v>
                </c:pt>
                <c:pt idx="127">
                  <c:v>0.00372739384830368</c:v>
                </c:pt>
                <c:pt idx="128">
                  <c:v>0.00378415619117124</c:v>
                </c:pt>
                <c:pt idx="129">
                  <c:v>0.00384178293519923</c:v>
                </c:pt>
                <c:pt idx="130">
                  <c:v>0.00390028724385709</c:v>
                </c:pt>
                <c:pt idx="131">
                  <c:v>0.00395968248107318</c:v>
                </c:pt>
                <c:pt idx="132">
                  <c:v>0.0040199822142875</c:v>
                </c:pt>
                <c:pt idx="133">
                  <c:v>0.00408120021755076</c:v>
                </c:pt>
                <c:pt idx="134">
                  <c:v>0.00414335047467082</c:v>
                </c:pt>
                <c:pt idx="135">
                  <c:v>0.00420644718240693</c:v>
                </c:pt>
                <c:pt idx="136">
                  <c:v>0.00427050475371262</c:v>
                </c:pt>
                <c:pt idx="137">
                  <c:v>0.00433553782102803</c:v>
                </c:pt>
                <c:pt idx="138">
                  <c:v>0.00440156123962237</c:v>
                </c:pt>
                <c:pt idx="139">
                  <c:v>0.00446859009098718</c:v>
                </c:pt>
                <c:pt idx="140">
                  <c:v>0.0045366396862814</c:v>
                </c:pt>
                <c:pt idx="141">
                  <c:v>0.00460572556982883</c:v>
                </c:pt>
                <c:pt idx="142">
                  <c:v>0.00467586352266887</c:v>
                </c:pt>
                <c:pt idx="143">
                  <c:v>0.00474706956616128</c:v>
                </c:pt>
                <c:pt idx="144">
                  <c:v>0.00481935996564597</c:v>
                </c:pt>
                <c:pt idx="145">
                  <c:v>0.00489275123415835</c:v>
                </c:pt>
                <c:pt idx="146">
                  <c:v>0.00496726013620137</c:v>
                </c:pt>
                <c:pt idx="147">
                  <c:v>0.005042903691575</c:v>
                </c:pt>
                <c:pt idx="148">
                  <c:v>0.00511969917926396</c:v>
                </c:pt>
                <c:pt idx="149">
                  <c:v>0.00519766414138473</c:v>
                </c:pt>
                <c:pt idx="150">
                  <c:v>0.00527681638719262</c:v>
                </c:pt>
                <c:pt idx="151">
                  <c:v>0.00535717399714986</c:v>
                </c:pt>
                <c:pt idx="152">
                  <c:v>0.0054387553270557</c:v>
                </c:pt>
                <c:pt idx="153">
                  <c:v>0.00552157901223929</c:v>
                </c:pt>
                <c:pt idx="154">
                  <c:v>0.00560566397181654</c:v>
                </c:pt>
                <c:pt idx="155">
                  <c:v>0.00569102941301171</c:v>
                </c:pt>
                <c:pt idx="156">
                  <c:v>0.00577769483554489</c:v>
                </c:pt>
                <c:pt idx="157">
                  <c:v>0.00586568003608618</c:v>
                </c:pt>
                <c:pt idx="158">
                  <c:v>0.00595500511277785</c:v>
                </c:pt>
                <c:pt idx="159">
                  <c:v>0.00604569046982522</c:v>
                </c:pt>
                <c:pt idx="160">
                  <c:v>0.00613775682215758</c:v>
                </c:pt>
                <c:pt idx="161">
                  <c:v>0.00623122520015999</c:v>
                </c:pt>
                <c:pt idx="162">
                  <c:v>0.00632611695447714</c:v>
                </c:pt>
                <c:pt idx="163">
                  <c:v>0.0064224537608905</c:v>
                </c:pt>
                <c:pt idx="164">
                  <c:v>0.00652025762526955</c:v>
                </c:pt>
                <c:pt idx="165">
                  <c:v>0.00661955088859852</c:v>
                </c:pt>
                <c:pt idx="166">
                  <c:v>0.00672035623207972</c:v>
                </c:pt>
                <c:pt idx="167">
                  <c:v>0.00682269668231444</c:v>
                </c:pt>
                <c:pt idx="168">
                  <c:v>0.00692659561656288</c:v>
                </c:pt>
                <c:pt idx="169">
                  <c:v>0.00703207676808414</c:v>
                </c:pt>
                <c:pt idx="170">
                  <c:v>0.0071391642315575</c:v>
                </c:pt>
                <c:pt idx="171">
                  <c:v>0.00724788246858629</c:v>
                </c:pt>
                <c:pt idx="172">
                  <c:v>0.00735825631328558</c:v>
                </c:pt>
                <c:pt idx="173">
                  <c:v>0.00747031097795491</c:v>
                </c:pt>
                <c:pt idx="174">
                  <c:v>0.00758407205883747</c:v>
                </c:pt>
                <c:pt idx="175">
                  <c:v>0.00769956554196697</c:v>
                </c:pt>
                <c:pt idx="176">
                  <c:v>0.00781681780910353</c:v>
                </c:pt>
                <c:pt idx="177">
                  <c:v>0.00793585564375992</c:v>
                </c:pt>
                <c:pt idx="178">
                  <c:v>0.00805670623731973</c:v>
                </c:pt>
                <c:pt idx="179">
                  <c:v>0.00817939719524845</c:v>
                </c:pt>
                <c:pt idx="180">
                  <c:v>0.00830395654339944</c:v>
                </c:pt>
                <c:pt idx="181">
                  <c:v>0.00843041273441568</c:v>
                </c:pt>
                <c:pt idx="182">
                  <c:v>0.00855879465422912</c:v>
                </c:pt>
                <c:pt idx="183">
                  <c:v>0.008689131628659</c:v>
                </c:pt>
                <c:pt idx="184">
                  <c:v>0.00882145343011065</c:v>
                </c:pt>
                <c:pt idx="185">
                  <c:v>0.00895579028437631</c:v>
                </c:pt>
                <c:pt idx="186">
                  <c:v>0.0090921728775394</c:v>
                </c:pt>
                <c:pt idx="187">
                  <c:v>0.00923063236298415</c:v>
                </c:pt>
                <c:pt idx="188">
                  <c:v>0.00937120036851183</c:v>
                </c:pt>
                <c:pt idx="189">
                  <c:v>0.00951390900356532</c:v>
                </c:pt>
                <c:pt idx="190">
                  <c:v>0.00965879086656377</c:v>
                </c:pt>
                <c:pt idx="191">
                  <c:v>0.00980587905234901</c:v>
                </c:pt>
                <c:pt idx="192">
                  <c:v>0.00995520715974519</c:v>
                </c:pt>
                <c:pt idx="193">
                  <c:v>0.0101068092992337</c:v>
                </c:pt>
                <c:pt idx="194">
                  <c:v>0.0102607201007449</c:v>
                </c:pt>
                <c:pt idx="195">
                  <c:v>0.0104169747215684</c:v>
                </c:pt>
                <c:pt idx="196">
                  <c:v>0.0105756088543841</c:v>
                </c:pt>
                <c:pt idx="197">
                  <c:v>0.0107366587354154</c:v>
                </c:pt>
                <c:pt idx="198">
                  <c:v>0.010900161152706</c:v>
                </c:pt>
                <c:pt idx="199">
                  <c:v>0.0110661534545238</c:v>
                </c:pt>
                <c:pt idx="200">
                  <c:v>0.0112346735578922</c:v>
                </c:pt>
                <c:pt idx="201">
                  <c:v>0.011405759957251</c:v>
                </c:pt>
                <c:pt idx="202">
                  <c:v>0.0115794517332497</c:v>
                </c:pt>
                <c:pt idx="203">
                  <c:v>0.0117557885616748</c:v>
                </c:pt>
                <c:pt idx="204">
                  <c:v>0.0119348107225125</c:v>
                </c:pt>
                <c:pt idx="205">
                  <c:v>0.0121165591091498</c:v>
                </c:pt>
                <c:pt idx="206">
                  <c:v>0.0123010752377155</c:v>
                </c:pt>
                <c:pt idx="207">
                  <c:v>0.012488401256564</c:v>
                </c:pt>
                <c:pt idx="208">
                  <c:v>0.0126785799559025</c:v>
                </c:pt>
                <c:pt idx="209">
                  <c:v>0.012871654777566</c:v>
                </c:pt>
                <c:pt idx="210">
                  <c:v>0.0130676698249401</c:v>
                </c:pt>
                <c:pt idx="211">
                  <c:v>0.0132666698730356</c:v>
                </c:pt>
                <c:pt idx="212">
                  <c:v>0.0134687003787164</c:v>
                </c:pt>
                <c:pt idx="213">
                  <c:v>0.0136738074910826</c:v>
                </c:pt>
                <c:pt idx="214">
                  <c:v>0.0138820380620128</c:v>
                </c:pt>
                <c:pt idx="215">
                  <c:v>0.0140934396568658</c:v>
                </c:pt>
                <c:pt idx="216">
                  <c:v>0.014308060565346</c:v>
                </c:pt>
                <c:pt idx="217">
                  <c:v>0.014525949812534</c:v>
                </c:pt>
                <c:pt idx="218">
                  <c:v>0.0147471571700853</c:v>
                </c:pt>
                <c:pt idx="219">
                  <c:v>0.0149717331675993</c:v>
                </c:pt>
                <c:pt idx="220">
                  <c:v>0.0151997291041617</c:v>
                </c:pt>
                <c:pt idx="221">
                  <c:v>0.0154311970600626</c:v>
                </c:pt>
                <c:pt idx="222">
                  <c:v>0.015666189908693</c:v>
                </c:pt>
                <c:pt idx="223">
                  <c:v>0.0159047613286224</c:v>
                </c:pt>
                <c:pt idx="224">
                  <c:v>0.0161469658158603</c:v>
                </c:pt>
                <c:pt idx="225">
                  <c:v>0.0163928586963049</c:v>
                </c:pt>
                <c:pt idx="226">
                  <c:v>0.0166424961383806</c:v>
                </c:pt>
                <c:pt idx="227">
                  <c:v>0.0168959351658686</c:v>
                </c:pt>
                <c:pt idx="228">
                  <c:v>0.0171532336709326</c:v>
                </c:pt>
                <c:pt idx="229">
                  <c:v>0.0174144504273427</c:v>
                </c:pt>
                <c:pt idx="230">
                  <c:v>0.0176796451039012</c:v>
                </c:pt>
                <c:pt idx="231">
                  <c:v>0.0179488782780723</c:v>
                </c:pt>
                <c:pt idx="232">
                  <c:v>0.0182222114498196</c:v>
                </c:pt>
                <c:pt idx="233">
                  <c:v>0.0184997070556544</c:v>
                </c:pt>
                <c:pt idx="234">
                  <c:v>0.0187814284828979</c:v>
                </c:pt>
                <c:pt idx="235">
                  <c:v>0.0190674400841603</c:v>
                </c:pt>
                <c:pt idx="236">
                  <c:v>0.0193578071920409</c:v>
                </c:pt>
                <c:pt idx="237">
                  <c:v>0.0196525961340517</c:v>
                </c:pt>
                <c:pt idx="238">
                  <c:v>0.0199518742477682</c:v>
                </c:pt>
                <c:pt idx="239">
                  <c:v>0.0202557098962114</c:v>
                </c:pt>
                <c:pt idx="240">
                  <c:v>0.0205641724834634</c:v>
                </c:pt>
                <c:pt idx="241">
                  <c:v>0.0208773324705212</c:v>
                </c:pt>
                <c:pt idx="242">
                  <c:v>0.021195261391392</c:v>
                </c:pt>
                <c:pt idx="243">
                  <c:v>0.0215180318694335</c:v>
                </c:pt>
                <c:pt idx="244">
                  <c:v>0.0218457176339427</c:v>
                </c:pt>
                <c:pt idx="245">
                  <c:v>0.0221783935369976</c:v>
                </c:pt>
                <c:pt idx="246">
                  <c:v>0.022516135570556</c:v>
                </c:pt>
                <c:pt idx="247">
                  <c:v>0.0228590208838132</c:v>
                </c:pt>
                <c:pt idx="248">
                  <c:v>0.0232071278008256</c:v>
                </c:pt>
                <c:pt idx="249">
                  <c:v>0.0235605358384016</c:v>
                </c:pt>
                <c:pt idx="250">
                  <c:v>0.0239193257242656</c:v>
                </c:pt>
                <c:pt idx="251">
                  <c:v>0.024283579415498</c:v>
                </c:pt>
                <c:pt idx="252">
                  <c:v>0.0246533801172569</c:v>
                </c:pt>
                <c:pt idx="253">
                  <c:v>0.0250288123017836</c:v>
                </c:pt>
                <c:pt idx="254">
                  <c:v>0.0254099617276992</c:v>
                </c:pt>
                <c:pt idx="255">
                  <c:v>0.0257969154595931</c:v>
                </c:pt>
                <c:pt idx="256">
                  <c:v>0.0261897618879117</c:v>
                </c:pt>
                <c:pt idx="257">
                  <c:v>0.0265885907491489</c:v>
                </c:pt>
                <c:pt idx="258">
                  <c:v>0.0269934931463441</c:v>
                </c:pt>
                <c:pt idx="259">
                  <c:v>0.0274045615698925</c:v>
                </c:pt>
                <c:pt idx="260">
                  <c:v>0.0278218899186726</c:v>
                </c:pt>
                <c:pt idx="261">
                  <c:v>0.028245573521495</c:v>
                </c:pt>
                <c:pt idx="262">
                  <c:v>0.0286757091588782</c:v>
                </c:pt>
                <c:pt idx="263">
                  <c:v>0.0291123950851555</c:v>
                </c:pt>
                <c:pt idx="264">
                  <c:v>0.0295557310509193</c:v>
                </c:pt>
                <c:pt idx="265">
                  <c:v>0.0300058183258064</c:v>
                </c:pt>
                <c:pt idx="266">
                  <c:v>0.0304627597216308</c:v>
                </c:pt>
                <c:pt idx="267">
                  <c:v>0.0309266596158689</c:v>
                </c:pt>
                <c:pt idx="268">
                  <c:v>0.0313976239755014</c:v>
                </c:pt>
                <c:pt idx="269">
                  <c:v>0.0318757603812197</c:v>
                </c:pt>
                <c:pt idx="270">
                  <c:v>0.0323611780519997</c:v>
                </c:pt>
                <c:pt idx="271">
                  <c:v>0.0328539878700505</c:v>
                </c:pt>
                <c:pt idx="272">
                  <c:v>0.0333543024061426</c:v>
                </c:pt>
                <c:pt idx="273">
                  <c:v>0.0338622359453224</c:v>
                </c:pt>
                <c:pt idx="274">
                  <c:v>0.0343779045130177</c:v>
                </c:pt>
                <c:pt idx="275">
                  <c:v>0.0349014259015408</c:v>
                </c:pt>
                <c:pt idx="276">
                  <c:v>0.0354329196969958</c:v>
                </c:pt>
                <c:pt idx="277">
                  <c:v>0.0359725073065947</c:v>
                </c:pt>
                <c:pt idx="278">
                  <c:v>0.0365203119863905</c:v>
                </c:pt>
                <c:pt idx="279">
                  <c:v>0.037076458869432</c:v>
                </c:pt>
                <c:pt idx="280">
                  <c:v>0.0376410749943472</c:v>
                </c:pt>
                <c:pt idx="281">
                  <c:v>0.0382142893343626</c:v>
                </c:pt>
                <c:pt idx="282">
                  <c:v>0.0387962328267641</c:v>
                </c:pt>
                <c:pt idx="283">
                  <c:v>0.0393870384028062</c:v>
                </c:pt>
                <c:pt idx="284">
                  <c:v>0.0399868410180774</c:v>
                </c:pt>
                <c:pt idx="285">
                  <c:v>0.0405957776833273</c:v>
                </c:pt>
                <c:pt idx="286">
                  <c:v>0.0412139874957638</c:v>
                </c:pt>
                <c:pt idx="287">
                  <c:v>0.0418416116708262</c:v>
                </c:pt>
                <c:pt idx="288">
                  <c:v>0.0424787935744428</c:v>
                </c:pt>
                <c:pt idx="289">
                  <c:v>0.0431256787557794</c:v>
                </c:pt>
                <c:pt idx="290">
                  <c:v>0.0437824149804868</c:v>
                </c:pt>
                <c:pt idx="291">
                  <c:v>0.0444491522644535</c:v>
                </c:pt>
                <c:pt idx="292">
                  <c:v>0.0451260429080747</c:v>
                </c:pt>
                <c:pt idx="293">
                  <c:v>0.0458132415310404</c:v>
                </c:pt>
                <c:pt idx="294">
                  <c:v>0.0465109051076551</c:v>
                </c:pt>
                <c:pt idx="295">
                  <c:v>0.0472191930026956</c:v>
                </c:pt>
                <c:pt idx="296">
                  <c:v>0.0479382670078128</c:v>
                </c:pt>
                <c:pt idx="297">
                  <c:v>0.0486682913784901</c:v>
                </c:pt>
                <c:pt idx="298">
                  <c:v>0.0494094328715636</c:v>
                </c:pt>
                <c:pt idx="299">
                  <c:v>0.0501618607833133</c:v>
                </c:pt>
                <c:pt idx="300">
                  <c:v>0.0509257469881353</c:v>
                </c:pt>
                <c:pt idx="301">
                  <c:v>0.0517012659778023</c:v>
                </c:pt>
                <c:pt idx="302">
                  <c:v>0.0524885949013222</c:v>
                </c:pt>
                <c:pt idx="303">
                  <c:v>0.0532879136054032</c:v>
                </c:pt>
                <c:pt idx="304">
                  <c:v>0.0540994046755363</c:v>
                </c:pt>
                <c:pt idx="305">
                  <c:v>0.0549232534777018</c:v>
                </c:pt>
                <c:pt idx="306">
                  <c:v>0.0557596482007125</c:v>
                </c:pt>
                <c:pt idx="307">
                  <c:v>0.0566087798992005</c:v>
                </c:pt>
                <c:pt idx="308">
                  <c:v>0.0574708425372593</c:v>
                </c:pt>
                <c:pt idx="309">
                  <c:v>0.0583460330327507</c:v>
                </c:pt>
                <c:pt idx="310">
                  <c:v>0.0592345513022849</c:v>
                </c:pt>
                <c:pt idx="311">
                  <c:v>0.0601366003068883</c:v>
                </c:pt>
                <c:pt idx="312">
                  <c:v>0.0610523860983637</c:v>
                </c:pt>
                <c:pt idx="313">
                  <c:v>0.0619821178663591</c:v>
                </c:pt>
                <c:pt idx="314">
                  <c:v>0.0629260079861514</c:v>
                </c:pt>
                <c:pt idx="315">
                  <c:v>0.0638842720671587</c:v>
                </c:pt>
                <c:pt idx="316">
                  <c:v>0.0648571290021917</c:v>
                </c:pt>
                <c:pt idx="317">
                  <c:v>0.0658448010174534</c:v>
                </c:pt>
                <c:pt idx="318">
                  <c:v>0.0668475137233029</c:v>
                </c:pt>
                <c:pt idx="319">
                  <c:v>0.0678654961657898</c:v>
                </c:pt>
                <c:pt idx="320">
                  <c:v>0.0688989808789744</c:v>
                </c:pt>
                <c:pt idx="321">
                  <c:v>0.0699482039380452</c:v>
                </c:pt>
                <c:pt idx="322">
                  <c:v>0.0710134050132438</c:v>
                </c:pt>
                <c:pt idx="323">
                  <c:v>0.072094827424613</c:v>
                </c:pt>
                <c:pt idx="324">
                  <c:v>0.0731927181975767</c:v>
                </c:pt>
                <c:pt idx="325">
                  <c:v>0.0743073281193671</c:v>
                </c:pt>
                <c:pt idx="326">
                  <c:v>0.0754389117963118</c:v>
                </c:pt>
                <c:pt idx="327">
                  <c:v>0.0765877277119917</c:v>
                </c:pt>
                <c:pt idx="328">
                  <c:v>0.077754038286286</c:v>
                </c:pt>
                <c:pt idx="329">
                  <c:v>0.0789381099353157</c:v>
                </c:pt>
                <c:pt idx="330">
                  <c:v>0.0801402131323002</c:v>
                </c:pt>
                <c:pt idx="331">
                  <c:v>0.0813606224693403</c:v>
                </c:pt>
                <c:pt idx="332">
                  <c:v>0.0825996167201425</c:v>
                </c:pt>
                <c:pt idx="333">
                  <c:v>0.0838574789036981</c:v>
                </c:pt>
                <c:pt idx="334">
                  <c:v>0.085134496348932</c:v>
                </c:pt>
                <c:pt idx="335">
                  <c:v>0.086430960760337</c:v>
                </c:pt>
                <c:pt idx="336">
                  <c:v>0.0877471682846062</c:v>
                </c:pt>
                <c:pt idx="337">
                  <c:v>0.0890834195782803</c:v>
                </c:pt>
                <c:pt idx="338">
                  <c:v>0.0904400198764266</c:v>
                </c:pt>
                <c:pt idx="339">
                  <c:v>0.0918172790623621</c:v>
                </c:pt>
                <c:pt idx="340">
                  <c:v>0.0932155117384387</c:v>
                </c:pt>
                <c:pt idx="341">
                  <c:v>0.0946350372979073</c:v>
                </c:pt>
                <c:pt idx="342">
                  <c:v>0.0960761799978755</c:v>
                </c:pt>
                <c:pt idx="343">
                  <c:v>0.0975392690333761</c:v>
                </c:pt>
                <c:pt idx="344">
                  <c:v>0.0990246386125646</c:v>
                </c:pt>
                <c:pt idx="345">
                  <c:v>0.100532628033061</c:v>
                </c:pt>
                <c:pt idx="346">
                  <c:v>0.102063581759452</c:v>
                </c:pt>
                <c:pt idx="347">
                  <c:v>0.103617849501982</c:v>
                </c:pt>
                <c:pt idx="348">
                  <c:v>0.105195786296428</c:v>
                </c:pt>
                <c:pt idx="349">
                  <c:v>0.106797752585207</c:v>
                </c:pt>
                <c:pt idx="350">
                  <c:v>0.108424114299702</c:v>
                </c:pt>
                <c:pt idx="351">
                  <c:v>0.11007524294386</c:v>
                </c:pt>
                <c:pt idx="352">
                  <c:v>0.111751515679046</c:v>
                </c:pt>
                <c:pt idx="353">
                  <c:v>0.113453315410199</c:v>
                </c:pt>
                <c:pt idx="354">
                  <c:v>0.115181030873298</c:v>
                </c:pt>
                <c:pt idx="355">
                  <c:v>0.11693505672416</c:v>
                </c:pt>
                <c:pt idx="356">
                  <c:v>0.118715793628589</c:v>
                </c:pt>
                <c:pt idx="357">
                  <c:v>0.120523648353898</c:v>
                </c:pt>
                <c:pt idx="358">
                  <c:v>0.122359033861825</c:v>
                </c:pt>
                <c:pt idx="359">
                  <c:v>0.124222369402868</c:v>
                </c:pt>
                <c:pt idx="360">
                  <c:v>0.126114080612049</c:v>
                </c:pt>
                <c:pt idx="361">
                  <c:v>0.128034599606141</c:v>
                </c:pt>
                <c:pt idx="362">
                  <c:v>0.129984365082377</c:v>
                </c:pt>
                <c:pt idx="363">
                  <c:v>0.131963822418656</c:v>
                </c:pt>
                <c:pt idx="364">
                  <c:v>0.133973423775286</c:v>
                </c:pt>
                <c:pt idx="365">
                  <c:v>0.13601362819826</c:v>
                </c:pt>
                <c:pt idx="366">
                  <c:v>0.138084901724122</c:v>
                </c:pt>
                <c:pt idx="367">
                  <c:v>0.140187717486418</c:v>
                </c:pt>
                <c:pt idx="368">
                  <c:v>0.142322555823774</c:v>
                </c:pt>
                <c:pt idx="369">
                  <c:v>0.144489904389619</c:v>
                </c:pt>
                <c:pt idx="370">
                  <c:v>0.146690258263572</c:v>
                </c:pt>
                <c:pt idx="371">
                  <c:v>0.14892412006454</c:v>
                </c:pt>
                <c:pt idx="372">
                  <c:v>0.151192000065523</c:v>
                </c:pt>
                <c:pt idx="373">
                  <c:v>0.153494416310176</c:v>
                </c:pt>
                <c:pt idx="374">
                  <c:v>0.155831894731143</c:v>
                </c:pt>
                <c:pt idx="375">
                  <c:v>0.158204969270196</c:v>
                </c:pt>
                <c:pt idx="376">
                  <c:v>0.160614182000199</c:v>
                </c:pt>
                <c:pt idx="377">
                  <c:v>0.163060083248933</c:v>
                </c:pt>
                <c:pt idx="378">
                  <c:v>0.165543231724805</c:v>
                </c:pt>
                <c:pt idx="379">
                  <c:v>0.168064194644472</c:v>
                </c:pt>
                <c:pt idx="380">
                  <c:v>0.170623547862408</c:v>
                </c:pt>
                <c:pt idx="381">
                  <c:v>0.173221876002445</c:v>
                </c:pt>
                <c:pt idx="382">
                  <c:v>0.175859772591315</c:v>
                </c:pt>
                <c:pt idx="383">
                  <c:v>0.178537840194228</c:v>
                </c:pt>
                <c:pt idx="384">
                  <c:v>0.181256690552516</c:v>
                </c:pt>
                <c:pt idx="385">
                  <c:v>0.184016944723366</c:v>
                </c:pt>
                <c:pt idx="386">
                  <c:v>0.186819233221692</c:v>
                </c:pt>
                <c:pt idx="387">
                  <c:v>0.189664196164154</c:v>
                </c:pt>
                <c:pt idx="388">
                  <c:v>0.192552483415385</c:v>
                </c:pt>
                <c:pt idx="389">
                  <c:v>0.195484754736431</c:v>
                </c:pt>
                <c:pt idx="390">
                  <c:v>0.198461679935463</c:v>
                </c:pt>
                <c:pt idx="391">
                  <c:v>0.201483939020775</c:v>
                </c:pt>
                <c:pt idx="392">
                  <c:v>0.204552222356117</c:v>
                </c:pt>
                <c:pt idx="393">
                  <c:v>0.207667230818393</c:v>
                </c:pt>
                <c:pt idx="394">
                  <c:v>0.210829675957759</c:v>
                </c:pt>
                <c:pt idx="395">
                  <c:v>0.214040280160161</c:v>
                </c:pt>
                <c:pt idx="396">
                  <c:v>0.217299776812347</c:v>
                </c:pt>
                <c:pt idx="397">
                  <c:v>0.220608910469387</c:v>
                </c:pt>
                <c:pt idx="398">
                  <c:v>0.223968437024759</c:v>
                </c:pt>
                <c:pt idx="399">
                  <c:v>0.227379123883004</c:v>
                </c:pt>
                <c:pt idx="400">
                  <c:v>0.230841750135029</c:v>
                </c:pt>
                <c:pt idx="401">
                  <c:v>0.23435710673607</c:v>
                </c:pt>
                <c:pt idx="402">
                  <c:v>0.237925996686366</c:v>
                </c:pt>
                <c:pt idx="403">
                  <c:v>0.241549235214584</c:v>
                </c:pt>
                <c:pt idx="404">
                  <c:v>0.245227649964045</c:v>
                </c:pt>
                <c:pt idx="405">
                  <c:v>0.248962081181772</c:v>
                </c:pt>
                <c:pt idx="406">
                  <c:v>0.252753381910428</c:v>
                </c:pt>
                <c:pt idx="407">
                  <c:v>0.256602418183176</c:v>
                </c:pt>
                <c:pt idx="408">
                  <c:v>0.260510069221498</c:v>
                </c:pt>
                <c:pt idx="409">
                  <c:v>0.264477227636039</c:v>
                </c:pt>
                <c:pt idx="410">
                  <c:v>0.268504799630496</c:v>
                </c:pt>
                <c:pt idx="411">
                  <c:v>0.272593705208626</c:v>
                </c:pt>
                <c:pt idx="412">
                  <c:v>0.276744878384392</c:v>
                </c:pt>
                <c:pt idx="413">
                  <c:v>0.280959267395322</c:v>
                </c:pt>
                <c:pt idx="414">
                  <c:v>0.285237834919108</c:v>
                </c:pt>
                <c:pt idx="415">
                  <c:v>0.289581558293511</c:v>
                </c:pt>
                <c:pt idx="416">
                  <c:v>0.293991429739605</c:v>
                </c:pt>
                <c:pt idx="417">
                  <c:v>0.298468456588431</c:v>
                </c:pt>
                <c:pt idx="418">
                  <c:v>0.303013661511098</c:v>
                </c:pt>
                <c:pt idx="419">
                  <c:v>0.307628082752384</c:v>
                </c:pt>
                <c:pt idx="420">
                  <c:v>0.312312774367902</c:v>
                </c:pt>
                <c:pt idx="421">
                  <c:v>0.317068806464875</c:v>
                </c:pt>
                <c:pt idx="422">
                  <c:v>0.321897265446574</c:v>
                </c:pt>
                <c:pt idx="423">
                  <c:v>0.326799254260481</c:v>
                </c:pt>
                <c:pt idx="424">
                  <c:v>0.331775892650235</c:v>
                </c:pt>
                <c:pt idx="425">
                  <c:v>0.336828317411406</c:v>
                </c:pt>
                <c:pt idx="426">
                  <c:v>0.341957682651173</c:v>
                </c:pt>
                <c:pt idx="427">
                  <c:v>0.347165160051952</c:v>
                </c:pt>
                <c:pt idx="428">
                  <c:v>0.352451939139038</c:v>
                </c:pt>
                <c:pt idx="429">
                  <c:v>0.357819227552323</c:v>
                </c:pt>
                <c:pt idx="430">
                  <c:v>0.363268251322155</c:v>
                </c:pt>
                <c:pt idx="431">
                  <c:v>0.368800255149396</c:v>
                </c:pt>
                <c:pt idx="432">
                  <c:v>0.374416502689743</c:v>
                </c:pt>
                <c:pt idx="433">
                  <c:v>0.380118276842378</c:v>
                </c:pt>
                <c:pt idx="434">
                  <c:v>0.385906880043023</c:v>
                </c:pt>
                <c:pt idx="435">
                  <c:v>0.391783634561445</c:v>
                </c:pt>
                <c:pt idx="436">
                  <c:v>0.397749882803498</c:v>
                </c:pt>
                <c:pt idx="437">
                  <c:v>0.403806987617764</c:v>
                </c:pt>
                <c:pt idx="438">
                  <c:v>0.409956332606867</c:v>
                </c:pt>
                <c:pt idx="439">
                  <c:v>0.41619932244352</c:v>
                </c:pt>
                <c:pt idx="440">
                  <c:v>0.422537383191391</c:v>
                </c:pt>
                <c:pt idx="441">
                  <c:v>0.428971962630854</c:v>
                </c:pt>
                <c:pt idx="442">
                  <c:v>0.435504530589699</c:v>
                </c:pt>
                <c:pt idx="443">
                  <c:v>0.442136579278882</c:v>
                </c:pt>
                <c:pt idx="444">
                  <c:v>0.448869623633383</c:v>
                </c:pt>
                <c:pt idx="445">
                  <c:v>0.455705201658257</c:v>
                </c:pt>
                <c:pt idx="446">
                  <c:v>0.462644874779956</c:v>
                </c:pt>
                <c:pt idx="447">
                  <c:v>0.469690228203001</c:v>
                </c:pt>
                <c:pt idx="448">
                  <c:v>0.476842871272083</c:v>
                </c:pt>
                <c:pt idx="449">
                  <c:v>0.484104437839678</c:v>
                </c:pt>
                <c:pt idx="450">
                  <c:v>0.491476586639267</c:v>
                </c:pt>
                <c:pt idx="451">
                  <c:v>0.49896100166423</c:v>
                </c:pt>
                <c:pt idx="452">
                  <c:v>0.506559392552518</c:v>
                </c:pt>
                <c:pt idx="453">
                  <c:v>0.514273494977175</c:v>
                </c:pt>
                <c:pt idx="454">
                  <c:v>0.522105071042818</c:v>
                </c:pt>
                <c:pt idx="455">
                  <c:v>0.53005590968814</c:v>
                </c:pt>
                <c:pt idx="456">
                  <c:v>0.538127827094558</c:v>
                </c:pt>
                <c:pt idx="457">
                  <c:v>0.546322667101074</c:v>
                </c:pt>
                <c:pt idx="458">
                  <c:v>0.554642301625456</c:v>
                </c:pt>
                <c:pt idx="459">
                  <c:v>0.563088631091834</c:v>
                </c:pt>
                <c:pt idx="460">
                  <c:v>0.571663584864806</c:v>
                </c:pt>
                <c:pt idx="461">
                  <c:v>0.580369121690158</c:v>
                </c:pt>
                <c:pt idx="462">
                  <c:v>0.589207230142292</c:v>
                </c:pt>
                <c:pt idx="463">
                  <c:v>0.598179929078469</c:v>
                </c:pt>
                <c:pt idx="464">
                  <c:v>0.607289268099969</c:v>
                </c:pt>
                <c:pt idx="465">
                  <c:v>0.616537328020273</c:v>
                </c:pt>
                <c:pt idx="466">
                  <c:v>0.625926221340379</c:v>
                </c:pt>
                <c:pt idx="467">
                  <c:v>0.635458092731349</c:v>
                </c:pt>
                <c:pt idx="468">
                  <c:v>0.645135119524212</c:v>
                </c:pt>
                <c:pt idx="469">
                  <c:v>0.654959512207323</c:v>
                </c:pt>
                <c:pt idx="470">
                  <c:v>0.664933514931292</c:v>
                </c:pt>
                <c:pt idx="471">
                  <c:v>0.675059406021616</c:v>
                </c:pt>
                <c:pt idx="472">
                  <c:v>0.685339498499103</c:v>
                </c:pt>
                <c:pt idx="473">
                  <c:v>0.695776140608226</c:v>
                </c:pt>
                <c:pt idx="474">
                  <c:v>0.706371716353529</c:v>
                </c:pt>
                <c:pt idx="475">
                  <c:v>0.717128646044192</c:v>
                </c:pt>
                <c:pt idx="476">
                  <c:v>0.728049386846895</c:v>
                </c:pt>
                <c:pt idx="477">
                  <c:v>0.739136433347102</c:v>
                </c:pt>
                <c:pt idx="478">
                  <c:v>0.750392318118885</c:v>
                </c:pt>
                <c:pt idx="479">
                  <c:v>0.761819612303437</c:v>
                </c:pt>
                <c:pt idx="480">
                  <c:v>0.773420926196382</c:v>
                </c:pt>
                <c:pt idx="481">
                  <c:v>0.785198909844042</c:v>
                </c:pt>
                <c:pt idx="482">
                  <c:v>0.797156253648775</c:v>
                </c:pt>
                <c:pt idx="483">
                  <c:v>0.809295688983528</c:v>
                </c:pt>
                <c:pt idx="484">
                  <c:v>0.821619988815764</c:v>
                </c:pt>
                <c:pt idx="485">
                  <c:v>0.834131968340877</c:v>
                </c:pt>
                <c:pt idx="486">
                  <c:v>0.846834485625256</c:v>
                </c:pt>
                <c:pt idx="487">
                  <c:v>0.859730442259144</c:v>
                </c:pt>
                <c:pt idx="488">
                  <c:v>0.872822784019435</c:v>
                </c:pt>
                <c:pt idx="489">
                  <c:v>0.886114501542573</c:v>
                </c:pt>
                <c:pt idx="490">
                  <c:v>0.899608631007689</c:v>
                </c:pt>
                <c:pt idx="491">
                  <c:v>0.913308254830141</c:v>
                </c:pt>
                <c:pt idx="492">
                  <c:v>0.927216502365625</c:v>
                </c:pt>
                <c:pt idx="493">
                  <c:v>0.941336550625</c:v>
                </c:pt>
                <c:pt idx="494">
                  <c:v>0.955671625</c:v>
                </c:pt>
                <c:pt idx="495">
                  <c:v>0.970225</c:v>
                </c:pt>
                <c:pt idx="496">
                  <c:v>0.985</c:v>
                </c:pt>
                <c:pt idx="497">
                  <c:v>1.0</c:v>
                </c:pt>
                <c:pt idx="498">
                  <c:v>1.014999999999999</c:v>
                </c:pt>
                <c:pt idx="499">
                  <c:v>1.030224999999999</c:v>
                </c:pt>
                <c:pt idx="500">
                  <c:v>1.045678375</c:v>
                </c:pt>
                <c:pt idx="501">
                  <c:v>1.061363550624999</c:v>
                </c:pt>
                <c:pt idx="502">
                  <c:v>1.077284003884374</c:v>
                </c:pt>
                <c:pt idx="503">
                  <c:v>1.09344326394264</c:v>
                </c:pt>
                <c:pt idx="504">
                  <c:v>1.10984491290178</c:v>
                </c:pt>
                <c:pt idx="505">
                  <c:v>1.126492586595306</c:v>
                </c:pt>
                <c:pt idx="506">
                  <c:v>1.143389975394235</c:v>
                </c:pt>
                <c:pt idx="507">
                  <c:v>1.160540825025149</c:v>
                </c:pt>
                <c:pt idx="508">
                  <c:v>1.177948937400526</c:v>
                </c:pt>
                <c:pt idx="509">
                  <c:v>1.195618171461535</c:v>
                </c:pt>
                <c:pt idx="510">
                  <c:v>1.213552444033456</c:v>
                </c:pt>
                <c:pt idx="511">
                  <c:v>1.231755730693958</c:v>
                </c:pt>
                <c:pt idx="512">
                  <c:v>1.250232066654368</c:v>
                </c:pt>
                <c:pt idx="513">
                  <c:v>1.268985547654182</c:v>
                </c:pt>
                <c:pt idx="514">
                  <c:v>1.288020330868995</c:v>
                </c:pt>
                <c:pt idx="515">
                  <c:v>1.30734063583203</c:v>
                </c:pt>
                <c:pt idx="516">
                  <c:v>1.32695074536951</c:v>
                </c:pt>
                <c:pt idx="517">
                  <c:v>1.346855006550053</c:v>
                </c:pt>
                <c:pt idx="518">
                  <c:v>1.367057831648305</c:v>
                </c:pt>
                <c:pt idx="519">
                  <c:v>1.387563699123028</c:v>
                </c:pt>
                <c:pt idx="520">
                  <c:v>1.408377154609873</c:v>
                </c:pt>
                <c:pt idx="521">
                  <c:v>1.429502811929021</c:v>
                </c:pt>
                <c:pt idx="522">
                  <c:v>1.450945354107956</c:v>
                </c:pt>
                <c:pt idx="523">
                  <c:v>1.472709534419576</c:v>
                </c:pt>
                <c:pt idx="524">
                  <c:v>1.494800177435869</c:v>
                </c:pt>
                <c:pt idx="525">
                  <c:v>1.517222180097407</c:v>
                </c:pt>
                <c:pt idx="526">
                  <c:v>1.539980512798868</c:v>
                </c:pt>
                <c:pt idx="527">
                  <c:v>1.563080220490851</c:v>
                </c:pt>
                <c:pt idx="528">
                  <c:v>1.586526423798214</c:v>
                </c:pt>
                <c:pt idx="529">
                  <c:v>1.610324320155186</c:v>
                </c:pt>
                <c:pt idx="530">
                  <c:v>1.634479184957515</c:v>
                </c:pt>
                <c:pt idx="531">
                  <c:v>1.658996372731877</c:v>
                </c:pt>
                <c:pt idx="532">
                  <c:v>1.683881318322854</c:v>
                </c:pt>
                <c:pt idx="533">
                  <c:v>1.709139538097697</c:v>
                </c:pt>
                <c:pt idx="534">
                  <c:v>1.734776631169162</c:v>
                </c:pt>
                <c:pt idx="535">
                  <c:v>1.7607982806367</c:v>
                </c:pt>
                <c:pt idx="536">
                  <c:v>1.787210254846251</c:v>
                </c:pt>
                <c:pt idx="537">
                  <c:v>1.814018408668944</c:v>
                </c:pt>
                <c:pt idx="538">
                  <c:v>1.841228684798978</c:v>
                </c:pt>
                <c:pt idx="539">
                  <c:v>1.868847115070962</c:v>
                </c:pt>
                <c:pt idx="540">
                  <c:v>1.896879821797027</c:v>
                </c:pt>
                <c:pt idx="541">
                  <c:v>1.925333019123982</c:v>
                </c:pt>
                <c:pt idx="542">
                  <c:v>1.954213014410842</c:v>
                </c:pt>
                <c:pt idx="543">
                  <c:v>1.983526209627004</c:v>
                </c:pt>
                <c:pt idx="544">
                  <c:v>2.013279102771409</c:v>
                </c:pt>
                <c:pt idx="545">
                  <c:v>2.04347828931298</c:v>
                </c:pt>
                <c:pt idx="546">
                  <c:v>2.074130463652675</c:v>
                </c:pt>
                <c:pt idx="547">
                  <c:v>2.105242420607463</c:v>
                </c:pt>
                <c:pt idx="548">
                  <c:v>2.136821056916576</c:v>
                </c:pt>
                <c:pt idx="549">
                  <c:v>2.168873372770325</c:v>
                </c:pt>
                <c:pt idx="550">
                  <c:v>2.201406473361878</c:v>
                </c:pt>
                <c:pt idx="551">
                  <c:v>2.234427570462308</c:v>
                </c:pt>
                <c:pt idx="552">
                  <c:v>2.26794398401924</c:v>
                </c:pt>
                <c:pt idx="553">
                  <c:v>2.301963143779528</c:v>
                </c:pt>
                <c:pt idx="554">
                  <c:v>2.336492590936219</c:v>
                </c:pt>
                <c:pt idx="555">
                  <c:v>2.371539979800263</c:v>
                </c:pt>
                <c:pt idx="556">
                  <c:v>2.407113079497269</c:v>
                </c:pt>
                <c:pt idx="557">
                  <c:v>2.443219775689728</c:v>
                </c:pt>
                <c:pt idx="558">
                  <c:v>2.479868072325073</c:v>
                </c:pt>
                <c:pt idx="559">
                  <c:v>2.517066093409948</c:v>
                </c:pt>
                <c:pt idx="560">
                  <c:v>2.554822084811098</c:v>
                </c:pt>
                <c:pt idx="561">
                  <c:v>2.593144416083263</c:v>
                </c:pt>
                <c:pt idx="562">
                  <c:v>2.632041582324513</c:v>
                </c:pt>
                <c:pt idx="563">
                  <c:v>2.67152220605938</c:v>
                </c:pt>
                <c:pt idx="564">
                  <c:v>2.711595039150269</c:v>
                </c:pt>
                <c:pt idx="565">
                  <c:v>2.752268964737523</c:v>
                </c:pt>
                <c:pt idx="566">
                  <c:v>2.793552999208586</c:v>
                </c:pt>
                <c:pt idx="567">
                  <c:v>2.835456294196714</c:v>
                </c:pt>
                <c:pt idx="568">
                  <c:v>2.877988138609665</c:v>
                </c:pt>
                <c:pt idx="569">
                  <c:v>2.921157960688811</c:v>
                </c:pt>
                <c:pt idx="570">
                  <c:v>2.964975330099141</c:v>
                </c:pt>
                <c:pt idx="571">
                  <c:v>3.009449960050628</c:v>
                </c:pt>
                <c:pt idx="572">
                  <c:v>3.05459170945139</c:v>
                </c:pt>
                <c:pt idx="573">
                  <c:v>3.100410585093159</c:v>
                </c:pt>
                <c:pt idx="574">
                  <c:v>3.146916743869558</c:v>
                </c:pt>
                <c:pt idx="575">
                  <c:v>3.1941204950276</c:v>
                </c:pt>
                <c:pt idx="576">
                  <c:v>3.242032302453014</c:v>
                </c:pt>
                <c:pt idx="577">
                  <c:v>3.290662786989808</c:v>
                </c:pt>
                <c:pt idx="578">
                  <c:v>3.340022728794655</c:v>
                </c:pt>
                <c:pt idx="579">
                  <c:v>3.390123069726575</c:v>
                </c:pt>
                <c:pt idx="580">
                  <c:v>3.440974915772474</c:v>
                </c:pt>
                <c:pt idx="581">
                  <c:v>3.492589539509058</c:v>
                </c:pt>
                <c:pt idx="582">
                  <c:v>3.544978382601695</c:v>
                </c:pt>
                <c:pt idx="583">
                  <c:v>3.59815305834072</c:v>
                </c:pt>
                <c:pt idx="584">
                  <c:v>3.65212535421583</c:v>
                </c:pt>
                <c:pt idx="585">
                  <c:v>3.706907234529067</c:v>
                </c:pt>
                <c:pt idx="586">
                  <c:v>3.762510843047004</c:v>
                </c:pt>
                <c:pt idx="587">
                  <c:v>3.818948505692707</c:v>
                </c:pt>
                <c:pt idx="588">
                  <c:v>3.876232733278096</c:v>
                </c:pt>
                <c:pt idx="589">
                  <c:v>3.934376224277268</c:v>
                </c:pt>
                <c:pt idx="590">
                  <c:v>3.99339186764143</c:v>
                </c:pt>
                <c:pt idx="591">
                  <c:v>4.053292745656051</c:v>
                </c:pt>
                <c:pt idx="592">
                  <c:v>4.114092136840886</c:v>
                </c:pt>
                <c:pt idx="593">
                  <c:v>4.175803518893502</c:v>
                </c:pt>
                <c:pt idx="594">
                  <c:v>4.238440571676901</c:v>
                </c:pt>
                <c:pt idx="595">
                  <c:v>4.302017180252057</c:v>
                </c:pt>
                <c:pt idx="596">
                  <c:v>4.366547437955837</c:v>
                </c:pt>
                <c:pt idx="597">
                  <c:v>4.432045649525175</c:v>
                </c:pt>
                <c:pt idx="598">
                  <c:v>4.498526334268051</c:v>
                </c:pt>
                <c:pt idx="599">
                  <c:v>4.566004229282069</c:v>
                </c:pt>
                <c:pt idx="600">
                  <c:v>4.634494292721301</c:v>
                </c:pt>
                <c:pt idx="601">
                  <c:v>4.704011707112121</c:v>
                </c:pt>
                <c:pt idx="602">
                  <c:v>4.774571882718803</c:v>
                </c:pt>
                <c:pt idx="603">
                  <c:v>4.846190460959584</c:v>
                </c:pt>
                <c:pt idx="604">
                  <c:v>4.918883317873978</c:v>
                </c:pt>
                <c:pt idx="605">
                  <c:v>4.992666567642087</c:v>
                </c:pt>
                <c:pt idx="606">
                  <c:v>5.067556566156709</c:v>
                </c:pt>
                <c:pt idx="607">
                  <c:v>5.14356991464907</c:v>
                </c:pt>
                <c:pt idx="608">
                  <c:v>5.220723463368803</c:v>
                </c:pt>
                <c:pt idx="609">
                  <c:v>5.299034315319337</c:v>
                </c:pt>
                <c:pt idx="610">
                  <c:v>5.378519830049124</c:v>
                </c:pt>
                <c:pt idx="611">
                  <c:v>5.459197627499862</c:v>
                </c:pt>
                <c:pt idx="612">
                  <c:v>5.541085591912358</c:v>
                </c:pt>
                <c:pt idx="613">
                  <c:v>5.62420187579104</c:v>
                </c:pt>
                <c:pt idx="614">
                  <c:v>5.708564903927908</c:v>
                </c:pt>
                <c:pt idx="615">
                  <c:v>5.794193377486826</c:v>
                </c:pt>
                <c:pt idx="616">
                  <c:v>5.881106278149128</c:v>
                </c:pt>
                <c:pt idx="617">
                  <c:v>5.969322872321367</c:v>
                </c:pt>
                <c:pt idx="618">
                  <c:v>6.058862715406187</c:v>
                </c:pt>
                <c:pt idx="619">
                  <c:v>6.149745656137275</c:v>
                </c:pt>
                <c:pt idx="620">
                  <c:v>6.241991840979334</c:v>
                </c:pt>
                <c:pt idx="621">
                  <c:v>6.335621718594027</c:v>
                </c:pt>
                <c:pt idx="622">
                  <c:v>6.430656044372936</c:v>
                </c:pt>
                <c:pt idx="623">
                  <c:v>6.527115885038524</c:v>
                </c:pt>
                <c:pt idx="624">
                  <c:v>6.625022623314104</c:v>
                </c:pt>
                <c:pt idx="625">
                  <c:v>6.724397962663815</c:v>
                </c:pt>
                <c:pt idx="626">
                  <c:v>6.825263932103773</c:v>
                </c:pt>
                <c:pt idx="627">
                  <c:v>6.92764289108533</c:v>
                </c:pt>
                <c:pt idx="628">
                  <c:v>7.03155753445161</c:v>
                </c:pt>
                <c:pt idx="629">
                  <c:v>7.137030897468377</c:v>
                </c:pt>
                <c:pt idx="630">
                  <c:v>7.244086360930401</c:v>
                </c:pt>
                <c:pt idx="631">
                  <c:v>7.35274765634436</c:v>
                </c:pt>
                <c:pt idx="632">
                  <c:v>7.463038871189525</c:v>
                </c:pt>
                <c:pt idx="633">
                  <c:v>7.574984454257367</c:v>
                </c:pt>
                <c:pt idx="634">
                  <c:v>7.68860922107123</c:v>
                </c:pt>
                <c:pt idx="635">
                  <c:v>7.803938359387292</c:v>
                </c:pt>
                <c:pt idx="636">
                  <c:v>7.920997434778106</c:v>
                </c:pt>
                <c:pt idx="637">
                  <c:v>8.039812396299773</c:v>
                </c:pt>
                <c:pt idx="638">
                  <c:v>8.160409582244277</c:v>
                </c:pt>
                <c:pt idx="639">
                  <c:v>8.282815725977933</c:v>
                </c:pt>
                <c:pt idx="640">
                  <c:v>8.4070579618676</c:v>
                </c:pt>
                <c:pt idx="641">
                  <c:v>8.533163831295613</c:v>
                </c:pt>
                <c:pt idx="642">
                  <c:v>8.661161288765047</c:v>
                </c:pt>
                <c:pt idx="643">
                  <c:v>8.79107870809651</c:v>
                </c:pt>
                <c:pt idx="644">
                  <c:v>8.922944888717974</c:v>
                </c:pt>
                <c:pt idx="645">
                  <c:v>9.056789062048748</c:v>
                </c:pt>
                <c:pt idx="646">
                  <c:v>9.192640897979472</c:v>
                </c:pt>
                <c:pt idx="647">
                  <c:v>9.330530511449168</c:v>
                </c:pt>
                <c:pt idx="648">
                  <c:v>9.470488469120894</c:v>
                </c:pt>
                <c:pt idx="649">
                  <c:v>9.612545796157707</c:v>
                </c:pt>
                <c:pt idx="650">
                  <c:v>9.756733983100073</c:v>
                </c:pt>
                <c:pt idx="651">
                  <c:v>9.903084992846572</c:v>
                </c:pt>
                <c:pt idx="652">
                  <c:v>10.05163126773928</c:v>
                </c:pt>
                <c:pt idx="653">
                  <c:v>10.20240573675536</c:v>
                </c:pt>
                <c:pt idx="654">
                  <c:v>10.3554418228067</c:v>
                </c:pt>
                <c:pt idx="655">
                  <c:v>10.51077345014879</c:v>
                </c:pt>
                <c:pt idx="656">
                  <c:v>10.66843505190102</c:v>
                </c:pt>
                <c:pt idx="657">
                  <c:v>10.82846157767953</c:v>
                </c:pt>
                <c:pt idx="658">
                  <c:v>10.99088850134473</c:v>
                </c:pt>
                <c:pt idx="659">
                  <c:v>11.1557518288649</c:v>
                </c:pt>
                <c:pt idx="660">
                  <c:v>11.32308810629787</c:v>
                </c:pt>
                <c:pt idx="661">
                  <c:v>11.49293442789234</c:v>
                </c:pt>
                <c:pt idx="662">
                  <c:v>11.66532844431071</c:v>
                </c:pt>
                <c:pt idx="663">
                  <c:v>11.84030837097537</c:v>
                </c:pt>
                <c:pt idx="664">
                  <c:v>12.01791299654001</c:v>
                </c:pt>
                <c:pt idx="665">
                  <c:v>12.19818169148811</c:v>
                </c:pt>
                <c:pt idx="666">
                  <c:v>12.38115441686043</c:v>
                </c:pt>
                <c:pt idx="667">
                  <c:v>12.56687173311333</c:v>
                </c:pt>
                <c:pt idx="668">
                  <c:v>12.75537480911003</c:v>
                </c:pt>
                <c:pt idx="669">
                  <c:v>12.94670543124668</c:v>
                </c:pt>
                <c:pt idx="670">
                  <c:v>13.14090601271538</c:v>
                </c:pt>
                <c:pt idx="671">
                  <c:v>13.33801960290611</c:v>
                </c:pt>
                <c:pt idx="672">
                  <c:v>13.5380898969497</c:v>
                </c:pt>
                <c:pt idx="673">
                  <c:v>13.74116124540394</c:v>
                </c:pt>
                <c:pt idx="674">
                  <c:v>13.947278664085</c:v>
                </c:pt>
                <c:pt idx="675">
                  <c:v>14.15648784404629</c:v>
                </c:pt>
                <c:pt idx="676">
                  <c:v>14.36883516170697</c:v>
                </c:pt>
                <c:pt idx="677">
                  <c:v>14.58436768913256</c:v>
                </c:pt>
                <c:pt idx="678">
                  <c:v>14.80313320446957</c:v>
                </c:pt>
                <c:pt idx="679">
                  <c:v>15.02518020253661</c:v>
                </c:pt>
                <c:pt idx="680">
                  <c:v>15.25055790557465</c:v>
                </c:pt>
                <c:pt idx="681">
                  <c:v>15.47931627415827</c:v>
                </c:pt>
                <c:pt idx="682">
                  <c:v>15.71150601827064</c:v>
                </c:pt>
                <c:pt idx="683">
                  <c:v>15.94717860854469</c:v>
                </c:pt>
                <c:pt idx="684">
                  <c:v>16.18638628767285</c:v>
                </c:pt>
                <c:pt idx="685">
                  <c:v>16.42918208198794</c:v>
                </c:pt>
                <c:pt idx="686">
                  <c:v>16.67561981321777</c:v>
                </c:pt>
                <c:pt idx="687">
                  <c:v>16.92575411041604</c:v>
                </c:pt>
                <c:pt idx="688">
                  <c:v>17.17964042207228</c:v>
                </c:pt>
                <c:pt idx="689">
                  <c:v>17.43733502840336</c:v>
                </c:pt>
                <c:pt idx="690">
                  <c:v>17.69889505382942</c:v>
                </c:pt>
                <c:pt idx="691">
                  <c:v>17.96437847963685</c:v>
                </c:pt>
                <c:pt idx="692">
                  <c:v>18.2338441568314</c:v>
                </c:pt>
                <c:pt idx="693">
                  <c:v>18.50735181918387</c:v>
                </c:pt>
                <c:pt idx="694">
                  <c:v>18.78496209647162</c:v>
                </c:pt>
                <c:pt idx="695">
                  <c:v>19.06673652791869</c:v>
                </c:pt>
                <c:pt idx="696">
                  <c:v>19.35273757583746</c:v>
                </c:pt>
                <c:pt idx="697">
                  <c:v>19.64302863947503</c:v>
                </c:pt>
                <c:pt idx="698">
                  <c:v>19.93767406906716</c:v>
                </c:pt>
                <c:pt idx="699">
                  <c:v>20.23673918010314</c:v>
                </c:pt>
                <c:pt idx="700">
                  <c:v>20.54029026780471</c:v>
                </c:pt>
                <c:pt idx="701">
                  <c:v>20.84839462182177</c:v>
                </c:pt>
                <c:pt idx="702">
                  <c:v>21.16112054114909</c:v>
                </c:pt>
                <c:pt idx="703">
                  <c:v>21.47853734926631</c:v>
                </c:pt>
                <c:pt idx="704">
                  <c:v>21.80071540950533</c:v>
                </c:pt>
                <c:pt idx="705">
                  <c:v>22.12772614064789</c:v>
                </c:pt>
                <c:pt idx="706">
                  <c:v>22.4596420327576</c:v>
                </c:pt>
                <c:pt idx="707">
                  <c:v>22.79653666324898</c:v>
                </c:pt>
                <c:pt idx="708">
                  <c:v>23.13848471319773</c:v>
                </c:pt>
                <c:pt idx="709">
                  <c:v>23.48556198389567</c:v>
                </c:pt>
                <c:pt idx="710">
                  <c:v>23.83784541365414</c:v>
                </c:pt>
                <c:pt idx="711">
                  <c:v>24.19541309485892</c:v>
                </c:pt>
                <c:pt idx="712">
                  <c:v>24.55834429128179</c:v>
                </c:pt>
                <c:pt idx="713">
                  <c:v>24.92671945565102</c:v>
                </c:pt>
                <c:pt idx="714">
                  <c:v>25.30062024748579</c:v>
                </c:pt>
                <c:pt idx="715">
                  <c:v>25.68012955119807</c:v>
                </c:pt>
                <c:pt idx="716">
                  <c:v>26.06533149446604</c:v>
                </c:pt>
                <c:pt idx="717">
                  <c:v>26.45631146688304</c:v>
                </c:pt>
                <c:pt idx="718">
                  <c:v>26.8531561388863</c:v>
                </c:pt>
                <c:pt idx="719">
                  <c:v>27.25595348096957</c:v>
                </c:pt>
                <c:pt idx="720">
                  <c:v>27.66479278318411</c:v>
                </c:pt>
                <c:pt idx="721">
                  <c:v>28.07976467493186</c:v>
                </c:pt>
                <c:pt idx="722">
                  <c:v>28.50096114505586</c:v>
                </c:pt>
                <c:pt idx="723">
                  <c:v>28.92847556223168</c:v>
                </c:pt>
                <c:pt idx="724">
                  <c:v>29.36240269566513</c:v>
                </c:pt>
                <c:pt idx="725">
                  <c:v>29.80283873610013</c:v>
                </c:pt>
                <c:pt idx="726">
                  <c:v>30.24988131714163</c:v>
                </c:pt>
                <c:pt idx="727">
                  <c:v>30.70362953689872</c:v>
                </c:pt>
                <c:pt idx="728">
                  <c:v>31.16418397995222</c:v>
                </c:pt>
                <c:pt idx="729">
                  <c:v>31.6316467396515</c:v>
                </c:pt>
                <c:pt idx="730">
                  <c:v>32.10612144074625</c:v>
                </c:pt>
                <c:pt idx="731">
                  <c:v>32.58771326235745</c:v>
                </c:pt>
                <c:pt idx="732">
                  <c:v>33.0765289612928</c:v>
                </c:pt>
                <c:pt idx="733">
                  <c:v>33.57267689571218</c:v>
                </c:pt>
                <c:pt idx="734">
                  <c:v>34.07626704914789</c:v>
                </c:pt>
                <c:pt idx="735">
                  <c:v>34.5874110548851</c:v>
                </c:pt>
                <c:pt idx="736">
                  <c:v>35.10622222070838</c:v>
                </c:pt>
                <c:pt idx="737">
                  <c:v>35.63281555401901</c:v>
                </c:pt>
                <c:pt idx="738">
                  <c:v>36.16730778732929</c:v>
                </c:pt>
                <c:pt idx="739">
                  <c:v>36.70981740413922</c:v>
                </c:pt>
                <c:pt idx="740">
                  <c:v>37.26046466520128</c:v>
                </c:pt>
                <c:pt idx="741">
                  <c:v>37.81937163517932</c:v>
                </c:pt>
                <c:pt idx="742">
                  <c:v>38.38666220970698</c:v>
                </c:pt>
                <c:pt idx="743">
                  <c:v>38.96246214285262</c:v>
                </c:pt>
                <c:pt idx="744">
                  <c:v>39.54689907499539</c:v>
                </c:pt>
                <c:pt idx="745">
                  <c:v>40.14010256112033</c:v>
                </c:pt>
                <c:pt idx="746">
                  <c:v>40.74220409953713</c:v>
                </c:pt>
                <c:pt idx="747">
                  <c:v>41.35333716103015</c:v>
                </c:pt>
                <c:pt idx="748">
                  <c:v>41.97363721844562</c:v>
                </c:pt>
                <c:pt idx="749">
                  <c:v>42.60324177672229</c:v>
                </c:pt>
                <c:pt idx="750">
                  <c:v>43.24229040337315</c:v>
                </c:pt>
                <c:pt idx="751">
                  <c:v>43.89092475942374</c:v>
                </c:pt>
                <c:pt idx="752">
                  <c:v>44.5492886308151</c:v>
                </c:pt>
                <c:pt idx="753">
                  <c:v>45.21752796027729</c:v>
                </c:pt>
                <c:pt idx="754">
                  <c:v>45.89579087968147</c:v>
                </c:pt>
                <c:pt idx="755">
                  <c:v>46.58422774287666</c:v>
                </c:pt>
                <c:pt idx="756">
                  <c:v>47.28299115901983</c:v>
                </c:pt>
                <c:pt idx="757">
                  <c:v>47.99223602640515</c:v>
                </c:pt>
                <c:pt idx="758">
                  <c:v>48.71211956680121</c:v>
                </c:pt>
                <c:pt idx="759">
                  <c:v>49.44280136030319</c:v>
                </c:pt>
                <c:pt idx="760">
                  <c:v>50.18444338070775</c:v>
                </c:pt>
                <c:pt idx="761">
                  <c:v>50.93721003141835</c:v>
                </c:pt>
                <c:pt idx="762">
                  <c:v>51.70126818188962</c:v>
                </c:pt>
                <c:pt idx="763">
                  <c:v>52.47678720461794</c:v>
                </c:pt>
                <c:pt idx="764">
                  <c:v>53.26393901268723</c:v>
                </c:pt>
                <c:pt idx="765">
                  <c:v>54.06289809787754</c:v>
                </c:pt>
                <c:pt idx="766">
                  <c:v>54.87384156934563</c:v>
                </c:pt>
                <c:pt idx="767">
                  <c:v>55.6969491928859</c:v>
                </c:pt>
                <c:pt idx="768">
                  <c:v>56.53240343077916</c:v>
                </c:pt>
                <c:pt idx="769">
                  <c:v>57.38038948224079</c:v>
                </c:pt>
                <c:pt idx="770">
                  <c:v>58.24109532447446</c:v>
                </c:pt>
                <c:pt idx="771">
                  <c:v>59.11471175434153</c:v>
                </c:pt>
                <c:pt idx="772">
                  <c:v>60.00143243065665</c:v>
                </c:pt>
                <c:pt idx="773">
                  <c:v>60.90145391711648</c:v>
                </c:pt>
                <c:pt idx="774">
                  <c:v>61.81497572587325</c:v>
                </c:pt>
                <c:pt idx="775">
                  <c:v>62.74220036176135</c:v>
                </c:pt>
                <c:pt idx="776">
                  <c:v>63.68333336718778</c:v>
                </c:pt>
                <c:pt idx="777">
                  <c:v>64.63858336769553</c:v>
                </c:pt>
                <c:pt idx="778">
                  <c:v>65.60816211821096</c:v>
                </c:pt>
                <c:pt idx="779">
                  <c:v>66.59228454998415</c:v>
                </c:pt>
                <c:pt idx="780">
                  <c:v>67.59116881823391</c:v>
                </c:pt>
                <c:pt idx="781">
                  <c:v>68.60503635050735</c:v>
                </c:pt>
                <c:pt idx="782">
                  <c:v>69.63411189576501</c:v>
                </c:pt>
                <c:pt idx="783">
                  <c:v>70.67862357420148</c:v>
                </c:pt>
                <c:pt idx="784">
                  <c:v>71.73880292781445</c:v>
                </c:pt>
                <c:pt idx="785">
                  <c:v>72.8148849717317</c:v>
                </c:pt>
                <c:pt idx="786">
                  <c:v>73.9071082463077</c:v>
                </c:pt>
                <c:pt idx="787">
                  <c:v>75.01571487000228</c:v>
                </c:pt>
                <c:pt idx="788">
                  <c:v>76.14095059305231</c:v>
                </c:pt>
                <c:pt idx="789">
                  <c:v>77.2830648519481</c:v>
                </c:pt>
                <c:pt idx="790">
                  <c:v>78.4423108247273</c:v>
                </c:pt>
                <c:pt idx="791">
                  <c:v>79.6189454870982</c:v>
                </c:pt>
                <c:pt idx="792">
                  <c:v>80.8132296694047</c:v>
                </c:pt>
                <c:pt idx="793">
                  <c:v>82.02542811444565</c:v>
                </c:pt>
                <c:pt idx="794">
                  <c:v>83.25580953616239</c:v>
                </c:pt>
                <c:pt idx="795">
                  <c:v>84.50464667920482</c:v>
                </c:pt>
                <c:pt idx="796">
                  <c:v>85.77221637939288</c:v>
                </c:pt>
                <c:pt idx="797">
                  <c:v>87.05879962508378</c:v>
                </c:pt>
                <c:pt idx="798">
                  <c:v>88.36468161946003</c:v>
                </c:pt>
                <c:pt idx="799">
                  <c:v>89.69015184375183</c:v>
                </c:pt>
                <c:pt idx="800">
                  <c:v>91.03550412140818</c:v>
                </c:pt>
                <c:pt idx="801">
                  <c:v>92.4010366832293</c:v>
                </c:pt>
                <c:pt idx="802">
                  <c:v>93.78705223347774</c:v>
                </c:pt>
                <c:pt idx="803">
                  <c:v>95.19385801697982</c:v>
                </c:pt>
                <c:pt idx="804">
                  <c:v>96.62176588723453</c:v>
                </c:pt>
                <c:pt idx="805">
                  <c:v>98.07109237554309</c:v>
                </c:pt>
                <c:pt idx="806">
                  <c:v>99.54215876117622</c:v>
                </c:pt>
                <c:pt idx="807">
                  <c:v>101.0352911425938</c:v>
                </c:pt>
                <c:pt idx="808">
                  <c:v>102.5508205097328</c:v>
                </c:pt>
                <c:pt idx="809">
                  <c:v>104.0890828173787</c:v>
                </c:pt>
                <c:pt idx="810">
                  <c:v>105.6504190596394</c:v>
                </c:pt>
                <c:pt idx="811">
                  <c:v>107.2351753455339</c:v>
                </c:pt>
                <c:pt idx="812">
                  <c:v>108.843702975717</c:v>
                </c:pt>
                <c:pt idx="813">
                  <c:v>110.4763585203527</c:v>
                </c:pt>
                <c:pt idx="814">
                  <c:v>112.133503898158</c:v>
                </c:pt>
                <c:pt idx="815">
                  <c:v>113.8155064566303</c:v>
                </c:pt>
                <c:pt idx="816">
                  <c:v>115.5227390534797</c:v>
                </c:pt>
                <c:pt idx="817">
                  <c:v>117.255580139282</c:v>
                </c:pt>
                <c:pt idx="818">
                  <c:v>119.0144138413713</c:v>
                </c:pt>
                <c:pt idx="819">
                  <c:v>120.7996300489918</c:v>
                </c:pt>
                <c:pt idx="820">
                  <c:v>122.6116244997267</c:v>
                </c:pt>
                <c:pt idx="821">
                  <c:v>124.4507988672225</c:v>
                </c:pt>
                <c:pt idx="822">
                  <c:v>126.3175608502309</c:v>
                </c:pt>
                <c:pt idx="823">
                  <c:v>128.2123242629843</c:v>
                </c:pt>
                <c:pt idx="824">
                  <c:v>130.135509126929</c:v>
                </c:pt>
                <c:pt idx="825">
                  <c:v>132.087541763833</c:v>
                </c:pt>
                <c:pt idx="826">
                  <c:v>134.0688548902905</c:v>
                </c:pt>
                <c:pt idx="827">
                  <c:v>136.0798877136448</c:v>
                </c:pt>
                <c:pt idx="828">
                  <c:v>138.1210860293495</c:v>
                </c:pt>
                <c:pt idx="829">
                  <c:v>140.1929023197899</c:v>
                </c:pt>
                <c:pt idx="830">
                  <c:v>142.2957958545865</c:v>
                </c:pt>
                <c:pt idx="831">
                  <c:v>144.4302327924054</c:v>
                </c:pt>
                <c:pt idx="832">
                  <c:v>146.5966862842915</c:v>
                </c:pt>
                <c:pt idx="833">
                  <c:v>148.7956365785558</c:v>
                </c:pt>
                <c:pt idx="834">
                  <c:v>151.0275711272342</c:v>
                </c:pt>
                <c:pt idx="835">
                  <c:v>153.2929846941424</c:v>
                </c:pt>
                <c:pt idx="836">
                  <c:v>155.5923794645548</c:v>
                </c:pt>
                <c:pt idx="837">
                  <c:v>157.9262651565231</c:v>
                </c:pt>
                <c:pt idx="838">
                  <c:v>160.2951591338708</c:v>
                </c:pt>
                <c:pt idx="839">
                  <c:v>162.6995865208788</c:v>
                </c:pt>
                <c:pt idx="840">
                  <c:v>165.1400803186922</c:v>
                </c:pt>
                <c:pt idx="841">
                  <c:v>167.6171815234724</c:v>
                </c:pt>
                <c:pt idx="842">
                  <c:v>170.1314392463246</c:v>
                </c:pt>
                <c:pt idx="843">
                  <c:v>172.6834108350195</c:v>
                </c:pt>
                <c:pt idx="844">
                  <c:v>175.2736619975445</c:v>
                </c:pt>
                <c:pt idx="845">
                  <c:v>177.9027669275078</c:v>
                </c:pt>
                <c:pt idx="846">
                  <c:v>180.5713084314205</c:v>
                </c:pt>
                <c:pt idx="847">
                  <c:v>183.2798780578916</c:v>
                </c:pt>
                <c:pt idx="848">
                  <c:v>186.02907622876</c:v>
                </c:pt>
                <c:pt idx="849">
                  <c:v>188.8195123721914</c:v>
                </c:pt>
                <c:pt idx="850">
                  <c:v>191.6518050577744</c:v>
                </c:pt>
                <c:pt idx="851">
                  <c:v>194.5265821336408</c:v>
                </c:pt>
                <c:pt idx="852">
                  <c:v>197.4444808656455</c:v>
                </c:pt>
                <c:pt idx="853">
                  <c:v>200.4061480786303</c:v>
                </c:pt>
                <c:pt idx="854">
                  <c:v>203.4122402998096</c:v>
                </c:pt>
                <c:pt idx="855">
                  <c:v>206.4634239043066</c:v>
                </c:pt>
                <c:pt idx="856">
                  <c:v>209.5603752628712</c:v>
                </c:pt>
                <c:pt idx="857">
                  <c:v>212.7037808918142</c:v>
                </c:pt>
                <c:pt idx="858">
                  <c:v>215.8943376051916</c:v>
                </c:pt>
                <c:pt idx="859">
                  <c:v>219.1327526692693</c:v>
                </c:pt>
                <c:pt idx="860">
                  <c:v>222.4197439593083</c:v>
                </c:pt>
                <c:pt idx="861">
                  <c:v>225.7560401186981</c:v>
                </c:pt>
                <c:pt idx="862">
                  <c:v>229.1423807204784</c:v>
                </c:pt>
                <c:pt idx="863">
                  <c:v>232.5795164312856</c:v>
                </c:pt>
                <c:pt idx="864">
                  <c:v>236.068209177755</c:v>
                </c:pt>
                <c:pt idx="865">
                  <c:v>239.6092323154213</c:v>
                </c:pt>
                <c:pt idx="866">
                  <c:v>243.2033708001523</c:v>
                </c:pt>
                <c:pt idx="867">
                  <c:v>246.8514213621549</c:v>
                </c:pt>
                <c:pt idx="868">
                  <c:v>250.554192682587</c:v>
                </c:pt>
                <c:pt idx="869">
                  <c:v>254.3125055728258</c:v>
                </c:pt>
                <c:pt idx="870">
                  <c:v>258.1271931564182</c:v>
                </c:pt>
                <c:pt idx="871">
                  <c:v>261.9991010537644</c:v>
                </c:pt>
                <c:pt idx="872">
                  <c:v>265.9290875695707</c:v>
                </c:pt>
                <c:pt idx="873">
                  <c:v>269.9180238831142</c:v>
                </c:pt>
                <c:pt idx="874">
                  <c:v>273.9667942413611</c:v>
                </c:pt>
                <c:pt idx="875">
                  <c:v>278.0762961549815</c:v>
                </c:pt>
                <c:pt idx="876">
                  <c:v>282.2474405973064</c:v>
                </c:pt>
                <c:pt idx="877">
                  <c:v>286.4811522062654</c:v>
                </c:pt>
                <c:pt idx="878">
                  <c:v>290.7783694893596</c:v>
                </c:pt>
                <c:pt idx="879">
                  <c:v>295.1400450317003</c:v>
                </c:pt>
                <c:pt idx="880">
                  <c:v>299.5671457071753</c:v>
                </c:pt>
                <c:pt idx="881">
                  <c:v>304.0606528927833</c:v>
                </c:pt>
                <c:pt idx="882">
                  <c:v>308.6215626861747</c:v>
                </c:pt>
                <c:pt idx="883">
                  <c:v>313.2508861264677</c:v>
                </c:pt>
                <c:pt idx="884">
                  <c:v>317.9496494183644</c:v>
                </c:pt>
                <c:pt idx="885">
                  <c:v>322.7188941596398</c:v>
                </c:pt>
                <c:pt idx="886">
                  <c:v>327.5596775720344</c:v>
                </c:pt>
                <c:pt idx="887">
                  <c:v>332.4730727356147</c:v>
                </c:pt>
                <c:pt idx="888">
                  <c:v>337.460168826649</c:v>
                </c:pt>
                <c:pt idx="889">
                  <c:v>342.5220713590488</c:v>
                </c:pt>
                <c:pt idx="890">
                  <c:v>347.6599024294346</c:v>
                </c:pt>
                <c:pt idx="891">
                  <c:v>352.874800965876</c:v>
                </c:pt>
                <c:pt idx="892">
                  <c:v>358.1679229803642</c:v>
                </c:pt>
                <c:pt idx="893">
                  <c:v>363.5404418250697</c:v>
                </c:pt>
                <c:pt idx="894">
                  <c:v>368.9935484524452</c:v>
                </c:pt>
                <c:pt idx="895">
                  <c:v>374.5284516792321</c:v>
                </c:pt>
                <c:pt idx="896">
                  <c:v>380.1463784544206</c:v>
                </c:pt>
                <c:pt idx="897">
                  <c:v>385.848574131237</c:v>
                </c:pt>
                <c:pt idx="898">
                  <c:v>391.6363027432051</c:v>
                </c:pt>
                <c:pt idx="899">
                  <c:v>397.5108472843536</c:v>
                </c:pt>
                <c:pt idx="900">
                  <c:v>403.4735099936185</c:v>
                </c:pt>
                <c:pt idx="901">
                  <c:v>409.5256126435229</c:v>
                </c:pt>
                <c:pt idx="902">
                  <c:v>415.6684968331757</c:v>
                </c:pt>
                <c:pt idx="903">
                  <c:v>421.9035242856731</c:v>
                </c:pt>
                <c:pt idx="904">
                  <c:v>428.2320771499584</c:v>
                </c:pt>
                <c:pt idx="905">
                  <c:v>434.6555583072076</c:v>
                </c:pt>
                <c:pt idx="906">
                  <c:v>441.1753916818158</c:v>
                </c:pt>
                <c:pt idx="907">
                  <c:v>447.7930225570428</c:v>
                </c:pt>
                <c:pt idx="908">
                  <c:v>454.5099178953987</c:v>
                </c:pt>
                <c:pt idx="909">
                  <c:v>461.3275666638297</c:v>
                </c:pt>
                <c:pt idx="910">
                  <c:v>468.2474801637872</c:v>
                </c:pt>
                <c:pt idx="911">
                  <c:v>475.2711923662435</c:v>
                </c:pt>
                <c:pt idx="912">
                  <c:v>482.4002602517373</c:v>
                </c:pt>
                <c:pt idx="913">
                  <c:v>489.6362641555133</c:v>
                </c:pt>
                <c:pt idx="914">
                  <c:v>496.980808117846</c:v>
                </c:pt>
                <c:pt idx="915">
                  <c:v>504.4355202396135</c:v>
                </c:pt>
                <c:pt idx="916">
                  <c:v>512.0020530432074</c:v>
                </c:pt>
                <c:pt idx="917">
                  <c:v>519.6820838388556</c:v>
                </c:pt>
                <c:pt idx="918">
                  <c:v>527.4773150964385</c:v>
                </c:pt>
                <c:pt idx="919">
                  <c:v>535.389474822885</c:v>
                </c:pt>
                <c:pt idx="920">
                  <c:v>543.420316945228</c:v>
                </c:pt>
                <c:pt idx="921">
                  <c:v>551.5716216994065</c:v>
                </c:pt>
                <c:pt idx="922">
                  <c:v>559.8451960248974</c:v>
                </c:pt>
                <c:pt idx="923">
                  <c:v>568.2428739652713</c:v>
                </c:pt>
                <c:pt idx="924">
                  <c:v>576.7665170747497</c:v>
                </c:pt>
                <c:pt idx="925">
                  <c:v>585.4180148308712</c:v>
                </c:pt>
                <c:pt idx="926">
                  <c:v>594.1992850533345</c:v>
                </c:pt>
                <c:pt idx="927">
                  <c:v>603.1122743291346</c:v>
                </c:pt>
                <c:pt idx="928">
                  <c:v>612.1589584440712</c:v>
                </c:pt>
                <c:pt idx="929">
                  <c:v>621.3413428207323</c:v>
                </c:pt>
                <c:pt idx="930">
                  <c:v>630.6614629630432</c:v>
                </c:pt>
                <c:pt idx="931">
                  <c:v>640.1213849074887</c:v>
                </c:pt>
                <c:pt idx="932">
                  <c:v>649.723205681101</c:v>
                </c:pt>
                <c:pt idx="933">
                  <c:v>659.4690537663175</c:v>
                </c:pt>
                <c:pt idx="934">
                  <c:v>669.3610895728126</c:v>
                </c:pt>
                <c:pt idx="935">
                  <c:v>679.4015059164044</c:v>
                </c:pt>
                <c:pt idx="936">
                  <c:v>689.5925285051504</c:v>
                </c:pt>
                <c:pt idx="937">
                  <c:v>699.9364164327275</c:v>
                </c:pt>
                <c:pt idx="938">
                  <c:v>710.4354626792184</c:v>
                </c:pt>
                <c:pt idx="939">
                  <c:v>721.0919946194066</c:v>
                </c:pt>
                <c:pt idx="940">
                  <c:v>731.9083745386984</c:v>
                </c:pt>
                <c:pt idx="941">
                  <c:v>742.8870001567781</c:v>
                </c:pt>
                <c:pt idx="942">
                  <c:v>754.0303051591296</c:v>
                </c:pt>
                <c:pt idx="943">
                  <c:v>765.3407597365166</c:v>
                </c:pt>
                <c:pt idx="944">
                  <c:v>776.8208711325641</c:v>
                </c:pt>
                <c:pt idx="945">
                  <c:v>788.4731841995525</c:v>
                </c:pt>
                <c:pt idx="946">
                  <c:v>800.3002819625457</c:v>
                </c:pt>
                <c:pt idx="947">
                  <c:v>812.3047861919835</c:v>
                </c:pt>
                <c:pt idx="948">
                  <c:v>824.4893579848634</c:v>
                </c:pt>
                <c:pt idx="949">
                  <c:v>836.8566983546359</c:v>
                </c:pt>
                <c:pt idx="950">
                  <c:v>849.4095488299554</c:v>
                </c:pt>
                <c:pt idx="951">
                  <c:v>862.1506920624047</c:v>
                </c:pt>
                <c:pt idx="952">
                  <c:v>875.082952443341</c:v>
                </c:pt>
                <c:pt idx="953">
                  <c:v>888.209196729991</c:v>
                </c:pt>
                <c:pt idx="954">
                  <c:v>901.5323346809405</c:v>
                </c:pt>
                <c:pt idx="955">
                  <c:v>915.0553197011549</c:v>
                </c:pt>
                <c:pt idx="956">
                  <c:v>928.7811494966725</c:v>
                </c:pt>
                <c:pt idx="957">
                  <c:v>942.7128667391224</c:v>
                </c:pt>
                <c:pt idx="958">
                  <c:v>956.8535597402084</c:v>
                </c:pt>
                <c:pt idx="959">
                  <c:v>971.2063631363122</c:v>
                </c:pt>
                <c:pt idx="960">
                  <c:v>985.774458583357</c:v>
                </c:pt>
                <c:pt idx="961">
                  <c:v>1000.561075462107</c:v>
                </c:pt>
                <c:pt idx="962">
                  <c:v>1015.569491594038</c:v>
                </c:pt>
                <c:pt idx="963">
                  <c:v>1030.803033967948</c:v>
                </c:pt>
                <c:pt idx="964">
                  <c:v>1046.265079477468</c:v>
                </c:pt>
                <c:pt idx="965">
                  <c:v>1061.959055669631</c:v>
                </c:pt>
                <c:pt idx="966">
                  <c:v>1077.888441504673</c:v>
                </c:pt>
                <c:pt idx="967">
                  <c:v>1094.056768127245</c:v>
                </c:pt>
                <c:pt idx="968">
                  <c:v>1110.467619649154</c:v>
                </c:pt>
                <c:pt idx="969">
                  <c:v>1127.12463394389</c:v>
                </c:pt>
                <c:pt idx="970">
                  <c:v>1144.031503453048</c:v>
                </c:pt>
                <c:pt idx="971">
                  <c:v>1161.191976004843</c:v>
                </c:pt>
                <c:pt idx="972">
                  <c:v>1178.609855644916</c:v>
                </c:pt>
                <c:pt idx="973">
                  <c:v>1196.28900347959</c:v>
                </c:pt>
                <c:pt idx="974">
                  <c:v>1214.233338531783</c:v>
                </c:pt>
                <c:pt idx="975">
                  <c:v>1232.44683860976</c:v>
                </c:pt>
                <c:pt idx="976">
                  <c:v>1250.933541188907</c:v>
                </c:pt>
                <c:pt idx="977">
                  <c:v>1269.69754430674</c:v>
                </c:pt>
                <c:pt idx="978">
                  <c:v>1288.743007471341</c:v>
                </c:pt>
                <c:pt idx="979">
                  <c:v>1308.074152583411</c:v>
                </c:pt>
                <c:pt idx="980">
                  <c:v>1327.695264872162</c:v>
                </c:pt>
                <c:pt idx="981">
                  <c:v>1347.610693845245</c:v>
                </c:pt>
                <c:pt idx="982">
                  <c:v>1367.824854252922</c:v>
                </c:pt>
                <c:pt idx="983">
                  <c:v>1388.342227066716</c:v>
                </c:pt>
                <c:pt idx="984">
                  <c:v>1409.167360472717</c:v>
                </c:pt>
                <c:pt idx="985">
                  <c:v>1430.304870879807</c:v>
                </c:pt>
                <c:pt idx="986">
                  <c:v>1451.759443943004</c:v>
                </c:pt>
                <c:pt idx="987">
                  <c:v>1473.53583560215</c:v>
                </c:pt>
                <c:pt idx="988">
                  <c:v>1495.638873136182</c:v>
                </c:pt>
                <c:pt idx="989">
                  <c:v>1518.073456233224</c:v>
                </c:pt>
                <c:pt idx="990">
                  <c:v>1540.844558076722</c:v>
                </c:pt>
                <c:pt idx="991">
                  <c:v>1563.957226447873</c:v>
                </c:pt>
                <c:pt idx="992">
                  <c:v>1587.416584844592</c:v>
                </c:pt>
                <c:pt idx="993">
                  <c:v>1611.22783361726</c:v>
                </c:pt>
                <c:pt idx="994">
                  <c:v>1635.39625112152</c:v>
                </c:pt>
                <c:pt idx="995">
                  <c:v>1659.927194888341</c:v>
                </c:pt>
                <c:pt idx="996">
                  <c:v>1684.826102811666</c:v>
                </c:pt>
                <c:pt idx="997">
                  <c:v>1710.09849435384</c:v>
                </c:pt>
                <c:pt idx="998">
                  <c:v>1735.74997176915</c:v>
                </c:pt>
              </c:numCache>
            </c:numRef>
          </c:xVal>
          <c:yVal>
            <c:numRef>
              <c:f>Sheet1!$AI$2:$AI$1000</c:f>
              <c:numCache>
                <c:formatCode>General</c:formatCode>
                <c:ptCount val="999"/>
                <c:pt idx="0">
                  <c:v>0.262513583411785</c:v>
                </c:pt>
                <c:pt idx="1">
                  <c:v>0.262513790258595</c:v>
                </c:pt>
                <c:pt idx="2">
                  <c:v>0.262514000255136</c:v>
                </c:pt>
                <c:pt idx="3">
                  <c:v>0.262514213449368</c:v>
                </c:pt>
                <c:pt idx="4">
                  <c:v>0.262514429889978</c:v>
                </c:pt>
                <c:pt idx="5">
                  <c:v>0.262514649626397</c:v>
                </c:pt>
                <c:pt idx="6">
                  <c:v>0.262514872708807</c:v>
                </c:pt>
                <c:pt idx="7">
                  <c:v>0.262515099188155</c:v>
                </c:pt>
                <c:pt idx="8">
                  <c:v>0.262515329116163</c:v>
                </c:pt>
                <c:pt idx="9">
                  <c:v>0.262515562545341</c:v>
                </c:pt>
                <c:pt idx="10">
                  <c:v>0.262515799528998</c:v>
                </c:pt>
                <c:pt idx="11">
                  <c:v>0.262516040121253</c:v>
                </c:pt>
                <c:pt idx="12">
                  <c:v>0.262516284377052</c:v>
                </c:pt>
                <c:pt idx="13">
                  <c:v>0.262516532352176</c:v>
                </c:pt>
                <c:pt idx="14">
                  <c:v>0.262516784103254</c:v>
                </c:pt>
                <c:pt idx="15">
                  <c:v>0.262517039687778</c:v>
                </c:pt>
                <c:pt idx="16">
                  <c:v>0.262517299164116</c:v>
                </c:pt>
                <c:pt idx="17">
                  <c:v>0.262517562591524</c:v>
                </c:pt>
                <c:pt idx="18">
                  <c:v>0.26251783003016</c:v>
                </c:pt>
                <c:pt idx="19">
                  <c:v>0.262518101541097</c:v>
                </c:pt>
                <c:pt idx="20">
                  <c:v>0.262518377186339</c:v>
                </c:pt>
                <c:pt idx="21">
                  <c:v>0.262518657028833</c:v>
                </c:pt>
                <c:pt idx="22">
                  <c:v>0.262518941132486</c:v>
                </c:pt>
                <c:pt idx="23">
                  <c:v>0.262519229562173</c:v>
                </c:pt>
                <c:pt idx="24">
                  <c:v>0.262519522383764</c:v>
                </c:pt>
                <c:pt idx="25">
                  <c:v>0.262519819664124</c:v>
                </c:pt>
                <c:pt idx="26">
                  <c:v>0.262520121471142</c:v>
                </c:pt>
                <c:pt idx="27">
                  <c:v>0.262520427873738</c:v>
                </c:pt>
                <c:pt idx="28">
                  <c:v>0.262520738941879</c:v>
                </c:pt>
                <c:pt idx="29">
                  <c:v>0.2625210547466</c:v>
                </c:pt>
                <c:pt idx="30">
                  <c:v>0.262521375360018</c:v>
                </c:pt>
                <c:pt idx="31">
                  <c:v>0.262521700855344</c:v>
                </c:pt>
                <c:pt idx="32">
                  <c:v>0.262522031306906</c:v>
                </c:pt>
                <c:pt idx="33">
                  <c:v>0.262522366790163</c:v>
                </c:pt>
                <c:pt idx="34">
                  <c:v>0.262522707381723</c:v>
                </c:pt>
                <c:pt idx="35">
                  <c:v>0.26252305315936</c:v>
                </c:pt>
                <c:pt idx="36">
                  <c:v>0.26252340420203</c:v>
                </c:pt>
                <c:pt idx="37">
                  <c:v>0.262523760589894</c:v>
                </c:pt>
                <c:pt idx="38">
                  <c:v>0.26252412240433</c:v>
                </c:pt>
                <c:pt idx="39">
                  <c:v>0.262524489727957</c:v>
                </c:pt>
                <c:pt idx="40">
                  <c:v>0.26252486264465</c:v>
                </c:pt>
                <c:pt idx="41">
                  <c:v>0.262525241239562</c:v>
                </c:pt>
                <c:pt idx="42">
                  <c:v>0.26252562559914</c:v>
                </c:pt>
                <c:pt idx="43">
                  <c:v>0.26252601581115</c:v>
                </c:pt>
                <c:pt idx="44">
                  <c:v>0.262526411964692</c:v>
                </c:pt>
                <c:pt idx="45">
                  <c:v>0.262526814150219</c:v>
                </c:pt>
                <c:pt idx="46">
                  <c:v>0.262527222459568</c:v>
                </c:pt>
                <c:pt idx="47">
                  <c:v>0.262527636985967</c:v>
                </c:pt>
                <c:pt idx="48">
                  <c:v>0.262528057824066</c:v>
                </c:pt>
                <c:pt idx="49">
                  <c:v>0.262528485069956</c:v>
                </c:pt>
                <c:pt idx="50">
                  <c:v>0.262528918821189</c:v>
                </c:pt>
                <c:pt idx="51">
                  <c:v>0.262529359176802</c:v>
                </c:pt>
                <c:pt idx="52">
                  <c:v>0.26252980623734</c:v>
                </c:pt>
                <c:pt idx="53">
                  <c:v>0.262530260104877</c:v>
                </c:pt>
                <c:pt idx="54">
                  <c:v>0.262530720883043</c:v>
                </c:pt>
                <c:pt idx="55">
                  <c:v>0.262531188677042</c:v>
                </c:pt>
                <c:pt idx="56">
                  <c:v>0.262531663593682</c:v>
                </c:pt>
                <c:pt idx="57">
                  <c:v>0.262532145741393</c:v>
                </c:pt>
                <c:pt idx="58">
                  <c:v>0.262532635230259</c:v>
                </c:pt>
                <c:pt idx="59">
                  <c:v>0.262533132172037</c:v>
                </c:pt>
                <c:pt idx="60">
                  <c:v>0.262533636680184</c:v>
                </c:pt>
                <c:pt idx="61">
                  <c:v>0.262534148869887</c:v>
                </c:pt>
                <c:pt idx="62">
                  <c:v>0.262534668858083</c:v>
                </c:pt>
                <c:pt idx="63">
                  <c:v>0.262535196763489</c:v>
                </c:pt>
                <c:pt idx="64">
                  <c:v>0.262535732706629</c:v>
                </c:pt>
                <c:pt idx="65">
                  <c:v>0.262536276809861</c:v>
                </c:pt>
                <c:pt idx="66">
                  <c:v>0.262536829197405</c:v>
                </c:pt>
                <c:pt idx="67">
                  <c:v>0.262537389995372</c:v>
                </c:pt>
                <c:pt idx="68">
                  <c:v>0.26253795933179</c:v>
                </c:pt>
                <c:pt idx="69">
                  <c:v>0.262538537336638</c:v>
                </c:pt>
                <c:pt idx="70">
                  <c:v>0.26253912414187</c:v>
                </c:pt>
                <c:pt idx="71">
                  <c:v>0.26253971988145</c:v>
                </c:pt>
                <c:pt idx="72">
                  <c:v>0.262540324691379</c:v>
                </c:pt>
                <c:pt idx="73">
                  <c:v>0.26254093870973</c:v>
                </c:pt>
                <c:pt idx="74">
                  <c:v>0.262541562076672</c:v>
                </c:pt>
                <c:pt idx="75">
                  <c:v>0.262542194934512</c:v>
                </c:pt>
                <c:pt idx="76">
                  <c:v>0.26254283742772</c:v>
                </c:pt>
                <c:pt idx="77">
                  <c:v>0.262543489702963</c:v>
                </c:pt>
                <c:pt idx="78">
                  <c:v>0.262544151909141</c:v>
                </c:pt>
                <c:pt idx="79">
                  <c:v>0.26254482419742</c:v>
                </c:pt>
                <c:pt idx="80">
                  <c:v>0.262545506721266</c:v>
                </c:pt>
                <c:pt idx="81">
                  <c:v>0.262546199636477</c:v>
                </c:pt>
                <c:pt idx="82">
                  <c:v>0.262546903101226</c:v>
                </c:pt>
                <c:pt idx="83">
                  <c:v>0.262547617276088</c:v>
                </c:pt>
                <c:pt idx="84">
                  <c:v>0.262548342324084</c:v>
                </c:pt>
                <c:pt idx="85">
                  <c:v>0.262549078410714</c:v>
                </c:pt>
                <c:pt idx="86">
                  <c:v>0.262549825703996</c:v>
                </c:pt>
                <c:pt idx="87">
                  <c:v>0.262550584374504</c:v>
                </c:pt>
                <c:pt idx="88">
                  <c:v>0.262551354595407</c:v>
                </c:pt>
                <c:pt idx="89">
                  <c:v>0.262552136542509</c:v>
                </c:pt>
                <c:pt idx="90">
                  <c:v>0.262552930394287</c:v>
                </c:pt>
                <c:pt idx="91">
                  <c:v>0.262553736331934</c:v>
                </c:pt>
                <c:pt idx="92">
                  <c:v>0.2625545545394</c:v>
                </c:pt>
                <c:pt idx="93">
                  <c:v>0.262555385203433</c:v>
                </c:pt>
                <c:pt idx="94">
                  <c:v>0.262556228513619</c:v>
                </c:pt>
                <c:pt idx="95">
                  <c:v>0.262557084662431</c:v>
                </c:pt>
                <c:pt idx="96">
                  <c:v>0.26255795384527</c:v>
                </c:pt>
                <c:pt idx="97">
                  <c:v>0.262558836260506</c:v>
                </c:pt>
                <c:pt idx="98">
                  <c:v>0.26255973210953</c:v>
                </c:pt>
                <c:pt idx="99">
                  <c:v>0.262560641596793</c:v>
                </c:pt>
                <c:pt idx="100">
                  <c:v>0.262561564929858</c:v>
                </c:pt>
                <c:pt idx="101">
                  <c:v>0.262562502319444</c:v>
                </c:pt>
                <c:pt idx="102">
                  <c:v>0.262563453979475</c:v>
                </c:pt>
                <c:pt idx="103">
                  <c:v>0.262564420127128</c:v>
                </c:pt>
                <c:pt idx="104">
                  <c:v>0.262565400982885</c:v>
                </c:pt>
                <c:pt idx="105">
                  <c:v>0.262566396770579</c:v>
                </c:pt>
                <c:pt idx="106">
                  <c:v>0.262567407717449</c:v>
                </c:pt>
                <c:pt idx="107">
                  <c:v>0.262568434054186</c:v>
                </c:pt>
                <c:pt idx="108">
                  <c:v>0.262569476014995</c:v>
                </c:pt>
                <c:pt idx="109">
                  <c:v>0.262570533837639</c:v>
                </c:pt>
                <c:pt idx="110">
                  <c:v>0.262571607763496</c:v>
                </c:pt>
                <c:pt idx="111">
                  <c:v>0.262572698037617</c:v>
                </c:pt>
                <c:pt idx="112">
                  <c:v>0.262573804908778</c:v>
                </c:pt>
                <c:pt idx="113">
                  <c:v>0.262574928629538</c:v>
                </c:pt>
                <c:pt idx="114">
                  <c:v>0.262576069456297</c:v>
                </c:pt>
                <c:pt idx="115">
                  <c:v>0.262577227649351</c:v>
                </c:pt>
                <c:pt idx="116">
                  <c:v>0.262578403472958</c:v>
                </c:pt>
                <c:pt idx="117">
                  <c:v>0.262579597195391</c:v>
                </c:pt>
                <c:pt idx="118">
                  <c:v>0.262580809089003</c:v>
                </c:pt>
                <c:pt idx="119">
                  <c:v>0.262582039430286</c:v>
                </c:pt>
                <c:pt idx="120">
                  <c:v>0.262583288499938</c:v>
                </c:pt>
                <c:pt idx="121">
                  <c:v>0.262584556582924</c:v>
                </c:pt>
                <c:pt idx="122">
                  <c:v>0.26258584396854</c:v>
                </c:pt>
                <c:pt idx="123">
                  <c:v>0.262587150950481</c:v>
                </c:pt>
                <c:pt idx="124">
                  <c:v>0.262588477826906</c:v>
                </c:pt>
                <c:pt idx="125">
                  <c:v>0.262589824900507</c:v>
                </c:pt>
                <c:pt idx="126">
                  <c:v>0.262591192478578</c:v>
                </c:pt>
                <c:pt idx="127">
                  <c:v>0.262592580873083</c:v>
                </c:pt>
                <c:pt idx="128">
                  <c:v>0.262593990400727</c:v>
                </c:pt>
                <c:pt idx="129">
                  <c:v>0.262595421383031</c:v>
                </c:pt>
                <c:pt idx="130">
                  <c:v>0.262596874146402</c:v>
                </c:pt>
                <c:pt idx="131">
                  <c:v>0.262598349022208</c:v>
                </c:pt>
                <c:pt idx="132">
                  <c:v>0.262599846346853</c:v>
                </c:pt>
                <c:pt idx="133">
                  <c:v>0.262601366461853</c:v>
                </c:pt>
                <c:pt idx="134">
                  <c:v>0.262602909713917</c:v>
                </c:pt>
                <c:pt idx="135">
                  <c:v>0.26260447645502</c:v>
                </c:pt>
                <c:pt idx="136">
                  <c:v>0.262606067042487</c:v>
                </c:pt>
                <c:pt idx="137">
                  <c:v>0.262607681839073</c:v>
                </c:pt>
                <c:pt idx="138">
                  <c:v>0.262609321213046</c:v>
                </c:pt>
                <c:pt idx="139">
                  <c:v>0.262610985538268</c:v>
                </c:pt>
                <c:pt idx="140">
                  <c:v>0.262612675194284</c:v>
                </c:pt>
                <c:pt idx="141">
                  <c:v>0.262614390566403</c:v>
                </c:pt>
                <c:pt idx="142">
                  <c:v>0.262616132045792</c:v>
                </c:pt>
                <c:pt idx="143">
                  <c:v>0.262617900029557</c:v>
                </c:pt>
                <c:pt idx="144">
                  <c:v>0.26261969492084</c:v>
                </c:pt>
                <c:pt idx="145">
                  <c:v>0.262621517128906</c:v>
                </c:pt>
                <c:pt idx="146">
                  <c:v>0.262623367069239</c:v>
                </c:pt>
                <c:pt idx="147">
                  <c:v>0.262625245163631</c:v>
                </c:pt>
                <c:pt idx="148">
                  <c:v>0.262627151840287</c:v>
                </c:pt>
                <c:pt idx="149">
                  <c:v>0.26262908753391</c:v>
                </c:pt>
                <c:pt idx="150">
                  <c:v>0.262631052685809</c:v>
                </c:pt>
                <c:pt idx="151">
                  <c:v>0.262633047743997</c:v>
                </c:pt>
                <c:pt idx="152">
                  <c:v>0.262635073163289</c:v>
                </c:pt>
                <c:pt idx="153">
                  <c:v>0.262637129405407</c:v>
                </c:pt>
                <c:pt idx="154">
                  <c:v>0.262639216939089</c:v>
                </c:pt>
                <c:pt idx="155">
                  <c:v>0.262641336240186</c:v>
                </c:pt>
                <c:pt idx="156">
                  <c:v>0.262643487791778</c:v>
                </c:pt>
                <c:pt idx="157">
                  <c:v>0.262645672084282</c:v>
                </c:pt>
                <c:pt idx="158">
                  <c:v>0.262647889615557</c:v>
                </c:pt>
                <c:pt idx="159">
                  <c:v>0.262650140891025</c:v>
                </c:pt>
                <c:pt idx="160">
                  <c:v>0.26265242642378</c:v>
                </c:pt>
                <c:pt idx="161">
                  <c:v>0.262654746734707</c:v>
                </c:pt>
                <c:pt idx="162">
                  <c:v>0.262657102352597</c:v>
                </c:pt>
                <c:pt idx="163">
                  <c:v>0.262659493814269</c:v>
                </c:pt>
                <c:pt idx="164">
                  <c:v>0.262661921664692</c:v>
                </c:pt>
                <c:pt idx="165">
                  <c:v>0.262664386457106</c:v>
                </c:pt>
                <c:pt idx="166">
                  <c:v>0.262666888753149</c:v>
                </c:pt>
                <c:pt idx="167">
                  <c:v>0.262669429122982</c:v>
                </c:pt>
                <c:pt idx="168">
                  <c:v>0.26267200814542</c:v>
                </c:pt>
                <c:pt idx="169">
                  <c:v>0.262674626408063</c:v>
                </c:pt>
                <c:pt idx="170">
                  <c:v>0.262677284507427</c:v>
                </c:pt>
                <c:pt idx="171">
                  <c:v>0.26267998304908</c:v>
                </c:pt>
                <c:pt idx="172">
                  <c:v>0.262682722647778</c:v>
                </c:pt>
                <c:pt idx="173">
                  <c:v>0.262685503927607</c:v>
                </c:pt>
                <c:pt idx="174">
                  <c:v>0.262688327522118</c:v>
                </c:pt>
                <c:pt idx="175">
                  <c:v>0.262691194074476</c:v>
                </c:pt>
                <c:pt idx="176">
                  <c:v>0.262694104237604</c:v>
                </c:pt>
                <c:pt idx="177">
                  <c:v>0.262697058674325</c:v>
                </c:pt>
                <c:pt idx="178">
                  <c:v>0.262700058057521</c:v>
                </c:pt>
                <c:pt idx="179">
                  <c:v>0.262703103070277</c:v>
                </c:pt>
                <c:pt idx="180">
                  <c:v>0.262706194406038</c:v>
                </c:pt>
                <c:pt idx="181">
                  <c:v>0.262709332768768</c:v>
                </c:pt>
                <c:pt idx="182">
                  <c:v>0.262712518873104</c:v>
                </c:pt>
                <c:pt idx="183">
                  <c:v>0.26271575344452</c:v>
                </c:pt>
                <c:pt idx="184">
                  <c:v>0.26271903721949</c:v>
                </c:pt>
                <c:pt idx="185">
                  <c:v>0.262722370945656</c:v>
                </c:pt>
                <c:pt idx="186">
                  <c:v>0.262725755381991</c:v>
                </c:pt>
                <c:pt idx="187">
                  <c:v>0.262729191298979</c:v>
                </c:pt>
                <c:pt idx="188">
                  <c:v>0.262732679478779</c:v>
                </c:pt>
                <c:pt idx="189">
                  <c:v>0.262736220715408</c:v>
                </c:pt>
                <c:pt idx="190">
                  <c:v>0.262739815814916</c:v>
                </c:pt>
                <c:pt idx="191">
                  <c:v>0.26274346559557</c:v>
                </c:pt>
                <c:pt idx="192">
                  <c:v>0.262747170888038</c:v>
                </c:pt>
                <c:pt idx="193">
                  <c:v>0.262750932535572</c:v>
                </c:pt>
                <c:pt idx="194">
                  <c:v>0.262754751394206</c:v>
                </c:pt>
                <c:pt idx="195">
                  <c:v>0.262758628332939</c:v>
                </c:pt>
                <c:pt idx="196">
                  <c:v>0.262762564233936</c:v>
                </c:pt>
                <c:pt idx="197">
                  <c:v>0.262766559992728</c:v>
                </c:pt>
                <c:pt idx="198">
                  <c:v>0.262770616518409</c:v>
                </c:pt>
                <c:pt idx="199">
                  <c:v>0.262774734733841</c:v>
                </c:pt>
                <c:pt idx="200">
                  <c:v>0.262778915575864</c:v>
                </c:pt>
                <c:pt idx="201">
                  <c:v>0.262783159995504</c:v>
                </c:pt>
                <c:pt idx="202">
                  <c:v>0.26278746895819</c:v>
                </c:pt>
                <c:pt idx="203">
                  <c:v>0.262791843443965</c:v>
                </c:pt>
                <c:pt idx="204">
                  <c:v>0.262796284447712</c:v>
                </c:pt>
                <c:pt idx="205">
                  <c:v>0.262800792979374</c:v>
                </c:pt>
                <c:pt idx="206">
                  <c:v>0.262805370064179</c:v>
                </c:pt>
                <c:pt idx="207">
                  <c:v>0.262810016742875</c:v>
                </c:pt>
                <c:pt idx="208">
                  <c:v>0.262814734071961</c:v>
                </c:pt>
                <c:pt idx="209">
                  <c:v>0.262819523123921</c:v>
                </c:pt>
                <c:pt idx="210">
                  <c:v>0.262824384987469</c:v>
                </c:pt>
                <c:pt idx="211">
                  <c:v>0.262829320767789</c:v>
                </c:pt>
                <c:pt idx="212">
                  <c:v>0.262834331586786</c:v>
                </c:pt>
                <c:pt idx="213">
                  <c:v>0.262839418583333</c:v>
                </c:pt>
                <c:pt idx="214">
                  <c:v>0.262844582913533</c:v>
                </c:pt>
                <c:pt idx="215">
                  <c:v>0.262849825750968</c:v>
                </c:pt>
                <c:pt idx="216">
                  <c:v>0.26285514828697</c:v>
                </c:pt>
                <c:pt idx="217">
                  <c:v>0.262860551730884</c:v>
                </c:pt>
                <c:pt idx="218">
                  <c:v>0.262866037310335</c:v>
                </c:pt>
                <c:pt idx="219">
                  <c:v>0.262871606271511</c:v>
                </c:pt>
                <c:pt idx="220">
                  <c:v>0.262877259879434</c:v>
                </c:pt>
                <c:pt idx="221">
                  <c:v>0.262882999418243</c:v>
                </c:pt>
                <c:pt idx="222">
                  <c:v>0.262888826191484</c:v>
                </c:pt>
                <c:pt idx="223">
                  <c:v>0.262894741522402</c:v>
                </c:pt>
                <c:pt idx="224">
                  <c:v>0.262900746754229</c:v>
                </c:pt>
                <c:pt idx="225">
                  <c:v>0.262906843250492</c:v>
                </c:pt>
                <c:pt idx="226">
                  <c:v>0.26291303239531</c:v>
                </c:pt>
                <c:pt idx="227">
                  <c:v>0.262919315593709</c:v>
                </c:pt>
                <c:pt idx="228">
                  <c:v>0.26292569427193</c:v>
                </c:pt>
                <c:pt idx="229">
                  <c:v>0.262932169877747</c:v>
                </c:pt>
                <c:pt idx="230">
                  <c:v>0.262938743880794</c:v>
                </c:pt>
                <c:pt idx="231">
                  <c:v>0.262945417772884</c:v>
                </c:pt>
                <c:pt idx="232">
                  <c:v>0.26295219306835</c:v>
                </c:pt>
                <c:pt idx="233">
                  <c:v>0.262959071304374</c:v>
                </c:pt>
                <c:pt idx="234">
                  <c:v>0.262966054041331</c:v>
                </c:pt>
                <c:pt idx="235">
                  <c:v>0.262973142863141</c:v>
                </c:pt>
                <c:pt idx="236">
                  <c:v>0.262980339377611</c:v>
                </c:pt>
                <c:pt idx="237">
                  <c:v>0.262987645216799</c:v>
                </c:pt>
                <c:pt idx="238">
                  <c:v>0.262995062037373</c:v>
                </c:pt>
                <c:pt idx="239">
                  <c:v>0.263002591520981</c:v>
                </c:pt>
                <c:pt idx="240">
                  <c:v>0.263010235374621</c:v>
                </c:pt>
                <c:pt idx="241">
                  <c:v>0.263017995331018</c:v>
                </c:pt>
                <c:pt idx="242">
                  <c:v>0.263025873149014</c:v>
                </c:pt>
                <c:pt idx="243">
                  <c:v>0.263033870613951</c:v>
                </c:pt>
                <c:pt idx="244">
                  <c:v>0.263041989538068</c:v>
                </c:pt>
                <c:pt idx="245">
                  <c:v>0.263050231760902</c:v>
                </c:pt>
                <c:pt idx="246">
                  <c:v>0.263058599149695</c:v>
                </c:pt>
                <c:pt idx="247">
                  <c:v>0.263067093599805</c:v>
                </c:pt>
                <c:pt idx="248">
                  <c:v>0.263075717035126</c:v>
                </c:pt>
                <c:pt idx="249">
                  <c:v>0.263084471408512</c:v>
                </c:pt>
                <c:pt idx="250">
                  <c:v>0.263093358702208</c:v>
                </c:pt>
                <c:pt idx="251">
                  <c:v>0.263102380928284</c:v>
                </c:pt>
                <c:pt idx="252">
                  <c:v>0.263111540129084</c:v>
                </c:pt>
                <c:pt idx="253">
                  <c:v>0.263120838377671</c:v>
                </c:pt>
                <c:pt idx="254">
                  <c:v>0.263130277778283</c:v>
                </c:pt>
                <c:pt idx="255">
                  <c:v>0.263139860466801</c:v>
                </c:pt>
                <c:pt idx="256">
                  <c:v>0.263149588611212</c:v>
                </c:pt>
                <c:pt idx="257">
                  <c:v>0.263159464412089</c:v>
                </c:pt>
                <c:pt idx="258">
                  <c:v>0.263169490103073</c:v>
                </c:pt>
                <c:pt idx="259">
                  <c:v>0.263179667951363</c:v>
                </c:pt>
                <c:pt idx="260">
                  <c:v>0.263190000258215</c:v>
                </c:pt>
                <c:pt idx="261">
                  <c:v>0.263200489359444</c:v>
                </c:pt>
                <c:pt idx="262">
                  <c:v>0.263211137625932</c:v>
                </c:pt>
                <c:pt idx="263">
                  <c:v>0.263221947464159</c:v>
                </c:pt>
                <c:pt idx="264">
                  <c:v>0.263232921316714</c:v>
                </c:pt>
                <c:pt idx="265">
                  <c:v>0.263244061662839</c:v>
                </c:pt>
                <c:pt idx="266">
                  <c:v>0.263255371018969</c:v>
                </c:pt>
                <c:pt idx="267">
                  <c:v>0.263266851939276</c:v>
                </c:pt>
                <c:pt idx="268">
                  <c:v>0.263278507016231</c:v>
                </c:pt>
                <c:pt idx="269">
                  <c:v>0.263290338881171</c:v>
                </c:pt>
                <c:pt idx="270">
                  <c:v>0.263302350204865</c:v>
                </c:pt>
                <c:pt idx="271">
                  <c:v>0.263314543698098</c:v>
                </c:pt>
                <c:pt idx="272">
                  <c:v>0.263326922112266</c:v>
                </c:pt>
                <c:pt idx="273">
                  <c:v>0.263339488239963</c:v>
                </c:pt>
                <c:pt idx="274">
                  <c:v>0.2633522449156</c:v>
                </c:pt>
                <c:pt idx="275">
                  <c:v>0.263365195016008</c:v>
                </c:pt>
                <c:pt idx="276">
                  <c:v>0.263378341461069</c:v>
                </c:pt>
                <c:pt idx="277">
                  <c:v>0.263391687214346</c:v>
                </c:pt>
                <c:pt idx="278">
                  <c:v>0.263405235283725</c:v>
                </c:pt>
                <c:pt idx="279">
                  <c:v>0.263418988722066</c:v>
                </c:pt>
                <c:pt idx="280">
                  <c:v>0.263432950627857</c:v>
                </c:pt>
                <c:pt idx="281">
                  <c:v>0.263447124145891</c:v>
                </c:pt>
                <c:pt idx="282">
                  <c:v>0.263461512467942</c:v>
                </c:pt>
                <c:pt idx="283">
                  <c:v>0.263476118833446</c:v>
                </c:pt>
                <c:pt idx="284">
                  <c:v>0.263490946530208</c:v>
                </c:pt>
                <c:pt idx="285">
                  <c:v>0.263505998895102</c:v>
                </c:pt>
                <c:pt idx="286">
                  <c:v>0.263521279314791</c:v>
                </c:pt>
                <c:pt idx="287">
                  <c:v>0.263536791226455</c:v>
                </c:pt>
                <c:pt idx="288">
                  <c:v>0.263552538118523</c:v>
                </c:pt>
                <c:pt idx="289">
                  <c:v>0.263568523531429</c:v>
                </c:pt>
                <c:pt idx="290">
                  <c:v>0.26358475105836</c:v>
                </c:pt>
                <c:pt idx="291">
                  <c:v>0.26360122434603</c:v>
                </c:pt>
                <c:pt idx="292">
                  <c:v>0.26361794709546</c:v>
                </c:pt>
                <c:pt idx="293">
                  <c:v>0.263634923062762</c:v>
                </c:pt>
                <c:pt idx="294">
                  <c:v>0.263652156059945</c:v>
                </c:pt>
                <c:pt idx="295">
                  <c:v>0.263669649955723</c:v>
                </c:pt>
                <c:pt idx="296">
                  <c:v>0.263687408676339</c:v>
                </c:pt>
                <c:pt idx="297">
                  <c:v>0.263705436206401</c:v>
                </c:pt>
                <c:pt idx="298">
                  <c:v>0.263723736589723</c:v>
                </c:pt>
                <c:pt idx="299">
                  <c:v>0.263742313930184</c:v>
                </c:pt>
                <c:pt idx="300">
                  <c:v>0.263761172392601</c:v>
                </c:pt>
                <c:pt idx="301">
                  <c:v>0.2637803162036</c:v>
                </c:pt>
                <c:pt idx="302">
                  <c:v>0.263799749652518</c:v>
                </c:pt>
                <c:pt idx="303">
                  <c:v>0.263819477092303</c:v>
                </c:pt>
                <c:pt idx="304">
                  <c:v>0.26383950294043</c:v>
                </c:pt>
                <c:pt idx="305">
                  <c:v>0.263859831679834</c:v>
                </c:pt>
                <c:pt idx="306">
                  <c:v>0.263880467859848</c:v>
                </c:pt>
                <c:pt idx="307">
                  <c:v>0.263901416097159</c:v>
                </c:pt>
                <c:pt idx="308">
                  <c:v>0.263922681076776</c:v>
                </c:pt>
                <c:pt idx="309">
                  <c:v>0.26394426755301</c:v>
                </c:pt>
                <c:pt idx="310">
                  <c:v>0.263966180350467</c:v>
                </c:pt>
                <c:pt idx="311">
                  <c:v>0.263988424365054</c:v>
                </c:pt>
                <c:pt idx="312">
                  <c:v>0.264011004565</c:v>
                </c:pt>
                <c:pt idx="313">
                  <c:v>0.264033925991891</c:v>
                </c:pt>
                <c:pt idx="314">
                  <c:v>0.264057193761713</c:v>
                </c:pt>
                <c:pt idx="315">
                  <c:v>0.264080813065919</c:v>
                </c:pt>
                <c:pt idx="316">
                  <c:v>0.264104789172499</c:v>
                </c:pt>
                <c:pt idx="317">
                  <c:v>0.264129127427073</c:v>
                </c:pt>
                <c:pt idx="318">
                  <c:v>0.264153833253992</c:v>
                </c:pt>
                <c:pt idx="319">
                  <c:v>0.264178912157457</c:v>
                </c:pt>
                <c:pt idx="320">
                  <c:v>0.264204369722654</c:v>
                </c:pt>
                <c:pt idx="321">
                  <c:v>0.264230211616896</c:v>
                </c:pt>
                <c:pt idx="322">
                  <c:v>0.264256443590792</c:v>
                </c:pt>
                <c:pt idx="323">
                  <c:v>0.264283071479418</c:v>
                </c:pt>
                <c:pt idx="324">
                  <c:v>0.264310101203515</c:v>
                </c:pt>
                <c:pt idx="325">
                  <c:v>0.264337538770693</c:v>
                </c:pt>
                <c:pt idx="326">
                  <c:v>0.264365390276656</c:v>
                </c:pt>
                <c:pt idx="327">
                  <c:v>0.264393661906441</c:v>
                </c:pt>
                <c:pt idx="328">
                  <c:v>0.264422359935673</c:v>
                </c:pt>
                <c:pt idx="329">
                  <c:v>0.264451490731835</c:v>
                </c:pt>
                <c:pt idx="330">
                  <c:v>0.264481060755557</c:v>
                </c:pt>
                <c:pt idx="331">
                  <c:v>0.264511076561916</c:v>
                </c:pt>
                <c:pt idx="332">
                  <c:v>0.264541544801757</c:v>
                </c:pt>
                <c:pt idx="333">
                  <c:v>0.264572472223031</c:v>
                </c:pt>
                <c:pt idx="334">
                  <c:v>0.264603865672145</c:v>
                </c:pt>
                <c:pt idx="335">
                  <c:v>0.264635732095332</c:v>
                </c:pt>
                <c:pt idx="336">
                  <c:v>0.264668078540039</c:v>
                </c:pt>
                <c:pt idx="337">
                  <c:v>0.26470091215633</c:v>
                </c:pt>
                <c:pt idx="338">
                  <c:v>0.264734240198308</c:v>
                </c:pt>
                <c:pt idx="339">
                  <c:v>0.264768070025551</c:v>
                </c:pt>
                <c:pt idx="340">
                  <c:v>0.26480240910457</c:v>
                </c:pt>
                <c:pt idx="341">
                  <c:v>0.264837265010281</c:v>
                </c:pt>
                <c:pt idx="342">
                  <c:v>0.2648726454275</c:v>
                </c:pt>
                <c:pt idx="343">
                  <c:v>0.264908558152447</c:v>
                </c:pt>
                <c:pt idx="344">
                  <c:v>0.26494501109428</c:v>
                </c:pt>
                <c:pt idx="345">
                  <c:v>0.264982012276635</c:v>
                </c:pt>
                <c:pt idx="346">
                  <c:v>0.265019569839194</c:v>
                </c:pt>
                <c:pt idx="347">
                  <c:v>0.265057692039265</c:v>
                </c:pt>
                <c:pt idx="348">
                  <c:v>0.265096387253386</c:v>
                </c:pt>
                <c:pt idx="349">
                  <c:v>0.265135663978944</c:v>
                </c:pt>
                <c:pt idx="350">
                  <c:v>0.265175530835811</c:v>
                </c:pt>
                <c:pt idx="351">
                  <c:v>0.265215996568008</c:v>
                </c:pt>
                <c:pt idx="352">
                  <c:v>0.265257070045376</c:v>
                </c:pt>
                <c:pt idx="353">
                  <c:v>0.265298760265276</c:v>
                </c:pt>
                <c:pt idx="354">
                  <c:v>0.265341076354304</c:v>
                </c:pt>
                <c:pt idx="355">
                  <c:v>0.265384027570023</c:v>
                </c:pt>
                <c:pt idx="356">
                  <c:v>0.265427623302721</c:v>
                </c:pt>
                <c:pt idx="357">
                  <c:v>0.265471873077186</c:v>
                </c:pt>
                <c:pt idx="358">
                  <c:v>0.265516786554494</c:v>
                </c:pt>
                <c:pt idx="359">
                  <c:v>0.26556237353383</c:v>
                </c:pt>
                <c:pt idx="360">
                  <c:v>0.265608643954315</c:v>
                </c:pt>
                <c:pt idx="361">
                  <c:v>0.265655607896866</c:v>
                </c:pt>
                <c:pt idx="362">
                  <c:v>0.265703275586063</c:v>
                </c:pt>
                <c:pt idx="363">
                  <c:v>0.265751657392048</c:v>
                </c:pt>
                <c:pt idx="364">
                  <c:v>0.265800763832436</c:v>
                </c:pt>
                <c:pt idx="365">
                  <c:v>0.26585060557425</c:v>
                </c:pt>
                <c:pt idx="366">
                  <c:v>0.265901193435875</c:v>
                </c:pt>
                <c:pt idx="367">
                  <c:v>0.265952538389035</c:v>
                </c:pt>
                <c:pt idx="368">
                  <c:v>0.266004651560784</c:v>
                </c:pt>
                <c:pt idx="369">
                  <c:v>0.266057544235526</c:v>
                </c:pt>
                <c:pt idx="370">
                  <c:v>0.266111227857048</c:v>
                </c:pt>
                <c:pt idx="371">
                  <c:v>0.266165714030578</c:v>
                </c:pt>
                <c:pt idx="372">
                  <c:v>0.26622101452486</c:v>
                </c:pt>
                <c:pt idx="373">
                  <c:v>0.266277141274255</c:v>
                </c:pt>
                <c:pt idx="374">
                  <c:v>0.266334106380856</c:v>
                </c:pt>
                <c:pt idx="375">
                  <c:v>0.266391922116628</c:v>
                </c:pt>
                <c:pt idx="376">
                  <c:v>0.266450600925563</c:v>
                </c:pt>
                <c:pt idx="377">
                  <c:v>0.266510155425867</c:v>
                </c:pt>
                <c:pt idx="378">
                  <c:v>0.266570598412151</c:v>
                </c:pt>
                <c:pt idx="379">
                  <c:v>0.266631942857656</c:v>
                </c:pt>
                <c:pt idx="380">
                  <c:v>0.266694201916491</c:v>
                </c:pt>
                <c:pt idx="381">
                  <c:v>0.266757388925897</c:v>
                </c:pt>
                <c:pt idx="382">
                  <c:v>0.266821517408521</c:v>
                </c:pt>
                <c:pt idx="383">
                  <c:v>0.266886601074721</c:v>
                </c:pt>
                <c:pt idx="384">
                  <c:v>0.266952653824885</c:v>
                </c:pt>
                <c:pt idx="385">
                  <c:v>0.26701968975177</c:v>
                </c:pt>
                <c:pt idx="386">
                  <c:v>0.267087723142865</c:v>
                </c:pt>
                <c:pt idx="387">
                  <c:v>0.267156768482765</c:v>
                </c:pt>
                <c:pt idx="388">
                  <c:v>0.267226840455574</c:v>
                </c:pt>
                <c:pt idx="389">
                  <c:v>0.267297953947319</c:v>
                </c:pt>
                <c:pt idx="390">
                  <c:v>0.267370124048388</c:v>
                </c:pt>
                <c:pt idx="391">
                  <c:v>0.267443366055986</c:v>
                </c:pt>
                <c:pt idx="392">
                  <c:v>0.267517695476607</c:v>
                </c:pt>
                <c:pt idx="393">
                  <c:v>0.267593128028526</c:v>
                </c:pt>
                <c:pt idx="394">
                  <c:v>0.267669679644312</c:v>
                </c:pt>
                <c:pt idx="395">
                  <c:v>0.26774736647335</c:v>
                </c:pt>
                <c:pt idx="396">
                  <c:v>0.267826204884392</c:v>
                </c:pt>
                <c:pt idx="397">
                  <c:v>0.267906211468115</c:v>
                </c:pt>
                <c:pt idx="398">
                  <c:v>0.267987403039701</c:v>
                </c:pt>
                <c:pt idx="399">
                  <c:v>0.268069796641435</c:v>
                </c:pt>
                <c:pt idx="400">
                  <c:v>0.268153409545313</c:v>
                </c:pt>
                <c:pt idx="401">
                  <c:v>0.26823825925567</c:v>
                </c:pt>
                <c:pt idx="402">
                  <c:v>0.268324363511826</c:v>
                </c:pt>
                <c:pt idx="403">
                  <c:v>0.268411740290736</c:v>
                </c:pt>
                <c:pt idx="404">
                  <c:v>0.26850040780967</c:v>
                </c:pt>
                <c:pt idx="405">
                  <c:v>0.26859038452889</c:v>
                </c:pt>
                <c:pt idx="406">
                  <c:v>0.268681689154357</c:v>
                </c:pt>
                <c:pt idx="407">
                  <c:v>0.268774340640436</c:v>
                </c:pt>
                <c:pt idx="408">
                  <c:v>0.268868358192622</c:v>
                </c:pt>
                <c:pt idx="409">
                  <c:v>0.268963761270279</c:v>
                </c:pt>
                <c:pt idx="410">
                  <c:v>0.269060569589379</c:v>
                </c:pt>
                <c:pt idx="411">
                  <c:v>0.269158803125266</c:v>
                </c:pt>
                <c:pt idx="412">
                  <c:v>0.269258482115419</c:v>
                </c:pt>
                <c:pt idx="413">
                  <c:v>0.269359627062227</c:v>
                </c:pt>
                <c:pt idx="414">
                  <c:v>0.269462258735775</c:v>
                </c:pt>
                <c:pt idx="415">
                  <c:v>0.269566398176635</c:v>
                </c:pt>
                <c:pt idx="416">
                  <c:v>0.269672066698661</c:v>
                </c:pt>
                <c:pt idx="417">
                  <c:v>0.269779285891794</c:v>
                </c:pt>
                <c:pt idx="418">
                  <c:v>0.269888077624877</c:v>
                </c:pt>
                <c:pt idx="419">
                  <c:v>0.269998464048454</c:v>
                </c:pt>
                <c:pt idx="420">
                  <c:v>0.2701104675976</c:v>
                </c:pt>
                <c:pt idx="421">
                  <c:v>0.27022411099473</c:v>
                </c:pt>
                <c:pt idx="422">
                  <c:v>0.270339417252423</c:v>
                </c:pt>
                <c:pt idx="423">
                  <c:v>0.270456409676235</c:v>
                </c:pt>
                <c:pt idx="424">
                  <c:v>0.270575111867523</c:v>
                </c:pt>
                <c:pt idx="425">
                  <c:v>0.270695547726258</c:v>
                </c:pt>
                <c:pt idx="426">
                  <c:v>0.270817741453837</c:v>
                </c:pt>
                <c:pt idx="427">
                  <c:v>0.27094171755589</c:v>
                </c:pt>
                <c:pt idx="428">
                  <c:v>0.271067500845084</c:v>
                </c:pt>
                <c:pt idx="429">
                  <c:v>0.271195116443913</c:v>
                </c:pt>
                <c:pt idx="430">
                  <c:v>0.271324589787489</c:v>
                </c:pt>
                <c:pt idx="431">
                  <c:v>0.271455946626312</c:v>
                </c:pt>
                <c:pt idx="432">
                  <c:v>0.27158921302904</c:v>
                </c:pt>
                <c:pt idx="433">
                  <c:v>0.271724415385233</c:v>
                </c:pt>
                <c:pt idx="434">
                  <c:v>0.271861580408096</c:v>
                </c:pt>
                <c:pt idx="435">
                  <c:v>0.272000735137195</c:v>
                </c:pt>
                <c:pt idx="436">
                  <c:v>0.272141906941159</c:v>
                </c:pt>
                <c:pt idx="437">
                  <c:v>0.272285123520365</c:v>
                </c:pt>
                <c:pt idx="438">
                  <c:v>0.272430412909596</c:v>
                </c:pt>
                <c:pt idx="439">
                  <c:v>0.272577803480683</c:v>
                </c:pt>
                <c:pt idx="440">
                  <c:v>0.27272732394511</c:v>
                </c:pt>
                <c:pt idx="441">
                  <c:v>0.272879003356608</c:v>
                </c:pt>
                <c:pt idx="442">
                  <c:v>0.273032871113705</c:v>
                </c:pt>
                <c:pt idx="443">
                  <c:v>0.273188956962251</c:v>
                </c:pt>
                <c:pt idx="444">
                  <c:v>0.273347290997912</c:v>
                </c:pt>
                <c:pt idx="445">
                  <c:v>0.273507903668626</c:v>
                </c:pt>
                <c:pt idx="446">
                  <c:v>0.273670825777015</c:v>
                </c:pt>
                <c:pt idx="447">
                  <c:v>0.273836088482768</c:v>
                </c:pt>
                <c:pt idx="448">
                  <c:v>0.274003723304975</c:v>
                </c:pt>
                <c:pt idx="449">
                  <c:v>0.27417376212441</c:v>
                </c:pt>
                <c:pt idx="450">
                  <c:v>0.274346237185783</c:v>
                </c:pt>
                <c:pt idx="451">
                  <c:v>0.274521181099921</c:v>
                </c:pt>
                <c:pt idx="452">
                  <c:v>0.274698626845912</c:v>
                </c:pt>
                <c:pt idx="453">
                  <c:v>0.274878607773185</c:v>
                </c:pt>
                <c:pt idx="454">
                  <c:v>0.275061157603534</c:v>
                </c:pt>
                <c:pt idx="455">
                  <c:v>0.275246310433079</c:v>
                </c:pt>
                <c:pt idx="456">
                  <c:v>0.275434100734162</c:v>
                </c:pt>
                <c:pt idx="457">
                  <c:v>0.275624563357178</c:v>
                </c:pt>
                <c:pt idx="458">
                  <c:v>0.275817733532332</c:v>
                </c:pt>
                <c:pt idx="459">
                  <c:v>0.276013646871323</c:v>
                </c:pt>
                <c:pt idx="460">
                  <c:v>0.276212339368952</c:v>
                </c:pt>
                <c:pt idx="461">
                  <c:v>0.276413847404642</c:v>
                </c:pt>
                <c:pt idx="462">
                  <c:v>0.276618207743888</c:v>
                </c:pt>
                <c:pt idx="463">
                  <c:v>0.276825457539602</c:v>
                </c:pt>
                <c:pt idx="464">
                  <c:v>0.277035634333378</c:v>
                </c:pt>
                <c:pt idx="465">
                  <c:v>0.277248776056657</c:v>
                </c:pt>
                <c:pt idx="466">
                  <c:v>0.277464921031795</c:v>
                </c:pt>
                <c:pt idx="467">
                  <c:v>0.277684107973022</c:v>
                </c:pt>
                <c:pt idx="468">
                  <c:v>0.277906375987305</c:v>
                </c:pt>
                <c:pt idx="469">
                  <c:v>0.278131764575086</c:v>
                </c:pt>
                <c:pt idx="470">
                  <c:v>0.278360313630917</c:v>
                </c:pt>
                <c:pt idx="471">
                  <c:v>0.278592063443965</c:v>
                </c:pt>
                <c:pt idx="472">
                  <c:v>0.278827054698402</c:v>
                </c:pt>
                <c:pt idx="473">
                  <c:v>0.279065328473654</c:v>
                </c:pt>
                <c:pt idx="474">
                  <c:v>0.279306926244534</c:v>
                </c:pt>
                <c:pt idx="475">
                  <c:v>0.279551889881222</c:v>
                </c:pt>
                <c:pt idx="476">
                  <c:v>0.279800261649108</c:v>
                </c:pt>
                <c:pt idx="477">
                  <c:v>0.280052084208488</c:v>
                </c:pt>
                <c:pt idx="478">
                  <c:v>0.28030740061411</c:v>
                </c:pt>
                <c:pt idx="479">
                  <c:v>0.280566254314558</c:v>
                </c:pt>
                <c:pt idx="480">
                  <c:v>0.280828689151473</c:v>
                </c:pt>
                <c:pt idx="481">
                  <c:v>0.281094749358613</c:v>
                </c:pt>
                <c:pt idx="482">
                  <c:v>0.281364479560733</c:v>
                </c:pt>
                <c:pt idx="483">
                  <c:v>0.28163792477229</c:v>
                </c:pt>
                <c:pt idx="484">
                  <c:v>0.281915130395967</c:v>
                </c:pt>
                <c:pt idx="485">
                  <c:v>0.282196142220998</c:v>
                </c:pt>
                <c:pt idx="486">
                  <c:v>0.282481006421311</c:v>
                </c:pt>
                <c:pt idx="487">
                  <c:v>0.282769769553458</c:v>
                </c:pt>
                <c:pt idx="488">
                  <c:v>0.283062478554349</c:v>
                </c:pt>
                <c:pt idx="489">
                  <c:v>0.283359180738766</c:v>
                </c:pt>
                <c:pt idx="490">
                  <c:v>0.283659923796663</c:v>
                </c:pt>
                <c:pt idx="491">
                  <c:v>0.28396475579024</c:v>
                </c:pt>
                <c:pt idx="492">
                  <c:v>0.284273725150785</c:v>
                </c:pt>
                <c:pt idx="493">
                  <c:v>0.284586880675282</c:v>
                </c:pt>
                <c:pt idx="494">
                  <c:v>0.284904271522774</c:v>
                </c:pt>
                <c:pt idx="495">
                  <c:v>0.285225947210482</c:v>
                </c:pt>
                <c:pt idx="496">
                  <c:v>0.285551957609656</c:v>
                </c:pt>
                <c:pt idx="497">
                  <c:v>0.285882352941176</c:v>
                </c:pt>
                <c:pt idx="498">
                  <c:v>0.286212165736115</c:v>
                </c:pt>
                <c:pt idx="499">
                  <c:v>0.286546331595736</c:v>
                </c:pt>
                <c:pt idx="500">
                  <c:v>0.286884899498757</c:v>
                </c:pt>
                <c:pt idx="501">
                  <c:v>0.287227918734138</c:v>
                </c:pt>
                <c:pt idx="502">
                  <c:v>0.287575438895707</c:v>
                </c:pt>
                <c:pt idx="503">
                  <c:v>0.287927509876495</c:v>
                </c:pt>
                <c:pt idx="504">
                  <c:v>0.288284181862794</c:v>
                </c:pt>
                <c:pt idx="505">
                  <c:v>0.288645505327933</c:v>
                </c:pt>
                <c:pt idx="506">
                  <c:v>0.289011531025751</c:v>
                </c:pt>
                <c:pt idx="507">
                  <c:v>0.289382309983772</c:v>
                </c:pt>
                <c:pt idx="508">
                  <c:v>0.289757893496077</c:v>
                </c:pt>
                <c:pt idx="509">
                  <c:v>0.290138333115858</c:v>
                </c:pt>
                <c:pt idx="510">
                  <c:v>0.290523680647658</c:v>
                </c:pt>
                <c:pt idx="511">
                  <c:v>0.290913988139277</c:v>
                </c:pt>
                <c:pt idx="512">
                  <c:v>0.291309307873358</c:v>
                </c:pt>
                <c:pt idx="513">
                  <c:v>0.291709692358626</c:v>
                </c:pt>
                <c:pt idx="514">
                  <c:v>0.292115194320788</c:v>
                </c:pt>
                <c:pt idx="515">
                  <c:v>0.292525866693081</c:v>
                </c:pt>
                <c:pt idx="516">
                  <c:v>0.292941762606461</c:v>
                </c:pt>
                <c:pt idx="517">
                  <c:v>0.293362935379439</c:v>
                </c:pt>
                <c:pt idx="518">
                  <c:v>0.293789438507537</c:v>
                </c:pt>
                <c:pt idx="519">
                  <c:v>0.294221325652381</c:v>
                </c:pt>
                <c:pt idx="520">
                  <c:v>0.294658650630405</c:v>
                </c:pt>
                <c:pt idx="521">
                  <c:v>0.295101467401175</c:v>
                </c:pt>
                <c:pt idx="522">
                  <c:v>0.295549830055318</c:v>
                </c:pt>
                <c:pt idx="523">
                  <c:v>0.296003792802061</c:v>
                </c:pt>
                <c:pt idx="524">
                  <c:v>0.296463409956355</c:v>
                </c:pt>
                <c:pt idx="525">
                  <c:v>0.296928735925605</c:v>
                </c:pt>
                <c:pt idx="526">
                  <c:v>0.297399825195979</c:v>
                </c:pt>
                <c:pt idx="527">
                  <c:v>0.297876732318299</c:v>
                </c:pt>
                <c:pt idx="528">
                  <c:v>0.298359511893514</c:v>
                </c:pt>
                <c:pt idx="529">
                  <c:v>0.29884821855774</c:v>
                </c:pt>
                <c:pt idx="530">
                  <c:v>0.299342906966871</c:v>
                </c:pt>
                <c:pt idx="531">
                  <c:v>0.299843631780751</c:v>
                </c:pt>
                <c:pt idx="532">
                  <c:v>0.300350447646909</c:v>
                </c:pt>
                <c:pt idx="533">
                  <c:v>0.300863409183845</c:v>
                </c:pt>
                <c:pt idx="534">
                  <c:v>0.301382570963866</c:v>
                </c:pt>
                <c:pt idx="535">
                  <c:v>0.301907987495481</c:v>
                </c:pt>
                <c:pt idx="536">
                  <c:v>0.302439713205326</c:v>
                </c:pt>
                <c:pt idx="537">
                  <c:v>0.302977802419639</c:v>
                </c:pt>
                <c:pt idx="538">
                  <c:v>0.303522309345274</c:v>
                </c:pt>
                <c:pt idx="539">
                  <c:v>0.304073288050249</c:v>
                </c:pt>
                <c:pt idx="540">
                  <c:v>0.304630792443831</c:v>
                </c:pt>
                <c:pt idx="541">
                  <c:v>0.30519487625615</c:v>
                </c:pt>
                <c:pt idx="542">
                  <c:v>0.30576559301735</c:v>
                </c:pt>
                <c:pt idx="543">
                  <c:v>0.306342996036265</c:v>
                </c:pt>
                <c:pt idx="544">
                  <c:v>0.306927138378626</c:v>
                </c:pt>
                <c:pt idx="545">
                  <c:v>0.307518072844803</c:v>
                </c:pt>
                <c:pt idx="546">
                  <c:v>0.308115851947066</c:v>
                </c:pt>
                <c:pt idx="547">
                  <c:v>0.308720527886386</c:v>
                </c:pt>
                <c:pt idx="548">
                  <c:v>0.30933215252876</c:v>
                </c:pt>
                <c:pt idx="549">
                  <c:v>0.309950777381072</c:v>
                </c:pt>
                <c:pt idx="550">
                  <c:v>0.310576453566488</c:v>
                </c:pt>
                <c:pt idx="551">
                  <c:v>0.311209231799386</c:v>
                </c:pt>
                <c:pt idx="552">
                  <c:v>0.311849162359831</c:v>
                </c:pt>
                <c:pt idx="553">
                  <c:v>0.312496295067579</c:v>
                </c:pt>
                <c:pt idx="554">
                  <c:v>0.313150679255652</c:v>
                </c:pt>
                <c:pt idx="555">
                  <c:v>0.313812363743437</c:v>
                </c:pt>
                <c:pt idx="556">
                  <c:v>0.314481396809363</c:v>
                </c:pt>
                <c:pt idx="557">
                  <c:v>0.31515782616313</c:v>
                </c:pt>
                <c:pt idx="558">
                  <c:v>0.315841698917507</c:v>
                </c:pt>
                <c:pt idx="559">
                  <c:v>0.316533061559711</c:v>
                </c:pt>
                <c:pt idx="560">
                  <c:v>0.317231959922361</c:v>
                </c:pt>
                <c:pt idx="561">
                  <c:v>0.317938439154029</c:v>
                </c:pt>
                <c:pt idx="562">
                  <c:v>0.318652543689389</c:v>
                </c:pt>
                <c:pt idx="563">
                  <c:v>0.319374317218978</c:v>
                </c:pt>
                <c:pt idx="564">
                  <c:v>0.320103802658567</c:v>
                </c:pt>
                <c:pt idx="565">
                  <c:v>0.320841042118179</c:v>
                </c:pt>
                <c:pt idx="566">
                  <c:v>0.321586076870732</c:v>
                </c:pt>
                <c:pt idx="567">
                  <c:v>0.32233894732035</c:v>
                </c:pt>
                <c:pt idx="568">
                  <c:v>0.323099692970333</c:v>
                </c:pt>
                <c:pt idx="569">
                  <c:v>0.323868352390814</c:v>
                </c:pt>
                <c:pt idx="570">
                  <c:v>0.324644963186106</c:v>
                </c:pt>
                <c:pt idx="571">
                  <c:v>0.325429561961768</c:v>
                </c:pt>
                <c:pt idx="572">
                  <c:v>0.326222184291394</c:v>
                </c:pt>
                <c:pt idx="573">
                  <c:v>0.327022864683148</c:v>
                </c:pt>
                <c:pt idx="574">
                  <c:v>0.32783163654606</c:v>
                </c:pt>
                <c:pt idx="575">
                  <c:v>0.328648532156104</c:v>
                </c:pt>
                <c:pt idx="576">
                  <c:v>0.32947358262208</c:v>
                </c:pt>
                <c:pt idx="577">
                  <c:v>0.33030681785131</c:v>
                </c:pt>
                <c:pt idx="578">
                  <c:v>0.331148266515177</c:v>
                </c:pt>
                <c:pt idx="579">
                  <c:v>0.331997956014537</c:v>
                </c:pt>
                <c:pt idx="580">
                  <c:v>0.332855912445002</c:v>
                </c:pt>
                <c:pt idx="581">
                  <c:v>0.333722160562143</c:v>
                </c:pt>
                <c:pt idx="582">
                  <c:v>0.334596723746624</c:v>
                </c:pt>
                <c:pt idx="583">
                  <c:v>0.335479623969297</c:v>
                </c:pt>
                <c:pt idx="584">
                  <c:v>0.336370881756277</c:v>
                </c:pt>
                <c:pt idx="585">
                  <c:v>0.337270516154029</c:v>
                </c:pt>
                <c:pt idx="586">
                  <c:v>0.338178544694506</c:v>
                </c:pt>
                <c:pt idx="587">
                  <c:v>0.339094983360334</c:v>
                </c:pt>
                <c:pt idx="588">
                  <c:v>0.340019846550113</c:v>
                </c:pt>
                <c:pt idx="589">
                  <c:v>0.340953147043828</c:v>
                </c:pt>
                <c:pt idx="590">
                  <c:v>0.341894895968431</c:v>
                </c:pt>
                <c:pt idx="591">
                  <c:v>0.3428451027636</c:v>
                </c:pt>
                <c:pt idx="592">
                  <c:v>0.343803775147721</c:v>
                </c:pt>
                <c:pt idx="593">
                  <c:v>0.344770919084129</c:v>
                </c:pt>
                <c:pt idx="594">
                  <c:v>0.345746538747623</c:v>
                </c:pt>
                <c:pt idx="595">
                  <c:v>0.346730636491312</c:v>
                </c:pt>
                <c:pt idx="596">
                  <c:v>0.347723212813809</c:v>
                </c:pt>
                <c:pt idx="597">
                  <c:v>0.348724266326813</c:v>
                </c:pt>
                <c:pt idx="598">
                  <c:v>0.349733793723123</c:v>
                </c:pt>
                <c:pt idx="599">
                  <c:v>0.350751789745109</c:v>
                </c:pt>
                <c:pt idx="600">
                  <c:v>0.351778247153677</c:v>
                </c:pt>
                <c:pt idx="601">
                  <c:v>0.352975494977318</c:v>
                </c:pt>
                <c:pt idx="602">
                  <c:v>0.354323976137494</c:v>
                </c:pt>
                <c:pt idx="603">
                  <c:v>0.355757360795669</c:v>
                </c:pt>
                <c:pt idx="604">
                  <c:v>0.357544347511113</c:v>
                </c:pt>
                <c:pt idx="605">
                  <c:v>0.359345483316364</c:v>
                </c:pt>
                <c:pt idx="606">
                  <c:v>0.361160734927334</c:v>
                </c:pt>
                <c:pt idx="607">
                  <c:v>0.36299006538282</c:v>
                </c:pt>
                <c:pt idx="608">
                  <c:v>0.364833434001208</c:v>
                </c:pt>
                <c:pt idx="609">
                  <c:v>0.36669079633861</c:v>
                </c:pt>
                <c:pt idx="610">
                  <c:v>0.368562104148472</c:v>
                </c:pt>
                <c:pt idx="611">
                  <c:v>0.370447305342751</c:v>
                </c:pt>
                <c:pt idx="612">
                  <c:v>0.372346343954697</c:v>
                </c:pt>
                <c:pt idx="613">
                  <c:v>0.374259160103321</c:v>
                </c:pt>
                <c:pt idx="614">
                  <c:v>0.376185689959619</c:v>
                </c:pt>
                <c:pt idx="615">
                  <c:v>0.378125865714597</c:v>
                </c:pt>
                <c:pt idx="616">
                  <c:v>0.380079615549183</c:v>
                </c:pt>
                <c:pt idx="617">
                  <c:v>0.382046863606075</c:v>
                </c:pt>
                <c:pt idx="618">
                  <c:v>0.384027529963591</c:v>
                </c:pt>
                <c:pt idx="619">
                  <c:v>0.386021530611585</c:v>
                </c:pt>
                <c:pt idx="620">
                  <c:v>0.388028777429496</c:v>
                </c:pt>
                <c:pt idx="621">
                  <c:v>0.390049178166561</c:v>
                </c:pt>
                <c:pt idx="622">
                  <c:v>0.392082636424302</c:v>
                </c:pt>
                <c:pt idx="623">
                  <c:v>0.394129051641283</c:v>
                </c:pt>
                <c:pt idx="624">
                  <c:v>0.396188319080243</c:v>
                </c:pt>
                <c:pt idx="625">
                  <c:v>0.398260329817628</c:v>
                </c:pt>
                <c:pt idx="626">
                  <c:v>0.400344970735594</c:v>
                </c:pt>
                <c:pt idx="627">
                  <c:v>0.40244212451651</c:v>
                </c:pt>
                <c:pt idx="628">
                  <c:v>0.404551669640034</c:v>
                </c:pt>
                <c:pt idx="629">
                  <c:v>0.406673480382785</c:v>
                </c:pt>
                <c:pt idx="630">
                  <c:v>0.408807426820673</c:v>
                </c:pt>
                <c:pt idx="631">
                  <c:v>0.410953374833918</c:v>
                </c:pt>
                <c:pt idx="632">
                  <c:v>0.413111186114805</c:v>
                </c:pt>
                <c:pt idx="633">
                  <c:v>0.415280718178201</c:v>
                </c:pt>
                <c:pt idx="634">
                  <c:v>0.417461824374879</c:v>
                </c:pt>
                <c:pt idx="635">
                  <c:v>0.419654353907681</c:v>
                </c:pt>
                <c:pt idx="636">
                  <c:v>0.421858151850538</c:v>
                </c:pt>
                <c:pt idx="637">
                  <c:v>0.424073059170377</c:v>
                </c:pt>
                <c:pt idx="638">
                  <c:v>0.42629891275195</c:v>
                </c:pt>
                <c:pt idx="639">
                  <c:v>0.42853554542558</c:v>
                </c:pt>
                <c:pt idx="640">
                  <c:v>0.43078278599787</c:v>
                </c:pt>
                <c:pt idx="641">
                  <c:v>0.433040459285358</c:v>
                </c:pt>
                <c:pt idx="642">
                  <c:v>0.435308386151153</c:v>
                </c:pt>
                <c:pt idx="643">
                  <c:v>0.437586383544539</c:v>
                </c:pt>
                <c:pt idx="644">
                  <c:v>0.439874264543566</c:v>
                </c:pt>
                <c:pt idx="645">
                  <c:v>0.442171838400611</c:v>
                </c:pt>
                <c:pt idx="646">
                  <c:v>0.444478910590919</c:v>
                </c:pt>
                <c:pt idx="647">
                  <c:v>0.446795282864105</c:v>
                </c:pt>
                <c:pt idx="648">
                  <c:v>0.449120753298612</c:v>
                </c:pt>
                <c:pt idx="649">
                  <c:v>0.451455116359102</c:v>
                </c:pt>
                <c:pt idx="650">
                  <c:v>0.453798162956772</c:v>
                </c:pt>
                <c:pt idx="651">
                  <c:v>0.456149680512555</c:v>
                </c:pt>
                <c:pt idx="652">
                  <c:v>0.458509453023197</c:v>
                </c:pt>
                <c:pt idx="653">
                  <c:v>0.460877261130166</c:v>
                </c:pt>
                <c:pt idx="654">
                  <c:v>0.463252882191357</c:v>
                </c:pt>
                <c:pt idx="655">
                  <c:v>0.465636090355567</c:v>
                </c:pt>
                <c:pt idx="656">
                  <c:v>0.468026656639688</c:v>
                </c:pt>
                <c:pt idx="657">
                  <c:v>0.470424349008565</c:v>
                </c:pt>
                <c:pt idx="658">
                  <c:v>0.472828932457488</c:v>
                </c:pt>
                <c:pt idx="659">
                  <c:v>0.475240169097241</c:v>
                </c:pt>
                <c:pt idx="660">
                  <c:v>0.477657818241669</c:v>
                </c:pt>
                <c:pt idx="661">
                  <c:v>0.480081636497694</c:v>
                </c:pt>
                <c:pt idx="662">
                  <c:v>0.482511377857705</c:v>
                </c:pt>
                <c:pt idx="663">
                  <c:v>0.484946793794281</c:v>
                </c:pt>
                <c:pt idx="664">
                  <c:v>0.487387633357137</c:v>
                </c:pt>
                <c:pt idx="665">
                  <c:v>0.489833643272256</c:v>
                </c:pt>
                <c:pt idx="666">
                  <c:v>0.492284568043097</c:v>
                </c:pt>
                <c:pt idx="667">
                  <c:v>0.494740150053816</c:v>
                </c:pt>
                <c:pt idx="668">
                  <c:v>0.497200129674409</c:v>
                </c:pt>
                <c:pt idx="669">
                  <c:v>0.499664245367688</c:v>
                </c:pt>
                <c:pt idx="670">
                  <c:v>0.502132233798001</c:v>
                </c:pt>
                <c:pt idx="671">
                  <c:v>0.504603829941605</c:v>
                </c:pt>
                <c:pt idx="672">
                  <c:v>0.507078767198586</c:v>
                </c:pt>
                <c:pt idx="673">
                  <c:v>0.509556777506237</c:v>
                </c:pt>
                <c:pt idx="674">
                  <c:v>0.512037591453803</c:v>
                </c:pt>
                <c:pt idx="675">
                  <c:v>0.514520938398454</c:v>
                </c:pt>
                <c:pt idx="676">
                  <c:v>0.517006546582426</c:v>
                </c:pt>
                <c:pt idx="677">
                  <c:v>0.519494143251191</c:v>
                </c:pt>
                <c:pt idx="678">
                  <c:v>0.521983454772564</c:v>
                </c:pt>
                <c:pt idx="679">
                  <c:v>0.524474206756629</c:v>
                </c:pt>
                <c:pt idx="680">
                  <c:v>0.526966124176372</c:v>
                </c:pt>
                <c:pt idx="681">
                  <c:v>0.529458931488923</c:v>
                </c:pt>
                <c:pt idx="682">
                  <c:v>0.531952352757272</c:v>
                </c:pt>
                <c:pt idx="683">
                  <c:v>0.534446111772361</c:v>
                </c:pt>
                <c:pt idx="684">
                  <c:v>0.536939932175435</c:v>
                </c:pt>
                <c:pt idx="685">
                  <c:v>0.539433537580519</c:v>
                </c:pt>
                <c:pt idx="686">
                  <c:v>0.541926651696945</c:v>
                </c:pt>
                <c:pt idx="687">
                  <c:v>0.54441899845177</c:v>
                </c:pt>
                <c:pt idx="688">
                  <c:v>0.546910302111994</c:v>
                </c:pt>
                <c:pt idx="689">
                  <c:v>0.549400287406461</c:v>
                </c:pt>
                <c:pt idx="690">
                  <c:v>0.551888679647322</c:v>
                </c:pt>
                <c:pt idx="691">
                  <c:v>0.554375204850955</c:v>
                </c:pt>
                <c:pt idx="692">
                  <c:v>0.556859589858219</c:v>
                </c:pt>
                <c:pt idx="693">
                  <c:v>0.559341562453936</c:v>
                </c:pt>
                <c:pt idx="694">
                  <c:v>0.561820851485494</c:v>
                </c:pt>
                <c:pt idx="695">
                  <c:v>0.564297186980454</c:v>
                </c:pt>
                <c:pt idx="696">
                  <c:v>0.566770300263061</c:v>
                </c:pt>
                <c:pt idx="697">
                  <c:v>0.569239924069542</c:v>
                </c:pt>
                <c:pt idx="698">
                  <c:v>0.571705792662106</c:v>
                </c:pt>
                <c:pt idx="699">
                  <c:v>0.574167641941521</c:v>
                </c:pt>
                <c:pt idx="700">
                  <c:v>0.576625209558194</c:v>
                </c:pt>
                <c:pt idx="701">
                  <c:v>0.579078235021627</c:v>
                </c:pt>
                <c:pt idx="702">
                  <c:v>0.581526459808186</c:v>
                </c:pt>
                <c:pt idx="703">
                  <c:v>0.583969627467069</c:v>
                </c:pt>
                <c:pt idx="704">
                  <c:v>0.586407483724386</c:v>
                </c:pt>
                <c:pt idx="705">
                  <c:v>0.588839776585276</c:v>
                </c:pt>
                <c:pt idx="706">
                  <c:v>0.591266256433969</c:v>
                </c:pt>
                <c:pt idx="707">
                  <c:v>0.593686676131718</c:v>
                </c:pt>
                <c:pt idx="708">
                  <c:v>0.596100791112509</c:v>
                </c:pt>
                <c:pt idx="709">
                  <c:v>0.598508359476505</c:v>
                </c:pt>
                <c:pt idx="710">
                  <c:v>0.600909142081118</c:v>
                </c:pt>
                <c:pt idx="711">
                  <c:v>0.603302902629676</c:v>
                </c:pt>
                <c:pt idx="712">
                  <c:v>0.605689407757597</c:v>
                </c:pt>
                <c:pt idx="713">
                  <c:v>0.608068427116022</c:v>
                </c:pt>
                <c:pt idx="714">
                  <c:v>0.610439733452851</c:v>
                </c:pt>
                <c:pt idx="715">
                  <c:v>0.612803102691128</c:v>
                </c:pt>
                <c:pt idx="716">
                  <c:v>0.615158314004722</c:v>
                </c:pt>
                <c:pt idx="717">
                  <c:v>0.617505149891274</c:v>
                </c:pt>
                <c:pt idx="718">
                  <c:v>0.619843396242352</c:v>
                </c:pt>
                <c:pt idx="719">
                  <c:v>0.622172842410786</c:v>
                </c:pt>
                <c:pt idx="720">
                  <c:v>0.624493281275151</c:v>
                </c:pt>
                <c:pt idx="721">
                  <c:v>0.626804509301375</c:v>
                </c:pt>
                <c:pt idx="722">
                  <c:v>0.62910632660142</c:v>
                </c:pt>
                <c:pt idx="723">
                  <c:v>0.631398536989055</c:v>
                </c:pt>
                <c:pt idx="724">
                  <c:v>0.633680948032666</c:v>
                </c:pt>
                <c:pt idx="725">
                  <c:v>0.635953371105122</c:v>
                </c:pt>
                <c:pt idx="726">
                  <c:v>0.638215621430647</c:v>
                </c:pt>
                <c:pt idx="727">
                  <c:v>0.640467518128746</c:v>
                </c:pt>
                <c:pt idx="728">
                  <c:v>0.642708884255123</c:v>
                </c:pt>
                <c:pt idx="729">
                  <c:v>0.644939546839643</c:v>
                </c:pt>
                <c:pt idx="730">
                  <c:v>0.647159336921308</c:v>
                </c:pt>
                <c:pt idx="731">
                  <c:v>0.649368089580269</c:v>
                </c:pt>
                <c:pt idx="732">
                  <c:v>0.651565643966896</c:v>
                </c:pt>
                <c:pt idx="733">
                  <c:v>0.653751843327888</c:v>
                </c:pt>
                <c:pt idx="734">
                  <c:v>0.655926535029484</c:v>
                </c:pt>
                <c:pt idx="735">
                  <c:v>0.658089570577762</c:v>
                </c:pt>
                <c:pt idx="736">
                  <c:v>0.660240805636066</c:v>
                </c:pt>
                <c:pt idx="737">
                  <c:v>0.662380100039585</c:v>
                </c:pt>
                <c:pt idx="738">
                  <c:v>0.664507317807117</c:v>
                </c:pt>
                <c:pt idx="739">
                  <c:v>0.666622327150043</c:v>
                </c:pt>
                <c:pt idx="740">
                  <c:v>0.668725000478562</c:v>
                </c:pt>
                <c:pt idx="741">
                  <c:v>0.670815214405202</c:v>
                </c:pt>
                <c:pt idx="742">
                  <c:v>0.672892849745674</c:v>
                </c:pt>
                <c:pt idx="743">
                  <c:v>0.674957791517096</c:v>
                </c:pt>
                <c:pt idx="744">
                  <c:v>0.677009928933627</c:v>
                </c:pt>
                <c:pt idx="745">
                  <c:v>0.679049155399583</c:v>
                </c:pt>
                <c:pt idx="746">
                  <c:v>0.68107536850005</c:v>
                </c:pt>
                <c:pt idx="747">
                  <c:v>0.683088469989085</c:v>
                </c:pt>
                <c:pt idx="748">
                  <c:v>0.685088365775519</c:v>
                </c:pt>
                <c:pt idx="749">
                  <c:v>0.687074965906441</c:v>
                </c:pt>
                <c:pt idx="750">
                  <c:v>0.689048184548422</c:v>
                </c:pt>
                <c:pt idx="751">
                  <c:v>0.69100793996651</c:v>
                </c:pt>
                <c:pt idx="752">
                  <c:v>0.692954154501094</c:v>
                </c:pt>
                <c:pt idx="753">
                  <c:v>0.694886754542654</c:v>
                </c:pt>
                <c:pt idx="754">
                  <c:v>0.696805670504503</c:v>
                </c:pt>
                <c:pt idx="755">
                  <c:v>0.698710836793539</c:v>
                </c:pt>
                <c:pt idx="756">
                  <c:v>0.700602191779109</c:v>
                </c:pt>
                <c:pt idx="757">
                  <c:v>0.702479677760024</c:v>
                </c:pt>
                <c:pt idx="758">
                  <c:v>0.704343240929793</c:v>
                </c:pt>
                <c:pt idx="759">
                  <c:v>0.706192831340154</c:v>
                </c:pt>
                <c:pt idx="760">
                  <c:v>0.708028402862948</c:v>
                </c:pt>
                <c:pt idx="761">
                  <c:v>0.709849913150424</c:v>
                </c:pt>
                <c:pt idx="762">
                  <c:v>0.711657323594012</c:v>
                </c:pt>
                <c:pt idx="763">
                  <c:v>0.713450599281663</c:v>
                </c:pt>
                <c:pt idx="764">
                  <c:v>0.715229708953798</c:v>
                </c:pt>
                <c:pt idx="765">
                  <c:v>0.716994624957931</c:v>
                </c:pt>
                <c:pt idx="766">
                  <c:v>0.718745323202057</c:v>
                </c:pt>
                <c:pt idx="767">
                  <c:v>0.720481783106837</c:v>
                </c:pt>
                <c:pt idx="768">
                  <c:v>0.722203987556671</c:v>
                </c:pt>
                <c:pt idx="769">
                  <c:v>0.723911922849709</c:v>
                </c:pt>
                <c:pt idx="770">
                  <c:v>0.725605578646871</c:v>
                </c:pt>
                <c:pt idx="771">
                  <c:v>0.727284947919934</c:v>
                </c:pt>
                <c:pt idx="772">
                  <c:v>0.728950026898758</c:v>
                </c:pt>
                <c:pt idx="773">
                  <c:v>0.7306008150177</c:v>
                </c:pt>
                <c:pt idx="774">
                  <c:v>0.732237314861288</c:v>
                </c:pt>
                <c:pt idx="775">
                  <c:v>0.733859532109217</c:v>
                </c:pt>
                <c:pt idx="776">
                  <c:v>0.735467475480709</c:v>
                </c:pt>
                <c:pt idx="777">
                  <c:v>0.737061156678324</c:v>
                </c:pt>
                <c:pt idx="778">
                  <c:v>0.738640590331248</c:v>
                </c:pt>
                <c:pt idx="779">
                  <c:v>0.740205793938145</c:v>
                </c:pt>
                <c:pt idx="780">
                  <c:v>0.741756787809604</c:v>
                </c:pt>
                <c:pt idx="781">
                  <c:v>0.743293595010249</c:v>
                </c:pt>
                <c:pt idx="782">
                  <c:v>0.744816241300563</c:v>
                </c:pt>
                <c:pt idx="783">
                  <c:v>0.746324755078476</c:v>
                </c:pt>
                <c:pt idx="784">
                  <c:v>0.747819167320762</c:v>
                </c:pt>
                <c:pt idx="785">
                  <c:v>0.749299511524313</c:v>
                </c:pt>
                <c:pt idx="786">
                  <c:v>0.750765823647318</c:v>
                </c:pt>
                <c:pt idx="787">
                  <c:v>0.752218142050399</c:v>
                </c:pt>
                <c:pt idx="788">
                  <c:v>0.753656507437766</c:v>
                </c:pt>
                <c:pt idx="789">
                  <c:v>0.755080962798403</c:v>
                </c:pt>
                <c:pt idx="790">
                  <c:v>0.756491553347367</c:v>
                </c:pt>
                <c:pt idx="791">
                  <c:v>0.757888326467202</c:v>
                </c:pt>
                <c:pt idx="792">
                  <c:v>0.759271331649545</c:v>
                </c:pt>
                <c:pt idx="793">
                  <c:v>0.760640620436931</c:v>
                </c:pt>
                <c:pt idx="794">
                  <c:v>0.761996246364861</c:v>
                </c:pt>
                <c:pt idx="795">
                  <c:v>0.763338264904144</c:v>
                </c:pt>
                <c:pt idx="796">
                  <c:v>0.764666733403572</c:v>
                </c:pt>
                <c:pt idx="797">
                  <c:v>0.765981711032943</c:v>
                </c:pt>
                <c:pt idx="798">
                  <c:v>0.767283258726474</c:v>
                </c:pt>
                <c:pt idx="799">
                  <c:v>0.768571439126628</c:v>
                </c:pt>
                <c:pt idx="800">
                  <c:v>0.769846316528388</c:v>
                </c:pt>
                <c:pt idx="801">
                  <c:v>0.77110795682401</c:v>
                </c:pt>
                <c:pt idx="802">
                  <c:v>0.772356427448272</c:v>
                </c:pt>
                <c:pt idx="803">
                  <c:v>0.773591797324246</c:v>
                </c:pt>
                <c:pt idx="804">
                  <c:v>0.774814136809631</c:v>
                </c:pt>
                <c:pt idx="805">
                  <c:v>0.776023517643649</c:v>
                </c:pt>
                <c:pt idx="806">
                  <c:v>0.777220012894531</c:v>
                </c:pt>
                <c:pt idx="807">
                  <c:v>0.778403696907637</c:v>
                </c:pt>
                <c:pt idx="808">
                  <c:v>0.779574645254186</c:v>
                </c:pt>
                <c:pt idx="809">
                  <c:v>0.780732934680648</c:v>
                </c:pt>
                <c:pt idx="810">
                  <c:v>0.781878643058809</c:v>
                </c:pt>
                <c:pt idx="811">
                  <c:v>0.783011849336501</c:v>
                </c:pt>
                <c:pt idx="812">
                  <c:v>0.784132633489051</c:v>
                </c:pt>
                <c:pt idx="813">
                  <c:v>0.785241076471419</c:v>
                </c:pt>
                <c:pt idx="814">
                  <c:v>0.786337260171076</c:v>
                </c:pt>
                <c:pt idx="815">
                  <c:v>0.787421267361604</c:v>
                </c:pt>
                <c:pt idx="816">
                  <c:v>0.788493181657043</c:v>
                </c:pt>
                <c:pt idx="817">
                  <c:v>0.789553087466992</c:v>
                </c:pt>
                <c:pt idx="818">
                  <c:v>0.790601069952464</c:v>
                </c:pt>
                <c:pt idx="819">
                  <c:v>0.79163721498252</c:v>
                </c:pt>
                <c:pt idx="820">
                  <c:v>0.792661609091659</c:v>
                </c:pt>
                <c:pt idx="821">
                  <c:v>0.79367433943801</c:v>
                </c:pt>
                <c:pt idx="822">
                  <c:v>0.794675493762282</c:v>
                </c:pt>
                <c:pt idx="823">
                  <c:v>0.795665160347523</c:v>
                </c:pt>
                <c:pt idx="824">
                  <c:v>0.796643427979651</c:v>
                </c:pt>
                <c:pt idx="825">
                  <c:v>0.797610385908788</c:v>
                </c:pt>
                <c:pt idx="826">
                  <c:v>0.798566123811386</c:v>
                </c:pt>
                <c:pt idx="827">
                  <c:v>0.799510731753136</c:v>
                </c:pt>
                <c:pt idx="828">
                  <c:v>0.800444300152682</c:v>
                </c:pt>
                <c:pt idx="829">
                  <c:v>0.801366919746123</c:v>
                </c:pt>
                <c:pt idx="830">
                  <c:v>0.802278681552303</c:v>
                </c:pt>
                <c:pt idx="831">
                  <c:v>0.803179676838895</c:v>
                </c:pt>
                <c:pt idx="832">
                  <c:v>0.80406999708926</c:v>
                </c:pt>
                <c:pt idx="833">
                  <c:v>0.804949733970111</c:v>
                </c:pt>
                <c:pt idx="834">
                  <c:v>0.805818979299926</c:v>
                </c:pt>
                <c:pt idx="835">
                  <c:v>0.806677825018163</c:v>
                </c:pt>
                <c:pt idx="836">
                  <c:v>0.807526363155221</c:v>
                </c:pt>
                <c:pt idx="837">
                  <c:v>0.80836468580319</c:v>
                </c:pt>
                <c:pt idx="838">
                  <c:v>0.809192885087334</c:v>
                </c:pt>
                <c:pt idx="839">
                  <c:v>0.810011053138349</c:v>
                </c:pt>
                <c:pt idx="840">
                  <c:v>0.810819282065352</c:v>
                </c:pt>
                <c:pt idx="841">
                  <c:v>0.811617663929616</c:v>
                </c:pt>
                <c:pt idx="842">
                  <c:v>0.812406290719037</c:v>
                </c:pt>
                <c:pt idx="843">
                  <c:v>0.813185254323321</c:v>
                </c:pt>
                <c:pt idx="844">
                  <c:v>0.813954646509892</c:v>
                </c:pt>
                <c:pt idx="845">
                  <c:v>0.814714558900504</c:v>
                </c:pt>
                <c:pt idx="846">
                  <c:v>0.815465082948563</c:v>
                </c:pt>
                <c:pt idx="847">
                  <c:v>0.816206309917121</c:v>
                </c:pt>
                <c:pt idx="848">
                  <c:v>0.816938330857576</c:v>
                </c:pt>
                <c:pt idx="849">
                  <c:v>0.817661236589023</c:v>
                </c:pt>
                <c:pt idx="850">
                  <c:v>0.818375117678282</c:v>
                </c:pt>
                <c:pt idx="851">
                  <c:v>0.819080064420582</c:v>
                </c:pt>
                <c:pt idx="852">
                  <c:v>0.81977616682088</c:v>
                </c:pt>
                <c:pt idx="853">
                  <c:v>0.82046351457582</c:v>
                </c:pt>
                <c:pt idx="854">
                  <c:v>0.821142197056317</c:v>
                </c:pt>
                <c:pt idx="855">
                  <c:v>0.821812303290759</c:v>
                </c:pt>
                <c:pt idx="856">
                  <c:v>0.822473921948805</c:v>
                </c:pt>
                <c:pt idx="857">
                  <c:v>0.823127141325788</c:v>
                </c:pt>
                <c:pt idx="858">
                  <c:v>0.823772049327693</c:v>
                </c:pt>
                <c:pt idx="859">
                  <c:v>0.824408733456719</c:v>
                </c:pt>
                <c:pt idx="860">
                  <c:v>0.825037280797392</c:v>
                </c:pt>
                <c:pt idx="861">
                  <c:v>0.825657778003244</c:v>
                </c:pt>
                <c:pt idx="862">
                  <c:v>0.826270311284023</c:v>
                </c:pt>
                <c:pt idx="863">
                  <c:v>0.826874966393447</c:v>
                </c:pt>
                <c:pt idx="864">
                  <c:v>0.827471828617466</c:v>
                </c:pt>
                <c:pt idx="865">
                  <c:v>0.82806098276305</c:v>
                </c:pt>
                <c:pt idx="866">
                  <c:v>0.828642513147465</c:v>
                </c:pt>
                <c:pt idx="867">
                  <c:v>0.829216503588047</c:v>
                </c:pt>
                <c:pt idx="868">
                  <c:v>0.829783037392455</c:v>
                </c:pt>
                <c:pt idx="869">
                  <c:v>0.830342197349387</c:v>
                </c:pt>
                <c:pt idx="870">
                  <c:v>0.830894065719765</c:v>
                </c:pt>
                <c:pt idx="871">
                  <c:v>0.831438724228368</c:v>
                </c:pt>
                <c:pt idx="872">
                  <c:v>0.831976254055891</c:v>
                </c:pt>
                <c:pt idx="873">
                  <c:v>0.832506735831447</c:v>
                </c:pt>
                <c:pt idx="874">
                  <c:v>0.83303024962549</c:v>
                </c:pt>
                <c:pt idx="875">
                  <c:v>0.833546874943126</c:v>
                </c:pt>
                <c:pt idx="876">
                  <c:v>0.834056690717845</c:v>
                </c:pt>
                <c:pt idx="877">
                  <c:v>0.834559775305636</c:v>
                </c:pt>
                <c:pt idx="878">
                  <c:v>0.835056206479474</c:v>
                </c:pt>
                <c:pt idx="879">
                  <c:v>0.83554606142418</c:v>
                </c:pt>
                <c:pt idx="880">
                  <c:v>0.836029416731654</c:v>
                </c:pt>
                <c:pt idx="881">
                  <c:v>0.836506348396436</c:v>
                </c:pt>
                <c:pt idx="882">
                  <c:v>0.836976931811632</c:v>
                </c:pt>
                <c:pt idx="883">
                  <c:v>0.837441241765155</c:v>
                </c:pt>
                <c:pt idx="884">
                  <c:v>0.837899352436301</c:v>
                </c:pt>
                <c:pt idx="885">
                  <c:v>0.83835133739263</c:v>
                </c:pt>
                <c:pt idx="886">
                  <c:v>0.838797269587167</c:v>
                </c:pt>
                <c:pt idx="887">
                  <c:v>0.839237221355886</c:v>
                </c:pt>
                <c:pt idx="888">
                  <c:v>0.83967126441549</c:v>
                </c:pt>
                <c:pt idx="889">
                  <c:v>0.840099469861468</c:v>
                </c:pt>
                <c:pt idx="890">
                  <c:v>0.840521908166436</c:v>
                </c:pt>
                <c:pt idx="891">
                  <c:v>0.840938649178718</c:v>
                </c:pt>
                <c:pt idx="892">
                  <c:v>0.841349762121211</c:v>
                </c:pt>
                <c:pt idx="893">
                  <c:v>0.841755315590478</c:v>
                </c:pt>
                <c:pt idx="894">
                  <c:v>0.842155377556089</c:v>
                </c:pt>
                <c:pt idx="895">
                  <c:v>0.8425500153602</c:v>
                </c:pt>
                <c:pt idx="896">
                  <c:v>0.842939295717344</c:v>
                </c:pt>
                <c:pt idx="897">
                  <c:v>0.843323284714458</c:v>
                </c:pt>
                <c:pt idx="898">
                  <c:v>0.843702047811102</c:v>
                </c:pt>
                <c:pt idx="899">
                  <c:v>0.844075649839898</c:v>
                </c:pt>
                <c:pt idx="900">
                  <c:v>0.844444155007158</c:v>
                </c:pt>
                <c:pt idx="901">
                  <c:v>0.844807626893706</c:v>
                </c:pt>
                <c:pt idx="902">
                  <c:v>0.845166128455877</c:v>
                </c:pt>
                <c:pt idx="903">
                  <c:v>0.845519722026702</c:v>
                </c:pt>
                <c:pt idx="904">
                  <c:v>0.845868469317263</c:v>
                </c:pt>
                <c:pt idx="905">
                  <c:v>0.846212431418205</c:v>
                </c:pt>
                <c:pt idx="906">
                  <c:v>0.84655166880141</c:v>
                </c:pt>
                <c:pt idx="907">
                  <c:v>0.846886241321835</c:v>
                </c:pt>
                <c:pt idx="908">
                  <c:v>0.847216208219477</c:v>
                </c:pt>
                <c:pt idx="909">
                  <c:v>0.847541628121492</c:v>
                </c:pt>
                <c:pt idx="910">
                  <c:v>0.847862559044449</c:v>
                </c:pt>
                <c:pt idx="911">
                  <c:v>0.848179058396715</c:v>
                </c:pt>
                <c:pt idx="912">
                  <c:v>0.848491182980953</c:v>
                </c:pt>
                <c:pt idx="913">
                  <c:v>0.848798988996756</c:v>
                </c:pt>
                <c:pt idx="914">
                  <c:v>0.849102532043388</c:v>
                </c:pt>
                <c:pt idx="915">
                  <c:v>0.849401867122627</c:v>
                </c:pt>
                <c:pt idx="916">
                  <c:v>0.849697048641736</c:v>
                </c:pt>
                <c:pt idx="917">
                  <c:v>0.849988130416502</c:v>
                </c:pt>
                <c:pt idx="918">
                  <c:v>0.850275165674399</c:v>
                </c:pt>
                <c:pt idx="919">
                  <c:v>0.850558207057827</c:v>
                </c:pt>
                <c:pt idx="920">
                  <c:v>0.850837306627443</c:v>
                </c:pt>
                <c:pt idx="921">
                  <c:v>0.851112515865571</c:v>
                </c:pt>
                <c:pt idx="922">
                  <c:v>0.851383885679692</c:v>
                </c:pt>
                <c:pt idx="923">
                  <c:v>0.851651466406012</c:v>
                </c:pt>
                <c:pt idx="924">
                  <c:v>0.851915307813096</c:v>
                </c:pt>
                <c:pt idx="925">
                  <c:v>0.85217545910557</c:v>
                </c:pt>
                <c:pt idx="926">
                  <c:v>0.852431968927884</c:v>
                </c:pt>
                <c:pt idx="927">
                  <c:v>0.852684885368141</c:v>
                </c:pt>
                <c:pt idx="928">
                  <c:v>0.852934255961973</c:v>
                </c:pt>
                <c:pt idx="929">
                  <c:v>0.853180127696478</c:v>
                </c:pt>
                <c:pt idx="930">
                  <c:v>0.853422547014198</c:v>
                </c:pt>
                <c:pt idx="931">
                  <c:v>0.853661559817149</c:v>
                </c:pt>
                <c:pt idx="932">
                  <c:v>0.853897211470897</c:v>
                </c:pt>
                <c:pt idx="933">
                  <c:v>0.854129546808656</c:v>
                </c:pt>
                <c:pt idx="934">
                  <c:v>0.854358610135452</c:v>
                </c:pt>
                <c:pt idx="935">
                  <c:v>0.854584445232293</c:v>
                </c:pt>
                <c:pt idx="936">
                  <c:v>0.85480709536039</c:v>
                </c:pt>
                <c:pt idx="937">
                  <c:v>0.855026603265394</c:v>
                </c:pt>
                <c:pt idx="938">
                  <c:v>0.855243011181664</c:v>
                </c:pt>
                <c:pt idx="939">
                  <c:v>0.855456360836566</c:v>
                </c:pt>
                <c:pt idx="940">
                  <c:v>0.855666693454781</c:v>
                </c:pt>
                <c:pt idx="941">
                  <c:v>0.855874049762632</c:v>
                </c:pt>
                <c:pt idx="942">
                  <c:v>0.856078469992444</c:v>
                </c:pt>
                <c:pt idx="943">
                  <c:v>0.856279993886899</c:v>
                </c:pt>
                <c:pt idx="944">
                  <c:v>0.856478660703412</c:v>
                </c:pt>
                <c:pt idx="945">
                  <c:v>0.856674509218519</c:v>
                </c:pt>
                <c:pt idx="946">
                  <c:v>0.856867577732269</c:v>
                </c:pt>
                <c:pt idx="947">
                  <c:v>0.857057904072625</c:v>
                </c:pt>
                <c:pt idx="948">
                  <c:v>0.85724552559987</c:v>
                </c:pt>
                <c:pt idx="949">
                  <c:v>0.857430479211008</c:v>
                </c:pt>
                <c:pt idx="950">
                  <c:v>0.857612801344181</c:v>
                </c:pt>
                <c:pt idx="951">
                  <c:v>0.85779252798307</c:v>
                </c:pt>
                <c:pt idx="952">
                  <c:v>0.857969694661305</c:v>
                </c:pt>
                <c:pt idx="953">
                  <c:v>0.858144336466862</c:v>
                </c:pt>
                <c:pt idx="954">
                  <c:v>0.858316488046464</c:v>
                </c:pt>
                <c:pt idx="955">
                  <c:v>0.858486183609969</c:v>
                </c:pt>
                <c:pt idx="956">
                  <c:v>0.858653456934751</c:v>
                </c:pt>
                <c:pt idx="957">
                  <c:v>0.858818341370068</c:v>
                </c:pt>
                <c:pt idx="958">
                  <c:v>0.858980869841435</c:v>
                </c:pt>
                <c:pt idx="959">
                  <c:v>0.859141074854965</c:v>
                </c:pt>
                <c:pt idx="960">
                  <c:v>0.859298988501704</c:v>
                </c:pt>
                <c:pt idx="961">
                  <c:v>0.859454642461962</c:v>
                </c:pt>
                <c:pt idx="962">
                  <c:v>0.859608068009617</c:v>
                </c:pt>
                <c:pt idx="963">
                  <c:v>0.859759296016401</c:v>
                </c:pt>
                <c:pt idx="964">
                  <c:v>0.859908356956182</c:v>
                </c:pt>
                <c:pt idx="965">
                  <c:v>0.860055280909217</c:v>
                </c:pt>
                <c:pt idx="966">
                  <c:v>0.86020009756639</c:v>
                </c:pt>
                <c:pt idx="967">
                  <c:v>0.860342836233426</c:v>
                </c:pt>
                <c:pt idx="968">
                  <c:v>0.860483525835089</c:v>
                </c:pt>
                <c:pt idx="969">
                  <c:v>0.860622194919363</c:v>
                </c:pt>
                <c:pt idx="970">
                  <c:v>0.860758871661598</c:v>
                </c:pt>
                <c:pt idx="971">
                  <c:v>0.860893583868639</c:v>
                </c:pt>
                <c:pt idx="972">
                  <c:v>0.861026358982939</c:v>
                </c:pt>
                <c:pt idx="973">
                  <c:v>0.86115722408664</c:v>
                </c:pt>
                <c:pt idx="974">
                  <c:v>0.861286205905626</c:v>
                </c:pt>
                <c:pt idx="975">
                  <c:v>0.861413330813559</c:v>
                </c:pt>
                <c:pt idx="976">
                  <c:v>0.861538624835885</c:v>
                </c:pt>
                <c:pt idx="977">
                  <c:v>0.861662113653815</c:v>
                </c:pt>
                <c:pt idx="978">
                  <c:v>0.861783822608274</c:v>
                </c:pt>
                <c:pt idx="979">
                  <c:v>0.861903776703832</c:v>
                </c:pt>
                <c:pt idx="980">
                  <c:v>0.862022000612602</c:v>
                </c:pt>
                <c:pt idx="981">
                  <c:v>0.862138518678106</c:v>
                </c:pt>
                <c:pt idx="982">
                  <c:v>0.862253354919119</c:v>
                </c:pt>
                <c:pt idx="983">
                  <c:v>0.862366533033482</c:v>
                </c:pt>
                <c:pt idx="984">
                  <c:v>0.862478076401888</c:v>
                </c:pt>
                <c:pt idx="985">
                  <c:v>0.862588008091628</c:v>
                </c:pt>
                <c:pt idx="986">
                  <c:v>0.862696350860328</c:v>
                </c:pt>
                <c:pt idx="987">
                  <c:v>0.862803127159632</c:v>
                </c:pt>
                <c:pt idx="988">
                  <c:v>0.862908359138874</c:v>
                </c:pt>
                <c:pt idx="989">
                  <c:v>0.863012068648706</c:v>
                </c:pt>
                <c:pt idx="990">
                  <c:v>0.863114277244709</c:v>
                </c:pt>
                <c:pt idx="991">
                  <c:v>0.863215006190958</c:v>
                </c:pt>
                <c:pt idx="992">
                  <c:v>0.863314276463569</c:v>
                </c:pt>
                <c:pt idx="993">
                  <c:v>0.863412108754205</c:v>
                </c:pt>
                <c:pt idx="994">
                  <c:v>0.863508523473564</c:v>
                </c:pt>
                <c:pt idx="995">
                  <c:v>0.863603540754816</c:v>
                </c:pt>
                <c:pt idx="996">
                  <c:v>0.863697180457027</c:v>
                </c:pt>
                <c:pt idx="997">
                  <c:v>0.863789462168547</c:v>
                </c:pt>
                <c:pt idx="998">
                  <c:v>0.863880405210355</c:v>
                </c:pt>
              </c:numCache>
            </c:numRef>
          </c:yVal>
          <c:smooth val="0"/>
        </c:ser>
        <c:dLbls>
          <c:showLegendKey val="0"/>
          <c:showVal val="0"/>
          <c:showCatName val="0"/>
          <c:showSerName val="0"/>
          <c:showPercent val="0"/>
          <c:showBubbleSize val="0"/>
        </c:dLbls>
        <c:axId val="-2126909880"/>
        <c:axId val="-2126816872"/>
      </c:scatterChart>
      <c:valAx>
        <c:axId val="-2126909880"/>
        <c:scaling>
          <c:logBase val="10.0"/>
          <c:orientation val="minMax"/>
          <c:max val="1000.0"/>
          <c:min val="0.001"/>
        </c:scaling>
        <c:delete val="0"/>
        <c:axPos val="b"/>
        <c:majorGridlines/>
        <c:minorGridlines>
          <c:spPr>
            <a:ln>
              <a:prstDash val="sysDot"/>
            </a:ln>
          </c:spPr>
        </c:minorGridlines>
        <c:title>
          <c:tx>
            <c:rich>
              <a:bodyPr/>
              <a:lstStyle/>
              <a:p>
                <a:pPr>
                  <a:defRPr sz="2400" b="1" i="0" u="none" strike="noStrike" baseline="0">
                    <a:solidFill>
                      <a:srgbClr val="3C3C3C"/>
                    </a:solidFill>
                    <a:latin typeface="+mn-lt"/>
                    <a:ea typeface="Arial"/>
                    <a:cs typeface="Arial"/>
                  </a:defRPr>
                </a:pPr>
                <a:r>
                  <a:rPr lang="en-US" sz="2400" b="1">
                    <a:latin typeface="+mn-lt"/>
                  </a:rPr>
                  <a:t>GPUweight</a:t>
                </a:r>
              </a:p>
            </c:rich>
          </c:tx>
          <c:layout>
            <c:manualLayout>
              <c:xMode val="edge"/>
              <c:yMode val="edge"/>
              <c:x val="0.449498479147964"/>
              <c:y val="0.898460270941466"/>
            </c:manualLayout>
          </c:layout>
          <c:overlay val="0"/>
          <c:spPr>
            <a:noFill/>
            <a:ln w="25400">
              <a:noFill/>
            </a:ln>
          </c:spPr>
        </c:title>
        <c:numFmt formatCode="General" sourceLinked="1"/>
        <c:majorTickMark val="out"/>
        <c:minorTickMark val="out"/>
        <c:tickLblPos val="nextTo"/>
        <c:spPr>
          <a:ln w="3175">
            <a:solidFill>
              <a:sysClr val="windowText" lastClr="000000"/>
            </a:solidFill>
            <a:prstDash val="solid"/>
          </a:ln>
        </c:spPr>
        <c:txPr>
          <a:bodyPr rot="0" vert="horz"/>
          <a:lstStyle/>
          <a:p>
            <a:pPr>
              <a:defRPr sz="2400" b="0" i="0" u="none" strike="noStrike" baseline="0">
                <a:solidFill>
                  <a:srgbClr val="3C3C3C"/>
                </a:solidFill>
                <a:latin typeface="+mn-lt"/>
                <a:ea typeface="Arial"/>
                <a:cs typeface="Arial"/>
              </a:defRPr>
            </a:pPr>
            <a:endParaRPr lang="en-US"/>
          </a:p>
        </c:txPr>
        <c:crossAx val="-2126816872"/>
        <c:crossesAt val="0.0"/>
        <c:crossBetween val="midCat"/>
      </c:valAx>
      <c:valAx>
        <c:axId val="-2126816872"/>
        <c:scaling>
          <c:orientation val="minMax"/>
          <c:max val="1.0"/>
        </c:scaling>
        <c:delete val="0"/>
        <c:axPos val="l"/>
        <c:majorGridlines>
          <c:spPr>
            <a:ln w="3175">
              <a:solidFill>
                <a:schemeClr val="tx1"/>
              </a:solidFill>
              <a:prstDash val="solid"/>
            </a:ln>
          </c:spPr>
        </c:majorGridlines>
        <c:title>
          <c:tx>
            <c:rich>
              <a:bodyPr/>
              <a:lstStyle/>
              <a:p>
                <a:pPr>
                  <a:defRPr sz="2400" b="1" i="0" u="none" strike="noStrike" baseline="0">
                    <a:solidFill>
                      <a:srgbClr val="3C3C3C"/>
                    </a:solidFill>
                    <a:latin typeface="+mn-lt"/>
                    <a:ea typeface="Arial"/>
                    <a:cs typeface="Arial"/>
                  </a:defRPr>
                </a:pPr>
                <a:r>
                  <a:rPr lang="en-US" sz="2400" b="1">
                    <a:latin typeface="+mn-lt"/>
                  </a:rPr>
                  <a:t>System Performance</a:t>
                </a:r>
              </a:p>
            </c:rich>
          </c:tx>
          <c:layout>
            <c:manualLayout>
              <c:xMode val="edge"/>
              <c:yMode val="edge"/>
              <c:x val="0.0"/>
              <c:y val="0.0724788437319774"/>
            </c:manualLayout>
          </c:layout>
          <c:overlay val="0"/>
          <c:spPr>
            <a:noFill/>
            <a:ln w="25400">
              <a:noFill/>
            </a:ln>
          </c:spPr>
        </c:title>
        <c:numFmt formatCode="General" sourceLinked="1"/>
        <c:majorTickMark val="out"/>
        <c:minorTickMark val="none"/>
        <c:tickLblPos val="nextTo"/>
        <c:spPr>
          <a:ln w="3175">
            <a:solidFill>
              <a:schemeClr val="tx1"/>
            </a:solidFill>
            <a:prstDash val="solid"/>
          </a:ln>
        </c:spPr>
        <c:txPr>
          <a:bodyPr rot="0" vert="horz"/>
          <a:lstStyle/>
          <a:p>
            <a:pPr>
              <a:defRPr sz="2400" b="0" i="0" u="none" strike="noStrike" baseline="0">
                <a:solidFill>
                  <a:srgbClr val="3C3C3C"/>
                </a:solidFill>
                <a:latin typeface="+mn-lt"/>
                <a:ea typeface="Arial"/>
                <a:cs typeface="Arial"/>
              </a:defRPr>
            </a:pPr>
            <a:endParaRPr lang="en-US"/>
          </a:p>
        </c:txPr>
        <c:crossAx val="-2126909880"/>
        <c:crossesAt val="0.0"/>
        <c:crossBetween val="midCat"/>
      </c:valAx>
      <c:spPr>
        <a:noFill/>
        <a:ln w="3175">
          <a:solidFill>
            <a:schemeClr val="tx1"/>
          </a:solidFill>
          <a:prstDash val="solid"/>
        </a:ln>
      </c:spPr>
    </c:plotArea>
    <c:legend>
      <c:legendPos val="r"/>
      <c:layout>
        <c:manualLayout>
          <c:xMode val="edge"/>
          <c:yMode val="edge"/>
          <c:x val="0.187092575299441"/>
          <c:y val="0.104008097642503"/>
          <c:w val="0.376736168453755"/>
          <c:h val="0.332556524604829"/>
        </c:manualLayout>
      </c:layout>
      <c:overlay val="0"/>
      <c:spPr>
        <a:solidFill>
          <a:sysClr val="window" lastClr="FFFFFF"/>
        </a:solidFill>
        <a:ln w="25400">
          <a:solidFill>
            <a:sysClr val="windowText" lastClr="000000"/>
          </a:solidFill>
        </a:ln>
      </c:spPr>
      <c:txPr>
        <a:bodyPr/>
        <a:lstStyle/>
        <a:p>
          <a:pPr>
            <a:defRPr sz="2400" b="1" i="0" u="none" strike="noStrike" baseline="0">
              <a:solidFill>
                <a:srgbClr val="3C3C3C"/>
              </a:solidFill>
              <a:latin typeface="+mn-lt"/>
              <a:ea typeface="Arial"/>
              <a:cs typeface="Arial"/>
            </a:defRPr>
          </a:pPr>
          <a:endParaRPr lang="en-US"/>
        </a:p>
      </c:txPr>
    </c:legend>
    <c:plotVisOnly val="1"/>
    <c:dispBlanksAs val="span"/>
    <c:showDLblsOverMax val="0"/>
  </c:chart>
  <c:spPr>
    <a:solidFill>
      <a:srgbClr val="FFFFFF"/>
    </a:solid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2774816812146"/>
          <c:y val="0.0688763344043878"/>
          <c:w val="0.779458563663099"/>
          <c:h val="0.697674418604657"/>
        </c:manualLayout>
      </c:layout>
      <c:scatterChart>
        <c:scatterStyle val="lineMarker"/>
        <c:varyColors val="0"/>
        <c:ser>
          <c:idx val="4"/>
          <c:order val="0"/>
          <c:tx>
            <c:v>Previous Best</c:v>
          </c:tx>
          <c:spPr>
            <a:ln w="63500">
              <a:solidFill>
                <a:srgbClr val="FF0000"/>
              </a:solidFill>
              <a:prstDash val="solid"/>
            </a:ln>
          </c:spPr>
          <c:marker>
            <c:symbol val="none"/>
          </c:marker>
          <c:xVal>
            <c:numRef>
              <c:f>Sheet1!$I$2:$I$1000</c:f>
              <c:numCache>
                <c:formatCode>General</c:formatCode>
                <c:ptCount val="999"/>
                <c:pt idx="0">
                  <c:v>0.000546772366257719</c:v>
                </c:pt>
                <c:pt idx="1">
                  <c:v>0.000555098848992606</c:v>
                </c:pt>
                <c:pt idx="2">
                  <c:v>0.00056355213095696</c:v>
                </c:pt>
                <c:pt idx="3">
                  <c:v>0.000572134143103516</c:v>
                </c:pt>
                <c:pt idx="4">
                  <c:v>0.000580846845790371</c:v>
                </c:pt>
                <c:pt idx="5">
                  <c:v>0.000589692229228802</c:v>
                </c:pt>
                <c:pt idx="6">
                  <c:v>0.000598672313937872</c:v>
                </c:pt>
                <c:pt idx="7">
                  <c:v>0.000607789151205959</c:v>
                </c:pt>
                <c:pt idx="8">
                  <c:v>0.00061704482355935</c:v>
                </c:pt>
                <c:pt idx="9">
                  <c:v>0.000626441445237916</c:v>
                </c:pt>
                <c:pt idx="10">
                  <c:v>0.000635981162678088</c:v>
                </c:pt>
                <c:pt idx="11">
                  <c:v>0.000645666155003139</c:v>
                </c:pt>
                <c:pt idx="12">
                  <c:v>0.000655498634520949</c:v>
                </c:pt>
                <c:pt idx="13">
                  <c:v>0.00066548084722939</c:v>
                </c:pt>
                <c:pt idx="14">
                  <c:v>0.000675615073329333</c:v>
                </c:pt>
                <c:pt idx="15">
                  <c:v>0.000685903627745512</c:v>
                </c:pt>
                <c:pt idx="16">
                  <c:v>0.000696348860655344</c:v>
                </c:pt>
                <c:pt idx="17">
                  <c:v>0.000706953158025729</c:v>
                </c:pt>
                <c:pt idx="18">
                  <c:v>0.0007177189421581</c:v>
                </c:pt>
                <c:pt idx="19">
                  <c:v>0.000728648672241728</c:v>
                </c:pt>
                <c:pt idx="20">
                  <c:v>0.00073974484491546</c:v>
                </c:pt>
                <c:pt idx="21">
                  <c:v>0.00075100999483803</c:v>
                </c:pt>
                <c:pt idx="22">
                  <c:v>0.000762446695267034</c:v>
                </c:pt>
                <c:pt idx="23">
                  <c:v>0.000774057558646736</c:v>
                </c:pt>
                <c:pt idx="24">
                  <c:v>0.000785845237204809</c:v>
                </c:pt>
                <c:pt idx="25">
                  <c:v>0.000797812423558183</c:v>
                </c:pt>
                <c:pt idx="26">
                  <c:v>0.000809961851328106</c:v>
                </c:pt>
                <c:pt idx="27">
                  <c:v>0.000822296295764573</c:v>
                </c:pt>
                <c:pt idx="28">
                  <c:v>0.000834818574380273</c:v>
                </c:pt>
                <c:pt idx="29">
                  <c:v>0.000847531547594187</c:v>
                </c:pt>
                <c:pt idx="30">
                  <c:v>0.000860438119384962</c:v>
                </c:pt>
                <c:pt idx="31">
                  <c:v>0.00087354123795428</c:v>
                </c:pt>
                <c:pt idx="32">
                  <c:v>0.000886843896400283</c:v>
                </c:pt>
                <c:pt idx="33">
                  <c:v>0.000900349133401303</c:v>
                </c:pt>
                <c:pt idx="34">
                  <c:v>0.00091406003390995</c:v>
                </c:pt>
                <c:pt idx="35">
                  <c:v>0.00092797972985782</c:v>
                </c:pt>
                <c:pt idx="36">
                  <c:v>0.000942111400870882</c:v>
                </c:pt>
                <c:pt idx="37">
                  <c:v>0.00095645827499582</c:v>
                </c:pt>
                <c:pt idx="38">
                  <c:v>0.00097102362943738</c:v>
                </c:pt>
                <c:pt idx="39">
                  <c:v>0.000985810791306987</c:v>
                </c:pt>
                <c:pt idx="40">
                  <c:v>0.00100082313838272</c:v>
                </c:pt>
                <c:pt idx="41">
                  <c:v>0.00101606409988094</c:v>
                </c:pt>
                <c:pt idx="42">
                  <c:v>0.00103153715723953</c:v>
                </c:pt>
                <c:pt idx="43">
                  <c:v>0.00104724584491323</c:v>
                </c:pt>
                <c:pt idx="44">
                  <c:v>0.00106319375118094</c:v>
                </c:pt>
                <c:pt idx="45">
                  <c:v>0.00107938451896542</c:v>
                </c:pt>
                <c:pt idx="46">
                  <c:v>0.0010958218466654</c:v>
                </c:pt>
                <c:pt idx="47">
                  <c:v>0.00111250948900041</c:v>
                </c:pt>
                <c:pt idx="48">
                  <c:v>0.00112945125786844</c:v>
                </c:pt>
                <c:pt idx="49">
                  <c:v>0.00114665102321669</c:v>
                </c:pt>
                <c:pt idx="50">
                  <c:v>0.00116411271392558</c:v>
                </c:pt>
                <c:pt idx="51">
                  <c:v>0.00118184031870616</c:v>
                </c:pt>
                <c:pt idx="52">
                  <c:v>0.00119983788701134</c:v>
                </c:pt>
                <c:pt idx="53">
                  <c:v>0.00121810952996075</c:v>
                </c:pt>
                <c:pt idx="54">
                  <c:v>0.00123665942127995</c:v>
                </c:pt>
                <c:pt idx="55">
                  <c:v>0.00125549179825375</c:v>
                </c:pt>
                <c:pt idx="56">
                  <c:v>0.00127461096269417</c:v>
                </c:pt>
                <c:pt idx="57">
                  <c:v>0.00129402128192301</c:v>
                </c:pt>
                <c:pt idx="58">
                  <c:v>0.00131372718976955</c:v>
                </c:pt>
                <c:pt idx="59">
                  <c:v>0.0013337331875833</c:v>
                </c:pt>
                <c:pt idx="60">
                  <c:v>0.00135404384526224</c:v>
                </c:pt>
                <c:pt idx="61">
                  <c:v>0.00137466380229668</c:v>
                </c:pt>
                <c:pt idx="62">
                  <c:v>0.00139559776882912</c:v>
                </c:pt>
                <c:pt idx="63">
                  <c:v>0.00141685052673008</c:v>
                </c:pt>
                <c:pt idx="64">
                  <c:v>0.00143842693069043</c:v>
                </c:pt>
                <c:pt idx="65">
                  <c:v>0.00146033190933039</c:v>
                </c:pt>
                <c:pt idx="66">
                  <c:v>0.00148257046632527</c:v>
                </c:pt>
                <c:pt idx="67">
                  <c:v>0.00150514768154849</c:v>
                </c:pt>
                <c:pt idx="68">
                  <c:v>0.00152806871223197</c:v>
                </c:pt>
                <c:pt idx="69">
                  <c:v>0.00155133879414413</c:v>
                </c:pt>
                <c:pt idx="70">
                  <c:v>0.00157496324278592</c:v>
                </c:pt>
                <c:pt idx="71">
                  <c:v>0.001598947454605</c:v>
                </c:pt>
                <c:pt idx="72">
                  <c:v>0.00162329690822842</c:v>
                </c:pt>
                <c:pt idx="73">
                  <c:v>0.00164801716571414</c:v>
                </c:pt>
                <c:pt idx="74">
                  <c:v>0.00167311387382146</c:v>
                </c:pt>
                <c:pt idx="75">
                  <c:v>0.00169859276530098</c:v>
                </c:pt>
                <c:pt idx="76">
                  <c:v>0.00172445966020403</c:v>
                </c:pt>
                <c:pt idx="77">
                  <c:v>0.00175072046721221</c:v>
                </c:pt>
                <c:pt idx="78">
                  <c:v>0.00177738118498702</c:v>
                </c:pt>
                <c:pt idx="79">
                  <c:v>0.00180444790354013</c:v>
                </c:pt>
                <c:pt idx="80">
                  <c:v>0.00183192680562449</c:v>
                </c:pt>
                <c:pt idx="81">
                  <c:v>0.00185982416814669</c:v>
                </c:pt>
                <c:pt idx="82">
                  <c:v>0.00188814636360071</c:v>
                </c:pt>
                <c:pt idx="83">
                  <c:v>0.00191689986152356</c:v>
                </c:pt>
                <c:pt idx="84">
                  <c:v>0.00194609122997316</c:v>
                </c:pt>
                <c:pt idx="85">
                  <c:v>0.00197572713702859</c:v>
                </c:pt>
                <c:pt idx="86">
                  <c:v>0.00200581435231328</c:v>
                </c:pt>
                <c:pt idx="87">
                  <c:v>0.00203635974854141</c:v>
                </c:pt>
                <c:pt idx="88">
                  <c:v>0.00206737030308773</c:v>
                </c:pt>
                <c:pt idx="89">
                  <c:v>0.00209885309958144</c:v>
                </c:pt>
                <c:pt idx="90">
                  <c:v>0.0021308153295243</c:v>
                </c:pt>
                <c:pt idx="91">
                  <c:v>0.00216326429393331</c:v>
                </c:pt>
                <c:pt idx="92">
                  <c:v>0.00219620740500843</c:v>
                </c:pt>
                <c:pt idx="93">
                  <c:v>0.00222965218782581</c:v>
                </c:pt>
                <c:pt idx="94">
                  <c:v>0.00226360628205668</c:v>
                </c:pt>
                <c:pt idx="95">
                  <c:v>0.00229807744371236</c:v>
                </c:pt>
                <c:pt idx="96">
                  <c:v>0.0023330735469161</c:v>
                </c:pt>
                <c:pt idx="97">
                  <c:v>0.00236860258570162</c:v>
                </c:pt>
                <c:pt idx="98">
                  <c:v>0.0024046726758392</c:v>
                </c:pt>
                <c:pt idx="99">
                  <c:v>0.00244129205668955</c:v>
                </c:pt>
                <c:pt idx="100">
                  <c:v>0.00247846909308583</c:v>
                </c:pt>
                <c:pt idx="101">
                  <c:v>0.0025162122772445</c:v>
                </c:pt>
                <c:pt idx="102">
                  <c:v>0.00255453023070509</c:v>
                </c:pt>
                <c:pt idx="103">
                  <c:v>0.00259343170629959</c:v>
                </c:pt>
                <c:pt idx="104">
                  <c:v>0.00263292559015185</c:v>
                </c:pt>
                <c:pt idx="105">
                  <c:v>0.00267302090370747</c:v>
                </c:pt>
                <c:pt idx="106">
                  <c:v>0.00271372680579439</c:v>
                </c:pt>
                <c:pt idx="107">
                  <c:v>0.0027550525947151</c:v>
                </c:pt>
                <c:pt idx="108">
                  <c:v>0.00279700771037068</c:v>
                </c:pt>
                <c:pt idx="109">
                  <c:v>0.00283960173641692</c:v>
                </c:pt>
                <c:pt idx="110">
                  <c:v>0.00288284440245372</c:v>
                </c:pt>
                <c:pt idx="111">
                  <c:v>0.00292674558624744</c:v>
                </c:pt>
                <c:pt idx="112">
                  <c:v>0.00297131531598724</c:v>
                </c:pt>
                <c:pt idx="113">
                  <c:v>0.00301656377257588</c:v>
                </c:pt>
                <c:pt idx="114">
                  <c:v>0.00306250129195522</c:v>
                </c:pt>
                <c:pt idx="115">
                  <c:v>0.00310913836746723</c:v>
                </c:pt>
                <c:pt idx="116">
                  <c:v>0.00315648565225098</c:v>
                </c:pt>
                <c:pt idx="117">
                  <c:v>0.00320455396167614</c:v>
                </c:pt>
                <c:pt idx="118">
                  <c:v>0.00325335427581334</c:v>
                </c:pt>
                <c:pt idx="119">
                  <c:v>0.00330289774194248</c:v>
                </c:pt>
                <c:pt idx="120">
                  <c:v>0.00335319567709895</c:v>
                </c:pt>
                <c:pt idx="121">
                  <c:v>0.00340425957065883</c:v>
                </c:pt>
                <c:pt idx="122">
                  <c:v>0.00345610108696328</c:v>
                </c:pt>
                <c:pt idx="123">
                  <c:v>0.00350873206798304</c:v>
                </c:pt>
                <c:pt idx="124">
                  <c:v>0.00356216453602339</c:v>
                </c:pt>
                <c:pt idx="125">
                  <c:v>0.00361641069647044</c:v>
                </c:pt>
                <c:pt idx="126">
                  <c:v>0.00367148294057912</c:v>
                </c:pt>
                <c:pt idx="127">
                  <c:v>0.0037273938483037</c:v>
                </c:pt>
                <c:pt idx="128">
                  <c:v>0.00378415619117125</c:v>
                </c:pt>
                <c:pt idx="129">
                  <c:v>0.00384178293519923</c:v>
                </c:pt>
                <c:pt idx="130">
                  <c:v>0.0039002872438571</c:v>
                </c:pt>
                <c:pt idx="131">
                  <c:v>0.00395968248107318</c:v>
                </c:pt>
                <c:pt idx="132">
                  <c:v>0.0040199822142875</c:v>
                </c:pt>
                <c:pt idx="133">
                  <c:v>0.00408120021755077</c:v>
                </c:pt>
                <c:pt idx="134">
                  <c:v>0.00414335047467084</c:v>
                </c:pt>
                <c:pt idx="135">
                  <c:v>0.00420644718240695</c:v>
                </c:pt>
                <c:pt idx="136">
                  <c:v>0.00427050475371264</c:v>
                </c:pt>
                <c:pt idx="137">
                  <c:v>0.00433553782102803</c:v>
                </c:pt>
                <c:pt idx="138">
                  <c:v>0.00440156123962239</c:v>
                </c:pt>
                <c:pt idx="139">
                  <c:v>0.00446859009098719</c:v>
                </c:pt>
                <c:pt idx="140">
                  <c:v>0.00453663968628142</c:v>
                </c:pt>
                <c:pt idx="141">
                  <c:v>0.00460572556982883</c:v>
                </c:pt>
                <c:pt idx="142">
                  <c:v>0.00467586352266889</c:v>
                </c:pt>
                <c:pt idx="143">
                  <c:v>0.00474706956616128</c:v>
                </c:pt>
                <c:pt idx="144">
                  <c:v>0.00481935996564597</c:v>
                </c:pt>
                <c:pt idx="145">
                  <c:v>0.00489275123415835</c:v>
                </c:pt>
                <c:pt idx="146">
                  <c:v>0.00496726013620139</c:v>
                </c:pt>
                <c:pt idx="147">
                  <c:v>0.00504290369157501</c:v>
                </c:pt>
                <c:pt idx="148">
                  <c:v>0.00511969917926397</c:v>
                </c:pt>
                <c:pt idx="149">
                  <c:v>0.00519766414138474</c:v>
                </c:pt>
                <c:pt idx="150">
                  <c:v>0.00527681638719264</c:v>
                </c:pt>
                <c:pt idx="151">
                  <c:v>0.00535717399714986</c:v>
                </c:pt>
                <c:pt idx="152">
                  <c:v>0.0054387553270557</c:v>
                </c:pt>
                <c:pt idx="153">
                  <c:v>0.00552157901223929</c:v>
                </c:pt>
                <c:pt idx="154">
                  <c:v>0.00560566397181654</c:v>
                </c:pt>
                <c:pt idx="155">
                  <c:v>0.00569102941301174</c:v>
                </c:pt>
                <c:pt idx="156">
                  <c:v>0.00577769483554491</c:v>
                </c:pt>
                <c:pt idx="157">
                  <c:v>0.00586568003608618</c:v>
                </c:pt>
                <c:pt idx="158">
                  <c:v>0.00595500511277786</c:v>
                </c:pt>
                <c:pt idx="159">
                  <c:v>0.00604569046982524</c:v>
                </c:pt>
                <c:pt idx="160">
                  <c:v>0.00613775682215758</c:v>
                </c:pt>
                <c:pt idx="161">
                  <c:v>0.00623122520016</c:v>
                </c:pt>
                <c:pt idx="162">
                  <c:v>0.00632611695447714</c:v>
                </c:pt>
                <c:pt idx="163">
                  <c:v>0.0064224537608905</c:v>
                </c:pt>
                <c:pt idx="164">
                  <c:v>0.00652025762526956</c:v>
                </c:pt>
                <c:pt idx="165">
                  <c:v>0.00661955088859852</c:v>
                </c:pt>
                <c:pt idx="166">
                  <c:v>0.00672035623207972</c:v>
                </c:pt>
                <c:pt idx="167">
                  <c:v>0.00682269668231446</c:v>
                </c:pt>
                <c:pt idx="168">
                  <c:v>0.00692659561656289</c:v>
                </c:pt>
                <c:pt idx="169">
                  <c:v>0.00703207676808416</c:v>
                </c:pt>
                <c:pt idx="170">
                  <c:v>0.0071391642315575</c:v>
                </c:pt>
                <c:pt idx="171">
                  <c:v>0.00724788246858629</c:v>
                </c:pt>
                <c:pt idx="172">
                  <c:v>0.00735825631328559</c:v>
                </c:pt>
                <c:pt idx="173">
                  <c:v>0.00747031097795491</c:v>
                </c:pt>
                <c:pt idx="174">
                  <c:v>0.00758407205883747</c:v>
                </c:pt>
                <c:pt idx="175">
                  <c:v>0.00769956554196697</c:v>
                </c:pt>
                <c:pt idx="176">
                  <c:v>0.00781681780910353</c:v>
                </c:pt>
                <c:pt idx="177">
                  <c:v>0.00793585564375992</c:v>
                </c:pt>
                <c:pt idx="178">
                  <c:v>0.0080567062373198</c:v>
                </c:pt>
                <c:pt idx="179">
                  <c:v>0.00817939719524845</c:v>
                </c:pt>
                <c:pt idx="180">
                  <c:v>0.00830395654339948</c:v>
                </c:pt>
                <c:pt idx="181">
                  <c:v>0.00843041273441571</c:v>
                </c:pt>
                <c:pt idx="182">
                  <c:v>0.00855879465422916</c:v>
                </c:pt>
                <c:pt idx="183">
                  <c:v>0.008689131628659</c:v>
                </c:pt>
                <c:pt idx="184">
                  <c:v>0.00882145343011065</c:v>
                </c:pt>
                <c:pt idx="185">
                  <c:v>0.00895579028437636</c:v>
                </c:pt>
                <c:pt idx="186">
                  <c:v>0.00909217287753943</c:v>
                </c:pt>
                <c:pt idx="187">
                  <c:v>0.00923063236298415</c:v>
                </c:pt>
                <c:pt idx="188">
                  <c:v>0.00937120036851183</c:v>
                </c:pt>
                <c:pt idx="189">
                  <c:v>0.00951390900356535</c:v>
                </c:pt>
                <c:pt idx="190">
                  <c:v>0.00965879086656377</c:v>
                </c:pt>
                <c:pt idx="191">
                  <c:v>0.00980587905234907</c:v>
                </c:pt>
                <c:pt idx="192">
                  <c:v>0.00995520715974526</c:v>
                </c:pt>
                <c:pt idx="193">
                  <c:v>0.0101068092992338</c:v>
                </c:pt>
                <c:pt idx="194">
                  <c:v>0.0102607201007449</c:v>
                </c:pt>
                <c:pt idx="195">
                  <c:v>0.0104169747215684</c:v>
                </c:pt>
                <c:pt idx="196">
                  <c:v>0.0105756088543841</c:v>
                </c:pt>
                <c:pt idx="197">
                  <c:v>0.0107366587354154</c:v>
                </c:pt>
                <c:pt idx="198">
                  <c:v>0.010900161152706</c:v>
                </c:pt>
                <c:pt idx="199">
                  <c:v>0.0110661534545238</c:v>
                </c:pt>
                <c:pt idx="200">
                  <c:v>0.0112346735578922</c:v>
                </c:pt>
                <c:pt idx="201">
                  <c:v>0.011405759957251</c:v>
                </c:pt>
                <c:pt idx="202">
                  <c:v>0.0115794517332497</c:v>
                </c:pt>
                <c:pt idx="203">
                  <c:v>0.0117557885616748</c:v>
                </c:pt>
                <c:pt idx="204">
                  <c:v>0.0119348107225126</c:v>
                </c:pt>
                <c:pt idx="205">
                  <c:v>0.0121165591091498</c:v>
                </c:pt>
                <c:pt idx="206">
                  <c:v>0.0123010752377156</c:v>
                </c:pt>
                <c:pt idx="207">
                  <c:v>0.012488401256564</c:v>
                </c:pt>
                <c:pt idx="208">
                  <c:v>0.0126785799559025</c:v>
                </c:pt>
                <c:pt idx="209">
                  <c:v>0.012871654777566</c:v>
                </c:pt>
                <c:pt idx="210">
                  <c:v>0.0130676698249401</c:v>
                </c:pt>
                <c:pt idx="211">
                  <c:v>0.0132666698730356</c:v>
                </c:pt>
                <c:pt idx="212">
                  <c:v>0.0134687003787164</c:v>
                </c:pt>
                <c:pt idx="213">
                  <c:v>0.0136738074910827</c:v>
                </c:pt>
                <c:pt idx="214">
                  <c:v>0.0138820380620129</c:v>
                </c:pt>
                <c:pt idx="215">
                  <c:v>0.0140934396568658</c:v>
                </c:pt>
                <c:pt idx="216">
                  <c:v>0.014308060565346</c:v>
                </c:pt>
                <c:pt idx="217">
                  <c:v>0.014525949812534</c:v>
                </c:pt>
                <c:pt idx="218">
                  <c:v>0.0147471571700853</c:v>
                </c:pt>
                <c:pt idx="219">
                  <c:v>0.0149717331675993</c:v>
                </c:pt>
                <c:pt idx="220">
                  <c:v>0.0151997291041617</c:v>
                </c:pt>
                <c:pt idx="221">
                  <c:v>0.0154311970600626</c:v>
                </c:pt>
                <c:pt idx="222">
                  <c:v>0.015666189908693</c:v>
                </c:pt>
                <c:pt idx="223">
                  <c:v>0.0159047613286224</c:v>
                </c:pt>
                <c:pt idx="224">
                  <c:v>0.0161469658158603</c:v>
                </c:pt>
                <c:pt idx="225">
                  <c:v>0.0163928586963049</c:v>
                </c:pt>
                <c:pt idx="226">
                  <c:v>0.0166424961383806</c:v>
                </c:pt>
                <c:pt idx="227">
                  <c:v>0.0168959351658686</c:v>
                </c:pt>
                <c:pt idx="228">
                  <c:v>0.0171532336709326</c:v>
                </c:pt>
                <c:pt idx="229">
                  <c:v>0.0174144504273427</c:v>
                </c:pt>
                <c:pt idx="230">
                  <c:v>0.0176796451039012</c:v>
                </c:pt>
                <c:pt idx="231">
                  <c:v>0.0179488782780724</c:v>
                </c:pt>
                <c:pt idx="232">
                  <c:v>0.0182222114498197</c:v>
                </c:pt>
                <c:pt idx="233">
                  <c:v>0.0184997070556544</c:v>
                </c:pt>
                <c:pt idx="234">
                  <c:v>0.018781428482898</c:v>
                </c:pt>
                <c:pt idx="235">
                  <c:v>0.0190674400841604</c:v>
                </c:pt>
                <c:pt idx="236">
                  <c:v>0.0193578071920409</c:v>
                </c:pt>
                <c:pt idx="237">
                  <c:v>0.0196525961340517</c:v>
                </c:pt>
                <c:pt idx="238">
                  <c:v>0.0199518742477684</c:v>
                </c:pt>
                <c:pt idx="239">
                  <c:v>0.0202557098962114</c:v>
                </c:pt>
                <c:pt idx="240">
                  <c:v>0.0205641724834635</c:v>
                </c:pt>
                <c:pt idx="241">
                  <c:v>0.0208773324705214</c:v>
                </c:pt>
                <c:pt idx="242">
                  <c:v>0.021195261391392</c:v>
                </c:pt>
                <c:pt idx="243">
                  <c:v>0.0215180318694335</c:v>
                </c:pt>
                <c:pt idx="244">
                  <c:v>0.0218457176339428</c:v>
                </c:pt>
                <c:pt idx="245">
                  <c:v>0.0221783935369976</c:v>
                </c:pt>
                <c:pt idx="246">
                  <c:v>0.022516135570556</c:v>
                </c:pt>
                <c:pt idx="247">
                  <c:v>0.0228590208838133</c:v>
                </c:pt>
                <c:pt idx="248">
                  <c:v>0.0232071278008257</c:v>
                </c:pt>
                <c:pt idx="249">
                  <c:v>0.0235605358384016</c:v>
                </c:pt>
                <c:pt idx="250">
                  <c:v>0.0239193257242656</c:v>
                </c:pt>
                <c:pt idx="251">
                  <c:v>0.024283579415498</c:v>
                </c:pt>
                <c:pt idx="252">
                  <c:v>0.024653380117257</c:v>
                </c:pt>
                <c:pt idx="253">
                  <c:v>0.0250288123017836</c:v>
                </c:pt>
                <c:pt idx="254">
                  <c:v>0.0254099617276993</c:v>
                </c:pt>
                <c:pt idx="255">
                  <c:v>0.0257969154595932</c:v>
                </c:pt>
                <c:pt idx="256">
                  <c:v>0.0261897618879118</c:v>
                </c:pt>
                <c:pt idx="257">
                  <c:v>0.0265885907491489</c:v>
                </c:pt>
                <c:pt idx="258">
                  <c:v>0.0269934931463441</c:v>
                </c:pt>
                <c:pt idx="259">
                  <c:v>0.0274045615698925</c:v>
                </c:pt>
                <c:pt idx="260">
                  <c:v>0.0278218899186726</c:v>
                </c:pt>
                <c:pt idx="261">
                  <c:v>0.0282455735214951</c:v>
                </c:pt>
                <c:pt idx="262">
                  <c:v>0.0286757091588782</c:v>
                </c:pt>
                <c:pt idx="263">
                  <c:v>0.0291123950851556</c:v>
                </c:pt>
                <c:pt idx="264">
                  <c:v>0.0295557310509193</c:v>
                </c:pt>
                <c:pt idx="265">
                  <c:v>0.0300058183258065</c:v>
                </c:pt>
                <c:pt idx="266">
                  <c:v>0.0304627597216308</c:v>
                </c:pt>
                <c:pt idx="267">
                  <c:v>0.0309266596158689</c:v>
                </c:pt>
                <c:pt idx="268">
                  <c:v>0.0313976239755014</c:v>
                </c:pt>
                <c:pt idx="269">
                  <c:v>0.0318757603812199</c:v>
                </c:pt>
                <c:pt idx="270">
                  <c:v>0.0323611780519998</c:v>
                </c:pt>
                <c:pt idx="271">
                  <c:v>0.0328539878700506</c:v>
                </c:pt>
                <c:pt idx="272">
                  <c:v>0.0333543024061426</c:v>
                </c:pt>
                <c:pt idx="273">
                  <c:v>0.0338622359453224</c:v>
                </c:pt>
                <c:pt idx="274">
                  <c:v>0.0343779045130177</c:v>
                </c:pt>
                <c:pt idx="275">
                  <c:v>0.0349014259015408</c:v>
                </c:pt>
                <c:pt idx="276">
                  <c:v>0.0354329196969958</c:v>
                </c:pt>
                <c:pt idx="277">
                  <c:v>0.0359725073065947</c:v>
                </c:pt>
                <c:pt idx="278">
                  <c:v>0.0365203119863906</c:v>
                </c:pt>
                <c:pt idx="279">
                  <c:v>0.037076458869432</c:v>
                </c:pt>
                <c:pt idx="280">
                  <c:v>0.0376410749943472</c:v>
                </c:pt>
                <c:pt idx="281">
                  <c:v>0.0382142893343626</c:v>
                </c:pt>
                <c:pt idx="282">
                  <c:v>0.0387962328267642</c:v>
                </c:pt>
                <c:pt idx="283">
                  <c:v>0.0393870384028062</c:v>
                </c:pt>
                <c:pt idx="284">
                  <c:v>0.0399868410180774</c:v>
                </c:pt>
                <c:pt idx="285">
                  <c:v>0.0405957776833273</c:v>
                </c:pt>
                <c:pt idx="286">
                  <c:v>0.0412139874957638</c:v>
                </c:pt>
                <c:pt idx="287">
                  <c:v>0.0418416116708262</c:v>
                </c:pt>
                <c:pt idx="288">
                  <c:v>0.0424787935744428</c:v>
                </c:pt>
                <c:pt idx="289">
                  <c:v>0.0431256787557794</c:v>
                </c:pt>
                <c:pt idx="290">
                  <c:v>0.0437824149804871</c:v>
                </c:pt>
                <c:pt idx="291">
                  <c:v>0.0444491522644533</c:v>
                </c:pt>
                <c:pt idx="292">
                  <c:v>0.0451260429080747</c:v>
                </c:pt>
                <c:pt idx="293">
                  <c:v>0.0458132415310406</c:v>
                </c:pt>
                <c:pt idx="294">
                  <c:v>0.0465109051076551</c:v>
                </c:pt>
                <c:pt idx="295">
                  <c:v>0.0472191930026956</c:v>
                </c:pt>
                <c:pt idx="296">
                  <c:v>0.0479382670078128</c:v>
                </c:pt>
                <c:pt idx="297">
                  <c:v>0.0486682913784901</c:v>
                </c:pt>
                <c:pt idx="298">
                  <c:v>0.0494094328715636</c:v>
                </c:pt>
                <c:pt idx="299">
                  <c:v>0.0501618607833133</c:v>
                </c:pt>
                <c:pt idx="300">
                  <c:v>0.0509257469881353</c:v>
                </c:pt>
                <c:pt idx="301">
                  <c:v>0.0517012659778023</c:v>
                </c:pt>
                <c:pt idx="302">
                  <c:v>0.0524885949013224</c:v>
                </c:pt>
                <c:pt idx="303">
                  <c:v>0.0532879136054032</c:v>
                </c:pt>
                <c:pt idx="304">
                  <c:v>0.0540994046755365</c:v>
                </c:pt>
                <c:pt idx="305">
                  <c:v>0.0549232534777018</c:v>
                </c:pt>
                <c:pt idx="306">
                  <c:v>0.0557596482007125</c:v>
                </c:pt>
                <c:pt idx="307">
                  <c:v>0.0566087798992005</c:v>
                </c:pt>
                <c:pt idx="308">
                  <c:v>0.0574708425372593</c:v>
                </c:pt>
                <c:pt idx="309">
                  <c:v>0.0583460330327508</c:v>
                </c:pt>
                <c:pt idx="310">
                  <c:v>0.0592345513022849</c:v>
                </c:pt>
                <c:pt idx="311">
                  <c:v>0.0601366003068885</c:v>
                </c:pt>
                <c:pt idx="312">
                  <c:v>0.0610523860983637</c:v>
                </c:pt>
                <c:pt idx="313">
                  <c:v>0.0619821178663591</c:v>
                </c:pt>
                <c:pt idx="314">
                  <c:v>0.0629260079861515</c:v>
                </c:pt>
                <c:pt idx="315">
                  <c:v>0.0638842720671587</c:v>
                </c:pt>
                <c:pt idx="316">
                  <c:v>0.0648571290021918</c:v>
                </c:pt>
                <c:pt idx="317">
                  <c:v>0.0658448010174534</c:v>
                </c:pt>
                <c:pt idx="318">
                  <c:v>0.0668475137233029</c:v>
                </c:pt>
                <c:pt idx="319">
                  <c:v>0.0678654961657898</c:v>
                </c:pt>
                <c:pt idx="320">
                  <c:v>0.0688989808789744</c:v>
                </c:pt>
                <c:pt idx="321">
                  <c:v>0.0699482039380454</c:v>
                </c:pt>
                <c:pt idx="322">
                  <c:v>0.071013405013244</c:v>
                </c:pt>
                <c:pt idx="323">
                  <c:v>0.072094827424613</c:v>
                </c:pt>
                <c:pt idx="324">
                  <c:v>0.0731927181975767</c:v>
                </c:pt>
                <c:pt idx="325">
                  <c:v>0.0743073281193671</c:v>
                </c:pt>
                <c:pt idx="326">
                  <c:v>0.0754389117963118</c:v>
                </c:pt>
                <c:pt idx="327">
                  <c:v>0.0765877277119917</c:v>
                </c:pt>
                <c:pt idx="328">
                  <c:v>0.077754038286286</c:v>
                </c:pt>
                <c:pt idx="329">
                  <c:v>0.0789381099353157</c:v>
                </c:pt>
                <c:pt idx="330">
                  <c:v>0.0801402131323002</c:v>
                </c:pt>
                <c:pt idx="331">
                  <c:v>0.0813606224693403</c:v>
                </c:pt>
                <c:pt idx="332">
                  <c:v>0.0825996167201425</c:v>
                </c:pt>
                <c:pt idx="333">
                  <c:v>0.0838574789036987</c:v>
                </c:pt>
                <c:pt idx="334">
                  <c:v>0.0851344963489325</c:v>
                </c:pt>
                <c:pt idx="335">
                  <c:v>0.086430960760337</c:v>
                </c:pt>
                <c:pt idx="336">
                  <c:v>0.0877471682846065</c:v>
                </c:pt>
                <c:pt idx="337">
                  <c:v>0.0890834195782803</c:v>
                </c:pt>
                <c:pt idx="338">
                  <c:v>0.0904400198764266</c:v>
                </c:pt>
                <c:pt idx="339">
                  <c:v>0.0918172790623621</c:v>
                </c:pt>
                <c:pt idx="340">
                  <c:v>0.0932155117384387</c:v>
                </c:pt>
                <c:pt idx="341">
                  <c:v>0.0946350372979073</c:v>
                </c:pt>
                <c:pt idx="342">
                  <c:v>0.0960761799978755</c:v>
                </c:pt>
                <c:pt idx="343">
                  <c:v>0.0975392690333762</c:v>
                </c:pt>
                <c:pt idx="344">
                  <c:v>0.0990246386125646</c:v>
                </c:pt>
                <c:pt idx="345">
                  <c:v>0.100532628033061</c:v>
                </c:pt>
                <c:pt idx="346">
                  <c:v>0.102063581759452</c:v>
                </c:pt>
                <c:pt idx="347">
                  <c:v>0.103617849501982</c:v>
                </c:pt>
                <c:pt idx="348">
                  <c:v>0.105195786296429</c:v>
                </c:pt>
                <c:pt idx="349">
                  <c:v>0.106797752585207</c:v>
                </c:pt>
                <c:pt idx="350">
                  <c:v>0.108424114299702</c:v>
                </c:pt>
                <c:pt idx="351">
                  <c:v>0.11007524294386</c:v>
                </c:pt>
                <c:pt idx="352">
                  <c:v>0.111751515679045</c:v>
                </c:pt>
                <c:pt idx="353">
                  <c:v>0.113453315410198</c:v>
                </c:pt>
                <c:pt idx="354">
                  <c:v>0.115181030873298</c:v>
                </c:pt>
                <c:pt idx="355">
                  <c:v>0.11693505672416</c:v>
                </c:pt>
                <c:pt idx="356">
                  <c:v>0.11871579362859</c:v>
                </c:pt>
                <c:pt idx="357">
                  <c:v>0.120523648353898</c:v>
                </c:pt>
                <c:pt idx="358">
                  <c:v>0.122359033861825</c:v>
                </c:pt>
                <c:pt idx="359">
                  <c:v>0.124222369402868</c:v>
                </c:pt>
                <c:pt idx="360">
                  <c:v>0.126114080612049</c:v>
                </c:pt>
                <c:pt idx="361">
                  <c:v>0.128034599606141</c:v>
                </c:pt>
                <c:pt idx="362">
                  <c:v>0.129984365082377</c:v>
                </c:pt>
                <c:pt idx="363">
                  <c:v>0.131963822418656</c:v>
                </c:pt>
                <c:pt idx="364">
                  <c:v>0.133973423775286</c:v>
                </c:pt>
                <c:pt idx="365">
                  <c:v>0.13601362819826</c:v>
                </c:pt>
                <c:pt idx="366">
                  <c:v>0.138084901724122</c:v>
                </c:pt>
                <c:pt idx="367">
                  <c:v>0.140187717486418</c:v>
                </c:pt>
                <c:pt idx="368">
                  <c:v>0.142322555823774</c:v>
                </c:pt>
                <c:pt idx="369">
                  <c:v>0.144489904389619</c:v>
                </c:pt>
                <c:pt idx="370">
                  <c:v>0.146690258263572</c:v>
                </c:pt>
                <c:pt idx="371">
                  <c:v>0.14892412006454</c:v>
                </c:pt>
                <c:pt idx="372">
                  <c:v>0.151192000065523</c:v>
                </c:pt>
                <c:pt idx="373">
                  <c:v>0.153494416310177</c:v>
                </c:pt>
                <c:pt idx="374">
                  <c:v>0.155831894731144</c:v>
                </c:pt>
                <c:pt idx="375">
                  <c:v>0.158204969270196</c:v>
                </c:pt>
                <c:pt idx="376">
                  <c:v>0.160614182000199</c:v>
                </c:pt>
                <c:pt idx="377">
                  <c:v>0.163060083248933</c:v>
                </c:pt>
                <c:pt idx="378">
                  <c:v>0.165543231724806</c:v>
                </c:pt>
                <c:pt idx="379">
                  <c:v>0.168064194644473</c:v>
                </c:pt>
                <c:pt idx="380">
                  <c:v>0.170623547862408</c:v>
                </c:pt>
                <c:pt idx="381">
                  <c:v>0.173221876002445</c:v>
                </c:pt>
                <c:pt idx="382">
                  <c:v>0.175859772591315</c:v>
                </c:pt>
                <c:pt idx="383">
                  <c:v>0.178537840194229</c:v>
                </c:pt>
                <c:pt idx="384">
                  <c:v>0.181256690552516</c:v>
                </c:pt>
                <c:pt idx="385">
                  <c:v>0.184016944723367</c:v>
                </c:pt>
                <c:pt idx="386">
                  <c:v>0.186819233221693</c:v>
                </c:pt>
                <c:pt idx="387">
                  <c:v>0.189664196164154</c:v>
                </c:pt>
                <c:pt idx="388">
                  <c:v>0.192552483415385</c:v>
                </c:pt>
                <c:pt idx="389">
                  <c:v>0.195484754736432</c:v>
                </c:pt>
                <c:pt idx="390">
                  <c:v>0.198461679935463</c:v>
                </c:pt>
                <c:pt idx="391">
                  <c:v>0.201483939020775</c:v>
                </c:pt>
                <c:pt idx="392">
                  <c:v>0.204552222356117</c:v>
                </c:pt>
                <c:pt idx="393">
                  <c:v>0.207667230818393</c:v>
                </c:pt>
                <c:pt idx="394">
                  <c:v>0.210829675957759</c:v>
                </c:pt>
                <c:pt idx="395">
                  <c:v>0.214040280160163</c:v>
                </c:pt>
                <c:pt idx="396">
                  <c:v>0.217299776812347</c:v>
                </c:pt>
                <c:pt idx="397">
                  <c:v>0.220608910469387</c:v>
                </c:pt>
                <c:pt idx="398">
                  <c:v>0.223968437024759</c:v>
                </c:pt>
                <c:pt idx="399">
                  <c:v>0.227379123883004</c:v>
                </c:pt>
                <c:pt idx="400">
                  <c:v>0.230841750135029</c:v>
                </c:pt>
                <c:pt idx="401">
                  <c:v>0.23435710673607</c:v>
                </c:pt>
                <c:pt idx="402">
                  <c:v>0.237925996686366</c:v>
                </c:pt>
                <c:pt idx="403">
                  <c:v>0.241549235214584</c:v>
                </c:pt>
                <c:pt idx="404">
                  <c:v>0.245227649964045</c:v>
                </c:pt>
                <c:pt idx="405">
                  <c:v>0.248962081181773</c:v>
                </c:pt>
                <c:pt idx="406">
                  <c:v>0.252753381910428</c:v>
                </c:pt>
                <c:pt idx="407">
                  <c:v>0.256602418183176</c:v>
                </c:pt>
                <c:pt idx="408">
                  <c:v>0.260510069221499</c:v>
                </c:pt>
                <c:pt idx="409">
                  <c:v>0.264477227636039</c:v>
                </c:pt>
                <c:pt idx="410">
                  <c:v>0.268504799630497</c:v>
                </c:pt>
                <c:pt idx="411">
                  <c:v>0.272593705208626</c:v>
                </c:pt>
                <c:pt idx="412">
                  <c:v>0.276744878384392</c:v>
                </c:pt>
                <c:pt idx="413">
                  <c:v>0.280959267395322</c:v>
                </c:pt>
                <c:pt idx="414">
                  <c:v>0.285237834919108</c:v>
                </c:pt>
                <c:pt idx="415">
                  <c:v>0.289581558293511</c:v>
                </c:pt>
                <c:pt idx="416">
                  <c:v>0.293991429739606</c:v>
                </c:pt>
                <c:pt idx="417">
                  <c:v>0.298468456588431</c:v>
                </c:pt>
                <c:pt idx="418">
                  <c:v>0.303013661511098</c:v>
                </c:pt>
                <c:pt idx="419">
                  <c:v>0.307628082752384</c:v>
                </c:pt>
                <c:pt idx="420">
                  <c:v>0.312312774367905</c:v>
                </c:pt>
                <c:pt idx="421">
                  <c:v>0.317068806464877</c:v>
                </c:pt>
                <c:pt idx="422">
                  <c:v>0.321897265446574</c:v>
                </c:pt>
                <c:pt idx="423">
                  <c:v>0.326799254260481</c:v>
                </c:pt>
                <c:pt idx="424">
                  <c:v>0.331775892650235</c:v>
                </c:pt>
                <c:pt idx="425">
                  <c:v>0.336828317411408</c:v>
                </c:pt>
                <c:pt idx="426">
                  <c:v>0.341957682651173</c:v>
                </c:pt>
                <c:pt idx="427">
                  <c:v>0.347165160051952</c:v>
                </c:pt>
                <c:pt idx="428">
                  <c:v>0.352451939139038</c:v>
                </c:pt>
                <c:pt idx="429">
                  <c:v>0.357819227552323</c:v>
                </c:pt>
                <c:pt idx="430">
                  <c:v>0.363268251322156</c:v>
                </c:pt>
                <c:pt idx="431">
                  <c:v>0.368800255149397</c:v>
                </c:pt>
                <c:pt idx="432">
                  <c:v>0.374416502689744</c:v>
                </c:pt>
                <c:pt idx="433">
                  <c:v>0.380118276842379</c:v>
                </c:pt>
                <c:pt idx="434">
                  <c:v>0.385906880043025</c:v>
                </c:pt>
                <c:pt idx="435">
                  <c:v>0.391783634561445</c:v>
                </c:pt>
                <c:pt idx="436">
                  <c:v>0.397749882803498</c:v>
                </c:pt>
                <c:pt idx="437">
                  <c:v>0.403806987617766</c:v>
                </c:pt>
                <c:pt idx="438">
                  <c:v>0.409956332606867</c:v>
                </c:pt>
                <c:pt idx="439">
                  <c:v>0.416199322443519</c:v>
                </c:pt>
                <c:pt idx="440">
                  <c:v>0.422537383191391</c:v>
                </c:pt>
                <c:pt idx="441">
                  <c:v>0.428971962630855</c:v>
                </c:pt>
                <c:pt idx="442">
                  <c:v>0.4355045305897</c:v>
                </c:pt>
                <c:pt idx="443">
                  <c:v>0.442136579278883</c:v>
                </c:pt>
                <c:pt idx="444">
                  <c:v>0.448869623633383</c:v>
                </c:pt>
                <c:pt idx="445">
                  <c:v>0.455705201658257</c:v>
                </c:pt>
                <c:pt idx="446">
                  <c:v>0.462644874779957</c:v>
                </c:pt>
                <c:pt idx="447">
                  <c:v>0.469690228203001</c:v>
                </c:pt>
                <c:pt idx="448">
                  <c:v>0.476842871272084</c:v>
                </c:pt>
                <c:pt idx="449">
                  <c:v>0.484104437839679</c:v>
                </c:pt>
                <c:pt idx="450">
                  <c:v>0.491476586639269</c:v>
                </c:pt>
                <c:pt idx="451">
                  <c:v>0.498961001664231</c:v>
                </c:pt>
                <c:pt idx="452">
                  <c:v>0.506559392552518</c:v>
                </c:pt>
                <c:pt idx="453">
                  <c:v>0.514273494977175</c:v>
                </c:pt>
                <c:pt idx="454">
                  <c:v>0.522105071042818</c:v>
                </c:pt>
                <c:pt idx="455">
                  <c:v>0.53005590968814</c:v>
                </c:pt>
                <c:pt idx="456">
                  <c:v>0.538127827094559</c:v>
                </c:pt>
                <c:pt idx="457">
                  <c:v>0.546322667101074</c:v>
                </c:pt>
                <c:pt idx="458">
                  <c:v>0.554642301625456</c:v>
                </c:pt>
                <c:pt idx="459">
                  <c:v>0.563088631091834</c:v>
                </c:pt>
                <c:pt idx="460">
                  <c:v>0.571663584864806</c:v>
                </c:pt>
                <c:pt idx="461">
                  <c:v>0.580369121690156</c:v>
                </c:pt>
                <c:pt idx="462">
                  <c:v>0.589207230142292</c:v>
                </c:pt>
                <c:pt idx="463">
                  <c:v>0.598179929078469</c:v>
                </c:pt>
                <c:pt idx="464">
                  <c:v>0.607289268099969</c:v>
                </c:pt>
                <c:pt idx="465">
                  <c:v>0.616537328020273</c:v>
                </c:pt>
                <c:pt idx="466">
                  <c:v>0.625926221340381</c:v>
                </c:pt>
                <c:pt idx="467">
                  <c:v>0.635458092731349</c:v>
                </c:pt>
                <c:pt idx="468">
                  <c:v>0.645135119524213</c:v>
                </c:pt>
                <c:pt idx="469">
                  <c:v>0.654959512207325</c:v>
                </c:pt>
                <c:pt idx="470">
                  <c:v>0.664933514931292</c:v>
                </c:pt>
                <c:pt idx="471">
                  <c:v>0.675059406021619</c:v>
                </c:pt>
                <c:pt idx="472">
                  <c:v>0.685339498499105</c:v>
                </c:pt>
                <c:pt idx="473">
                  <c:v>0.695776140608226</c:v>
                </c:pt>
                <c:pt idx="474">
                  <c:v>0.706371716353533</c:v>
                </c:pt>
                <c:pt idx="475">
                  <c:v>0.717128646044196</c:v>
                </c:pt>
                <c:pt idx="476">
                  <c:v>0.728049386846897</c:v>
                </c:pt>
                <c:pt idx="477">
                  <c:v>0.739136433347103</c:v>
                </c:pt>
                <c:pt idx="478">
                  <c:v>0.750392318118888</c:v>
                </c:pt>
                <c:pt idx="479">
                  <c:v>0.761819612303442</c:v>
                </c:pt>
                <c:pt idx="480">
                  <c:v>0.773420926196384</c:v>
                </c:pt>
                <c:pt idx="481">
                  <c:v>0.785198909844042</c:v>
                </c:pt>
                <c:pt idx="482">
                  <c:v>0.797156253648777</c:v>
                </c:pt>
                <c:pt idx="483">
                  <c:v>0.809295688983529</c:v>
                </c:pt>
                <c:pt idx="484">
                  <c:v>0.821619988815764</c:v>
                </c:pt>
                <c:pt idx="485">
                  <c:v>0.834131968340879</c:v>
                </c:pt>
                <c:pt idx="486">
                  <c:v>0.846834485625256</c:v>
                </c:pt>
                <c:pt idx="487">
                  <c:v>0.859730442259146</c:v>
                </c:pt>
                <c:pt idx="488">
                  <c:v>0.872822784019435</c:v>
                </c:pt>
                <c:pt idx="489">
                  <c:v>0.886114501542573</c:v>
                </c:pt>
                <c:pt idx="490">
                  <c:v>0.899608631007689</c:v>
                </c:pt>
                <c:pt idx="491">
                  <c:v>0.913308254830141</c:v>
                </c:pt>
                <c:pt idx="492">
                  <c:v>0.927216502365625</c:v>
                </c:pt>
                <c:pt idx="493">
                  <c:v>0.941336550625</c:v>
                </c:pt>
                <c:pt idx="494">
                  <c:v>0.955671625000002</c:v>
                </c:pt>
                <c:pt idx="495">
                  <c:v>0.970225000000002</c:v>
                </c:pt>
                <c:pt idx="496">
                  <c:v>0.985</c:v>
                </c:pt>
                <c:pt idx="497">
                  <c:v>1.0</c:v>
                </c:pt>
                <c:pt idx="498">
                  <c:v>1.014999999999996</c:v>
                </c:pt>
                <c:pt idx="499">
                  <c:v>1.030224999999996</c:v>
                </c:pt>
                <c:pt idx="500">
                  <c:v>1.045678375</c:v>
                </c:pt>
                <c:pt idx="501">
                  <c:v>1.061363550624995</c:v>
                </c:pt>
                <c:pt idx="502">
                  <c:v>1.077284003884374</c:v>
                </c:pt>
                <c:pt idx="503">
                  <c:v>1.09344326394264</c:v>
                </c:pt>
                <c:pt idx="504">
                  <c:v>1.10984491290178</c:v>
                </c:pt>
                <c:pt idx="505">
                  <c:v>1.126492586595309</c:v>
                </c:pt>
                <c:pt idx="506">
                  <c:v>1.143389975394235</c:v>
                </c:pt>
                <c:pt idx="507">
                  <c:v>1.160540825025149</c:v>
                </c:pt>
                <c:pt idx="508">
                  <c:v>1.177948937400526</c:v>
                </c:pt>
                <c:pt idx="509">
                  <c:v>1.19561817146154</c:v>
                </c:pt>
                <c:pt idx="510">
                  <c:v>1.213552444033456</c:v>
                </c:pt>
                <c:pt idx="511">
                  <c:v>1.231755730693958</c:v>
                </c:pt>
                <c:pt idx="512">
                  <c:v>1.250232066654368</c:v>
                </c:pt>
                <c:pt idx="513">
                  <c:v>1.268985547654182</c:v>
                </c:pt>
                <c:pt idx="514">
                  <c:v>1.288020330868995</c:v>
                </c:pt>
                <c:pt idx="515">
                  <c:v>1.30734063583203</c:v>
                </c:pt>
                <c:pt idx="516">
                  <c:v>1.32695074536951</c:v>
                </c:pt>
                <c:pt idx="517">
                  <c:v>1.346855006550057</c:v>
                </c:pt>
                <c:pt idx="518">
                  <c:v>1.367057831648311</c:v>
                </c:pt>
                <c:pt idx="519">
                  <c:v>1.387563699123028</c:v>
                </c:pt>
                <c:pt idx="520">
                  <c:v>1.408377154609873</c:v>
                </c:pt>
                <c:pt idx="521">
                  <c:v>1.429502811929021</c:v>
                </c:pt>
                <c:pt idx="522">
                  <c:v>1.450945354107956</c:v>
                </c:pt>
                <c:pt idx="523">
                  <c:v>1.472709534419576</c:v>
                </c:pt>
                <c:pt idx="524">
                  <c:v>1.494800177435869</c:v>
                </c:pt>
                <c:pt idx="525">
                  <c:v>1.517222180097404</c:v>
                </c:pt>
                <c:pt idx="526">
                  <c:v>1.539980512798868</c:v>
                </c:pt>
                <c:pt idx="527">
                  <c:v>1.563080220490851</c:v>
                </c:pt>
                <c:pt idx="528">
                  <c:v>1.586526423798217</c:v>
                </c:pt>
                <c:pt idx="529">
                  <c:v>1.610324320155186</c:v>
                </c:pt>
                <c:pt idx="530">
                  <c:v>1.634479184957518</c:v>
                </c:pt>
                <c:pt idx="531">
                  <c:v>1.658996372731877</c:v>
                </c:pt>
                <c:pt idx="532">
                  <c:v>1.683881318322854</c:v>
                </c:pt>
                <c:pt idx="533">
                  <c:v>1.709139538097693</c:v>
                </c:pt>
                <c:pt idx="534">
                  <c:v>1.734776631169159</c:v>
                </c:pt>
                <c:pt idx="535">
                  <c:v>1.7607982806367</c:v>
                </c:pt>
                <c:pt idx="536">
                  <c:v>1.787210254846251</c:v>
                </c:pt>
                <c:pt idx="537">
                  <c:v>1.814018408668944</c:v>
                </c:pt>
                <c:pt idx="538">
                  <c:v>1.841228684798978</c:v>
                </c:pt>
                <c:pt idx="539">
                  <c:v>1.868847115070962</c:v>
                </c:pt>
                <c:pt idx="540">
                  <c:v>1.89687982179703</c:v>
                </c:pt>
                <c:pt idx="541">
                  <c:v>1.925333019123982</c:v>
                </c:pt>
                <c:pt idx="542">
                  <c:v>1.954213014410846</c:v>
                </c:pt>
                <c:pt idx="543">
                  <c:v>1.983526209627004</c:v>
                </c:pt>
                <c:pt idx="544">
                  <c:v>2.013279102771409</c:v>
                </c:pt>
                <c:pt idx="545">
                  <c:v>2.04347828931298</c:v>
                </c:pt>
                <c:pt idx="546">
                  <c:v>2.074130463652675</c:v>
                </c:pt>
                <c:pt idx="547">
                  <c:v>2.105242420607463</c:v>
                </c:pt>
                <c:pt idx="548">
                  <c:v>2.13682105691658</c:v>
                </c:pt>
                <c:pt idx="549">
                  <c:v>2.168873372770332</c:v>
                </c:pt>
                <c:pt idx="550">
                  <c:v>2.201406473361878</c:v>
                </c:pt>
                <c:pt idx="551">
                  <c:v>2.234427570462321</c:v>
                </c:pt>
                <c:pt idx="552">
                  <c:v>2.26794398401924</c:v>
                </c:pt>
                <c:pt idx="553">
                  <c:v>2.301963143779527</c:v>
                </c:pt>
                <c:pt idx="554">
                  <c:v>2.336492590936213</c:v>
                </c:pt>
                <c:pt idx="555">
                  <c:v>2.371539979800258</c:v>
                </c:pt>
                <c:pt idx="556">
                  <c:v>2.407113079497269</c:v>
                </c:pt>
                <c:pt idx="557">
                  <c:v>2.443219775689728</c:v>
                </c:pt>
                <c:pt idx="558">
                  <c:v>2.479868072325073</c:v>
                </c:pt>
                <c:pt idx="559">
                  <c:v>2.517066093409947</c:v>
                </c:pt>
                <c:pt idx="560">
                  <c:v>2.554822084811098</c:v>
                </c:pt>
                <c:pt idx="561">
                  <c:v>2.593144416083258</c:v>
                </c:pt>
                <c:pt idx="562">
                  <c:v>2.632041582324513</c:v>
                </c:pt>
                <c:pt idx="563">
                  <c:v>2.67152220605938</c:v>
                </c:pt>
                <c:pt idx="564">
                  <c:v>2.711595039150262</c:v>
                </c:pt>
                <c:pt idx="565">
                  <c:v>2.752268964737523</c:v>
                </c:pt>
                <c:pt idx="566">
                  <c:v>2.793552999208578</c:v>
                </c:pt>
                <c:pt idx="567">
                  <c:v>2.835456294196705</c:v>
                </c:pt>
                <c:pt idx="568">
                  <c:v>2.877988138609659</c:v>
                </c:pt>
                <c:pt idx="569">
                  <c:v>2.921157960688811</c:v>
                </c:pt>
                <c:pt idx="570">
                  <c:v>2.964975330099138</c:v>
                </c:pt>
                <c:pt idx="571">
                  <c:v>3.009449960050622</c:v>
                </c:pt>
                <c:pt idx="572">
                  <c:v>3.0545917094514</c:v>
                </c:pt>
                <c:pt idx="573">
                  <c:v>3.100410585093159</c:v>
                </c:pt>
                <c:pt idx="574">
                  <c:v>3.14691674386956</c:v>
                </c:pt>
                <c:pt idx="575">
                  <c:v>3.1941204950276</c:v>
                </c:pt>
                <c:pt idx="576">
                  <c:v>3.242032302453014</c:v>
                </c:pt>
                <c:pt idx="577">
                  <c:v>3.290662786989808</c:v>
                </c:pt>
                <c:pt idx="578">
                  <c:v>3.340022728794655</c:v>
                </c:pt>
                <c:pt idx="579">
                  <c:v>3.390123069726575</c:v>
                </c:pt>
                <c:pt idx="580">
                  <c:v>3.440974915772481</c:v>
                </c:pt>
                <c:pt idx="581">
                  <c:v>3.492589539509057</c:v>
                </c:pt>
                <c:pt idx="582">
                  <c:v>3.544978382601695</c:v>
                </c:pt>
                <c:pt idx="583">
                  <c:v>3.59815305834072</c:v>
                </c:pt>
                <c:pt idx="584">
                  <c:v>3.65212535421583</c:v>
                </c:pt>
                <c:pt idx="585">
                  <c:v>3.706907234529067</c:v>
                </c:pt>
                <c:pt idx="586">
                  <c:v>3.762510843047011</c:v>
                </c:pt>
                <c:pt idx="587">
                  <c:v>3.8189485056927</c:v>
                </c:pt>
                <c:pt idx="588">
                  <c:v>3.876232733278086</c:v>
                </c:pt>
                <c:pt idx="589">
                  <c:v>3.934376224277268</c:v>
                </c:pt>
                <c:pt idx="590">
                  <c:v>3.993391867641443</c:v>
                </c:pt>
                <c:pt idx="591">
                  <c:v>4.053292745656052</c:v>
                </c:pt>
                <c:pt idx="592">
                  <c:v>4.114092136840886</c:v>
                </c:pt>
                <c:pt idx="593">
                  <c:v>4.175803518893502</c:v>
                </c:pt>
                <c:pt idx="594">
                  <c:v>4.238440571676898</c:v>
                </c:pt>
                <c:pt idx="595">
                  <c:v>4.302017180252057</c:v>
                </c:pt>
                <c:pt idx="596">
                  <c:v>4.366547437955837</c:v>
                </c:pt>
                <c:pt idx="597">
                  <c:v>4.432045649525175</c:v>
                </c:pt>
                <c:pt idx="598">
                  <c:v>4.498526334268051</c:v>
                </c:pt>
                <c:pt idx="599">
                  <c:v>4.566004229282067</c:v>
                </c:pt>
                <c:pt idx="600">
                  <c:v>4.634494292721301</c:v>
                </c:pt>
                <c:pt idx="601">
                  <c:v>4.704011707112121</c:v>
                </c:pt>
                <c:pt idx="602">
                  <c:v>4.774571882718803</c:v>
                </c:pt>
                <c:pt idx="603">
                  <c:v>4.846190460959584</c:v>
                </c:pt>
                <c:pt idx="604">
                  <c:v>4.918883317873978</c:v>
                </c:pt>
                <c:pt idx="605">
                  <c:v>4.992666567642087</c:v>
                </c:pt>
                <c:pt idx="606">
                  <c:v>5.067556566156675</c:v>
                </c:pt>
                <c:pt idx="607">
                  <c:v>5.143569914649071</c:v>
                </c:pt>
                <c:pt idx="608">
                  <c:v>5.220723463368803</c:v>
                </c:pt>
                <c:pt idx="609">
                  <c:v>5.299034315319338</c:v>
                </c:pt>
                <c:pt idx="610">
                  <c:v>5.378519830049124</c:v>
                </c:pt>
                <c:pt idx="611">
                  <c:v>5.459197627499862</c:v>
                </c:pt>
                <c:pt idx="612">
                  <c:v>5.541085591912358</c:v>
                </c:pt>
                <c:pt idx="613">
                  <c:v>5.624201875791035</c:v>
                </c:pt>
                <c:pt idx="614">
                  <c:v>5.708564903927908</c:v>
                </c:pt>
                <c:pt idx="615">
                  <c:v>5.794193377486826</c:v>
                </c:pt>
                <c:pt idx="616">
                  <c:v>5.881106278149128</c:v>
                </c:pt>
                <c:pt idx="617">
                  <c:v>5.969322872321373</c:v>
                </c:pt>
                <c:pt idx="618">
                  <c:v>6.058862715406193</c:v>
                </c:pt>
                <c:pt idx="619">
                  <c:v>6.149745656137275</c:v>
                </c:pt>
                <c:pt idx="620">
                  <c:v>6.241991840979334</c:v>
                </c:pt>
                <c:pt idx="621">
                  <c:v>6.335621718594041</c:v>
                </c:pt>
                <c:pt idx="622">
                  <c:v>6.430656044372948</c:v>
                </c:pt>
                <c:pt idx="623">
                  <c:v>6.527115885038524</c:v>
                </c:pt>
                <c:pt idx="624">
                  <c:v>6.625022623314104</c:v>
                </c:pt>
                <c:pt idx="625">
                  <c:v>6.724397962663815</c:v>
                </c:pt>
                <c:pt idx="626">
                  <c:v>6.825263932103773</c:v>
                </c:pt>
                <c:pt idx="627">
                  <c:v>6.927642891085331</c:v>
                </c:pt>
                <c:pt idx="628">
                  <c:v>7.03155753445161</c:v>
                </c:pt>
                <c:pt idx="629">
                  <c:v>7.137030897468374</c:v>
                </c:pt>
                <c:pt idx="630">
                  <c:v>7.244086360930387</c:v>
                </c:pt>
                <c:pt idx="631">
                  <c:v>7.35274765634436</c:v>
                </c:pt>
                <c:pt idx="632">
                  <c:v>7.463038871189525</c:v>
                </c:pt>
                <c:pt idx="633">
                  <c:v>7.574984454257367</c:v>
                </c:pt>
                <c:pt idx="634">
                  <c:v>7.68860922107123</c:v>
                </c:pt>
                <c:pt idx="635">
                  <c:v>7.803938359387275</c:v>
                </c:pt>
                <c:pt idx="636">
                  <c:v>7.92099743477811</c:v>
                </c:pt>
                <c:pt idx="637">
                  <c:v>8.039812396299773</c:v>
                </c:pt>
                <c:pt idx="638">
                  <c:v>8.16040958224431</c:v>
                </c:pt>
                <c:pt idx="639">
                  <c:v>8.282815725977933</c:v>
                </c:pt>
                <c:pt idx="640">
                  <c:v>8.4070579618676</c:v>
                </c:pt>
                <c:pt idx="641">
                  <c:v>8.533163831295613</c:v>
                </c:pt>
                <c:pt idx="642">
                  <c:v>8.661161288765047</c:v>
                </c:pt>
                <c:pt idx="643">
                  <c:v>8.791078708096455</c:v>
                </c:pt>
                <c:pt idx="644">
                  <c:v>8.922944888717976</c:v>
                </c:pt>
                <c:pt idx="645">
                  <c:v>9.05678906204878</c:v>
                </c:pt>
                <c:pt idx="646">
                  <c:v>9.192640897979474</c:v>
                </c:pt>
                <c:pt idx="647">
                  <c:v>9.33053051144921</c:v>
                </c:pt>
                <c:pt idx="648">
                  <c:v>9.470488469120894</c:v>
                </c:pt>
                <c:pt idx="649">
                  <c:v>9.612545796157707</c:v>
                </c:pt>
                <c:pt idx="650">
                  <c:v>9.756733983100073</c:v>
                </c:pt>
                <c:pt idx="651">
                  <c:v>9.903084992846572</c:v>
                </c:pt>
                <c:pt idx="652">
                  <c:v>10.0516312677393</c:v>
                </c:pt>
                <c:pt idx="653">
                  <c:v>10.20240573675537</c:v>
                </c:pt>
                <c:pt idx="654">
                  <c:v>10.35544182280676</c:v>
                </c:pt>
                <c:pt idx="655">
                  <c:v>10.51077345014879</c:v>
                </c:pt>
                <c:pt idx="656">
                  <c:v>10.66843505190102</c:v>
                </c:pt>
                <c:pt idx="657">
                  <c:v>10.82846157767953</c:v>
                </c:pt>
                <c:pt idx="658">
                  <c:v>10.99088850134473</c:v>
                </c:pt>
                <c:pt idx="659">
                  <c:v>11.15575182886494</c:v>
                </c:pt>
                <c:pt idx="660">
                  <c:v>11.32308810629787</c:v>
                </c:pt>
                <c:pt idx="661">
                  <c:v>11.49293442789235</c:v>
                </c:pt>
                <c:pt idx="662">
                  <c:v>11.66532844431069</c:v>
                </c:pt>
                <c:pt idx="663">
                  <c:v>11.84030837097537</c:v>
                </c:pt>
                <c:pt idx="664">
                  <c:v>12.01791299654001</c:v>
                </c:pt>
                <c:pt idx="665">
                  <c:v>12.19818169148811</c:v>
                </c:pt>
                <c:pt idx="666">
                  <c:v>12.38115441686043</c:v>
                </c:pt>
                <c:pt idx="667">
                  <c:v>12.56687173311333</c:v>
                </c:pt>
                <c:pt idx="668">
                  <c:v>12.75537480911003</c:v>
                </c:pt>
                <c:pt idx="669">
                  <c:v>12.94670543124668</c:v>
                </c:pt>
                <c:pt idx="670">
                  <c:v>13.14090601271538</c:v>
                </c:pt>
                <c:pt idx="671">
                  <c:v>13.33801960290611</c:v>
                </c:pt>
                <c:pt idx="672">
                  <c:v>13.53808989694973</c:v>
                </c:pt>
                <c:pt idx="673">
                  <c:v>13.74116124540394</c:v>
                </c:pt>
                <c:pt idx="674">
                  <c:v>13.947278664085</c:v>
                </c:pt>
                <c:pt idx="675">
                  <c:v>14.15648784404634</c:v>
                </c:pt>
                <c:pt idx="676">
                  <c:v>14.36883516170697</c:v>
                </c:pt>
                <c:pt idx="677">
                  <c:v>14.58436768913253</c:v>
                </c:pt>
                <c:pt idx="678">
                  <c:v>14.80313320446957</c:v>
                </c:pt>
                <c:pt idx="679">
                  <c:v>15.02518020253663</c:v>
                </c:pt>
                <c:pt idx="680">
                  <c:v>15.25055790557465</c:v>
                </c:pt>
                <c:pt idx="681">
                  <c:v>15.47931627415831</c:v>
                </c:pt>
                <c:pt idx="682">
                  <c:v>15.71150601827065</c:v>
                </c:pt>
                <c:pt idx="683">
                  <c:v>15.94717860854469</c:v>
                </c:pt>
                <c:pt idx="684">
                  <c:v>16.1863862876728</c:v>
                </c:pt>
                <c:pt idx="685">
                  <c:v>16.42918208198785</c:v>
                </c:pt>
                <c:pt idx="686">
                  <c:v>16.67561981321777</c:v>
                </c:pt>
                <c:pt idx="687">
                  <c:v>16.92575411041604</c:v>
                </c:pt>
                <c:pt idx="688">
                  <c:v>17.17964042207228</c:v>
                </c:pt>
                <c:pt idx="689">
                  <c:v>17.43733502840336</c:v>
                </c:pt>
                <c:pt idx="690">
                  <c:v>17.69889505382944</c:v>
                </c:pt>
                <c:pt idx="691">
                  <c:v>17.96437847963685</c:v>
                </c:pt>
                <c:pt idx="692">
                  <c:v>18.2338441568314</c:v>
                </c:pt>
                <c:pt idx="693">
                  <c:v>18.50735181918387</c:v>
                </c:pt>
                <c:pt idx="694">
                  <c:v>18.78496209647162</c:v>
                </c:pt>
                <c:pt idx="695">
                  <c:v>19.06673652791869</c:v>
                </c:pt>
                <c:pt idx="696">
                  <c:v>19.3527375758374</c:v>
                </c:pt>
                <c:pt idx="697">
                  <c:v>19.64302863947503</c:v>
                </c:pt>
                <c:pt idx="698">
                  <c:v>19.93767406906716</c:v>
                </c:pt>
                <c:pt idx="699">
                  <c:v>20.23673918010305</c:v>
                </c:pt>
                <c:pt idx="700">
                  <c:v>20.54029026780471</c:v>
                </c:pt>
                <c:pt idx="701">
                  <c:v>20.84839462182177</c:v>
                </c:pt>
                <c:pt idx="702">
                  <c:v>21.16112054114909</c:v>
                </c:pt>
                <c:pt idx="703">
                  <c:v>21.47853734926623</c:v>
                </c:pt>
                <c:pt idx="704">
                  <c:v>21.80071540950533</c:v>
                </c:pt>
                <c:pt idx="705">
                  <c:v>22.12772614064789</c:v>
                </c:pt>
                <c:pt idx="706">
                  <c:v>22.45964203275751</c:v>
                </c:pt>
                <c:pt idx="707">
                  <c:v>22.79653666324898</c:v>
                </c:pt>
                <c:pt idx="708">
                  <c:v>23.13848471319773</c:v>
                </c:pt>
                <c:pt idx="709">
                  <c:v>23.48556198389563</c:v>
                </c:pt>
                <c:pt idx="710">
                  <c:v>23.83784541365424</c:v>
                </c:pt>
                <c:pt idx="711">
                  <c:v>24.19541309485892</c:v>
                </c:pt>
                <c:pt idx="712">
                  <c:v>24.55834429128173</c:v>
                </c:pt>
                <c:pt idx="713">
                  <c:v>24.92671945565099</c:v>
                </c:pt>
                <c:pt idx="714">
                  <c:v>25.30062024748579</c:v>
                </c:pt>
                <c:pt idx="715">
                  <c:v>25.68012955119803</c:v>
                </c:pt>
                <c:pt idx="716">
                  <c:v>26.06533149446603</c:v>
                </c:pt>
                <c:pt idx="717">
                  <c:v>26.45631146688304</c:v>
                </c:pt>
                <c:pt idx="718">
                  <c:v>26.8531561388863</c:v>
                </c:pt>
                <c:pt idx="719">
                  <c:v>27.25595348096957</c:v>
                </c:pt>
                <c:pt idx="720">
                  <c:v>27.66479278318411</c:v>
                </c:pt>
                <c:pt idx="721">
                  <c:v>28.0797646749318</c:v>
                </c:pt>
                <c:pt idx="722">
                  <c:v>28.50096114505592</c:v>
                </c:pt>
                <c:pt idx="723">
                  <c:v>28.92847556223168</c:v>
                </c:pt>
                <c:pt idx="724">
                  <c:v>29.36240269566505</c:v>
                </c:pt>
                <c:pt idx="725">
                  <c:v>29.80283873610013</c:v>
                </c:pt>
                <c:pt idx="726">
                  <c:v>30.24988131714163</c:v>
                </c:pt>
                <c:pt idx="727">
                  <c:v>30.70362953689867</c:v>
                </c:pt>
                <c:pt idx="728">
                  <c:v>31.16418397995222</c:v>
                </c:pt>
                <c:pt idx="729">
                  <c:v>31.6316467396515</c:v>
                </c:pt>
                <c:pt idx="730">
                  <c:v>32.10612144074615</c:v>
                </c:pt>
                <c:pt idx="731">
                  <c:v>32.58771326235745</c:v>
                </c:pt>
                <c:pt idx="732">
                  <c:v>33.07652896129279</c:v>
                </c:pt>
                <c:pt idx="733">
                  <c:v>33.57267689571209</c:v>
                </c:pt>
                <c:pt idx="734">
                  <c:v>34.07626704914789</c:v>
                </c:pt>
                <c:pt idx="735">
                  <c:v>34.5874110548851</c:v>
                </c:pt>
                <c:pt idx="736">
                  <c:v>35.10622222070838</c:v>
                </c:pt>
                <c:pt idx="737">
                  <c:v>35.63281555401901</c:v>
                </c:pt>
                <c:pt idx="738">
                  <c:v>36.16730778732929</c:v>
                </c:pt>
                <c:pt idx="739">
                  <c:v>36.70981740413922</c:v>
                </c:pt>
                <c:pt idx="740">
                  <c:v>37.26046466520115</c:v>
                </c:pt>
                <c:pt idx="741">
                  <c:v>37.81937163517932</c:v>
                </c:pt>
                <c:pt idx="742">
                  <c:v>38.38666220970687</c:v>
                </c:pt>
                <c:pt idx="743">
                  <c:v>38.96246214285262</c:v>
                </c:pt>
                <c:pt idx="744">
                  <c:v>39.54689907499539</c:v>
                </c:pt>
                <c:pt idx="745">
                  <c:v>40.14010256112033</c:v>
                </c:pt>
                <c:pt idx="746">
                  <c:v>40.74220409953713</c:v>
                </c:pt>
                <c:pt idx="747">
                  <c:v>41.35333716103002</c:v>
                </c:pt>
                <c:pt idx="748">
                  <c:v>41.97363721844562</c:v>
                </c:pt>
                <c:pt idx="749">
                  <c:v>42.60324177672219</c:v>
                </c:pt>
                <c:pt idx="750">
                  <c:v>43.24229040337315</c:v>
                </c:pt>
                <c:pt idx="751">
                  <c:v>43.89092475942374</c:v>
                </c:pt>
                <c:pt idx="752">
                  <c:v>44.5492886308151</c:v>
                </c:pt>
                <c:pt idx="753">
                  <c:v>45.21752796027729</c:v>
                </c:pt>
                <c:pt idx="754">
                  <c:v>45.89579087968147</c:v>
                </c:pt>
                <c:pt idx="755">
                  <c:v>46.58422774287656</c:v>
                </c:pt>
                <c:pt idx="756">
                  <c:v>47.28299115901983</c:v>
                </c:pt>
                <c:pt idx="757">
                  <c:v>47.99223602640527</c:v>
                </c:pt>
                <c:pt idx="758">
                  <c:v>48.71211956680121</c:v>
                </c:pt>
                <c:pt idx="759">
                  <c:v>49.44280136030309</c:v>
                </c:pt>
                <c:pt idx="760">
                  <c:v>50.18444338070775</c:v>
                </c:pt>
                <c:pt idx="761">
                  <c:v>50.93721003141835</c:v>
                </c:pt>
                <c:pt idx="762">
                  <c:v>51.70126818188962</c:v>
                </c:pt>
                <c:pt idx="763">
                  <c:v>52.47678720461784</c:v>
                </c:pt>
                <c:pt idx="764">
                  <c:v>53.26393901268723</c:v>
                </c:pt>
                <c:pt idx="765">
                  <c:v>54.06289809787754</c:v>
                </c:pt>
                <c:pt idx="766">
                  <c:v>54.87384156934534</c:v>
                </c:pt>
                <c:pt idx="767">
                  <c:v>55.69694919288601</c:v>
                </c:pt>
                <c:pt idx="768">
                  <c:v>56.53240343077916</c:v>
                </c:pt>
                <c:pt idx="769">
                  <c:v>57.38038948224058</c:v>
                </c:pt>
                <c:pt idx="770">
                  <c:v>58.24109532447456</c:v>
                </c:pt>
                <c:pt idx="771">
                  <c:v>59.11471175434143</c:v>
                </c:pt>
                <c:pt idx="772">
                  <c:v>60.00143243065655</c:v>
                </c:pt>
                <c:pt idx="773">
                  <c:v>60.90145391711637</c:v>
                </c:pt>
                <c:pt idx="774">
                  <c:v>61.81497572587325</c:v>
                </c:pt>
                <c:pt idx="775">
                  <c:v>62.74220036176135</c:v>
                </c:pt>
                <c:pt idx="776">
                  <c:v>63.68333336718786</c:v>
                </c:pt>
                <c:pt idx="777">
                  <c:v>64.63858336769549</c:v>
                </c:pt>
                <c:pt idx="778">
                  <c:v>65.60816211821074</c:v>
                </c:pt>
                <c:pt idx="779">
                  <c:v>66.59228454998415</c:v>
                </c:pt>
                <c:pt idx="780">
                  <c:v>67.59116881823391</c:v>
                </c:pt>
                <c:pt idx="781">
                  <c:v>68.60503635050701</c:v>
                </c:pt>
                <c:pt idx="782">
                  <c:v>69.63411189576501</c:v>
                </c:pt>
                <c:pt idx="783">
                  <c:v>70.67862357420148</c:v>
                </c:pt>
                <c:pt idx="784">
                  <c:v>71.73880292781442</c:v>
                </c:pt>
                <c:pt idx="785">
                  <c:v>72.8148849717317</c:v>
                </c:pt>
                <c:pt idx="786">
                  <c:v>73.9071082463079</c:v>
                </c:pt>
                <c:pt idx="787">
                  <c:v>75.01571487000228</c:v>
                </c:pt>
                <c:pt idx="788">
                  <c:v>76.14095059305231</c:v>
                </c:pt>
                <c:pt idx="789">
                  <c:v>77.2830648519481</c:v>
                </c:pt>
                <c:pt idx="790">
                  <c:v>78.4423108247273</c:v>
                </c:pt>
                <c:pt idx="791">
                  <c:v>79.6189454870982</c:v>
                </c:pt>
                <c:pt idx="792">
                  <c:v>80.81322966940496</c:v>
                </c:pt>
                <c:pt idx="793">
                  <c:v>82.0254281144453</c:v>
                </c:pt>
                <c:pt idx="794">
                  <c:v>83.25580953616239</c:v>
                </c:pt>
                <c:pt idx="795">
                  <c:v>84.50464667920482</c:v>
                </c:pt>
                <c:pt idx="796">
                  <c:v>85.77221637939288</c:v>
                </c:pt>
                <c:pt idx="797">
                  <c:v>87.05879962508378</c:v>
                </c:pt>
                <c:pt idx="798">
                  <c:v>88.36468161946003</c:v>
                </c:pt>
                <c:pt idx="799">
                  <c:v>89.69015184375149</c:v>
                </c:pt>
                <c:pt idx="800">
                  <c:v>91.03550412140818</c:v>
                </c:pt>
                <c:pt idx="801">
                  <c:v>92.4010366832293</c:v>
                </c:pt>
                <c:pt idx="802">
                  <c:v>93.78705223347774</c:v>
                </c:pt>
                <c:pt idx="803">
                  <c:v>95.19385801697948</c:v>
                </c:pt>
                <c:pt idx="804">
                  <c:v>96.62176588723449</c:v>
                </c:pt>
                <c:pt idx="805">
                  <c:v>98.07109237554309</c:v>
                </c:pt>
                <c:pt idx="806">
                  <c:v>99.54215876117622</c:v>
                </c:pt>
                <c:pt idx="807">
                  <c:v>101.0352911425934</c:v>
                </c:pt>
                <c:pt idx="808">
                  <c:v>102.5508205097328</c:v>
                </c:pt>
                <c:pt idx="809">
                  <c:v>104.0890828173785</c:v>
                </c:pt>
                <c:pt idx="810">
                  <c:v>105.6504190596394</c:v>
                </c:pt>
                <c:pt idx="811">
                  <c:v>107.2351753455339</c:v>
                </c:pt>
                <c:pt idx="812">
                  <c:v>108.843702975717</c:v>
                </c:pt>
                <c:pt idx="813">
                  <c:v>110.4763585203527</c:v>
                </c:pt>
                <c:pt idx="814">
                  <c:v>112.133503898158</c:v>
                </c:pt>
                <c:pt idx="815">
                  <c:v>113.8155064566303</c:v>
                </c:pt>
                <c:pt idx="816">
                  <c:v>115.5227390534793</c:v>
                </c:pt>
                <c:pt idx="817">
                  <c:v>117.2555801392816</c:v>
                </c:pt>
                <c:pt idx="818">
                  <c:v>119.0144138413716</c:v>
                </c:pt>
                <c:pt idx="819">
                  <c:v>120.7996300489918</c:v>
                </c:pt>
                <c:pt idx="820">
                  <c:v>122.611624499727</c:v>
                </c:pt>
                <c:pt idx="821">
                  <c:v>124.4507988672225</c:v>
                </c:pt>
                <c:pt idx="822">
                  <c:v>126.3175608502309</c:v>
                </c:pt>
                <c:pt idx="823">
                  <c:v>128.2123242629843</c:v>
                </c:pt>
                <c:pt idx="824">
                  <c:v>130.1355091269285</c:v>
                </c:pt>
                <c:pt idx="825">
                  <c:v>132.087541763833</c:v>
                </c:pt>
                <c:pt idx="826">
                  <c:v>134.0688548902905</c:v>
                </c:pt>
                <c:pt idx="827">
                  <c:v>136.0798877136448</c:v>
                </c:pt>
                <c:pt idx="828">
                  <c:v>138.1210860293495</c:v>
                </c:pt>
                <c:pt idx="829">
                  <c:v>140.1929023197902</c:v>
                </c:pt>
                <c:pt idx="830">
                  <c:v>142.2957958545865</c:v>
                </c:pt>
                <c:pt idx="831">
                  <c:v>144.4302327924054</c:v>
                </c:pt>
                <c:pt idx="832">
                  <c:v>146.5966862842915</c:v>
                </c:pt>
                <c:pt idx="833">
                  <c:v>148.7956365785558</c:v>
                </c:pt>
                <c:pt idx="834">
                  <c:v>151.0275711272342</c:v>
                </c:pt>
                <c:pt idx="835">
                  <c:v>153.2929846941415</c:v>
                </c:pt>
                <c:pt idx="836">
                  <c:v>155.5923794645548</c:v>
                </c:pt>
                <c:pt idx="837">
                  <c:v>157.9262651565231</c:v>
                </c:pt>
                <c:pt idx="838">
                  <c:v>160.2951591338702</c:v>
                </c:pt>
                <c:pt idx="839">
                  <c:v>162.699586520878</c:v>
                </c:pt>
                <c:pt idx="840">
                  <c:v>165.1400803186922</c:v>
                </c:pt>
                <c:pt idx="841">
                  <c:v>167.617181523472</c:v>
                </c:pt>
                <c:pt idx="842">
                  <c:v>170.1314392463247</c:v>
                </c:pt>
                <c:pt idx="843">
                  <c:v>172.6834108350199</c:v>
                </c:pt>
                <c:pt idx="844">
                  <c:v>175.2736619975437</c:v>
                </c:pt>
                <c:pt idx="845">
                  <c:v>177.9027669275078</c:v>
                </c:pt>
                <c:pt idx="846">
                  <c:v>180.5713084314209</c:v>
                </c:pt>
                <c:pt idx="847">
                  <c:v>183.2798780578916</c:v>
                </c:pt>
                <c:pt idx="848">
                  <c:v>186.02907622876</c:v>
                </c:pt>
                <c:pt idx="849">
                  <c:v>188.8195123721914</c:v>
                </c:pt>
                <c:pt idx="850">
                  <c:v>191.6518050577748</c:v>
                </c:pt>
                <c:pt idx="851">
                  <c:v>194.5265821336407</c:v>
                </c:pt>
                <c:pt idx="852">
                  <c:v>197.4444808656455</c:v>
                </c:pt>
                <c:pt idx="853">
                  <c:v>200.4061480786311</c:v>
                </c:pt>
                <c:pt idx="854">
                  <c:v>203.4122402998096</c:v>
                </c:pt>
                <c:pt idx="855">
                  <c:v>206.4634239043066</c:v>
                </c:pt>
                <c:pt idx="856">
                  <c:v>209.5603752628708</c:v>
                </c:pt>
                <c:pt idx="857">
                  <c:v>212.7037808918136</c:v>
                </c:pt>
                <c:pt idx="858">
                  <c:v>215.894337605192</c:v>
                </c:pt>
                <c:pt idx="859">
                  <c:v>219.1327526692688</c:v>
                </c:pt>
                <c:pt idx="860">
                  <c:v>222.4197439593079</c:v>
                </c:pt>
                <c:pt idx="861">
                  <c:v>225.7560401186985</c:v>
                </c:pt>
                <c:pt idx="862">
                  <c:v>229.1423807204781</c:v>
                </c:pt>
                <c:pt idx="863">
                  <c:v>232.5795164312856</c:v>
                </c:pt>
                <c:pt idx="864">
                  <c:v>236.0682091777554</c:v>
                </c:pt>
                <c:pt idx="865">
                  <c:v>239.6092323154217</c:v>
                </c:pt>
                <c:pt idx="866">
                  <c:v>243.2033708001518</c:v>
                </c:pt>
                <c:pt idx="867">
                  <c:v>246.8514213621554</c:v>
                </c:pt>
                <c:pt idx="868">
                  <c:v>250.554192682587</c:v>
                </c:pt>
                <c:pt idx="869">
                  <c:v>254.3125055728258</c:v>
                </c:pt>
                <c:pt idx="870">
                  <c:v>258.1271931564182</c:v>
                </c:pt>
                <c:pt idx="871">
                  <c:v>261.9991010537644</c:v>
                </c:pt>
                <c:pt idx="872">
                  <c:v>265.9290875695706</c:v>
                </c:pt>
                <c:pt idx="873">
                  <c:v>269.9180238831142</c:v>
                </c:pt>
                <c:pt idx="874">
                  <c:v>273.9667942413611</c:v>
                </c:pt>
                <c:pt idx="875">
                  <c:v>278.0762961549815</c:v>
                </c:pt>
                <c:pt idx="876">
                  <c:v>282.2474405973074</c:v>
                </c:pt>
                <c:pt idx="877">
                  <c:v>286.4811522062637</c:v>
                </c:pt>
                <c:pt idx="878">
                  <c:v>290.7783694893596</c:v>
                </c:pt>
                <c:pt idx="879">
                  <c:v>295.1400450317016</c:v>
                </c:pt>
                <c:pt idx="880">
                  <c:v>299.5671457071741</c:v>
                </c:pt>
                <c:pt idx="881">
                  <c:v>304.0606528927833</c:v>
                </c:pt>
                <c:pt idx="882">
                  <c:v>308.6215626861746</c:v>
                </c:pt>
                <c:pt idx="883">
                  <c:v>313.2508861264693</c:v>
                </c:pt>
                <c:pt idx="884">
                  <c:v>317.9496494183644</c:v>
                </c:pt>
                <c:pt idx="885">
                  <c:v>322.7188941596398</c:v>
                </c:pt>
                <c:pt idx="886">
                  <c:v>327.5596775720344</c:v>
                </c:pt>
                <c:pt idx="887">
                  <c:v>332.4730727356139</c:v>
                </c:pt>
                <c:pt idx="888">
                  <c:v>337.460168826649</c:v>
                </c:pt>
                <c:pt idx="889">
                  <c:v>342.5220713590488</c:v>
                </c:pt>
                <c:pt idx="890">
                  <c:v>347.6599024294355</c:v>
                </c:pt>
                <c:pt idx="891">
                  <c:v>352.874800965876</c:v>
                </c:pt>
                <c:pt idx="892">
                  <c:v>358.1679229803643</c:v>
                </c:pt>
                <c:pt idx="893">
                  <c:v>363.5404418250706</c:v>
                </c:pt>
                <c:pt idx="894">
                  <c:v>368.9935484524436</c:v>
                </c:pt>
                <c:pt idx="895">
                  <c:v>374.5284516792321</c:v>
                </c:pt>
                <c:pt idx="896">
                  <c:v>380.1463784544206</c:v>
                </c:pt>
                <c:pt idx="897">
                  <c:v>385.848574131237</c:v>
                </c:pt>
                <c:pt idx="898">
                  <c:v>391.6363027432037</c:v>
                </c:pt>
                <c:pt idx="899">
                  <c:v>397.5108472843544</c:v>
                </c:pt>
                <c:pt idx="900">
                  <c:v>403.4735099936176</c:v>
                </c:pt>
                <c:pt idx="901">
                  <c:v>409.5256126435229</c:v>
                </c:pt>
                <c:pt idx="902">
                  <c:v>415.6684968331757</c:v>
                </c:pt>
                <c:pt idx="903">
                  <c:v>421.9035242856718</c:v>
                </c:pt>
                <c:pt idx="904">
                  <c:v>428.2320771499584</c:v>
                </c:pt>
                <c:pt idx="905">
                  <c:v>434.6555583072076</c:v>
                </c:pt>
                <c:pt idx="906">
                  <c:v>441.1753916818158</c:v>
                </c:pt>
                <c:pt idx="907">
                  <c:v>447.7930225570419</c:v>
                </c:pt>
                <c:pt idx="908">
                  <c:v>454.5099178953987</c:v>
                </c:pt>
                <c:pt idx="909">
                  <c:v>461.3275666638297</c:v>
                </c:pt>
                <c:pt idx="910">
                  <c:v>468.2474801637887</c:v>
                </c:pt>
                <c:pt idx="911">
                  <c:v>475.2711923662425</c:v>
                </c:pt>
                <c:pt idx="912">
                  <c:v>482.4002602517373</c:v>
                </c:pt>
                <c:pt idx="913">
                  <c:v>489.6362641555133</c:v>
                </c:pt>
                <c:pt idx="914">
                  <c:v>496.980808117846</c:v>
                </c:pt>
                <c:pt idx="915">
                  <c:v>504.4355202396135</c:v>
                </c:pt>
                <c:pt idx="916">
                  <c:v>512.0020530432074</c:v>
                </c:pt>
                <c:pt idx="917">
                  <c:v>519.6820838388556</c:v>
                </c:pt>
                <c:pt idx="918">
                  <c:v>527.4773150964385</c:v>
                </c:pt>
                <c:pt idx="919">
                  <c:v>535.389474822885</c:v>
                </c:pt>
                <c:pt idx="920">
                  <c:v>543.420316945228</c:v>
                </c:pt>
                <c:pt idx="921">
                  <c:v>551.5716216994065</c:v>
                </c:pt>
                <c:pt idx="922">
                  <c:v>559.8451960248974</c:v>
                </c:pt>
                <c:pt idx="923">
                  <c:v>568.2428739652715</c:v>
                </c:pt>
                <c:pt idx="924">
                  <c:v>576.7665170747495</c:v>
                </c:pt>
                <c:pt idx="925">
                  <c:v>585.4180148308712</c:v>
                </c:pt>
                <c:pt idx="926">
                  <c:v>594.1992850533345</c:v>
                </c:pt>
                <c:pt idx="927">
                  <c:v>603.1122743291346</c:v>
                </c:pt>
                <c:pt idx="928">
                  <c:v>612.1589584440712</c:v>
                </c:pt>
                <c:pt idx="929">
                  <c:v>621.3413428207323</c:v>
                </c:pt>
                <c:pt idx="930">
                  <c:v>630.6614629630432</c:v>
                </c:pt>
                <c:pt idx="931">
                  <c:v>640.1213849074887</c:v>
                </c:pt>
                <c:pt idx="932">
                  <c:v>649.723205681101</c:v>
                </c:pt>
                <c:pt idx="933">
                  <c:v>659.4690537663175</c:v>
                </c:pt>
                <c:pt idx="934">
                  <c:v>669.3610895728126</c:v>
                </c:pt>
                <c:pt idx="935">
                  <c:v>679.4015059164044</c:v>
                </c:pt>
                <c:pt idx="936">
                  <c:v>689.5925285051504</c:v>
                </c:pt>
                <c:pt idx="937">
                  <c:v>699.9364164327275</c:v>
                </c:pt>
                <c:pt idx="938">
                  <c:v>710.4354626792184</c:v>
                </c:pt>
                <c:pt idx="939">
                  <c:v>721.0919946194066</c:v>
                </c:pt>
                <c:pt idx="940">
                  <c:v>731.9083745387014</c:v>
                </c:pt>
                <c:pt idx="941">
                  <c:v>742.8870001567781</c:v>
                </c:pt>
                <c:pt idx="942">
                  <c:v>754.0303051591296</c:v>
                </c:pt>
                <c:pt idx="943">
                  <c:v>765.3407597365166</c:v>
                </c:pt>
                <c:pt idx="944">
                  <c:v>776.8208711325641</c:v>
                </c:pt>
                <c:pt idx="945">
                  <c:v>788.4731841995525</c:v>
                </c:pt>
                <c:pt idx="946">
                  <c:v>800.3002819625457</c:v>
                </c:pt>
                <c:pt idx="947">
                  <c:v>812.3047861919829</c:v>
                </c:pt>
                <c:pt idx="948">
                  <c:v>824.4893579848634</c:v>
                </c:pt>
                <c:pt idx="949">
                  <c:v>836.8566983546342</c:v>
                </c:pt>
                <c:pt idx="950">
                  <c:v>849.4095488299554</c:v>
                </c:pt>
                <c:pt idx="951">
                  <c:v>862.1506920624045</c:v>
                </c:pt>
                <c:pt idx="952">
                  <c:v>875.082952443341</c:v>
                </c:pt>
                <c:pt idx="953">
                  <c:v>888.209196729991</c:v>
                </c:pt>
                <c:pt idx="954">
                  <c:v>901.5323346809405</c:v>
                </c:pt>
                <c:pt idx="955">
                  <c:v>915.0553197011549</c:v>
                </c:pt>
                <c:pt idx="956">
                  <c:v>928.781149496673</c:v>
                </c:pt>
                <c:pt idx="957">
                  <c:v>942.7128667391225</c:v>
                </c:pt>
                <c:pt idx="958">
                  <c:v>956.853559740208</c:v>
                </c:pt>
                <c:pt idx="959">
                  <c:v>971.206363136313</c:v>
                </c:pt>
                <c:pt idx="960">
                  <c:v>985.7744585833585</c:v>
                </c:pt>
                <c:pt idx="961">
                  <c:v>1000.561075462107</c:v>
                </c:pt>
                <c:pt idx="962">
                  <c:v>1015.569491594038</c:v>
                </c:pt>
                <c:pt idx="963">
                  <c:v>1030.803033967948</c:v>
                </c:pt>
                <c:pt idx="964">
                  <c:v>1046.265079477468</c:v>
                </c:pt>
                <c:pt idx="965">
                  <c:v>1061.959055669634</c:v>
                </c:pt>
                <c:pt idx="966">
                  <c:v>1077.888441504673</c:v>
                </c:pt>
                <c:pt idx="967">
                  <c:v>1094.056768127249</c:v>
                </c:pt>
                <c:pt idx="968">
                  <c:v>1110.467619649157</c:v>
                </c:pt>
                <c:pt idx="969">
                  <c:v>1127.12463394389</c:v>
                </c:pt>
                <c:pt idx="970">
                  <c:v>1144.031503453048</c:v>
                </c:pt>
                <c:pt idx="971">
                  <c:v>1161.191976004839</c:v>
                </c:pt>
                <c:pt idx="972">
                  <c:v>1178.609855644916</c:v>
                </c:pt>
                <c:pt idx="973">
                  <c:v>1196.28900347959</c:v>
                </c:pt>
                <c:pt idx="974">
                  <c:v>1214.233338531779</c:v>
                </c:pt>
                <c:pt idx="975">
                  <c:v>1232.44683860976</c:v>
                </c:pt>
                <c:pt idx="976">
                  <c:v>1250.933541188907</c:v>
                </c:pt>
                <c:pt idx="977">
                  <c:v>1269.69754430674</c:v>
                </c:pt>
                <c:pt idx="978">
                  <c:v>1288.743007471341</c:v>
                </c:pt>
                <c:pt idx="979">
                  <c:v>1308.074152583411</c:v>
                </c:pt>
                <c:pt idx="980">
                  <c:v>1327.695264872162</c:v>
                </c:pt>
                <c:pt idx="981">
                  <c:v>1347.610693845245</c:v>
                </c:pt>
                <c:pt idx="982">
                  <c:v>1367.824854252919</c:v>
                </c:pt>
                <c:pt idx="983">
                  <c:v>1388.342227066716</c:v>
                </c:pt>
                <c:pt idx="984">
                  <c:v>1409.167360472717</c:v>
                </c:pt>
                <c:pt idx="985">
                  <c:v>1430.304870879802</c:v>
                </c:pt>
                <c:pt idx="986">
                  <c:v>1451.759443943004</c:v>
                </c:pt>
                <c:pt idx="987">
                  <c:v>1473.535835602151</c:v>
                </c:pt>
                <c:pt idx="988">
                  <c:v>1495.638873136182</c:v>
                </c:pt>
                <c:pt idx="989">
                  <c:v>1518.07345623322</c:v>
                </c:pt>
                <c:pt idx="990">
                  <c:v>1540.844558076722</c:v>
                </c:pt>
                <c:pt idx="991">
                  <c:v>1563.957226447873</c:v>
                </c:pt>
                <c:pt idx="992">
                  <c:v>1587.416584844596</c:v>
                </c:pt>
                <c:pt idx="993">
                  <c:v>1611.22783361726</c:v>
                </c:pt>
                <c:pt idx="994">
                  <c:v>1635.396251121521</c:v>
                </c:pt>
                <c:pt idx="995">
                  <c:v>1659.927194888341</c:v>
                </c:pt>
                <c:pt idx="996">
                  <c:v>1684.826102811666</c:v>
                </c:pt>
                <c:pt idx="997">
                  <c:v>1710.098494353836</c:v>
                </c:pt>
                <c:pt idx="998">
                  <c:v>1735.749971769153</c:v>
                </c:pt>
              </c:numCache>
            </c:numRef>
          </c:xVal>
          <c:yVal>
            <c:numRef>
              <c:f>Sheet1!$AI$2:$AI$1000</c:f>
              <c:numCache>
                <c:formatCode>General</c:formatCode>
                <c:ptCount val="999"/>
                <c:pt idx="0">
                  <c:v>0.262513583411785</c:v>
                </c:pt>
                <c:pt idx="1">
                  <c:v>0.262513790258595</c:v>
                </c:pt>
                <c:pt idx="2">
                  <c:v>0.262514000255136</c:v>
                </c:pt>
                <c:pt idx="3">
                  <c:v>0.262514213449368</c:v>
                </c:pt>
                <c:pt idx="4">
                  <c:v>0.262514429889979</c:v>
                </c:pt>
                <c:pt idx="5">
                  <c:v>0.262514649626397</c:v>
                </c:pt>
                <c:pt idx="6">
                  <c:v>0.262514872708808</c:v>
                </c:pt>
                <c:pt idx="7">
                  <c:v>0.262515099188155</c:v>
                </c:pt>
                <c:pt idx="8">
                  <c:v>0.262515329116163</c:v>
                </c:pt>
                <c:pt idx="9">
                  <c:v>0.262515562545341</c:v>
                </c:pt>
                <c:pt idx="10">
                  <c:v>0.262515799528998</c:v>
                </c:pt>
                <c:pt idx="11">
                  <c:v>0.262516040121253</c:v>
                </c:pt>
                <c:pt idx="12">
                  <c:v>0.262516284377054</c:v>
                </c:pt>
                <c:pt idx="13">
                  <c:v>0.262516532352176</c:v>
                </c:pt>
                <c:pt idx="14">
                  <c:v>0.262516784103255</c:v>
                </c:pt>
                <c:pt idx="15">
                  <c:v>0.262517039687778</c:v>
                </c:pt>
                <c:pt idx="16">
                  <c:v>0.262517299164116</c:v>
                </c:pt>
                <c:pt idx="17">
                  <c:v>0.262517562591524</c:v>
                </c:pt>
                <c:pt idx="18">
                  <c:v>0.26251783003016</c:v>
                </c:pt>
                <c:pt idx="19">
                  <c:v>0.262518101541097</c:v>
                </c:pt>
                <c:pt idx="20">
                  <c:v>0.262518377186339</c:v>
                </c:pt>
                <c:pt idx="21">
                  <c:v>0.262518657028833</c:v>
                </c:pt>
                <c:pt idx="22">
                  <c:v>0.262518941132487</c:v>
                </c:pt>
                <c:pt idx="23">
                  <c:v>0.262519229562173</c:v>
                </c:pt>
                <c:pt idx="24">
                  <c:v>0.262519522383764</c:v>
                </c:pt>
                <c:pt idx="25">
                  <c:v>0.262519819664124</c:v>
                </c:pt>
                <c:pt idx="26">
                  <c:v>0.262520121471142</c:v>
                </c:pt>
                <c:pt idx="27">
                  <c:v>0.262520427873738</c:v>
                </c:pt>
                <c:pt idx="28">
                  <c:v>0.262520738941879</c:v>
                </c:pt>
                <c:pt idx="29">
                  <c:v>0.2625210547466</c:v>
                </c:pt>
                <c:pt idx="30">
                  <c:v>0.262521375360019</c:v>
                </c:pt>
                <c:pt idx="31">
                  <c:v>0.262521700855344</c:v>
                </c:pt>
                <c:pt idx="32">
                  <c:v>0.262522031306906</c:v>
                </c:pt>
                <c:pt idx="33">
                  <c:v>0.262522366790164</c:v>
                </c:pt>
                <c:pt idx="34">
                  <c:v>0.262522707381724</c:v>
                </c:pt>
                <c:pt idx="35">
                  <c:v>0.26252305315936</c:v>
                </c:pt>
                <c:pt idx="36">
                  <c:v>0.26252340420203</c:v>
                </c:pt>
                <c:pt idx="37">
                  <c:v>0.262523760589895</c:v>
                </c:pt>
                <c:pt idx="38">
                  <c:v>0.26252412240433</c:v>
                </c:pt>
                <c:pt idx="39">
                  <c:v>0.262524489727959</c:v>
                </c:pt>
                <c:pt idx="40">
                  <c:v>0.262524862644652</c:v>
                </c:pt>
                <c:pt idx="41">
                  <c:v>0.262525241239562</c:v>
                </c:pt>
                <c:pt idx="42">
                  <c:v>0.262525625599141</c:v>
                </c:pt>
                <c:pt idx="43">
                  <c:v>0.26252601581115</c:v>
                </c:pt>
                <c:pt idx="44">
                  <c:v>0.262526411964693</c:v>
                </c:pt>
                <c:pt idx="45">
                  <c:v>0.26252681415022</c:v>
                </c:pt>
                <c:pt idx="46">
                  <c:v>0.262527222459568</c:v>
                </c:pt>
                <c:pt idx="47">
                  <c:v>0.262527636985967</c:v>
                </c:pt>
                <c:pt idx="48">
                  <c:v>0.262528057824067</c:v>
                </c:pt>
                <c:pt idx="49">
                  <c:v>0.262528485069958</c:v>
                </c:pt>
                <c:pt idx="50">
                  <c:v>0.262528918821189</c:v>
                </c:pt>
                <c:pt idx="51">
                  <c:v>0.262529359176802</c:v>
                </c:pt>
                <c:pt idx="52">
                  <c:v>0.26252980623734</c:v>
                </c:pt>
                <c:pt idx="53">
                  <c:v>0.262530260104878</c:v>
                </c:pt>
                <c:pt idx="54">
                  <c:v>0.262530720883043</c:v>
                </c:pt>
                <c:pt idx="55">
                  <c:v>0.262531188677042</c:v>
                </c:pt>
                <c:pt idx="56">
                  <c:v>0.262531663593682</c:v>
                </c:pt>
                <c:pt idx="57">
                  <c:v>0.262532145741392</c:v>
                </c:pt>
                <c:pt idx="58">
                  <c:v>0.262532635230259</c:v>
                </c:pt>
                <c:pt idx="59">
                  <c:v>0.262533132172036</c:v>
                </c:pt>
                <c:pt idx="60">
                  <c:v>0.262533636680183</c:v>
                </c:pt>
                <c:pt idx="61">
                  <c:v>0.262534148869887</c:v>
                </c:pt>
                <c:pt idx="62">
                  <c:v>0.262534668858083</c:v>
                </c:pt>
                <c:pt idx="63">
                  <c:v>0.262535196763489</c:v>
                </c:pt>
                <c:pt idx="64">
                  <c:v>0.262535732706628</c:v>
                </c:pt>
                <c:pt idx="65">
                  <c:v>0.262536276809862</c:v>
                </c:pt>
                <c:pt idx="66">
                  <c:v>0.262536829197406</c:v>
                </c:pt>
                <c:pt idx="67">
                  <c:v>0.262537389995372</c:v>
                </c:pt>
                <c:pt idx="68">
                  <c:v>0.26253795933179</c:v>
                </c:pt>
                <c:pt idx="69">
                  <c:v>0.262538537336638</c:v>
                </c:pt>
                <c:pt idx="70">
                  <c:v>0.26253912414187</c:v>
                </c:pt>
                <c:pt idx="71">
                  <c:v>0.26253971988145</c:v>
                </c:pt>
                <c:pt idx="72">
                  <c:v>0.262540324691379</c:v>
                </c:pt>
                <c:pt idx="73">
                  <c:v>0.26254093870973</c:v>
                </c:pt>
                <c:pt idx="74">
                  <c:v>0.262541562076672</c:v>
                </c:pt>
                <c:pt idx="75">
                  <c:v>0.262542194934512</c:v>
                </c:pt>
                <c:pt idx="76">
                  <c:v>0.26254283742772</c:v>
                </c:pt>
                <c:pt idx="77">
                  <c:v>0.262543489702963</c:v>
                </c:pt>
                <c:pt idx="78">
                  <c:v>0.262544151909141</c:v>
                </c:pt>
                <c:pt idx="79">
                  <c:v>0.26254482419742</c:v>
                </c:pt>
                <c:pt idx="80">
                  <c:v>0.262545506721266</c:v>
                </c:pt>
                <c:pt idx="81">
                  <c:v>0.262546199636477</c:v>
                </c:pt>
                <c:pt idx="82">
                  <c:v>0.262546903101226</c:v>
                </c:pt>
                <c:pt idx="83">
                  <c:v>0.262547617276088</c:v>
                </c:pt>
                <c:pt idx="84">
                  <c:v>0.262548342324084</c:v>
                </c:pt>
                <c:pt idx="85">
                  <c:v>0.262549078410714</c:v>
                </c:pt>
                <c:pt idx="86">
                  <c:v>0.262549825703996</c:v>
                </c:pt>
                <c:pt idx="87">
                  <c:v>0.262550584374505</c:v>
                </c:pt>
                <c:pt idx="88">
                  <c:v>0.262551354595407</c:v>
                </c:pt>
                <c:pt idx="89">
                  <c:v>0.262552136542509</c:v>
                </c:pt>
                <c:pt idx="90">
                  <c:v>0.262552930394288</c:v>
                </c:pt>
                <c:pt idx="91">
                  <c:v>0.262553736331934</c:v>
                </c:pt>
                <c:pt idx="92">
                  <c:v>0.2625545545394</c:v>
                </c:pt>
                <c:pt idx="93">
                  <c:v>0.262555385203433</c:v>
                </c:pt>
                <c:pt idx="94">
                  <c:v>0.262556228513619</c:v>
                </c:pt>
                <c:pt idx="95">
                  <c:v>0.262557084662431</c:v>
                </c:pt>
                <c:pt idx="96">
                  <c:v>0.26255795384527</c:v>
                </c:pt>
                <c:pt idx="97">
                  <c:v>0.262558836260506</c:v>
                </c:pt>
                <c:pt idx="98">
                  <c:v>0.26255973210953</c:v>
                </c:pt>
                <c:pt idx="99">
                  <c:v>0.262560641596793</c:v>
                </c:pt>
                <c:pt idx="100">
                  <c:v>0.26256156492986</c:v>
                </c:pt>
                <c:pt idx="101">
                  <c:v>0.262562502319446</c:v>
                </c:pt>
                <c:pt idx="102">
                  <c:v>0.262563453979476</c:v>
                </c:pt>
                <c:pt idx="103">
                  <c:v>0.262564420127128</c:v>
                </c:pt>
                <c:pt idx="104">
                  <c:v>0.262565400982886</c:v>
                </c:pt>
                <c:pt idx="105">
                  <c:v>0.262566396770579</c:v>
                </c:pt>
                <c:pt idx="106">
                  <c:v>0.26256740771745</c:v>
                </c:pt>
                <c:pt idx="107">
                  <c:v>0.262568434054186</c:v>
                </c:pt>
                <c:pt idx="108">
                  <c:v>0.262569476014995</c:v>
                </c:pt>
                <c:pt idx="109">
                  <c:v>0.26257053383764</c:v>
                </c:pt>
                <c:pt idx="110">
                  <c:v>0.262571607763496</c:v>
                </c:pt>
                <c:pt idx="111">
                  <c:v>0.262572698037618</c:v>
                </c:pt>
                <c:pt idx="112">
                  <c:v>0.262573804908778</c:v>
                </c:pt>
                <c:pt idx="113">
                  <c:v>0.262574928629538</c:v>
                </c:pt>
                <c:pt idx="114">
                  <c:v>0.262576069456297</c:v>
                </c:pt>
                <c:pt idx="115">
                  <c:v>0.262577227649351</c:v>
                </c:pt>
                <c:pt idx="116">
                  <c:v>0.262578403472959</c:v>
                </c:pt>
                <c:pt idx="117">
                  <c:v>0.262579597195391</c:v>
                </c:pt>
                <c:pt idx="118">
                  <c:v>0.262580809089004</c:v>
                </c:pt>
                <c:pt idx="119">
                  <c:v>0.262582039430286</c:v>
                </c:pt>
                <c:pt idx="120">
                  <c:v>0.262583288499938</c:v>
                </c:pt>
                <c:pt idx="121">
                  <c:v>0.262584556582924</c:v>
                </c:pt>
                <c:pt idx="122">
                  <c:v>0.26258584396854</c:v>
                </c:pt>
                <c:pt idx="123">
                  <c:v>0.262587150950481</c:v>
                </c:pt>
                <c:pt idx="124">
                  <c:v>0.262588477826907</c:v>
                </c:pt>
                <c:pt idx="125">
                  <c:v>0.262589824900507</c:v>
                </c:pt>
                <c:pt idx="126">
                  <c:v>0.262591192478577</c:v>
                </c:pt>
                <c:pt idx="127">
                  <c:v>0.262592580873083</c:v>
                </c:pt>
                <c:pt idx="128">
                  <c:v>0.262593990400727</c:v>
                </c:pt>
                <c:pt idx="129">
                  <c:v>0.262595421383031</c:v>
                </c:pt>
                <c:pt idx="130">
                  <c:v>0.262596874146402</c:v>
                </c:pt>
                <c:pt idx="131">
                  <c:v>0.262598349022208</c:v>
                </c:pt>
                <c:pt idx="132">
                  <c:v>0.262599846346853</c:v>
                </c:pt>
                <c:pt idx="133">
                  <c:v>0.262601366461853</c:v>
                </c:pt>
                <c:pt idx="134">
                  <c:v>0.262602909713917</c:v>
                </c:pt>
                <c:pt idx="135">
                  <c:v>0.26260447645502</c:v>
                </c:pt>
                <c:pt idx="136">
                  <c:v>0.262606067042488</c:v>
                </c:pt>
                <c:pt idx="137">
                  <c:v>0.262607681839074</c:v>
                </c:pt>
                <c:pt idx="138">
                  <c:v>0.262609321213046</c:v>
                </c:pt>
                <c:pt idx="139">
                  <c:v>0.262610985538269</c:v>
                </c:pt>
                <c:pt idx="140">
                  <c:v>0.262612675194285</c:v>
                </c:pt>
                <c:pt idx="141">
                  <c:v>0.262614390566403</c:v>
                </c:pt>
                <c:pt idx="142">
                  <c:v>0.262616132045792</c:v>
                </c:pt>
                <c:pt idx="143">
                  <c:v>0.262617900029557</c:v>
                </c:pt>
                <c:pt idx="144">
                  <c:v>0.26261969492084</c:v>
                </c:pt>
                <c:pt idx="145">
                  <c:v>0.262621517128906</c:v>
                </c:pt>
                <c:pt idx="146">
                  <c:v>0.262623367069239</c:v>
                </c:pt>
                <c:pt idx="147">
                  <c:v>0.262625245163631</c:v>
                </c:pt>
                <c:pt idx="148">
                  <c:v>0.262627151840287</c:v>
                </c:pt>
                <c:pt idx="149">
                  <c:v>0.26262908753391</c:v>
                </c:pt>
                <c:pt idx="150">
                  <c:v>0.262631052685808</c:v>
                </c:pt>
                <c:pt idx="151">
                  <c:v>0.262633047743996</c:v>
                </c:pt>
                <c:pt idx="152">
                  <c:v>0.262635073163289</c:v>
                </c:pt>
                <c:pt idx="153">
                  <c:v>0.262637129405407</c:v>
                </c:pt>
                <c:pt idx="154">
                  <c:v>0.262639216939089</c:v>
                </c:pt>
                <c:pt idx="155">
                  <c:v>0.262641336240185</c:v>
                </c:pt>
                <c:pt idx="156">
                  <c:v>0.262643487791778</c:v>
                </c:pt>
                <c:pt idx="157">
                  <c:v>0.262645672084282</c:v>
                </c:pt>
                <c:pt idx="158">
                  <c:v>0.262647889615557</c:v>
                </c:pt>
                <c:pt idx="159">
                  <c:v>0.262650140891025</c:v>
                </c:pt>
                <c:pt idx="160">
                  <c:v>0.26265242642378</c:v>
                </c:pt>
                <c:pt idx="161">
                  <c:v>0.262654746734707</c:v>
                </c:pt>
                <c:pt idx="162">
                  <c:v>0.262657102352597</c:v>
                </c:pt>
                <c:pt idx="163">
                  <c:v>0.26265949381427</c:v>
                </c:pt>
                <c:pt idx="164">
                  <c:v>0.262661921664692</c:v>
                </c:pt>
                <c:pt idx="165">
                  <c:v>0.262664386457106</c:v>
                </c:pt>
                <c:pt idx="166">
                  <c:v>0.262666888753149</c:v>
                </c:pt>
                <c:pt idx="167">
                  <c:v>0.262669429122982</c:v>
                </c:pt>
                <c:pt idx="168">
                  <c:v>0.26267200814542</c:v>
                </c:pt>
                <c:pt idx="169">
                  <c:v>0.262674626408063</c:v>
                </c:pt>
                <c:pt idx="170">
                  <c:v>0.262677284507427</c:v>
                </c:pt>
                <c:pt idx="171">
                  <c:v>0.262679983049081</c:v>
                </c:pt>
                <c:pt idx="172">
                  <c:v>0.262682722647778</c:v>
                </c:pt>
                <c:pt idx="173">
                  <c:v>0.262685503927608</c:v>
                </c:pt>
                <c:pt idx="174">
                  <c:v>0.262688327522118</c:v>
                </c:pt>
                <c:pt idx="175">
                  <c:v>0.262691194074476</c:v>
                </c:pt>
                <c:pt idx="176">
                  <c:v>0.262694104237604</c:v>
                </c:pt>
                <c:pt idx="177">
                  <c:v>0.262697058674324</c:v>
                </c:pt>
                <c:pt idx="178">
                  <c:v>0.26270005805752</c:v>
                </c:pt>
                <c:pt idx="179">
                  <c:v>0.262703103070277</c:v>
                </c:pt>
                <c:pt idx="180">
                  <c:v>0.262706194406037</c:v>
                </c:pt>
                <c:pt idx="181">
                  <c:v>0.262709332768768</c:v>
                </c:pt>
                <c:pt idx="182">
                  <c:v>0.262712518873104</c:v>
                </c:pt>
                <c:pt idx="183">
                  <c:v>0.26271575344452</c:v>
                </c:pt>
                <c:pt idx="184">
                  <c:v>0.26271903721949</c:v>
                </c:pt>
                <c:pt idx="185">
                  <c:v>0.262722370945657</c:v>
                </c:pt>
                <c:pt idx="186">
                  <c:v>0.262725755381991</c:v>
                </c:pt>
                <c:pt idx="187">
                  <c:v>0.262729191298979</c:v>
                </c:pt>
                <c:pt idx="188">
                  <c:v>0.262732679478779</c:v>
                </c:pt>
                <c:pt idx="189">
                  <c:v>0.262736220715408</c:v>
                </c:pt>
                <c:pt idx="190">
                  <c:v>0.262739815814916</c:v>
                </c:pt>
                <c:pt idx="191">
                  <c:v>0.26274346559557</c:v>
                </c:pt>
                <c:pt idx="192">
                  <c:v>0.262747170888038</c:v>
                </c:pt>
                <c:pt idx="193">
                  <c:v>0.262750932535572</c:v>
                </c:pt>
                <c:pt idx="194">
                  <c:v>0.262754751394207</c:v>
                </c:pt>
                <c:pt idx="195">
                  <c:v>0.262758628332939</c:v>
                </c:pt>
                <c:pt idx="196">
                  <c:v>0.262762564233936</c:v>
                </c:pt>
                <c:pt idx="197">
                  <c:v>0.262766559992728</c:v>
                </c:pt>
                <c:pt idx="198">
                  <c:v>0.262770616518409</c:v>
                </c:pt>
                <c:pt idx="199">
                  <c:v>0.262774734733841</c:v>
                </c:pt>
                <c:pt idx="200">
                  <c:v>0.262778915575865</c:v>
                </c:pt>
                <c:pt idx="201">
                  <c:v>0.262783159995504</c:v>
                </c:pt>
                <c:pt idx="202">
                  <c:v>0.26278746895819</c:v>
                </c:pt>
                <c:pt idx="203">
                  <c:v>0.262791843443964</c:v>
                </c:pt>
                <c:pt idx="204">
                  <c:v>0.262796284447712</c:v>
                </c:pt>
                <c:pt idx="205">
                  <c:v>0.262800792979375</c:v>
                </c:pt>
                <c:pt idx="206">
                  <c:v>0.262805370064179</c:v>
                </c:pt>
                <c:pt idx="207">
                  <c:v>0.262810016742876</c:v>
                </c:pt>
                <c:pt idx="208">
                  <c:v>0.262814734071961</c:v>
                </c:pt>
                <c:pt idx="209">
                  <c:v>0.262819523123921</c:v>
                </c:pt>
                <c:pt idx="210">
                  <c:v>0.262824384987471</c:v>
                </c:pt>
                <c:pt idx="211">
                  <c:v>0.262829320767789</c:v>
                </c:pt>
                <c:pt idx="212">
                  <c:v>0.262834331586786</c:v>
                </c:pt>
                <c:pt idx="213">
                  <c:v>0.262839418583332</c:v>
                </c:pt>
                <c:pt idx="214">
                  <c:v>0.262844582913533</c:v>
                </c:pt>
                <c:pt idx="215">
                  <c:v>0.262849825750968</c:v>
                </c:pt>
                <c:pt idx="216">
                  <c:v>0.26285514828697</c:v>
                </c:pt>
                <c:pt idx="217">
                  <c:v>0.262860551730885</c:v>
                </c:pt>
                <c:pt idx="218">
                  <c:v>0.262866037310335</c:v>
                </c:pt>
                <c:pt idx="219">
                  <c:v>0.262871606271511</c:v>
                </c:pt>
                <c:pt idx="220">
                  <c:v>0.262877259879434</c:v>
                </c:pt>
                <c:pt idx="221">
                  <c:v>0.262882999418244</c:v>
                </c:pt>
                <c:pt idx="222">
                  <c:v>0.262888826191485</c:v>
                </c:pt>
                <c:pt idx="223">
                  <c:v>0.262894741522403</c:v>
                </c:pt>
                <c:pt idx="224">
                  <c:v>0.262900746754229</c:v>
                </c:pt>
                <c:pt idx="225">
                  <c:v>0.262906843250493</c:v>
                </c:pt>
                <c:pt idx="226">
                  <c:v>0.26291303239531</c:v>
                </c:pt>
                <c:pt idx="227">
                  <c:v>0.262919315593709</c:v>
                </c:pt>
                <c:pt idx="228">
                  <c:v>0.26292569427193</c:v>
                </c:pt>
                <c:pt idx="229">
                  <c:v>0.262932169877749</c:v>
                </c:pt>
                <c:pt idx="230">
                  <c:v>0.262938743880794</c:v>
                </c:pt>
                <c:pt idx="231">
                  <c:v>0.262945417772884</c:v>
                </c:pt>
                <c:pt idx="232">
                  <c:v>0.26295219306835</c:v>
                </c:pt>
                <c:pt idx="233">
                  <c:v>0.262959071304375</c:v>
                </c:pt>
                <c:pt idx="234">
                  <c:v>0.262966054041331</c:v>
                </c:pt>
                <c:pt idx="235">
                  <c:v>0.262973142863141</c:v>
                </c:pt>
                <c:pt idx="236">
                  <c:v>0.262980339377613</c:v>
                </c:pt>
                <c:pt idx="237">
                  <c:v>0.262987645216799</c:v>
                </c:pt>
                <c:pt idx="238">
                  <c:v>0.262995062037373</c:v>
                </c:pt>
                <c:pt idx="239">
                  <c:v>0.263002591520981</c:v>
                </c:pt>
                <c:pt idx="240">
                  <c:v>0.263010235374622</c:v>
                </c:pt>
                <c:pt idx="241">
                  <c:v>0.263017995331018</c:v>
                </c:pt>
                <c:pt idx="242">
                  <c:v>0.263025873149016</c:v>
                </c:pt>
                <c:pt idx="243">
                  <c:v>0.263033870613951</c:v>
                </c:pt>
                <c:pt idx="244">
                  <c:v>0.263041989538068</c:v>
                </c:pt>
                <c:pt idx="245">
                  <c:v>0.263050231760902</c:v>
                </c:pt>
                <c:pt idx="246">
                  <c:v>0.263058599149696</c:v>
                </c:pt>
                <c:pt idx="247">
                  <c:v>0.263067093599806</c:v>
                </c:pt>
                <c:pt idx="248">
                  <c:v>0.263075717035126</c:v>
                </c:pt>
                <c:pt idx="249">
                  <c:v>0.263084471408512</c:v>
                </c:pt>
                <c:pt idx="250">
                  <c:v>0.263093358702208</c:v>
                </c:pt>
                <c:pt idx="251">
                  <c:v>0.263102380928284</c:v>
                </c:pt>
                <c:pt idx="252">
                  <c:v>0.263111540129084</c:v>
                </c:pt>
                <c:pt idx="253">
                  <c:v>0.263120838377672</c:v>
                </c:pt>
                <c:pt idx="254">
                  <c:v>0.263130277778283</c:v>
                </c:pt>
                <c:pt idx="255">
                  <c:v>0.263139860466801</c:v>
                </c:pt>
                <c:pt idx="256">
                  <c:v>0.263149588611212</c:v>
                </c:pt>
                <c:pt idx="257">
                  <c:v>0.263159464412089</c:v>
                </c:pt>
                <c:pt idx="258">
                  <c:v>0.263169490103073</c:v>
                </c:pt>
                <c:pt idx="259">
                  <c:v>0.263179667951363</c:v>
                </c:pt>
                <c:pt idx="260">
                  <c:v>0.263190000258215</c:v>
                </c:pt>
                <c:pt idx="261">
                  <c:v>0.263200489359445</c:v>
                </c:pt>
                <c:pt idx="262">
                  <c:v>0.263211137625932</c:v>
                </c:pt>
                <c:pt idx="263">
                  <c:v>0.263221947464159</c:v>
                </c:pt>
                <c:pt idx="264">
                  <c:v>0.263232921316714</c:v>
                </c:pt>
                <c:pt idx="265">
                  <c:v>0.263244061662839</c:v>
                </c:pt>
                <c:pt idx="266">
                  <c:v>0.263255371018969</c:v>
                </c:pt>
                <c:pt idx="267">
                  <c:v>0.263266851939277</c:v>
                </c:pt>
                <c:pt idx="268">
                  <c:v>0.263278507016231</c:v>
                </c:pt>
                <c:pt idx="269">
                  <c:v>0.26329033888117</c:v>
                </c:pt>
                <c:pt idx="270">
                  <c:v>0.263302350204866</c:v>
                </c:pt>
                <c:pt idx="271">
                  <c:v>0.263314543698098</c:v>
                </c:pt>
                <c:pt idx="272">
                  <c:v>0.263326922112267</c:v>
                </c:pt>
                <c:pt idx="273">
                  <c:v>0.263339488239964</c:v>
                </c:pt>
                <c:pt idx="274">
                  <c:v>0.2633522449156</c:v>
                </c:pt>
                <c:pt idx="275">
                  <c:v>0.263365195016008</c:v>
                </c:pt>
                <c:pt idx="276">
                  <c:v>0.263378341461069</c:v>
                </c:pt>
                <c:pt idx="277">
                  <c:v>0.263391687214348</c:v>
                </c:pt>
                <c:pt idx="278">
                  <c:v>0.263405235283725</c:v>
                </c:pt>
                <c:pt idx="279">
                  <c:v>0.263418988722067</c:v>
                </c:pt>
                <c:pt idx="280">
                  <c:v>0.263432950627857</c:v>
                </c:pt>
                <c:pt idx="281">
                  <c:v>0.263447124145891</c:v>
                </c:pt>
                <c:pt idx="282">
                  <c:v>0.263461512467942</c:v>
                </c:pt>
                <c:pt idx="283">
                  <c:v>0.263476118833447</c:v>
                </c:pt>
                <c:pt idx="284">
                  <c:v>0.263490946530208</c:v>
                </c:pt>
                <c:pt idx="285">
                  <c:v>0.263505998895102</c:v>
                </c:pt>
                <c:pt idx="286">
                  <c:v>0.263521279314792</c:v>
                </c:pt>
                <c:pt idx="287">
                  <c:v>0.263536791226456</c:v>
                </c:pt>
                <c:pt idx="288">
                  <c:v>0.263552538118523</c:v>
                </c:pt>
                <c:pt idx="289">
                  <c:v>0.263568523531429</c:v>
                </c:pt>
                <c:pt idx="290">
                  <c:v>0.26358475105836</c:v>
                </c:pt>
                <c:pt idx="291">
                  <c:v>0.26360122434603</c:v>
                </c:pt>
                <c:pt idx="292">
                  <c:v>0.26361794709546</c:v>
                </c:pt>
                <c:pt idx="293">
                  <c:v>0.263634923062762</c:v>
                </c:pt>
                <c:pt idx="294">
                  <c:v>0.263652156059945</c:v>
                </c:pt>
                <c:pt idx="295">
                  <c:v>0.263669649955723</c:v>
                </c:pt>
                <c:pt idx="296">
                  <c:v>0.263687408676339</c:v>
                </c:pt>
                <c:pt idx="297">
                  <c:v>0.263705436206401</c:v>
                </c:pt>
                <c:pt idx="298">
                  <c:v>0.263723736589723</c:v>
                </c:pt>
                <c:pt idx="299">
                  <c:v>0.263742313930184</c:v>
                </c:pt>
                <c:pt idx="300">
                  <c:v>0.263761172392601</c:v>
                </c:pt>
                <c:pt idx="301">
                  <c:v>0.2637803162036</c:v>
                </c:pt>
                <c:pt idx="302">
                  <c:v>0.263799749652518</c:v>
                </c:pt>
                <c:pt idx="303">
                  <c:v>0.263819477092304</c:v>
                </c:pt>
                <c:pt idx="304">
                  <c:v>0.26383950294043</c:v>
                </c:pt>
                <c:pt idx="305">
                  <c:v>0.263859831679835</c:v>
                </c:pt>
                <c:pt idx="306">
                  <c:v>0.263880467859851</c:v>
                </c:pt>
                <c:pt idx="307">
                  <c:v>0.263901416097159</c:v>
                </c:pt>
                <c:pt idx="308">
                  <c:v>0.263922681076777</c:v>
                </c:pt>
                <c:pt idx="309">
                  <c:v>0.26394426755301</c:v>
                </c:pt>
                <c:pt idx="310">
                  <c:v>0.263966180350469</c:v>
                </c:pt>
                <c:pt idx="311">
                  <c:v>0.263988424365055</c:v>
                </c:pt>
                <c:pt idx="312">
                  <c:v>0.264011004565</c:v>
                </c:pt>
                <c:pt idx="313">
                  <c:v>0.264033925991891</c:v>
                </c:pt>
                <c:pt idx="314">
                  <c:v>0.264057193761713</c:v>
                </c:pt>
                <c:pt idx="315">
                  <c:v>0.26408081306592</c:v>
                </c:pt>
                <c:pt idx="316">
                  <c:v>0.2641047891725</c:v>
                </c:pt>
                <c:pt idx="317">
                  <c:v>0.264129127427073</c:v>
                </c:pt>
                <c:pt idx="318">
                  <c:v>0.264153833253992</c:v>
                </c:pt>
                <c:pt idx="319">
                  <c:v>0.264178912157459</c:v>
                </c:pt>
                <c:pt idx="320">
                  <c:v>0.264204369722655</c:v>
                </c:pt>
                <c:pt idx="321">
                  <c:v>0.264230211616896</c:v>
                </c:pt>
                <c:pt idx="322">
                  <c:v>0.264256443590792</c:v>
                </c:pt>
                <c:pt idx="323">
                  <c:v>0.264283071479418</c:v>
                </c:pt>
                <c:pt idx="324">
                  <c:v>0.264310101203516</c:v>
                </c:pt>
                <c:pt idx="325">
                  <c:v>0.264337538770693</c:v>
                </c:pt>
                <c:pt idx="326">
                  <c:v>0.264365390276656</c:v>
                </c:pt>
                <c:pt idx="327">
                  <c:v>0.264393661906442</c:v>
                </c:pt>
                <c:pt idx="328">
                  <c:v>0.264422359935674</c:v>
                </c:pt>
                <c:pt idx="329">
                  <c:v>0.264451490731835</c:v>
                </c:pt>
                <c:pt idx="330">
                  <c:v>0.264481060755557</c:v>
                </c:pt>
                <c:pt idx="331">
                  <c:v>0.264511076561916</c:v>
                </c:pt>
                <c:pt idx="332">
                  <c:v>0.264541544801757</c:v>
                </c:pt>
                <c:pt idx="333">
                  <c:v>0.264572472223031</c:v>
                </c:pt>
                <c:pt idx="334">
                  <c:v>0.264603865672146</c:v>
                </c:pt>
                <c:pt idx="335">
                  <c:v>0.264635732095331</c:v>
                </c:pt>
                <c:pt idx="336">
                  <c:v>0.264668078540039</c:v>
                </c:pt>
                <c:pt idx="337">
                  <c:v>0.26470091215633</c:v>
                </c:pt>
                <c:pt idx="338">
                  <c:v>0.264734240198307</c:v>
                </c:pt>
                <c:pt idx="339">
                  <c:v>0.264768070025551</c:v>
                </c:pt>
                <c:pt idx="340">
                  <c:v>0.264802409104571</c:v>
                </c:pt>
                <c:pt idx="341">
                  <c:v>0.264837265010281</c:v>
                </c:pt>
                <c:pt idx="342">
                  <c:v>0.2648726454275</c:v>
                </c:pt>
                <c:pt idx="343">
                  <c:v>0.264908558152448</c:v>
                </c:pt>
                <c:pt idx="344">
                  <c:v>0.26494501109428</c:v>
                </c:pt>
                <c:pt idx="345">
                  <c:v>0.264982012276635</c:v>
                </c:pt>
                <c:pt idx="346">
                  <c:v>0.265019569839195</c:v>
                </c:pt>
                <c:pt idx="347">
                  <c:v>0.265057692039265</c:v>
                </c:pt>
                <c:pt idx="348">
                  <c:v>0.265096387253386</c:v>
                </c:pt>
                <c:pt idx="349">
                  <c:v>0.265135663978945</c:v>
                </c:pt>
                <c:pt idx="350">
                  <c:v>0.265175530835811</c:v>
                </c:pt>
                <c:pt idx="351">
                  <c:v>0.265215996568008</c:v>
                </c:pt>
                <c:pt idx="352">
                  <c:v>0.265257070045376</c:v>
                </c:pt>
                <c:pt idx="353">
                  <c:v>0.265298760265276</c:v>
                </c:pt>
                <c:pt idx="354">
                  <c:v>0.265341076354304</c:v>
                </c:pt>
                <c:pt idx="355">
                  <c:v>0.265384027570023</c:v>
                </c:pt>
                <c:pt idx="356">
                  <c:v>0.265427623302722</c:v>
                </c:pt>
                <c:pt idx="357">
                  <c:v>0.265471873077186</c:v>
                </c:pt>
                <c:pt idx="358">
                  <c:v>0.265516786554495</c:v>
                </c:pt>
                <c:pt idx="359">
                  <c:v>0.26556237353383</c:v>
                </c:pt>
                <c:pt idx="360">
                  <c:v>0.265608643954315</c:v>
                </c:pt>
                <c:pt idx="361">
                  <c:v>0.265655607896866</c:v>
                </c:pt>
                <c:pt idx="362">
                  <c:v>0.265703275586063</c:v>
                </c:pt>
                <c:pt idx="363">
                  <c:v>0.265751657392048</c:v>
                </c:pt>
                <c:pt idx="364">
                  <c:v>0.265800763832438</c:v>
                </c:pt>
                <c:pt idx="365">
                  <c:v>0.265850605574251</c:v>
                </c:pt>
                <c:pt idx="366">
                  <c:v>0.265901193435875</c:v>
                </c:pt>
                <c:pt idx="367">
                  <c:v>0.265952538389035</c:v>
                </c:pt>
                <c:pt idx="368">
                  <c:v>0.266004651560784</c:v>
                </c:pt>
                <c:pt idx="369">
                  <c:v>0.266057544235526</c:v>
                </c:pt>
                <c:pt idx="370">
                  <c:v>0.266111227857048</c:v>
                </c:pt>
                <c:pt idx="371">
                  <c:v>0.266165714030578</c:v>
                </c:pt>
                <c:pt idx="372">
                  <c:v>0.26622101452486</c:v>
                </c:pt>
                <c:pt idx="373">
                  <c:v>0.266277141274256</c:v>
                </c:pt>
                <c:pt idx="374">
                  <c:v>0.266334106380858</c:v>
                </c:pt>
                <c:pt idx="375">
                  <c:v>0.266391922116628</c:v>
                </c:pt>
                <c:pt idx="376">
                  <c:v>0.266450600925564</c:v>
                </c:pt>
                <c:pt idx="377">
                  <c:v>0.266510155425867</c:v>
                </c:pt>
                <c:pt idx="378">
                  <c:v>0.266570598412151</c:v>
                </c:pt>
                <c:pt idx="379">
                  <c:v>0.266631942857656</c:v>
                </c:pt>
                <c:pt idx="380">
                  <c:v>0.266694201916491</c:v>
                </c:pt>
                <c:pt idx="381">
                  <c:v>0.266757388925897</c:v>
                </c:pt>
                <c:pt idx="382">
                  <c:v>0.266821517408521</c:v>
                </c:pt>
                <c:pt idx="383">
                  <c:v>0.266886601074723</c:v>
                </c:pt>
                <c:pt idx="384">
                  <c:v>0.266952653824886</c:v>
                </c:pt>
                <c:pt idx="385">
                  <c:v>0.26701968975177</c:v>
                </c:pt>
                <c:pt idx="386">
                  <c:v>0.267087723142867</c:v>
                </c:pt>
                <c:pt idx="387">
                  <c:v>0.267156768482765</c:v>
                </c:pt>
                <c:pt idx="388">
                  <c:v>0.267226840455574</c:v>
                </c:pt>
                <c:pt idx="389">
                  <c:v>0.267297953947319</c:v>
                </c:pt>
                <c:pt idx="390">
                  <c:v>0.267370124048388</c:v>
                </c:pt>
                <c:pt idx="391">
                  <c:v>0.267443366055986</c:v>
                </c:pt>
                <c:pt idx="392">
                  <c:v>0.267517695476607</c:v>
                </c:pt>
                <c:pt idx="393">
                  <c:v>0.267593128028525</c:v>
                </c:pt>
                <c:pt idx="394">
                  <c:v>0.267669679644312</c:v>
                </c:pt>
                <c:pt idx="395">
                  <c:v>0.26774736647335</c:v>
                </c:pt>
                <c:pt idx="396">
                  <c:v>0.267826204884393</c:v>
                </c:pt>
                <c:pt idx="397">
                  <c:v>0.267906211468115</c:v>
                </c:pt>
                <c:pt idx="398">
                  <c:v>0.267987403039702</c:v>
                </c:pt>
                <c:pt idx="399">
                  <c:v>0.268069796641435</c:v>
                </c:pt>
                <c:pt idx="400">
                  <c:v>0.268153409545313</c:v>
                </c:pt>
                <c:pt idx="401">
                  <c:v>0.26823825925567</c:v>
                </c:pt>
                <c:pt idx="402">
                  <c:v>0.268324363511827</c:v>
                </c:pt>
                <c:pt idx="403">
                  <c:v>0.268411740290736</c:v>
                </c:pt>
                <c:pt idx="404">
                  <c:v>0.268500407809671</c:v>
                </c:pt>
                <c:pt idx="405">
                  <c:v>0.26859038452889</c:v>
                </c:pt>
                <c:pt idx="406">
                  <c:v>0.268681689154358</c:v>
                </c:pt>
                <c:pt idx="407">
                  <c:v>0.268774340640436</c:v>
                </c:pt>
                <c:pt idx="408">
                  <c:v>0.268868358192623</c:v>
                </c:pt>
                <c:pt idx="409">
                  <c:v>0.26896376127028</c:v>
                </c:pt>
                <c:pt idx="410">
                  <c:v>0.26906056958938</c:v>
                </c:pt>
                <c:pt idx="411">
                  <c:v>0.269158803125267</c:v>
                </c:pt>
                <c:pt idx="412">
                  <c:v>0.269258482115419</c:v>
                </c:pt>
                <c:pt idx="413">
                  <c:v>0.269359627062227</c:v>
                </c:pt>
                <c:pt idx="414">
                  <c:v>0.269462258735775</c:v>
                </c:pt>
                <c:pt idx="415">
                  <c:v>0.269566398176635</c:v>
                </c:pt>
                <c:pt idx="416">
                  <c:v>0.269672066698661</c:v>
                </c:pt>
                <c:pt idx="417">
                  <c:v>0.269779285891794</c:v>
                </c:pt>
                <c:pt idx="418">
                  <c:v>0.269888077624879</c:v>
                </c:pt>
                <c:pt idx="419">
                  <c:v>0.269998464048455</c:v>
                </c:pt>
                <c:pt idx="420">
                  <c:v>0.2701104675976</c:v>
                </c:pt>
                <c:pt idx="421">
                  <c:v>0.27022411099473</c:v>
                </c:pt>
                <c:pt idx="422">
                  <c:v>0.270339417252424</c:v>
                </c:pt>
                <c:pt idx="423">
                  <c:v>0.270456409676235</c:v>
                </c:pt>
                <c:pt idx="424">
                  <c:v>0.270575111867523</c:v>
                </c:pt>
                <c:pt idx="425">
                  <c:v>0.270695547726258</c:v>
                </c:pt>
                <c:pt idx="426">
                  <c:v>0.270817741453837</c:v>
                </c:pt>
                <c:pt idx="427">
                  <c:v>0.27094171755589</c:v>
                </c:pt>
                <c:pt idx="428">
                  <c:v>0.271067500845084</c:v>
                </c:pt>
                <c:pt idx="429">
                  <c:v>0.271195116443912</c:v>
                </c:pt>
                <c:pt idx="430">
                  <c:v>0.271324589787491</c:v>
                </c:pt>
                <c:pt idx="431">
                  <c:v>0.271455946626312</c:v>
                </c:pt>
                <c:pt idx="432">
                  <c:v>0.271589213029042</c:v>
                </c:pt>
                <c:pt idx="433">
                  <c:v>0.271724415385234</c:v>
                </c:pt>
                <c:pt idx="434">
                  <c:v>0.271861580408096</c:v>
                </c:pt>
                <c:pt idx="435">
                  <c:v>0.272000735137195</c:v>
                </c:pt>
                <c:pt idx="436">
                  <c:v>0.272141906941159</c:v>
                </c:pt>
                <c:pt idx="437">
                  <c:v>0.272285123520365</c:v>
                </c:pt>
                <c:pt idx="438">
                  <c:v>0.272430412909596</c:v>
                </c:pt>
                <c:pt idx="439">
                  <c:v>0.272577803480683</c:v>
                </c:pt>
                <c:pt idx="440">
                  <c:v>0.27272732394511</c:v>
                </c:pt>
                <c:pt idx="441">
                  <c:v>0.272879003356609</c:v>
                </c:pt>
                <c:pt idx="442">
                  <c:v>0.273032871113705</c:v>
                </c:pt>
                <c:pt idx="443">
                  <c:v>0.273188956962252</c:v>
                </c:pt>
                <c:pt idx="444">
                  <c:v>0.273347290997912</c:v>
                </c:pt>
                <c:pt idx="445">
                  <c:v>0.273507903668626</c:v>
                </c:pt>
                <c:pt idx="446">
                  <c:v>0.273670825777016</c:v>
                </c:pt>
                <c:pt idx="447">
                  <c:v>0.273836088482768</c:v>
                </c:pt>
                <c:pt idx="448">
                  <c:v>0.274003723304976</c:v>
                </c:pt>
                <c:pt idx="449">
                  <c:v>0.274173762124411</c:v>
                </c:pt>
                <c:pt idx="450">
                  <c:v>0.274346237185783</c:v>
                </c:pt>
                <c:pt idx="451">
                  <c:v>0.274521181099922</c:v>
                </c:pt>
                <c:pt idx="452">
                  <c:v>0.274698626845912</c:v>
                </c:pt>
                <c:pt idx="453">
                  <c:v>0.274878607773186</c:v>
                </c:pt>
                <c:pt idx="454">
                  <c:v>0.275061157603533</c:v>
                </c:pt>
                <c:pt idx="455">
                  <c:v>0.275246310433079</c:v>
                </c:pt>
                <c:pt idx="456">
                  <c:v>0.275434100734162</c:v>
                </c:pt>
                <c:pt idx="457">
                  <c:v>0.27562456335718</c:v>
                </c:pt>
                <c:pt idx="458">
                  <c:v>0.275817733532332</c:v>
                </c:pt>
                <c:pt idx="459">
                  <c:v>0.276013646871323</c:v>
                </c:pt>
                <c:pt idx="460">
                  <c:v>0.276212339368952</c:v>
                </c:pt>
                <c:pt idx="461">
                  <c:v>0.276413847404644</c:v>
                </c:pt>
                <c:pt idx="462">
                  <c:v>0.276618207743889</c:v>
                </c:pt>
                <c:pt idx="463">
                  <c:v>0.276825457539604</c:v>
                </c:pt>
                <c:pt idx="464">
                  <c:v>0.277035634333378</c:v>
                </c:pt>
                <c:pt idx="465">
                  <c:v>0.277248776056657</c:v>
                </c:pt>
                <c:pt idx="466">
                  <c:v>0.277464921031795</c:v>
                </c:pt>
                <c:pt idx="467">
                  <c:v>0.277684107973023</c:v>
                </c:pt>
                <c:pt idx="468">
                  <c:v>0.277906375987306</c:v>
                </c:pt>
                <c:pt idx="469">
                  <c:v>0.278131764575086</c:v>
                </c:pt>
                <c:pt idx="470">
                  <c:v>0.278360313630918</c:v>
                </c:pt>
                <c:pt idx="471">
                  <c:v>0.278592063443965</c:v>
                </c:pt>
                <c:pt idx="472">
                  <c:v>0.278827054698402</c:v>
                </c:pt>
                <c:pt idx="473">
                  <c:v>0.279065328473654</c:v>
                </c:pt>
                <c:pt idx="474">
                  <c:v>0.279306926244535</c:v>
                </c:pt>
                <c:pt idx="475">
                  <c:v>0.279551889881222</c:v>
                </c:pt>
                <c:pt idx="476">
                  <c:v>0.279800261649109</c:v>
                </c:pt>
                <c:pt idx="477">
                  <c:v>0.280052084208488</c:v>
                </c:pt>
                <c:pt idx="478">
                  <c:v>0.28030740061411</c:v>
                </c:pt>
                <c:pt idx="479">
                  <c:v>0.280566254314559</c:v>
                </c:pt>
                <c:pt idx="480">
                  <c:v>0.280828689151475</c:v>
                </c:pt>
                <c:pt idx="481">
                  <c:v>0.281094749358614</c:v>
                </c:pt>
                <c:pt idx="482">
                  <c:v>0.281364479560734</c:v>
                </c:pt>
                <c:pt idx="483">
                  <c:v>0.28163792477229</c:v>
                </c:pt>
                <c:pt idx="484">
                  <c:v>0.281915130395967</c:v>
                </c:pt>
                <c:pt idx="485">
                  <c:v>0.282196142220998</c:v>
                </c:pt>
                <c:pt idx="486">
                  <c:v>0.282481006421311</c:v>
                </c:pt>
                <c:pt idx="487">
                  <c:v>0.282769769553459</c:v>
                </c:pt>
                <c:pt idx="488">
                  <c:v>0.28306247855435</c:v>
                </c:pt>
                <c:pt idx="489">
                  <c:v>0.283359180738766</c:v>
                </c:pt>
                <c:pt idx="490">
                  <c:v>0.283659923796663</c:v>
                </c:pt>
                <c:pt idx="491">
                  <c:v>0.283964755790242</c:v>
                </c:pt>
                <c:pt idx="492">
                  <c:v>0.284273725150785</c:v>
                </c:pt>
                <c:pt idx="493">
                  <c:v>0.284586880675283</c:v>
                </c:pt>
                <c:pt idx="494">
                  <c:v>0.284904271522776</c:v>
                </c:pt>
                <c:pt idx="495">
                  <c:v>0.285225947210483</c:v>
                </c:pt>
                <c:pt idx="496">
                  <c:v>0.285551957609657</c:v>
                </c:pt>
                <c:pt idx="497">
                  <c:v>0.285882352941176</c:v>
                </c:pt>
                <c:pt idx="498">
                  <c:v>0.286212165736115</c:v>
                </c:pt>
                <c:pt idx="499">
                  <c:v>0.286546331595736</c:v>
                </c:pt>
                <c:pt idx="500">
                  <c:v>0.286884899498758</c:v>
                </c:pt>
                <c:pt idx="501">
                  <c:v>0.287227918734138</c:v>
                </c:pt>
                <c:pt idx="502">
                  <c:v>0.287575438895707</c:v>
                </c:pt>
                <c:pt idx="503">
                  <c:v>0.287927509876496</c:v>
                </c:pt>
                <c:pt idx="504">
                  <c:v>0.288284181862795</c:v>
                </c:pt>
                <c:pt idx="505">
                  <c:v>0.288645505327933</c:v>
                </c:pt>
                <c:pt idx="506">
                  <c:v>0.289011531025752</c:v>
                </c:pt>
                <c:pt idx="507">
                  <c:v>0.289382309983774</c:v>
                </c:pt>
                <c:pt idx="508">
                  <c:v>0.289757893496077</c:v>
                </c:pt>
                <c:pt idx="509">
                  <c:v>0.290138333115859</c:v>
                </c:pt>
                <c:pt idx="510">
                  <c:v>0.290523680647659</c:v>
                </c:pt>
                <c:pt idx="511">
                  <c:v>0.290913988139278</c:v>
                </c:pt>
                <c:pt idx="512">
                  <c:v>0.291309307873359</c:v>
                </c:pt>
                <c:pt idx="513">
                  <c:v>0.291709692358626</c:v>
                </c:pt>
                <c:pt idx="514">
                  <c:v>0.292115194320788</c:v>
                </c:pt>
                <c:pt idx="515">
                  <c:v>0.292525866693082</c:v>
                </c:pt>
                <c:pt idx="516">
                  <c:v>0.292941762606461</c:v>
                </c:pt>
                <c:pt idx="517">
                  <c:v>0.293362935379441</c:v>
                </c:pt>
                <c:pt idx="518">
                  <c:v>0.293789438507537</c:v>
                </c:pt>
                <c:pt idx="519">
                  <c:v>0.294221325652381</c:v>
                </c:pt>
                <c:pt idx="520">
                  <c:v>0.294658650630405</c:v>
                </c:pt>
                <c:pt idx="521">
                  <c:v>0.295101467401175</c:v>
                </c:pt>
                <c:pt idx="522">
                  <c:v>0.295549830055318</c:v>
                </c:pt>
                <c:pt idx="523">
                  <c:v>0.296003792802062</c:v>
                </c:pt>
                <c:pt idx="524">
                  <c:v>0.296463409956356</c:v>
                </c:pt>
                <c:pt idx="525">
                  <c:v>0.296928735925607</c:v>
                </c:pt>
                <c:pt idx="526">
                  <c:v>0.29739982519598</c:v>
                </c:pt>
                <c:pt idx="527">
                  <c:v>0.2978767323183</c:v>
                </c:pt>
                <c:pt idx="528">
                  <c:v>0.298359511893515</c:v>
                </c:pt>
                <c:pt idx="529">
                  <c:v>0.298848218557741</c:v>
                </c:pt>
                <c:pt idx="530">
                  <c:v>0.299342906966873</c:v>
                </c:pt>
                <c:pt idx="531">
                  <c:v>0.299843631780752</c:v>
                </c:pt>
                <c:pt idx="532">
                  <c:v>0.300350447646909</c:v>
                </c:pt>
                <c:pt idx="533">
                  <c:v>0.300863409183846</c:v>
                </c:pt>
                <c:pt idx="534">
                  <c:v>0.301382570963869</c:v>
                </c:pt>
                <c:pt idx="535">
                  <c:v>0.301907987495482</c:v>
                </c:pt>
                <c:pt idx="536">
                  <c:v>0.302439713205326</c:v>
                </c:pt>
                <c:pt idx="537">
                  <c:v>0.30297780241964</c:v>
                </c:pt>
                <c:pt idx="538">
                  <c:v>0.303522309345276</c:v>
                </c:pt>
                <c:pt idx="539">
                  <c:v>0.30407328805025</c:v>
                </c:pt>
                <c:pt idx="540">
                  <c:v>0.304630792443831</c:v>
                </c:pt>
                <c:pt idx="541">
                  <c:v>0.30519487625615</c:v>
                </c:pt>
                <c:pt idx="542">
                  <c:v>0.305765593017351</c:v>
                </c:pt>
                <c:pt idx="543">
                  <c:v>0.306342996036266</c:v>
                </c:pt>
                <c:pt idx="544">
                  <c:v>0.306927138378627</c:v>
                </c:pt>
                <c:pt idx="545">
                  <c:v>0.307518072844805</c:v>
                </c:pt>
                <c:pt idx="546">
                  <c:v>0.308115851947067</c:v>
                </c:pt>
                <c:pt idx="547">
                  <c:v>0.308720527886386</c:v>
                </c:pt>
                <c:pt idx="548">
                  <c:v>0.30933215252876</c:v>
                </c:pt>
                <c:pt idx="549">
                  <c:v>0.309950777381074</c:v>
                </c:pt>
                <c:pt idx="550">
                  <c:v>0.310576453566488</c:v>
                </c:pt>
                <c:pt idx="551">
                  <c:v>0.311209231799386</c:v>
                </c:pt>
                <c:pt idx="552">
                  <c:v>0.311849162359832</c:v>
                </c:pt>
                <c:pt idx="553">
                  <c:v>0.312496295067581</c:v>
                </c:pt>
                <c:pt idx="554">
                  <c:v>0.313150679255655</c:v>
                </c:pt>
                <c:pt idx="555">
                  <c:v>0.313812363743439</c:v>
                </c:pt>
                <c:pt idx="556">
                  <c:v>0.314481396809365</c:v>
                </c:pt>
                <c:pt idx="557">
                  <c:v>0.31515782616313</c:v>
                </c:pt>
                <c:pt idx="558">
                  <c:v>0.315841698917508</c:v>
                </c:pt>
                <c:pt idx="559">
                  <c:v>0.316533061559712</c:v>
                </c:pt>
                <c:pt idx="560">
                  <c:v>0.317231959922361</c:v>
                </c:pt>
                <c:pt idx="561">
                  <c:v>0.31793843915403</c:v>
                </c:pt>
                <c:pt idx="562">
                  <c:v>0.31865254368939</c:v>
                </c:pt>
                <c:pt idx="563">
                  <c:v>0.31937431721898</c:v>
                </c:pt>
                <c:pt idx="564">
                  <c:v>0.320103802658567</c:v>
                </c:pt>
                <c:pt idx="565">
                  <c:v>0.320841042118179</c:v>
                </c:pt>
                <c:pt idx="566">
                  <c:v>0.321586076870734</c:v>
                </c:pt>
                <c:pt idx="567">
                  <c:v>0.322338947320352</c:v>
                </c:pt>
                <c:pt idx="568">
                  <c:v>0.323099692970333</c:v>
                </c:pt>
                <c:pt idx="569">
                  <c:v>0.323868352390816</c:v>
                </c:pt>
                <c:pt idx="570">
                  <c:v>0.324644963186107</c:v>
                </c:pt>
                <c:pt idx="571">
                  <c:v>0.32542956196177</c:v>
                </c:pt>
                <c:pt idx="572">
                  <c:v>0.326222184291394</c:v>
                </c:pt>
                <c:pt idx="573">
                  <c:v>0.32702286468315</c:v>
                </c:pt>
                <c:pt idx="574">
                  <c:v>0.32783163654606</c:v>
                </c:pt>
                <c:pt idx="575">
                  <c:v>0.328648532156104</c:v>
                </c:pt>
                <c:pt idx="576">
                  <c:v>0.329473582622082</c:v>
                </c:pt>
                <c:pt idx="577">
                  <c:v>0.330306817851311</c:v>
                </c:pt>
                <c:pt idx="578">
                  <c:v>0.331148266515177</c:v>
                </c:pt>
                <c:pt idx="579">
                  <c:v>0.331997956014537</c:v>
                </c:pt>
                <c:pt idx="580">
                  <c:v>0.332855912445003</c:v>
                </c:pt>
                <c:pt idx="581">
                  <c:v>0.333722160562144</c:v>
                </c:pt>
                <c:pt idx="582">
                  <c:v>0.334596723746625</c:v>
                </c:pt>
                <c:pt idx="583">
                  <c:v>0.335479623969299</c:v>
                </c:pt>
                <c:pt idx="584">
                  <c:v>0.336370881756279</c:v>
                </c:pt>
                <c:pt idx="585">
                  <c:v>0.33727051615403</c:v>
                </c:pt>
                <c:pt idx="586">
                  <c:v>0.338178544694507</c:v>
                </c:pt>
                <c:pt idx="587">
                  <c:v>0.339094983360336</c:v>
                </c:pt>
                <c:pt idx="588">
                  <c:v>0.340019846550113</c:v>
                </c:pt>
                <c:pt idx="589">
                  <c:v>0.340953147043828</c:v>
                </c:pt>
                <c:pt idx="590">
                  <c:v>0.341894895968432</c:v>
                </c:pt>
                <c:pt idx="591">
                  <c:v>0.3428451027636</c:v>
                </c:pt>
                <c:pt idx="592">
                  <c:v>0.343803775147722</c:v>
                </c:pt>
                <c:pt idx="593">
                  <c:v>0.344770919084129</c:v>
                </c:pt>
                <c:pt idx="594">
                  <c:v>0.345746538747623</c:v>
                </c:pt>
                <c:pt idx="595">
                  <c:v>0.346730636491311</c:v>
                </c:pt>
                <c:pt idx="596">
                  <c:v>0.347723212813809</c:v>
                </c:pt>
                <c:pt idx="597">
                  <c:v>0.348724266326814</c:v>
                </c:pt>
                <c:pt idx="598">
                  <c:v>0.349733793723123</c:v>
                </c:pt>
                <c:pt idx="599">
                  <c:v>0.350751789745109</c:v>
                </c:pt>
                <c:pt idx="600">
                  <c:v>0.351778247153678</c:v>
                </c:pt>
                <c:pt idx="601">
                  <c:v>0.352975494977319</c:v>
                </c:pt>
                <c:pt idx="602">
                  <c:v>0.354323976137495</c:v>
                </c:pt>
                <c:pt idx="603">
                  <c:v>0.35575736079567</c:v>
                </c:pt>
                <c:pt idx="604">
                  <c:v>0.357544347511113</c:v>
                </c:pt>
                <c:pt idx="605">
                  <c:v>0.359345483316365</c:v>
                </c:pt>
                <c:pt idx="606">
                  <c:v>0.361160734927334</c:v>
                </c:pt>
                <c:pt idx="607">
                  <c:v>0.362990065382822</c:v>
                </c:pt>
                <c:pt idx="608">
                  <c:v>0.364833434001208</c:v>
                </c:pt>
                <c:pt idx="609">
                  <c:v>0.366690796338611</c:v>
                </c:pt>
                <c:pt idx="610">
                  <c:v>0.368562104148473</c:v>
                </c:pt>
                <c:pt idx="611">
                  <c:v>0.370447305342753</c:v>
                </c:pt>
                <c:pt idx="612">
                  <c:v>0.372346343954698</c:v>
                </c:pt>
                <c:pt idx="613">
                  <c:v>0.374259160103321</c:v>
                </c:pt>
                <c:pt idx="614">
                  <c:v>0.376185689959621</c:v>
                </c:pt>
                <c:pt idx="615">
                  <c:v>0.378125865714599</c:v>
                </c:pt>
                <c:pt idx="616">
                  <c:v>0.380079615549184</c:v>
                </c:pt>
                <c:pt idx="617">
                  <c:v>0.382046863606077</c:v>
                </c:pt>
                <c:pt idx="618">
                  <c:v>0.384027529963592</c:v>
                </c:pt>
                <c:pt idx="619">
                  <c:v>0.386021530611585</c:v>
                </c:pt>
                <c:pt idx="620">
                  <c:v>0.388028777429498</c:v>
                </c:pt>
                <c:pt idx="621">
                  <c:v>0.390049178166561</c:v>
                </c:pt>
                <c:pt idx="622">
                  <c:v>0.392082636424303</c:v>
                </c:pt>
                <c:pt idx="623">
                  <c:v>0.394129051641283</c:v>
                </c:pt>
                <c:pt idx="624">
                  <c:v>0.396188319080245</c:v>
                </c:pt>
                <c:pt idx="625">
                  <c:v>0.398260329817629</c:v>
                </c:pt>
                <c:pt idx="626">
                  <c:v>0.400344970735594</c:v>
                </c:pt>
                <c:pt idx="627">
                  <c:v>0.40244212451651</c:v>
                </c:pt>
                <c:pt idx="628">
                  <c:v>0.404551669640034</c:v>
                </c:pt>
                <c:pt idx="629">
                  <c:v>0.406673480382786</c:v>
                </c:pt>
                <c:pt idx="630">
                  <c:v>0.408807426820674</c:v>
                </c:pt>
                <c:pt idx="631">
                  <c:v>0.410953374833918</c:v>
                </c:pt>
                <c:pt idx="632">
                  <c:v>0.413111186114806</c:v>
                </c:pt>
                <c:pt idx="633">
                  <c:v>0.415280718178201</c:v>
                </c:pt>
                <c:pt idx="634">
                  <c:v>0.41746182437488</c:v>
                </c:pt>
                <c:pt idx="635">
                  <c:v>0.419654353907682</c:v>
                </c:pt>
                <c:pt idx="636">
                  <c:v>0.421858151850538</c:v>
                </c:pt>
                <c:pt idx="637">
                  <c:v>0.424073059170377</c:v>
                </c:pt>
                <c:pt idx="638">
                  <c:v>0.42629891275195</c:v>
                </c:pt>
                <c:pt idx="639">
                  <c:v>0.42853554542558</c:v>
                </c:pt>
                <c:pt idx="640">
                  <c:v>0.430782785997873</c:v>
                </c:pt>
                <c:pt idx="641">
                  <c:v>0.433040459285359</c:v>
                </c:pt>
                <c:pt idx="642">
                  <c:v>0.435308386151154</c:v>
                </c:pt>
                <c:pt idx="643">
                  <c:v>0.437586383544541</c:v>
                </c:pt>
                <c:pt idx="644">
                  <c:v>0.439874264543567</c:v>
                </c:pt>
                <c:pt idx="645">
                  <c:v>0.442171838400611</c:v>
                </c:pt>
                <c:pt idx="646">
                  <c:v>0.444478910590919</c:v>
                </c:pt>
                <c:pt idx="647">
                  <c:v>0.446795282864105</c:v>
                </c:pt>
                <c:pt idx="648">
                  <c:v>0.449120753298613</c:v>
                </c:pt>
                <c:pt idx="649">
                  <c:v>0.451455116359102</c:v>
                </c:pt>
                <c:pt idx="650">
                  <c:v>0.453798162956772</c:v>
                </c:pt>
                <c:pt idx="651">
                  <c:v>0.456149680512555</c:v>
                </c:pt>
                <c:pt idx="652">
                  <c:v>0.458509453023197</c:v>
                </c:pt>
                <c:pt idx="653">
                  <c:v>0.460877261130167</c:v>
                </c:pt>
                <c:pt idx="654">
                  <c:v>0.463252882191357</c:v>
                </c:pt>
                <c:pt idx="655">
                  <c:v>0.465636090355567</c:v>
                </c:pt>
                <c:pt idx="656">
                  <c:v>0.468026656639689</c:v>
                </c:pt>
                <c:pt idx="657">
                  <c:v>0.470424349008566</c:v>
                </c:pt>
                <c:pt idx="658">
                  <c:v>0.472828932457489</c:v>
                </c:pt>
                <c:pt idx="659">
                  <c:v>0.475240169097242</c:v>
                </c:pt>
                <c:pt idx="660">
                  <c:v>0.477657818241669</c:v>
                </c:pt>
                <c:pt idx="661">
                  <c:v>0.480081636497694</c:v>
                </c:pt>
                <c:pt idx="662">
                  <c:v>0.482511377857707</c:v>
                </c:pt>
                <c:pt idx="663">
                  <c:v>0.484946793794283</c:v>
                </c:pt>
                <c:pt idx="664">
                  <c:v>0.487387633357138</c:v>
                </c:pt>
                <c:pt idx="665">
                  <c:v>0.489833643272257</c:v>
                </c:pt>
                <c:pt idx="666">
                  <c:v>0.492284568043098</c:v>
                </c:pt>
                <c:pt idx="667">
                  <c:v>0.494740150053816</c:v>
                </c:pt>
                <c:pt idx="668">
                  <c:v>0.49720012967441</c:v>
                </c:pt>
                <c:pt idx="669">
                  <c:v>0.499664245367689</c:v>
                </c:pt>
                <c:pt idx="670">
                  <c:v>0.502132233798001</c:v>
                </c:pt>
                <c:pt idx="671">
                  <c:v>0.504603829941605</c:v>
                </c:pt>
                <c:pt idx="672">
                  <c:v>0.507078767198587</c:v>
                </c:pt>
                <c:pt idx="673">
                  <c:v>0.509556777506235</c:v>
                </c:pt>
                <c:pt idx="674">
                  <c:v>0.512037591453803</c:v>
                </c:pt>
                <c:pt idx="675">
                  <c:v>0.514520938398454</c:v>
                </c:pt>
                <c:pt idx="676">
                  <c:v>0.517006546582426</c:v>
                </c:pt>
                <c:pt idx="677">
                  <c:v>0.519494143251191</c:v>
                </c:pt>
                <c:pt idx="678">
                  <c:v>0.521983454772564</c:v>
                </c:pt>
                <c:pt idx="679">
                  <c:v>0.524474206756629</c:v>
                </c:pt>
                <c:pt idx="680">
                  <c:v>0.526966124176372</c:v>
                </c:pt>
                <c:pt idx="681">
                  <c:v>0.529458931488923</c:v>
                </c:pt>
                <c:pt idx="682">
                  <c:v>0.531952352757271</c:v>
                </c:pt>
                <c:pt idx="683">
                  <c:v>0.534446111772358</c:v>
                </c:pt>
                <c:pt idx="684">
                  <c:v>0.536939932175436</c:v>
                </c:pt>
                <c:pt idx="685">
                  <c:v>0.539433537580519</c:v>
                </c:pt>
                <c:pt idx="686">
                  <c:v>0.541926651696945</c:v>
                </c:pt>
                <c:pt idx="687">
                  <c:v>0.54441899845177</c:v>
                </c:pt>
                <c:pt idx="688">
                  <c:v>0.546910302111994</c:v>
                </c:pt>
                <c:pt idx="689">
                  <c:v>0.549400287406461</c:v>
                </c:pt>
                <c:pt idx="690">
                  <c:v>0.551888679647322</c:v>
                </c:pt>
                <c:pt idx="691">
                  <c:v>0.554375204850955</c:v>
                </c:pt>
                <c:pt idx="692">
                  <c:v>0.556859589858218</c:v>
                </c:pt>
                <c:pt idx="693">
                  <c:v>0.559341562453936</c:v>
                </c:pt>
                <c:pt idx="694">
                  <c:v>0.561820851485497</c:v>
                </c:pt>
                <c:pt idx="695">
                  <c:v>0.564297186980454</c:v>
                </c:pt>
                <c:pt idx="696">
                  <c:v>0.566770300263062</c:v>
                </c:pt>
                <c:pt idx="697">
                  <c:v>0.569239924069542</c:v>
                </c:pt>
                <c:pt idx="698">
                  <c:v>0.571705792662109</c:v>
                </c:pt>
                <c:pt idx="699">
                  <c:v>0.574167641941521</c:v>
                </c:pt>
                <c:pt idx="700">
                  <c:v>0.576625209558198</c:v>
                </c:pt>
                <c:pt idx="701">
                  <c:v>0.579078235021627</c:v>
                </c:pt>
                <c:pt idx="702">
                  <c:v>0.581526459808186</c:v>
                </c:pt>
                <c:pt idx="703">
                  <c:v>0.583969627467069</c:v>
                </c:pt>
                <c:pt idx="704">
                  <c:v>0.586407483724386</c:v>
                </c:pt>
                <c:pt idx="705">
                  <c:v>0.588839776585276</c:v>
                </c:pt>
                <c:pt idx="706">
                  <c:v>0.591266256433969</c:v>
                </c:pt>
                <c:pt idx="707">
                  <c:v>0.593686676131718</c:v>
                </c:pt>
                <c:pt idx="708">
                  <c:v>0.596100791112509</c:v>
                </c:pt>
                <c:pt idx="709">
                  <c:v>0.598508359476505</c:v>
                </c:pt>
                <c:pt idx="710">
                  <c:v>0.60090914208112</c:v>
                </c:pt>
                <c:pt idx="711">
                  <c:v>0.603302902629678</c:v>
                </c:pt>
                <c:pt idx="712">
                  <c:v>0.605689407757599</c:v>
                </c:pt>
                <c:pt idx="713">
                  <c:v>0.608068427116022</c:v>
                </c:pt>
                <c:pt idx="714">
                  <c:v>0.610439733452851</c:v>
                </c:pt>
                <c:pt idx="715">
                  <c:v>0.61280310269113</c:v>
                </c:pt>
                <c:pt idx="716">
                  <c:v>0.615158314004723</c:v>
                </c:pt>
                <c:pt idx="717">
                  <c:v>0.617505149891274</c:v>
                </c:pt>
                <c:pt idx="718">
                  <c:v>0.619843396242353</c:v>
                </c:pt>
                <c:pt idx="719">
                  <c:v>0.622172842410788</c:v>
                </c:pt>
                <c:pt idx="720">
                  <c:v>0.624493281275151</c:v>
                </c:pt>
                <c:pt idx="721">
                  <c:v>0.626804509301376</c:v>
                </c:pt>
                <c:pt idx="722">
                  <c:v>0.62910632660142</c:v>
                </c:pt>
                <c:pt idx="723">
                  <c:v>0.631398536989056</c:v>
                </c:pt>
                <c:pt idx="724">
                  <c:v>0.633680948032666</c:v>
                </c:pt>
                <c:pt idx="725">
                  <c:v>0.635953371105122</c:v>
                </c:pt>
                <c:pt idx="726">
                  <c:v>0.638215621430647</c:v>
                </c:pt>
                <c:pt idx="727">
                  <c:v>0.640467518128746</c:v>
                </c:pt>
                <c:pt idx="728">
                  <c:v>0.642708884255126</c:v>
                </c:pt>
                <c:pt idx="729">
                  <c:v>0.644939546839644</c:v>
                </c:pt>
                <c:pt idx="730">
                  <c:v>0.64715933692131</c:v>
                </c:pt>
                <c:pt idx="731">
                  <c:v>0.649368089580269</c:v>
                </c:pt>
                <c:pt idx="732">
                  <c:v>0.651565643966896</c:v>
                </c:pt>
                <c:pt idx="733">
                  <c:v>0.653751843327892</c:v>
                </c:pt>
                <c:pt idx="734">
                  <c:v>0.655926535029486</c:v>
                </c:pt>
                <c:pt idx="735">
                  <c:v>0.658089570577762</c:v>
                </c:pt>
                <c:pt idx="736">
                  <c:v>0.660240805636068</c:v>
                </c:pt>
                <c:pt idx="737">
                  <c:v>0.662380100039587</c:v>
                </c:pt>
                <c:pt idx="738">
                  <c:v>0.664507317807117</c:v>
                </c:pt>
                <c:pt idx="739">
                  <c:v>0.666622327150045</c:v>
                </c:pt>
                <c:pt idx="740">
                  <c:v>0.668725000478567</c:v>
                </c:pt>
                <c:pt idx="741">
                  <c:v>0.670815214405204</c:v>
                </c:pt>
                <c:pt idx="742">
                  <c:v>0.672892849745675</c:v>
                </c:pt>
                <c:pt idx="743">
                  <c:v>0.674957791517098</c:v>
                </c:pt>
                <c:pt idx="744">
                  <c:v>0.677009928933629</c:v>
                </c:pt>
                <c:pt idx="745">
                  <c:v>0.679049155399588</c:v>
                </c:pt>
                <c:pt idx="746">
                  <c:v>0.68107536850005</c:v>
                </c:pt>
                <c:pt idx="747">
                  <c:v>0.683088469989085</c:v>
                </c:pt>
                <c:pt idx="748">
                  <c:v>0.685088365775519</c:v>
                </c:pt>
                <c:pt idx="749">
                  <c:v>0.687074965906441</c:v>
                </c:pt>
                <c:pt idx="750">
                  <c:v>0.689048184548422</c:v>
                </c:pt>
                <c:pt idx="751">
                  <c:v>0.69100793996651</c:v>
                </c:pt>
                <c:pt idx="752">
                  <c:v>0.692954154501095</c:v>
                </c:pt>
                <c:pt idx="753">
                  <c:v>0.694886754542654</c:v>
                </c:pt>
                <c:pt idx="754">
                  <c:v>0.696805670504506</c:v>
                </c:pt>
                <c:pt idx="755">
                  <c:v>0.698710836793541</c:v>
                </c:pt>
                <c:pt idx="756">
                  <c:v>0.700602191779109</c:v>
                </c:pt>
                <c:pt idx="757">
                  <c:v>0.702479677760024</c:v>
                </c:pt>
                <c:pt idx="758">
                  <c:v>0.704343240929794</c:v>
                </c:pt>
                <c:pt idx="759">
                  <c:v>0.706192831340155</c:v>
                </c:pt>
                <c:pt idx="760">
                  <c:v>0.708028402862948</c:v>
                </c:pt>
                <c:pt idx="761">
                  <c:v>0.709849913150427</c:v>
                </c:pt>
                <c:pt idx="762">
                  <c:v>0.711657323594014</c:v>
                </c:pt>
                <c:pt idx="763">
                  <c:v>0.713450599281661</c:v>
                </c:pt>
                <c:pt idx="764">
                  <c:v>0.7152297089538</c:v>
                </c:pt>
                <c:pt idx="765">
                  <c:v>0.716994624957931</c:v>
                </c:pt>
                <c:pt idx="766">
                  <c:v>0.718745323202058</c:v>
                </c:pt>
                <c:pt idx="767">
                  <c:v>0.720481783106837</c:v>
                </c:pt>
                <c:pt idx="768">
                  <c:v>0.722203987556671</c:v>
                </c:pt>
                <c:pt idx="769">
                  <c:v>0.72391192284971</c:v>
                </c:pt>
                <c:pt idx="770">
                  <c:v>0.725605578646875</c:v>
                </c:pt>
                <c:pt idx="771">
                  <c:v>0.727284947919934</c:v>
                </c:pt>
                <c:pt idx="772">
                  <c:v>0.728950026898759</c:v>
                </c:pt>
                <c:pt idx="773">
                  <c:v>0.730600815017702</c:v>
                </c:pt>
                <c:pt idx="774">
                  <c:v>0.732237314861288</c:v>
                </c:pt>
                <c:pt idx="775">
                  <c:v>0.733859532109219</c:v>
                </c:pt>
                <c:pt idx="776">
                  <c:v>0.735467475480709</c:v>
                </c:pt>
                <c:pt idx="777">
                  <c:v>0.737061156678327</c:v>
                </c:pt>
                <c:pt idx="778">
                  <c:v>0.738640590331249</c:v>
                </c:pt>
                <c:pt idx="779">
                  <c:v>0.740205793938147</c:v>
                </c:pt>
                <c:pt idx="780">
                  <c:v>0.741756787809604</c:v>
                </c:pt>
                <c:pt idx="781">
                  <c:v>0.743293595010248</c:v>
                </c:pt>
                <c:pt idx="782">
                  <c:v>0.744816241300563</c:v>
                </c:pt>
                <c:pt idx="783">
                  <c:v>0.746324755078478</c:v>
                </c:pt>
                <c:pt idx="784">
                  <c:v>0.747819167320762</c:v>
                </c:pt>
                <c:pt idx="785">
                  <c:v>0.749299511524315</c:v>
                </c:pt>
                <c:pt idx="786">
                  <c:v>0.75076582364732</c:v>
                </c:pt>
                <c:pt idx="787">
                  <c:v>0.752218142050399</c:v>
                </c:pt>
                <c:pt idx="788">
                  <c:v>0.753656507437766</c:v>
                </c:pt>
                <c:pt idx="789">
                  <c:v>0.755080962798404</c:v>
                </c:pt>
                <c:pt idx="790">
                  <c:v>0.756491553347367</c:v>
                </c:pt>
                <c:pt idx="791">
                  <c:v>0.757888326467202</c:v>
                </c:pt>
                <c:pt idx="792">
                  <c:v>0.759271331649548</c:v>
                </c:pt>
                <c:pt idx="793">
                  <c:v>0.760640620436933</c:v>
                </c:pt>
                <c:pt idx="794">
                  <c:v>0.761996246364863</c:v>
                </c:pt>
                <c:pt idx="795">
                  <c:v>0.763338264904144</c:v>
                </c:pt>
                <c:pt idx="796">
                  <c:v>0.764666733403576</c:v>
                </c:pt>
                <c:pt idx="797">
                  <c:v>0.765981711032943</c:v>
                </c:pt>
                <c:pt idx="798">
                  <c:v>0.767283258726475</c:v>
                </c:pt>
                <c:pt idx="799">
                  <c:v>0.768571439126628</c:v>
                </c:pt>
                <c:pt idx="800">
                  <c:v>0.769846316528393</c:v>
                </c:pt>
                <c:pt idx="801">
                  <c:v>0.771107956824012</c:v>
                </c:pt>
                <c:pt idx="802">
                  <c:v>0.772356427448274</c:v>
                </c:pt>
                <c:pt idx="803">
                  <c:v>0.773591797324246</c:v>
                </c:pt>
                <c:pt idx="804">
                  <c:v>0.774814136809631</c:v>
                </c:pt>
                <c:pt idx="805">
                  <c:v>0.776023517643651</c:v>
                </c:pt>
                <c:pt idx="806">
                  <c:v>0.777220012894535</c:v>
                </c:pt>
                <c:pt idx="807">
                  <c:v>0.778403696907637</c:v>
                </c:pt>
                <c:pt idx="808">
                  <c:v>0.779574645254188</c:v>
                </c:pt>
                <c:pt idx="809">
                  <c:v>0.780732934680648</c:v>
                </c:pt>
                <c:pt idx="810">
                  <c:v>0.781878643058811</c:v>
                </c:pt>
                <c:pt idx="811">
                  <c:v>0.783011849336501</c:v>
                </c:pt>
                <c:pt idx="812">
                  <c:v>0.784132633489051</c:v>
                </c:pt>
                <c:pt idx="813">
                  <c:v>0.785241076471421</c:v>
                </c:pt>
                <c:pt idx="814">
                  <c:v>0.786337260171076</c:v>
                </c:pt>
                <c:pt idx="815">
                  <c:v>0.787421267361604</c:v>
                </c:pt>
                <c:pt idx="816">
                  <c:v>0.788493181657041</c:v>
                </c:pt>
                <c:pt idx="817">
                  <c:v>0.789553087466992</c:v>
                </c:pt>
                <c:pt idx="818">
                  <c:v>0.790601069952464</c:v>
                </c:pt>
                <c:pt idx="819">
                  <c:v>0.79163721498252</c:v>
                </c:pt>
                <c:pt idx="820">
                  <c:v>0.792661609091659</c:v>
                </c:pt>
                <c:pt idx="821">
                  <c:v>0.793674339438012</c:v>
                </c:pt>
                <c:pt idx="822">
                  <c:v>0.794675493762283</c:v>
                </c:pt>
                <c:pt idx="823">
                  <c:v>0.795665160347523</c:v>
                </c:pt>
                <c:pt idx="824">
                  <c:v>0.796643427979651</c:v>
                </c:pt>
                <c:pt idx="825">
                  <c:v>0.797610385908788</c:v>
                </c:pt>
                <c:pt idx="826">
                  <c:v>0.798566123811384</c:v>
                </c:pt>
                <c:pt idx="827">
                  <c:v>0.799510731753136</c:v>
                </c:pt>
                <c:pt idx="828">
                  <c:v>0.800444300152682</c:v>
                </c:pt>
                <c:pt idx="829">
                  <c:v>0.801366919746121</c:v>
                </c:pt>
                <c:pt idx="830">
                  <c:v>0.802278681552303</c:v>
                </c:pt>
                <c:pt idx="831">
                  <c:v>0.803179676838898</c:v>
                </c:pt>
                <c:pt idx="832">
                  <c:v>0.80406999708926</c:v>
                </c:pt>
                <c:pt idx="833">
                  <c:v>0.804949733970113</c:v>
                </c:pt>
                <c:pt idx="834">
                  <c:v>0.805818979299926</c:v>
                </c:pt>
                <c:pt idx="835">
                  <c:v>0.806677825018163</c:v>
                </c:pt>
                <c:pt idx="836">
                  <c:v>0.807526363155219</c:v>
                </c:pt>
                <c:pt idx="837">
                  <c:v>0.80836468580319</c:v>
                </c:pt>
                <c:pt idx="838">
                  <c:v>0.809192885087334</c:v>
                </c:pt>
                <c:pt idx="839">
                  <c:v>0.81001105313835</c:v>
                </c:pt>
                <c:pt idx="840">
                  <c:v>0.810819282065352</c:v>
                </c:pt>
                <c:pt idx="841">
                  <c:v>0.811617663929616</c:v>
                </c:pt>
                <c:pt idx="842">
                  <c:v>0.812406290719037</c:v>
                </c:pt>
                <c:pt idx="843">
                  <c:v>0.813185254323323</c:v>
                </c:pt>
                <c:pt idx="844">
                  <c:v>0.813954646509895</c:v>
                </c:pt>
                <c:pt idx="845">
                  <c:v>0.814714558900504</c:v>
                </c:pt>
                <c:pt idx="846">
                  <c:v>0.815465082948563</c:v>
                </c:pt>
                <c:pt idx="847">
                  <c:v>0.816206309917119</c:v>
                </c:pt>
                <c:pt idx="848">
                  <c:v>0.816938330857577</c:v>
                </c:pt>
                <c:pt idx="849">
                  <c:v>0.817661236589026</c:v>
                </c:pt>
                <c:pt idx="850">
                  <c:v>0.818375117678285</c:v>
                </c:pt>
                <c:pt idx="851">
                  <c:v>0.819080064420584</c:v>
                </c:pt>
                <c:pt idx="852">
                  <c:v>0.819776166820881</c:v>
                </c:pt>
                <c:pt idx="853">
                  <c:v>0.82046351457582</c:v>
                </c:pt>
                <c:pt idx="854">
                  <c:v>0.821142197056317</c:v>
                </c:pt>
                <c:pt idx="855">
                  <c:v>0.821812303290759</c:v>
                </c:pt>
                <c:pt idx="856">
                  <c:v>0.822473921948805</c:v>
                </c:pt>
                <c:pt idx="857">
                  <c:v>0.823127141325788</c:v>
                </c:pt>
                <c:pt idx="858">
                  <c:v>0.823772049327693</c:v>
                </c:pt>
                <c:pt idx="859">
                  <c:v>0.82440873345672</c:v>
                </c:pt>
                <c:pt idx="860">
                  <c:v>0.825037280797392</c:v>
                </c:pt>
                <c:pt idx="861">
                  <c:v>0.825657778003244</c:v>
                </c:pt>
                <c:pt idx="862">
                  <c:v>0.826270311284024</c:v>
                </c:pt>
                <c:pt idx="863">
                  <c:v>0.826874966393449</c:v>
                </c:pt>
                <c:pt idx="864">
                  <c:v>0.827471828617466</c:v>
                </c:pt>
                <c:pt idx="865">
                  <c:v>0.82806098276305</c:v>
                </c:pt>
                <c:pt idx="866">
                  <c:v>0.828642513147466</c:v>
                </c:pt>
                <c:pt idx="867">
                  <c:v>0.829216503588047</c:v>
                </c:pt>
                <c:pt idx="868">
                  <c:v>0.829783037392455</c:v>
                </c:pt>
                <c:pt idx="869">
                  <c:v>0.830342197349387</c:v>
                </c:pt>
                <c:pt idx="870">
                  <c:v>0.830894065719765</c:v>
                </c:pt>
                <c:pt idx="871">
                  <c:v>0.831438724228367</c:v>
                </c:pt>
                <c:pt idx="872">
                  <c:v>0.831976254055893</c:v>
                </c:pt>
                <c:pt idx="873">
                  <c:v>0.832506735831445</c:v>
                </c:pt>
                <c:pt idx="874">
                  <c:v>0.833030249625492</c:v>
                </c:pt>
                <c:pt idx="875">
                  <c:v>0.833546874943126</c:v>
                </c:pt>
                <c:pt idx="876">
                  <c:v>0.834056690717845</c:v>
                </c:pt>
                <c:pt idx="877">
                  <c:v>0.834559775305636</c:v>
                </c:pt>
                <c:pt idx="878">
                  <c:v>0.835056206479477</c:v>
                </c:pt>
                <c:pt idx="879">
                  <c:v>0.835546061424181</c:v>
                </c:pt>
                <c:pt idx="880">
                  <c:v>0.836029416731654</c:v>
                </c:pt>
                <c:pt idx="881">
                  <c:v>0.836506348396436</c:v>
                </c:pt>
                <c:pt idx="882">
                  <c:v>0.836976931811632</c:v>
                </c:pt>
                <c:pt idx="883">
                  <c:v>0.837441241765155</c:v>
                </c:pt>
                <c:pt idx="884">
                  <c:v>0.837899352436304</c:v>
                </c:pt>
                <c:pt idx="885">
                  <c:v>0.83835133739263</c:v>
                </c:pt>
                <c:pt idx="886">
                  <c:v>0.838797269587167</c:v>
                </c:pt>
                <c:pt idx="887">
                  <c:v>0.839237221355886</c:v>
                </c:pt>
                <c:pt idx="888">
                  <c:v>0.839671264415493</c:v>
                </c:pt>
                <c:pt idx="889">
                  <c:v>0.840099469861468</c:v>
                </c:pt>
                <c:pt idx="890">
                  <c:v>0.840521908166436</c:v>
                </c:pt>
                <c:pt idx="891">
                  <c:v>0.840938649178718</c:v>
                </c:pt>
                <c:pt idx="892">
                  <c:v>0.841349762121211</c:v>
                </c:pt>
                <c:pt idx="893">
                  <c:v>0.841755315590481</c:v>
                </c:pt>
                <c:pt idx="894">
                  <c:v>0.842155377556091</c:v>
                </c:pt>
                <c:pt idx="895">
                  <c:v>0.8425500153602</c:v>
                </c:pt>
                <c:pt idx="896">
                  <c:v>0.842939295717344</c:v>
                </c:pt>
                <c:pt idx="897">
                  <c:v>0.843323284714457</c:v>
                </c:pt>
                <c:pt idx="898">
                  <c:v>0.843702047811102</c:v>
                </c:pt>
                <c:pt idx="899">
                  <c:v>0.8440756498399</c:v>
                </c:pt>
                <c:pt idx="900">
                  <c:v>0.844444155007158</c:v>
                </c:pt>
                <c:pt idx="901">
                  <c:v>0.844807626893708</c:v>
                </c:pt>
                <c:pt idx="902">
                  <c:v>0.845166128455877</c:v>
                </c:pt>
                <c:pt idx="903">
                  <c:v>0.845519722026702</c:v>
                </c:pt>
                <c:pt idx="904">
                  <c:v>0.845868469317263</c:v>
                </c:pt>
                <c:pt idx="905">
                  <c:v>0.846212431418205</c:v>
                </c:pt>
                <c:pt idx="906">
                  <c:v>0.84655166880141</c:v>
                </c:pt>
                <c:pt idx="907">
                  <c:v>0.846886241321835</c:v>
                </c:pt>
                <c:pt idx="908">
                  <c:v>0.847216208219477</c:v>
                </c:pt>
                <c:pt idx="909">
                  <c:v>0.847541628121494</c:v>
                </c:pt>
                <c:pt idx="910">
                  <c:v>0.847862559044449</c:v>
                </c:pt>
                <c:pt idx="911">
                  <c:v>0.848179058396717</c:v>
                </c:pt>
                <c:pt idx="912">
                  <c:v>0.848491182980952</c:v>
                </c:pt>
                <c:pt idx="913">
                  <c:v>0.848798988996756</c:v>
                </c:pt>
                <c:pt idx="914">
                  <c:v>0.84910253204339</c:v>
                </c:pt>
                <c:pt idx="915">
                  <c:v>0.849401867122627</c:v>
                </c:pt>
                <c:pt idx="916">
                  <c:v>0.849697048641738</c:v>
                </c:pt>
                <c:pt idx="917">
                  <c:v>0.849988130416503</c:v>
                </c:pt>
                <c:pt idx="918">
                  <c:v>0.850275165674399</c:v>
                </c:pt>
                <c:pt idx="919">
                  <c:v>0.850558207057827</c:v>
                </c:pt>
                <c:pt idx="920">
                  <c:v>0.850837306627444</c:v>
                </c:pt>
                <c:pt idx="921">
                  <c:v>0.851112515865571</c:v>
                </c:pt>
                <c:pt idx="922">
                  <c:v>0.851383885679692</c:v>
                </c:pt>
                <c:pt idx="923">
                  <c:v>0.851651466406015</c:v>
                </c:pt>
                <c:pt idx="924">
                  <c:v>0.851915307813098</c:v>
                </c:pt>
                <c:pt idx="925">
                  <c:v>0.852175459105573</c:v>
                </c:pt>
                <c:pt idx="926">
                  <c:v>0.852431968927884</c:v>
                </c:pt>
                <c:pt idx="927">
                  <c:v>0.852684885368143</c:v>
                </c:pt>
                <c:pt idx="928">
                  <c:v>0.852934255961973</c:v>
                </c:pt>
                <c:pt idx="929">
                  <c:v>0.85318012769648</c:v>
                </c:pt>
                <c:pt idx="930">
                  <c:v>0.853422547014198</c:v>
                </c:pt>
                <c:pt idx="931">
                  <c:v>0.853661559817149</c:v>
                </c:pt>
                <c:pt idx="932">
                  <c:v>0.8538972114709</c:v>
                </c:pt>
                <c:pt idx="933">
                  <c:v>0.854129546808656</c:v>
                </c:pt>
                <c:pt idx="934">
                  <c:v>0.854358610135454</c:v>
                </c:pt>
                <c:pt idx="935">
                  <c:v>0.854584445232293</c:v>
                </c:pt>
                <c:pt idx="936">
                  <c:v>0.854807095360392</c:v>
                </c:pt>
                <c:pt idx="937">
                  <c:v>0.855026603265396</c:v>
                </c:pt>
                <c:pt idx="938">
                  <c:v>0.855243011181664</c:v>
                </c:pt>
                <c:pt idx="939">
                  <c:v>0.855456360836564</c:v>
                </c:pt>
                <c:pt idx="940">
                  <c:v>0.855666693454784</c:v>
                </c:pt>
                <c:pt idx="941">
                  <c:v>0.855874049762632</c:v>
                </c:pt>
                <c:pt idx="942">
                  <c:v>0.856078469992444</c:v>
                </c:pt>
                <c:pt idx="943">
                  <c:v>0.8562799938869</c:v>
                </c:pt>
                <c:pt idx="944">
                  <c:v>0.856478660703412</c:v>
                </c:pt>
                <c:pt idx="945">
                  <c:v>0.856674509218522</c:v>
                </c:pt>
                <c:pt idx="946">
                  <c:v>0.856867577732267</c:v>
                </c:pt>
                <c:pt idx="947">
                  <c:v>0.857057904072625</c:v>
                </c:pt>
                <c:pt idx="948">
                  <c:v>0.857245525599873</c:v>
                </c:pt>
                <c:pt idx="949">
                  <c:v>0.857430479211008</c:v>
                </c:pt>
                <c:pt idx="950">
                  <c:v>0.857612801344183</c:v>
                </c:pt>
                <c:pt idx="951">
                  <c:v>0.85779252798307</c:v>
                </c:pt>
                <c:pt idx="952">
                  <c:v>0.857969694661306</c:v>
                </c:pt>
                <c:pt idx="953">
                  <c:v>0.858144336466865</c:v>
                </c:pt>
                <c:pt idx="954">
                  <c:v>0.858316488046463</c:v>
                </c:pt>
                <c:pt idx="955">
                  <c:v>0.858486183609968</c:v>
                </c:pt>
                <c:pt idx="956">
                  <c:v>0.858653456934753</c:v>
                </c:pt>
                <c:pt idx="957">
                  <c:v>0.858818341370068</c:v>
                </c:pt>
                <c:pt idx="958">
                  <c:v>0.858980869841435</c:v>
                </c:pt>
                <c:pt idx="959">
                  <c:v>0.859141074854965</c:v>
                </c:pt>
                <c:pt idx="960">
                  <c:v>0.859298988501704</c:v>
                </c:pt>
                <c:pt idx="961">
                  <c:v>0.859454642461962</c:v>
                </c:pt>
                <c:pt idx="962">
                  <c:v>0.859608068009617</c:v>
                </c:pt>
                <c:pt idx="963">
                  <c:v>0.859759296016404</c:v>
                </c:pt>
                <c:pt idx="964">
                  <c:v>0.859908356956184</c:v>
                </c:pt>
                <c:pt idx="965">
                  <c:v>0.860055280909217</c:v>
                </c:pt>
                <c:pt idx="966">
                  <c:v>0.860200097566392</c:v>
                </c:pt>
                <c:pt idx="967">
                  <c:v>0.860342836233429</c:v>
                </c:pt>
                <c:pt idx="968">
                  <c:v>0.860483525835089</c:v>
                </c:pt>
                <c:pt idx="969">
                  <c:v>0.860622194919363</c:v>
                </c:pt>
                <c:pt idx="970">
                  <c:v>0.860758871661601</c:v>
                </c:pt>
                <c:pt idx="971">
                  <c:v>0.860893583868639</c:v>
                </c:pt>
                <c:pt idx="972">
                  <c:v>0.861026358982938</c:v>
                </c:pt>
                <c:pt idx="973">
                  <c:v>0.86115722408664</c:v>
                </c:pt>
                <c:pt idx="974">
                  <c:v>0.861286205905624</c:v>
                </c:pt>
                <c:pt idx="975">
                  <c:v>0.861413330813559</c:v>
                </c:pt>
                <c:pt idx="976">
                  <c:v>0.861538624835886</c:v>
                </c:pt>
                <c:pt idx="977">
                  <c:v>0.861662113653817</c:v>
                </c:pt>
                <c:pt idx="978">
                  <c:v>0.861783822608277</c:v>
                </c:pt>
                <c:pt idx="979">
                  <c:v>0.861903776703834</c:v>
                </c:pt>
                <c:pt idx="980">
                  <c:v>0.862022000612602</c:v>
                </c:pt>
                <c:pt idx="981">
                  <c:v>0.862138518678109</c:v>
                </c:pt>
                <c:pt idx="982">
                  <c:v>0.862253354919119</c:v>
                </c:pt>
                <c:pt idx="983">
                  <c:v>0.862366533033483</c:v>
                </c:pt>
                <c:pt idx="984">
                  <c:v>0.862478076401891</c:v>
                </c:pt>
                <c:pt idx="985">
                  <c:v>0.862588008091628</c:v>
                </c:pt>
                <c:pt idx="986">
                  <c:v>0.862696350860328</c:v>
                </c:pt>
                <c:pt idx="987">
                  <c:v>0.862803127159632</c:v>
                </c:pt>
                <c:pt idx="988">
                  <c:v>0.862908359138877</c:v>
                </c:pt>
                <c:pt idx="989">
                  <c:v>0.863012068648706</c:v>
                </c:pt>
                <c:pt idx="990">
                  <c:v>0.863114277244711</c:v>
                </c:pt>
                <c:pt idx="991">
                  <c:v>0.863215006190958</c:v>
                </c:pt>
                <c:pt idx="992">
                  <c:v>0.863314276463572</c:v>
                </c:pt>
                <c:pt idx="993">
                  <c:v>0.863412108754203</c:v>
                </c:pt>
                <c:pt idx="994">
                  <c:v>0.863508523473566</c:v>
                </c:pt>
                <c:pt idx="995">
                  <c:v>0.863603540754816</c:v>
                </c:pt>
                <c:pt idx="996">
                  <c:v>0.863697180457027</c:v>
                </c:pt>
                <c:pt idx="997">
                  <c:v>0.86378946216855</c:v>
                </c:pt>
                <c:pt idx="998">
                  <c:v>0.863880405210355</c:v>
                </c:pt>
              </c:numCache>
            </c:numRef>
          </c:yVal>
          <c:smooth val="0"/>
        </c:ser>
        <c:ser>
          <c:idx val="6"/>
          <c:order val="1"/>
          <c:tx>
            <c:v>SMS</c:v>
          </c:tx>
          <c:spPr>
            <a:ln w="63500">
              <a:solidFill>
                <a:srgbClr val="0070C0"/>
              </a:solidFill>
            </a:ln>
          </c:spPr>
          <c:marker>
            <c:symbol val="none"/>
          </c:marker>
          <c:xVal>
            <c:numRef>
              <c:f>Sheet1!$I$2:$I$1000</c:f>
              <c:numCache>
                <c:formatCode>General</c:formatCode>
                <c:ptCount val="999"/>
                <c:pt idx="0">
                  <c:v>0.000546772366257719</c:v>
                </c:pt>
                <c:pt idx="1">
                  <c:v>0.000555098848992606</c:v>
                </c:pt>
                <c:pt idx="2">
                  <c:v>0.00056355213095696</c:v>
                </c:pt>
                <c:pt idx="3">
                  <c:v>0.000572134143103516</c:v>
                </c:pt>
                <c:pt idx="4">
                  <c:v>0.000580846845790371</c:v>
                </c:pt>
                <c:pt idx="5">
                  <c:v>0.000589692229228802</c:v>
                </c:pt>
                <c:pt idx="6">
                  <c:v>0.000598672313937872</c:v>
                </c:pt>
                <c:pt idx="7">
                  <c:v>0.000607789151205959</c:v>
                </c:pt>
                <c:pt idx="8">
                  <c:v>0.00061704482355935</c:v>
                </c:pt>
                <c:pt idx="9">
                  <c:v>0.000626441445237916</c:v>
                </c:pt>
                <c:pt idx="10">
                  <c:v>0.000635981162678088</c:v>
                </c:pt>
                <c:pt idx="11">
                  <c:v>0.000645666155003139</c:v>
                </c:pt>
                <c:pt idx="12">
                  <c:v>0.000655498634520949</c:v>
                </c:pt>
                <c:pt idx="13">
                  <c:v>0.00066548084722939</c:v>
                </c:pt>
                <c:pt idx="14">
                  <c:v>0.000675615073329333</c:v>
                </c:pt>
                <c:pt idx="15">
                  <c:v>0.000685903627745512</c:v>
                </c:pt>
                <c:pt idx="16">
                  <c:v>0.000696348860655344</c:v>
                </c:pt>
                <c:pt idx="17">
                  <c:v>0.000706953158025729</c:v>
                </c:pt>
                <c:pt idx="18">
                  <c:v>0.0007177189421581</c:v>
                </c:pt>
                <c:pt idx="19">
                  <c:v>0.000728648672241728</c:v>
                </c:pt>
                <c:pt idx="20">
                  <c:v>0.00073974484491546</c:v>
                </c:pt>
                <c:pt idx="21">
                  <c:v>0.00075100999483803</c:v>
                </c:pt>
                <c:pt idx="22">
                  <c:v>0.000762446695267034</c:v>
                </c:pt>
                <c:pt idx="23">
                  <c:v>0.000774057558646736</c:v>
                </c:pt>
                <c:pt idx="24">
                  <c:v>0.000785845237204809</c:v>
                </c:pt>
                <c:pt idx="25">
                  <c:v>0.000797812423558183</c:v>
                </c:pt>
                <c:pt idx="26">
                  <c:v>0.000809961851328106</c:v>
                </c:pt>
                <c:pt idx="27">
                  <c:v>0.000822296295764573</c:v>
                </c:pt>
                <c:pt idx="28">
                  <c:v>0.000834818574380273</c:v>
                </c:pt>
                <c:pt idx="29">
                  <c:v>0.000847531547594187</c:v>
                </c:pt>
                <c:pt idx="30">
                  <c:v>0.000860438119384962</c:v>
                </c:pt>
                <c:pt idx="31">
                  <c:v>0.00087354123795428</c:v>
                </c:pt>
                <c:pt idx="32">
                  <c:v>0.000886843896400283</c:v>
                </c:pt>
                <c:pt idx="33">
                  <c:v>0.000900349133401303</c:v>
                </c:pt>
                <c:pt idx="34">
                  <c:v>0.00091406003390995</c:v>
                </c:pt>
                <c:pt idx="35">
                  <c:v>0.00092797972985782</c:v>
                </c:pt>
                <c:pt idx="36">
                  <c:v>0.000942111400870882</c:v>
                </c:pt>
                <c:pt idx="37">
                  <c:v>0.00095645827499582</c:v>
                </c:pt>
                <c:pt idx="38">
                  <c:v>0.00097102362943738</c:v>
                </c:pt>
                <c:pt idx="39">
                  <c:v>0.000985810791306987</c:v>
                </c:pt>
                <c:pt idx="40">
                  <c:v>0.00100082313838272</c:v>
                </c:pt>
                <c:pt idx="41">
                  <c:v>0.00101606409988094</c:v>
                </c:pt>
                <c:pt idx="42">
                  <c:v>0.00103153715723953</c:v>
                </c:pt>
                <c:pt idx="43">
                  <c:v>0.00104724584491323</c:v>
                </c:pt>
                <c:pt idx="44">
                  <c:v>0.00106319375118094</c:v>
                </c:pt>
                <c:pt idx="45">
                  <c:v>0.00107938451896542</c:v>
                </c:pt>
                <c:pt idx="46">
                  <c:v>0.0010958218466654</c:v>
                </c:pt>
                <c:pt idx="47">
                  <c:v>0.00111250948900041</c:v>
                </c:pt>
                <c:pt idx="48">
                  <c:v>0.00112945125786844</c:v>
                </c:pt>
                <c:pt idx="49">
                  <c:v>0.00114665102321669</c:v>
                </c:pt>
                <c:pt idx="50">
                  <c:v>0.00116411271392558</c:v>
                </c:pt>
                <c:pt idx="51">
                  <c:v>0.00118184031870616</c:v>
                </c:pt>
                <c:pt idx="52">
                  <c:v>0.00119983788701134</c:v>
                </c:pt>
                <c:pt idx="53">
                  <c:v>0.00121810952996075</c:v>
                </c:pt>
                <c:pt idx="54">
                  <c:v>0.00123665942127995</c:v>
                </c:pt>
                <c:pt idx="55">
                  <c:v>0.00125549179825375</c:v>
                </c:pt>
                <c:pt idx="56">
                  <c:v>0.00127461096269417</c:v>
                </c:pt>
                <c:pt idx="57">
                  <c:v>0.00129402128192301</c:v>
                </c:pt>
                <c:pt idx="58">
                  <c:v>0.00131372718976955</c:v>
                </c:pt>
                <c:pt idx="59">
                  <c:v>0.0013337331875833</c:v>
                </c:pt>
                <c:pt idx="60">
                  <c:v>0.00135404384526224</c:v>
                </c:pt>
                <c:pt idx="61">
                  <c:v>0.00137466380229668</c:v>
                </c:pt>
                <c:pt idx="62">
                  <c:v>0.00139559776882912</c:v>
                </c:pt>
                <c:pt idx="63">
                  <c:v>0.00141685052673008</c:v>
                </c:pt>
                <c:pt idx="64">
                  <c:v>0.00143842693069043</c:v>
                </c:pt>
                <c:pt idx="65">
                  <c:v>0.00146033190933039</c:v>
                </c:pt>
                <c:pt idx="66">
                  <c:v>0.00148257046632527</c:v>
                </c:pt>
                <c:pt idx="67">
                  <c:v>0.00150514768154849</c:v>
                </c:pt>
                <c:pt idx="68">
                  <c:v>0.00152806871223197</c:v>
                </c:pt>
                <c:pt idx="69">
                  <c:v>0.00155133879414413</c:v>
                </c:pt>
                <c:pt idx="70">
                  <c:v>0.00157496324278592</c:v>
                </c:pt>
                <c:pt idx="71">
                  <c:v>0.001598947454605</c:v>
                </c:pt>
                <c:pt idx="72">
                  <c:v>0.00162329690822842</c:v>
                </c:pt>
                <c:pt idx="73">
                  <c:v>0.00164801716571414</c:v>
                </c:pt>
                <c:pt idx="74">
                  <c:v>0.00167311387382146</c:v>
                </c:pt>
                <c:pt idx="75">
                  <c:v>0.00169859276530098</c:v>
                </c:pt>
                <c:pt idx="76">
                  <c:v>0.00172445966020403</c:v>
                </c:pt>
                <c:pt idx="77">
                  <c:v>0.00175072046721221</c:v>
                </c:pt>
                <c:pt idx="78">
                  <c:v>0.00177738118498702</c:v>
                </c:pt>
                <c:pt idx="79">
                  <c:v>0.00180444790354013</c:v>
                </c:pt>
                <c:pt idx="80">
                  <c:v>0.00183192680562449</c:v>
                </c:pt>
                <c:pt idx="81">
                  <c:v>0.00185982416814669</c:v>
                </c:pt>
                <c:pt idx="82">
                  <c:v>0.00188814636360071</c:v>
                </c:pt>
                <c:pt idx="83">
                  <c:v>0.00191689986152356</c:v>
                </c:pt>
                <c:pt idx="84">
                  <c:v>0.00194609122997316</c:v>
                </c:pt>
                <c:pt idx="85">
                  <c:v>0.00197572713702859</c:v>
                </c:pt>
                <c:pt idx="86">
                  <c:v>0.00200581435231328</c:v>
                </c:pt>
                <c:pt idx="87">
                  <c:v>0.00203635974854141</c:v>
                </c:pt>
                <c:pt idx="88">
                  <c:v>0.00206737030308773</c:v>
                </c:pt>
                <c:pt idx="89">
                  <c:v>0.00209885309958144</c:v>
                </c:pt>
                <c:pt idx="90">
                  <c:v>0.0021308153295243</c:v>
                </c:pt>
                <c:pt idx="91">
                  <c:v>0.00216326429393331</c:v>
                </c:pt>
                <c:pt idx="92">
                  <c:v>0.00219620740500843</c:v>
                </c:pt>
                <c:pt idx="93">
                  <c:v>0.00222965218782581</c:v>
                </c:pt>
                <c:pt idx="94">
                  <c:v>0.00226360628205668</c:v>
                </c:pt>
                <c:pt idx="95">
                  <c:v>0.00229807744371236</c:v>
                </c:pt>
                <c:pt idx="96">
                  <c:v>0.0023330735469161</c:v>
                </c:pt>
                <c:pt idx="97">
                  <c:v>0.00236860258570162</c:v>
                </c:pt>
                <c:pt idx="98">
                  <c:v>0.0024046726758392</c:v>
                </c:pt>
                <c:pt idx="99">
                  <c:v>0.00244129205668955</c:v>
                </c:pt>
                <c:pt idx="100">
                  <c:v>0.00247846909308583</c:v>
                </c:pt>
                <c:pt idx="101">
                  <c:v>0.0025162122772445</c:v>
                </c:pt>
                <c:pt idx="102">
                  <c:v>0.00255453023070509</c:v>
                </c:pt>
                <c:pt idx="103">
                  <c:v>0.00259343170629959</c:v>
                </c:pt>
                <c:pt idx="104">
                  <c:v>0.00263292559015185</c:v>
                </c:pt>
                <c:pt idx="105">
                  <c:v>0.00267302090370747</c:v>
                </c:pt>
                <c:pt idx="106">
                  <c:v>0.00271372680579439</c:v>
                </c:pt>
                <c:pt idx="107">
                  <c:v>0.0027550525947151</c:v>
                </c:pt>
                <c:pt idx="108">
                  <c:v>0.00279700771037068</c:v>
                </c:pt>
                <c:pt idx="109">
                  <c:v>0.00283960173641692</c:v>
                </c:pt>
                <c:pt idx="110">
                  <c:v>0.00288284440245372</c:v>
                </c:pt>
                <c:pt idx="111">
                  <c:v>0.00292674558624744</c:v>
                </c:pt>
                <c:pt idx="112">
                  <c:v>0.00297131531598724</c:v>
                </c:pt>
                <c:pt idx="113">
                  <c:v>0.00301656377257588</c:v>
                </c:pt>
                <c:pt idx="114">
                  <c:v>0.00306250129195522</c:v>
                </c:pt>
                <c:pt idx="115">
                  <c:v>0.00310913836746723</c:v>
                </c:pt>
                <c:pt idx="116">
                  <c:v>0.00315648565225098</c:v>
                </c:pt>
                <c:pt idx="117">
                  <c:v>0.00320455396167614</c:v>
                </c:pt>
                <c:pt idx="118">
                  <c:v>0.00325335427581334</c:v>
                </c:pt>
                <c:pt idx="119">
                  <c:v>0.00330289774194248</c:v>
                </c:pt>
                <c:pt idx="120">
                  <c:v>0.00335319567709895</c:v>
                </c:pt>
                <c:pt idx="121">
                  <c:v>0.00340425957065883</c:v>
                </c:pt>
                <c:pt idx="122">
                  <c:v>0.00345610108696328</c:v>
                </c:pt>
                <c:pt idx="123">
                  <c:v>0.00350873206798304</c:v>
                </c:pt>
                <c:pt idx="124">
                  <c:v>0.00356216453602339</c:v>
                </c:pt>
                <c:pt idx="125">
                  <c:v>0.00361641069647044</c:v>
                </c:pt>
                <c:pt idx="126">
                  <c:v>0.00367148294057912</c:v>
                </c:pt>
                <c:pt idx="127">
                  <c:v>0.0037273938483037</c:v>
                </c:pt>
                <c:pt idx="128">
                  <c:v>0.00378415619117125</c:v>
                </c:pt>
                <c:pt idx="129">
                  <c:v>0.00384178293519923</c:v>
                </c:pt>
                <c:pt idx="130">
                  <c:v>0.0039002872438571</c:v>
                </c:pt>
                <c:pt idx="131">
                  <c:v>0.00395968248107318</c:v>
                </c:pt>
                <c:pt idx="132">
                  <c:v>0.0040199822142875</c:v>
                </c:pt>
                <c:pt idx="133">
                  <c:v>0.00408120021755077</c:v>
                </c:pt>
                <c:pt idx="134">
                  <c:v>0.00414335047467084</c:v>
                </c:pt>
                <c:pt idx="135">
                  <c:v>0.00420644718240695</c:v>
                </c:pt>
                <c:pt idx="136">
                  <c:v>0.00427050475371264</c:v>
                </c:pt>
                <c:pt idx="137">
                  <c:v>0.00433553782102803</c:v>
                </c:pt>
                <c:pt idx="138">
                  <c:v>0.00440156123962239</c:v>
                </c:pt>
                <c:pt idx="139">
                  <c:v>0.00446859009098719</c:v>
                </c:pt>
                <c:pt idx="140">
                  <c:v>0.00453663968628142</c:v>
                </c:pt>
                <c:pt idx="141">
                  <c:v>0.00460572556982883</c:v>
                </c:pt>
                <c:pt idx="142">
                  <c:v>0.00467586352266889</c:v>
                </c:pt>
                <c:pt idx="143">
                  <c:v>0.00474706956616128</c:v>
                </c:pt>
                <c:pt idx="144">
                  <c:v>0.00481935996564597</c:v>
                </c:pt>
                <c:pt idx="145">
                  <c:v>0.00489275123415835</c:v>
                </c:pt>
                <c:pt idx="146">
                  <c:v>0.00496726013620139</c:v>
                </c:pt>
                <c:pt idx="147">
                  <c:v>0.00504290369157501</c:v>
                </c:pt>
                <c:pt idx="148">
                  <c:v>0.00511969917926397</c:v>
                </c:pt>
                <c:pt idx="149">
                  <c:v>0.00519766414138474</c:v>
                </c:pt>
                <c:pt idx="150">
                  <c:v>0.00527681638719264</c:v>
                </c:pt>
                <c:pt idx="151">
                  <c:v>0.00535717399714986</c:v>
                </c:pt>
                <c:pt idx="152">
                  <c:v>0.0054387553270557</c:v>
                </c:pt>
                <c:pt idx="153">
                  <c:v>0.00552157901223929</c:v>
                </c:pt>
                <c:pt idx="154">
                  <c:v>0.00560566397181654</c:v>
                </c:pt>
                <c:pt idx="155">
                  <c:v>0.00569102941301174</c:v>
                </c:pt>
                <c:pt idx="156">
                  <c:v>0.00577769483554491</c:v>
                </c:pt>
                <c:pt idx="157">
                  <c:v>0.00586568003608618</c:v>
                </c:pt>
                <c:pt idx="158">
                  <c:v>0.00595500511277786</c:v>
                </c:pt>
                <c:pt idx="159">
                  <c:v>0.00604569046982524</c:v>
                </c:pt>
                <c:pt idx="160">
                  <c:v>0.00613775682215758</c:v>
                </c:pt>
                <c:pt idx="161">
                  <c:v>0.00623122520016</c:v>
                </c:pt>
                <c:pt idx="162">
                  <c:v>0.00632611695447714</c:v>
                </c:pt>
                <c:pt idx="163">
                  <c:v>0.0064224537608905</c:v>
                </c:pt>
                <c:pt idx="164">
                  <c:v>0.00652025762526956</c:v>
                </c:pt>
                <c:pt idx="165">
                  <c:v>0.00661955088859852</c:v>
                </c:pt>
                <c:pt idx="166">
                  <c:v>0.00672035623207972</c:v>
                </c:pt>
                <c:pt idx="167">
                  <c:v>0.00682269668231446</c:v>
                </c:pt>
                <c:pt idx="168">
                  <c:v>0.00692659561656289</c:v>
                </c:pt>
                <c:pt idx="169">
                  <c:v>0.00703207676808416</c:v>
                </c:pt>
                <c:pt idx="170">
                  <c:v>0.0071391642315575</c:v>
                </c:pt>
                <c:pt idx="171">
                  <c:v>0.00724788246858629</c:v>
                </c:pt>
                <c:pt idx="172">
                  <c:v>0.00735825631328559</c:v>
                </c:pt>
                <c:pt idx="173">
                  <c:v>0.00747031097795491</c:v>
                </c:pt>
                <c:pt idx="174">
                  <c:v>0.00758407205883747</c:v>
                </c:pt>
                <c:pt idx="175">
                  <c:v>0.00769956554196697</c:v>
                </c:pt>
                <c:pt idx="176">
                  <c:v>0.00781681780910353</c:v>
                </c:pt>
                <c:pt idx="177">
                  <c:v>0.00793585564375992</c:v>
                </c:pt>
                <c:pt idx="178">
                  <c:v>0.0080567062373198</c:v>
                </c:pt>
                <c:pt idx="179">
                  <c:v>0.00817939719524845</c:v>
                </c:pt>
                <c:pt idx="180">
                  <c:v>0.00830395654339948</c:v>
                </c:pt>
                <c:pt idx="181">
                  <c:v>0.00843041273441571</c:v>
                </c:pt>
                <c:pt idx="182">
                  <c:v>0.00855879465422916</c:v>
                </c:pt>
                <c:pt idx="183">
                  <c:v>0.008689131628659</c:v>
                </c:pt>
                <c:pt idx="184">
                  <c:v>0.00882145343011065</c:v>
                </c:pt>
                <c:pt idx="185">
                  <c:v>0.00895579028437636</c:v>
                </c:pt>
                <c:pt idx="186">
                  <c:v>0.00909217287753943</c:v>
                </c:pt>
                <c:pt idx="187">
                  <c:v>0.00923063236298415</c:v>
                </c:pt>
                <c:pt idx="188">
                  <c:v>0.00937120036851183</c:v>
                </c:pt>
                <c:pt idx="189">
                  <c:v>0.00951390900356535</c:v>
                </c:pt>
                <c:pt idx="190">
                  <c:v>0.00965879086656377</c:v>
                </c:pt>
                <c:pt idx="191">
                  <c:v>0.00980587905234907</c:v>
                </c:pt>
                <c:pt idx="192">
                  <c:v>0.00995520715974526</c:v>
                </c:pt>
                <c:pt idx="193">
                  <c:v>0.0101068092992338</c:v>
                </c:pt>
                <c:pt idx="194">
                  <c:v>0.0102607201007449</c:v>
                </c:pt>
                <c:pt idx="195">
                  <c:v>0.0104169747215684</c:v>
                </c:pt>
                <c:pt idx="196">
                  <c:v>0.0105756088543841</c:v>
                </c:pt>
                <c:pt idx="197">
                  <c:v>0.0107366587354154</c:v>
                </c:pt>
                <c:pt idx="198">
                  <c:v>0.010900161152706</c:v>
                </c:pt>
                <c:pt idx="199">
                  <c:v>0.0110661534545238</c:v>
                </c:pt>
                <c:pt idx="200">
                  <c:v>0.0112346735578922</c:v>
                </c:pt>
                <c:pt idx="201">
                  <c:v>0.011405759957251</c:v>
                </c:pt>
                <c:pt idx="202">
                  <c:v>0.0115794517332497</c:v>
                </c:pt>
                <c:pt idx="203">
                  <c:v>0.0117557885616748</c:v>
                </c:pt>
                <c:pt idx="204">
                  <c:v>0.0119348107225126</c:v>
                </c:pt>
                <c:pt idx="205">
                  <c:v>0.0121165591091498</c:v>
                </c:pt>
                <c:pt idx="206">
                  <c:v>0.0123010752377156</c:v>
                </c:pt>
                <c:pt idx="207">
                  <c:v>0.012488401256564</c:v>
                </c:pt>
                <c:pt idx="208">
                  <c:v>0.0126785799559025</c:v>
                </c:pt>
                <c:pt idx="209">
                  <c:v>0.012871654777566</c:v>
                </c:pt>
                <c:pt idx="210">
                  <c:v>0.0130676698249401</c:v>
                </c:pt>
                <c:pt idx="211">
                  <c:v>0.0132666698730356</c:v>
                </c:pt>
                <c:pt idx="212">
                  <c:v>0.0134687003787164</c:v>
                </c:pt>
                <c:pt idx="213">
                  <c:v>0.0136738074910827</c:v>
                </c:pt>
                <c:pt idx="214">
                  <c:v>0.0138820380620129</c:v>
                </c:pt>
                <c:pt idx="215">
                  <c:v>0.0140934396568658</c:v>
                </c:pt>
                <c:pt idx="216">
                  <c:v>0.014308060565346</c:v>
                </c:pt>
                <c:pt idx="217">
                  <c:v>0.014525949812534</c:v>
                </c:pt>
                <c:pt idx="218">
                  <c:v>0.0147471571700853</c:v>
                </c:pt>
                <c:pt idx="219">
                  <c:v>0.0149717331675993</c:v>
                </c:pt>
                <c:pt idx="220">
                  <c:v>0.0151997291041617</c:v>
                </c:pt>
                <c:pt idx="221">
                  <c:v>0.0154311970600626</c:v>
                </c:pt>
                <c:pt idx="222">
                  <c:v>0.015666189908693</c:v>
                </c:pt>
                <c:pt idx="223">
                  <c:v>0.0159047613286224</c:v>
                </c:pt>
                <c:pt idx="224">
                  <c:v>0.0161469658158603</c:v>
                </c:pt>
                <c:pt idx="225">
                  <c:v>0.0163928586963049</c:v>
                </c:pt>
                <c:pt idx="226">
                  <c:v>0.0166424961383806</c:v>
                </c:pt>
                <c:pt idx="227">
                  <c:v>0.0168959351658686</c:v>
                </c:pt>
                <c:pt idx="228">
                  <c:v>0.0171532336709326</c:v>
                </c:pt>
                <c:pt idx="229">
                  <c:v>0.0174144504273427</c:v>
                </c:pt>
                <c:pt idx="230">
                  <c:v>0.0176796451039012</c:v>
                </c:pt>
                <c:pt idx="231">
                  <c:v>0.0179488782780724</c:v>
                </c:pt>
                <c:pt idx="232">
                  <c:v>0.0182222114498197</c:v>
                </c:pt>
                <c:pt idx="233">
                  <c:v>0.0184997070556544</c:v>
                </c:pt>
                <c:pt idx="234">
                  <c:v>0.018781428482898</c:v>
                </c:pt>
                <c:pt idx="235">
                  <c:v>0.0190674400841604</c:v>
                </c:pt>
                <c:pt idx="236">
                  <c:v>0.0193578071920409</c:v>
                </c:pt>
                <c:pt idx="237">
                  <c:v>0.0196525961340517</c:v>
                </c:pt>
                <c:pt idx="238">
                  <c:v>0.0199518742477684</c:v>
                </c:pt>
                <c:pt idx="239">
                  <c:v>0.0202557098962114</c:v>
                </c:pt>
                <c:pt idx="240">
                  <c:v>0.0205641724834635</c:v>
                </c:pt>
                <c:pt idx="241">
                  <c:v>0.0208773324705214</c:v>
                </c:pt>
                <c:pt idx="242">
                  <c:v>0.021195261391392</c:v>
                </c:pt>
                <c:pt idx="243">
                  <c:v>0.0215180318694335</c:v>
                </c:pt>
                <c:pt idx="244">
                  <c:v>0.0218457176339428</c:v>
                </c:pt>
                <c:pt idx="245">
                  <c:v>0.0221783935369976</c:v>
                </c:pt>
                <c:pt idx="246">
                  <c:v>0.022516135570556</c:v>
                </c:pt>
                <c:pt idx="247">
                  <c:v>0.0228590208838133</c:v>
                </c:pt>
                <c:pt idx="248">
                  <c:v>0.0232071278008257</c:v>
                </c:pt>
                <c:pt idx="249">
                  <c:v>0.0235605358384016</c:v>
                </c:pt>
                <c:pt idx="250">
                  <c:v>0.0239193257242656</c:v>
                </c:pt>
                <c:pt idx="251">
                  <c:v>0.024283579415498</c:v>
                </c:pt>
                <c:pt idx="252">
                  <c:v>0.024653380117257</c:v>
                </c:pt>
                <c:pt idx="253">
                  <c:v>0.0250288123017836</c:v>
                </c:pt>
                <c:pt idx="254">
                  <c:v>0.0254099617276993</c:v>
                </c:pt>
                <c:pt idx="255">
                  <c:v>0.0257969154595932</c:v>
                </c:pt>
                <c:pt idx="256">
                  <c:v>0.0261897618879118</c:v>
                </c:pt>
                <c:pt idx="257">
                  <c:v>0.0265885907491489</c:v>
                </c:pt>
                <c:pt idx="258">
                  <c:v>0.0269934931463441</c:v>
                </c:pt>
                <c:pt idx="259">
                  <c:v>0.0274045615698925</c:v>
                </c:pt>
                <c:pt idx="260">
                  <c:v>0.0278218899186726</c:v>
                </c:pt>
                <c:pt idx="261">
                  <c:v>0.0282455735214951</c:v>
                </c:pt>
                <c:pt idx="262">
                  <c:v>0.0286757091588782</c:v>
                </c:pt>
                <c:pt idx="263">
                  <c:v>0.0291123950851556</c:v>
                </c:pt>
                <c:pt idx="264">
                  <c:v>0.0295557310509193</c:v>
                </c:pt>
                <c:pt idx="265">
                  <c:v>0.0300058183258065</c:v>
                </c:pt>
                <c:pt idx="266">
                  <c:v>0.0304627597216308</c:v>
                </c:pt>
                <c:pt idx="267">
                  <c:v>0.0309266596158689</c:v>
                </c:pt>
                <c:pt idx="268">
                  <c:v>0.0313976239755014</c:v>
                </c:pt>
                <c:pt idx="269">
                  <c:v>0.0318757603812199</c:v>
                </c:pt>
                <c:pt idx="270">
                  <c:v>0.0323611780519998</c:v>
                </c:pt>
                <c:pt idx="271">
                  <c:v>0.0328539878700506</c:v>
                </c:pt>
                <c:pt idx="272">
                  <c:v>0.0333543024061426</c:v>
                </c:pt>
                <c:pt idx="273">
                  <c:v>0.0338622359453224</c:v>
                </c:pt>
                <c:pt idx="274">
                  <c:v>0.0343779045130177</c:v>
                </c:pt>
                <c:pt idx="275">
                  <c:v>0.0349014259015408</c:v>
                </c:pt>
                <c:pt idx="276">
                  <c:v>0.0354329196969958</c:v>
                </c:pt>
                <c:pt idx="277">
                  <c:v>0.0359725073065947</c:v>
                </c:pt>
                <c:pt idx="278">
                  <c:v>0.0365203119863906</c:v>
                </c:pt>
                <c:pt idx="279">
                  <c:v>0.037076458869432</c:v>
                </c:pt>
                <c:pt idx="280">
                  <c:v>0.0376410749943472</c:v>
                </c:pt>
                <c:pt idx="281">
                  <c:v>0.0382142893343626</c:v>
                </c:pt>
                <c:pt idx="282">
                  <c:v>0.0387962328267642</c:v>
                </c:pt>
                <c:pt idx="283">
                  <c:v>0.0393870384028062</c:v>
                </c:pt>
                <c:pt idx="284">
                  <c:v>0.0399868410180774</c:v>
                </c:pt>
                <c:pt idx="285">
                  <c:v>0.0405957776833273</c:v>
                </c:pt>
                <c:pt idx="286">
                  <c:v>0.0412139874957638</c:v>
                </c:pt>
                <c:pt idx="287">
                  <c:v>0.0418416116708262</c:v>
                </c:pt>
                <c:pt idx="288">
                  <c:v>0.0424787935744428</c:v>
                </c:pt>
                <c:pt idx="289">
                  <c:v>0.0431256787557794</c:v>
                </c:pt>
                <c:pt idx="290">
                  <c:v>0.0437824149804871</c:v>
                </c:pt>
                <c:pt idx="291">
                  <c:v>0.0444491522644533</c:v>
                </c:pt>
                <c:pt idx="292">
                  <c:v>0.0451260429080747</c:v>
                </c:pt>
                <c:pt idx="293">
                  <c:v>0.0458132415310406</c:v>
                </c:pt>
                <c:pt idx="294">
                  <c:v>0.0465109051076551</c:v>
                </c:pt>
                <c:pt idx="295">
                  <c:v>0.0472191930026956</c:v>
                </c:pt>
                <c:pt idx="296">
                  <c:v>0.0479382670078128</c:v>
                </c:pt>
                <c:pt idx="297">
                  <c:v>0.0486682913784901</c:v>
                </c:pt>
                <c:pt idx="298">
                  <c:v>0.0494094328715636</c:v>
                </c:pt>
                <c:pt idx="299">
                  <c:v>0.0501618607833133</c:v>
                </c:pt>
                <c:pt idx="300">
                  <c:v>0.0509257469881353</c:v>
                </c:pt>
                <c:pt idx="301">
                  <c:v>0.0517012659778023</c:v>
                </c:pt>
                <c:pt idx="302">
                  <c:v>0.0524885949013224</c:v>
                </c:pt>
                <c:pt idx="303">
                  <c:v>0.0532879136054032</c:v>
                </c:pt>
                <c:pt idx="304">
                  <c:v>0.0540994046755365</c:v>
                </c:pt>
                <c:pt idx="305">
                  <c:v>0.0549232534777018</c:v>
                </c:pt>
                <c:pt idx="306">
                  <c:v>0.0557596482007125</c:v>
                </c:pt>
                <c:pt idx="307">
                  <c:v>0.0566087798992005</c:v>
                </c:pt>
                <c:pt idx="308">
                  <c:v>0.0574708425372593</c:v>
                </c:pt>
                <c:pt idx="309">
                  <c:v>0.0583460330327508</c:v>
                </c:pt>
                <c:pt idx="310">
                  <c:v>0.0592345513022849</c:v>
                </c:pt>
                <c:pt idx="311">
                  <c:v>0.0601366003068885</c:v>
                </c:pt>
                <c:pt idx="312">
                  <c:v>0.0610523860983637</c:v>
                </c:pt>
                <c:pt idx="313">
                  <c:v>0.0619821178663591</c:v>
                </c:pt>
                <c:pt idx="314">
                  <c:v>0.0629260079861515</c:v>
                </c:pt>
                <c:pt idx="315">
                  <c:v>0.0638842720671587</c:v>
                </c:pt>
                <c:pt idx="316">
                  <c:v>0.0648571290021918</c:v>
                </c:pt>
                <c:pt idx="317">
                  <c:v>0.0658448010174534</c:v>
                </c:pt>
                <c:pt idx="318">
                  <c:v>0.0668475137233029</c:v>
                </c:pt>
                <c:pt idx="319">
                  <c:v>0.0678654961657898</c:v>
                </c:pt>
                <c:pt idx="320">
                  <c:v>0.0688989808789744</c:v>
                </c:pt>
                <c:pt idx="321">
                  <c:v>0.0699482039380454</c:v>
                </c:pt>
                <c:pt idx="322">
                  <c:v>0.071013405013244</c:v>
                </c:pt>
                <c:pt idx="323">
                  <c:v>0.072094827424613</c:v>
                </c:pt>
                <c:pt idx="324">
                  <c:v>0.0731927181975767</c:v>
                </c:pt>
                <c:pt idx="325">
                  <c:v>0.0743073281193671</c:v>
                </c:pt>
                <c:pt idx="326">
                  <c:v>0.0754389117963118</c:v>
                </c:pt>
                <c:pt idx="327">
                  <c:v>0.0765877277119917</c:v>
                </c:pt>
                <c:pt idx="328">
                  <c:v>0.077754038286286</c:v>
                </c:pt>
                <c:pt idx="329">
                  <c:v>0.0789381099353157</c:v>
                </c:pt>
                <c:pt idx="330">
                  <c:v>0.0801402131323002</c:v>
                </c:pt>
                <c:pt idx="331">
                  <c:v>0.0813606224693403</c:v>
                </c:pt>
                <c:pt idx="332">
                  <c:v>0.0825996167201425</c:v>
                </c:pt>
                <c:pt idx="333">
                  <c:v>0.0838574789036987</c:v>
                </c:pt>
                <c:pt idx="334">
                  <c:v>0.0851344963489325</c:v>
                </c:pt>
                <c:pt idx="335">
                  <c:v>0.086430960760337</c:v>
                </c:pt>
                <c:pt idx="336">
                  <c:v>0.0877471682846065</c:v>
                </c:pt>
                <c:pt idx="337">
                  <c:v>0.0890834195782803</c:v>
                </c:pt>
                <c:pt idx="338">
                  <c:v>0.0904400198764266</c:v>
                </c:pt>
                <c:pt idx="339">
                  <c:v>0.0918172790623621</c:v>
                </c:pt>
                <c:pt idx="340">
                  <c:v>0.0932155117384387</c:v>
                </c:pt>
                <c:pt idx="341">
                  <c:v>0.0946350372979073</c:v>
                </c:pt>
                <c:pt idx="342">
                  <c:v>0.0960761799978755</c:v>
                </c:pt>
                <c:pt idx="343">
                  <c:v>0.0975392690333762</c:v>
                </c:pt>
                <c:pt idx="344">
                  <c:v>0.0990246386125646</c:v>
                </c:pt>
                <c:pt idx="345">
                  <c:v>0.100532628033061</c:v>
                </c:pt>
                <c:pt idx="346">
                  <c:v>0.102063581759452</c:v>
                </c:pt>
                <c:pt idx="347">
                  <c:v>0.103617849501982</c:v>
                </c:pt>
                <c:pt idx="348">
                  <c:v>0.105195786296429</c:v>
                </c:pt>
                <c:pt idx="349">
                  <c:v>0.106797752585207</c:v>
                </c:pt>
                <c:pt idx="350">
                  <c:v>0.108424114299702</c:v>
                </c:pt>
                <c:pt idx="351">
                  <c:v>0.11007524294386</c:v>
                </c:pt>
                <c:pt idx="352">
                  <c:v>0.111751515679045</c:v>
                </c:pt>
                <c:pt idx="353">
                  <c:v>0.113453315410198</c:v>
                </c:pt>
                <c:pt idx="354">
                  <c:v>0.115181030873298</c:v>
                </c:pt>
                <c:pt idx="355">
                  <c:v>0.11693505672416</c:v>
                </c:pt>
                <c:pt idx="356">
                  <c:v>0.11871579362859</c:v>
                </c:pt>
                <c:pt idx="357">
                  <c:v>0.120523648353898</c:v>
                </c:pt>
                <c:pt idx="358">
                  <c:v>0.122359033861825</c:v>
                </c:pt>
                <c:pt idx="359">
                  <c:v>0.124222369402868</c:v>
                </c:pt>
                <c:pt idx="360">
                  <c:v>0.126114080612049</c:v>
                </c:pt>
                <c:pt idx="361">
                  <c:v>0.128034599606141</c:v>
                </c:pt>
                <c:pt idx="362">
                  <c:v>0.129984365082377</c:v>
                </c:pt>
                <c:pt idx="363">
                  <c:v>0.131963822418656</c:v>
                </c:pt>
                <c:pt idx="364">
                  <c:v>0.133973423775286</c:v>
                </c:pt>
                <c:pt idx="365">
                  <c:v>0.13601362819826</c:v>
                </c:pt>
                <c:pt idx="366">
                  <c:v>0.138084901724122</c:v>
                </c:pt>
                <c:pt idx="367">
                  <c:v>0.140187717486418</c:v>
                </c:pt>
                <c:pt idx="368">
                  <c:v>0.142322555823774</c:v>
                </c:pt>
                <c:pt idx="369">
                  <c:v>0.144489904389619</c:v>
                </c:pt>
                <c:pt idx="370">
                  <c:v>0.146690258263572</c:v>
                </c:pt>
                <c:pt idx="371">
                  <c:v>0.14892412006454</c:v>
                </c:pt>
                <c:pt idx="372">
                  <c:v>0.151192000065523</c:v>
                </c:pt>
                <c:pt idx="373">
                  <c:v>0.153494416310177</c:v>
                </c:pt>
                <c:pt idx="374">
                  <c:v>0.155831894731144</c:v>
                </c:pt>
                <c:pt idx="375">
                  <c:v>0.158204969270196</c:v>
                </c:pt>
                <c:pt idx="376">
                  <c:v>0.160614182000199</c:v>
                </c:pt>
                <c:pt idx="377">
                  <c:v>0.163060083248933</c:v>
                </c:pt>
                <c:pt idx="378">
                  <c:v>0.165543231724806</c:v>
                </c:pt>
                <c:pt idx="379">
                  <c:v>0.168064194644473</c:v>
                </c:pt>
                <c:pt idx="380">
                  <c:v>0.170623547862408</c:v>
                </c:pt>
                <c:pt idx="381">
                  <c:v>0.173221876002445</c:v>
                </c:pt>
                <c:pt idx="382">
                  <c:v>0.175859772591315</c:v>
                </c:pt>
                <c:pt idx="383">
                  <c:v>0.178537840194229</c:v>
                </c:pt>
                <c:pt idx="384">
                  <c:v>0.181256690552516</c:v>
                </c:pt>
                <c:pt idx="385">
                  <c:v>0.184016944723367</c:v>
                </c:pt>
                <c:pt idx="386">
                  <c:v>0.186819233221693</c:v>
                </c:pt>
                <c:pt idx="387">
                  <c:v>0.189664196164154</c:v>
                </c:pt>
                <c:pt idx="388">
                  <c:v>0.192552483415385</c:v>
                </c:pt>
                <c:pt idx="389">
                  <c:v>0.195484754736432</c:v>
                </c:pt>
                <c:pt idx="390">
                  <c:v>0.198461679935463</c:v>
                </c:pt>
                <c:pt idx="391">
                  <c:v>0.201483939020775</c:v>
                </c:pt>
                <c:pt idx="392">
                  <c:v>0.204552222356117</c:v>
                </c:pt>
                <c:pt idx="393">
                  <c:v>0.207667230818393</c:v>
                </c:pt>
                <c:pt idx="394">
                  <c:v>0.210829675957759</c:v>
                </c:pt>
                <c:pt idx="395">
                  <c:v>0.214040280160163</c:v>
                </c:pt>
                <c:pt idx="396">
                  <c:v>0.217299776812347</c:v>
                </c:pt>
                <c:pt idx="397">
                  <c:v>0.220608910469387</c:v>
                </c:pt>
                <c:pt idx="398">
                  <c:v>0.223968437024759</c:v>
                </c:pt>
                <c:pt idx="399">
                  <c:v>0.227379123883004</c:v>
                </c:pt>
                <c:pt idx="400">
                  <c:v>0.230841750135029</c:v>
                </c:pt>
                <c:pt idx="401">
                  <c:v>0.23435710673607</c:v>
                </c:pt>
                <c:pt idx="402">
                  <c:v>0.237925996686366</c:v>
                </c:pt>
                <c:pt idx="403">
                  <c:v>0.241549235214584</c:v>
                </c:pt>
                <c:pt idx="404">
                  <c:v>0.245227649964045</c:v>
                </c:pt>
                <c:pt idx="405">
                  <c:v>0.248962081181773</c:v>
                </c:pt>
                <c:pt idx="406">
                  <c:v>0.252753381910428</c:v>
                </c:pt>
                <c:pt idx="407">
                  <c:v>0.256602418183176</c:v>
                </c:pt>
                <c:pt idx="408">
                  <c:v>0.260510069221499</c:v>
                </c:pt>
                <c:pt idx="409">
                  <c:v>0.264477227636039</c:v>
                </c:pt>
                <c:pt idx="410">
                  <c:v>0.268504799630497</c:v>
                </c:pt>
                <c:pt idx="411">
                  <c:v>0.272593705208626</c:v>
                </c:pt>
                <c:pt idx="412">
                  <c:v>0.276744878384392</c:v>
                </c:pt>
                <c:pt idx="413">
                  <c:v>0.280959267395322</c:v>
                </c:pt>
                <c:pt idx="414">
                  <c:v>0.285237834919108</c:v>
                </c:pt>
                <c:pt idx="415">
                  <c:v>0.289581558293511</c:v>
                </c:pt>
                <c:pt idx="416">
                  <c:v>0.293991429739606</c:v>
                </c:pt>
                <c:pt idx="417">
                  <c:v>0.298468456588431</c:v>
                </c:pt>
                <c:pt idx="418">
                  <c:v>0.303013661511098</c:v>
                </c:pt>
                <c:pt idx="419">
                  <c:v>0.307628082752384</c:v>
                </c:pt>
                <c:pt idx="420">
                  <c:v>0.312312774367905</c:v>
                </c:pt>
                <c:pt idx="421">
                  <c:v>0.317068806464877</c:v>
                </c:pt>
                <c:pt idx="422">
                  <c:v>0.321897265446574</c:v>
                </c:pt>
                <c:pt idx="423">
                  <c:v>0.326799254260481</c:v>
                </c:pt>
                <c:pt idx="424">
                  <c:v>0.331775892650235</c:v>
                </c:pt>
                <c:pt idx="425">
                  <c:v>0.336828317411408</c:v>
                </c:pt>
                <c:pt idx="426">
                  <c:v>0.341957682651173</c:v>
                </c:pt>
                <c:pt idx="427">
                  <c:v>0.347165160051952</c:v>
                </c:pt>
                <c:pt idx="428">
                  <c:v>0.352451939139038</c:v>
                </c:pt>
                <c:pt idx="429">
                  <c:v>0.357819227552323</c:v>
                </c:pt>
                <c:pt idx="430">
                  <c:v>0.363268251322156</c:v>
                </c:pt>
                <c:pt idx="431">
                  <c:v>0.368800255149397</c:v>
                </c:pt>
                <c:pt idx="432">
                  <c:v>0.374416502689744</c:v>
                </c:pt>
                <c:pt idx="433">
                  <c:v>0.380118276842379</c:v>
                </c:pt>
                <c:pt idx="434">
                  <c:v>0.385906880043025</c:v>
                </c:pt>
                <c:pt idx="435">
                  <c:v>0.391783634561445</c:v>
                </c:pt>
                <c:pt idx="436">
                  <c:v>0.397749882803498</c:v>
                </c:pt>
                <c:pt idx="437">
                  <c:v>0.403806987617766</c:v>
                </c:pt>
                <c:pt idx="438">
                  <c:v>0.409956332606867</c:v>
                </c:pt>
                <c:pt idx="439">
                  <c:v>0.416199322443519</c:v>
                </c:pt>
                <c:pt idx="440">
                  <c:v>0.422537383191391</c:v>
                </c:pt>
                <c:pt idx="441">
                  <c:v>0.428971962630855</c:v>
                </c:pt>
                <c:pt idx="442">
                  <c:v>0.4355045305897</c:v>
                </c:pt>
                <c:pt idx="443">
                  <c:v>0.442136579278883</c:v>
                </c:pt>
                <c:pt idx="444">
                  <c:v>0.448869623633383</c:v>
                </c:pt>
                <c:pt idx="445">
                  <c:v>0.455705201658257</c:v>
                </c:pt>
                <c:pt idx="446">
                  <c:v>0.462644874779957</c:v>
                </c:pt>
                <c:pt idx="447">
                  <c:v>0.469690228203001</c:v>
                </c:pt>
                <c:pt idx="448">
                  <c:v>0.476842871272084</c:v>
                </c:pt>
                <c:pt idx="449">
                  <c:v>0.484104437839679</c:v>
                </c:pt>
                <c:pt idx="450">
                  <c:v>0.491476586639269</c:v>
                </c:pt>
                <c:pt idx="451">
                  <c:v>0.498961001664231</c:v>
                </c:pt>
                <c:pt idx="452">
                  <c:v>0.506559392552518</c:v>
                </c:pt>
                <c:pt idx="453">
                  <c:v>0.514273494977175</c:v>
                </c:pt>
                <c:pt idx="454">
                  <c:v>0.522105071042818</c:v>
                </c:pt>
                <c:pt idx="455">
                  <c:v>0.53005590968814</c:v>
                </c:pt>
                <c:pt idx="456">
                  <c:v>0.538127827094559</c:v>
                </c:pt>
                <c:pt idx="457">
                  <c:v>0.546322667101074</c:v>
                </c:pt>
                <c:pt idx="458">
                  <c:v>0.554642301625456</c:v>
                </c:pt>
                <c:pt idx="459">
                  <c:v>0.563088631091834</c:v>
                </c:pt>
                <c:pt idx="460">
                  <c:v>0.571663584864806</c:v>
                </c:pt>
                <c:pt idx="461">
                  <c:v>0.580369121690156</c:v>
                </c:pt>
                <c:pt idx="462">
                  <c:v>0.589207230142292</c:v>
                </c:pt>
                <c:pt idx="463">
                  <c:v>0.598179929078469</c:v>
                </c:pt>
                <c:pt idx="464">
                  <c:v>0.607289268099969</c:v>
                </c:pt>
                <c:pt idx="465">
                  <c:v>0.616537328020273</c:v>
                </c:pt>
                <c:pt idx="466">
                  <c:v>0.625926221340381</c:v>
                </c:pt>
                <c:pt idx="467">
                  <c:v>0.635458092731349</c:v>
                </c:pt>
                <c:pt idx="468">
                  <c:v>0.645135119524213</c:v>
                </c:pt>
                <c:pt idx="469">
                  <c:v>0.654959512207325</c:v>
                </c:pt>
                <c:pt idx="470">
                  <c:v>0.664933514931292</c:v>
                </c:pt>
                <c:pt idx="471">
                  <c:v>0.675059406021619</c:v>
                </c:pt>
                <c:pt idx="472">
                  <c:v>0.685339498499105</c:v>
                </c:pt>
                <c:pt idx="473">
                  <c:v>0.695776140608226</c:v>
                </c:pt>
                <c:pt idx="474">
                  <c:v>0.706371716353533</c:v>
                </c:pt>
                <c:pt idx="475">
                  <c:v>0.717128646044196</c:v>
                </c:pt>
                <c:pt idx="476">
                  <c:v>0.728049386846897</c:v>
                </c:pt>
                <c:pt idx="477">
                  <c:v>0.739136433347103</c:v>
                </c:pt>
                <c:pt idx="478">
                  <c:v>0.750392318118888</c:v>
                </c:pt>
                <c:pt idx="479">
                  <c:v>0.761819612303442</c:v>
                </c:pt>
                <c:pt idx="480">
                  <c:v>0.773420926196384</c:v>
                </c:pt>
                <c:pt idx="481">
                  <c:v>0.785198909844042</c:v>
                </c:pt>
                <c:pt idx="482">
                  <c:v>0.797156253648777</c:v>
                </c:pt>
                <c:pt idx="483">
                  <c:v>0.809295688983529</c:v>
                </c:pt>
                <c:pt idx="484">
                  <c:v>0.821619988815764</c:v>
                </c:pt>
                <c:pt idx="485">
                  <c:v>0.834131968340879</c:v>
                </c:pt>
                <c:pt idx="486">
                  <c:v>0.846834485625256</c:v>
                </c:pt>
                <c:pt idx="487">
                  <c:v>0.859730442259146</c:v>
                </c:pt>
                <c:pt idx="488">
                  <c:v>0.872822784019435</c:v>
                </c:pt>
                <c:pt idx="489">
                  <c:v>0.886114501542573</c:v>
                </c:pt>
                <c:pt idx="490">
                  <c:v>0.899608631007689</c:v>
                </c:pt>
                <c:pt idx="491">
                  <c:v>0.913308254830141</c:v>
                </c:pt>
                <c:pt idx="492">
                  <c:v>0.927216502365625</c:v>
                </c:pt>
                <c:pt idx="493">
                  <c:v>0.941336550625</c:v>
                </c:pt>
                <c:pt idx="494">
                  <c:v>0.955671625000002</c:v>
                </c:pt>
                <c:pt idx="495">
                  <c:v>0.970225000000002</c:v>
                </c:pt>
                <c:pt idx="496">
                  <c:v>0.985</c:v>
                </c:pt>
                <c:pt idx="497">
                  <c:v>1.0</c:v>
                </c:pt>
                <c:pt idx="498">
                  <c:v>1.014999999999996</c:v>
                </c:pt>
                <c:pt idx="499">
                  <c:v>1.030224999999996</c:v>
                </c:pt>
                <c:pt idx="500">
                  <c:v>1.045678375</c:v>
                </c:pt>
                <c:pt idx="501">
                  <c:v>1.061363550624995</c:v>
                </c:pt>
                <c:pt idx="502">
                  <c:v>1.077284003884374</c:v>
                </c:pt>
                <c:pt idx="503">
                  <c:v>1.09344326394264</c:v>
                </c:pt>
                <c:pt idx="504">
                  <c:v>1.10984491290178</c:v>
                </c:pt>
                <c:pt idx="505">
                  <c:v>1.126492586595309</c:v>
                </c:pt>
                <c:pt idx="506">
                  <c:v>1.143389975394235</c:v>
                </c:pt>
                <c:pt idx="507">
                  <c:v>1.160540825025149</c:v>
                </c:pt>
                <c:pt idx="508">
                  <c:v>1.177948937400526</c:v>
                </c:pt>
                <c:pt idx="509">
                  <c:v>1.19561817146154</c:v>
                </c:pt>
                <c:pt idx="510">
                  <c:v>1.213552444033456</c:v>
                </c:pt>
                <c:pt idx="511">
                  <c:v>1.231755730693958</c:v>
                </c:pt>
                <c:pt idx="512">
                  <c:v>1.250232066654368</c:v>
                </c:pt>
                <c:pt idx="513">
                  <c:v>1.268985547654182</c:v>
                </c:pt>
                <c:pt idx="514">
                  <c:v>1.288020330868995</c:v>
                </c:pt>
                <c:pt idx="515">
                  <c:v>1.30734063583203</c:v>
                </c:pt>
                <c:pt idx="516">
                  <c:v>1.32695074536951</c:v>
                </c:pt>
                <c:pt idx="517">
                  <c:v>1.346855006550057</c:v>
                </c:pt>
                <c:pt idx="518">
                  <c:v>1.367057831648311</c:v>
                </c:pt>
                <c:pt idx="519">
                  <c:v>1.387563699123028</c:v>
                </c:pt>
                <c:pt idx="520">
                  <c:v>1.408377154609873</c:v>
                </c:pt>
                <c:pt idx="521">
                  <c:v>1.429502811929021</c:v>
                </c:pt>
                <c:pt idx="522">
                  <c:v>1.450945354107956</c:v>
                </c:pt>
                <c:pt idx="523">
                  <c:v>1.472709534419576</c:v>
                </c:pt>
                <c:pt idx="524">
                  <c:v>1.494800177435869</c:v>
                </c:pt>
                <c:pt idx="525">
                  <c:v>1.517222180097404</c:v>
                </c:pt>
                <c:pt idx="526">
                  <c:v>1.539980512798868</c:v>
                </c:pt>
                <c:pt idx="527">
                  <c:v>1.563080220490851</c:v>
                </c:pt>
                <c:pt idx="528">
                  <c:v>1.586526423798217</c:v>
                </c:pt>
                <c:pt idx="529">
                  <c:v>1.610324320155186</c:v>
                </c:pt>
                <c:pt idx="530">
                  <c:v>1.634479184957518</c:v>
                </c:pt>
                <c:pt idx="531">
                  <c:v>1.658996372731877</c:v>
                </c:pt>
                <c:pt idx="532">
                  <c:v>1.683881318322854</c:v>
                </c:pt>
                <c:pt idx="533">
                  <c:v>1.709139538097693</c:v>
                </c:pt>
                <c:pt idx="534">
                  <c:v>1.734776631169159</c:v>
                </c:pt>
                <c:pt idx="535">
                  <c:v>1.7607982806367</c:v>
                </c:pt>
                <c:pt idx="536">
                  <c:v>1.787210254846251</c:v>
                </c:pt>
                <c:pt idx="537">
                  <c:v>1.814018408668944</c:v>
                </c:pt>
                <c:pt idx="538">
                  <c:v>1.841228684798978</c:v>
                </c:pt>
                <c:pt idx="539">
                  <c:v>1.868847115070962</c:v>
                </c:pt>
                <c:pt idx="540">
                  <c:v>1.89687982179703</c:v>
                </c:pt>
                <c:pt idx="541">
                  <c:v>1.925333019123982</c:v>
                </c:pt>
                <c:pt idx="542">
                  <c:v>1.954213014410846</c:v>
                </c:pt>
                <c:pt idx="543">
                  <c:v>1.983526209627004</c:v>
                </c:pt>
                <c:pt idx="544">
                  <c:v>2.013279102771409</c:v>
                </c:pt>
                <c:pt idx="545">
                  <c:v>2.04347828931298</c:v>
                </c:pt>
                <c:pt idx="546">
                  <c:v>2.074130463652675</c:v>
                </c:pt>
                <c:pt idx="547">
                  <c:v>2.105242420607463</c:v>
                </c:pt>
                <c:pt idx="548">
                  <c:v>2.13682105691658</c:v>
                </c:pt>
                <c:pt idx="549">
                  <c:v>2.168873372770332</c:v>
                </c:pt>
                <c:pt idx="550">
                  <c:v>2.201406473361878</c:v>
                </c:pt>
                <c:pt idx="551">
                  <c:v>2.234427570462321</c:v>
                </c:pt>
                <c:pt idx="552">
                  <c:v>2.26794398401924</c:v>
                </c:pt>
                <c:pt idx="553">
                  <c:v>2.301963143779527</c:v>
                </c:pt>
                <c:pt idx="554">
                  <c:v>2.336492590936213</c:v>
                </c:pt>
                <c:pt idx="555">
                  <c:v>2.371539979800258</c:v>
                </c:pt>
                <c:pt idx="556">
                  <c:v>2.407113079497269</c:v>
                </c:pt>
                <c:pt idx="557">
                  <c:v>2.443219775689728</c:v>
                </c:pt>
                <c:pt idx="558">
                  <c:v>2.479868072325073</c:v>
                </c:pt>
                <c:pt idx="559">
                  <c:v>2.517066093409947</c:v>
                </c:pt>
                <c:pt idx="560">
                  <c:v>2.554822084811098</c:v>
                </c:pt>
                <c:pt idx="561">
                  <c:v>2.593144416083258</c:v>
                </c:pt>
                <c:pt idx="562">
                  <c:v>2.632041582324513</c:v>
                </c:pt>
                <c:pt idx="563">
                  <c:v>2.67152220605938</c:v>
                </c:pt>
                <c:pt idx="564">
                  <c:v>2.711595039150262</c:v>
                </c:pt>
                <c:pt idx="565">
                  <c:v>2.752268964737523</c:v>
                </c:pt>
                <c:pt idx="566">
                  <c:v>2.793552999208578</c:v>
                </c:pt>
                <c:pt idx="567">
                  <c:v>2.835456294196705</c:v>
                </c:pt>
                <c:pt idx="568">
                  <c:v>2.877988138609659</c:v>
                </c:pt>
                <c:pt idx="569">
                  <c:v>2.921157960688811</c:v>
                </c:pt>
                <c:pt idx="570">
                  <c:v>2.964975330099138</c:v>
                </c:pt>
                <c:pt idx="571">
                  <c:v>3.009449960050622</c:v>
                </c:pt>
                <c:pt idx="572">
                  <c:v>3.0545917094514</c:v>
                </c:pt>
                <c:pt idx="573">
                  <c:v>3.100410585093159</c:v>
                </c:pt>
                <c:pt idx="574">
                  <c:v>3.14691674386956</c:v>
                </c:pt>
                <c:pt idx="575">
                  <c:v>3.1941204950276</c:v>
                </c:pt>
                <c:pt idx="576">
                  <c:v>3.242032302453014</c:v>
                </c:pt>
                <c:pt idx="577">
                  <c:v>3.290662786989808</c:v>
                </c:pt>
                <c:pt idx="578">
                  <c:v>3.340022728794655</c:v>
                </c:pt>
                <c:pt idx="579">
                  <c:v>3.390123069726575</c:v>
                </c:pt>
                <c:pt idx="580">
                  <c:v>3.440974915772481</c:v>
                </c:pt>
                <c:pt idx="581">
                  <c:v>3.492589539509057</c:v>
                </c:pt>
                <c:pt idx="582">
                  <c:v>3.544978382601695</c:v>
                </c:pt>
                <c:pt idx="583">
                  <c:v>3.59815305834072</c:v>
                </c:pt>
                <c:pt idx="584">
                  <c:v>3.65212535421583</c:v>
                </c:pt>
                <c:pt idx="585">
                  <c:v>3.706907234529067</c:v>
                </c:pt>
                <c:pt idx="586">
                  <c:v>3.762510843047011</c:v>
                </c:pt>
                <c:pt idx="587">
                  <c:v>3.8189485056927</c:v>
                </c:pt>
                <c:pt idx="588">
                  <c:v>3.876232733278086</c:v>
                </c:pt>
                <c:pt idx="589">
                  <c:v>3.934376224277268</c:v>
                </c:pt>
                <c:pt idx="590">
                  <c:v>3.993391867641443</c:v>
                </c:pt>
                <c:pt idx="591">
                  <c:v>4.053292745656052</c:v>
                </c:pt>
                <c:pt idx="592">
                  <c:v>4.114092136840886</c:v>
                </c:pt>
                <c:pt idx="593">
                  <c:v>4.175803518893502</c:v>
                </c:pt>
                <c:pt idx="594">
                  <c:v>4.238440571676898</c:v>
                </c:pt>
                <c:pt idx="595">
                  <c:v>4.302017180252057</c:v>
                </c:pt>
                <c:pt idx="596">
                  <c:v>4.366547437955837</c:v>
                </c:pt>
                <c:pt idx="597">
                  <c:v>4.432045649525175</c:v>
                </c:pt>
                <c:pt idx="598">
                  <c:v>4.498526334268051</c:v>
                </c:pt>
                <c:pt idx="599">
                  <c:v>4.566004229282067</c:v>
                </c:pt>
                <c:pt idx="600">
                  <c:v>4.634494292721301</c:v>
                </c:pt>
                <c:pt idx="601">
                  <c:v>4.704011707112121</c:v>
                </c:pt>
                <c:pt idx="602">
                  <c:v>4.774571882718803</c:v>
                </c:pt>
                <c:pt idx="603">
                  <c:v>4.846190460959584</c:v>
                </c:pt>
                <c:pt idx="604">
                  <c:v>4.918883317873978</c:v>
                </c:pt>
                <c:pt idx="605">
                  <c:v>4.992666567642087</c:v>
                </c:pt>
                <c:pt idx="606">
                  <c:v>5.067556566156675</c:v>
                </c:pt>
                <c:pt idx="607">
                  <c:v>5.143569914649071</c:v>
                </c:pt>
                <c:pt idx="608">
                  <c:v>5.220723463368803</c:v>
                </c:pt>
                <c:pt idx="609">
                  <c:v>5.299034315319338</c:v>
                </c:pt>
                <c:pt idx="610">
                  <c:v>5.378519830049124</c:v>
                </c:pt>
                <c:pt idx="611">
                  <c:v>5.459197627499862</c:v>
                </c:pt>
                <c:pt idx="612">
                  <c:v>5.541085591912358</c:v>
                </c:pt>
                <c:pt idx="613">
                  <c:v>5.624201875791035</c:v>
                </c:pt>
                <c:pt idx="614">
                  <c:v>5.708564903927908</c:v>
                </c:pt>
                <c:pt idx="615">
                  <c:v>5.794193377486826</c:v>
                </c:pt>
                <c:pt idx="616">
                  <c:v>5.881106278149128</c:v>
                </c:pt>
                <c:pt idx="617">
                  <c:v>5.969322872321373</c:v>
                </c:pt>
                <c:pt idx="618">
                  <c:v>6.058862715406193</c:v>
                </c:pt>
                <c:pt idx="619">
                  <c:v>6.149745656137275</c:v>
                </c:pt>
                <c:pt idx="620">
                  <c:v>6.241991840979334</c:v>
                </c:pt>
                <c:pt idx="621">
                  <c:v>6.335621718594041</c:v>
                </c:pt>
                <c:pt idx="622">
                  <c:v>6.430656044372948</c:v>
                </c:pt>
                <c:pt idx="623">
                  <c:v>6.527115885038524</c:v>
                </c:pt>
                <c:pt idx="624">
                  <c:v>6.625022623314104</c:v>
                </c:pt>
                <c:pt idx="625">
                  <c:v>6.724397962663815</c:v>
                </c:pt>
                <c:pt idx="626">
                  <c:v>6.825263932103773</c:v>
                </c:pt>
                <c:pt idx="627">
                  <c:v>6.927642891085331</c:v>
                </c:pt>
                <c:pt idx="628">
                  <c:v>7.03155753445161</c:v>
                </c:pt>
                <c:pt idx="629">
                  <c:v>7.137030897468374</c:v>
                </c:pt>
                <c:pt idx="630">
                  <c:v>7.244086360930387</c:v>
                </c:pt>
                <c:pt idx="631">
                  <c:v>7.35274765634436</c:v>
                </c:pt>
                <c:pt idx="632">
                  <c:v>7.463038871189525</c:v>
                </c:pt>
                <c:pt idx="633">
                  <c:v>7.574984454257367</c:v>
                </c:pt>
                <c:pt idx="634">
                  <c:v>7.68860922107123</c:v>
                </c:pt>
                <c:pt idx="635">
                  <c:v>7.803938359387275</c:v>
                </c:pt>
                <c:pt idx="636">
                  <c:v>7.92099743477811</c:v>
                </c:pt>
                <c:pt idx="637">
                  <c:v>8.039812396299773</c:v>
                </c:pt>
                <c:pt idx="638">
                  <c:v>8.16040958224431</c:v>
                </c:pt>
                <c:pt idx="639">
                  <c:v>8.282815725977933</c:v>
                </c:pt>
                <c:pt idx="640">
                  <c:v>8.4070579618676</c:v>
                </c:pt>
                <c:pt idx="641">
                  <c:v>8.533163831295613</c:v>
                </c:pt>
                <c:pt idx="642">
                  <c:v>8.661161288765047</c:v>
                </c:pt>
                <c:pt idx="643">
                  <c:v>8.791078708096455</c:v>
                </c:pt>
                <c:pt idx="644">
                  <c:v>8.922944888717976</c:v>
                </c:pt>
                <c:pt idx="645">
                  <c:v>9.05678906204878</c:v>
                </c:pt>
                <c:pt idx="646">
                  <c:v>9.192640897979474</c:v>
                </c:pt>
                <c:pt idx="647">
                  <c:v>9.33053051144921</c:v>
                </c:pt>
                <c:pt idx="648">
                  <c:v>9.470488469120894</c:v>
                </c:pt>
                <c:pt idx="649">
                  <c:v>9.612545796157707</c:v>
                </c:pt>
                <c:pt idx="650">
                  <c:v>9.756733983100073</c:v>
                </c:pt>
                <c:pt idx="651">
                  <c:v>9.903084992846572</c:v>
                </c:pt>
                <c:pt idx="652">
                  <c:v>10.0516312677393</c:v>
                </c:pt>
                <c:pt idx="653">
                  <c:v>10.20240573675537</c:v>
                </c:pt>
                <c:pt idx="654">
                  <c:v>10.35544182280676</c:v>
                </c:pt>
                <c:pt idx="655">
                  <c:v>10.51077345014879</c:v>
                </c:pt>
                <c:pt idx="656">
                  <c:v>10.66843505190102</c:v>
                </c:pt>
                <c:pt idx="657">
                  <c:v>10.82846157767953</c:v>
                </c:pt>
                <c:pt idx="658">
                  <c:v>10.99088850134473</c:v>
                </c:pt>
                <c:pt idx="659">
                  <c:v>11.15575182886494</c:v>
                </c:pt>
                <c:pt idx="660">
                  <c:v>11.32308810629787</c:v>
                </c:pt>
                <c:pt idx="661">
                  <c:v>11.49293442789235</c:v>
                </c:pt>
                <c:pt idx="662">
                  <c:v>11.66532844431069</c:v>
                </c:pt>
                <c:pt idx="663">
                  <c:v>11.84030837097537</c:v>
                </c:pt>
                <c:pt idx="664">
                  <c:v>12.01791299654001</c:v>
                </c:pt>
                <c:pt idx="665">
                  <c:v>12.19818169148811</c:v>
                </c:pt>
                <c:pt idx="666">
                  <c:v>12.38115441686043</c:v>
                </c:pt>
                <c:pt idx="667">
                  <c:v>12.56687173311333</c:v>
                </c:pt>
                <c:pt idx="668">
                  <c:v>12.75537480911003</c:v>
                </c:pt>
                <c:pt idx="669">
                  <c:v>12.94670543124668</c:v>
                </c:pt>
                <c:pt idx="670">
                  <c:v>13.14090601271538</c:v>
                </c:pt>
                <c:pt idx="671">
                  <c:v>13.33801960290611</c:v>
                </c:pt>
                <c:pt idx="672">
                  <c:v>13.53808989694973</c:v>
                </c:pt>
                <c:pt idx="673">
                  <c:v>13.74116124540394</c:v>
                </c:pt>
                <c:pt idx="674">
                  <c:v>13.947278664085</c:v>
                </c:pt>
                <c:pt idx="675">
                  <c:v>14.15648784404634</c:v>
                </c:pt>
                <c:pt idx="676">
                  <c:v>14.36883516170697</c:v>
                </c:pt>
                <c:pt idx="677">
                  <c:v>14.58436768913253</c:v>
                </c:pt>
                <c:pt idx="678">
                  <c:v>14.80313320446957</c:v>
                </c:pt>
                <c:pt idx="679">
                  <c:v>15.02518020253663</c:v>
                </c:pt>
                <c:pt idx="680">
                  <c:v>15.25055790557465</c:v>
                </c:pt>
                <c:pt idx="681">
                  <c:v>15.47931627415831</c:v>
                </c:pt>
                <c:pt idx="682">
                  <c:v>15.71150601827065</c:v>
                </c:pt>
                <c:pt idx="683">
                  <c:v>15.94717860854469</c:v>
                </c:pt>
                <c:pt idx="684">
                  <c:v>16.1863862876728</c:v>
                </c:pt>
                <c:pt idx="685">
                  <c:v>16.42918208198785</c:v>
                </c:pt>
                <c:pt idx="686">
                  <c:v>16.67561981321777</c:v>
                </c:pt>
                <c:pt idx="687">
                  <c:v>16.92575411041604</c:v>
                </c:pt>
                <c:pt idx="688">
                  <c:v>17.17964042207228</c:v>
                </c:pt>
                <c:pt idx="689">
                  <c:v>17.43733502840336</c:v>
                </c:pt>
                <c:pt idx="690">
                  <c:v>17.69889505382944</c:v>
                </c:pt>
                <c:pt idx="691">
                  <c:v>17.96437847963685</c:v>
                </c:pt>
                <c:pt idx="692">
                  <c:v>18.2338441568314</c:v>
                </c:pt>
                <c:pt idx="693">
                  <c:v>18.50735181918387</c:v>
                </c:pt>
                <c:pt idx="694">
                  <c:v>18.78496209647162</c:v>
                </c:pt>
                <c:pt idx="695">
                  <c:v>19.06673652791869</c:v>
                </c:pt>
                <c:pt idx="696">
                  <c:v>19.3527375758374</c:v>
                </c:pt>
                <c:pt idx="697">
                  <c:v>19.64302863947503</c:v>
                </c:pt>
                <c:pt idx="698">
                  <c:v>19.93767406906716</c:v>
                </c:pt>
                <c:pt idx="699">
                  <c:v>20.23673918010305</c:v>
                </c:pt>
                <c:pt idx="700">
                  <c:v>20.54029026780471</c:v>
                </c:pt>
                <c:pt idx="701">
                  <c:v>20.84839462182177</c:v>
                </c:pt>
                <c:pt idx="702">
                  <c:v>21.16112054114909</c:v>
                </c:pt>
                <c:pt idx="703">
                  <c:v>21.47853734926623</c:v>
                </c:pt>
                <c:pt idx="704">
                  <c:v>21.80071540950533</c:v>
                </c:pt>
                <c:pt idx="705">
                  <c:v>22.12772614064789</c:v>
                </c:pt>
                <c:pt idx="706">
                  <c:v>22.45964203275751</c:v>
                </c:pt>
                <c:pt idx="707">
                  <c:v>22.79653666324898</c:v>
                </c:pt>
                <c:pt idx="708">
                  <c:v>23.13848471319773</c:v>
                </c:pt>
                <c:pt idx="709">
                  <c:v>23.48556198389563</c:v>
                </c:pt>
                <c:pt idx="710">
                  <c:v>23.83784541365424</c:v>
                </c:pt>
                <c:pt idx="711">
                  <c:v>24.19541309485892</c:v>
                </c:pt>
                <c:pt idx="712">
                  <c:v>24.55834429128173</c:v>
                </c:pt>
                <c:pt idx="713">
                  <c:v>24.92671945565099</c:v>
                </c:pt>
                <c:pt idx="714">
                  <c:v>25.30062024748579</c:v>
                </c:pt>
                <c:pt idx="715">
                  <c:v>25.68012955119803</c:v>
                </c:pt>
                <c:pt idx="716">
                  <c:v>26.06533149446603</c:v>
                </c:pt>
                <c:pt idx="717">
                  <c:v>26.45631146688304</c:v>
                </c:pt>
                <c:pt idx="718">
                  <c:v>26.8531561388863</c:v>
                </c:pt>
                <c:pt idx="719">
                  <c:v>27.25595348096957</c:v>
                </c:pt>
                <c:pt idx="720">
                  <c:v>27.66479278318411</c:v>
                </c:pt>
                <c:pt idx="721">
                  <c:v>28.0797646749318</c:v>
                </c:pt>
                <c:pt idx="722">
                  <c:v>28.50096114505592</c:v>
                </c:pt>
                <c:pt idx="723">
                  <c:v>28.92847556223168</c:v>
                </c:pt>
                <c:pt idx="724">
                  <c:v>29.36240269566505</c:v>
                </c:pt>
                <c:pt idx="725">
                  <c:v>29.80283873610013</c:v>
                </c:pt>
                <c:pt idx="726">
                  <c:v>30.24988131714163</c:v>
                </c:pt>
                <c:pt idx="727">
                  <c:v>30.70362953689867</c:v>
                </c:pt>
                <c:pt idx="728">
                  <c:v>31.16418397995222</c:v>
                </c:pt>
                <c:pt idx="729">
                  <c:v>31.6316467396515</c:v>
                </c:pt>
                <c:pt idx="730">
                  <c:v>32.10612144074615</c:v>
                </c:pt>
                <c:pt idx="731">
                  <c:v>32.58771326235745</c:v>
                </c:pt>
                <c:pt idx="732">
                  <c:v>33.07652896129279</c:v>
                </c:pt>
                <c:pt idx="733">
                  <c:v>33.57267689571209</c:v>
                </c:pt>
                <c:pt idx="734">
                  <c:v>34.07626704914789</c:v>
                </c:pt>
                <c:pt idx="735">
                  <c:v>34.5874110548851</c:v>
                </c:pt>
                <c:pt idx="736">
                  <c:v>35.10622222070838</c:v>
                </c:pt>
                <c:pt idx="737">
                  <c:v>35.63281555401901</c:v>
                </c:pt>
                <c:pt idx="738">
                  <c:v>36.16730778732929</c:v>
                </c:pt>
                <c:pt idx="739">
                  <c:v>36.70981740413922</c:v>
                </c:pt>
                <c:pt idx="740">
                  <c:v>37.26046466520115</c:v>
                </c:pt>
                <c:pt idx="741">
                  <c:v>37.81937163517932</c:v>
                </c:pt>
                <c:pt idx="742">
                  <c:v>38.38666220970687</c:v>
                </c:pt>
                <c:pt idx="743">
                  <c:v>38.96246214285262</c:v>
                </c:pt>
                <c:pt idx="744">
                  <c:v>39.54689907499539</c:v>
                </c:pt>
                <c:pt idx="745">
                  <c:v>40.14010256112033</c:v>
                </c:pt>
                <c:pt idx="746">
                  <c:v>40.74220409953713</c:v>
                </c:pt>
                <c:pt idx="747">
                  <c:v>41.35333716103002</c:v>
                </c:pt>
                <c:pt idx="748">
                  <c:v>41.97363721844562</c:v>
                </c:pt>
                <c:pt idx="749">
                  <c:v>42.60324177672219</c:v>
                </c:pt>
                <c:pt idx="750">
                  <c:v>43.24229040337315</c:v>
                </c:pt>
                <c:pt idx="751">
                  <c:v>43.89092475942374</c:v>
                </c:pt>
                <c:pt idx="752">
                  <c:v>44.5492886308151</c:v>
                </c:pt>
                <c:pt idx="753">
                  <c:v>45.21752796027729</c:v>
                </c:pt>
                <c:pt idx="754">
                  <c:v>45.89579087968147</c:v>
                </c:pt>
                <c:pt idx="755">
                  <c:v>46.58422774287656</c:v>
                </c:pt>
                <c:pt idx="756">
                  <c:v>47.28299115901983</c:v>
                </c:pt>
                <c:pt idx="757">
                  <c:v>47.99223602640527</c:v>
                </c:pt>
                <c:pt idx="758">
                  <c:v>48.71211956680121</c:v>
                </c:pt>
                <c:pt idx="759">
                  <c:v>49.44280136030309</c:v>
                </c:pt>
                <c:pt idx="760">
                  <c:v>50.18444338070775</c:v>
                </c:pt>
                <c:pt idx="761">
                  <c:v>50.93721003141835</c:v>
                </c:pt>
                <c:pt idx="762">
                  <c:v>51.70126818188962</c:v>
                </c:pt>
                <c:pt idx="763">
                  <c:v>52.47678720461784</c:v>
                </c:pt>
                <c:pt idx="764">
                  <c:v>53.26393901268723</c:v>
                </c:pt>
                <c:pt idx="765">
                  <c:v>54.06289809787754</c:v>
                </c:pt>
                <c:pt idx="766">
                  <c:v>54.87384156934534</c:v>
                </c:pt>
                <c:pt idx="767">
                  <c:v>55.69694919288601</c:v>
                </c:pt>
                <c:pt idx="768">
                  <c:v>56.53240343077916</c:v>
                </c:pt>
                <c:pt idx="769">
                  <c:v>57.38038948224058</c:v>
                </c:pt>
                <c:pt idx="770">
                  <c:v>58.24109532447456</c:v>
                </c:pt>
                <c:pt idx="771">
                  <c:v>59.11471175434143</c:v>
                </c:pt>
                <c:pt idx="772">
                  <c:v>60.00143243065655</c:v>
                </c:pt>
                <c:pt idx="773">
                  <c:v>60.90145391711637</c:v>
                </c:pt>
                <c:pt idx="774">
                  <c:v>61.81497572587325</c:v>
                </c:pt>
                <c:pt idx="775">
                  <c:v>62.74220036176135</c:v>
                </c:pt>
                <c:pt idx="776">
                  <c:v>63.68333336718786</c:v>
                </c:pt>
                <c:pt idx="777">
                  <c:v>64.63858336769549</c:v>
                </c:pt>
                <c:pt idx="778">
                  <c:v>65.60816211821074</c:v>
                </c:pt>
                <c:pt idx="779">
                  <c:v>66.59228454998415</c:v>
                </c:pt>
                <c:pt idx="780">
                  <c:v>67.59116881823391</c:v>
                </c:pt>
                <c:pt idx="781">
                  <c:v>68.60503635050701</c:v>
                </c:pt>
                <c:pt idx="782">
                  <c:v>69.63411189576501</c:v>
                </c:pt>
                <c:pt idx="783">
                  <c:v>70.67862357420148</c:v>
                </c:pt>
                <c:pt idx="784">
                  <c:v>71.73880292781442</c:v>
                </c:pt>
                <c:pt idx="785">
                  <c:v>72.8148849717317</c:v>
                </c:pt>
                <c:pt idx="786">
                  <c:v>73.9071082463079</c:v>
                </c:pt>
                <c:pt idx="787">
                  <c:v>75.01571487000228</c:v>
                </c:pt>
                <c:pt idx="788">
                  <c:v>76.14095059305231</c:v>
                </c:pt>
                <c:pt idx="789">
                  <c:v>77.2830648519481</c:v>
                </c:pt>
                <c:pt idx="790">
                  <c:v>78.4423108247273</c:v>
                </c:pt>
                <c:pt idx="791">
                  <c:v>79.6189454870982</c:v>
                </c:pt>
                <c:pt idx="792">
                  <c:v>80.81322966940496</c:v>
                </c:pt>
                <c:pt idx="793">
                  <c:v>82.0254281144453</c:v>
                </c:pt>
                <c:pt idx="794">
                  <c:v>83.25580953616239</c:v>
                </c:pt>
                <c:pt idx="795">
                  <c:v>84.50464667920482</c:v>
                </c:pt>
                <c:pt idx="796">
                  <c:v>85.77221637939288</c:v>
                </c:pt>
                <c:pt idx="797">
                  <c:v>87.05879962508378</c:v>
                </c:pt>
                <c:pt idx="798">
                  <c:v>88.36468161946003</c:v>
                </c:pt>
                <c:pt idx="799">
                  <c:v>89.69015184375149</c:v>
                </c:pt>
                <c:pt idx="800">
                  <c:v>91.03550412140818</c:v>
                </c:pt>
                <c:pt idx="801">
                  <c:v>92.4010366832293</c:v>
                </c:pt>
                <c:pt idx="802">
                  <c:v>93.78705223347774</c:v>
                </c:pt>
                <c:pt idx="803">
                  <c:v>95.19385801697948</c:v>
                </c:pt>
                <c:pt idx="804">
                  <c:v>96.62176588723449</c:v>
                </c:pt>
                <c:pt idx="805">
                  <c:v>98.07109237554309</c:v>
                </c:pt>
                <c:pt idx="806">
                  <c:v>99.54215876117622</c:v>
                </c:pt>
                <c:pt idx="807">
                  <c:v>101.0352911425934</c:v>
                </c:pt>
                <c:pt idx="808">
                  <c:v>102.5508205097328</c:v>
                </c:pt>
                <c:pt idx="809">
                  <c:v>104.0890828173785</c:v>
                </c:pt>
                <c:pt idx="810">
                  <c:v>105.6504190596394</c:v>
                </c:pt>
                <c:pt idx="811">
                  <c:v>107.2351753455339</c:v>
                </c:pt>
                <c:pt idx="812">
                  <c:v>108.843702975717</c:v>
                </c:pt>
                <c:pt idx="813">
                  <c:v>110.4763585203527</c:v>
                </c:pt>
                <c:pt idx="814">
                  <c:v>112.133503898158</c:v>
                </c:pt>
                <c:pt idx="815">
                  <c:v>113.8155064566303</c:v>
                </c:pt>
                <c:pt idx="816">
                  <c:v>115.5227390534793</c:v>
                </c:pt>
                <c:pt idx="817">
                  <c:v>117.2555801392816</c:v>
                </c:pt>
                <c:pt idx="818">
                  <c:v>119.0144138413716</c:v>
                </c:pt>
                <c:pt idx="819">
                  <c:v>120.7996300489918</c:v>
                </c:pt>
                <c:pt idx="820">
                  <c:v>122.611624499727</c:v>
                </c:pt>
                <c:pt idx="821">
                  <c:v>124.4507988672225</c:v>
                </c:pt>
                <c:pt idx="822">
                  <c:v>126.3175608502309</c:v>
                </c:pt>
                <c:pt idx="823">
                  <c:v>128.2123242629843</c:v>
                </c:pt>
                <c:pt idx="824">
                  <c:v>130.1355091269285</c:v>
                </c:pt>
                <c:pt idx="825">
                  <c:v>132.087541763833</c:v>
                </c:pt>
                <c:pt idx="826">
                  <c:v>134.0688548902905</c:v>
                </c:pt>
                <c:pt idx="827">
                  <c:v>136.0798877136448</c:v>
                </c:pt>
                <c:pt idx="828">
                  <c:v>138.1210860293495</c:v>
                </c:pt>
                <c:pt idx="829">
                  <c:v>140.1929023197902</c:v>
                </c:pt>
                <c:pt idx="830">
                  <c:v>142.2957958545865</c:v>
                </c:pt>
                <c:pt idx="831">
                  <c:v>144.4302327924054</c:v>
                </c:pt>
                <c:pt idx="832">
                  <c:v>146.5966862842915</c:v>
                </c:pt>
                <c:pt idx="833">
                  <c:v>148.7956365785558</c:v>
                </c:pt>
                <c:pt idx="834">
                  <c:v>151.0275711272342</c:v>
                </c:pt>
                <c:pt idx="835">
                  <c:v>153.2929846941415</c:v>
                </c:pt>
                <c:pt idx="836">
                  <c:v>155.5923794645548</c:v>
                </c:pt>
                <c:pt idx="837">
                  <c:v>157.9262651565231</c:v>
                </c:pt>
                <c:pt idx="838">
                  <c:v>160.2951591338702</c:v>
                </c:pt>
                <c:pt idx="839">
                  <c:v>162.699586520878</c:v>
                </c:pt>
                <c:pt idx="840">
                  <c:v>165.1400803186922</c:v>
                </c:pt>
                <c:pt idx="841">
                  <c:v>167.617181523472</c:v>
                </c:pt>
                <c:pt idx="842">
                  <c:v>170.1314392463247</c:v>
                </c:pt>
                <c:pt idx="843">
                  <c:v>172.6834108350199</c:v>
                </c:pt>
                <c:pt idx="844">
                  <c:v>175.2736619975437</c:v>
                </c:pt>
                <c:pt idx="845">
                  <c:v>177.9027669275078</c:v>
                </c:pt>
                <c:pt idx="846">
                  <c:v>180.5713084314209</c:v>
                </c:pt>
                <c:pt idx="847">
                  <c:v>183.2798780578916</c:v>
                </c:pt>
                <c:pt idx="848">
                  <c:v>186.02907622876</c:v>
                </c:pt>
                <c:pt idx="849">
                  <c:v>188.8195123721914</c:v>
                </c:pt>
                <c:pt idx="850">
                  <c:v>191.6518050577748</c:v>
                </c:pt>
                <c:pt idx="851">
                  <c:v>194.5265821336407</c:v>
                </c:pt>
                <c:pt idx="852">
                  <c:v>197.4444808656455</c:v>
                </c:pt>
                <c:pt idx="853">
                  <c:v>200.4061480786311</c:v>
                </c:pt>
                <c:pt idx="854">
                  <c:v>203.4122402998096</c:v>
                </c:pt>
                <c:pt idx="855">
                  <c:v>206.4634239043066</c:v>
                </c:pt>
                <c:pt idx="856">
                  <c:v>209.5603752628708</c:v>
                </c:pt>
                <c:pt idx="857">
                  <c:v>212.7037808918136</c:v>
                </c:pt>
                <c:pt idx="858">
                  <c:v>215.894337605192</c:v>
                </c:pt>
                <c:pt idx="859">
                  <c:v>219.1327526692688</c:v>
                </c:pt>
                <c:pt idx="860">
                  <c:v>222.4197439593079</c:v>
                </c:pt>
                <c:pt idx="861">
                  <c:v>225.7560401186985</c:v>
                </c:pt>
                <c:pt idx="862">
                  <c:v>229.1423807204781</c:v>
                </c:pt>
                <c:pt idx="863">
                  <c:v>232.5795164312856</c:v>
                </c:pt>
                <c:pt idx="864">
                  <c:v>236.0682091777554</c:v>
                </c:pt>
                <c:pt idx="865">
                  <c:v>239.6092323154217</c:v>
                </c:pt>
                <c:pt idx="866">
                  <c:v>243.2033708001518</c:v>
                </c:pt>
                <c:pt idx="867">
                  <c:v>246.8514213621554</c:v>
                </c:pt>
                <c:pt idx="868">
                  <c:v>250.554192682587</c:v>
                </c:pt>
                <c:pt idx="869">
                  <c:v>254.3125055728258</c:v>
                </c:pt>
                <c:pt idx="870">
                  <c:v>258.1271931564182</c:v>
                </c:pt>
                <c:pt idx="871">
                  <c:v>261.9991010537644</c:v>
                </c:pt>
                <c:pt idx="872">
                  <c:v>265.9290875695706</c:v>
                </c:pt>
                <c:pt idx="873">
                  <c:v>269.9180238831142</c:v>
                </c:pt>
                <c:pt idx="874">
                  <c:v>273.9667942413611</c:v>
                </c:pt>
                <c:pt idx="875">
                  <c:v>278.0762961549815</c:v>
                </c:pt>
                <c:pt idx="876">
                  <c:v>282.2474405973074</c:v>
                </c:pt>
                <c:pt idx="877">
                  <c:v>286.4811522062637</c:v>
                </c:pt>
                <c:pt idx="878">
                  <c:v>290.7783694893596</c:v>
                </c:pt>
                <c:pt idx="879">
                  <c:v>295.1400450317016</c:v>
                </c:pt>
                <c:pt idx="880">
                  <c:v>299.5671457071741</c:v>
                </c:pt>
                <c:pt idx="881">
                  <c:v>304.0606528927833</c:v>
                </c:pt>
                <c:pt idx="882">
                  <c:v>308.6215626861746</c:v>
                </c:pt>
                <c:pt idx="883">
                  <c:v>313.2508861264693</c:v>
                </c:pt>
                <c:pt idx="884">
                  <c:v>317.9496494183644</c:v>
                </c:pt>
                <c:pt idx="885">
                  <c:v>322.7188941596398</c:v>
                </c:pt>
                <c:pt idx="886">
                  <c:v>327.5596775720344</c:v>
                </c:pt>
                <c:pt idx="887">
                  <c:v>332.4730727356139</c:v>
                </c:pt>
                <c:pt idx="888">
                  <c:v>337.460168826649</c:v>
                </c:pt>
                <c:pt idx="889">
                  <c:v>342.5220713590488</c:v>
                </c:pt>
                <c:pt idx="890">
                  <c:v>347.6599024294355</c:v>
                </c:pt>
                <c:pt idx="891">
                  <c:v>352.874800965876</c:v>
                </c:pt>
                <c:pt idx="892">
                  <c:v>358.1679229803643</c:v>
                </c:pt>
                <c:pt idx="893">
                  <c:v>363.5404418250706</c:v>
                </c:pt>
                <c:pt idx="894">
                  <c:v>368.9935484524436</c:v>
                </c:pt>
                <c:pt idx="895">
                  <c:v>374.5284516792321</c:v>
                </c:pt>
                <c:pt idx="896">
                  <c:v>380.1463784544206</c:v>
                </c:pt>
                <c:pt idx="897">
                  <c:v>385.848574131237</c:v>
                </c:pt>
                <c:pt idx="898">
                  <c:v>391.6363027432037</c:v>
                </c:pt>
                <c:pt idx="899">
                  <c:v>397.5108472843544</c:v>
                </c:pt>
                <c:pt idx="900">
                  <c:v>403.4735099936176</c:v>
                </c:pt>
                <c:pt idx="901">
                  <c:v>409.5256126435229</c:v>
                </c:pt>
                <c:pt idx="902">
                  <c:v>415.6684968331757</c:v>
                </c:pt>
                <c:pt idx="903">
                  <c:v>421.9035242856718</c:v>
                </c:pt>
                <c:pt idx="904">
                  <c:v>428.2320771499584</c:v>
                </c:pt>
                <c:pt idx="905">
                  <c:v>434.6555583072076</c:v>
                </c:pt>
                <c:pt idx="906">
                  <c:v>441.1753916818158</c:v>
                </c:pt>
                <c:pt idx="907">
                  <c:v>447.7930225570419</c:v>
                </c:pt>
                <c:pt idx="908">
                  <c:v>454.5099178953987</c:v>
                </c:pt>
                <c:pt idx="909">
                  <c:v>461.3275666638297</c:v>
                </c:pt>
                <c:pt idx="910">
                  <c:v>468.2474801637887</c:v>
                </c:pt>
                <c:pt idx="911">
                  <c:v>475.2711923662425</c:v>
                </c:pt>
                <c:pt idx="912">
                  <c:v>482.4002602517373</c:v>
                </c:pt>
                <c:pt idx="913">
                  <c:v>489.6362641555133</c:v>
                </c:pt>
                <c:pt idx="914">
                  <c:v>496.980808117846</c:v>
                </c:pt>
                <c:pt idx="915">
                  <c:v>504.4355202396135</c:v>
                </c:pt>
                <c:pt idx="916">
                  <c:v>512.0020530432074</c:v>
                </c:pt>
                <c:pt idx="917">
                  <c:v>519.6820838388556</c:v>
                </c:pt>
                <c:pt idx="918">
                  <c:v>527.4773150964385</c:v>
                </c:pt>
                <c:pt idx="919">
                  <c:v>535.389474822885</c:v>
                </c:pt>
                <c:pt idx="920">
                  <c:v>543.420316945228</c:v>
                </c:pt>
                <c:pt idx="921">
                  <c:v>551.5716216994065</c:v>
                </c:pt>
                <c:pt idx="922">
                  <c:v>559.8451960248974</c:v>
                </c:pt>
                <c:pt idx="923">
                  <c:v>568.2428739652715</c:v>
                </c:pt>
                <c:pt idx="924">
                  <c:v>576.7665170747495</c:v>
                </c:pt>
                <c:pt idx="925">
                  <c:v>585.4180148308712</c:v>
                </c:pt>
                <c:pt idx="926">
                  <c:v>594.1992850533345</c:v>
                </c:pt>
                <c:pt idx="927">
                  <c:v>603.1122743291346</c:v>
                </c:pt>
                <c:pt idx="928">
                  <c:v>612.1589584440712</c:v>
                </c:pt>
                <c:pt idx="929">
                  <c:v>621.3413428207323</c:v>
                </c:pt>
                <c:pt idx="930">
                  <c:v>630.6614629630432</c:v>
                </c:pt>
                <c:pt idx="931">
                  <c:v>640.1213849074887</c:v>
                </c:pt>
                <c:pt idx="932">
                  <c:v>649.723205681101</c:v>
                </c:pt>
                <c:pt idx="933">
                  <c:v>659.4690537663175</c:v>
                </c:pt>
                <c:pt idx="934">
                  <c:v>669.3610895728126</c:v>
                </c:pt>
                <c:pt idx="935">
                  <c:v>679.4015059164044</c:v>
                </c:pt>
                <c:pt idx="936">
                  <c:v>689.5925285051504</c:v>
                </c:pt>
                <c:pt idx="937">
                  <c:v>699.9364164327275</c:v>
                </c:pt>
                <c:pt idx="938">
                  <c:v>710.4354626792184</c:v>
                </c:pt>
                <c:pt idx="939">
                  <c:v>721.0919946194066</c:v>
                </c:pt>
                <c:pt idx="940">
                  <c:v>731.9083745387014</c:v>
                </c:pt>
                <c:pt idx="941">
                  <c:v>742.8870001567781</c:v>
                </c:pt>
                <c:pt idx="942">
                  <c:v>754.0303051591296</c:v>
                </c:pt>
                <c:pt idx="943">
                  <c:v>765.3407597365166</c:v>
                </c:pt>
                <c:pt idx="944">
                  <c:v>776.8208711325641</c:v>
                </c:pt>
                <c:pt idx="945">
                  <c:v>788.4731841995525</c:v>
                </c:pt>
                <c:pt idx="946">
                  <c:v>800.3002819625457</c:v>
                </c:pt>
                <c:pt idx="947">
                  <c:v>812.3047861919829</c:v>
                </c:pt>
                <c:pt idx="948">
                  <c:v>824.4893579848634</c:v>
                </c:pt>
                <c:pt idx="949">
                  <c:v>836.8566983546342</c:v>
                </c:pt>
                <c:pt idx="950">
                  <c:v>849.4095488299554</c:v>
                </c:pt>
                <c:pt idx="951">
                  <c:v>862.1506920624045</c:v>
                </c:pt>
                <c:pt idx="952">
                  <c:v>875.082952443341</c:v>
                </c:pt>
                <c:pt idx="953">
                  <c:v>888.209196729991</c:v>
                </c:pt>
                <c:pt idx="954">
                  <c:v>901.5323346809405</c:v>
                </c:pt>
                <c:pt idx="955">
                  <c:v>915.0553197011549</c:v>
                </c:pt>
                <c:pt idx="956">
                  <c:v>928.781149496673</c:v>
                </c:pt>
                <c:pt idx="957">
                  <c:v>942.7128667391225</c:v>
                </c:pt>
                <c:pt idx="958">
                  <c:v>956.853559740208</c:v>
                </c:pt>
                <c:pt idx="959">
                  <c:v>971.206363136313</c:v>
                </c:pt>
                <c:pt idx="960">
                  <c:v>985.7744585833585</c:v>
                </c:pt>
                <c:pt idx="961">
                  <c:v>1000.561075462107</c:v>
                </c:pt>
                <c:pt idx="962">
                  <c:v>1015.569491594038</c:v>
                </c:pt>
                <c:pt idx="963">
                  <c:v>1030.803033967948</c:v>
                </c:pt>
                <c:pt idx="964">
                  <c:v>1046.265079477468</c:v>
                </c:pt>
                <c:pt idx="965">
                  <c:v>1061.959055669634</c:v>
                </c:pt>
                <c:pt idx="966">
                  <c:v>1077.888441504673</c:v>
                </c:pt>
                <c:pt idx="967">
                  <c:v>1094.056768127249</c:v>
                </c:pt>
                <c:pt idx="968">
                  <c:v>1110.467619649157</c:v>
                </c:pt>
                <c:pt idx="969">
                  <c:v>1127.12463394389</c:v>
                </c:pt>
                <c:pt idx="970">
                  <c:v>1144.031503453048</c:v>
                </c:pt>
                <c:pt idx="971">
                  <c:v>1161.191976004839</c:v>
                </c:pt>
                <c:pt idx="972">
                  <c:v>1178.609855644916</c:v>
                </c:pt>
                <c:pt idx="973">
                  <c:v>1196.28900347959</c:v>
                </c:pt>
                <c:pt idx="974">
                  <c:v>1214.233338531779</c:v>
                </c:pt>
                <c:pt idx="975">
                  <c:v>1232.44683860976</c:v>
                </c:pt>
                <c:pt idx="976">
                  <c:v>1250.933541188907</c:v>
                </c:pt>
                <c:pt idx="977">
                  <c:v>1269.69754430674</c:v>
                </c:pt>
                <c:pt idx="978">
                  <c:v>1288.743007471341</c:v>
                </c:pt>
                <c:pt idx="979">
                  <c:v>1308.074152583411</c:v>
                </c:pt>
                <c:pt idx="980">
                  <c:v>1327.695264872162</c:v>
                </c:pt>
                <c:pt idx="981">
                  <c:v>1347.610693845245</c:v>
                </c:pt>
                <c:pt idx="982">
                  <c:v>1367.824854252919</c:v>
                </c:pt>
                <c:pt idx="983">
                  <c:v>1388.342227066716</c:v>
                </c:pt>
                <c:pt idx="984">
                  <c:v>1409.167360472717</c:v>
                </c:pt>
                <c:pt idx="985">
                  <c:v>1430.304870879802</c:v>
                </c:pt>
                <c:pt idx="986">
                  <c:v>1451.759443943004</c:v>
                </c:pt>
                <c:pt idx="987">
                  <c:v>1473.535835602151</c:v>
                </c:pt>
                <c:pt idx="988">
                  <c:v>1495.638873136182</c:v>
                </c:pt>
                <c:pt idx="989">
                  <c:v>1518.07345623322</c:v>
                </c:pt>
                <c:pt idx="990">
                  <c:v>1540.844558076722</c:v>
                </c:pt>
                <c:pt idx="991">
                  <c:v>1563.957226447873</c:v>
                </c:pt>
                <c:pt idx="992">
                  <c:v>1587.416584844596</c:v>
                </c:pt>
                <c:pt idx="993">
                  <c:v>1611.22783361726</c:v>
                </c:pt>
                <c:pt idx="994">
                  <c:v>1635.396251121521</c:v>
                </c:pt>
                <c:pt idx="995">
                  <c:v>1659.927194888341</c:v>
                </c:pt>
                <c:pt idx="996">
                  <c:v>1684.826102811666</c:v>
                </c:pt>
                <c:pt idx="997">
                  <c:v>1710.098494353836</c:v>
                </c:pt>
                <c:pt idx="998">
                  <c:v>1735.749971769153</c:v>
                </c:pt>
              </c:numCache>
            </c:numRef>
          </c:xVal>
          <c:yVal>
            <c:numRef>
              <c:f>Sheet1!$U$2:$U$1000</c:f>
              <c:numCache>
                <c:formatCode>General</c:formatCode>
                <c:ptCount val="999"/>
                <c:pt idx="0">
                  <c:v>0.321258500311149</c:v>
                </c:pt>
                <c:pt idx="1">
                  <c:v>0.321258629753021</c:v>
                </c:pt>
                <c:pt idx="2">
                  <c:v>0.321258761165952</c:v>
                </c:pt>
                <c:pt idx="3">
                  <c:v>0.321258894579952</c:v>
                </c:pt>
                <c:pt idx="4">
                  <c:v>0.321259030025489</c:v>
                </c:pt>
                <c:pt idx="5">
                  <c:v>0.3212591675335</c:v>
                </c:pt>
                <c:pt idx="6">
                  <c:v>0.321259307135385</c:v>
                </c:pt>
                <c:pt idx="7">
                  <c:v>0.321259448863028</c:v>
                </c:pt>
                <c:pt idx="8">
                  <c:v>0.321259592748794</c:v>
                </c:pt>
                <c:pt idx="9">
                  <c:v>0.321259738825544</c:v>
                </c:pt>
                <c:pt idx="10">
                  <c:v>0.321259887126638</c:v>
                </c:pt>
                <c:pt idx="11">
                  <c:v>0.321260037685943</c:v>
                </c:pt>
                <c:pt idx="12">
                  <c:v>0.321260190537842</c:v>
                </c:pt>
                <c:pt idx="13">
                  <c:v>0.321260345717244</c:v>
                </c:pt>
                <c:pt idx="14">
                  <c:v>0.321260503259585</c:v>
                </c:pt>
                <c:pt idx="15">
                  <c:v>0.321260663200845</c:v>
                </c:pt>
                <c:pt idx="16">
                  <c:v>0.321260825577546</c:v>
                </c:pt>
                <c:pt idx="17">
                  <c:v>0.321260990426771</c:v>
                </c:pt>
                <c:pt idx="18">
                  <c:v>0.321261157786169</c:v>
                </c:pt>
                <c:pt idx="19">
                  <c:v>0.321261327693957</c:v>
                </c:pt>
                <c:pt idx="20">
                  <c:v>0.321261500188935</c:v>
                </c:pt>
                <c:pt idx="21">
                  <c:v>0.321261675310498</c:v>
                </c:pt>
                <c:pt idx="22">
                  <c:v>0.321261853098631</c:v>
                </c:pt>
                <c:pt idx="23">
                  <c:v>0.321262033593939</c:v>
                </c:pt>
                <c:pt idx="24">
                  <c:v>0.321262216837639</c:v>
                </c:pt>
                <c:pt idx="25">
                  <c:v>0.321262402871575</c:v>
                </c:pt>
                <c:pt idx="26">
                  <c:v>0.321262591738232</c:v>
                </c:pt>
                <c:pt idx="27">
                  <c:v>0.321262783480736</c:v>
                </c:pt>
                <c:pt idx="28">
                  <c:v>0.321262978142876</c:v>
                </c:pt>
                <c:pt idx="29">
                  <c:v>0.3212631757691</c:v>
                </c:pt>
                <c:pt idx="30">
                  <c:v>0.321263376404539</c:v>
                </c:pt>
                <c:pt idx="31">
                  <c:v>0.321263580095011</c:v>
                </c:pt>
                <c:pt idx="32">
                  <c:v>0.321263786887027</c:v>
                </c:pt>
                <c:pt idx="33">
                  <c:v>0.321263996827808</c:v>
                </c:pt>
                <c:pt idx="34">
                  <c:v>0.321264209965293</c:v>
                </c:pt>
                <c:pt idx="35">
                  <c:v>0.321264426348154</c:v>
                </c:pt>
                <c:pt idx="36">
                  <c:v>0.321264646025799</c:v>
                </c:pt>
                <c:pt idx="37">
                  <c:v>0.321264869048394</c:v>
                </c:pt>
                <c:pt idx="38">
                  <c:v>0.321265095466861</c:v>
                </c:pt>
                <c:pt idx="39">
                  <c:v>0.321265325332905</c:v>
                </c:pt>
                <c:pt idx="40">
                  <c:v>0.32126555869901</c:v>
                </c:pt>
                <c:pt idx="41">
                  <c:v>0.321265795618469</c:v>
                </c:pt>
                <c:pt idx="42">
                  <c:v>0.321266036145374</c:v>
                </c:pt>
                <c:pt idx="43">
                  <c:v>0.321266280334653</c:v>
                </c:pt>
                <c:pt idx="44">
                  <c:v>0.321266528242057</c:v>
                </c:pt>
                <c:pt idx="45">
                  <c:v>0.321266779924196</c:v>
                </c:pt>
                <c:pt idx="46">
                  <c:v>0.321267035438534</c:v>
                </c:pt>
                <c:pt idx="47">
                  <c:v>0.321267294843419</c:v>
                </c:pt>
                <c:pt idx="48">
                  <c:v>0.321267558198079</c:v>
                </c:pt>
                <c:pt idx="49">
                  <c:v>0.321267825562647</c:v>
                </c:pt>
                <c:pt idx="50">
                  <c:v>0.321268096998166</c:v>
                </c:pt>
                <c:pt idx="51">
                  <c:v>0.321268372566616</c:v>
                </c:pt>
                <c:pt idx="52">
                  <c:v>0.321268652330915</c:v>
                </c:pt>
                <c:pt idx="53">
                  <c:v>0.32126893635494</c:v>
                </c:pt>
                <c:pt idx="54">
                  <c:v>0.321269224703539</c:v>
                </c:pt>
                <c:pt idx="55">
                  <c:v>0.321269517442553</c:v>
                </c:pt>
                <c:pt idx="56">
                  <c:v>0.321269814638814</c:v>
                </c:pt>
                <c:pt idx="57">
                  <c:v>0.32127011636018</c:v>
                </c:pt>
                <c:pt idx="58">
                  <c:v>0.321270422675539</c:v>
                </c:pt>
                <c:pt idx="59">
                  <c:v>0.32127073365483</c:v>
                </c:pt>
                <c:pt idx="60">
                  <c:v>0.321271049369048</c:v>
                </c:pt>
                <c:pt idx="61">
                  <c:v>0.321271369890277</c:v>
                </c:pt>
                <c:pt idx="62">
                  <c:v>0.321271695291695</c:v>
                </c:pt>
                <c:pt idx="63">
                  <c:v>0.321272025647593</c:v>
                </c:pt>
                <c:pt idx="64">
                  <c:v>0.321272361033395</c:v>
                </c:pt>
                <c:pt idx="65">
                  <c:v>0.32127270152567</c:v>
                </c:pt>
                <c:pt idx="66">
                  <c:v>0.321273047202151</c:v>
                </c:pt>
                <c:pt idx="67">
                  <c:v>0.321273398141758</c:v>
                </c:pt>
                <c:pt idx="68">
                  <c:v>0.321273754424611</c:v>
                </c:pt>
                <c:pt idx="69">
                  <c:v>0.321274116132049</c:v>
                </c:pt>
                <c:pt idx="70">
                  <c:v>0.321274483346645</c:v>
                </c:pt>
                <c:pt idx="71">
                  <c:v>0.321274856152229</c:v>
                </c:pt>
                <c:pt idx="72">
                  <c:v>0.321275234633914</c:v>
                </c:pt>
                <c:pt idx="73">
                  <c:v>0.321275618878101</c:v>
                </c:pt>
                <c:pt idx="74">
                  <c:v>0.32127600897251</c:v>
                </c:pt>
                <c:pt idx="75">
                  <c:v>0.321276405006188</c:v>
                </c:pt>
                <c:pt idx="76">
                  <c:v>0.32127680706955</c:v>
                </c:pt>
                <c:pt idx="77">
                  <c:v>0.321277215254371</c:v>
                </c:pt>
                <c:pt idx="78">
                  <c:v>0.321277629653834</c:v>
                </c:pt>
                <c:pt idx="79">
                  <c:v>0.321278050362537</c:v>
                </c:pt>
                <c:pt idx="80">
                  <c:v>0.321278477476516</c:v>
                </c:pt>
                <c:pt idx="81">
                  <c:v>0.321278911093269</c:v>
                </c:pt>
                <c:pt idx="82">
                  <c:v>0.321279351311773</c:v>
                </c:pt>
                <c:pt idx="83">
                  <c:v>0.321279798232521</c:v>
                </c:pt>
                <c:pt idx="84">
                  <c:v>0.321280251957525</c:v>
                </c:pt>
                <c:pt idx="85">
                  <c:v>0.321280712590353</c:v>
                </c:pt>
                <c:pt idx="86">
                  <c:v>0.321281180236148</c:v>
                </c:pt>
                <c:pt idx="87">
                  <c:v>0.321281655001656</c:v>
                </c:pt>
                <c:pt idx="88">
                  <c:v>0.32128213699524</c:v>
                </c:pt>
                <c:pt idx="89">
                  <c:v>0.321282626326917</c:v>
                </c:pt>
                <c:pt idx="90">
                  <c:v>0.321283123108374</c:v>
                </c:pt>
                <c:pt idx="91">
                  <c:v>0.321283627453003</c:v>
                </c:pt>
                <c:pt idx="92">
                  <c:v>0.321284139475915</c:v>
                </c:pt>
                <c:pt idx="93">
                  <c:v>0.321284659293974</c:v>
                </c:pt>
                <c:pt idx="94">
                  <c:v>0.32128518702582</c:v>
                </c:pt>
                <c:pt idx="95">
                  <c:v>0.321285722791899</c:v>
                </c:pt>
                <c:pt idx="96">
                  <c:v>0.321286266714495</c:v>
                </c:pt>
                <c:pt idx="97">
                  <c:v>0.321286818917739</c:v>
                </c:pt>
                <c:pt idx="98">
                  <c:v>0.321287379527664</c:v>
                </c:pt>
                <c:pt idx="99">
                  <c:v>0.321287948672208</c:v>
                </c:pt>
                <c:pt idx="100">
                  <c:v>0.321288526481263</c:v>
                </c:pt>
                <c:pt idx="101">
                  <c:v>0.321289113086697</c:v>
                </c:pt>
                <c:pt idx="102">
                  <c:v>0.321289708622376</c:v>
                </c:pt>
                <c:pt idx="103">
                  <c:v>0.321290313224211</c:v>
                </c:pt>
                <c:pt idx="104">
                  <c:v>0.32129092703017</c:v>
                </c:pt>
                <c:pt idx="105">
                  <c:v>0.321291550180331</c:v>
                </c:pt>
                <c:pt idx="106">
                  <c:v>0.321292182816894</c:v>
                </c:pt>
                <c:pt idx="107">
                  <c:v>0.321292825084225</c:v>
                </c:pt>
                <c:pt idx="108">
                  <c:v>0.321293477128882</c:v>
                </c:pt>
                <c:pt idx="109">
                  <c:v>0.321294139099656</c:v>
                </c:pt>
                <c:pt idx="110">
                  <c:v>0.321294811147598</c:v>
                </c:pt>
                <c:pt idx="111">
                  <c:v>0.321295493426056</c:v>
                </c:pt>
                <c:pt idx="112">
                  <c:v>0.321296186090713</c:v>
                </c:pt>
                <c:pt idx="113">
                  <c:v>0.321296889299619</c:v>
                </c:pt>
                <c:pt idx="114">
                  <c:v>0.321297603213217</c:v>
                </c:pt>
                <c:pt idx="115">
                  <c:v>0.321298327994407</c:v>
                </c:pt>
                <c:pt idx="116">
                  <c:v>0.32129906380855</c:v>
                </c:pt>
                <c:pt idx="117">
                  <c:v>0.321299810823531</c:v>
                </c:pt>
                <c:pt idx="118">
                  <c:v>0.321300569209787</c:v>
                </c:pt>
                <c:pt idx="119">
                  <c:v>0.321301339140336</c:v>
                </c:pt>
                <c:pt idx="120">
                  <c:v>0.321302120790844</c:v>
                </c:pt>
                <c:pt idx="121">
                  <c:v>0.321302914339631</c:v>
                </c:pt>
                <c:pt idx="122">
                  <c:v>0.321303719967736</c:v>
                </c:pt>
                <c:pt idx="123">
                  <c:v>0.321304537858951</c:v>
                </c:pt>
                <c:pt idx="124">
                  <c:v>0.321305368199859</c:v>
                </c:pt>
                <c:pt idx="125">
                  <c:v>0.32130621117988</c:v>
                </c:pt>
                <c:pt idx="126">
                  <c:v>0.321307066991312</c:v>
                </c:pt>
                <c:pt idx="127">
                  <c:v>0.321307935829384</c:v>
                </c:pt>
                <c:pt idx="128">
                  <c:v>0.321308817892282</c:v>
                </c:pt>
                <c:pt idx="129">
                  <c:v>0.321309713381207</c:v>
                </c:pt>
                <c:pt idx="130">
                  <c:v>0.321310622500423</c:v>
                </c:pt>
                <c:pt idx="131">
                  <c:v>0.321311545457295</c:v>
                </c:pt>
                <c:pt idx="132">
                  <c:v>0.32131248246234</c:v>
                </c:pt>
                <c:pt idx="133">
                  <c:v>0.321313433729275</c:v>
                </c:pt>
                <c:pt idx="134">
                  <c:v>0.321314399475063</c:v>
                </c:pt>
                <c:pt idx="135">
                  <c:v>0.321315379919968</c:v>
                </c:pt>
                <c:pt idx="136">
                  <c:v>0.321316375287597</c:v>
                </c:pt>
                <c:pt idx="137">
                  <c:v>0.321317385804957</c:v>
                </c:pt>
                <c:pt idx="138">
                  <c:v>0.321318411702506</c:v>
                </c:pt>
                <c:pt idx="139">
                  <c:v>0.321319453214201</c:v>
                </c:pt>
                <c:pt idx="140">
                  <c:v>0.321320510577557</c:v>
                </c:pt>
                <c:pt idx="141">
                  <c:v>0.321321584033694</c:v>
                </c:pt>
                <c:pt idx="142">
                  <c:v>0.321322673827401</c:v>
                </c:pt>
                <c:pt idx="143">
                  <c:v>0.321323780207177</c:v>
                </c:pt>
                <c:pt idx="144">
                  <c:v>0.321324903425307</c:v>
                </c:pt>
                <c:pt idx="145">
                  <c:v>0.321326043737902</c:v>
                </c:pt>
                <c:pt idx="146">
                  <c:v>0.321327201404966</c:v>
                </c:pt>
                <c:pt idx="147">
                  <c:v>0.321328376690451</c:v>
                </c:pt>
                <c:pt idx="148">
                  <c:v>0.32132956986232</c:v>
                </c:pt>
                <c:pt idx="149">
                  <c:v>0.321330781192607</c:v>
                </c:pt>
                <c:pt idx="150">
                  <c:v>0.321332010957473</c:v>
                </c:pt>
                <c:pt idx="151">
                  <c:v>0.321333259437281</c:v>
                </c:pt>
                <c:pt idx="152">
                  <c:v>0.321334526916651</c:v>
                </c:pt>
                <c:pt idx="153">
                  <c:v>0.321335813684517</c:v>
                </c:pt>
                <c:pt idx="154">
                  <c:v>0.32133712003421</c:v>
                </c:pt>
                <c:pt idx="155">
                  <c:v>0.321338446263513</c:v>
                </c:pt>
                <c:pt idx="156">
                  <c:v>0.32133979267473</c:v>
                </c:pt>
                <c:pt idx="157">
                  <c:v>0.321341159574756</c:v>
                </c:pt>
                <c:pt idx="158">
                  <c:v>0.321342547275146</c:v>
                </c:pt>
                <c:pt idx="159">
                  <c:v>0.321343956092182</c:v>
                </c:pt>
                <c:pt idx="160">
                  <c:v>0.321345386346958</c:v>
                </c:pt>
                <c:pt idx="161">
                  <c:v>0.321346838365431</c:v>
                </c:pt>
                <c:pt idx="162">
                  <c:v>0.321348312478512</c:v>
                </c:pt>
                <c:pt idx="163">
                  <c:v>0.321349809022138</c:v>
                </c:pt>
                <c:pt idx="164">
                  <c:v>0.321351328337339</c:v>
                </c:pt>
                <c:pt idx="165">
                  <c:v>0.321352870770329</c:v>
                </c:pt>
                <c:pt idx="166">
                  <c:v>0.321354436672569</c:v>
                </c:pt>
                <c:pt idx="167">
                  <c:v>0.321356026400861</c:v>
                </c:pt>
                <c:pt idx="168">
                  <c:v>0.321357640317418</c:v>
                </c:pt>
                <c:pt idx="169">
                  <c:v>0.321359278789953</c:v>
                </c:pt>
                <c:pt idx="170">
                  <c:v>0.321360942191756</c:v>
                </c:pt>
                <c:pt idx="171">
                  <c:v>0.321362630901784</c:v>
                </c:pt>
                <c:pt idx="172">
                  <c:v>0.321364345304745</c:v>
                </c:pt>
                <c:pt idx="173">
                  <c:v>0.321366085791177</c:v>
                </c:pt>
                <c:pt idx="174">
                  <c:v>0.321367852757553</c:v>
                </c:pt>
                <c:pt idx="175">
                  <c:v>0.321369646606355</c:v>
                </c:pt>
                <c:pt idx="176">
                  <c:v>0.321371467746175</c:v>
                </c:pt>
                <c:pt idx="177">
                  <c:v>0.321373316591795</c:v>
                </c:pt>
                <c:pt idx="178">
                  <c:v>0.3213751935643</c:v>
                </c:pt>
                <c:pt idx="179">
                  <c:v>0.321377099091149</c:v>
                </c:pt>
                <c:pt idx="180">
                  <c:v>0.321379033606294</c:v>
                </c:pt>
                <c:pt idx="181">
                  <c:v>0.32138099755027</c:v>
                </c:pt>
                <c:pt idx="182">
                  <c:v>0.321382991370279</c:v>
                </c:pt>
                <c:pt idx="183">
                  <c:v>0.321385015520314</c:v>
                </c:pt>
                <c:pt idx="184">
                  <c:v>0.321387070461254</c:v>
                </c:pt>
                <c:pt idx="185">
                  <c:v>0.321389156660962</c:v>
                </c:pt>
                <c:pt idx="186">
                  <c:v>0.321391274594391</c:v>
                </c:pt>
                <c:pt idx="187">
                  <c:v>0.321393424743701</c:v>
                </c:pt>
                <c:pt idx="188">
                  <c:v>0.321395607598356</c:v>
                </c:pt>
                <c:pt idx="189">
                  <c:v>0.321397823655241</c:v>
                </c:pt>
                <c:pt idx="190">
                  <c:v>0.321400073418769</c:v>
                </c:pt>
                <c:pt idx="191">
                  <c:v>0.321402357401002</c:v>
                </c:pt>
                <c:pt idx="192">
                  <c:v>0.321404676121761</c:v>
                </c:pt>
                <c:pt idx="193">
                  <c:v>0.321407030108739</c:v>
                </c:pt>
                <c:pt idx="194">
                  <c:v>0.321409419897634</c:v>
                </c:pt>
                <c:pt idx="195">
                  <c:v>0.321411846032249</c:v>
                </c:pt>
                <c:pt idx="196">
                  <c:v>0.321414309064635</c:v>
                </c:pt>
                <c:pt idx="197">
                  <c:v>0.321416809555199</c:v>
                </c:pt>
                <c:pt idx="198">
                  <c:v>0.321419348072843</c:v>
                </c:pt>
                <c:pt idx="199">
                  <c:v>0.321421925195078</c:v>
                </c:pt>
                <c:pt idx="200">
                  <c:v>0.321424541508167</c:v>
                </c:pt>
                <c:pt idx="201">
                  <c:v>0.321427197607252</c:v>
                </c:pt>
                <c:pt idx="202">
                  <c:v>0.321429894096479</c:v>
                </c:pt>
                <c:pt idx="203">
                  <c:v>0.321432631589149</c:v>
                </c:pt>
                <c:pt idx="204">
                  <c:v>0.321435410707847</c:v>
                </c:pt>
                <c:pt idx="205">
                  <c:v>0.321438232084577</c:v>
                </c:pt>
                <c:pt idx="206">
                  <c:v>0.321441096360918</c:v>
                </c:pt>
                <c:pt idx="207">
                  <c:v>0.321444004188152</c:v>
                </c:pt>
                <c:pt idx="208">
                  <c:v>0.321446956227423</c:v>
                </c:pt>
                <c:pt idx="209">
                  <c:v>0.321449953149877</c:v>
                </c:pt>
                <c:pt idx="210">
                  <c:v>0.321452995636814</c:v>
                </c:pt>
                <c:pt idx="211">
                  <c:v>0.321456084379846</c:v>
                </c:pt>
                <c:pt idx="212">
                  <c:v>0.321459220081039</c:v>
                </c:pt>
                <c:pt idx="213">
                  <c:v>0.321462403453094</c:v>
                </c:pt>
                <c:pt idx="214">
                  <c:v>0.321465635219477</c:v>
                </c:pt>
                <c:pt idx="215">
                  <c:v>0.321468916114602</c:v>
                </c:pt>
                <c:pt idx="216">
                  <c:v>0.321472246883986</c:v>
                </c:pt>
                <c:pt idx="217">
                  <c:v>0.321475628284423</c:v>
                </c:pt>
                <c:pt idx="218">
                  <c:v>0.321479061084143</c:v>
                </c:pt>
                <c:pt idx="219">
                  <c:v>0.321482546062991</c:v>
                </c:pt>
                <c:pt idx="220">
                  <c:v>0.321486084012604</c:v>
                </c:pt>
                <c:pt idx="221">
                  <c:v>0.321489675736575</c:v>
                </c:pt>
                <c:pt idx="222">
                  <c:v>0.321493322050647</c:v>
                </c:pt>
                <c:pt idx="223">
                  <c:v>0.321497023782888</c:v>
                </c:pt>
                <c:pt idx="224">
                  <c:v>0.321500781773875</c:v>
                </c:pt>
                <c:pt idx="225">
                  <c:v>0.321504596876882</c:v>
                </c:pt>
                <c:pt idx="226">
                  <c:v>0.321508469958074</c:v>
                </c:pt>
                <c:pt idx="227">
                  <c:v>0.321512401896694</c:v>
                </c:pt>
                <c:pt idx="228">
                  <c:v>0.321516393585266</c:v>
                </c:pt>
                <c:pt idx="229">
                  <c:v>0.321520445929787</c:v>
                </c:pt>
                <c:pt idx="230">
                  <c:v>0.321524559849932</c:v>
                </c:pt>
                <c:pt idx="231">
                  <c:v>0.32152873627926</c:v>
                </c:pt>
                <c:pt idx="232">
                  <c:v>0.321532976165415</c:v>
                </c:pt>
                <c:pt idx="233">
                  <c:v>0.321537280470347</c:v>
                </c:pt>
                <c:pt idx="234">
                  <c:v>0.321541650170519</c:v>
                </c:pt>
                <c:pt idx="235">
                  <c:v>0.321546086257124</c:v>
                </c:pt>
                <c:pt idx="236">
                  <c:v>0.321550589736305</c:v>
                </c:pt>
                <c:pt idx="237">
                  <c:v>0.321555161629382</c:v>
                </c:pt>
                <c:pt idx="238">
                  <c:v>0.321559802973074</c:v>
                </c:pt>
                <c:pt idx="239">
                  <c:v>0.321564514819735</c:v>
                </c:pt>
                <c:pt idx="240">
                  <c:v>0.321569298237578</c:v>
                </c:pt>
                <c:pt idx="241">
                  <c:v>0.321574154310921</c:v>
                </c:pt>
                <c:pt idx="242">
                  <c:v>0.321579084140422</c:v>
                </c:pt>
                <c:pt idx="243">
                  <c:v>0.321584088843322</c:v>
                </c:pt>
                <c:pt idx="244">
                  <c:v>0.321589169553698</c:v>
                </c:pt>
                <c:pt idx="245">
                  <c:v>0.321594327422704</c:v>
                </c:pt>
                <c:pt idx="246">
                  <c:v>0.321599563618835</c:v>
                </c:pt>
                <c:pt idx="247">
                  <c:v>0.321604879328181</c:v>
                </c:pt>
                <c:pt idx="248">
                  <c:v>0.321610275754688</c:v>
                </c:pt>
                <c:pt idx="249">
                  <c:v>0.321615754120421</c:v>
                </c:pt>
                <c:pt idx="250">
                  <c:v>0.321621315665849</c:v>
                </c:pt>
                <c:pt idx="251">
                  <c:v>0.321626961650092</c:v>
                </c:pt>
                <c:pt idx="252">
                  <c:v>0.321632693351221</c:v>
                </c:pt>
                <c:pt idx="253">
                  <c:v>0.32163851206653</c:v>
                </c:pt>
                <c:pt idx="254">
                  <c:v>0.321644419112827</c:v>
                </c:pt>
                <c:pt idx="255">
                  <c:v>0.32165041582671</c:v>
                </c:pt>
                <c:pt idx="256">
                  <c:v>0.32165650356488</c:v>
                </c:pt>
                <c:pt idx="257">
                  <c:v>0.321662683704422</c:v>
                </c:pt>
                <c:pt idx="258">
                  <c:v>0.321668957643118</c:v>
                </c:pt>
                <c:pt idx="259">
                  <c:v>0.321675326799754</c:v>
                </c:pt>
                <c:pt idx="260">
                  <c:v>0.321681792614419</c:v>
                </c:pt>
                <c:pt idx="261">
                  <c:v>0.321688356548834</c:v>
                </c:pt>
                <c:pt idx="262">
                  <c:v>0.321695020086668</c:v>
                </c:pt>
                <c:pt idx="263">
                  <c:v>0.321701784733861</c:v>
                </c:pt>
                <c:pt idx="264">
                  <c:v>0.32170865201895</c:v>
                </c:pt>
                <c:pt idx="265">
                  <c:v>0.321715623493412</c:v>
                </c:pt>
                <c:pt idx="266">
                  <c:v>0.321722700731996</c:v>
                </c:pt>
                <c:pt idx="267">
                  <c:v>0.321729885333071</c:v>
                </c:pt>
                <c:pt idx="268">
                  <c:v>0.321737178918962</c:v>
                </c:pt>
                <c:pt idx="269">
                  <c:v>0.32174458313633</c:v>
                </c:pt>
                <c:pt idx="270">
                  <c:v>0.321752099656503</c:v>
                </c:pt>
                <c:pt idx="271">
                  <c:v>0.321759730175855</c:v>
                </c:pt>
                <c:pt idx="272">
                  <c:v>0.321767476416166</c:v>
                </c:pt>
                <c:pt idx="273">
                  <c:v>0.321775340125008</c:v>
                </c:pt>
                <c:pt idx="274">
                  <c:v>0.321783323076114</c:v>
                </c:pt>
                <c:pt idx="275">
                  <c:v>0.321791427069766</c:v>
                </c:pt>
                <c:pt idx="276">
                  <c:v>0.321799653933184</c:v>
                </c:pt>
                <c:pt idx="277">
                  <c:v>0.321808005520929</c:v>
                </c:pt>
                <c:pt idx="278">
                  <c:v>0.32181648371529</c:v>
                </c:pt>
                <c:pt idx="279">
                  <c:v>0.321825090426701</c:v>
                </c:pt>
                <c:pt idx="280">
                  <c:v>0.321833827594163</c:v>
                </c:pt>
                <c:pt idx="281">
                  <c:v>0.321842697185639</c:v>
                </c:pt>
                <c:pt idx="282">
                  <c:v>0.321851701198493</c:v>
                </c:pt>
                <c:pt idx="283">
                  <c:v>0.321860841659926</c:v>
                </c:pt>
                <c:pt idx="284">
                  <c:v>0.321870120627395</c:v>
                </c:pt>
                <c:pt idx="285">
                  <c:v>0.321879540189075</c:v>
                </c:pt>
                <c:pt idx="286">
                  <c:v>0.321889102464289</c:v>
                </c:pt>
                <c:pt idx="287">
                  <c:v>0.321898809603978</c:v>
                </c:pt>
                <c:pt idx="288">
                  <c:v>0.321908663791154</c:v>
                </c:pt>
                <c:pt idx="289">
                  <c:v>0.321918667241368</c:v>
                </c:pt>
                <c:pt idx="290">
                  <c:v>0.321928822203189</c:v>
                </c:pt>
                <c:pt idx="291">
                  <c:v>0.32193913095868</c:v>
                </c:pt>
                <c:pt idx="292">
                  <c:v>0.32194959582389</c:v>
                </c:pt>
                <c:pt idx="293">
                  <c:v>0.32196021914934</c:v>
                </c:pt>
                <c:pt idx="294">
                  <c:v>0.321971003320533</c:v>
                </c:pt>
                <c:pt idx="295">
                  <c:v>0.321981950758457</c:v>
                </c:pt>
                <c:pt idx="296">
                  <c:v>0.3219930639201</c:v>
                </c:pt>
                <c:pt idx="297">
                  <c:v>0.322004345298976</c:v>
                </c:pt>
                <c:pt idx="298">
                  <c:v>0.322015797425646</c:v>
                </c:pt>
                <c:pt idx="299">
                  <c:v>0.322027422868261</c:v>
                </c:pt>
                <c:pt idx="300">
                  <c:v>0.322039224233105</c:v>
                </c:pt>
                <c:pt idx="301">
                  <c:v>0.322051204165146</c:v>
                </c:pt>
                <c:pt idx="302">
                  <c:v>0.32206336534859</c:v>
                </c:pt>
                <c:pt idx="303">
                  <c:v>0.322075710507449</c:v>
                </c:pt>
                <c:pt idx="304">
                  <c:v>0.322088242406118</c:v>
                </c:pt>
                <c:pt idx="305">
                  <c:v>0.322100963849962</c:v>
                </c:pt>
                <c:pt idx="306">
                  <c:v>0.322113877685882</c:v>
                </c:pt>
                <c:pt idx="307">
                  <c:v>0.322126986802941</c:v>
                </c:pt>
                <c:pt idx="308">
                  <c:v>0.322140294132952</c:v>
                </c:pt>
                <c:pt idx="309">
                  <c:v>0.322153802651097</c:v>
                </c:pt>
                <c:pt idx="310">
                  <c:v>0.322167515376551</c:v>
                </c:pt>
                <c:pt idx="311">
                  <c:v>0.322181435373101</c:v>
                </c:pt>
                <c:pt idx="312">
                  <c:v>0.322195565749797</c:v>
                </c:pt>
                <c:pt idx="313">
                  <c:v>0.322209909661592</c:v>
                </c:pt>
                <c:pt idx="314">
                  <c:v>0.322224470310005</c:v>
                </c:pt>
                <c:pt idx="315">
                  <c:v>0.322239250943767</c:v>
                </c:pt>
                <c:pt idx="316">
                  <c:v>0.32225425485952</c:v>
                </c:pt>
                <c:pt idx="317">
                  <c:v>0.322269485402478</c:v>
                </c:pt>
                <c:pt idx="318">
                  <c:v>0.322284945967122</c:v>
                </c:pt>
                <c:pt idx="319">
                  <c:v>0.322300639997908</c:v>
                </c:pt>
                <c:pt idx="320">
                  <c:v>0.322316570989966</c:v>
                </c:pt>
                <c:pt idx="321">
                  <c:v>0.32233274248982</c:v>
                </c:pt>
                <c:pt idx="322">
                  <c:v>0.322349158096124</c:v>
                </c:pt>
                <c:pt idx="323">
                  <c:v>0.322365821460391</c:v>
                </c:pt>
                <c:pt idx="324">
                  <c:v>0.322382736287736</c:v>
                </c:pt>
                <c:pt idx="325">
                  <c:v>0.322399906337636</c:v>
                </c:pt>
                <c:pt idx="326">
                  <c:v>0.322417335424701</c:v>
                </c:pt>
                <c:pt idx="327">
                  <c:v>0.322435027419439</c:v>
                </c:pt>
                <c:pt idx="328">
                  <c:v>0.322452986249056</c:v>
                </c:pt>
                <c:pt idx="329">
                  <c:v>0.322471215898225</c:v>
                </c:pt>
                <c:pt idx="330">
                  <c:v>0.322489720409925</c:v>
                </c:pt>
                <c:pt idx="331">
                  <c:v>0.322508503886232</c:v>
                </c:pt>
                <c:pt idx="332">
                  <c:v>0.322527570489152</c:v>
                </c:pt>
                <c:pt idx="333">
                  <c:v>0.322546924441457</c:v>
                </c:pt>
                <c:pt idx="334">
                  <c:v>0.322566570027538</c:v>
                </c:pt>
                <c:pt idx="335">
                  <c:v>0.322586511594251</c:v>
                </c:pt>
                <c:pt idx="336">
                  <c:v>0.322606753551785</c:v>
                </c:pt>
                <c:pt idx="337">
                  <c:v>0.322627300374561</c:v>
                </c:pt>
                <c:pt idx="338">
                  <c:v>0.322648156602086</c:v>
                </c:pt>
                <c:pt idx="339">
                  <c:v>0.32266932683989</c:v>
                </c:pt>
                <c:pt idx="340">
                  <c:v>0.322690815760408</c:v>
                </c:pt>
                <c:pt idx="341">
                  <c:v>0.322712628103918</c:v>
                </c:pt>
                <c:pt idx="342">
                  <c:v>0.322734768679475</c:v>
                </c:pt>
                <c:pt idx="343">
                  <c:v>0.322757242365839</c:v>
                </c:pt>
                <c:pt idx="344">
                  <c:v>0.322780054112459</c:v>
                </c:pt>
                <c:pt idx="345">
                  <c:v>0.322803208940411</c:v>
                </c:pt>
                <c:pt idx="346">
                  <c:v>0.322826711943397</c:v>
                </c:pt>
                <c:pt idx="347">
                  <c:v>0.322850568288724</c:v>
                </c:pt>
                <c:pt idx="348">
                  <c:v>0.322874783218316</c:v>
                </c:pt>
                <c:pt idx="349">
                  <c:v>0.322899362049718</c:v>
                </c:pt>
                <c:pt idx="350">
                  <c:v>0.322924310177128</c:v>
                </c:pt>
                <c:pt idx="351">
                  <c:v>0.322949633072434</c:v>
                </c:pt>
                <c:pt idx="352">
                  <c:v>0.322975336286258</c:v>
                </c:pt>
                <c:pt idx="353">
                  <c:v>0.323001425449025</c:v>
                </c:pt>
                <c:pt idx="354">
                  <c:v>0.323027906272034</c:v>
                </c:pt>
                <c:pt idx="355">
                  <c:v>0.323054784548536</c:v>
                </c:pt>
                <c:pt idx="356">
                  <c:v>0.323082066154851</c:v>
                </c:pt>
                <c:pt idx="357">
                  <c:v>0.323109757051447</c:v>
                </c:pt>
                <c:pt idx="358">
                  <c:v>0.323137863284103</c:v>
                </c:pt>
                <c:pt idx="359">
                  <c:v>0.323166390985008</c:v>
                </c:pt>
                <c:pt idx="360">
                  <c:v>0.323195346373927</c:v>
                </c:pt>
                <c:pt idx="361">
                  <c:v>0.323224735759361</c:v>
                </c:pt>
                <c:pt idx="362">
                  <c:v>0.323254565539708</c:v>
                </c:pt>
                <c:pt idx="363">
                  <c:v>0.32328484220446</c:v>
                </c:pt>
                <c:pt idx="364">
                  <c:v>0.323315572335394</c:v>
                </c:pt>
                <c:pt idx="365">
                  <c:v>0.323346762607787</c:v>
                </c:pt>
                <c:pt idx="366">
                  <c:v>0.323378419791635</c:v>
                </c:pt>
                <c:pt idx="367">
                  <c:v>0.323410550752888</c:v>
                </c:pt>
                <c:pt idx="368">
                  <c:v>0.323443162454705</c:v>
                </c:pt>
                <c:pt idx="369">
                  <c:v>0.323476261958713</c:v>
                </c:pt>
                <c:pt idx="370">
                  <c:v>0.323509856426266</c:v>
                </c:pt>
                <c:pt idx="371">
                  <c:v>0.323543953119765</c:v>
                </c:pt>
                <c:pt idx="372">
                  <c:v>0.323578559403922</c:v>
                </c:pt>
                <c:pt idx="373">
                  <c:v>0.323613682747098</c:v>
                </c:pt>
                <c:pt idx="374">
                  <c:v>0.323649330722611</c:v>
                </c:pt>
                <c:pt idx="375">
                  <c:v>0.323685511010092</c:v>
                </c:pt>
                <c:pt idx="376">
                  <c:v>0.323722231396816</c:v>
                </c:pt>
                <c:pt idx="377">
                  <c:v>0.323759499779081</c:v>
                </c:pt>
                <c:pt idx="378">
                  <c:v>0.323797324163578</c:v>
                </c:pt>
                <c:pt idx="379">
                  <c:v>0.323835712668784</c:v>
                </c:pt>
                <c:pt idx="380">
                  <c:v>0.32387467352636</c:v>
                </c:pt>
                <c:pt idx="381">
                  <c:v>0.32391421508256</c:v>
                </c:pt>
                <c:pt idx="382">
                  <c:v>0.323954345799674</c:v>
                </c:pt>
                <c:pt idx="383">
                  <c:v>0.323995074257453</c:v>
                </c:pt>
                <c:pt idx="384">
                  <c:v>0.324036409154568</c:v>
                </c:pt>
                <c:pt idx="385">
                  <c:v>0.324078359310072</c:v>
                </c:pt>
                <c:pt idx="386">
                  <c:v>0.324120933664877</c:v>
                </c:pt>
                <c:pt idx="387">
                  <c:v>0.324164141283242</c:v>
                </c:pt>
                <c:pt idx="388">
                  <c:v>0.324207991354277</c:v>
                </c:pt>
                <c:pt idx="389">
                  <c:v>0.32425249319345</c:v>
                </c:pt>
                <c:pt idx="390">
                  <c:v>0.324297656244117</c:v>
                </c:pt>
                <c:pt idx="391">
                  <c:v>0.324343490079062</c:v>
                </c:pt>
                <c:pt idx="392">
                  <c:v>0.324390004402028</c:v>
                </c:pt>
                <c:pt idx="393">
                  <c:v>0.324437209049299</c:v>
                </c:pt>
                <c:pt idx="394">
                  <c:v>0.324485113991254</c:v>
                </c:pt>
                <c:pt idx="395">
                  <c:v>0.324533729333953</c:v>
                </c:pt>
                <c:pt idx="396">
                  <c:v>0.324583065320738</c:v>
                </c:pt>
                <c:pt idx="397">
                  <c:v>0.32463313233382</c:v>
                </c:pt>
                <c:pt idx="398">
                  <c:v>0.324683940895914</c:v>
                </c:pt>
                <c:pt idx="399">
                  <c:v>0.324735501671842</c:v>
                </c:pt>
                <c:pt idx="400">
                  <c:v>0.32478782547018</c:v>
                </c:pt>
                <c:pt idx="401">
                  <c:v>0.324840923244903</c:v>
                </c:pt>
                <c:pt idx="402">
                  <c:v>0.324894806097025</c:v>
                </c:pt>
                <c:pt idx="403">
                  <c:v>0.32494948527628</c:v>
                </c:pt>
                <c:pt idx="404">
                  <c:v>0.325004972182783</c:v>
                </c:pt>
                <c:pt idx="405">
                  <c:v>0.325061278368709</c:v>
                </c:pt>
                <c:pt idx="406">
                  <c:v>0.325118415539992</c:v>
                </c:pt>
                <c:pt idx="407">
                  <c:v>0.32517639555801</c:v>
                </c:pt>
                <c:pt idx="408">
                  <c:v>0.325235230441294</c:v>
                </c:pt>
                <c:pt idx="409">
                  <c:v>0.325294932367252</c:v>
                </c:pt>
                <c:pt idx="410">
                  <c:v>0.325355513673859</c:v>
                </c:pt>
                <c:pt idx="411">
                  <c:v>0.325416986861411</c:v>
                </c:pt>
                <c:pt idx="412">
                  <c:v>0.325479364594243</c:v>
                </c:pt>
                <c:pt idx="413">
                  <c:v>0.325542659702464</c:v>
                </c:pt>
                <c:pt idx="414">
                  <c:v>0.325606885183711</c:v>
                </c:pt>
                <c:pt idx="415">
                  <c:v>0.325672054204877</c:v>
                </c:pt>
                <c:pt idx="416">
                  <c:v>0.32573818010388</c:v>
                </c:pt>
                <c:pt idx="417">
                  <c:v>0.325805276391408</c:v>
                </c:pt>
                <c:pt idx="418">
                  <c:v>0.325873356752676</c:v>
                </c:pt>
                <c:pt idx="419">
                  <c:v>0.325942435049191</c:v>
                </c:pt>
                <c:pt idx="420">
                  <c:v>0.326012525320513</c:v>
                </c:pt>
                <c:pt idx="421">
                  <c:v>0.326083641786012</c:v>
                </c:pt>
                <c:pt idx="422">
                  <c:v>0.326155798846643</c:v>
                </c:pt>
                <c:pt idx="423">
                  <c:v>0.3262290110867</c:v>
                </c:pt>
                <c:pt idx="424">
                  <c:v>0.32630329327559</c:v>
                </c:pt>
                <c:pt idx="425">
                  <c:v>0.32637866036958</c:v>
                </c:pt>
                <c:pt idx="426">
                  <c:v>0.326455127513565</c:v>
                </c:pt>
                <c:pt idx="427">
                  <c:v>0.326532710042838</c:v>
                </c:pt>
                <c:pt idx="428">
                  <c:v>0.326611423484818</c:v>
                </c:pt>
                <c:pt idx="429">
                  <c:v>0.326691283560815</c:v>
                </c:pt>
                <c:pt idx="430">
                  <c:v>0.326772306187769</c:v>
                </c:pt>
                <c:pt idx="431">
                  <c:v>0.32685450747999</c:v>
                </c:pt>
                <c:pt idx="432">
                  <c:v>0.326937903750879</c:v>
                </c:pt>
                <c:pt idx="433">
                  <c:v>0.327022511514661</c:v>
                </c:pt>
                <c:pt idx="434">
                  <c:v>0.327108347488085</c:v>
                </c:pt>
                <c:pt idx="435">
                  <c:v>0.327195428592144</c:v>
                </c:pt>
                <c:pt idx="436">
                  <c:v>0.327283771953746</c:v>
                </c:pt>
                <c:pt idx="437">
                  <c:v>0.327373394907399</c:v>
                </c:pt>
                <c:pt idx="438">
                  <c:v>0.327464314996887</c:v>
                </c:pt>
                <c:pt idx="439">
                  <c:v>0.327556549976906</c:v>
                </c:pt>
                <c:pt idx="440">
                  <c:v>0.327650117814709</c:v>
                </c:pt>
                <c:pt idx="441">
                  <c:v>0.327745036691714</c:v>
                </c:pt>
                <c:pt idx="442">
                  <c:v>0.327841325005117</c:v>
                </c:pt>
                <c:pt idx="443">
                  <c:v>0.327939001369461</c:v>
                </c:pt>
                <c:pt idx="444">
                  <c:v>0.32803808461819</c:v>
                </c:pt>
                <c:pt idx="445">
                  <c:v>0.328138593805211</c:v>
                </c:pt>
                <c:pt idx="446">
                  <c:v>0.328240548206371</c:v>
                </c:pt>
                <c:pt idx="447">
                  <c:v>0.32834396732098</c:v>
                </c:pt>
                <c:pt idx="448">
                  <c:v>0.32844887087324</c:v>
                </c:pt>
                <c:pt idx="449">
                  <c:v>0.328555278813704</c:v>
                </c:pt>
                <c:pt idx="450">
                  <c:v>0.328663211320665</c:v>
                </c:pt>
                <c:pt idx="451">
                  <c:v>0.328772688801523</c:v>
                </c:pt>
                <c:pt idx="452">
                  <c:v>0.328883731894142</c:v>
                </c:pt>
                <c:pt idx="453">
                  <c:v>0.328996361468126</c:v>
                </c:pt>
                <c:pt idx="454">
                  <c:v>0.329110598626111</c:v>
                </c:pt>
                <c:pt idx="455">
                  <c:v>0.329226464704979</c:v>
                </c:pt>
                <c:pt idx="456">
                  <c:v>0.329343981277041</c:v>
                </c:pt>
                <c:pt idx="457">
                  <c:v>0.32946317015119</c:v>
                </c:pt>
                <c:pt idx="458">
                  <c:v>0.329584053374009</c:v>
                </c:pt>
                <c:pt idx="459">
                  <c:v>0.329706653230798</c:v>
                </c:pt>
                <c:pt idx="460">
                  <c:v>0.32983099224661</c:v>
                </c:pt>
                <c:pt idx="461">
                  <c:v>0.329957093187183</c:v>
                </c:pt>
                <c:pt idx="462">
                  <c:v>0.330084979059859</c:v>
                </c:pt>
                <c:pt idx="463">
                  <c:v>0.330214673114408</c:v>
                </c:pt>
                <c:pt idx="464">
                  <c:v>0.330346198843846</c:v>
                </c:pt>
                <c:pt idx="465">
                  <c:v>0.330479579985144</c:v>
                </c:pt>
                <c:pt idx="466">
                  <c:v>0.330614840519898</c:v>
                </c:pt>
                <c:pt idx="467">
                  <c:v>0.330752004674943</c:v>
                </c:pt>
                <c:pt idx="468">
                  <c:v>0.330891096922874</c:v>
                </c:pt>
                <c:pt idx="469">
                  <c:v>0.331032141982523</c:v>
                </c:pt>
                <c:pt idx="470">
                  <c:v>0.331175164819349</c:v>
                </c:pt>
                <c:pt idx="471">
                  <c:v>0.331320190645754</c:v>
                </c:pt>
                <c:pt idx="472">
                  <c:v>0.331467244921327</c:v>
                </c:pt>
                <c:pt idx="473">
                  <c:v>0.331616353353011</c:v>
                </c:pt>
                <c:pt idx="474">
                  <c:v>0.331767541895165</c:v>
                </c:pt>
                <c:pt idx="475">
                  <c:v>0.331920836749572</c:v>
                </c:pt>
                <c:pt idx="476">
                  <c:v>0.332076264365324</c:v>
                </c:pt>
                <c:pt idx="477">
                  <c:v>0.332233851438645</c:v>
                </c:pt>
                <c:pt idx="478">
                  <c:v>0.332393624912605</c:v>
                </c:pt>
                <c:pt idx="479">
                  <c:v>0.332555611976721</c:v>
                </c:pt>
                <c:pt idx="480">
                  <c:v>0.332719840066488</c:v>
                </c:pt>
                <c:pt idx="481">
                  <c:v>0.332886336862782</c:v>
                </c:pt>
                <c:pt idx="482">
                  <c:v>0.33305513029115</c:v>
                </c:pt>
                <c:pt idx="483">
                  <c:v>0.333226248521024</c:v>
                </c:pt>
                <c:pt idx="484">
                  <c:v>0.333399719964774</c:v>
                </c:pt>
                <c:pt idx="485">
                  <c:v>0.333575573276665</c:v>
                </c:pt>
                <c:pt idx="486">
                  <c:v>0.333753837351702</c:v>
                </c:pt>
                <c:pt idx="487">
                  <c:v>0.333934541324335</c:v>
                </c:pt>
                <c:pt idx="488">
                  <c:v>0.33411771456703</c:v>
                </c:pt>
                <c:pt idx="489">
                  <c:v>0.334303386688726</c:v>
                </c:pt>
                <c:pt idx="490">
                  <c:v>0.334491587533132</c:v>
                </c:pt>
                <c:pt idx="491">
                  <c:v>0.334682347176912</c:v>
                </c:pt>
                <c:pt idx="492">
                  <c:v>0.334875695927695</c:v>
                </c:pt>
                <c:pt idx="493">
                  <c:v>0.335071664321955</c:v>
                </c:pt>
                <c:pt idx="494">
                  <c:v>0.335270283122745</c:v>
                </c:pt>
                <c:pt idx="495">
                  <c:v>0.335471583317254</c:v>
                </c:pt>
                <c:pt idx="496">
                  <c:v>0.33567559611422</c:v>
                </c:pt>
                <c:pt idx="497">
                  <c:v>0.335882352941178</c:v>
                </c:pt>
                <c:pt idx="498">
                  <c:v>0.336088745224805</c:v>
                </c:pt>
                <c:pt idx="499">
                  <c:v>0.336297861596075</c:v>
                </c:pt>
                <c:pt idx="500">
                  <c:v>0.336509732705196</c:v>
                </c:pt>
                <c:pt idx="501">
                  <c:v>0.336724389396522</c:v>
                </c:pt>
                <c:pt idx="502">
                  <c:v>0.336941862705176</c:v>
                </c:pt>
                <c:pt idx="503">
                  <c:v>0.337162183853531</c:v>
                </c:pt>
                <c:pt idx="504">
                  <c:v>0.337385384247474</c:v>
                </c:pt>
                <c:pt idx="505">
                  <c:v>0.337611495472513</c:v>
                </c:pt>
                <c:pt idx="506">
                  <c:v>0.337840549289702</c:v>
                </c:pt>
                <c:pt idx="507">
                  <c:v>0.338072577631356</c:v>
                </c:pt>
                <c:pt idx="508">
                  <c:v>0.338307612596603</c:v>
                </c:pt>
                <c:pt idx="509">
                  <c:v>0.338545686446716</c:v>
                </c:pt>
                <c:pt idx="510">
                  <c:v>0.338786831600266</c:v>
                </c:pt>
                <c:pt idx="511">
                  <c:v>0.339031080628038</c:v>
                </c:pt>
                <c:pt idx="512">
                  <c:v>0.339278466247795</c:v>
                </c:pt>
                <c:pt idx="513">
                  <c:v>0.339529021318765</c:v>
                </c:pt>
                <c:pt idx="514">
                  <c:v>0.339782778835967</c:v>
                </c:pt>
                <c:pt idx="515">
                  <c:v>0.340039771924288</c:v>
                </c:pt>
                <c:pt idx="516">
                  <c:v>0.340300033832346</c:v>
                </c:pt>
                <c:pt idx="517">
                  <c:v>0.340563597926127</c:v>
                </c:pt>
                <c:pt idx="518">
                  <c:v>0.34083049768239</c:v>
                </c:pt>
                <c:pt idx="519">
                  <c:v>0.341100766681836</c:v>
                </c:pt>
                <c:pt idx="520">
                  <c:v>0.341374438602047</c:v>
                </c:pt>
                <c:pt idx="521">
                  <c:v>0.341651547210169</c:v>
                </c:pt>
                <c:pt idx="522">
                  <c:v>0.341932126355372</c:v>
                </c:pt>
                <c:pt idx="523">
                  <c:v>0.342216209961038</c:v>
                </c:pt>
                <c:pt idx="524">
                  <c:v>0.342503832016712</c:v>
                </c:pt>
                <c:pt idx="525">
                  <c:v>0.342795026569796</c:v>
                </c:pt>
                <c:pt idx="526">
                  <c:v>0.34308982771698</c:v>
                </c:pt>
                <c:pt idx="527">
                  <c:v>0.343388269595416</c:v>
                </c:pt>
                <c:pt idx="528">
                  <c:v>0.343690386373614</c:v>
                </c:pt>
                <c:pt idx="529">
                  <c:v>0.343996212242108</c:v>
                </c:pt>
                <c:pt idx="530">
                  <c:v>0.344305781403797</c:v>
                </c:pt>
                <c:pt idx="531">
                  <c:v>0.344619128064055</c:v>
                </c:pt>
                <c:pt idx="532">
                  <c:v>0.34493628642055</c:v>
                </c:pt>
                <c:pt idx="533">
                  <c:v>0.345257290652783</c:v>
                </c:pt>
                <c:pt idx="534">
                  <c:v>0.345582174911351</c:v>
                </c:pt>
                <c:pt idx="535">
                  <c:v>0.345910973306922</c:v>
                </c:pt>
                <c:pt idx="536">
                  <c:v>0.34624371989893</c:v>
                </c:pt>
                <c:pt idx="537">
                  <c:v>0.346580448683988</c:v>
                </c:pt>
                <c:pt idx="538">
                  <c:v>0.346921193583992</c:v>
                </c:pt>
                <c:pt idx="539">
                  <c:v>0.347265988433961</c:v>
                </c:pt>
                <c:pt idx="540">
                  <c:v>0.347614866969569</c:v>
                </c:pt>
                <c:pt idx="541">
                  <c:v>0.347967862814384</c:v>
                </c:pt>
                <c:pt idx="542">
                  <c:v>0.348325009466832</c:v>
                </c:pt>
                <c:pt idx="543">
                  <c:v>0.348686340286846</c:v>
                </c:pt>
                <c:pt idx="544">
                  <c:v>0.349051888482222</c:v>
                </c:pt>
                <c:pt idx="545">
                  <c:v>0.349421687094706</c:v>
                </c:pt>
                <c:pt idx="546">
                  <c:v>0.349795768985743</c:v>
                </c:pt>
                <c:pt idx="547">
                  <c:v>0.350174166821984</c:v>
                </c:pt>
                <c:pt idx="548">
                  <c:v>0.350556913060452</c:v>
                </c:pt>
                <c:pt idx="549">
                  <c:v>0.350944039933438</c:v>
                </c:pt>
                <c:pt idx="550">
                  <c:v>0.351335579433116</c:v>
                </c:pt>
                <c:pt idx="551">
                  <c:v>0.351731563295844</c:v>
                </c:pt>
                <c:pt idx="552">
                  <c:v>0.352132022986183</c:v>
                </c:pt>
                <c:pt idx="553">
                  <c:v>0.352536989680657</c:v>
                </c:pt>
                <c:pt idx="554">
                  <c:v>0.352946494251178</c:v>
                </c:pt>
                <c:pt idx="555">
                  <c:v>0.353360567248254</c:v>
                </c:pt>
                <c:pt idx="556">
                  <c:v>0.353779238883847</c:v>
                </c:pt>
                <c:pt idx="557">
                  <c:v>0.354202539014034</c:v>
                </c:pt>
                <c:pt idx="558">
                  <c:v>0.354630497121333</c:v>
                </c:pt>
                <c:pt idx="559">
                  <c:v>0.3550631422968</c:v>
                </c:pt>
                <c:pt idx="560">
                  <c:v>0.355500503221856</c:v>
                </c:pt>
                <c:pt idx="561">
                  <c:v>0.35594260814985</c:v>
                </c:pt>
                <c:pt idx="562">
                  <c:v>0.356389484887386</c:v>
                </c:pt>
                <c:pt idx="563">
                  <c:v>0.356841160775398</c:v>
                </c:pt>
                <c:pt idx="564">
                  <c:v>0.357297662669984</c:v>
                </c:pt>
                <c:pt idx="565">
                  <c:v>0.357759016923011</c:v>
                </c:pt>
                <c:pt idx="566">
                  <c:v>0.358225249362502</c:v>
                </c:pt>
                <c:pt idx="567">
                  <c:v>0.358696385272799</c:v>
                </c:pt>
                <c:pt idx="568">
                  <c:v>0.359172449374518</c:v>
                </c:pt>
                <c:pt idx="569">
                  <c:v>0.359653465804315</c:v>
                </c:pt>
                <c:pt idx="570">
                  <c:v>0.36013945809445</c:v>
                </c:pt>
                <c:pt idx="571">
                  <c:v>0.360630449152175</c:v>
                </c:pt>
                <c:pt idx="572">
                  <c:v>0.361126461238956</c:v>
                </c:pt>
                <c:pt idx="573">
                  <c:v>0.361627515949518</c:v>
                </c:pt>
                <c:pt idx="574">
                  <c:v>0.362133634190773</c:v>
                </c:pt>
                <c:pt idx="575">
                  <c:v>0.362644836160581</c:v>
                </c:pt>
                <c:pt idx="576">
                  <c:v>0.363161141326396</c:v>
                </c:pt>
                <c:pt idx="577">
                  <c:v>0.363682568403808</c:v>
                </c:pt>
                <c:pt idx="578">
                  <c:v>0.36420913533497</c:v>
                </c:pt>
                <c:pt idx="579">
                  <c:v>0.364740859266959</c:v>
                </c:pt>
                <c:pt idx="580">
                  <c:v>0.365277756530048</c:v>
                </c:pt>
                <c:pt idx="581">
                  <c:v>0.365819842615932</c:v>
                </c:pt>
                <c:pt idx="582">
                  <c:v>0.366367132155906</c:v>
                </c:pt>
                <c:pt idx="583">
                  <c:v>0.366919638899027</c:v>
                </c:pt>
                <c:pt idx="584">
                  <c:v>0.36747737569025</c:v>
                </c:pt>
                <c:pt idx="585">
                  <c:v>0.36804035444859</c:v>
                </c:pt>
                <c:pt idx="586">
                  <c:v>0.368608586145305</c:v>
                </c:pt>
                <c:pt idx="587">
                  <c:v>0.369182080782097</c:v>
                </c:pt>
                <c:pt idx="588">
                  <c:v>0.369760847369412</c:v>
                </c:pt>
                <c:pt idx="589">
                  <c:v>0.370344893904788</c:v>
                </c:pt>
                <c:pt idx="590">
                  <c:v>0.370934227351314</c:v>
                </c:pt>
                <c:pt idx="591">
                  <c:v>0.371528853616216</c:v>
                </c:pt>
                <c:pt idx="592">
                  <c:v>0.372128777529551</c:v>
                </c:pt>
                <c:pt idx="593">
                  <c:v>0.372734002823087</c:v>
                </c:pt>
                <c:pt idx="594">
                  <c:v>0.37351162403637</c:v>
                </c:pt>
                <c:pt idx="595">
                  <c:v>0.374565351337396</c:v>
                </c:pt>
                <c:pt idx="596">
                  <c:v>0.375628157116674</c:v>
                </c:pt>
                <c:pt idx="597">
                  <c:v>0.376700039887674</c:v>
                </c:pt>
                <c:pt idx="598">
                  <c:v>0.377780996109194</c:v>
                </c:pt>
                <c:pt idx="599">
                  <c:v>0.378871020151604</c:v>
                </c:pt>
                <c:pt idx="600">
                  <c:v>0.380053688315226</c:v>
                </c:pt>
                <c:pt idx="601">
                  <c:v>0.381329425866447</c:v>
                </c:pt>
                <c:pt idx="602">
                  <c:v>0.382615568481502</c:v>
                </c:pt>
                <c:pt idx="603">
                  <c:v>0.383912099686386</c:v>
                </c:pt>
                <c:pt idx="604">
                  <c:v>0.385219000418575</c:v>
                </c:pt>
                <c:pt idx="605">
                  <c:v>0.386536248992565</c:v>
                </c:pt>
                <c:pt idx="606">
                  <c:v>0.387863821066261</c:v>
                </c:pt>
                <c:pt idx="607">
                  <c:v>0.389201689608331</c:v>
                </c:pt>
                <c:pt idx="608">
                  <c:v>0.390549824866555</c:v>
                </c:pt>
                <c:pt idx="609">
                  <c:v>0.391908194337194</c:v>
                </c:pt>
                <c:pt idx="610">
                  <c:v>0.393276762735452</c:v>
                </c:pt>
                <c:pt idx="611">
                  <c:v>0.394655491967088</c:v>
                </c:pt>
                <c:pt idx="612">
                  <c:v>0.396044341101196</c:v>
                </c:pt>
                <c:pt idx="613">
                  <c:v>0.397443266344222</c:v>
                </c:pt>
                <c:pt idx="614">
                  <c:v>0.398852221015246</c:v>
                </c:pt>
                <c:pt idx="615">
                  <c:v>0.400271155522616</c:v>
                </c:pt>
                <c:pt idx="616">
                  <c:v>0.401700017341941</c:v>
                </c:pt>
                <c:pt idx="617">
                  <c:v>0.403138750995488</c:v>
                </c:pt>
                <c:pt idx="618">
                  <c:v>0.404587298033074</c:v>
                </c:pt>
                <c:pt idx="619">
                  <c:v>0.406045597014445</c:v>
                </c:pt>
                <c:pt idx="620">
                  <c:v>0.407513583493213</c:v>
                </c:pt>
                <c:pt idx="621">
                  <c:v>0.408991190002411</c:v>
                </c:pt>
                <c:pt idx="622">
                  <c:v>0.410478346041655</c:v>
                </c:pt>
                <c:pt idx="623">
                  <c:v>0.411974978066014</c:v>
                </c:pt>
                <c:pt idx="624">
                  <c:v>0.413481009476595</c:v>
                </c:pt>
                <c:pt idx="625">
                  <c:v>0.414996360612893</c:v>
                </c:pt>
                <c:pt idx="626">
                  <c:v>0.416576290784108</c:v>
                </c:pt>
                <c:pt idx="627">
                  <c:v>0.418333048335659</c:v>
                </c:pt>
                <c:pt idx="628">
                  <c:v>0.420100185948463</c:v>
                </c:pt>
                <c:pt idx="629">
                  <c:v>0.421877598305729</c:v>
                </c:pt>
                <c:pt idx="630">
                  <c:v>0.423665176571795</c:v>
                </c:pt>
                <c:pt idx="631">
                  <c:v>0.425462808396324</c:v>
                </c:pt>
                <c:pt idx="632">
                  <c:v>0.427270377920799</c:v>
                </c:pt>
                <c:pt idx="633">
                  <c:v>0.429087765787337</c:v>
                </c:pt>
                <c:pt idx="634">
                  <c:v>0.430914849149854</c:v>
                </c:pt>
                <c:pt idx="635">
                  <c:v>0.432751501687591</c:v>
                </c:pt>
                <c:pt idx="636">
                  <c:v>0.434597593621066</c:v>
                </c:pt>
                <c:pt idx="637">
                  <c:v>0.436452991730411</c:v>
                </c:pt>
                <c:pt idx="638">
                  <c:v>0.438317559376168</c:v>
                </c:pt>
                <c:pt idx="639">
                  <c:v>0.440191156522546</c:v>
                </c:pt>
                <c:pt idx="640">
                  <c:v>0.442073639763141</c:v>
                </c:pt>
                <c:pt idx="641">
                  <c:v>0.443964862349117</c:v>
                </c:pt>
                <c:pt idx="642">
                  <c:v>0.445864674219904</c:v>
                </c:pt>
                <c:pt idx="643">
                  <c:v>0.447772922036377</c:v>
                </c:pt>
                <c:pt idx="644">
                  <c:v>0.449689449216532</c:v>
                </c:pt>
                <c:pt idx="645">
                  <c:v>0.451614095973648</c:v>
                </c:pt>
                <c:pt idx="646">
                  <c:v>0.453546699356946</c:v>
                </c:pt>
                <c:pt idx="647">
                  <c:v>0.455487093294747</c:v>
                </c:pt>
                <c:pt idx="648">
                  <c:v>0.457435108640068</c:v>
                </c:pt>
                <c:pt idx="649">
                  <c:v>0.459390573218726</c:v>
                </c:pt>
                <c:pt idx="650">
                  <c:v>0.461353311879834</c:v>
                </c:pt>
                <c:pt idx="651">
                  <c:v>0.463323146548763</c:v>
                </c:pt>
                <c:pt idx="652">
                  <c:v>0.465299896282492</c:v>
                </c:pt>
                <c:pt idx="653">
                  <c:v>0.467283377327323</c:v>
                </c:pt>
                <c:pt idx="654">
                  <c:v>0.469273403178954</c:v>
                </c:pt>
                <c:pt idx="655">
                  <c:v>0.47126978464487</c:v>
                </c:pt>
                <c:pt idx="656">
                  <c:v>0.473272329908992</c:v>
                </c:pt>
                <c:pt idx="657">
                  <c:v>0.475280844598593</c:v>
                </c:pt>
                <c:pt idx="658">
                  <c:v>0.477295131853381</c:v>
                </c:pt>
                <c:pt idx="659">
                  <c:v>0.479314992396758</c:v>
                </c:pt>
                <c:pt idx="660">
                  <c:v>0.48134022460916</c:v>
                </c:pt>
                <c:pt idx="661">
                  <c:v>0.483370624603479</c:v>
                </c:pt>
                <c:pt idx="662">
                  <c:v>0.485405986302445</c:v>
                </c:pt>
                <c:pt idx="663">
                  <c:v>0.487446101517971</c:v>
                </c:pt>
                <c:pt idx="664">
                  <c:v>0.489490760032379</c:v>
                </c:pt>
                <c:pt idx="665">
                  <c:v>0.491539749681424</c:v>
                </c:pt>
                <c:pt idx="666">
                  <c:v>0.493592856439087</c:v>
                </c:pt>
                <c:pt idx="667">
                  <c:v>0.495743499864237</c:v>
                </c:pt>
                <c:pt idx="668">
                  <c:v>0.498065794058304</c:v>
                </c:pt>
                <c:pt idx="669">
                  <c:v>0.500391992828452</c:v>
                </c:pt>
                <c:pt idx="670">
                  <c:v>0.502721847577964</c:v>
                </c:pt>
                <c:pt idx="671">
                  <c:v>0.505055108116515</c:v>
                </c:pt>
                <c:pt idx="672">
                  <c:v>0.507391522765829</c:v>
                </c:pt>
                <c:pt idx="673">
                  <c:v>0.50973083846671</c:v>
                </c:pt>
                <c:pt idx="674">
                  <c:v>0.512072800887356</c:v>
                </c:pt>
                <c:pt idx="675">
                  <c:v>0.514417154532866</c:v>
                </c:pt>
                <c:pt idx="676">
                  <c:v>0.516763642855798</c:v>
                </c:pt>
                <c:pt idx="677">
                  <c:v>0.519112008367727</c:v>
                </c:pt>
                <c:pt idx="678">
                  <c:v>0.521461992751712</c:v>
                </c:pt>
                <c:pt idx="679">
                  <c:v>0.523813336975474</c:v>
                </c:pt>
                <c:pt idx="680">
                  <c:v>0.526165781405306</c:v>
                </c:pt>
                <c:pt idx="681">
                  <c:v>0.528519065920513</c:v>
                </c:pt>
                <c:pt idx="682">
                  <c:v>0.53087293002832</c:v>
                </c:pt>
                <c:pt idx="683">
                  <c:v>0.533227112979133</c:v>
                </c:pt>
                <c:pt idx="684">
                  <c:v>0.535581353882031</c:v>
                </c:pt>
                <c:pt idx="685">
                  <c:v>0.537935391820414</c:v>
                </c:pt>
                <c:pt idx="686">
                  <c:v>0.540288965967634</c:v>
                </c:pt>
                <c:pt idx="687">
                  <c:v>0.542641815702604</c:v>
                </c:pt>
                <c:pt idx="688">
                  <c:v>0.544993680725129</c:v>
                </c:pt>
                <c:pt idx="689">
                  <c:v>0.547344301171024</c:v>
                </c:pt>
                <c:pt idx="690">
                  <c:v>0.549693417726764</c:v>
                </c:pt>
                <c:pt idx="691">
                  <c:v>0.552040771743626</c:v>
                </c:pt>
                <c:pt idx="692">
                  <c:v>0.554386105351226</c:v>
                </c:pt>
                <c:pt idx="693">
                  <c:v>0.55672916157032</c:v>
                </c:pt>
                <c:pt idx="694">
                  <c:v>0.559069684424739</c:v>
                </c:pt>
                <c:pt idx="695">
                  <c:v>0.561407419052444</c:v>
                </c:pt>
                <c:pt idx="696">
                  <c:v>0.563742111815502</c:v>
                </c:pt>
                <c:pt idx="697">
                  <c:v>0.566073510408934</c:v>
                </c:pt>
                <c:pt idx="698">
                  <c:v>0.568401363968331</c:v>
                </c:pt>
                <c:pt idx="699">
                  <c:v>0.57072542317614</c:v>
                </c:pt>
                <c:pt idx="700">
                  <c:v>0.573045440366506</c:v>
                </c:pt>
                <c:pt idx="701">
                  <c:v>0.575361169628624</c:v>
                </c:pt>
                <c:pt idx="702">
                  <c:v>0.577672366908477</c:v>
                </c:pt>
                <c:pt idx="703">
                  <c:v>0.57997879010884</c:v>
                </c:pt>
                <c:pt idx="704">
                  <c:v>0.582280199187573</c:v>
                </c:pt>
                <c:pt idx="705">
                  <c:v>0.58457635625401</c:v>
                </c:pt>
                <c:pt idx="706">
                  <c:v>0.586867025663411</c:v>
                </c:pt>
                <c:pt idx="707">
                  <c:v>0.58915197410942</c:v>
                </c:pt>
                <c:pt idx="708">
                  <c:v>0.591430970714419</c:v>
                </c:pt>
                <c:pt idx="709">
                  <c:v>0.593703787117743</c:v>
                </c:pt>
                <c:pt idx="710">
                  <c:v>0.595970197561652</c:v>
                </c:pt>
                <c:pt idx="711">
                  <c:v>0.598375826284322</c:v>
                </c:pt>
                <c:pt idx="712">
                  <c:v>0.60089590446045</c:v>
                </c:pt>
                <c:pt idx="713">
                  <c:v>0.603408077887441</c:v>
                </c:pt>
                <c:pt idx="714">
                  <c:v>0.605912106593869</c:v>
                </c:pt>
                <c:pt idx="715">
                  <c:v>0.608407753961153</c:v>
                </c:pt>
                <c:pt idx="716">
                  <c:v>0.610894786803496</c:v>
                </c:pt>
                <c:pt idx="717">
                  <c:v>0.613372975444892</c:v>
                </c:pt>
                <c:pt idx="718">
                  <c:v>0.61584209379323</c:v>
                </c:pt>
                <c:pt idx="719">
                  <c:v>0.618301919411391</c:v>
                </c:pt>
                <c:pt idx="720">
                  <c:v>0.62075223358533</c:v>
                </c:pt>
                <c:pt idx="721">
                  <c:v>0.62319282138914</c:v>
                </c:pt>
                <c:pt idx="722">
                  <c:v>0.625623471747022</c:v>
                </c:pt>
                <c:pt idx="723">
                  <c:v>0.628043977492177</c:v>
                </c:pt>
                <c:pt idx="724">
                  <c:v>0.630454135422555</c:v>
                </c:pt>
                <c:pt idx="725">
                  <c:v>0.632853746353546</c:v>
                </c:pt>
                <c:pt idx="726">
                  <c:v>0.635242615167438</c:v>
                </c:pt>
                <c:pt idx="727">
                  <c:v>0.637620550859834</c:v>
                </c:pt>
                <c:pt idx="728">
                  <c:v>0.639987366582835</c:v>
                </c:pt>
                <c:pt idx="729">
                  <c:v>0.642342879685148</c:v>
                </c:pt>
                <c:pt idx="730">
                  <c:v>0.644686911748993</c:v>
                </c:pt>
                <c:pt idx="731">
                  <c:v>0.647019288623942</c:v>
                </c:pt>
                <c:pt idx="732">
                  <c:v>0.649339840457583</c:v>
                </c:pt>
                <c:pt idx="733">
                  <c:v>0.651648401723109</c:v>
                </c:pt>
                <c:pt idx="734">
                  <c:v>0.653944811243825</c:v>
                </c:pt>
                <c:pt idx="735">
                  <c:v>0.656228912214582</c:v>
                </c:pt>
                <c:pt idx="736">
                  <c:v>0.658500552220178</c:v>
                </c:pt>
                <c:pt idx="737">
                  <c:v>0.660759583250757</c:v>
                </c:pt>
                <c:pt idx="738">
                  <c:v>0.663005861714231</c:v>
                </c:pt>
                <c:pt idx="739">
                  <c:v>0.665239248445756</c:v>
                </c:pt>
                <c:pt idx="740">
                  <c:v>0.667459608714303</c:v>
                </c:pt>
                <c:pt idx="741">
                  <c:v>0.669666812226392</c:v>
                </c:pt>
                <c:pt idx="742">
                  <c:v>0.671860733126961</c:v>
                </c:pt>
                <c:pt idx="743">
                  <c:v>0.674041249997532</c:v>
                </c:pt>
                <c:pt idx="744">
                  <c:v>0.676208245851554</c:v>
                </c:pt>
                <c:pt idx="745">
                  <c:v>0.678361608127174</c:v>
                </c:pt>
                <c:pt idx="746">
                  <c:v>0.680501228677292</c:v>
                </c:pt>
                <c:pt idx="747">
                  <c:v>0.682627003757131</c:v>
                </c:pt>
                <c:pt idx="748">
                  <c:v>0.684738834009224</c:v>
                </c:pt>
                <c:pt idx="749">
                  <c:v>0.686836624445981</c:v>
                </c:pt>
                <c:pt idx="750">
                  <c:v>0.688920284429864</c:v>
                </c:pt>
                <c:pt idx="751">
                  <c:v>0.690989727651203</c:v>
                </c:pt>
                <c:pt idx="752">
                  <c:v>0.69304487210377</c:v>
                </c:pt>
                <c:pt idx="753">
                  <c:v>0.695085640058103</c:v>
                </c:pt>
                <c:pt idx="754">
                  <c:v>0.697111958032739</c:v>
                </c:pt>
                <c:pt idx="755">
                  <c:v>0.699123756763326</c:v>
                </c:pt>
                <c:pt idx="756">
                  <c:v>0.701120971169731</c:v>
                </c:pt>
                <c:pt idx="757">
                  <c:v>0.703103540321219</c:v>
                </c:pt>
                <c:pt idx="758">
                  <c:v>0.705071407399747</c:v>
                </c:pt>
                <c:pt idx="759">
                  <c:v>0.707024519661432</c:v>
                </c:pt>
                <c:pt idx="760">
                  <c:v>0.708962828396322</c:v>
                </c:pt>
                <c:pt idx="761">
                  <c:v>0.710886288886452</c:v>
                </c:pt>
                <c:pt idx="762">
                  <c:v>0.712794860362334</c:v>
                </c:pt>
                <c:pt idx="763">
                  <c:v>0.714688505957876</c:v>
                </c:pt>
                <c:pt idx="764">
                  <c:v>0.7165671926639</c:v>
                </c:pt>
                <c:pt idx="765">
                  <c:v>0.718430891280203</c:v>
                </c:pt>
                <c:pt idx="766">
                  <c:v>0.720279576366352</c:v>
                </c:pt>
                <c:pt idx="767">
                  <c:v>0.722113226191177</c:v>
                </c:pt>
                <c:pt idx="768">
                  <c:v>0.723931822681115</c:v>
                </c:pt>
                <c:pt idx="769">
                  <c:v>0.725735351367417</c:v>
                </c:pt>
                <c:pt idx="770">
                  <c:v>0.72752380133233</c:v>
                </c:pt>
                <c:pt idx="771">
                  <c:v>0.729297165154259</c:v>
                </c:pt>
                <c:pt idx="772">
                  <c:v>0.731055438852047</c:v>
                </c:pt>
                <c:pt idx="773">
                  <c:v>0.732798621828394</c:v>
                </c:pt>
                <c:pt idx="774">
                  <c:v>0.73452671681248</c:v>
                </c:pt>
                <c:pt idx="775">
                  <c:v>0.736239729801897</c:v>
                </c:pt>
                <c:pt idx="776">
                  <c:v>0.737937670003887</c:v>
                </c:pt>
                <c:pt idx="777">
                  <c:v>0.739620549775991</c:v>
                </c:pt>
                <c:pt idx="778">
                  <c:v>0.741288384566205</c:v>
                </c:pt>
                <c:pt idx="779">
                  <c:v>0.742941192852597</c:v>
                </c:pt>
                <c:pt idx="780">
                  <c:v>0.74457899608253</c:v>
                </c:pt>
                <c:pt idx="781">
                  <c:v>0.746201818611574</c:v>
                </c:pt>
                <c:pt idx="782">
                  <c:v>0.747809687642015</c:v>
                </c:pt>
                <c:pt idx="783">
                  <c:v>0.749402633161226</c:v>
                </c:pt>
                <c:pt idx="784">
                  <c:v>0.750980687879759</c:v>
                </c:pt>
                <c:pt idx="785">
                  <c:v>0.752543887169331</c:v>
                </c:pt>
                <c:pt idx="786">
                  <c:v>0.754092269000712</c:v>
                </c:pt>
                <c:pt idx="787">
                  <c:v>0.755625873881584</c:v>
                </c:pt>
                <c:pt idx="788">
                  <c:v>0.757144744794357</c:v>
                </c:pt>
                <c:pt idx="789">
                  <c:v>0.758648927134139</c:v>
                </c:pt>
                <c:pt idx="790">
                  <c:v>0.760138468646659</c:v>
                </c:pt>
                <c:pt idx="791">
                  <c:v>0.761613419366488</c:v>
                </c:pt>
                <c:pt idx="792">
                  <c:v>0.763073831555305</c:v>
                </c:pt>
                <c:pt idx="793">
                  <c:v>0.764519759640493</c:v>
                </c:pt>
                <c:pt idx="794">
                  <c:v>0.76595126015394</c:v>
                </c:pt>
                <c:pt idx="795">
                  <c:v>0.767368391671166</c:v>
                </c:pt>
                <c:pt idx="796">
                  <c:v>0.76877121475079</c:v>
                </c:pt>
                <c:pt idx="797">
                  <c:v>0.770159791874339</c:v>
                </c:pt>
                <c:pt idx="798">
                  <c:v>0.771534187386538</c:v>
                </c:pt>
                <c:pt idx="799">
                  <c:v>0.772894467435956</c:v>
                </c:pt>
                <c:pt idx="800">
                  <c:v>0.774240699916173</c:v>
                </c:pt>
                <c:pt idx="801">
                  <c:v>0.775572954407443</c:v>
                </c:pt>
                <c:pt idx="802">
                  <c:v>0.776891302118889</c:v>
                </c:pt>
                <c:pt idx="803">
                  <c:v>0.778195815831202</c:v>
                </c:pt>
                <c:pt idx="804">
                  <c:v>0.779486569840019</c:v>
                </c:pt>
                <c:pt idx="805">
                  <c:v>0.780763639899823</c:v>
                </c:pt>
                <c:pt idx="806">
                  <c:v>0.782027103168481</c:v>
                </c:pt>
                <c:pt idx="807">
                  <c:v>0.783277038152467</c:v>
                </c:pt>
                <c:pt idx="808">
                  <c:v>0.784513524652738</c:v>
                </c:pt>
                <c:pt idx="809">
                  <c:v>0.785736643711281</c:v>
                </c:pt>
                <c:pt idx="810">
                  <c:v>0.786946477558371</c:v>
                </c:pt>
                <c:pt idx="811">
                  <c:v>0.788143109560559</c:v>
                </c:pt>
                <c:pt idx="812">
                  <c:v>0.789326624169408</c:v>
                </c:pt>
                <c:pt idx="813">
                  <c:v>0.790497106870937</c:v>
                </c:pt>
                <c:pt idx="814">
                  <c:v>0.791654644135878</c:v>
                </c:pt>
                <c:pt idx="815">
                  <c:v>0.79279932337065</c:v>
                </c:pt>
                <c:pt idx="816">
                  <c:v>0.793931232869195</c:v>
                </c:pt>
                <c:pt idx="817">
                  <c:v>0.795050461765518</c:v>
                </c:pt>
                <c:pt idx="818">
                  <c:v>0.796157099987117</c:v>
                </c:pt>
                <c:pt idx="819">
                  <c:v>0.797251238209155</c:v>
                </c:pt>
                <c:pt idx="820">
                  <c:v>0.798332967809476</c:v>
                </c:pt>
                <c:pt idx="821">
                  <c:v>0.799402380824462</c:v>
                </c:pt>
                <c:pt idx="822">
                  <c:v>0.800459569905694</c:v>
                </c:pt>
                <c:pt idx="823">
                  <c:v>0.801504628277421</c:v>
                </c:pt>
                <c:pt idx="824">
                  <c:v>0.80253764969493</c:v>
                </c:pt>
                <c:pt idx="825">
                  <c:v>0.803558728403684</c:v>
                </c:pt>
                <c:pt idx="826">
                  <c:v>0.804567959099335</c:v>
                </c:pt>
                <c:pt idx="827">
                  <c:v>0.805565436888576</c:v>
                </c:pt>
                <c:pt idx="828">
                  <c:v>0.806551257250783</c:v>
                </c:pt>
                <c:pt idx="829">
                  <c:v>0.807525516000574</c:v>
                </c:pt>
                <c:pt idx="830">
                  <c:v>0.808488309251127</c:v>
                </c:pt>
                <c:pt idx="831">
                  <c:v>0.809439733378387</c:v>
                </c:pt>
                <c:pt idx="832">
                  <c:v>0.810379884986047</c:v>
                </c:pt>
                <c:pt idx="833">
                  <c:v>0.811308860871422</c:v>
                </c:pt>
                <c:pt idx="834">
                  <c:v>0.812226757992087</c:v>
                </c:pt>
                <c:pt idx="835">
                  <c:v>0.813133673433359</c:v>
                </c:pt>
                <c:pt idx="836">
                  <c:v>0.814029704376598</c:v>
                </c:pt>
                <c:pt idx="837">
                  <c:v>0.814914948068294</c:v>
                </c:pt>
                <c:pt idx="838">
                  <c:v>0.815789501789983</c:v>
                </c:pt>
                <c:pt idx="839">
                  <c:v>0.816653462828929</c:v>
                </c:pt>
                <c:pt idx="840">
                  <c:v>0.817506928449606</c:v>
                </c:pt>
                <c:pt idx="841">
                  <c:v>0.818349995865975</c:v>
                </c:pt>
                <c:pt idx="842">
                  <c:v>0.819182762214506</c:v>
                </c:pt>
                <c:pt idx="843">
                  <c:v>0.820005324527984</c:v>
                </c:pt>
                <c:pt idx="844">
                  <c:v>0.820817779710071</c:v>
                </c:pt>
                <c:pt idx="845">
                  <c:v>0.821620224510609</c:v>
                </c:pt>
                <c:pt idx="846">
                  <c:v>0.822412755501651</c:v>
                </c:pt>
                <c:pt idx="847">
                  <c:v>0.823195469054275</c:v>
                </c:pt>
                <c:pt idx="848">
                  <c:v>0.823968461316022</c:v>
                </c:pt>
                <c:pt idx="849">
                  <c:v>0.824731828189156</c:v>
                </c:pt>
                <c:pt idx="850">
                  <c:v>0.825485665309529</c:v>
                </c:pt>
                <c:pt idx="851">
                  <c:v>0.826230068026212</c:v>
                </c:pt>
                <c:pt idx="852">
                  <c:v>0.82696513138175</c:v>
                </c:pt>
                <c:pt idx="853">
                  <c:v>0.827690950093127</c:v>
                </c:pt>
                <c:pt idx="854">
                  <c:v>0.828407618533351</c:v>
                </c:pt>
                <c:pt idx="855">
                  <c:v>0.82911523071375</c:v>
                </c:pt>
                <c:pt idx="856">
                  <c:v>0.829813880266835</c:v>
                </c:pt>
                <c:pt idx="857">
                  <c:v>0.830503660429843</c:v>
                </c:pt>
                <c:pt idx="858">
                  <c:v>0.831184664028873</c:v>
                </c:pt>
                <c:pt idx="859">
                  <c:v>0.831856983463625</c:v>
                </c:pt>
                <c:pt idx="860">
                  <c:v>0.832520710692769</c:v>
                </c:pt>
                <c:pt idx="861">
                  <c:v>0.833175937219846</c:v>
                </c:pt>
                <c:pt idx="862">
                  <c:v>0.833822754079773</c:v>
                </c:pt>
                <c:pt idx="863">
                  <c:v>0.834461251825916</c:v>
                </c:pt>
                <c:pt idx="864">
                  <c:v>0.835091520517698</c:v>
                </c:pt>
                <c:pt idx="865">
                  <c:v>0.835713649708743</c:v>
                </c:pt>
                <c:pt idx="866">
                  <c:v>0.83632772843557</c:v>
                </c:pt>
                <c:pt idx="867">
                  <c:v>0.836933845206782</c:v>
                </c:pt>
                <c:pt idx="868">
                  <c:v>0.837532087992779</c:v>
                </c:pt>
                <c:pt idx="869">
                  <c:v>0.838122544215957</c:v>
                </c:pt>
                <c:pt idx="870">
                  <c:v>0.838705300741395</c:v>
                </c:pt>
                <c:pt idx="871">
                  <c:v>0.839280443868016</c:v>
                </c:pt>
                <c:pt idx="872">
                  <c:v>0.839848059320215</c:v>
                </c:pt>
                <c:pt idx="873">
                  <c:v>0.840408232239927</c:v>
                </c:pt>
                <c:pt idx="874">
                  <c:v>0.840961047179156</c:v>
                </c:pt>
                <c:pt idx="875">
                  <c:v>0.841506588092924</c:v>
                </c:pt>
                <c:pt idx="876">
                  <c:v>0.842044938332651</c:v>
                </c:pt>
                <c:pt idx="877">
                  <c:v>0.842576180639907</c:v>
                </c:pt>
                <c:pt idx="878">
                  <c:v>0.843100397140638</c:v>
                </c:pt>
                <c:pt idx="879">
                  <c:v>0.843617669339713</c:v>
                </c:pt>
                <c:pt idx="880">
                  <c:v>0.844128078115891</c:v>
                </c:pt>
                <c:pt idx="881">
                  <c:v>0.844631703717133</c:v>
                </c:pt>
                <c:pt idx="882">
                  <c:v>0.845128625756313</c:v>
                </c:pt>
                <c:pt idx="883">
                  <c:v>0.845618923207235</c:v>
                </c:pt>
                <c:pt idx="884">
                  <c:v>0.846102674401019</c:v>
                </c:pt>
                <c:pt idx="885">
                  <c:v>0.846579957022815</c:v>
                </c:pt>
                <c:pt idx="886">
                  <c:v>0.847050848108839</c:v>
                </c:pt>
                <c:pt idx="887">
                  <c:v>0.847515424043716</c:v>
                </c:pt>
                <c:pt idx="888">
                  <c:v>0.847973760558149</c:v>
                </c:pt>
                <c:pt idx="889">
                  <c:v>0.84842593272685</c:v>
                </c:pt>
                <c:pt idx="890">
                  <c:v>0.848872014966796</c:v>
                </c:pt>
                <c:pt idx="891">
                  <c:v>0.849312081035733</c:v>
                </c:pt>
                <c:pt idx="892">
                  <c:v>0.849746204030982</c:v>
                </c:pt>
                <c:pt idx="893">
                  <c:v>0.850174456388456</c:v>
                </c:pt>
                <c:pt idx="894">
                  <c:v>0.850596909881987</c:v>
                </c:pt>
                <c:pt idx="895">
                  <c:v>0.851013635622899</c:v>
                </c:pt>
                <c:pt idx="896">
                  <c:v>0.851424704059733</c:v>
                </c:pt>
                <c:pt idx="897">
                  <c:v>0.851830184978327</c:v>
                </c:pt>
                <c:pt idx="898">
                  <c:v>0.852230147502021</c:v>
                </c:pt>
                <c:pt idx="899">
                  <c:v>0.852624660092133</c:v>
                </c:pt>
                <c:pt idx="900">
                  <c:v>0.853013790548605</c:v>
                </c:pt>
                <c:pt idx="901">
                  <c:v>0.853397606010894</c:v>
                </c:pt>
                <c:pt idx="902">
                  <c:v>0.853776172959005</c:v>
                </c:pt>
                <c:pt idx="903">
                  <c:v>0.854149557214766</c:v>
                </c:pt>
                <c:pt idx="904">
                  <c:v>0.854517823943229</c:v>
                </c:pt>
                <c:pt idx="905">
                  <c:v>0.854881037654302</c:v>
                </c:pt>
                <c:pt idx="906">
                  <c:v>0.855239262204478</c:v>
                </c:pt>
                <c:pt idx="907">
                  <c:v>0.855592560798804</c:v>
                </c:pt>
                <c:pt idx="908">
                  <c:v>0.855940995992955</c:v>
                </c:pt>
                <c:pt idx="909">
                  <c:v>0.856284629695456</c:v>
                </c:pt>
                <c:pt idx="910">
                  <c:v>0.856623523170074</c:v>
                </c:pt>
                <c:pt idx="911">
                  <c:v>0.856957737038324</c:v>
                </c:pt>
                <c:pt idx="912">
                  <c:v>0.857287331282125</c:v>
                </c:pt>
                <c:pt idx="913">
                  <c:v>0.857612365246575</c:v>
                </c:pt>
                <c:pt idx="914">
                  <c:v>0.857932897642831</c:v>
                </c:pt>
                <c:pt idx="915">
                  <c:v>0.858248986551135</c:v>
                </c:pt>
                <c:pt idx="916">
                  <c:v>0.858560689423922</c:v>
                </c:pt>
                <c:pt idx="917">
                  <c:v>0.858868063089067</c:v>
                </c:pt>
                <c:pt idx="918">
                  <c:v>0.859171163753192</c:v>
                </c:pt>
                <c:pt idx="919">
                  <c:v>0.859470047005095</c:v>
                </c:pt>
                <c:pt idx="920">
                  <c:v>0.859764767819278</c:v>
                </c:pt>
                <c:pt idx="921">
                  <c:v>0.860055380559541</c:v>
                </c:pt>
                <c:pt idx="922">
                  <c:v>0.860341938982659</c:v>
                </c:pt>
                <c:pt idx="923">
                  <c:v>0.860624496242174</c:v>
                </c:pt>
                <c:pt idx="924">
                  <c:v>0.860903104892187</c:v>
                </c:pt>
                <c:pt idx="925">
                  <c:v>0.861177816891331</c:v>
                </c:pt>
                <c:pt idx="926">
                  <c:v>0.861448683606686</c:v>
                </c:pt>
                <c:pt idx="927">
                  <c:v>0.86171575581785</c:v>
                </c:pt>
                <c:pt idx="928">
                  <c:v>0.861979083721039</c:v>
                </c:pt>
                <c:pt idx="929">
                  <c:v>0.862238716933222</c:v>
                </c:pt>
                <c:pt idx="930">
                  <c:v>0.862494704496336</c:v>
                </c:pt>
                <c:pt idx="931">
                  <c:v>0.862747094881544</c:v>
                </c:pt>
                <c:pt idx="932">
                  <c:v>0.862995935993524</c:v>
                </c:pt>
                <c:pt idx="933">
                  <c:v>0.863241275174815</c:v>
                </c:pt>
                <c:pt idx="934">
                  <c:v>0.863483159210197</c:v>
                </c:pt>
                <c:pt idx="935">
                  <c:v>0.86372163433112</c:v>
                </c:pt>
                <c:pt idx="936">
                  <c:v>0.863956746220114</c:v>
                </c:pt>
                <c:pt idx="937">
                  <c:v>0.864188540015321</c:v>
                </c:pt>
                <c:pt idx="938">
                  <c:v>0.864417060314966</c:v>
                </c:pt>
                <c:pt idx="939">
                  <c:v>0.864642351181899</c:v>
                </c:pt>
                <c:pt idx="940">
                  <c:v>0.864864456148149</c:v>
                </c:pt>
                <c:pt idx="941">
                  <c:v>0.865083418219499</c:v>
                </c:pt>
                <c:pt idx="942">
                  <c:v>0.865299279880084</c:v>
                </c:pt>
                <c:pt idx="943">
                  <c:v>0.865512083096987</c:v>
                </c:pt>
                <c:pt idx="944">
                  <c:v>0.865721869324876</c:v>
                </c:pt>
                <c:pt idx="945">
                  <c:v>0.865928679510602</c:v>
                </c:pt>
                <c:pt idx="946">
                  <c:v>0.866132554097881</c:v>
                </c:pt>
                <c:pt idx="947">
                  <c:v>0.866333533031914</c:v>
                </c:pt>
                <c:pt idx="948">
                  <c:v>0.866531655764041</c:v>
                </c:pt>
                <c:pt idx="949">
                  <c:v>0.8667269612564</c:v>
                </c:pt>
                <c:pt idx="950">
                  <c:v>0.866919487986581</c:v>
                </c:pt>
                <c:pt idx="951">
                  <c:v>0.867109273952273</c:v>
                </c:pt>
                <c:pt idx="952">
                  <c:v>0.86729635667593</c:v>
                </c:pt>
                <c:pt idx="953">
                  <c:v>0.867480773209411</c:v>
                </c:pt>
                <c:pt idx="954">
                  <c:v>0.867662560138617</c:v>
                </c:pt>
                <c:pt idx="955">
                  <c:v>0.867841753588145</c:v>
                </c:pt>
                <c:pt idx="956">
                  <c:v>0.868018389225875</c:v>
                </c:pt>
                <c:pt idx="957">
                  <c:v>0.868192502267647</c:v>
                </c:pt>
                <c:pt idx="958">
                  <c:v>0.868364127481815</c:v>
                </c:pt>
                <c:pt idx="959">
                  <c:v>0.868533299193862</c:v>
                </c:pt>
                <c:pt idx="960">
                  <c:v>0.868700051290981</c:v>
                </c:pt>
                <c:pt idx="961">
                  <c:v>0.868864417226626</c:v>
                </c:pt>
                <c:pt idx="962">
                  <c:v>0.869026430025083</c:v>
                </c:pt>
                <c:pt idx="963">
                  <c:v>0.869186122285975</c:v>
                </c:pt>
                <c:pt idx="964">
                  <c:v>0.869343526188806</c:v>
                </c:pt>
                <c:pt idx="965">
                  <c:v>0.869498673497422</c:v>
                </c:pt>
                <c:pt idx="966">
                  <c:v>0.869651595564512</c:v>
                </c:pt>
                <c:pt idx="967">
                  <c:v>0.869802323336042</c:v>
                </c:pt>
                <c:pt idx="968">
                  <c:v>0.869950887355712</c:v>
                </c:pt>
                <c:pt idx="969">
                  <c:v>0.870097317769328</c:v>
                </c:pt>
                <c:pt idx="970">
                  <c:v>0.870241644329226</c:v>
                </c:pt>
                <c:pt idx="971">
                  <c:v>0.870383896398602</c:v>
                </c:pt>
                <c:pt idx="972">
                  <c:v>0.870524102955865</c:v>
                </c:pt>
                <c:pt idx="973">
                  <c:v>0.870662292598954</c:v>
                </c:pt>
                <c:pt idx="974">
                  <c:v>0.870798493549603</c:v>
                </c:pt>
                <c:pt idx="975">
                  <c:v>0.870932733657602</c:v>
                </c:pt>
                <c:pt idx="976">
                  <c:v>0.871065040405058</c:v>
                </c:pt>
                <c:pt idx="977">
                  <c:v>0.871195440910559</c:v>
                </c:pt>
                <c:pt idx="978">
                  <c:v>0.871323961933363</c:v>
                </c:pt>
                <c:pt idx="979">
                  <c:v>0.871450629877553</c:v>
                </c:pt>
                <c:pt idx="980">
                  <c:v>0.871575470796143</c:v>
                </c:pt>
                <c:pt idx="981">
                  <c:v>0.871698510395167</c:v>
                </c:pt>
                <c:pt idx="982">
                  <c:v>0.871819774037726</c:v>
                </c:pt>
                <c:pt idx="983">
                  <c:v>0.871939286748044</c:v>
                </c:pt>
                <c:pt idx="984">
                  <c:v>0.872057073215428</c:v>
                </c:pt>
                <c:pt idx="985">
                  <c:v>0.872173157798249</c:v>
                </c:pt>
                <c:pt idx="986">
                  <c:v>0.872287564527884</c:v>
                </c:pt>
                <c:pt idx="987">
                  <c:v>0.872400317112599</c:v>
                </c:pt>
                <c:pt idx="988">
                  <c:v>0.872511438941422</c:v>
                </c:pt>
                <c:pt idx="989">
                  <c:v>0.872620953088003</c:v>
                </c:pt>
                <c:pt idx="990">
                  <c:v>0.87272888231438</c:v>
                </c:pt>
                <c:pt idx="991">
                  <c:v>0.872835249074783</c:v>
                </c:pt>
                <c:pt idx="992">
                  <c:v>0.872940075519368</c:v>
                </c:pt>
                <c:pt idx="993">
                  <c:v>0.873043383497911</c:v>
                </c:pt>
                <c:pt idx="994">
                  <c:v>0.873145194563506</c:v>
                </c:pt>
                <c:pt idx="995">
                  <c:v>0.873245529976167</c:v>
                </c:pt>
                <c:pt idx="996">
                  <c:v>0.87334441070649</c:v>
                </c:pt>
                <c:pt idx="997">
                  <c:v>0.873441857439179</c:v>
                </c:pt>
                <c:pt idx="998">
                  <c:v>0.873537890576606</c:v>
                </c:pt>
              </c:numCache>
            </c:numRef>
          </c:yVal>
          <c:smooth val="0"/>
        </c:ser>
        <c:dLbls>
          <c:showLegendKey val="0"/>
          <c:showVal val="0"/>
          <c:showCatName val="0"/>
          <c:showSerName val="0"/>
          <c:showPercent val="0"/>
          <c:showBubbleSize val="0"/>
        </c:dLbls>
        <c:axId val="-2127866776"/>
        <c:axId val="-2128509672"/>
      </c:scatterChart>
      <c:valAx>
        <c:axId val="-2127866776"/>
        <c:scaling>
          <c:logBase val="10.0"/>
          <c:orientation val="minMax"/>
          <c:max val="1000.0"/>
          <c:min val="0.001"/>
        </c:scaling>
        <c:delete val="0"/>
        <c:axPos val="b"/>
        <c:majorGridlines/>
        <c:minorGridlines>
          <c:spPr>
            <a:ln>
              <a:prstDash val="sysDot"/>
            </a:ln>
          </c:spPr>
        </c:minorGridlines>
        <c:title>
          <c:tx>
            <c:rich>
              <a:bodyPr/>
              <a:lstStyle/>
              <a:p>
                <a:pPr>
                  <a:defRPr sz="2400" b="1" i="0" u="none" strike="noStrike" baseline="0">
                    <a:solidFill>
                      <a:srgbClr val="3C3C3C"/>
                    </a:solidFill>
                    <a:latin typeface="+mn-lt"/>
                    <a:ea typeface="Arial"/>
                    <a:cs typeface="Arial"/>
                  </a:defRPr>
                </a:pPr>
                <a:r>
                  <a:rPr lang="en-US" sz="2400" b="1">
                    <a:latin typeface="+mn-lt"/>
                  </a:rPr>
                  <a:t>GPUweight</a:t>
                </a:r>
              </a:p>
            </c:rich>
          </c:tx>
          <c:layout>
            <c:manualLayout>
              <c:xMode val="edge"/>
              <c:yMode val="edge"/>
              <c:x val="0.449498479147964"/>
              <c:y val="0.898460270941466"/>
            </c:manualLayout>
          </c:layout>
          <c:overlay val="0"/>
          <c:spPr>
            <a:noFill/>
            <a:ln w="25400">
              <a:noFill/>
            </a:ln>
          </c:spPr>
        </c:title>
        <c:numFmt formatCode="General" sourceLinked="1"/>
        <c:majorTickMark val="out"/>
        <c:minorTickMark val="out"/>
        <c:tickLblPos val="nextTo"/>
        <c:spPr>
          <a:ln w="3175">
            <a:solidFill>
              <a:sysClr val="windowText" lastClr="000000"/>
            </a:solidFill>
            <a:prstDash val="solid"/>
          </a:ln>
        </c:spPr>
        <c:txPr>
          <a:bodyPr rot="0" vert="horz"/>
          <a:lstStyle/>
          <a:p>
            <a:pPr>
              <a:defRPr sz="2400" b="0" i="0" u="none" strike="noStrike" baseline="0">
                <a:solidFill>
                  <a:srgbClr val="3C3C3C"/>
                </a:solidFill>
                <a:latin typeface="+mn-lt"/>
                <a:ea typeface="Arial"/>
                <a:cs typeface="Arial"/>
              </a:defRPr>
            </a:pPr>
            <a:endParaRPr lang="en-US"/>
          </a:p>
        </c:txPr>
        <c:crossAx val="-2128509672"/>
        <c:crossesAt val="0.0"/>
        <c:crossBetween val="midCat"/>
      </c:valAx>
      <c:valAx>
        <c:axId val="-2128509672"/>
        <c:scaling>
          <c:orientation val="minMax"/>
          <c:max val="1.0"/>
        </c:scaling>
        <c:delete val="0"/>
        <c:axPos val="l"/>
        <c:majorGridlines>
          <c:spPr>
            <a:ln w="3175">
              <a:solidFill>
                <a:schemeClr val="tx1"/>
              </a:solidFill>
              <a:prstDash val="solid"/>
            </a:ln>
          </c:spPr>
        </c:majorGridlines>
        <c:title>
          <c:tx>
            <c:rich>
              <a:bodyPr/>
              <a:lstStyle/>
              <a:p>
                <a:pPr>
                  <a:defRPr sz="2400" b="1" i="0" u="none" strike="noStrike" baseline="0">
                    <a:solidFill>
                      <a:srgbClr val="3C3C3C"/>
                    </a:solidFill>
                    <a:latin typeface="+mn-lt"/>
                    <a:ea typeface="Arial"/>
                    <a:cs typeface="Arial"/>
                  </a:defRPr>
                </a:pPr>
                <a:r>
                  <a:rPr lang="en-US" sz="2400" b="1">
                    <a:latin typeface="+mn-lt"/>
                  </a:rPr>
                  <a:t>System Performance</a:t>
                </a:r>
              </a:p>
            </c:rich>
          </c:tx>
          <c:layout>
            <c:manualLayout>
              <c:xMode val="edge"/>
              <c:yMode val="edge"/>
              <c:x val="0.0"/>
              <c:y val="0.0724788437319774"/>
            </c:manualLayout>
          </c:layout>
          <c:overlay val="0"/>
          <c:spPr>
            <a:noFill/>
            <a:ln w="25400">
              <a:noFill/>
            </a:ln>
          </c:spPr>
        </c:title>
        <c:numFmt formatCode="General" sourceLinked="1"/>
        <c:majorTickMark val="out"/>
        <c:minorTickMark val="none"/>
        <c:tickLblPos val="nextTo"/>
        <c:spPr>
          <a:ln w="3175">
            <a:solidFill>
              <a:schemeClr val="tx1"/>
            </a:solidFill>
            <a:prstDash val="solid"/>
          </a:ln>
        </c:spPr>
        <c:txPr>
          <a:bodyPr rot="0" vert="horz"/>
          <a:lstStyle/>
          <a:p>
            <a:pPr>
              <a:defRPr sz="2400" b="0" i="0" u="none" strike="noStrike" baseline="0">
                <a:solidFill>
                  <a:srgbClr val="3C3C3C"/>
                </a:solidFill>
                <a:latin typeface="+mn-lt"/>
                <a:ea typeface="Arial"/>
                <a:cs typeface="Arial"/>
              </a:defRPr>
            </a:pPr>
            <a:endParaRPr lang="en-US"/>
          </a:p>
        </c:txPr>
        <c:crossAx val="-2127866776"/>
        <c:crossesAt val="0.0"/>
        <c:crossBetween val="midCat"/>
      </c:valAx>
      <c:spPr>
        <a:noFill/>
        <a:ln w="3175">
          <a:solidFill>
            <a:schemeClr val="tx1"/>
          </a:solidFill>
          <a:prstDash val="solid"/>
        </a:ln>
      </c:spPr>
    </c:plotArea>
    <c:legend>
      <c:legendPos val="r"/>
      <c:layout>
        <c:manualLayout>
          <c:xMode val="edge"/>
          <c:yMode val="edge"/>
          <c:x val="0.187092575299441"/>
          <c:y val="0.104008097642503"/>
          <c:w val="0.376736168453755"/>
          <c:h val="0.33255652460483"/>
        </c:manualLayout>
      </c:layout>
      <c:overlay val="0"/>
      <c:spPr>
        <a:solidFill>
          <a:sysClr val="window" lastClr="FFFFFF"/>
        </a:solidFill>
        <a:ln w="25400">
          <a:solidFill>
            <a:sysClr val="windowText" lastClr="000000"/>
          </a:solidFill>
        </a:ln>
      </c:spPr>
      <c:txPr>
        <a:bodyPr/>
        <a:lstStyle/>
        <a:p>
          <a:pPr>
            <a:defRPr sz="2400" b="1" i="0" u="none" strike="noStrike" baseline="0">
              <a:solidFill>
                <a:srgbClr val="3C3C3C"/>
              </a:solidFill>
              <a:latin typeface="+mn-lt"/>
              <a:ea typeface="Arial"/>
              <a:cs typeface="Arial"/>
            </a:defRPr>
          </a:pPr>
          <a:endParaRPr lang="en-US"/>
        </a:p>
      </c:txPr>
    </c:legend>
    <c:plotVisOnly val="1"/>
    <c:dispBlanksAs val="span"/>
    <c:showDLblsOverMax val="0"/>
  </c:chart>
  <c:spPr>
    <a:solidFill>
      <a:srgbClr val="FFFFFF"/>
    </a:solidFill>
    <a:ln w="9525">
      <a:noFill/>
    </a:ln>
  </c:spPr>
  <c:txPr>
    <a:bodyPr/>
    <a:lstStyle/>
    <a:p>
      <a:pPr>
        <a:defRPr sz="1000" b="0" i="0" u="none" strike="noStrike" baseline="0">
          <a:solidFill>
            <a:srgbClr val="000000"/>
          </a:solidFill>
          <a:latin typeface="Arial"/>
          <a:ea typeface="Arial"/>
          <a:cs typeface="Arial"/>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xPr>
        <a:bodyPr/>
        <a:lstStyle/>
        <a:p>
          <a:pPr>
            <a:defRPr sz="2400"/>
          </a:pPr>
          <a:endParaRPr lang="en-US"/>
        </a:p>
      </c:txPr>
    </c:title>
    <c:autoTitleDeleted val="0"/>
    <c:plotArea>
      <c:layout/>
      <c:barChart>
        <c:barDir val="col"/>
        <c:grouping val="clustered"/>
        <c:varyColors val="0"/>
        <c:ser>
          <c:idx val="0"/>
          <c:order val="0"/>
          <c:tx>
            <c:strRef>
              <c:f>Sheet1!$B$1</c:f>
              <c:strCache>
                <c:ptCount val="1"/>
                <c:pt idx="0">
                  <c:v>CPU-WS</c:v>
                </c:pt>
              </c:strCache>
            </c:strRef>
          </c:tx>
          <c:spPr>
            <a:solidFill>
              <a:srgbClr val="0000FF"/>
            </a:solidFill>
          </c:spPr>
          <c:invertIfNegative val="0"/>
          <c:cat>
            <c:strRef>
              <c:f>Sheet1!$A$2:$A$6</c:f>
              <c:strCache>
                <c:ptCount val="5"/>
                <c:pt idx="0">
                  <c:v>FR-FCFS</c:v>
                </c:pt>
                <c:pt idx="1">
                  <c:v>SMS-SJF</c:v>
                </c:pt>
                <c:pt idx="2">
                  <c:v>SMS_SJF-OoO</c:v>
                </c:pt>
                <c:pt idx="3">
                  <c:v>SMS-RR</c:v>
                </c:pt>
                <c:pt idx="4">
                  <c:v>SMS-RR-OoO</c:v>
                </c:pt>
              </c:strCache>
            </c:strRef>
          </c:cat>
          <c:val>
            <c:numRef>
              <c:f>Sheet1!$B$2:$B$6</c:f>
              <c:numCache>
                <c:formatCode>General</c:formatCode>
                <c:ptCount val="5"/>
                <c:pt idx="0">
                  <c:v>3.02</c:v>
                </c:pt>
                <c:pt idx="1">
                  <c:v>5.13</c:v>
                </c:pt>
                <c:pt idx="2">
                  <c:v>5.189999999999999</c:v>
                </c:pt>
                <c:pt idx="3">
                  <c:v>2.76</c:v>
                </c:pt>
                <c:pt idx="4">
                  <c:v>3.15</c:v>
                </c:pt>
              </c:numCache>
            </c:numRef>
          </c:val>
        </c:ser>
        <c:dLbls>
          <c:showLegendKey val="0"/>
          <c:showVal val="0"/>
          <c:showCatName val="0"/>
          <c:showSerName val="0"/>
          <c:showPercent val="0"/>
          <c:showBubbleSize val="0"/>
        </c:dLbls>
        <c:gapWidth val="150"/>
        <c:axId val="-2095038184"/>
        <c:axId val="-2107986712"/>
      </c:barChart>
      <c:catAx>
        <c:axId val="-2095038184"/>
        <c:scaling>
          <c:orientation val="minMax"/>
        </c:scaling>
        <c:delete val="0"/>
        <c:axPos val="b"/>
        <c:majorTickMark val="out"/>
        <c:minorTickMark val="none"/>
        <c:tickLblPos val="nextTo"/>
        <c:txPr>
          <a:bodyPr/>
          <a:lstStyle/>
          <a:p>
            <a:pPr>
              <a:defRPr sz="2000"/>
            </a:pPr>
            <a:endParaRPr lang="en-US"/>
          </a:p>
        </c:txPr>
        <c:crossAx val="-2107986712"/>
        <c:crosses val="autoZero"/>
        <c:auto val="1"/>
        <c:lblAlgn val="ctr"/>
        <c:lblOffset val="100"/>
        <c:noMultiLvlLbl val="0"/>
      </c:catAx>
      <c:valAx>
        <c:axId val="-2107986712"/>
        <c:scaling>
          <c:orientation val="minMax"/>
        </c:scaling>
        <c:delete val="0"/>
        <c:axPos val="l"/>
        <c:majorGridlines/>
        <c:numFmt formatCode="General" sourceLinked="1"/>
        <c:majorTickMark val="out"/>
        <c:minorTickMark val="none"/>
        <c:tickLblPos val="nextTo"/>
        <c:txPr>
          <a:bodyPr/>
          <a:lstStyle/>
          <a:p>
            <a:pPr>
              <a:defRPr sz="2000"/>
            </a:pPr>
            <a:endParaRPr lang="en-US"/>
          </a:p>
        </c:txPr>
        <c:crossAx val="-2095038184"/>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xPr>
        <a:bodyPr/>
        <a:lstStyle/>
        <a:p>
          <a:pPr>
            <a:defRPr sz="2400"/>
          </a:pPr>
          <a:endParaRPr lang="en-US"/>
        </a:p>
      </c:txPr>
    </c:title>
    <c:autoTitleDeleted val="0"/>
    <c:plotArea>
      <c:layout/>
      <c:barChart>
        <c:barDir val="col"/>
        <c:grouping val="clustered"/>
        <c:varyColors val="0"/>
        <c:ser>
          <c:idx val="1"/>
          <c:order val="0"/>
          <c:tx>
            <c:strRef>
              <c:f>Sheet1!$C$1</c:f>
              <c:strCache>
                <c:ptCount val="1"/>
                <c:pt idx="0">
                  <c:v>GPU-Frame Rate</c:v>
                </c:pt>
              </c:strCache>
            </c:strRef>
          </c:tx>
          <c:invertIfNegative val="0"/>
          <c:cat>
            <c:strRef>
              <c:f>Sheet1!$A$2:$A$6</c:f>
              <c:strCache>
                <c:ptCount val="5"/>
                <c:pt idx="0">
                  <c:v>FR-FCFS</c:v>
                </c:pt>
                <c:pt idx="1">
                  <c:v>SMS-SJF</c:v>
                </c:pt>
                <c:pt idx="2">
                  <c:v>SMS_SJF-OoO</c:v>
                </c:pt>
                <c:pt idx="3">
                  <c:v>SMS-RR</c:v>
                </c:pt>
                <c:pt idx="4">
                  <c:v>SMS-RR-OoO</c:v>
                </c:pt>
              </c:strCache>
            </c:strRef>
          </c:cat>
          <c:val>
            <c:numRef>
              <c:f>Sheet1!$C$2:$C$6</c:f>
              <c:numCache>
                <c:formatCode>General</c:formatCode>
                <c:ptCount val="5"/>
                <c:pt idx="0">
                  <c:v>79.86</c:v>
                </c:pt>
                <c:pt idx="1">
                  <c:v>51.25</c:v>
                </c:pt>
                <c:pt idx="2">
                  <c:v>50.91</c:v>
                </c:pt>
                <c:pt idx="3">
                  <c:v>81.14</c:v>
                </c:pt>
                <c:pt idx="4">
                  <c:v>78.06</c:v>
                </c:pt>
              </c:numCache>
            </c:numRef>
          </c:val>
        </c:ser>
        <c:dLbls>
          <c:showLegendKey val="0"/>
          <c:showVal val="0"/>
          <c:showCatName val="0"/>
          <c:showSerName val="0"/>
          <c:showPercent val="0"/>
          <c:showBubbleSize val="0"/>
        </c:dLbls>
        <c:gapWidth val="150"/>
        <c:axId val="-2123687416"/>
        <c:axId val="-2123733416"/>
      </c:barChart>
      <c:catAx>
        <c:axId val="-2123687416"/>
        <c:scaling>
          <c:orientation val="minMax"/>
        </c:scaling>
        <c:delete val="0"/>
        <c:axPos val="b"/>
        <c:majorTickMark val="out"/>
        <c:minorTickMark val="none"/>
        <c:tickLblPos val="nextTo"/>
        <c:txPr>
          <a:bodyPr/>
          <a:lstStyle/>
          <a:p>
            <a:pPr>
              <a:defRPr sz="2000"/>
            </a:pPr>
            <a:endParaRPr lang="en-US"/>
          </a:p>
        </c:txPr>
        <c:crossAx val="-2123733416"/>
        <c:crosses val="autoZero"/>
        <c:auto val="1"/>
        <c:lblAlgn val="ctr"/>
        <c:lblOffset val="100"/>
        <c:noMultiLvlLbl val="0"/>
      </c:catAx>
      <c:valAx>
        <c:axId val="-2123733416"/>
        <c:scaling>
          <c:orientation val="minMax"/>
        </c:scaling>
        <c:delete val="0"/>
        <c:axPos val="l"/>
        <c:majorGridlines/>
        <c:numFmt formatCode="General" sourceLinked="1"/>
        <c:majorTickMark val="out"/>
        <c:minorTickMark val="none"/>
        <c:tickLblPos val="nextTo"/>
        <c:txPr>
          <a:bodyPr/>
          <a:lstStyle/>
          <a:p>
            <a:pPr>
              <a:defRPr sz="2000"/>
            </a:pPr>
            <a:endParaRPr lang="en-US"/>
          </a:p>
        </c:txPr>
        <c:crossAx val="-2123687416"/>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400" dirty="0"/>
              <a:t>Memory Intensity</a:t>
            </a:r>
          </a:p>
        </c:rich>
      </c:tx>
      <c:layout/>
      <c:overlay val="0"/>
    </c:title>
    <c:autoTitleDeleted val="0"/>
    <c:plotArea>
      <c:layout/>
      <c:barChart>
        <c:barDir val="col"/>
        <c:grouping val="clustered"/>
        <c:varyColors val="0"/>
        <c:ser>
          <c:idx val="0"/>
          <c:order val="0"/>
          <c:tx>
            <c:strRef>
              <c:f>Sheet1!$B$1</c:f>
              <c:strCache>
                <c:ptCount val="1"/>
                <c:pt idx="0">
                  <c:v>Memory Intensity</c:v>
                </c:pt>
              </c:strCache>
            </c:strRef>
          </c:tx>
          <c:invertIfNegative val="0"/>
          <c:dPt>
            <c:idx val="4"/>
            <c:invertIfNegative val="0"/>
            <c:bubble3D val="0"/>
            <c:spPr>
              <a:solidFill>
                <a:srgbClr val="0000FF"/>
              </a:solidFill>
            </c:spPr>
          </c:dPt>
          <c:dPt>
            <c:idx val="5"/>
            <c:invertIfNegative val="0"/>
            <c:bubble3D val="0"/>
            <c:spPr>
              <a:solidFill>
                <a:srgbClr val="0000FF"/>
              </a:solidFill>
            </c:spPr>
          </c:dPt>
          <c:dPt>
            <c:idx val="6"/>
            <c:invertIfNegative val="0"/>
            <c:bubble3D val="0"/>
            <c:spPr>
              <a:solidFill>
                <a:srgbClr val="0000FF"/>
              </a:solidFill>
            </c:spPr>
          </c:dPt>
          <c:cat>
            <c:strRef>
              <c:f>Sheet1!$A$2:$A$8</c:f>
              <c:strCache>
                <c:ptCount val="7"/>
                <c:pt idx="0">
                  <c:v>Game01</c:v>
                </c:pt>
                <c:pt idx="1">
                  <c:v>Game03</c:v>
                </c:pt>
                <c:pt idx="2">
                  <c:v>Game05</c:v>
                </c:pt>
                <c:pt idx="3">
                  <c:v>Bench02</c:v>
                </c:pt>
                <c:pt idx="4">
                  <c:v>gromacs</c:v>
                </c:pt>
                <c:pt idx="5">
                  <c:v>cactusADM</c:v>
                </c:pt>
                <c:pt idx="6">
                  <c:v>mcf</c:v>
                </c:pt>
              </c:strCache>
            </c:strRef>
          </c:cat>
          <c:val>
            <c:numRef>
              <c:f>Sheet1!$B$2:$B$8</c:f>
              <c:numCache>
                <c:formatCode>General</c:formatCode>
                <c:ptCount val="7"/>
                <c:pt idx="0">
                  <c:v>304.0</c:v>
                </c:pt>
                <c:pt idx="1">
                  <c:v>345.0</c:v>
                </c:pt>
                <c:pt idx="2">
                  <c:v>321.0</c:v>
                </c:pt>
                <c:pt idx="3">
                  <c:v>267.0</c:v>
                </c:pt>
                <c:pt idx="4">
                  <c:v>1.12247</c:v>
                </c:pt>
                <c:pt idx="5">
                  <c:v>4.740017009999994</c:v>
                </c:pt>
                <c:pt idx="6">
                  <c:v>74.35500000000009</c:v>
                </c:pt>
              </c:numCache>
            </c:numRef>
          </c:val>
        </c:ser>
        <c:dLbls>
          <c:showLegendKey val="0"/>
          <c:showVal val="0"/>
          <c:showCatName val="0"/>
          <c:showSerName val="0"/>
          <c:showPercent val="0"/>
          <c:showBubbleSize val="0"/>
        </c:dLbls>
        <c:gapWidth val="150"/>
        <c:axId val="-2113024920"/>
        <c:axId val="-2113021912"/>
      </c:barChart>
      <c:catAx>
        <c:axId val="-2113024920"/>
        <c:scaling>
          <c:orientation val="minMax"/>
        </c:scaling>
        <c:delete val="0"/>
        <c:axPos val="b"/>
        <c:majorTickMark val="out"/>
        <c:minorTickMark val="none"/>
        <c:tickLblPos val="nextTo"/>
        <c:txPr>
          <a:bodyPr/>
          <a:lstStyle/>
          <a:p>
            <a:pPr>
              <a:defRPr sz="1800"/>
            </a:pPr>
            <a:endParaRPr lang="en-US"/>
          </a:p>
        </c:txPr>
        <c:crossAx val="-2113021912"/>
        <c:crosses val="autoZero"/>
        <c:auto val="1"/>
        <c:lblAlgn val="ctr"/>
        <c:lblOffset val="100"/>
        <c:noMultiLvlLbl val="0"/>
      </c:catAx>
      <c:valAx>
        <c:axId val="-2113021912"/>
        <c:scaling>
          <c:orientation val="minMax"/>
        </c:scaling>
        <c:delete val="0"/>
        <c:axPos val="l"/>
        <c:majorGridlines/>
        <c:numFmt formatCode="General" sourceLinked="1"/>
        <c:majorTickMark val="out"/>
        <c:minorTickMark val="none"/>
        <c:tickLblPos val="nextTo"/>
        <c:txPr>
          <a:bodyPr/>
          <a:lstStyle/>
          <a:p>
            <a:pPr>
              <a:defRPr sz="1800"/>
            </a:pPr>
            <a:endParaRPr lang="en-US"/>
          </a:p>
        </c:txPr>
        <c:crossAx val="-2113024920"/>
        <c:crosses val="autoZero"/>
        <c:crossBetween val="between"/>
        <c:majorUnit val="100.0"/>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barChart>
        <c:barDir val="col"/>
        <c:grouping val="clustered"/>
        <c:varyColors val="0"/>
        <c:ser>
          <c:idx val="1"/>
          <c:order val="0"/>
          <c:tx>
            <c:strRef>
              <c:f>Sheet1!$C$1</c:f>
              <c:strCache>
                <c:ptCount val="1"/>
                <c:pt idx="0">
                  <c:v>Row Buffer Locality</c:v>
                </c:pt>
              </c:strCache>
            </c:strRef>
          </c:tx>
          <c:spPr>
            <a:solidFill>
              <a:srgbClr val="CC9900"/>
            </a:solidFill>
          </c:spPr>
          <c:invertIfNegative val="0"/>
          <c:dPt>
            <c:idx val="4"/>
            <c:invertIfNegative val="0"/>
            <c:bubble3D val="0"/>
            <c:spPr>
              <a:solidFill>
                <a:srgbClr val="0000FF"/>
              </a:solidFill>
            </c:spPr>
          </c:dPt>
          <c:dPt>
            <c:idx val="5"/>
            <c:invertIfNegative val="0"/>
            <c:bubble3D val="0"/>
            <c:spPr>
              <a:solidFill>
                <a:srgbClr val="0000FF"/>
              </a:solidFill>
            </c:spPr>
          </c:dPt>
          <c:dPt>
            <c:idx val="6"/>
            <c:invertIfNegative val="0"/>
            <c:bubble3D val="0"/>
            <c:spPr>
              <a:solidFill>
                <a:srgbClr val="0000FF"/>
              </a:solidFill>
            </c:spPr>
          </c:dPt>
          <c:cat>
            <c:strRef>
              <c:f>Sheet1!$A$2:$A$8</c:f>
              <c:strCache>
                <c:ptCount val="7"/>
                <c:pt idx="0">
                  <c:v>Game01</c:v>
                </c:pt>
                <c:pt idx="1">
                  <c:v>Game03</c:v>
                </c:pt>
                <c:pt idx="2">
                  <c:v>Game05</c:v>
                </c:pt>
                <c:pt idx="3">
                  <c:v>Bench02</c:v>
                </c:pt>
                <c:pt idx="4">
                  <c:v>gromacs</c:v>
                </c:pt>
                <c:pt idx="5">
                  <c:v>cactusADM</c:v>
                </c:pt>
                <c:pt idx="6">
                  <c:v>mcf</c:v>
                </c:pt>
              </c:strCache>
            </c:strRef>
          </c:cat>
          <c:val>
            <c:numRef>
              <c:f>Sheet1!$C$2:$C$8</c:f>
              <c:numCache>
                <c:formatCode>General</c:formatCode>
                <c:ptCount val="7"/>
                <c:pt idx="0">
                  <c:v>0.966409472100007</c:v>
                </c:pt>
                <c:pt idx="1">
                  <c:v>0.958612737600001</c:v>
                </c:pt>
                <c:pt idx="2">
                  <c:v>0.958612737600001</c:v>
                </c:pt>
                <c:pt idx="3">
                  <c:v>0.765260055</c:v>
                </c:pt>
                <c:pt idx="4">
                  <c:v>0.898170321754442</c:v>
                </c:pt>
                <c:pt idx="5">
                  <c:v>0.237130147232501</c:v>
                </c:pt>
                <c:pt idx="6">
                  <c:v>0.421606282439697</c:v>
                </c:pt>
              </c:numCache>
            </c:numRef>
          </c:val>
        </c:ser>
        <c:dLbls>
          <c:showLegendKey val="0"/>
          <c:showVal val="0"/>
          <c:showCatName val="0"/>
          <c:showSerName val="0"/>
          <c:showPercent val="0"/>
          <c:showBubbleSize val="0"/>
        </c:dLbls>
        <c:gapWidth val="150"/>
        <c:axId val="-2108606248"/>
        <c:axId val="-2108592824"/>
      </c:barChart>
      <c:catAx>
        <c:axId val="-2108606248"/>
        <c:scaling>
          <c:orientation val="minMax"/>
        </c:scaling>
        <c:delete val="0"/>
        <c:axPos val="b"/>
        <c:majorTickMark val="out"/>
        <c:minorTickMark val="none"/>
        <c:tickLblPos val="nextTo"/>
        <c:crossAx val="-2108592824"/>
        <c:crosses val="autoZero"/>
        <c:auto val="1"/>
        <c:lblAlgn val="ctr"/>
        <c:lblOffset val="100"/>
        <c:noMultiLvlLbl val="0"/>
      </c:catAx>
      <c:valAx>
        <c:axId val="-2108592824"/>
        <c:scaling>
          <c:orientation val="minMax"/>
          <c:max val="1.0"/>
        </c:scaling>
        <c:delete val="0"/>
        <c:axPos val="l"/>
        <c:majorGridlines/>
        <c:numFmt formatCode="General" sourceLinked="1"/>
        <c:majorTickMark val="out"/>
        <c:minorTickMark val="none"/>
        <c:tickLblPos val="nextTo"/>
        <c:crossAx val="-2108606248"/>
        <c:crosses val="autoZero"/>
        <c:crossBetween val="between"/>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Memory Level Parallelism</a:t>
            </a:r>
          </a:p>
        </c:rich>
      </c:tx>
      <c:layout/>
      <c:overlay val="0"/>
    </c:title>
    <c:autoTitleDeleted val="0"/>
    <c:plotArea>
      <c:layout/>
      <c:barChart>
        <c:barDir val="col"/>
        <c:grouping val="clustered"/>
        <c:varyColors val="0"/>
        <c:ser>
          <c:idx val="2"/>
          <c:order val="0"/>
          <c:tx>
            <c:strRef>
              <c:f>Sheet1!$D$1</c:f>
              <c:strCache>
                <c:ptCount val="1"/>
                <c:pt idx="0">
                  <c:v>Bank Level Parallelism</c:v>
                </c:pt>
              </c:strCache>
            </c:strRef>
          </c:tx>
          <c:spPr>
            <a:solidFill>
              <a:schemeClr val="accent1"/>
            </a:solidFill>
          </c:spPr>
          <c:invertIfNegative val="0"/>
          <c:dPt>
            <c:idx val="4"/>
            <c:invertIfNegative val="0"/>
            <c:bubble3D val="0"/>
            <c:spPr>
              <a:solidFill>
                <a:srgbClr val="0000FF"/>
              </a:solidFill>
            </c:spPr>
          </c:dPt>
          <c:dPt>
            <c:idx val="5"/>
            <c:invertIfNegative val="0"/>
            <c:bubble3D val="0"/>
            <c:spPr>
              <a:solidFill>
                <a:srgbClr val="0000FF"/>
              </a:solidFill>
            </c:spPr>
          </c:dPt>
          <c:dPt>
            <c:idx val="6"/>
            <c:invertIfNegative val="0"/>
            <c:bubble3D val="0"/>
            <c:spPr>
              <a:solidFill>
                <a:srgbClr val="0000FF"/>
              </a:solidFill>
            </c:spPr>
          </c:dPt>
          <c:cat>
            <c:strRef>
              <c:f>Sheet1!$A$2:$A$8</c:f>
              <c:strCache>
                <c:ptCount val="7"/>
                <c:pt idx="0">
                  <c:v>Game01</c:v>
                </c:pt>
                <c:pt idx="1">
                  <c:v>Game03</c:v>
                </c:pt>
                <c:pt idx="2">
                  <c:v>Game05</c:v>
                </c:pt>
                <c:pt idx="3">
                  <c:v>Bench02</c:v>
                </c:pt>
                <c:pt idx="4">
                  <c:v>gromacs</c:v>
                </c:pt>
                <c:pt idx="5">
                  <c:v>cactusADM</c:v>
                </c:pt>
                <c:pt idx="6">
                  <c:v>mcf</c:v>
                </c:pt>
              </c:strCache>
            </c:strRef>
          </c:cat>
          <c:val>
            <c:numRef>
              <c:f>Sheet1!$D$2:$D$8</c:f>
              <c:numCache>
                <c:formatCode>General</c:formatCode>
                <c:ptCount val="7"/>
                <c:pt idx="0">
                  <c:v>3.90315508105529</c:v>
                </c:pt>
                <c:pt idx="1">
                  <c:v>3.94410646378607</c:v>
                </c:pt>
                <c:pt idx="2">
                  <c:v>3.14135617631082</c:v>
                </c:pt>
                <c:pt idx="3">
                  <c:v>5.217189448091228</c:v>
                </c:pt>
                <c:pt idx="4">
                  <c:v>1.200357548798382</c:v>
                </c:pt>
                <c:pt idx="5">
                  <c:v>1.40083083812603</c:v>
                </c:pt>
                <c:pt idx="6">
                  <c:v>3.98127372899</c:v>
                </c:pt>
              </c:numCache>
            </c:numRef>
          </c:val>
        </c:ser>
        <c:dLbls>
          <c:showLegendKey val="0"/>
          <c:showVal val="0"/>
          <c:showCatName val="0"/>
          <c:showSerName val="0"/>
          <c:showPercent val="0"/>
          <c:showBubbleSize val="0"/>
        </c:dLbls>
        <c:gapWidth val="150"/>
        <c:axId val="-2108629864"/>
        <c:axId val="-2108626888"/>
      </c:barChart>
      <c:catAx>
        <c:axId val="-2108629864"/>
        <c:scaling>
          <c:orientation val="minMax"/>
        </c:scaling>
        <c:delete val="0"/>
        <c:axPos val="b"/>
        <c:majorTickMark val="out"/>
        <c:minorTickMark val="none"/>
        <c:tickLblPos val="nextTo"/>
        <c:crossAx val="-2108626888"/>
        <c:crosses val="autoZero"/>
        <c:auto val="1"/>
        <c:lblAlgn val="ctr"/>
        <c:lblOffset val="100"/>
        <c:noMultiLvlLbl val="0"/>
      </c:catAx>
      <c:valAx>
        <c:axId val="-2108626888"/>
        <c:scaling>
          <c:orientation val="minMax"/>
        </c:scaling>
        <c:delete val="0"/>
        <c:axPos val="l"/>
        <c:majorGridlines/>
        <c:numFmt formatCode="General" sourceLinked="1"/>
        <c:majorTickMark val="out"/>
        <c:minorTickMark val="none"/>
        <c:tickLblPos val="nextTo"/>
        <c:crossAx val="-2108629864"/>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67" tIns="46584" rIns="93167" bIns="46584" rtlCol="0"/>
          <a:lstStyle>
            <a:lvl1pPr algn="l">
              <a:defRPr sz="1200"/>
            </a:lvl1pPr>
          </a:lstStyle>
          <a:p>
            <a:endParaRPr lang="en-US"/>
          </a:p>
        </p:txBody>
      </p:sp>
      <p:sp>
        <p:nvSpPr>
          <p:cNvPr id="3" name="Date Placeholder 2"/>
          <p:cNvSpPr>
            <a:spLocks noGrp="1"/>
          </p:cNvSpPr>
          <p:nvPr>
            <p:ph type="dt" sz="quarter" idx="1"/>
          </p:nvPr>
        </p:nvSpPr>
        <p:spPr>
          <a:xfrm>
            <a:off x="3970939" y="1"/>
            <a:ext cx="3037840" cy="464820"/>
          </a:xfrm>
          <a:prstGeom prst="rect">
            <a:avLst/>
          </a:prstGeom>
        </p:spPr>
        <p:txBody>
          <a:bodyPr vert="horz" lIns="93167" tIns="46584" rIns="93167" bIns="46584" rtlCol="0"/>
          <a:lstStyle>
            <a:lvl1pPr algn="r">
              <a:defRPr sz="1200"/>
            </a:lvl1pPr>
          </a:lstStyle>
          <a:p>
            <a:fld id="{AC167E78-EA36-40A1-A9A0-B443C6CB1F60}" type="datetimeFigureOut">
              <a:rPr lang="en-US" smtClean="0"/>
              <a:pPr/>
              <a:t>7/16/12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67" tIns="46584" rIns="93167" bIns="46584" rtlCol="0" anchor="b"/>
          <a:lstStyle>
            <a:lvl1pPr algn="l">
              <a:defRPr sz="1200"/>
            </a:lvl1pPr>
          </a:lstStyle>
          <a:p>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3167" tIns="46584" rIns="93167" bIns="46584" rtlCol="0" anchor="b"/>
          <a:lstStyle>
            <a:lvl1pPr algn="r">
              <a:defRPr sz="1200"/>
            </a:lvl1pPr>
          </a:lstStyle>
          <a:p>
            <a:fld id="{1E401BE2-F7AC-4C50-A6E5-F6C806E13D7E}" type="slidenum">
              <a:rPr lang="en-US" smtClean="0"/>
              <a:pPr/>
              <a:t>‹#›</a:t>
            </a:fld>
            <a:endParaRPr lang="en-US"/>
          </a:p>
        </p:txBody>
      </p:sp>
    </p:spTree>
    <p:extLst>
      <p:ext uri="{BB962C8B-B14F-4D97-AF65-F5344CB8AC3E}">
        <p14:creationId xmlns:p14="http://schemas.microsoft.com/office/powerpoint/2010/main" val="39309886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67" tIns="46584" rIns="93167" bIns="46584" rtlCol="0"/>
          <a:lstStyle>
            <a:lvl1pPr algn="l">
              <a:defRPr sz="1200"/>
            </a:lvl1pPr>
          </a:lstStyle>
          <a:p>
            <a:endParaRPr lang="en-US"/>
          </a:p>
        </p:txBody>
      </p:sp>
      <p:sp>
        <p:nvSpPr>
          <p:cNvPr id="3" name="Date Placeholder 2"/>
          <p:cNvSpPr>
            <a:spLocks noGrp="1"/>
          </p:cNvSpPr>
          <p:nvPr>
            <p:ph type="dt" idx="1"/>
          </p:nvPr>
        </p:nvSpPr>
        <p:spPr>
          <a:xfrm>
            <a:off x="3970939" y="1"/>
            <a:ext cx="3037840" cy="464820"/>
          </a:xfrm>
          <a:prstGeom prst="rect">
            <a:avLst/>
          </a:prstGeom>
        </p:spPr>
        <p:txBody>
          <a:bodyPr vert="horz" lIns="93167" tIns="46584" rIns="93167" bIns="46584" rtlCol="0"/>
          <a:lstStyle>
            <a:lvl1pPr algn="r">
              <a:defRPr sz="1200"/>
            </a:lvl1pPr>
          </a:lstStyle>
          <a:p>
            <a:fld id="{88D89EF4-2B2A-4F54-A6DD-1EB35DCF17B3}" type="datetimeFigureOut">
              <a:rPr lang="en-US" smtClean="0"/>
              <a:pPr/>
              <a:t>7/16/12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4" rIns="93167" bIns="46584"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7" tIns="46584" rIns="93167" bIns="4658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67" tIns="46584" rIns="93167" bIns="46584"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3167" tIns="46584" rIns="93167" bIns="46584" rtlCol="0" anchor="b"/>
          <a:lstStyle>
            <a:lvl1pPr algn="r">
              <a:defRPr sz="1200"/>
            </a:lvl1pPr>
          </a:lstStyle>
          <a:p>
            <a:fld id="{AB959945-7217-484B-8E74-88DC87A74BB0}" type="slidenum">
              <a:rPr lang="en-US" smtClean="0"/>
              <a:pPr/>
              <a:t>‹#›</a:t>
            </a:fld>
            <a:endParaRPr lang="en-US"/>
          </a:p>
        </p:txBody>
      </p:sp>
    </p:spTree>
    <p:extLst>
      <p:ext uri="{BB962C8B-B14F-4D97-AF65-F5344CB8AC3E}">
        <p14:creationId xmlns:p14="http://schemas.microsoft.com/office/powerpoint/2010/main" val="2415376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defTabSz="916503"/>
            <a:r>
              <a:rPr lang="en-US" dirty="0"/>
              <a:t>Good afternoon everyone. Today I am going to present Staged Memory </a:t>
            </a:r>
            <a:r>
              <a:rPr lang="en-US" dirty="0" smtClean="0"/>
              <a:t>Scheduling. This is work done by [my</a:t>
            </a:r>
            <a:r>
              <a:rPr lang="en-US" baseline="0" dirty="0" smtClean="0"/>
              <a:t> name]</a:t>
            </a:r>
            <a:r>
              <a:rPr lang="en-US" dirty="0" smtClean="0"/>
              <a:t>, …, …, …,  and my advisor …</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&lt;However (continue from the previous slide) a large buffer requires more complicated logic to analyze memory requests (for example, to determine if each request is a row hit), analyze application characteristics, assign and enforce priorities. </a:t>
            </a:r>
          </a:p>
          <a:p>
            <a:r>
              <a:rPr lang="en-US" baseline="0" dirty="0" smtClean="0"/>
              <a:t>&lt;click&gt;</a:t>
            </a:r>
          </a:p>
          <a:p>
            <a:r>
              <a:rPr lang="en-US" baseline="0" dirty="0" smtClean="0"/>
              <a:t>This leads to high complexity, high power, and large die area</a:t>
            </a:r>
          </a:p>
          <a:p>
            <a:r>
              <a:rPr lang="en-US" baseline="0" dirty="0" smtClean="0"/>
              <a:t>&lt;click, the big </a:t>
            </a:r>
            <a:r>
              <a:rPr lang="en-US" baseline="0" dirty="0" err="1" smtClean="0"/>
              <a:t>Mem</a:t>
            </a:r>
            <a:r>
              <a:rPr lang="en-US" baseline="0" dirty="0" smtClean="0"/>
              <a:t> </a:t>
            </a:r>
            <a:r>
              <a:rPr lang="en-US" baseline="0" dirty="0" err="1" smtClean="0"/>
              <a:t>sched</a:t>
            </a:r>
            <a:r>
              <a:rPr lang="en-US" baseline="0" dirty="0" smtClean="0"/>
              <a:t>. Appears&gt;</a:t>
            </a:r>
          </a:p>
          <a:p>
            <a:r>
              <a:rPr lang="en-US" baseline="0" dirty="0" smtClean="0"/>
              <a:t>&lt;click, transition&gt;</a:t>
            </a:r>
          </a:p>
          <a:p>
            <a:r>
              <a:rPr lang="en-US" baseline="0" dirty="0" smtClean="0"/>
              <a:t>Our goal in this project is…</a:t>
            </a:r>
          </a:p>
        </p:txBody>
      </p:sp>
      <p:sp>
        <p:nvSpPr>
          <p:cNvPr id="4" name="Slide Number Placeholder 3"/>
          <p:cNvSpPr>
            <a:spLocks noGrp="1"/>
          </p:cNvSpPr>
          <p:nvPr>
            <p:ph type="sldNum" sz="quarter" idx="10"/>
          </p:nvPr>
        </p:nvSpPr>
        <p:spPr/>
        <p:txBody>
          <a:bodyPr/>
          <a:lstStyle/>
          <a:p>
            <a:fld id="{AB959945-7217-484B-8E74-88DC87A74BB0}"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Our goal in this project is to design a new memory scheduler that is &lt;click&gt;</a:t>
            </a:r>
            <a:r>
              <a:rPr lang="en-US" baseline="0" dirty="0" smtClean="0"/>
              <a:t> </a:t>
            </a:r>
            <a:r>
              <a:rPr lang="en-US" dirty="0" smtClean="0"/>
              <a:t>scalable to accommodate</a:t>
            </a:r>
            <a:r>
              <a:rPr lang="en-US" baseline="0" dirty="0" smtClean="0"/>
              <a:t> a large number of requests</a:t>
            </a:r>
            <a:r>
              <a:rPr lang="en-US" dirty="0" smtClean="0"/>
              <a:t>, &lt;click&gt; easy-to-implement,</a:t>
            </a:r>
            <a:r>
              <a:rPr lang="en-US" baseline="0" dirty="0" smtClean="0"/>
              <a:t> &lt;click&gt; application-aware and &lt;click&gt; able to provide high performance and fairness especially in heterogeneous CPU-GPU systems. </a:t>
            </a:r>
          </a:p>
          <a:p>
            <a:r>
              <a:rPr lang="en-US" baseline="0" dirty="0" smtClean="0"/>
              <a:t>&lt;transition … &gt;</a:t>
            </a:r>
          </a:p>
          <a:p>
            <a:r>
              <a:rPr lang="en-US" baseline="0" dirty="0" smtClean="0"/>
              <a:t>To this end, we have made several observations that lead to our new memory scheduler design</a:t>
            </a:r>
          </a:p>
        </p:txBody>
      </p:sp>
      <p:sp>
        <p:nvSpPr>
          <p:cNvPr id="4" name="Slide Number Placeholder 3"/>
          <p:cNvSpPr>
            <a:spLocks noGrp="1"/>
          </p:cNvSpPr>
          <p:nvPr>
            <p:ph type="sldNum" sz="quarter" idx="10"/>
          </p:nvPr>
        </p:nvSpPr>
        <p:spPr/>
        <p:txBody>
          <a:bodyPr/>
          <a:lstStyle/>
          <a:p>
            <a:fld id="{AB959945-7217-484B-8E74-88DC87A74BB0}"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503"/>
            <a:r>
              <a:rPr lang="en-US" baseline="0" dirty="0" smtClean="0"/>
              <a:t>&lt;continue from previous slide&gt;</a:t>
            </a:r>
          </a:p>
          <a:p>
            <a:r>
              <a:rPr lang="en-US" baseline="0" dirty="0" smtClean="0"/>
              <a:t>To this end, we have made several observations that lead to our new memory scheduler design</a:t>
            </a:r>
          </a:p>
          <a:p>
            <a:r>
              <a:rPr lang="en-US" dirty="0" smtClean="0"/>
              <a:t>&lt;click&gt;</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12</a:t>
            </a:fld>
            <a:endParaRPr lang="en-US"/>
          </a:p>
        </p:txBody>
      </p:sp>
    </p:spTree>
    <p:extLst>
      <p:ext uri="{BB962C8B-B14F-4D97-AF65-F5344CB8AC3E}">
        <p14:creationId xmlns:p14="http://schemas.microsoft.com/office/powerpoint/2010/main" val="33896213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 we observe that there are three key functions that an application aware memory scheduler need to provide concurrently when choosing the next request</a:t>
            </a:r>
          </a:p>
          <a:p>
            <a:r>
              <a:rPr lang="en-US" baseline="0" dirty="0" smtClean="0"/>
              <a:t>&lt;click&gt;</a:t>
            </a:r>
          </a:p>
          <a:p>
            <a:r>
              <a:rPr lang="en-US" baseline="0" dirty="0" smtClean="0"/>
              <a:t>First, a memory scheduler should maximize row buffer hits because this increases the bandwidth </a:t>
            </a:r>
            <a:r>
              <a:rPr lang="en-US" baseline="0" dirty="0" err="1" smtClean="0"/>
              <a:t>utlization</a:t>
            </a:r>
            <a:endParaRPr lang="en-US" baseline="0" dirty="0" smtClean="0"/>
          </a:p>
          <a:p>
            <a:r>
              <a:rPr lang="en-US" baseline="0" dirty="0" smtClean="0"/>
              <a:t>&lt;click&gt;</a:t>
            </a:r>
          </a:p>
          <a:p>
            <a:r>
              <a:rPr lang="en-US" baseline="0" dirty="0" smtClean="0"/>
              <a:t>Second, a memory scheduler should be able to manage contention between different applications. This will increase system throughput and fairness</a:t>
            </a:r>
          </a:p>
          <a:p>
            <a:r>
              <a:rPr lang="en-US" baseline="0" dirty="0" smtClean="0"/>
              <a:t>&lt;click&gt;</a:t>
            </a:r>
          </a:p>
          <a:p>
            <a:r>
              <a:rPr lang="en-US" baseline="0" dirty="0" smtClean="0"/>
              <a:t>Third, a memory scheduler need to satisfy DRAM timing constraints</a:t>
            </a:r>
          </a:p>
          <a:p>
            <a:r>
              <a:rPr lang="en-US" baseline="0" dirty="0" smtClean="0"/>
              <a:t>&lt;click&gt;</a:t>
            </a:r>
          </a:p>
          <a:p>
            <a:r>
              <a:rPr lang="en-US" baseline="0" dirty="0" smtClean="0"/>
              <a:t>Current systems use a centralized memory controller design to accomplish these functions, which is complex when the request buffer is large</a:t>
            </a:r>
          </a:p>
          <a:p>
            <a:r>
              <a:rPr lang="en-US" baseline="0" dirty="0" smtClean="0"/>
              <a:t>&lt;click … transition&gt;</a:t>
            </a:r>
          </a:p>
          <a:p>
            <a:r>
              <a:rPr lang="en-US" baseline="0" dirty="0" smtClean="0"/>
              <a:t>So, our key idea is to …</a:t>
            </a:r>
          </a:p>
        </p:txBody>
      </p:sp>
      <p:sp>
        <p:nvSpPr>
          <p:cNvPr id="4" name="Slide Number Placeholder 3"/>
          <p:cNvSpPr>
            <a:spLocks noGrp="1"/>
          </p:cNvSpPr>
          <p:nvPr>
            <p:ph type="sldNum" sz="quarter" idx="10"/>
          </p:nvPr>
        </p:nvSpPr>
        <p:spPr/>
        <p:txBody>
          <a:bodyPr/>
          <a:lstStyle/>
          <a:p>
            <a:fld id="{AB959945-7217-484B-8E74-88DC87A74BB0}"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Our key idea is to decouple these functional tasks &lt;click&gt; into different stages.</a:t>
            </a:r>
          </a:p>
          <a:p>
            <a:r>
              <a:rPr lang="en-US" baseline="0" dirty="0" smtClean="0"/>
              <a:t>&lt;click&gt;</a:t>
            </a:r>
          </a:p>
          <a:p>
            <a:r>
              <a:rPr lang="en-US" baseline="0" dirty="0" smtClean="0"/>
              <a:t>We partition these three &lt;click&gt; tasks across several simpler hardware structures, which we call stages.</a:t>
            </a:r>
          </a:p>
          <a:p>
            <a:r>
              <a:rPr lang="en-US" baseline="0" dirty="0" smtClean="0"/>
              <a:t>&lt;click&gt;</a:t>
            </a:r>
          </a:p>
          <a:p>
            <a:r>
              <a:rPr lang="en-US" baseline="0" dirty="0" smtClean="0"/>
              <a:t>Stage 1 is the batch formation. This stage maximizes row buffer hits by grouping requests that access the same row within each application into batches</a:t>
            </a:r>
          </a:p>
          <a:p>
            <a:r>
              <a:rPr lang="en-US" baseline="0" dirty="0" smtClean="0"/>
              <a:t>&lt;click&gt;</a:t>
            </a:r>
          </a:p>
          <a:p>
            <a:r>
              <a:rPr lang="en-US" baseline="0" dirty="0" smtClean="0"/>
              <a:t>Stage 2 is the batch scheduler. This stage manages contention by scheduling batches from different applications</a:t>
            </a:r>
          </a:p>
          <a:p>
            <a:r>
              <a:rPr lang="en-US" baseline="0" dirty="0" smtClean="0"/>
              <a:t>&lt;click&gt;</a:t>
            </a:r>
          </a:p>
          <a:p>
            <a:r>
              <a:rPr lang="en-US" baseline="0" dirty="0" smtClean="0"/>
              <a:t>And stage 3 is the DRAM command scheduler. This stage issues requests from an already scheduled order and make sure that it satisfy DRAM timing constraints</a:t>
            </a:r>
          </a:p>
          <a:p>
            <a:r>
              <a:rPr lang="en-US" baseline="0" dirty="0" smtClean="0"/>
              <a:t>&lt;click … transition&gt;</a:t>
            </a:r>
          </a:p>
          <a:p>
            <a:r>
              <a:rPr lang="en-US" baseline="0" dirty="0" smtClean="0"/>
              <a:t>With these key observations, we will show how we can decouple a monolithic schedulers into a simpler design through …</a:t>
            </a:r>
          </a:p>
        </p:txBody>
      </p:sp>
      <p:sp>
        <p:nvSpPr>
          <p:cNvPr id="4" name="Slide Number Placeholder 3"/>
          <p:cNvSpPr>
            <a:spLocks noGrp="1"/>
          </p:cNvSpPr>
          <p:nvPr>
            <p:ph type="sldNum" sz="quarter" idx="10"/>
          </p:nvPr>
        </p:nvSpPr>
        <p:spPr/>
        <p:txBody>
          <a:bodyPr/>
          <a:lstStyle/>
          <a:p>
            <a:fld id="{AB959945-7217-484B-8E74-88DC87A74BB0}"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&lt;transition&gt;</a:t>
            </a:r>
          </a:p>
          <a:p>
            <a:r>
              <a:rPr lang="en-US" baseline="0" dirty="0" smtClean="0"/>
              <a:t>With these key observations, we will show how we can decouple a monolithic schedulers into a simpler design through …</a:t>
            </a:r>
          </a:p>
        </p:txBody>
      </p:sp>
      <p:sp>
        <p:nvSpPr>
          <p:cNvPr id="4" name="Slide Number Placeholder 3"/>
          <p:cNvSpPr>
            <a:spLocks noGrp="1"/>
          </p:cNvSpPr>
          <p:nvPr>
            <p:ph type="sldNum" sz="quarter" idx="10"/>
          </p:nvPr>
        </p:nvSpPr>
        <p:spPr/>
        <p:txBody>
          <a:bodyPr/>
          <a:lstStyle/>
          <a:p>
            <a:fld id="{AB959945-7217-484B-8E74-88DC87A74BB0}" type="slidenum">
              <a:rPr lang="en-US" smtClean="0"/>
              <a:pPr/>
              <a:t>15</a:t>
            </a:fld>
            <a:endParaRPr lang="en-US"/>
          </a:p>
        </p:txBody>
      </p:sp>
    </p:spTree>
    <p:extLst>
      <p:ext uri="{BB962C8B-B14F-4D97-AF65-F5344CB8AC3E}">
        <p14:creationId xmlns:p14="http://schemas.microsoft.com/office/powerpoint/2010/main" val="33896213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With these key observations, we will show how we can decouple a monolithic schedulers into a simpler design through &lt;click&gt; stage 1, the batch formation, &lt;click&gt; stage 2, the batch scheduler, &lt;click&gt; stage 3, the DRAM command scheduler</a:t>
            </a:r>
          </a:p>
        </p:txBody>
      </p:sp>
      <p:sp>
        <p:nvSpPr>
          <p:cNvPr id="4" name="Slide Number Placeholder 3"/>
          <p:cNvSpPr>
            <a:spLocks noGrp="1"/>
          </p:cNvSpPr>
          <p:nvPr>
            <p:ph type="sldNum" sz="quarter" idx="10"/>
          </p:nvPr>
        </p:nvSpPr>
        <p:spPr/>
        <p:txBody>
          <a:bodyPr/>
          <a:lstStyle/>
          <a:p>
            <a:fld id="{AB959945-7217-484B-8E74-88DC87A74BB0}"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Now, let me explain how the batch formation works …</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goal in the batch</a:t>
            </a:r>
            <a:r>
              <a:rPr lang="en-US" baseline="0" dirty="0" smtClean="0"/>
              <a:t> formation stage is to maximize row buffer hits.</a:t>
            </a:r>
          </a:p>
          <a:p>
            <a:r>
              <a:rPr lang="en-US" baseline="0" dirty="0" smtClean="0"/>
              <a:t>&lt;click&gt;</a:t>
            </a:r>
          </a:p>
          <a:p>
            <a:r>
              <a:rPr lang="en-US" baseline="0" dirty="0" smtClean="0"/>
              <a:t>At each core, we want to batch request that access the same row within a limited time window</a:t>
            </a:r>
          </a:p>
          <a:p>
            <a:r>
              <a:rPr lang="en-US" baseline="0" dirty="0" smtClean="0"/>
              <a:t>&lt;click&gt;</a:t>
            </a:r>
          </a:p>
          <a:p>
            <a:r>
              <a:rPr lang="en-US" baseline="0" dirty="0" smtClean="0"/>
              <a:t>And a batch is ready to be scheduled by the batch scheduler under to conditions. The first condition is when the next request accesses a different row. The second condition is when the time window for batch formation expires to ensure forward progress</a:t>
            </a:r>
          </a:p>
          <a:p>
            <a:r>
              <a:rPr lang="en-US" baseline="0" dirty="0" smtClean="0"/>
              <a:t>&lt;click&gt;</a:t>
            </a:r>
          </a:p>
          <a:p>
            <a:r>
              <a:rPr lang="en-US" baseline="0" dirty="0" smtClean="0"/>
              <a:t>We keep this stage simple by using per-core FIFO queues</a:t>
            </a:r>
          </a:p>
          <a:p>
            <a:r>
              <a:rPr lang="en-US" baseline="0" dirty="0" smtClean="0"/>
              <a:t>&lt;click … transition&gt;</a:t>
            </a:r>
          </a:p>
          <a:p>
            <a:r>
              <a:rPr lang="en-US" baseline="0" dirty="0" smtClean="0"/>
              <a:t>And now I will show an example of how batch formation works.</a:t>
            </a:r>
          </a:p>
        </p:txBody>
      </p:sp>
      <p:sp>
        <p:nvSpPr>
          <p:cNvPr id="4" name="Slide Number Placeholder 3"/>
          <p:cNvSpPr>
            <a:spLocks noGrp="1"/>
          </p:cNvSpPr>
          <p:nvPr>
            <p:ph type="sldNum" sz="quarter" idx="10"/>
          </p:nvPr>
        </p:nvSpPr>
        <p:spPr/>
        <p:txBody>
          <a:bodyPr/>
          <a:lstStyle/>
          <a:p>
            <a:fld id="{AB959945-7217-484B-8E74-88DC87A74BB0}"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I will show an example of how the batch formation work</a:t>
            </a:r>
          </a:p>
          <a:p>
            <a:r>
              <a:rPr lang="en-US" baseline="0" dirty="0" smtClean="0"/>
              <a:t>&lt;click&gt; </a:t>
            </a:r>
          </a:p>
          <a:p>
            <a:r>
              <a:rPr lang="en-US" baseline="0" dirty="0" smtClean="0"/>
              <a:t>When there is an incoming requests that access the same row as an earlier requests. (This yellow request that accesses row B), they will be batched. And a batch will become ready to be scheduled under two conditions. First, it will become ready when a subsequent request wants to access a different row, in this case row C. The earlier request to row B will become ready to be scheduled. </a:t>
            </a:r>
          </a:p>
          <a:p>
            <a:r>
              <a:rPr lang="en-US" baseline="0" dirty="0" smtClean="0"/>
              <a:t>A batch can become ready to be scheduled under another condition, which is when the time window for the batch formation expires, which is shown in this example in core 1. this batch formation will happen across all the cores including the GPU.</a:t>
            </a:r>
          </a:p>
        </p:txBody>
      </p:sp>
      <p:sp>
        <p:nvSpPr>
          <p:cNvPr id="4" name="Slide Number Placeholder 3"/>
          <p:cNvSpPr>
            <a:spLocks noGrp="1"/>
          </p:cNvSpPr>
          <p:nvPr>
            <p:ph type="sldNum" sz="quarter" idx="10"/>
          </p:nvPr>
        </p:nvSpPr>
        <p:spPr/>
        <p:txBody>
          <a:bodyPr/>
          <a:lstStyle/>
          <a:p>
            <a:fld id="{AB959945-7217-484B-8E74-88DC87A74BB0}"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We observe</a:t>
            </a:r>
            <a:r>
              <a:rPr lang="en-US" b="1" baseline="0" dirty="0" smtClean="0"/>
              <a:t> that</a:t>
            </a:r>
            <a:r>
              <a:rPr lang="en-US" b="1" dirty="0" smtClean="0"/>
              <a:t> </a:t>
            </a:r>
            <a:r>
              <a:rPr lang="en-US" sz="2200" dirty="0" smtClean="0"/>
              <a:t>Heterogeneous CPU-GPU systems require memory schedulers with </a:t>
            </a:r>
            <a:r>
              <a:rPr lang="en-US" sz="2200" dirty="0" smtClean="0">
                <a:solidFill>
                  <a:srgbClr val="FF0000"/>
                </a:solidFill>
              </a:rPr>
              <a:t>large request buffers</a:t>
            </a:r>
            <a:r>
              <a:rPr lang="en-US" sz="2200" baseline="0" dirty="0" smtClean="0">
                <a:solidFill>
                  <a:srgbClr val="FF0000"/>
                </a:solidFill>
              </a:rPr>
              <a:t> and this becomes a problem for </a:t>
            </a:r>
            <a:r>
              <a:rPr lang="en-US" sz="2200" baseline="0" dirty="0" smtClean="0">
                <a:solidFill>
                  <a:schemeClr val="tx1"/>
                </a:solidFill>
              </a:rPr>
              <a:t>e</a:t>
            </a:r>
            <a:r>
              <a:rPr lang="en-US" sz="2200" dirty="0" smtClean="0"/>
              <a:t>xisting monolithic application-aware memory scheduler designs because they are </a:t>
            </a:r>
            <a:r>
              <a:rPr lang="en-US" sz="2200" dirty="0" smtClean="0">
                <a:solidFill>
                  <a:srgbClr val="FF0000"/>
                </a:solidFill>
              </a:rPr>
              <a:t>hard to scale</a:t>
            </a:r>
            <a:r>
              <a:rPr lang="en-US" sz="2200" dirty="0" smtClean="0"/>
              <a:t> to large request buffer size</a:t>
            </a:r>
            <a:endParaRPr lang="en-US" sz="1000" dirty="0" smtClean="0"/>
          </a:p>
          <a:p>
            <a:r>
              <a:rPr lang="en-US" b="1" dirty="0" smtClean="0"/>
              <a:t>Our Solution</a:t>
            </a:r>
            <a:r>
              <a:rPr lang="en-US" b="1" baseline="0" dirty="0" smtClean="0"/>
              <a:t>, staged memory scheduling, </a:t>
            </a:r>
            <a:r>
              <a:rPr lang="en-US" sz="2200" dirty="0" smtClean="0">
                <a:solidFill>
                  <a:srgbClr val="0000FF"/>
                </a:solidFill>
              </a:rPr>
              <a:t>decomposes MC into three simpler stages</a:t>
            </a:r>
            <a:r>
              <a:rPr lang="en-US" sz="2200" dirty="0" smtClean="0"/>
              <a:t>:</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dirty="0" smtClean="0"/>
              <a:t>1) Batch formation:</a:t>
            </a:r>
            <a:r>
              <a:rPr lang="en-US" baseline="0" dirty="0" smtClean="0"/>
              <a:t> m</a:t>
            </a:r>
            <a:r>
              <a:rPr lang="en-US" dirty="0" smtClean="0"/>
              <a:t>aintains</a:t>
            </a:r>
            <a:r>
              <a:rPr lang="en-US" baseline="0" dirty="0" smtClean="0"/>
              <a:t> row buffer locality by forming batches of row-hitting requests.</a:t>
            </a:r>
            <a:endParaRPr lang="en-US" dirty="0" smtClean="0"/>
          </a:p>
          <a:p>
            <a:pPr lvl="1">
              <a:buNone/>
            </a:pPr>
            <a:r>
              <a:rPr lang="en-US" dirty="0" smtClean="0"/>
              <a:t>2) Batch scheduler: reduces interference between applications by picking the next batch to prioritize.</a:t>
            </a:r>
          </a:p>
          <a:p>
            <a:pPr lvl="1">
              <a:buNone/>
            </a:pPr>
            <a:r>
              <a:rPr lang="en-US" dirty="0" smtClean="0"/>
              <a:t>3) DRAM command scheduler: issues requests to DRAM</a:t>
            </a:r>
          </a:p>
          <a:p>
            <a:r>
              <a:rPr lang="en-US" dirty="0" smtClean="0"/>
              <a:t>Compared to state-of-the-art memory schedulers:</a:t>
            </a:r>
          </a:p>
          <a:p>
            <a:pPr lvl="1"/>
            <a:r>
              <a:rPr lang="en-US" dirty="0" smtClean="0">
                <a:solidFill>
                  <a:srgbClr val="0000FF"/>
                </a:solidFill>
              </a:rPr>
              <a:t>SMS is significantly simpler and more scalable</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SMS provides higher performance and fairness,</a:t>
            </a:r>
            <a:r>
              <a:rPr lang="en-US" baseline="0" dirty="0" smtClean="0">
                <a:solidFill>
                  <a:srgbClr val="0000FF"/>
                </a:solidFill>
              </a:rPr>
              <a:t> e</a:t>
            </a:r>
            <a:r>
              <a:rPr lang="en-US" dirty="0" smtClean="0">
                <a:solidFill>
                  <a:srgbClr val="0000FF"/>
                </a:solidFill>
              </a:rPr>
              <a:t>specially in</a:t>
            </a:r>
            <a:r>
              <a:rPr lang="en-US" baseline="0" dirty="0" smtClean="0">
                <a:solidFill>
                  <a:srgbClr val="0000FF"/>
                </a:solidFill>
              </a:rPr>
              <a:t> heterogeneous CPU-GPU systems.</a:t>
            </a:r>
            <a:endParaRPr lang="en-US" sz="1000" dirty="0" smtClean="0"/>
          </a:p>
        </p:txBody>
      </p:sp>
      <p:sp>
        <p:nvSpPr>
          <p:cNvPr id="4" name="Slide Number Placeholder 3"/>
          <p:cNvSpPr>
            <a:spLocks noGrp="1"/>
          </p:cNvSpPr>
          <p:nvPr>
            <p:ph type="sldNum" sz="quarter" idx="10"/>
          </p:nvPr>
        </p:nvSpPr>
        <p:spPr/>
        <p:txBody>
          <a:bodyPr/>
          <a:lstStyle/>
          <a:p>
            <a:fld id="{AB959945-7217-484B-8E74-88DC87A74BB0}"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&lt;transition&gt;</a:t>
            </a:r>
          </a:p>
          <a:p>
            <a:endParaRPr lang="en-US" baseline="0" dirty="0" smtClean="0"/>
          </a:p>
          <a:p>
            <a:r>
              <a:rPr lang="en-US" baseline="0" dirty="0" smtClean="0"/>
              <a:t>Now, let me tell you how Stage 2 works: the batch scheduler.</a:t>
            </a:r>
          </a:p>
          <a:p>
            <a:endParaRPr lang="en-US" baseline="0" dirty="0" smtClean="0"/>
          </a:p>
        </p:txBody>
      </p:sp>
      <p:sp>
        <p:nvSpPr>
          <p:cNvPr id="4" name="Slide Number Placeholder 3"/>
          <p:cNvSpPr>
            <a:spLocks noGrp="1"/>
          </p:cNvSpPr>
          <p:nvPr>
            <p:ph type="sldNum" sz="quarter" idx="10"/>
          </p:nvPr>
        </p:nvSpPr>
        <p:spPr/>
        <p:txBody>
          <a:bodyPr/>
          <a:lstStyle/>
          <a:p>
            <a:fld id="{AB959945-7217-484B-8E74-88DC87A74BB0}"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 goal for the batch scheduler is to minimize interference between applications. </a:t>
            </a:r>
          </a:p>
          <a:p>
            <a:endParaRPr lang="en-US" baseline="0" dirty="0" smtClean="0"/>
          </a:p>
          <a:p>
            <a:r>
              <a:rPr lang="en-US" baseline="0" dirty="0" smtClean="0"/>
              <a:t>Because the batch formation forms batches within each application </a:t>
            </a:r>
          </a:p>
          <a:p>
            <a:r>
              <a:rPr lang="en-US" baseline="0" dirty="0" smtClean="0"/>
              <a:t>&lt;click&gt;</a:t>
            </a:r>
          </a:p>
          <a:p>
            <a:r>
              <a:rPr lang="en-US" baseline="0" dirty="0" smtClean="0"/>
              <a:t>The batch scheduler only need schedule batches among different applications</a:t>
            </a:r>
          </a:p>
          <a:p>
            <a:r>
              <a:rPr lang="en-US" baseline="0" dirty="0" smtClean="0"/>
              <a:t>&lt;click&gt;</a:t>
            </a:r>
          </a:p>
          <a:p>
            <a:r>
              <a:rPr lang="en-US" baseline="0" dirty="0" smtClean="0"/>
              <a:t>And because batches in stage 1 is sorted in a FIFO order, the batch scheduler only needs to consider the oldest batch from each application</a:t>
            </a:r>
          </a:p>
          <a:p>
            <a:r>
              <a:rPr lang="en-US" baseline="0" dirty="0" smtClean="0"/>
              <a:t>&lt;click&gt;</a:t>
            </a:r>
          </a:p>
          <a:p>
            <a:r>
              <a:rPr lang="en-US" baseline="0" dirty="0" smtClean="0"/>
              <a:t>The question is how can the scheduler pick the next batch?</a:t>
            </a:r>
          </a:p>
          <a:p>
            <a:r>
              <a:rPr lang="en-US" baseline="0" dirty="0" smtClean="0"/>
              <a:t>&lt;click&gt;</a:t>
            </a:r>
          </a:p>
          <a:p>
            <a:r>
              <a:rPr lang="en-US" baseline="0" dirty="0" smtClean="0"/>
              <a:t>The goal is to maximize system performance and fairness. And in order to achieve this goal, we employ two batch scheduling algorithms.</a:t>
            </a:r>
          </a:p>
          <a:p>
            <a:r>
              <a:rPr lang="en-US" baseline="0" dirty="0" smtClean="0"/>
              <a:t>&lt;click … transition&gt;</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solidFill>
                  <a:srgbClr val="0000FF"/>
                </a:solidFill>
              </a:rPr>
              <a:t>The first algorithm we employ is the Shortest Job First policy,</a:t>
            </a:r>
            <a:r>
              <a:rPr lang="en-US" b="1" baseline="0" dirty="0" smtClean="0">
                <a:solidFill>
                  <a:srgbClr val="0000FF"/>
                </a:solidFill>
              </a:rPr>
              <a:t> which</a:t>
            </a:r>
            <a:endParaRPr lang="en-US" b="1" dirty="0" smtClean="0">
              <a:solidFill>
                <a:srgbClr val="0000FF"/>
              </a:solidFill>
            </a:endParaRPr>
          </a:p>
          <a:p>
            <a:pPr lvl="1"/>
            <a:r>
              <a:rPr lang="en-US" dirty="0" smtClean="0"/>
              <a:t>Prioritizes the applications with the fewest outstanding memory requests because </a:t>
            </a:r>
            <a:r>
              <a:rPr lang="en-US" dirty="0" smtClean="0">
                <a:solidFill>
                  <a:srgbClr val="0000FF"/>
                </a:solidFill>
              </a:rPr>
              <a:t>they make fast forward progress</a:t>
            </a:r>
          </a:p>
          <a:p>
            <a:pPr lvl="2"/>
            <a:r>
              <a:rPr lang="en-US" b="1" dirty="0" smtClean="0">
                <a:solidFill>
                  <a:srgbClr val="0000FF"/>
                </a:solidFill>
              </a:rPr>
              <a:t>The</a:t>
            </a:r>
            <a:r>
              <a:rPr lang="en-US" b="1" baseline="0" dirty="0" smtClean="0">
                <a:solidFill>
                  <a:srgbClr val="0000FF"/>
                </a:solidFill>
              </a:rPr>
              <a:t> benefit is shortest job first policy is it provides</a:t>
            </a:r>
            <a:r>
              <a:rPr lang="en-US" dirty="0" smtClean="0"/>
              <a:t> good system performance and fairness</a:t>
            </a:r>
          </a:p>
          <a:p>
            <a:pPr lvl="2"/>
            <a:r>
              <a:rPr lang="en-US" b="1" dirty="0" smtClean="0">
                <a:solidFill>
                  <a:srgbClr val="FF0000"/>
                </a:solidFill>
              </a:rPr>
              <a:t>However,</a:t>
            </a:r>
            <a:r>
              <a:rPr lang="en-US" b="1" baseline="0" dirty="0" smtClean="0">
                <a:solidFill>
                  <a:srgbClr val="FF0000"/>
                </a:solidFill>
              </a:rPr>
              <a:t> the</a:t>
            </a:r>
            <a:r>
              <a:rPr lang="en-US" dirty="0" smtClean="0"/>
              <a:t> GPU and memory-intensive applications get </a:t>
            </a:r>
            <a:r>
              <a:rPr lang="en-US" dirty="0" err="1" smtClean="0"/>
              <a:t>deprioritized</a:t>
            </a:r>
            <a:endParaRPr lang="en-US" dirty="0" smtClean="0"/>
          </a:p>
          <a:p>
            <a:pPr lvl="1">
              <a:buNone/>
            </a:pPr>
            <a:endParaRPr lang="en-US" dirty="0" smtClean="0"/>
          </a:p>
          <a:p>
            <a:pPr lvl="1">
              <a:buNone/>
            </a:pPr>
            <a:endParaRPr lang="en-US" dirty="0" smtClean="0"/>
          </a:p>
          <a:p>
            <a:r>
              <a:rPr lang="en-US" b="1" dirty="0" smtClean="0">
                <a:solidFill>
                  <a:srgbClr val="0000FF"/>
                </a:solidFill>
              </a:rPr>
              <a:t>In order</a:t>
            </a:r>
            <a:r>
              <a:rPr lang="en-US" b="1" baseline="0" dirty="0" smtClean="0">
                <a:solidFill>
                  <a:srgbClr val="0000FF"/>
                </a:solidFill>
              </a:rPr>
              <a:t> to mitigate this problem, the batch scheduler can use </a:t>
            </a:r>
            <a:r>
              <a:rPr lang="en-US" b="1" dirty="0" smtClean="0">
                <a:solidFill>
                  <a:srgbClr val="0000FF"/>
                </a:solidFill>
              </a:rPr>
              <a:t>Round-Robin policy,</a:t>
            </a:r>
            <a:r>
              <a:rPr lang="en-US" b="1" baseline="0" dirty="0" smtClean="0">
                <a:solidFill>
                  <a:srgbClr val="0000FF"/>
                </a:solidFill>
              </a:rPr>
              <a:t> which</a:t>
            </a:r>
            <a:endParaRPr lang="en-US" b="1" dirty="0" smtClean="0">
              <a:solidFill>
                <a:srgbClr val="0000FF"/>
              </a:solidFill>
            </a:endParaRPr>
          </a:p>
          <a:p>
            <a:pPr lvl="1"/>
            <a:r>
              <a:rPr lang="en-US" dirty="0" smtClean="0"/>
              <a:t>Prioritizes the applications in a round-robin manner to ensure that </a:t>
            </a:r>
            <a:r>
              <a:rPr lang="en-US" dirty="0" smtClean="0">
                <a:solidFill>
                  <a:srgbClr val="0000FF"/>
                </a:solidFill>
              </a:rPr>
              <a:t>memory-intensive applications can make progress</a:t>
            </a:r>
          </a:p>
          <a:p>
            <a:pPr lvl="2"/>
            <a:r>
              <a:rPr lang="en-US" b="1" dirty="0" smtClean="0">
                <a:solidFill>
                  <a:srgbClr val="0000FF"/>
                </a:solidFill>
              </a:rPr>
              <a:t>The</a:t>
            </a:r>
            <a:r>
              <a:rPr lang="en-US" b="1" baseline="0" dirty="0" smtClean="0">
                <a:solidFill>
                  <a:srgbClr val="0000FF"/>
                </a:solidFill>
              </a:rPr>
              <a:t> benefit of using a round-robin policy is it provides</a:t>
            </a:r>
            <a:r>
              <a:rPr lang="en-US" dirty="0" smtClean="0"/>
              <a:t> high GPU performance (because it is memory-intensive)</a:t>
            </a:r>
          </a:p>
          <a:p>
            <a:pPr lvl="2"/>
            <a:r>
              <a:rPr lang="en-US" b="1" dirty="0" smtClean="0">
                <a:solidFill>
                  <a:srgbClr val="FF0000"/>
                </a:solidFill>
              </a:rPr>
              <a:t>However,</a:t>
            </a:r>
            <a:r>
              <a:rPr lang="en-US" b="1" baseline="0" dirty="0" smtClean="0">
                <a:solidFill>
                  <a:srgbClr val="FF0000"/>
                </a:solidFill>
              </a:rPr>
              <a:t> the</a:t>
            </a:r>
            <a:r>
              <a:rPr lang="en-US" dirty="0" smtClean="0">
                <a:solidFill>
                  <a:srgbClr val="FF0000"/>
                </a:solidFill>
              </a:rPr>
              <a:t> </a:t>
            </a:r>
            <a:r>
              <a:rPr lang="en-US" dirty="0" smtClean="0"/>
              <a:t>GPU and memory-intensive applications significantly slow down others</a:t>
            </a:r>
          </a:p>
          <a:p>
            <a:pPr lvl="2" algn="l"/>
            <a:endParaRPr lang="en-US" dirty="0" smtClean="0"/>
          </a:p>
        </p:txBody>
      </p:sp>
      <p:sp>
        <p:nvSpPr>
          <p:cNvPr id="4" name="Slide Number Placeholder 3"/>
          <p:cNvSpPr>
            <a:spLocks noGrp="1"/>
          </p:cNvSpPr>
          <p:nvPr>
            <p:ph type="sldNum" sz="quarter" idx="10"/>
          </p:nvPr>
        </p:nvSpPr>
        <p:spPr/>
        <p:txBody>
          <a:bodyPr/>
          <a:lstStyle/>
          <a:p>
            <a:fld id="{AB959945-7217-484B-8E74-88DC87A74BB0}"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importance</a:t>
            </a:r>
            <a:r>
              <a:rPr lang="en-US" baseline="0" dirty="0" smtClean="0"/>
              <a:t> of the GPU varies between systems and also over time. The batch scheduling policy needs to adapt to this change.&lt;click&gt;</a:t>
            </a:r>
          </a:p>
          <a:p>
            <a:r>
              <a:rPr lang="en-US" baseline="0" dirty="0" smtClean="0"/>
              <a:t>In order to adapt to this change, we propose a hybrid policy, where at every cycle:</a:t>
            </a:r>
          </a:p>
          <a:p>
            <a:r>
              <a:rPr lang="en-US" baseline="0" dirty="0" smtClean="0"/>
              <a:t>&lt;click&gt; at every cycle &lt;click&gt;</a:t>
            </a:r>
          </a:p>
          <a:p>
            <a:r>
              <a:rPr lang="en-US" baseline="0" dirty="0" smtClean="0"/>
              <a:t>With a probability of p, the scheduler will use SJF policy. &lt;click&gt;</a:t>
            </a:r>
          </a:p>
          <a:p>
            <a:r>
              <a:rPr lang="en-US" baseline="0" dirty="0" smtClean="0"/>
              <a:t>With a probability of 1-p, the scheduler will use RR policy.&lt;click&gt;</a:t>
            </a:r>
          </a:p>
          <a:p>
            <a:r>
              <a:rPr lang="en-US" baseline="0" dirty="0" smtClean="0"/>
              <a:t>And the system software can configure p based on the importance of the GPU. The more important the GPU, the low p value</a:t>
            </a:r>
          </a:p>
          <a:p>
            <a:r>
              <a:rPr lang="en-US" baseline="0" dirty="0" smtClean="0"/>
              <a:t>&lt;transition&gt;</a:t>
            </a:r>
          </a:p>
          <a:p>
            <a:r>
              <a:rPr lang="en-US" baseline="0" dirty="0" smtClean="0"/>
              <a:t>And with these two stages, batch formation and batch scheduler, both inter-application and intra-application ordering are handled. Now, I will explain the last stage of our design: the DRAM command scheduler.</a:t>
            </a:r>
          </a:p>
        </p:txBody>
      </p:sp>
      <p:sp>
        <p:nvSpPr>
          <p:cNvPr id="4" name="Slide Number Placeholder 3"/>
          <p:cNvSpPr>
            <a:spLocks noGrp="1"/>
          </p:cNvSpPr>
          <p:nvPr>
            <p:ph type="sldNum" sz="quarter" idx="10"/>
          </p:nvPr>
        </p:nvSpPr>
        <p:spPr/>
        <p:txBody>
          <a:bodyPr/>
          <a:lstStyle/>
          <a:p>
            <a:fld id="{AB959945-7217-484B-8E74-88DC87A74BB0}"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And with these two stages, batch formation and batch scheduler, both inter-application and intra-application ordering are handled. Now, I will explain the last stage of our design, which is the DRAM command scheduler.</a:t>
            </a:r>
          </a:p>
        </p:txBody>
      </p:sp>
      <p:sp>
        <p:nvSpPr>
          <p:cNvPr id="4" name="Slide Number Placeholder 3"/>
          <p:cNvSpPr>
            <a:spLocks noGrp="1"/>
          </p:cNvSpPr>
          <p:nvPr>
            <p:ph type="sldNum" sz="quarter" idx="10"/>
          </p:nvPr>
        </p:nvSpPr>
        <p:spPr/>
        <p:txBody>
          <a:bodyPr/>
          <a:lstStyle/>
          <a:p>
            <a:fld id="{AB959945-7217-484B-8E74-88DC87A74BB0}"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6503"/>
            <a:r>
              <a:rPr lang="en-US" baseline="0" dirty="0" smtClean="0"/>
              <a:t>Because high level policy decisions have already been made by stages 1 and 2, where stage 1 maintains row buffer locality and stage 2 minimizes inter-application interference. There is no need for this stage to optimize for row buffer locality, performance or fairness.</a:t>
            </a:r>
          </a:p>
          <a:p>
            <a:pPr defTabSz="916503"/>
            <a:r>
              <a:rPr lang="en-US" baseline="0" dirty="0" smtClean="0"/>
              <a:t>&lt;click&gt;</a:t>
            </a:r>
          </a:p>
          <a:p>
            <a:pPr defTabSz="916503"/>
            <a:r>
              <a:rPr lang="en-US" baseline="0" dirty="0" smtClean="0"/>
              <a:t>As a result, the goal of this stage is to service requests while satisfying DRAM timing constraints</a:t>
            </a:r>
          </a:p>
          <a:p>
            <a:pPr defTabSz="916503"/>
            <a:r>
              <a:rPr lang="en-US" baseline="0" dirty="0" smtClean="0"/>
              <a:t>&lt;click&gt;</a:t>
            </a:r>
          </a:p>
          <a:p>
            <a:pPr defTabSz="916503"/>
            <a:r>
              <a:rPr lang="en-US" baseline="0" dirty="0" smtClean="0"/>
              <a:t>And this can be implemented as simpler per-bank FIFO queues</a:t>
            </a:r>
          </a:p>
          <a:p>
            <a:pPr defTabSz="916503"/>
            <a:r>
              <a:rPr lang="en-US" baseline="0" dirty="0" smtClean="0"/>
              <a:t>&lt;transition&gt;</a:t>
            </a:r>
          </a:p>
          <a:p>
            <a:pPr defTabSz="916503"/>
            <a:r>
              <a:rPr lang="en-US" baseline="0" dirty="0" smtClean="0"/>
              <a:t>Now, we will show an example of how the three stages work with each other.</a:t>
            </a:r>
          </a:p>
        </p:txBody>
      </p:sp>
      <p:sp>
        <p:nvSpPr>
          <p:cNvPr id="4" name="Slide Number Placeholder 3"/>
          <p:cNvSpPr>
            <a:spLocks noGrp="1"/>
          </p:cNvSpPr>
          <p:nvPr>
            <p:ph type="sldNum" sz="quarter" idx="10"/>
          </p:nvPr>
        </p:nvSpPr>
        <p:spPr/>
        <p:txBody>
          <a:bodyPr/>
          <a:lstStyle/>
          <a:p>
            <a:fld id="{AB959945-7217-484B-8E74-88DC87A74BB0}"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this example,</a:t>
            </a:r>
            <a:r>
              <a:rPr lang="en-US" baseline="0" dirty="0" smtClean="0"/>
              <a:t> the system consist of 4 CPU cores and a GPU, and the color represent a row the request wants to access. Similar color means these requests want to access the same row. </a:t>
            </a:r>
          </a:p>
          <a:p>
            <a:r>
              <a:rPr lang="en-US" baseline="0" dirty="0" smtClean="0"/>
              <a:t>In the batch formation stage, memory requests that access the same row will be batched.</a:t>
            </a:r>
            <a:endParaRPr lang="en-US" baseline="0" dirty="0"/>
          </a:p>
          <a:p>
            <a:r>
              <a:rPr lang="en-US" baseline="0" dirty="0" smtClean="0"/>
              <a:t>&lt;click&gt;</a:t>
            </a:r>
          </a:p>
          <a:p>
            <a:r>
              <a:rPr lang="en-US" baseline="0" dirty="0" smtClean="0"/>
              <a:t>One criteria that a batch becomes ready to be scheduled is when the next request is going to a different row, as illustrated in this example at core 2 and core 3. &lt;click </a:t>
            </a:r>
            <a:r>
              <a:rPr lang="en-US" baseline="0" dirty="0" err="1" smtClean="0"/>
              <a:t>click</a:t>
            </a:r>
            <a:r>
              <a:rPr lang="en-US" baseline="0" dirty="0" smtClean="0"/>
              <a:t>&gt;</a:t>
            </a:r>
          </a:p>
          <a:p>
            <a:r>
              <a:rPr lang="en-US" baseline="0" dirty="0" smtClean="0"/>
              <a:t>Another criteria is when the timeout for the batch formation expires.</a:t>
            </a:r>
          </a:p>
          <a:p>
            <a:r>
              <a:rPr lang="en-US" baseline="0" dirty="0" smtClean="0"/>
              <a:t>This batching process will happen across all cores including the GPU </a:t>
            </a:r>
          </a:p>
          <a:p>
            <a:r>
              <a:rPr lang="en-US" baseline="0" dirty="0" smtClean="0"/>
              <a:t>&lt;click&gt;</a:t>
            </a:r>
          </a:p>
          <a:p>
            <a:r>
              <a:rPr lang="en-US" baseline="0" dirty="0" smtClean="0"/>
              <a:t>&lt;click&gt; and how the batch scheduler will select one of these front batch to send to &lt;click&gt; the DRAM command scheduler. </a:t>
            </a:r>
          </a:p>
          <a:p>
            <a:r>
              <a:rPr lang="en-US" baseline="0" dirty="0" smtClean="0"/>
              <a:t>The scheduler can either use a shortest job </a:t>
            </a:r>
            <a:r>
              <a:rPr lang="en-US" baseline="0" dirty="0" err="1" smtClean="0"/>
              <a:t>poilcy</a:t>
            </a:r>
            <a:endParaRPr lang="en-US" baseline="0" dirty="0" smtClean="0"/>
          </a:p>
          <a:p>
            <a:r>
              <a:rPr lang="en-US" baseline="0" dirty="0" smtClean="0"/>
              <a:t>&lt;click&gt; which will pick this purple request because it is from an application with the fewest number of requests.</a:t>
            </a:r>
          </a:p>
          <a:p>
            <a:r>
              <a:rPr lang="en-US" baseline="0" dirty="0" smtClean="0"/>
              <a:t>Or a round-robin policy</a:t>
            </a:r>
          </a:p>
          <a:p>
            <a:r>
              <a:rPr lang="en-US" baseline="0" dirty="0" smtClean="0"/>
              <a:t>&lt;click&gt; </a:t>
            </a:r>
          </a:p>
          <a:p>
            <a:r>
              <a:rPr lang="en-US" baseline="0" dirty="0" smtClean="0"/>
              <a:t>Whenever the bank is ready to schedule a next request. DRAM command scheduler will schedule the requests in an in-order manner.</a:t>
            </a:r>
          </a:p>
          <a:p>
            <a:r>
              <a:rPr lang="en-US" baseline="0" dirty="0" smtClean="0"/>
              <a:t>&lt;click&gt;</a:t>
            </a:r>
          </a:p>
          <a:p>
            <a:r>
              <a:rPr lang="en-US" dirty="0" smtClean="0"/>
              <a:t>Now that I told you about how SMS works, let me tell you about the complexity of SMS</a:t>
            </a:r>
          </a:p>
          <a:p>
            <a:r>
              <a:rPr lang="en-US" baseline="0" dirty="0" smtClean="0"/>
              <a:t>&lt;click … transition&gt;</a:t>
            </a:r>
          </a:p>
        </p:txBody>
      </p:sp>
      <p:sp>
        <p:nvSpPr>
          <p:cNvPr id="4" name="Slide Number Placeholder 3"/>
          <p:cNvSpPr>
            <a:spLocks noGrp="1"/>
          </p:cNvSpPr>
          <p:nvPr>
            <p:ph type="sldNum" sz="quarter" idx="10"/>
          </p:nvPr>
        </p:nvSpPr>
        <p:spPr/>
        <p:txBody>
          <a:bodyPr/>
          <a:lstStyle/>
          <a:p>
            <a:fld id="{AB959945-7217-484B-8E74-88DC87A74BB0}"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&lt;transition from the previous slide&gt;</a:t>
            </a:r>
          </a:p>
          <a:p>
            <a:r>
              <a:rPr lang="en-US" dirty="0" smtClean="0"/>
              <a:t>Now that I told you about how SMS works, let me tell you about the complexity of SMS.</a:t>
            </a:r>
          </a:p>
          <a:p>
            <a:r>
              <a:rPr lang="en-US" dirty="0" smtClean="0"/>
              <a:t>Compared to a row hit first scheduler, which is the one</a:t>
            </a:r>
            <a:r>
              <a:rPr lang="en-US" baseline="0" dirty="0" smtClean="0"/>
              <a:t> of the simplest memory scheduling algorithm that has been proposed,</a:t>
            </a:r>
            <a:r>
              <a:rPr lang="en-US" dirty="0" smtClean="0"/>
              <a:t> SMS consumes 66% </a:t>
            </a:r>
            <a:r>
              <a:rPr lang="en-US" dirty="0" smtClean="0">
                <a:solidFill>
                  <a:srgbClr val="0000FF"/>
                </a:solidFill>
              </a:rPr>
              <a:t>less area</a:t>
            </a:r>
            <a:r>
              <a:rPr lang="en-US" baseline="0" dirty="0" smtClean="0">
                <a:solidFill>
                  <a:srgbClr val="0000FF"/>
                </a:solidFill>
              </a:rPr>
              <a:t> and </a:t>
            </a:r>
            <a:r>
              <a:rPr lang="en-US" dirty="0" smtClean="0"/>
              <a:t>46% </a:t>
            </a:r>
            <a:r>
              <a:rPr lang="en-US" dirty="0" smtClean="0">
                <a:solidFill>
                  <a:srgbClr val="0000FF"/>
                </a:solidFill>
              </a:rPr>
              <a:t>less static power</a:t>
            </a:r>
            <a:endParaRPr lang="en-US" dirty="0" smtClean="0"/>
          </a:p>
          <a:p>
            <a:pPr lvl="1"/>
            <a:endParaRPr lang="en-US" dirty="0" smtClean="0"/>
          </a:p>
          <a:p>
            <a:r>
              <a:rPr lang="en-US" dirty="0" smtClean="0"/>
              <a:t>The reduction in area and static power comes from:</a:t>
            </a:r>
          </a:p>
          <a:p>
            <a:pPr lvl="1"/>
            <a:r>
              <a:rPr lang="en-US" dirty="0" smtClean="0">
                <a:solidFill>
                  <a:srgbClr val="FF0000"/>
                </a:solidFill>
              </a:rPr>
              <a:t>Decoupling</a:t>
            </a:r>
            <a:r>
              <a:rPr lang="en-US" baseline="0" dirty="0" smtClean="0">
                <a:solidFill>
                  <a:srgbClr val="FF0000"/>
                </a:solidFill>
              </a:rPr>
              <a:t> the m</a:t>
            </a:r>
            <a:r>
              <a:rPr lang="en-US" dirty="0" smtClean="0">
                <a:solidFill>
                  <a:srgbClr val="FF0000"/>
                </a:solidFill>
              </a:rPr>
              <a:t>onolithic scheduler </a:t>
            </a:r>
            <a:r>
              <a:rPr lang="en-US" dirty="0" smtClean="0">
                <a:solidFill>
                  <a:srgbClr val="FF0000"/>
                </a:solidFill>
                <a:sym typeface="Wingdings" pitchFamily="2" charset="2"/>
              </a:rPr>
              <a:t>into stages of simpler schedulers</a:t>
            </a:r>
          </a:p>
          <a:p>
            <a:pPr lvl="1"/>
            <a:r>
              <a:rPr lang="en-US" dirty="0" smtClean="0">
                <a:solidFill>
                  <a:srgbClr val="0000FF"/>
                </a:solidFill>
                <a:sym typeface="Wingdings" pitchFamily="2" charset="2"/>
              </a:rPr>
              <a:t>Each stage has simpler scheduler,</a:t>
            </a:r>
            <a:r>
              <a:rPr lang="en-US" baseline="0" dirty="0" smtClean="0">
                <a:solidFill>
                  <a:srgbClr val="0000FF"/>
                </a:solidFill>
                <a:sym typeface="Wingdings" pitchFamily="2" charset="2"/>
              </a:rPr>
              <a:t> which c</a:t>
            </a:r>
            <a:r>
              <a:rPr lang="en-US" dirty="0" smtClean="0">
                <a:sym typeface="Wingdings" pitchFamily="2" charset="2"/>
              </a:rPr>
              <a:t>onsiders fewer properties at a time to make the scheduling decision</a:t>
            </a:r>
          </a:p>
          <a:p>
            <a:pPr lvl="1"/>
            <a:r>
              <a:rPr lang="en-US" dirty="0" smtClean="0">
                <a:solidFill>
                  <a:srgbClr val="0000FF"/>
                </a:solidFill>
                <a:sym typeface="Wingdings" pitchFamily="2" charset="2"/>
              </a:rPr>
              <a:t>Each stage has simpler buffers</a:t>
            </a:r>
            <a:r>
              <a:rPr lang="en-US" baseline="0" dirty="0" smtClean="0">
                <a:solidFill>
                  <a:srgbClr val="0000FF"/>
                </a:solidFill>
                <a:sym typeface="Wingdings" pitchFamily="2" charset="2"/>
              </a:rPr>
              <a:t>, which is a </a:t>
            </a:r>
            <a:r>
              <a:rPr lang="en-US" dirty="0" smtClean="0">
                <a:sym typeface="Wingdings" pitchFamily="2" charset="2"/>
              </a:rPr>
              <a:t>FIFO instead of out-of-order</a:t>
            </a:r>
            <a:r>
              <a:rPr lang="en-US" baseline="0" dirty="0" smtClean="0">
                <a:sym typeface="Wingdings" pitchFamily="2" charset="2"/>
              </a:rPr>
              <a:t> buffers</a:t>
            </a:r>
            <a:endParaRPr lang="en-US" dirty="0" smtClean="0">
              <a:sym typeface="Wingdings" pitchFamily="2" charset="2"/>
            </a:endParaRPr>
          </a:p>
          <a:p>
            <a:pPr lvl="1"/>
            <a:r>
              <a:rPr lang="en-US" dirty="0" smtClean="0">
                <a:solidFill>
                  <a:srgbClr val="0000FF"/>
                </a:solidFill>
                <a:sym typeface="Wingdings" pitchFamily="2" charset="2"/>
              </a:rPr>
              <a:t>Each stage has a portion of the total buffer size </a:t>
            </a:r>
            <a:r>
              <a:rPr lang="en-US" dirty="0" smtClean="0">
                <a:solidFill>
                  <a:schemeClr val="tx1"/>
                </a:solidFill>
                <a:sym typeface="Wingdings" pitchFamily="2" charset="2"/>
              </a:rPr>
              <a:t>and</a:t>
            </a:r>
            <a:r>
              <a:rPr lang="en-US" baseline="0" dirty="0" smtClean="0">
                <a:solidFill>
                  <a:schemeClr val="tx1"/>
                </a:solidFill>
                <a:sym typeface="Wingdings" pitchFamily="2" charset="2"/>
              </a:rPr>
              <a:t> </a:t>
            </a:r>
            <a:r>
              <a:rPr lang="en-US" dirty="0" smtClean="0">
                <a:sym typeface="Wingdings" pitchFamily="2" charset="2"/>
              </a:rPr>
              <a:t>buffering is distributed across stages</a:t>
            </a:r>
          </a:p>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503"/>
            <a:r>
              <a:rPr lang="en-US" baseline="0" dirty="0" smtClean="0"/>
              <a:t>&lt;continue from previous slide&gt;</a:t>
            </a:r>
          </a:p>
          <a:p>
            <a:pPr defTabSz="916503"/>
            <a:r>
              <a:rPr lang="en-US" baseline="0" dirty="0" smtClean="0"/>
              <a:t>And I will go over the results</a:t>
            </a:r>
          </a:p>
          <a:p>
            <a:r>
              <a:rPr lang="en-US" dirty="0" smtClean="0"/>
              <a:t>&lt;click&gt;</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28</a:t>
            </a:fld>
            <a:endParaRPr lang="en-US"/>
          </a:p>
        </p:txBody>
      </p:sp>
    </p:spTree>
    <p:extLst>
      <p:ext uri="{BB962C8B-B14F-4D97-AF65-F5344CB8AC3E}">
        <p14:creationId xmlns:p14="http://schemas.microsoft.com/office/powerpoint/2010/main" val="338962138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a:t>
            </a:r>
            <a:r>
              <a:rPr lang="en-US" baseline="0" dirty="0" smtClean="0"/>
              <a:t> use an in-house </a:t>
            </a:r>
            <a:r>
              <a:rPr lang="en-US" baseline="0" smtClean="0"/>
              <a:t>cycle level </a:t>
            </a:r>
            <a:r>
              <a:rPr lang="en-US" baseline="0" dirty="0" smtClean="0"/>
              <a:t>simulator that models </a:t>
            </a:r>
            <a:r>
              <a:rPr lang="en-US" dirty="0" smtClean="0"/>
              <a:t>16 </a:t>
            </a:r>
            <a:r>
              <a:rPr lang="en-US" dirty="0" err="1" smtClean="0"/>
              <a:t>OoO</a:t>
            </a:r>
            <a:r>
              <a:rPr lang="en-US" dirty="0" smtClean="0"/>
              <a:t> CPU cores</a:t>
            </a:r>
            <a:r>
              <a:rPr lang="en-US" baseline="0" dirty="0" smtClean="0"/>
              <a:t> and</a:t>
            </a:r>
            <a:r>
              <a:rPr lang="en-US" dirty="0" smtClean="0"/>
              <a:t> 1 GPU</a:t>
            </a:r>
            <a:r>
              <a:rPr lang="en-US" baseline="0" dirty="0" smtClean="0"/>
              <a:t> modeling </a:t>
            </a:r>
            <a:r>
              <a:rPr lang="en-US" dirty="0" smtClean="0"/>
              <a:t>AMD Radeon 5870. We </a:t>
            </a:r>
            <a:r>
              <a:rPr lang="en-US" baseline="0" dirty="0" smtClean="0"/>
              <a:t> </a:t>
            </a:r>
            <a:r>
              <a:rPr lang="en-US" dirty="0" smtClean="0"/>
              <a:t>model the main memory</a:t>
            </a:r>
            <a:r>
              <a:rPr lang="en-US" baseline="0" dirty="0" smtClean="0"/>
              <a:t> using </a:t>
            </a:r>
            <a:r>
              <a:rPr lang="en-US" dirty="0" smtClean="0"/>
              <a:t>DDR3 DRAM with 4 channels,</a:t>
            </a:r>
            <a:r>
              <a:rPr lang="en-US" baseline="0" dirty="0" smtClean="0"/>
              <a:t> 1 rank and 8 banks.</a:t>
            </a:r>
          </a:p>
          <a:p>
            <a:r>
              <a:rPr lang="en-US" dirty="0" smtClean="0"/>
              <a:t>&lt;click&gt;</a:t>
            </a:r>
          </a:p>
          <a:p>
            <a:r>
              <a:rPr lang="en-US" dirty="0" smtClean="0"/>
              <a:t>W</a:t>
            </a:r>
            <a:r>
              <a:rPr lang="en-US" baseline="0" dirty="0" smtClean="0"/>
              <a:t>e use</a:t>
            </a:r>
            <a:r>
              <a:rPr lang="en-US" dirty="0" smtClean="0"/>
              <a:t> SPEC 2006</a:t>
            </a:r>
            <a:r>
              <a:rPr lang="en-US" baseline="0" dirty="0" smtClean="0"/>
              <a:t> for the</a:t>
            </a:r>
            <a:r>
              <a:rPr lang="en-US" dirty="0" smtClean="0"/>
              <a:t> CPU applications and recent games and GPU Benchmarks for the GPU. We divide</a:t>
            </a:r>
            <a:r>
              <a:rPr lang="en-US" baseline="0" dirty="0" smtClean="0"/>
              <a:t> the workload into 7</a:t>
            </a:r>
            <a:r>
              <a:rPr lang="en-US" dirty="0" smtClean="0"/>
              <a:t> workload categories based on the memory intensity of the CPU</a:t>
            </a:r>
            <a:r>
              <a:rPr lang="en-US" baseline="0" dirty="0" smtClean="0"/>
              <a:t> and this varies from low, medium and high memory-intensity applications measured based on LLC MPKI</a:t>
            </a:r>
          </a:p>
          <a:p>
            <a:r>
              <a:rPr lang="en-US" baseline="0" dirty="0" smtClean="0"/>
              <a:t>&lt;click, transition&gt;</a:t>
            </a:r>
            <a:endParaRPr lang="en-US" dirty="0" smtClean="0"/>
          </a:p>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29</a:t>
            </a:fld>
            <a:endParaRPr lang="en-US"/>
          </a:p>
        </p:txBody>
      </p:sp>
    </p:spTree>
    <p:extLst>
      <p:ext uri="{BB962C8B-B14F-4D97-AF65-F5344CB8AC3E}">
        <p14:creationId xmlns:p14="http://schemas.microsoft.com/office/powerpoint/2010/main" val="428467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6503"/>
            <a:r>
              <a:rPr lang="en-US" baseline="0" dirty="0" smtClean="0"/>
              <a:t>&lt;continue from previous slide&gt;</a:t>
            </a:r>
          </a:p>
          <a:p>
            <a:pPr defTabSz="916503"/>
            <a:r>
              <a:rPr lang="en-US" baseline="0" dirty="0" smtClean="0"/>
              <a:t>Let me first go over some background on memory scheduling</a:t>
            </a:r>
          </a:p>
          <a:p>
            <a:r>
              <a:rPr lang="en-US" dirty="0" smtClean="0"/>
              <a:t>&lt;click&gt;</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3</a:t>
            </a:fld>
            <a:endParaRPr lang="en-US"/>
          </a:p>
        </p:txBody>
      </p:sp>
    </p:spTree>
    <p:extLst>
      <p:ext uri="{BB962C8B-B14F-4D97-AF65-F5344CB8AC3E}">
        <p14:creationId xmlns:p14="http://schemas.microsoft.com/office/powerpoint/2010/main" val="33896213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lvl="2"/>
            <a:r>
              <a:rPr lang="en-US" dirty="0" smtClean="0"/>
              <a:t>We</a:t>
            </a:r>
            <a:r>
              <a:rPr lang="en-US" baseline="0" dirty="0" smtClean="0"/>
              <a:t> compare our proposed mechanism with  three previous state-of-the-art memory scheduling algorithms.</a:t>
            </a:r>
          </a:p>
          <a:p>
            <a:pPr lvl="2"/>
            <a:r>
              <a:rPr lang="en-US" baseline="0" dirty="0" smtClean="0"/>
              <a:t>&lt;click&gt;</a:t>
            </a:r>
          </a:p>
          <a:p>
            <a:pPr lvl="2"/>
            <a:r>
              <a:rPr lang="en-US" baseline="0" dirty="0" smtClean="0"/>
              <a:t>The first algorithm we compare to is a row-hit first algorithm that prioritize row buffer hitting requests first. And this will maximizes DRAM throughput. However, as previous work have shown, FR-FCFS has low multi-core performance because it is application unaware</a:t>
            </a:r>
          </a:p>
          <a:p>
            <a:pPr lvl="2"/>
            <a:r>
              <a:rPr lang="en-US" baseline="0" dirty="0" smtClean="0"/>
              <a:t>&lt;click&gt;</a:t>
            </a:r>
          </a:p>
          <a:p>
            <a:pPr lvl="2"/>
            <a:r>
              <a:rPr lang="en-US" baseline="0" dirty="0" smtClean="0"/>
              <a:t>The second algorithm we compare to is adaptive per thread least attained service memory scheduling algorithm, which prioritizes latency sensitive applications. This algorithm gives good multi-core performance. However, previous work has shown that this algorithm is unfair because memory-intensive applications are </a:t>
            </a:r>
            <a:r>
              <a:rPr lang="en-US" baseline="0" dirty="0" err="1" smtClean="0"/>
              <a:t>deprioritized</a:t>
            </a:r>
            <a:endParaRPr lang="en-US" baseline="0" dirty="0" smtClean="0"/>
          </a:p>
          <a:p>
            <a:pPr lvl="2"/>
            <a:r>
              <a:rPr lang="en-US" baseline="0" dirty="0" smtClean="0"/>
              <a:t>&lt;click&gt;</a:t>
            </a:r>
          </a:p>
          <a:p>
            <a:pPr lvl="2"/>
            <a:r>
              <a:rPr lang="en-US" baseline="0" dirty="0" smtClean="0"/>
              <a:t>The last algorithm we compare to is thread cluster memory scheduling algorithm, which cluster low and high memory intensity applications into two different clusters, and treats each cluster differently to improve both performance and fairness. However, we observe that TCM is not robust enough in the context of CPU-GPU heterogeneous system. Because TCM misclassify latency sensitive applications and put these applications in a wrong cluster, and it uses a wrong scheduling policy on these miss-classified applications.</a:t>
            </a:r>
          </a:p>
          <a:p>
            <a:pPr lvl="2"/>
            <a:r>
              <a:rPr lang="en-US" baseline="0" dirty="0" smtClean="0"/>
              <a:t>&lt;click … transition&gt;</a:t>
            </a:r>
          </a:p>
        </p:txBody>
      </p:sp>
      <p:sp>
        <p:nvSpPr>
          <p:cNvPr id="4" name="Slide Number Placeholder 3"/>
          <p:cNvSpPr>
            <a:spLocks noGrp="1"/>
          </p:cNvSpPr>
          <p:nvPr>
            <p:ph type="sldNum" sz="quarter" idx="10"/>
          </p:nvPr>
        </p:nvSpPr>
        <p:spPr/>
        <p:txBody>
          <a:bodyPr/>
          <a:lstStyle/>
          <a:p>
            <a:fld id="{AB959945-7217-484B-8E74-88DC87A74BB0}"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evaluated CPU</a:t>
            </a:r>
            <a:r>
              <a:rPr lang="en-US" baseline="0" dirty="0" smtClean="0"/>
              <a:t> performance using weighted speedup which is defined by the sum of IPC of the CPU when it is running with other applications compared to when it is running alone</a:t>
            </a:r>
          </a:p>
          <a:p>
            <a:r>
              <a:rPr lang="en-US" dirty="0" smtClean="0"/>
              <a:t>&lt;click&gt;</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We evaluated GPU</a:t>
            </a:r>
            <a:r>
              <a:rPr lang="en-US" baseline="0" dirty="0" smtClean="0"/>
              <a:t> performance using GPU speedup which is defined by the frame rate speedup of the GPU when it is running with other applications compared to when it is running alone</a:t>
            </a:r>
          </a:p>
          <a:p>
            <a:r>
              <a:rPr lang="en-US" dirty="0" smtClean="0"/>
              <a:t>&lt;click&gt;</a:t>
            </a:r>
          </a:p>
          <a:p>
            <a:r>
              <a:rPr lang="en-US" dirty="0" smtClean="0"/>
              <a:t>In terms of the system performance, we use</a:t>
            </a:r>
            <a:r>
              <a:rPr lang="en-US" baseline="0" dirty="0" smtClean="0"/>
              <a:t> CPU-GPU weighted speedup, which is the sum of CPU weighted speedup and the GPU speedup. However, we multiply the GPU speedup with the GPU weight &lt;click&gt; which can be changed based on the important of the GPU.</a:t>
            </a:r>
          </a:p>
          <a:p>
            <a:r>
              <a:rPr lang="en-US" baseline="0" dirty="0" smtClean="0"/>
              <a:t>&lt;click … transition&gt;</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31</a:t>
            </a:fld>
            <a:endParaRPr lang="en-US"/>
          </a:p>
        </p:txBody>
      </p:sp>
    </p:spTree>
    <p:extLst>
      <p:ext uri="{BB962C8B-B14F-4D97-AF65-F5344CB8AC3E}">
        <p14:creationId xmlns:p14="http://schemas.microsoft.com/office/powerpoint/2010/main" val="9637236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will evaluate SMS using</a:t>
            </a:r>
            <a:r>
              <a:rPr lang="en-US" baseline="0" dirty="0" smtClean="0"/>
              <a:t> two different scenarios</a:t>
            </a:r>
          </a:p>
          <a:p>
            <a:r>
              <a:rPr lang="en-US" baseline="0" dirty="0" smtClean="0"/>
              <a:t>&lt;click&gt; The first scenario is the CPU-focus system &lt;click&gt; and the second scenario is the GPU-focused system.</a:t>
            </a:r>
          </a:p>
          <a:p>
            <a:endParaRPr lang="en-US" baseline="0" dirty="0" smtClean="0"/>
          </a:p>
          <a:p>
            <a:r>
              <a:rPr lang="en-US" baseline="0" dirty="0" smtClean="0"/>
              <a:t>We will now talk about the CPU-focused system</a:t>
            </a:r>
          </a:p>
        </p:txBody>
      </p:sp>
      <p:sp>
        <p:nvSpPr>
          <p:cNvPr id="4" name="Slide Number Placeholder 3"/>
          <p:cNvSpPr>
            <a:spLocks noGrp="1"/>
          </p:cNvSpPr>
          <p:nvPr>
            <p:ph type="sldNum" sz="quarter" idx="10"/>
          </p:nvPr>
        </p:nvSpPr>
        <p:spPr/>
        <p:txBody>
          <a:bodyPr/>
          <a:lstStyle/>
          <a:p>
            <a:fld id="{AB959945-7217-484B-8E74-88DC87A74BB0}" type="slidenum">
              <a:rPr lang="en-US" smtClean="0"/>
              <a:pPr/>
              <a:t>32</a:t>
            </a:fld>
            <a:endParaRPr lang="en-US"/>
          </a:p>
        </p:txBody>
      </p:sp>
    </p:spTree>
    <p:extLst>
      <p:ext uri="{BB962C8B-B14F-4D97-AF65-F5344CB8AC3E}">
        <p14:creationId xmlns:p14="http://schemas.microsoft.com/office/powerpoint/2010/main" val="326236160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a:t>
            </a:r>
            <a:r>
              <a:rPr lang="en-US" baseline="0" dirty="0" smtClean="0"/>
              <a:t>n a CPU-focused system &lt;click&gt; The GPU has low weight of 1, and in this case, SMS is configured such that P, the </a:t>
            </a:r>
            <a:r>
              <a:rPr lang="en-US" baseline="0" dirty="0" err="1" smtClean="0"/>
              <a:t>probablity</a:t>
            </a:r>
            <a:r>
              <a:rPr lang="en-US" baseline="0" dirty="0" smtClean="0"/>
              <a:t> of using the shortest job first batch scheduling policy, is set to 0.9. This will mostly use shortest job first batch scheduling, which prioritize latency sensitive applications.</a:t>
            </a:r>
          </a:p>
          <a:p>
            <a:r>
              <a:rPr lang="en-US" baseline="0" dirty="0" smtClean="0"/>
              <a:t>&lt;click&gt;</a:t>
            </a:r>
          </a:p>
        </p:txBody>
      </p:sp>
      <p:sp>
        <p:nvSpPr>
          <p:cNvPr id="4" name="Slide Number Placeholder 3"/>
          <p:cNvSpPr>
            <a:spLocks noGrp="1"/>
          </p:cNvSpPr>
          <p:nvPr>
            <p:ph type="sldNum" sz="quarter" idx="10"/>
          </p:nvPr>
        </p:nvSpPr>
        <p:spPr/>
        <p:txBody>
          <a:bodyPr/>
          <a:lstStyle/>
          <a:p>
            <a:fld id="{AB959945-7217-484B-8E74-88DC87A74BB0}" type="slidenum">
              <a:rPr lang="en-US" smtClean="0"/>
              <a:pPr/>
              <a:t>33</a:t>
            </a:fld>
            <a:endParaRPr lang="en-US"/>
          </a:p>
        </p:txBody>
      </p:sp>
    </p:spTree>
    <p:extLst>
      <p:ext uri="{BB962C8B-B14F-4D97-AF65-F5344CB8AC3E}">
        <p14:creationId xmlns:p14="http://schemas.microsoft.com/office/powerpoint/2010/main" val="326236160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plot shows the performance of SMS on</a:t>
            </a:r>
            <a:r>
              <a:rPr lang="en-US" baseline="0" dirty="0" smtClean="0"/>
              <a:t> a CPU focused system. The y-axis represents the system performance measured by the CPU-GPU weighted speedup with the GPU weight of 1, and the X-axis is the performance on each workload categories sorted from low intensity to high intensity.</a:t>
            </a:r>
          </a:p>
          <a:p>
            <a:r>
              <a:rPr lang="en-US" baseline="0" dirty="0" smtClean="0"/>
              <a:t>&lt;click&gt;</a:t>
            </a:r>
          </a:p>
          <a:p>
            <a:r>
              <a:rPr lang="en-US" baseline="0" dirty="0" smtClean="0"/>
              <a:t>When the CPU performance is important, setting the probability of using the shortest job first batch scheduling policy to a high value, allows the latency-sensitive applications to get serviced as fast as possible. &lt;click&gt; This improve system performance by 17.2% on average compared to the previous best scheduling mechanism.</a:t>
            </a:r>
          </a:p>
          <a:p>
            <a:r>
              <a:rPr lang="en-US" baseline="0" dirty="0" smtClean="0"/>
              <a:t>&lt;click&gt;</a:t>
            </a:r>
          </a:p>
          <a:p>
            <a:r>
              <a:rPr lang="en-US" baseline="0" dirty="0" smtClean="0"/>
              <a:t>In addition to the performance gain, the design of SMS is much simpler compared to previous designs.</a:t>
            </a:r>
          </a:p>
        </p:txBody>
      </p:sp>
      <p:sp>
        <p:nvSpPr>
          <p:cNvPr id="4" name="Slide Number Placeholder 3"/>
          <p:cNvSpPr>
            <a:spLocks noGrp="1"/>
          </p:cNvSpPr>
          <p:nvPr>
            <p:ph type="sldNum" sz="quarter" idx="10"/>
          </p:nvPr>
        </p:nvSpPr>
        <p:spPr/>
        <p:txBody>
          <a:bodyPr/>
          <a:lstStyle/>
          <a:p>
            <a:fld id="{AB959945-7217-484B-8E74-88DC87A74BB0}"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a:t>
            </a:r>
            <a:r>
              <a:rPr lang="en-US" baseline="0" dirty="0" smtClean="0"/>
              <a:t>n a GPU-focused system &lt;click&gt; The GPU has high weight of 1000, and in this case, SMS is configured such that P, the probability of using the shortest job first batch scheduling policy, is set to 0. This will use round-robin batch scheduling policy all the time, which gives priority to the GPU.</a:t>
            </a:r>
          </a:p>
          <a:p>
            <a:r>
              <a:rPr lang="en-US" baseline="0" dirty="0" smtClean="0"/>
              <a:t>&lt;click&gt;</a:t>
            </a:r>
          </a:p>
        </p:txBody>
      </p:sp>
      <p:sp>
        <p:nvSpPr>
          <p:cNvPr id="4" name="Slide Number Placeholder 3"/>
          <p:cNvSpPr>
            <a:spLocks noGrp="1"/>
          </p:cNvSpPr>
          <p:nvPr>
            <p:ph type="sldNum" sz="quarter" idx="10"/>
          </p:nvPr>
        </p:nvSpPr>
        <p:spPr/>
        <p:txBody>
          <a:bodyPr/>
          <a:lstStyle/>
          <a:p>
            <a:fld id="{AB959945-7217-484B-8E74-88DC87A74BB0}" type="slidenum">
              <a:rPr lang="en-US" smtClean="0"/>
              <a:pPr/>
              <a:t>35</a:t>
            </a:fld>
            <a:endParaRPr lang="en-US"/>
          </a:p>
        </p:txBody>
      </p:sp>
    </p:spTree>
    <p:extLst>
      <p:ext uri="{BB962C8B-B14F-4D97-AF65-F5344CB8AC3E}">
        <p14:creationId xmlns:p14="http://schemas.microsoft.com/office/powerpoint/2010/main" val="326236160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plot shows the performance of SMS on</a:t>
            </a:r>
            <a:r>
              <a:rPr lang="en-US" baseline="0" dirty="0" smtClean="0"/>
              <a:t> a GPU focused system. The y-axis represents the system performance measured by the CPU-GPU weighted speedup with the GPU weight of 1000, and the X-axis is the performance on each workload categories sorted from low intensity to high intensity.</a:t>
            </a:r>
          </a:p>
          <a:p>
            <a:r>
              <a:rPr lang="en-US" baseline="0" dirty="0" smtClean="0"/>
              <a:t>&lt;click&gt;</a:t>
            </a:r>
          </a:p>
          <a:p>
            <a:r>
              <a:rPr lang="en-US" baseline="0" dirty="0" smtClean="0"/>
              <a:t>When the GPU performance is important, always using the round-robin policy will schedule GPU requests more frequently. </a:t>
            </a:r>
          </a:p>
          <a:p>
            <a:r>
              <a:rPr lang="en-US" baseline="0" dirty="0" smtClean="0"/>
              <a:t>&lt;click&gt; This improve system performance by 1.6% on average compared to the previous best scheduling mechanism, which is FR-FCFS.</a:t>
            </a:r>
          </a:p>
          <a:p>
            <a:r>
              <a:rPr lang="en-US" baseline="0" dirty="0" smtClean="0"/>
              <a:t>&lt;click&gt;</a:t>
            </a:r>
          </a:p>
          <a:p>
            <a:r>
              <a:rPr lang="en-US" baseline="0" dirty="0" smtClean="0"/>
              <a:t>In addition to the performance gain, the design of SMS is much simpler compared to previous designs.</a:t>
            </a:r>
          </a:p>
        </p:txBody>
      </p:sp>
      <p:sp>
        <p:nvSpPr>
          <p:cNvPr id="4" name="Slide Number Placeholder 3"/>
          <p:cNvSpPr>
            <a:spLocks noGrp="1"/>
          </p:cNvSpPr>
          <p:nvPr>
            <p:ph type="sldNum" sz="quarter" idx="10"/>
          </p:nvPr>
        </p:nvSpPr>
        <p:spPr/>
        <p:txBody>
          <a:bodyPr/>
          <a:lstStyle/>
          <a:p>
            <a:fld id="{AB959945-7217-484B-8E74-88DC87A74BB0}"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this plot, we show the performance of SMS, compared to the best performing scheduler. Note that the best previous algorithm is different for different weights. We vary the GPU weight of 0.001 to 1000. The Y-Axis shows the system performance measured by dividing the CPU-GPU weighted speedup by the total weight to make sure it is bound between 0 and 1.</a:t>
            </a:r>
          </a:p>
        </p:txBody>
      </p:sp>
      <p:sp>
        <p:nvSpPr>
          <p:cNvPr id="4" name="Slide Number Placeholder 3"/>
          <p:cNvSpPr>
            <a:spLocks noGrp="1"/>
          </p:cNvSpPr>
          <p:nvPr>
            <p:ph type="sldNum" sz="quarter" idx="10"/>
          </p:nvPr>
        </p:nvSpPr>
        <p:spPr/>
        <p:txBody>
          <a:bodyPr/>
          <a:lstStyle/>
          <a:p>
            <a:fld id="{AB959945-7217-484B-8E74-88DC87A74BB0}" type="slidenum">
              <a:rPr lang="en-US" smtClean="0"/>
              <a:pPr/>
              <a:t>37</a:t>
            </a:fld>
            <a:endParaRPr lang="en-US"/>
          </a:p>
        </p:txBody>
      </p:sp>
    </p:spTree>
    <p:extLst>
      <p:ext uri="{BB962C8B-B14F-4D97-AF65-F5344CB8AC3E}">
        <p14:creationId xmlns:p14="http://schemas.microsoft.com/office/powerpoint/2010/main" val="213898025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We found that a</a:t>
            </a:r>
            <a:r>
              <a:rPr lang="en-US" dirty="0" smtClean="0"/>
              <a:t>t every GPU weight, we can configure the </a:t>
            </a:r>
            <a:r>
              <a:rPr lang="en-US" dirty="0" err="1" smtClean="0"/>
              <a:t>probablity</a:t>
            </a:r>
            <a:r>
              <a:rPr lang="en-US" dirty="0" smtClean="0"/>
              <a:t> of using shortest job first batch scheduling policy such that SMS outperforms the best previous mechanism for that weight</a:t>
            </a:r>
          </a:p>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38</a:t>
            </a:fld>
            <a:endParaRPr lang="en-US"/>
          </a:p>
        </p:txBody>
      </p:sp>
    </p:spTree>
    <p:extLst>
      <p:ext uri="{BB962C8B-B14F-4D97-AF65-F5344CB8AC3E}">
        <p14:creationId xmlns:p14="http://schemas.microsoft.com/office/powerpoint/2010/main" val="213898025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addition to the previous results, we also provide other key results in the paper. We have shown that SMS provides significant fairness improvement over previous algorithms. We also provided individual CPU and GPU performance breakdowns. SMS performs competitively in CPU-only scenarios. We have shown that SMS scales better with the increasing number of cores and memory channels, and we also provide an analysis of different design parameters in the paper.</a:t>
            </a:r>
          </a:p>
        </p:txBody>
      </p:sp>
      <p:sp>
        <p:nvSpPr>
          <p:cNvPr id="4" name="Slide Number Placeholder 3"/>
          <p:cNvSpPr>
            <a:spLocks noGrp="1"/>
          </p:cNvSpPr>
          <p:nvPr>
            <p:ph type="sldNum" sz="quarter" idx="10"/>
          </p:nvPr>
        </p:nvSpPr>
        <p:spPr/>
        <p:txBody>
          <a:bodyPr/>
          <a:lstStyle/>
          <a:p>
            <a:fld id="{AB959945-7217-484B-8E74-88DC87A74BB0}" type="slidenum">
              <a:rPr lang="en-US" smtClean="0"/>
              <a:pPr/>
              <a:t>39</a:t>
            </a:fld>
            <a:endParaRPr lang="en-US"/>
          </a:p>
        </p:txBody>
      </p:sp>
    </p:spTree>
    <p:extLst>
      <p:ext uri="{BB962C8B-B14F-4D97-AF65-F5344CB8AC3E}">
        <p14:creationId xmlns:p14="http://schemas.microsoft.com/office/powerpoint/2010/main" val="1436526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Main </a:t>
            </a:r>
            <a:r>
              <a:rPr lang="en-US" dirty="0"/>
              <a:t>memory is a major bottleneck in current multi-core </a:t>
            </a:r>
            <a:r>
              <a:rPr lang="en-US" dirty="0" smtClean="0"/>
              <a:t>systems</a:t>
            </a:r>
            <a:endParaRPr lang="en-US" dirty="0"/>
          </a:p>
          <a:p>
            <a:r>
              <a:rPr lang="en-US" dirty="0"/>
              <a:t>&lt;click </a:t>
            </a:r>
            <a:r>
              <a:rPr lang="en-US" dirty="0" smtClean="0"/>
              <a:t>three</a:t>
            </a:r>
            <a:r>
              <a:rPr lang="en-US" baseline="0" dirty="0" smtClean="0"/>
              <a:t> </a:t>
            </a:r>
            <a:r>
              <a:rPr lang="en-US" dirty="0" smtClean="0"/>
              <a:t>times</a:t>
            </a:r>
            <a:r>
              <a:rPr lang="en-US" dirty="0"/>
              <a:t>&gt;, </a:t>
            </a:r>
          </a:p>
          <a:p>
            <a:r>
              <a:rPr lang="en-US" dirty="0" smtClean="0"/>
              <a:t>Because memory</a:t>
            </a:r>
            <a:r>
              <a:rPr lang="en-US" baseline="0" dirty="0" smtClean="0"/>
              <a:t> requests from different core contend for a limited off-chip bandwidth</a:t>
            </a:r>
            <a:r>
              <a:rPr lang="en-US" dirty="0" smtClean="0"/>
              <a:t> </a:t>
            </a:r>
            <a:endParaRPr lang="en-US" dirty="0"/>
          </a:p>
          <a:p>
            <a:r>
              <a:rPr lang="en-US" dirty="0"/>
              <a:t>&lt;click&gt;</a:t>
            </a:r>
          </a:p>
          <a:p>
            <a:r>
              <a:rPr lang="en-US" baseline="0" dirty="0" smtClean="0"/>
              <a:t>This inter-application interference degrades system performance. </a:t>
            </a:r>
            <a:r>
              <a:rPr lang="en-US" dirty="0" smtClean="0"/>
              <a:t>And designing a good memory scheduler </a:t>
            </a:r>
            <a:r>
              <a:rPr lang="en-US" dirty="0"/>
              <a:t>can </a:t>
            </a:r>
            <a:r>
              <a:rPr lang="en-US" dirty="0" smtClean="0"/>
              <a:t>mitigate</a:t>
            </a:r>
            <a:r>
              <a:rPr lang="en-US" baseline="0" dirty="0" smtClean="0"/>
              <a:t> the problem</a:t>
            </a:r>
            <a:r>
              <a:rPr lang="en-US" dirty="0" smtClean="0"/>
              <a:t>…</a:t>
            </a:r>
            <a:endParaRPr lang="en-US" dirty="0"/>
          </a:p>
          <a:p>
            <a:r>
              <a:rPr lang="en-US" dirty="0"/>
              <a:t>&lt;click&gt;</a:t>
            </a:r>
          </a:p>
          <a:p>
            <a:r>
              <a:rPr lang="en-US" dirty="0" smtClean="0"/>
              <a:t>But how does memory scheduler deliver good performance and fairness.</a:t>
            </a:r>
            <a:endParaRPr lang="en-US" dirty="0"/>
          </a:p>
          <a:p>
            <a:r>
              <a:rPr lang="en-US" dirty="0"/>
              <a:t>&lt;click to the next </a:t>
            </a:r>
            <a:r>
              <a:rPr lang="en-US" dirty="0" smtClean="0"/>
              <a:t>slide&gt;</a:t>
            </a:r>
          </a:p>
        </p:txBody>
      </p:sp>
      <p:sp>
        <p:nvSpPr>
          <p:cNvPr id="4" name="Slide Number Placeholder 3"/>
          <p:cNvSpPr>
            <a:spLocks noGrp="1"/>
          </p:cNvSpPr>
          <p:nvPr>
            <p:ph type="sldNum" sz="quarter" idx="10"/>
          </p:nvPr>
        </p:nvSpPr>
        <p:spPr/>
        <p:txBody>
          <a:bodyPr/>
          <a:lstStyle/>
          <a:p>
            <a:fld id="{AB959945-7217-484B-8E74-88DC87A74BB0}"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I will conclude</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40</a:t>
            </a:fld>
            <a:endParaRPr lang="en-US"/>
          </a:p>
        </p:txBody>
      </p:sp>
    </p:spTree>
    <p:extLst>
      <p:ext uri="{BB962C8B-B14F-4D97-AF65-F5344CB8AC3E}">
        <p14:creationId xmlns:p14="http://schemas.microsoft.com/office/powerpoint/2010/main" val="338962138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We observe</a:t>
            </a:r>
            <a:r>
              <a:rPr lang="en-US" b="1" baseline="0" dirty="0" smtClean="0"/>
              <a:t> that</a:t>
            </a:r>
            <a:r>
              <a:rPr lang="en-US" b="1" dirty="0" smtClean="0"/>
              <a:t> </a:t>
            </a:r>
            <a:r>
              <a:rPr lang="en-US" sz="2200" dirty="0" smtClean="0"/>
              <a:t>Heterogeneous CPU-GPU systems require memory schedulers with </a:t>
            </a:r>
            <a:r>
              <a:rPr lang="en-US" sz="2200" dirty="0" smtClean="0">
                <a:solidFill>
                  <a:srgbClr val="FF0000"/>
                </a:solidFill>
              </a:rPr>
              <a:t>large request buffers</a:t>
            </a:r>
            <a:r>
              <a:rPr lang="en-US" sz="2200" baseline="0" dirty="0" smtClean="0">
                <a:solidFill>
                  <a:srgbClr val="FF0000"/>
                </a:solidFill>
              </a:rPr>
              <a:t> and this becomes a problem for </a:t>
            </a:r>
            <a:r>
              <a:rPr lang="en-US" sz="2200" baseline="0" dirty="0" smtClean="0">
                <a:solidFill>
                  <a:schemeClr val="tx1"/>
                </a:solidFill>
              </a:rPr>
              <a:t>e</a:t>
            </a:r>
            <a:r>
              <a:rPr lang="en-US" sz="2200" dirty="0" smtClean="0"/>
              <a:t>xisting monolithic application-aware memory scheduler designs because they are </a:t>
            </a:r>
            <a:r>
              <a:rPr lang="en-US" sz="2200" dirty="0" smtClean="0">
                <a:solidFill>
                  <a:srgbClr val="FF0000"/>
                </a:solidFill>
              </a:rPr>
              <a:t>hard to scale</a:t>
            </a:r>
            <a:r>
              <a:rPr lang="en-US" sz="2200" dirty="0" smtClean="0"/>
              <a:t> to large request buffer size</a:t>
            </a:r>
            <a:endParaRPr lang="en-US" sz="1000" dirty="0" smtClean="0"/>
          </a:p>
          <a:p>
            <a:r>
              <a:rPr lang="en-US" b="1" dirty="0" smtClean="0"/>
              <a:t>Our Solution</a:t>
            </a:r>
            <a:r>
              <a:rPr lang="en-US" b="1" baseline="0" dirty="0" smtClean="0"/>
              <a:t> is to </a:t>
            </a:r>
            <a:r>
              <a:rPr lang="en-US" sz="2200" dirty="0" smtClean="0">
                <a:solidFill>
                  <a:srgbClr val="0000FF"/>
                </a:solidFill>
              </a:rPr>
              <a:t>decomposes MC into three simpler stages</a:t>
            </a:r>
            <a:r>
              <a:rPr lang="en-US" sz="2200" dirty="0" smtClean="0"/>
              <a:t>:</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dirty="0" smtClean="0"/>
              <a:t>1) Batch formation:</a:t>
            </a:r>
            <a:r>
              <a:rPr lang="en-US" baseline="0" dirty="0" smtClean="0"/>
              <a:t> m</a:t>
            </a:r>
            <a:r>
              <a:rPr lang="en-US" dirty="0" smtClean="0"/>
              <a:t>aintains</a:t>
            </a:r>
            <a:r>
              <a:rPr lang="en-US" baseline="0" dirty="0" smtClean="0"/>
              <a:t> row buffer locality by forming batches of row-hitting requests.</a:t>
            </a:r>
            <a:endParaRPr lang="en-US" dirty="0" smtClean="0"/>
          </a:p>
          <a:p>
            <a:pPr lvl="1">
              <a:buNone/>
            </a:pPr>
            <a:r>
              <a:rPr lang="en-US" dirty="0" smtClean="0"/>
              <a:t>2) Batch scheduler: reduces interference between applications by picking the next batch to prioritize.</a:t>
            </a:r>
          </a:p>
          <a:p>
            <a:pPr lvl="1">
              <a:buNone/>
            </a:pPr>
            <a:r>
              <a:rPr lang="en-US" dirty="0" smtClean="0"/>
              <a:t>3) DRAM command scheduler: issues requests to DRAM</a:t>
            </a:r>
          </a:p>
          <a:p>
            <a:r>
              <a:rPr lang="en-US" dirty="0" smtClean="0"/>
              <a:t>Compared to state-of-the-art memory schedulers:</a:t>
            </a:r>
          </a:p>
          <a:p>
            <a:pPr lvl="1"/>
            <a:r>
              <a:rPr lang="en-US" dirty="0" smtClean="0">
                <a:solidFill>
                  <a:srgbClr val="0000FF"/>
                </a:solidFill>
              </a:rPr>
              <a:t>SMS is significantly simpler and more scalable</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0000FF"/>
                </a:solidFill>
              </a:rPr>
              <a:t>SMS provides higher performance and fairness,</a:t>
            </a:r>
            <a:r>
              <a:rPr lang="en-US" baseline="0" dirty="0" smtClean="0">
                <a:solidFill>
                  <a:srgbClr val="0000FF"/>
                </a:solidFill>
              </a:rPr>
              <a:t> e</a:t>
            </a:r>
            <a:r>
              <a:rPr lang="en-US" dirty="0" smtClean="0">
                <a:solidFill>
                  <a:srgbClr val="0000FF"/>
                </a:solidFill>
              </a:rPr>
              <a:t>specially in</a:t>
            </a:r>
            <a:r>
              <a:rPr lang="en-US" baseline="0" dirty="0" smtClean="0">
                <a:solidFill>
                  <a:srgbClr val="0000FF"/>
                </a:solidFill>
              </a:rPr>
              <a:t> heterogeneous CPU-GPU systems.</a:t>
            </a:r>
            <a:endParaRPr lang="en-US" sz="1000" dirty="0" smtClean="0"/>
          </a:p>
        </p:txBody>
      </p:sp>
      <p:sp>
        <p:nvSpPr>
          <p:cNvPr id="4" name="Slide Number Placeholder 3"/>
          <p:cNvSpPr>
            <a:spLocks noGrp="1"/>
          </p:cNvSpPr>
          <p:nvPr>
            <p:ph type="sldNum" sz="quarter" idx="10"/>
          </p:nvPr>
        </p:nvSpPr>
        <p:spPr/>
        <p:txBody>
          <a:bodyPr/>
          <a:lstStyle/>
          <a:p>
            <a:fld id="{AB959945-7217-484B-8E74-88DC87A74BB0}"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defTabSz="916503"/>
            <a:r>
              <a:rPr lang="en-US" dirty="0" smtClean="0"/>
              <a:t>Good afternoon everyone. Today I am going to present Staged Memory Scheduling. This is work done by myself, …, …, …,  and my advisor …</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CPU performs better with high SJF probability</a:t>
            </a:r>
          </a:p>
          <a:p>
            <a:r>
              <a:rPr lang="en-US" dirty="0" smtClean="0"/>
              <a:t>GPU performs better with low SJF probability</a:t>
            </a:r>
          </a:p>
          <a:p>
            <a:endParaRPr lang="en-US" dirty="0" smtClean="0"/>
          </a:p>
          <a:p>
            <a:r>
              <a:rPr lang="en-US" dirty="0" smtClean="0"/>
              <a:t>[Say: summarize the other key results</a:t>
            </a:r>
            <a:r>
              <a:rPr lang="en-US" baseline="0" dirty="0" smtClean="0"/>
              <a:t> in the paper]</a:t>
            </a:r>
            <a:endParaRPr lang="en-US" dirty="0" smtClean="0"/>
          </a:p>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48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defTabSz="916503"/>
            <a:r>
              <a:rPr lang="en-US" dirty="0"/>
              <a:t>State-of-the-art memory schedulers can deliver good performance and fairness generally based on three principles. </a:t>
            </a:r>
          </a:p>
          <a:p>
            <a:pPr defTabSz="916503"/>
            <a:r>
              <a:rPr lang="en-US" dirty="0"/>
              <a:t>&lt;click&gt;</a:t>
            </a:r>
          </a:p>
          <a:p>
            <a:pPr defTabSz="916503"/>
            <a:r>
              <a:rPr lang="en-US" dirty="0"/>
              <a:t>The first principle is to prioritize row-buffer-hit requests over other requests. The reason is because DRAM can service row-buffer-hit requests faster than requests that miss in the row buffer. This principle will maximize memory bandwidth</a:t>
            </a:r>
          </a:p>
          <a:p>
            <a:pPr defTabSz="916503"/>
            <a:r>
              <a:rPr lang="en-US" dirty="0"/>
              <a:t>&lt;click&gt;</a:t>
            </a:r>
          </a:p>
          <a:p>
            <a:pPr defTabSz="916503"/>
            <a:r>
              <a:rPr lang="en-US" dirty="0"/>
              <a:t>For example, suppose that there are five requests sorted by age as shown, and the current open row is row B. Even though request 1 is older than request 2, in this case, servicing a row hitting requests 2 first is faster than servicing requests that go to other rows. As a result, request 2 is prioritized over other requests.</a:t>
            </a:r>
          </a:p>
          <a:p>
            <a:pPr defTabSz="916503"/>
            <a:r>
              <a:rPr lang="en-US" dirty="0"/>
              <a:t>&lt;click&gt;</a:t>
            </a:r>
          </a:p>
          <a:p>
            <a:pPr defTabSz="916503"/>
            <a:r>
              <a:rPr lang="en-US" dirty="0"/>
              <a:t>The second principle is the scheduler should prioritize latency sensitive applications. Previous works have shown that latency sensitive applications can make faster </a:t>
            </a:r>
            <a:r>
              <a:rPr lang="en-US" dirty="0" smtClean="0"/>
              <a:t>forward</a:t>
            </a:r>
            <a:r>
              <a:rPr lang="en-US" baseline="0" dirty="0" smtClean="0"/>
              <a:t> </a:t>
            </a:r>
            <a:r>
              <a:rPr lang="en-US" dirty="0" smtClean="0"/>
              <a:t>progress </a:t>
            </a:r>
            <a:r>
              <a:rPr lang="en-US" dirty="0"/>
              <a:t>when their memory requests are serviced quickly. In order to identify a latency sensitive application, memory intensity is generally used as a metric because application with lower memory intensity can make faster progress when a memory request is serviced.</a:t>
            </a:r>
          </a:p>
          <a:p>
            <a:pPr defTabSz="916503"/>
            <a:r>
              <a:rPr lang="en-US" dirty="0"/>
              <a:t>&lt;click&gt;</a:t>
            </a:r>
          </a:p>
          <a:p>
            <a:pPr defTabSz="916503"/>
            <a:r>
              <a:rPr lang="en-US" dirty="0"/>
              <a:t>For example, suppose that there are four applications in the system, and the memory intensity is defined by misses per thousand instructions. In this case, application number two will have more priority than other applications because it has the lowest memory intensity.</a:t>
            </a:r>
          </a:p>
          <a:p>
            <a:pPr defTabSz="916503"/>
            <a:r>
              <a:rPr lang="en-US" dirty="0"/>
              <a:t>&lt;click&gt;</a:t>
            </a:r>
          </a:p>
          <a:p>
            <a:pPr defTabSz="916503"/>
            <a:r>
              <a:rPr lang="en-US" dirty="0"/>
              <a:t>The third principle is the scheduler needs to make sure that the system is fair by ensuring that every application are making progress and none of the applications are starved. </a:t>
            </a:r>
          </a:p>
          <a:p>
            <a:pPr marL="0" marR="0" indent="0" algn="l" defTabSz="916503" rtl="0" eaLnBrk="1" fontAlgn="auto" latinLnBrk="0" hangingPunct="1">
              <a:lnSpc>
                <a:spcPct val="100000"/>
              </a:lnSpc>
              <a:spcBef>
                <a:spcPts val="0"/>
              </a:spcBef>
              <a:spcAft>
                <a:spcPts val="0"/>
              </a:spcAft>
              <a:buClrTx/>
              <a:buSzTx/>
              <a:buFontTx/>
              <a:buNone/>
              <a:tabLst/>
              <a:defRPr/>
            </a:pPr>
            <a:r>
              <a:rPr lang="en-US" dirty="0" smtClean="0"/>
              <a:t>&lt;transition&gt;</a:t>
            </a:r>
          </a:p>
          <a:p>
            <a:pPr marL="0" marR="0" indent="0" algn="l" defTabSz="916503" rtl="0" eaLnBrk="1" fontAlgn="auto" latinLnBrk="0" hangingPunct="1">
              <a:lnSpc>
                <a:spcPct val="100000"/>
              </a:lnSpc>
              <a:spcBef>
                <a:spcPts val="0"/>
              </a:spcBef>
              <a:spcAft>
                <a:spcPts val="0"/>
              </a:spcAft>
              <a:buClrTx/>
              <a:buSzTx/>
              <a:buFontTx/>
              <a:buNone/>
              <a:tabLst/>
              <a:defRPr/>
            </a:pPr>
            <a:r>
              <a:rPr lang="en-US" dirty="0" smtClean="0"/>
              <a:t>So far I have</a:t>
            </a:r>
            <a:r>
              <a:rPr lang="en-US" baseline="0" dirty="0" smtClean="0"/>
              <a:t> talked about memory scheduling in CPU-only systems. Now I will talk about the CPU-GPU heterogeneous system because current and future systems integrate a GPU along with multiple cores.</a:t>
            </a:r>
          </a:p>
          <a:p>
            <a:pPr defTabSz="916503"/>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5</a:t>
            </a:fld>
            <a:endParaRPr lang="en-US"/>
          </a:p>
        </p:txBody>
      </p:sp>
    </p:spTree>
    <p:extLst>
      <p:ext uri="{BB962C8B-B14F-4D97-AF65-F5344CB8AC3E}">
        <p14:creationId xmlns:p14="http://schemas.microsoft.com/office/powerpoint/2010/main" val="641260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far I have</a:t>
            </a:r>
            <a:r>
              <a:rPr lang="en-US" baseline="0" dirty="0" smtClean="0"/>
              <a:t> talked about memory scheduling in CPU-only systems. Now I will talk about the CPU-GPU heterogeneous system because current and future systems integrate a GPU along with multiple cores.</a:t>
            </a:r>
          </a:p>
        </p:txBody>
      </p:sp>
      <p:sp>
        <p:nvSpPr>
          <p:cNvPr id="4" name="Slide Number Placeholder 3"/>
          <p:cNvSpPr>
            <a:spLocks noGrp="1"/>
          </p:cNvSpPr>
          <p:nvPr>
            <p:ph type="sldNum" sz="quarter" idx="10"/>
          </p:nvPr>
        </p:nvSpPr>
        <p:spPr/>
        <p:txBody>
          <a:bodyPr/>
          <a:lstStyle/>
          <a:p>
            <a:fld id="{AB959945-7217-484B-8E74-88DC87A74BB0}" type="slidenum">
              <a:rPr lang="en-US" smtClean="0"/>
              <a:pPr/>
              <a:t>6</a:t>
            </a:fld>
            <a:endParaRPr lang="en-US"/>
          </a:p>
        </p:txBody>
      </p:sp>
    </p:spTree>
    <p:extLst>
      <p:ext uri="{BB962C8B-B14F-4D97-AF65-F5344CB8AC3E}">
        <p14:creationId xmlns:p14="http://schemas.microsoft.com/office/powerpoint/2010/main" val="33896213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far I have</a:t>
            </a:r>
            <a:r>
              <a:rPr lang="en-US" baseline="0" dirty="0" smtClean="0"/>
              <a:t> talked about memory scheduling in CPU-only systems. Now I will talk about the CPU-GPU heterogeneous system because current and future systems integrate a GPU along with multiple cores.</a:t>
            </a:r>
          </a:p>
          <a:p>
            <a:endParaRPr lang="en-US" baseline="0" dirty="0" smtClean="0"/>
          </a:p>
          <a:p>
            <a:r>
              <a:rPr lang="en-US" baseline="0" dirty="0" smtClean="0"/>
              <a:t>This integrated GPU shares the main memory with the CPU cores; however, the GPU is four to twenty times more memory-intensive compared to CPU. So, how should the memory scheduling be done when GPU is integrated on-chip?</a:t>
            </a:r>
            <a:endParaRPr lang="en-US" dirty="0" smtClean="0"/>
          </a:p>
          <a:p>
            <a:endParaRPr lang="en-US" dirty="0" smtClean="0"/>
          </a:p>
          <a:p>
            <a:r>
              <a:rPr lang="en-US" dirty="0" smtClean="0"/>
              <a:t>Let’s see </a:t>
            </a:r>
            <a:r>
              <a:rPr lang="en-US" baseline="0" dirty="0" smtClean="0"/>
              <a:t>how does the memory scheduling problem change when we add a GPU into the system</a:t>
            </a:r>
          </a:p>
          <a:p>
            <a:endParaRPr lang="en-US" baseline="0" dirty="0" smtClean="0"/>
          </a:p>
          <a:p>
            <a:r>
              <a:rPr lang="en-US" baseline="0" dirty="0" smtClean="0"/>
              <a:t>[picture of the current APU/Sandy Bridge]</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When GPU is introduced into the system &lt;click&gt;, because the GPU is memory-intensive,</a:t>
            </a:r>
            <a:r>
              <a:rPr lang="en-US" baseline="0" dirty="0" smtClean="0"/>
              <a:t> requests from cores contend heavily with request from the GPU, as you can see from</a:t>
            </a:r>
            <a:r>
              <a:rPr lang="en-US" baseline="0" dirty="0"/>
              <a:t> </a:t>
            </a:r>
            <a:r>
              <a:rPr lang="en-US" baseline="0" dirty="0" smtClean="0"/>
              <a:t>this example</a:t>
            </a:r>
          </a:p>
          <a:p>
            <a:r>
              <a:rPr lang="en-US" baseline="0" dirty="0" smtClean="0"/>
              <a:t>&lt;click&gt;</a:t>
            </a:r>
          </a:p>
          <a:p>
            <a:r>
              <a:rPr lang="en-US" baseline="0" dirty="0" smtClean="0"/>
              <a:t>The memory-intensive GPU application will send a lot of request to the memory request buffer</a:t>
            </a:r>
          </a:p>
          <a:p>
            <a:r>
              <a:rPr lang="en-US" baseline="0" dirty="0" smtClean="0"/>
              <a:t>&lt;click&gt;</a:t>
            </a:r>
          </a:p>
          <a:p>
            <a:r>
              <a:rPr lang="en-US" baseline="0" dirty="0" smtClean="0"/>
              <a:t>As a result, some of the requests are unable to be inject into the request buffer, as illustrated by this blue request from core 2.</a:t>
            </a:r>
          </a:p>
          <a:p>
            <a:r>
              <a:rPr lang="en-US" baseline="0" dirty="0" smtClean="0"/>
              <a:t>&lt;click&gt;</a:t>
            </a:r>
          </a:p>
          <a:p>
            <a:r>
              <a:rPr lang="en-US" baseline="0" dirty="0" smtClean="0"/>
              <a:t>When only some of the memory requests can inject into the request buffer, memory scheduler cannot observe full applications behavior. This can lead to a poor scheduling decision</a:t>
            </a:r>
          </a:p>
          <a:p>
            <a:r>
              <a:rPr lang="en-US" baseline="0" dirty="0" smtClean="0"/>
              <a:t>&lt;click… transition&gt;</a:t>
            </a:r>
          </a:p>
          <a:p>
            <a:r>
              <a:rPr lang="en-US" baseline="0" dirty="0" smtClean="0"/>
              <a:t>A naïve solution to this problem is to increase the size of the monolithic request buffer…</a:t>
            </a:r>
          </a:p>
        </p:txBody>
      </p:sp>
      <p:sp>
        <p:nvSpPr>
          <p:cNvPr id="4" name="Slide Number Placeholder 3"/>
          <p:cNvSpPr>
            <a:spLocks noGrp="1"/>
          </p:cNvSpPr>
          <p:nvPr>
            <p:ph type="sldNum" sz="quarter" idx="10"/>
          </p:nvPr>
        </p:nvSpPr>
        <p:spPr/>
        <p:txBody>
          <a:bodyPr/>
          <a:lstStyle/>
          <a:p>
            <a:fld id="{AB959945-7217-484B-8E74-88DC87A74BB0}" type="slidenum">
              <a:rPr lang="en-US" smtClean="0"/>
              <a:pPr/>
              <a:t>8</a:t>
            </a:fld>
            <a:endParaRPr lang="en-US"/>
          </a:p>
        </p:txBody>
      </p:sp>
    </p:spTree>
    <p:extLst>
      <p:ext uri="{BB962C8B-B14F-4D97-AF65-F5344CB8AC3E}">
        <p14:creationId xmlns:p14="http://schemas.microsoft.com/office/powerpoint/2010/main" val="12582677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 naïve solution is to increase the size of the batch scheduler</a:t>
            </a:r>
          </a:p>
          <a:p>
            <a:r>
              <a:rPr lang="en-US" baseline="0" dirty="0" smtClean="0"/>
              <a:t>&lt;click&gt; transition: however …</a:t>
            </a:r>
          </a:p>
        </p:txBody>
      </p:sp>
      <p:sp>
        <p:nvSpPr>
          <p:cNvPr id="4" name="Slide Number Placeholder 3"/>
          <p:cNvSpPr>
            <a:spLocks noGrp="1"/>
          </p:cNvSpPr>
          <p:nvPr>
            <p:ph type="sldNum" sz="quarter" idx="10"/>
          </p:nvPr>
        </p:nvSpPr>
        <p:spPr/>
        <p:txBody>
          <a:bodyPr/>
          <a:lstStyle/>
          <a:p>
            <a:fld id="{AB959945-7217-484B-8E74-88DC87A74BB0}"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3"/>
          <p:cNvSpPr>
            <a:spLocks noChangeArrowheads="1"/>
          </p:cNvSpPr>
          <p:nvPr/>
        </p:nvSpPr>
        <p:spPr bwMode="auto">
          <a:xfrm>
            <a:off x="457200" y="1123950"/>
            <a:ext cx="82296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n-US"/>
          </a:p>
        </p:txBody>
      </p:sp>
      <p:sp>
        <p:nvSpPr>
          <p:cNvPr id="5" name="Line 8"/>
          <p:cNvSpPr>
            <a:spLocks noChangeShapeType="1"/>
          </p:cNvSpPr>
          <p:nvPr/>
        </p:nvSpPr>
        <p:spPr bwMode="auto">
          <a:xfrm>
            <a:off x="457200" y="3371850"/>
            <a:ext cx="8229600" cy="0"/>
          </a:xfrm>
          <a:prstGeom prst="line">
            <a:avLst/>
          </a:prstGeom>
          <a:noFill/>
          <a:ln w="19050">
            <a:solidFill>
              <a:schemeClr val="accent1"/>
            </a:solidFill>
            <a:round/>
            <a:headEnd/>
            <a:tailEnd/>
          </a:ln>
          <a:effectLst/>
        </p:spPr>
        <p:txBody>
          <a:bodyPr/>
          <a:lstStyle/>
          <a:p>
            <a:pPr>
              <a:defRPr/>
            </a:pPr>
            <a:endParaRPr lang="en-US"/>
          </a:p>
        </p:txBody>
      </p:sp>
      <p:sp>
        <p:nvSpPr>
          <p:cNvPr id="6" name="Line 10"/>
          <p:cNvSpPr>
            <a:spLocks noChangeShapeType="1"/>
          </p:cNvSpPr>
          <p:nvPr userDrawn="1"/>
        </p:nvSpPr>
        <p:spPr bwMode="auto">
          <a:xfrm>
            <a:off x="8686800" y="2457450"/>
            <a:ext cx="0" cy="914400"/>
          </a:xfrm>
          <a:prstGeom prst="line">
            <a:avLst/>
          </a:prstGeom>
          <a:noFill/>
          <a:ln w="25400">
            <a:solidFill>
              <a:schemeClr val="accent1"/>
            </a:solidFill>
            <a:round/>
            <a:headEnd/>
            <a:tailEnd/>
          </a:ln>
          <a:effectLst/>
        </p:spPr>
        <p:txBody>
          <a:bodyPr/>
          <a:lstStyle/>
          <a:p>
            <a:pPr>
              <a:defRPr/>
            </a:pPr>
            <a:endParaRPr lang="en-US"/>
          </a:p>
        </p:txBody>
      </p:sp>
      <p:sp>
        <p:nvSpPr>
          <p:cNvPr id="101378" name="Rectangle 2"/>
          <p:cNvSpPr>
            <a:spLocks noGrp="1" noChangeArrowheads="1"/>
          </p:cNvSpPr>
          <p:nvPr>
            <p:ph type="ctrTitle"/>
          </p:nvPr>
        </p:nvSpPr>
        <p:spPr>
          <a:xfrm>
            <a:off x="685800" y="1524000"/>
            <a:ext cx="7924800" cy="1752600"/>
          </a:xfrm>
        </p:spPr>
        <p:txBody>
          <a:bodyPr/>
          <a:lstStyle>
            <a:lvl1pPr>
              <a:defRPr sz="4800"/>
            </a:lvl1pPr>
          </a:lstStyle>
          <a:p>
            <a:r>
              <a:rPr lang="en-US" altLang="en-US"/>
              <a:t>Click to edit Master title style</a:t>
            </a:r>
          </a:p>
        </p:txBody>
      </p:sp>
      <p:sp>
        <p:nvSpPr>
          <p:cNvPr id="101379" name="Rectangle 3"/>
          <p:cNvSpPr>
            <a:spLocks noGrp="1" noChangeArrowheads="1"/>
          </p:cNvSpPr>
          <p:nvPr>
            <p:ph type="subTitle" idx="1"/>
          </p:nvPr>
        </p:nvSpPr>
        <p:spPr>
          <a:xfrm>
            <a:off x="685800" y="3581400"/>
            <a:ext cx="7848600" cy="1752600"/>
          </a:xfrm>
        </p:spPr>
        <p:txBody>
          <a:bodyPr/>
          <a:lstStyle>
            <a:lvl1pPr marL="0" indent="0" algn="ctr">
              <a:buFont typeface="Wingdings" pitchFamily="2" charset="2"/>
              <a:buNone/>
              <a:defRPr/>
            </a:lvl1pPr>
          </a:lstStyle>
          <a:p>
            <a:r>
              <a:rPr lang="en-US" altLang="en-US"/>
              <a:t>Click to edit Master subtitle style</a:t>
            </a:r>
          </a:p>
        </p:txBody>
      </p:sp>
      <p:sp>
        <p:nvSpPr>
          <p:cNvPr id="7" name="Rectangle 4"/>
          <p:cNvSpPr>
            <a:spLocks noGrp="1" noChangeArrowheads="1"/>
          </p:cNvSpPr>
          <p:nvPr>
            <p:ph type="dt" sz="half" idx="10"/>
          </p:nvPr>
        </p:nvSpPr>
        <p:spPr bwMode="auto">
          <a:xfrm>
            <a:off x="457200" y="6243638"/>
            <a:ext cx="2133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a:latin typeface="Garamond" pitchFamily="18" charset="0"/>
              </a:defRPr>
            </a:lvl1pPr>
          </a:lstStyle>
          <a:p>
            <a:endParaRPr lang="en-US" altLang="en-US"/>
          </a:p>
        </p:txBody>
      </p:sp>
      <p:sp>
        <p:nvSpPr>
          <p:cNvPr id="8" name="Rectangle 5"/>
          <p:cNvSpPr>
            <a:spLocks noGrp="1" noChangeArrowheads="1"/>
          </p:cNvSpPr>
          <p:nvPr>
            <p:ph type="ftr" sz="quarter" idx="11"/>
          </p:nvPr>
        </p:nvSpPr>
        <p:spPr>
          <a:xfrm>
            <a:off x="3124200" y="6243638"/>
            <a:ext cx="2895600" cy="457200"/>
          </a:xfrm>
        </p:spPr>
        <p:txBody>
          <a:bodyPr/>
          <a:lstStyle>
            <a:lvl1pPr>
              <a:defRPr/>
            </a:lvl1pPr>
          </a:lstStyle>
          <a:p>
            <a:endParaRPr lang="en-US" altLang="en-US"/>
          </a:p>
        </p:txBody>
      </p:sp>
      <p:sp>
        <p:nvSpPr>
          <p:cNvPr id="9" name="Rectangle 6"/>
          <p:cNvSpPr>
            <a:spLocks noGrp="1" noChangeArrowheads="1"/>
          </p:cNvSpPr>
          <p:nvPr>
            <p:ph type="sldNum" sz="quarter" idx="12"/>
          </p:nvPr>
        </p:nvSpPr>
        <p:spPr/>
        <p:txBody>
          <a:bodyPr/>
          <a:lstStyle>
            <a:lvl1pPr>
              <a:defRPr sz="1200"/>
            </a:lvl1pPr>
          </a:lstStyle>
          <a:p>
            <a:fld id="{7341D3D9-3FE8-4025-BF66-8DAB1ABB951F}" type="slidenum">
              <a:rPr lang="en-US" altLang="en-US"/>
              <a:pPr/>
              <a:t>‹#›</a:t>
            </a:fld>
            <a:endParaRPr lang="en-US" alt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F44DDA66-0DFC-412A-A4B0-EFE91F0913E7}" type="slidenum">
              <a:rPr lang="en-US" altLang="en-US"/>
              <a:pPr/>
              <a:t>‹#›</a:t>
            </a:fld>
            <a:endParaRPr lang="en-US" altLang="en-US"/>
          </a:p>
        </p:txBody>
      </p:sp>
    </p:spTree>
  </p:cSld>
  <p:clrMapOvr>
    <a:masterClrMapping/>
  </p:clrMapOvr>
  <p:transition xmlns:p14="http://schemas.microsoft.com/office/powerpoint/2010/mai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52400"/>
            <a:ext cx="215265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152400"/>
            <a:ext cx="63055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4D1F9A79-97CD-456A-8962-B51E5744B9CD}" type="slidenum">
              <a:rPr lang="en-US" altLang="en-US"/>
              <a:pPr/>
              <a:t>‹#›</a:t>
            </a:fld>
            <a:endParaRPr lang="en-US" altLang="en-US"/>
          </a:p>
        </p:txBody>
      </p:sp>
    </p:spTree>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9"/>
          <p:cNvSpPr>
            <a:spLocks noGrp="1" noChangeArrowheads="1"/>
          </p:cNvSpPr>
          <p:nvPr>
            <p:ph type="ftr" sz="quarter" idx="10"/>
          </p:nvPr>
        </p:nvSpPr>
        <p:spPr>
          <a:ln/>
        </p:spPr>
        <p:txBody>
          <a:bodyPr/>
          <a:lstStyle>
            <a:lvl1pPr>
              <a:defRPr/>
            </a:lvl1pPr>
          </a:lstStyle>
          <a:p>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323594FA-E141-4234-AE05-360401972BE7}" type="slidenum">
              <a:rPr lang="en-US" altLang="en-US"/>
              <a:pPr/>
              <a:t>‹#›</a:t>
            </a:fld>
            <a:endParaRPr lang="en-US" alt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29"/>
          <p:cNvSpPr>
            <a:spLocks noGrp="1" noChangeArrowheads="1"/>
          </p:cNvSpPr>
          <p:nvPr>
            <p:ph type="ftr" sz="quarter" idx="10"/>
          </p:nvPr>
        </p:nvSpPr>
        <p:spPr>
          <a:ln/>
        </p:spPr>
        <p:txBody>
          <a:bodyPr/>
          <a:lstStyle>
            <a:lvl1pPr>
              <a:defRPr/>
            </a:lvl1pPr>
          </a:lstStyle>
          <a:p>
            <a:endParaRPr lang="en-US" altLang="en-US"/>
          </a:p>
        </p:txBody>
      </p:sp>
      <p:sp>
        <p:nvSpPr>
          <p:cNvPr id="5" name="Rectangle 1030"/>
          <p:cNvSpPr>
            <a:spLocks noGrp="1" noChangeArrowheads="1"/>
          </p:cNvSpPr>
          <p:nvPr>
            <p:ph type="sldNum" sz="quarter" idx="11"/>
          </p:nvPr>
        </p:nvSpPr>
        <p:spPr>
          <a:ln/>
        </p:spPr>
        <p:txBody>
          <a:bodyPr/>
          <a:lstStyle>
            <a:lvl1pPr>
              <a:defRPr/>
            </a:lvl1pPr>
          </a:lstStyle>
          <a:p>
            <a:fld id="{C7AC7BA1-BEA2-40AF-9056-44DC8C985687}" type="slidenum">
              <a:rPr lang="en-US" altLang="en-US"/>
              <a:pPr/>
              <a:t>‹#›</a:t>
            </a:fld>
            <a:endParaRPr lang="en-US" altLang="en-US"/>
          </a:p>
        </p:txBody>
      </p:sp>
    </p:spTree>
  </p:cSld>
  <p:clrMapOvr>
    <a:masterClrMapping/>
  </p:clrMapOvr>
  <p:transition xmlns:p14="http://schemas.microsoft.com/office/powerpoint/2010/mai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371600"/>
            <a:ext cx="42291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9"/>
          <p:cNvSpPr>
            <a:spLocks noGrp="1" noChangeArrowheads="1"/>
          </p:cNvSpPr>
          <p:nvPr>
            <p:ph type="ftr" sz="quarter" idx="10"/>
          </p:nvPr>
        </p:nvSpPr>
        <p:spPr>
          <a:ln/>
        </p:spPr>
        <p:txBody>
          <a:bodyPr/>
          <a:lstStyle>
            <a:lvl1pPr>
              <a:defRPr/>
            </a:lvl1pPr>
          </a:lstStyle>
          <a:p>
            <a:endParaRPr lang="en-US" altLang="en-US"/>
          </a:p>
        </p:txBody>
      </p:sp>
      <p:sp>
        <p:nvSpPr>
          <p:cNvPr id="6" name="Rectangle 1030"/>
          <p:cNvSpPr>
            <a:spLocks noGrp="1" noChangeArrowheads="1"/>
          </p:cNvSpPr>
          <p:nvPr>
            <p:ph type="sldNum" sz="quarter" idx="11"/>
          </p:nvPr>
        </p:nvSpPr>
        <p:spPr>
          <a:ln/>
        </p:spPr>
        <p:txBody>
          <a:bodyPr/>
          <a:lstStyle>
            <a:lvl1pPr>
              <a:defRPr/>
            </a:lvl1pPr>
          </a:lstStyle>
          <a:p>
            <a:fld id="{94D2BBBE-2A44-4D16-8758-0239282DCC58}" type="slidenum">
              <a:rPr lang="en-US" altLang="en-US"/>
              <a:pPr/>
              <a:t>‹#›</a:t>
            </a:fld>
            <a:endParaRPr lang="en-US" altLang="en-US"/>
          </a:p>
        </p:txBody>
      </p:sp>
    </p:spTree>
  </p:cSld>
  <p:clrMapOvr>
    <a:masterClrMapping/>
  </p:clrMapOvr>
  <p:transition xmlns:p14="http://schemas.microsoft.com/office/powerpoint/2010/mai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29"/>
          <p:cNvSpPr>
            <a:spLocks noGrp="1" noChangeArrowheads="1"/>
          </p:cNvSpPr>
          <p:nvPr>
            <p:ph type="ftr" sz="quarter" idx="10"/>
          </p:nvPr>
        </p:nvSpPr>
        <p:spPr>
          <a:ln/>
        </p:spPr>
        <p:txBody>
          <a:bodyPr/>
          <a:lstStyle>
            <a:lvl1pPr>
              <a:defRPr/>
            </a:lvl1pPr>
          </a:lstStyle>
          <a:p>
            <a:endParaRPr lang="en-US" altLang="en-US"/>
          </a:p>
        </p:txBody>
      </p:sp>
      <p:sp>
        <p:nvSpPr>
          <p:cNvPr id="8" name="Rectangle 1030"/>
          <p:cNvSpPr>
            <a:spLocks noGrp="1" noChangeArrowheads="1"/>
          </p:cNvSpPr>
          <p:nvPr>
            <p:ph type="sldNum" sz="quarter" idx="11"/>
          </p:nvPr>
        </p:nvSpPr>
        <p:spPr>
          <a:ln/>
        </p:spPr>
        <p:txBody>
          <a:bodyPr/>
          <a:lstStyle>
            <a:lvl1pPr>
              <a:defRPr/>
            </a:lvl1pPr>
          </a:lstStyle>
          <a:p>
            <a:fld id="{D5FD5635-BCCD-45D2-B61E-320731E13B17}" type="slidenum">
              <a:rPr lang="en-US" altLang="en-US"/>
              <a:pPr/>
              <a:t>‹#›</a:t>
            </a:fld>
            <a:endParaRPr lang="en-US" altLang="en-US"/>
          </a:p>
        </p:txBody>
      </p:sp>
    </p:spTree>
  </p:cSld>
  <p:clrMapOvr>
    <a:masterClrMapping/>
  </p:clrMapOvr>
  <p:transition xmlns:p14="http://schemas.microsoft.com/office/powerpoint/2010/mai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29"/>
          <p:cNvSpPr>
            <a:spLocks noGrp="1" noChangeArrowheads="1"/>
          </p:cNvSpPr>
          <p:nvPr>
            <p:ph type="ftr" sz="quarter" idx="10"/>
          </p:nvPr>
        </p:nvSpPr>
        <p:spPr>
          <a:ln/>
        </p:spPr>
        <p:txBody>
          <a:bodyPr/>
          <a:lstStyle>
            <a:lvl1pPr>
              <a:defRPr/>
            </a:lvl1pPr>
          </a:lstStyle>
          <a:p>
            <a:endParaRPr lang="en-US" altLang="en-US"/>
          </a:p>
        </p:txBody>
      </p:sp>
      <p:sp>
        <p:nvSpPr>
          <p:cNvPr id="4" name="Rectangle 1030"/>
          <p:cNvSpPr>
            <a:spLocks noGrp="1" noChangeArrowheads="1"/>
          </p:cNvSpPr>
          <p:nvPr>
            <p:ph type="sldNum" sz="quarter" idx="11"/>
          </p:nvPr>
        </p:nvSpPr>
        <p:spPr>
          <a:ln/>
        </p:spPr>
        <p:txBody>
          <a:bodyPr/>
          <a:lstStyle>
            <a:lvl1pPr>
              <a:defRPr/>
            </a:lvl1pPr>
          </a:lstStyle>
          <a:p>
            <a:fld id="{018A7077-2B78-4FB5-8F56-24239751AEF0}" type="slidenum">
              <a:rPr lang="en-US" altLang="en-US"/>
              <a:pPr/>
              <a:t>‹#›</a:t>
            </a:fld>
            <a:endParaRPr lang="en-US" altLang="en-US"/>
          </a:p>
        </p:txBody>
      </p:sp>
    </p:spTree>
  </p:cSld>
  <p:clrMapOvr>
    <a:masterClrMapping/>
  </p:clrMapOvr>
  <p:transition xmlns:p14="http://schemas.microsoft.com/office/powerpoint/2010/mai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9"/>
          <p:cNvSpPr>
            <a:spLocks noGrp="1" noChangeArrowheads="1"/>
          </p:cNvSpPr>
          <p:nvPr>
            <p:ph type="ftr" sz="quarter" idx="10"/>
          </p:nvPr>
        </p:nvSpPr>
        <p:spPr>
          <a:ln/>
        </p:spPr>
        <p:txBody>
          <a:bodyPr/>
          <a:lstStyle>
            <a:lvl1pPr>
              <a:defRPr/>
            </a:lvl1pPr>
          </a:lstStyle>
          <a:p>
            <a:endParaRPr lang="en-US" altLang="en-US"/>
          </a:p>
        </p:txBody>
      </p:sp>
      <p:sp>
        <p:nvSpPr>
          <p:cNvPr id="3" name="Rectangle 1030"/>
          <p:cNvSpPr>
            <a:spLocks noGrp="1" noChangeArrowheads="1"/>
          </p:cNvSpPr>
          <p:nvPr>
            <p:ph type="sldNum" sz="quarter" idx="11"/>
          </p:nvPr>
        </p:nvSpPr>
        <p:spPr>
          <a:ln/>
        </p:spPr>
        <p:txBody>
          <a:bodyPr/>
          <a:lstStyle>
            <a:lvl1pPr>
              <a:defRPr/>
            </a:lvl1pPr>
          </a:lstStyle>
          <a:p>
            <a:fld id="{6E86574E-FA2E-425B-A84C-39F9592E9ECB}" type="slidenum">
              <a:rPr lang="en-US" altLang="en-US"/>
              <a:pPr/>
              <a:t>‹#›</a:t>
            </a:fld>
            <a:endParaRPr lang="en-US" altLang="en-US"/>
          </a:p>
        </p:txBody>
      </p:sp>
    </p:spTree>
  </p:cSld>
  <p:clrMapOvr>
    <a:masterClrMapping/>
  </p:clrMapOvr>
  <p:transition xmlns:p14="http://schemas.microsoft.com/office/powerpoint/2010/mai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endParaRPr lang="en-US" altLang="en-US"/>
          </a:p>
        </p:txBody>
      </p:sp>
      <p:sp>
        <p:nvSpPr>
          <p:cNvPr id="6" name="Rectangle 1030"/>
          <p:cNvSpPr>
            <a:spLocks noGrp="1" noChangeArrowheads="1"/>
          </p:cNvSpPr>
          <p:nvPr>
            <p:ph type="sldNum" sz="quarter" idx="11"/>
          </p:nvPr>
        </p:nvSpPr>
        <p:spPr>
          <a:ln/>
        </p:spPr>
        <p:txBody>
          <a:bodyPr/>
          <a:lstStyle>
            <a:lvl1pPr>
              <a:defRPr/>
            </a:lvl1pPr>
          </a:lstStyle>
          <a:p>
            <a:fld id="{9148CFD0-6DDB-45F0-A989-9F5CE648BC1E}" type="slidenum">
              <a:rPr lang="en-US" altLang="en-US"/>
              <a:pPr/>
              <a:t>‹#›</a:t>
            </a:fld>
            <a:endParaRPr lang="en-US" altLang="en-US"/>
          </a:p>
        </p:txBody>
      </p:sp>
    </p:spTree>
  </p:cSld>
  <p:clrMapOvr>
    <a:masterClrMapping/>
  </p:clrMapOvr>
  <p:transition xmlns:p14="http://schemas.microsoft.com/office/powerpoint/2010/mai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9"/>
          <p:cNvSpPr>
            <a:spLocks noGrp="1" noChangeArrowheads="1"/>
          </p:cNvSpPr>
          <p:nvPr>
            <p:ph type="ftr" sz="quarter" idx="10"/>
          </p:nvPr>
        </p:nvSpPr>
        <p:spPr>
          <a:ln/>
        </p:spPr>
        <p:txBody>
          <a:bodyPr/>
          <a:lstStyle>
            <a:lvl1pPr>
              <a:defRPr/>
            </a:lvl1pPr>
          </a:lstStyle>
          <a:p>
            <a:endParaRPr lang="en-US" altLang="en-US"/>
          </a:p>
        </p:txBody>
      </p:sp>
      <p:sp>
        <p:nvSpPr>
          <p:cNvPr id="6" name="Rectangle 1030"/>
          <p:cNvSpPr>
            <a:spLocks noGrp="1" noChangeArrowheads="1"/>
          </p:cNvSpPr>
          <p:nvPr>
            <p:ph type="sldNum" sz="quarter" idx="11"/>
          </p:nvPr>
        </p:nvSpPr>
        <p:spPr>
          <a:ln/>
        </p:spPr>
        <p:txBody>
          <a:bodyPr/>
          <a:lstStyle>
            <a:lvl1pPr>
              <a:defRPr/>
            </a:lvl1pPr>
          </a:lstStyle>
          <a:p>
            <a:fld id="{9E97B092-8552-4BA4-B0E1-CE51B98A2A2D}" type="slidenum">
              <a:rPr lang="en-US" altLang="en-US"/>
              <a:pPr/>
              <a:t>‹#›</a:t>
            </a:fld>
            <a:endParaRPr lang="en-US" altLang="en-US"/>
          </a:p>
        </p:txBody>
      </p:sp>
    </p:spTree>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bwMode="auto">
          <a:xfrm>
            <a:off x="228600" y="152400"/>
            <a:ext cx="8610600" cy="7563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dirty="0" smtClean="0"/>
              <a:t>Click to edit Master title style</a:t>
            </a:r>
          </a:p>
        </p:txBody>
      </p:sp>
      <p:sp>
        <p:nvSpPr>
          <p:cNvPr id="5123" name="Rectangle 1027"/>
          <p:cNvSpPr>
            <a:spLocks noGrp="1" noChangeArrowheads="1"/>
          </p:cNvSpPr>
          <p:nvPr>
            <p:ph type="body" idx="1"/>
          </p:nvPr>
        </p:nvSpPr>
        <p:spPr bwMode="auto">
          <a:xfrm>
            <a:off x="228600" y="908720"/>
            <a:ext cx="8610600" cy="53396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Garamond" pitchFamily="18" charset="0"/>
              </a:defRPr>
            </a:lvl1pPr>
          </a:lstStyle>
          <a:p>
            <a:endParaRPr lang="en-US" altLang="en-US"/>
          </a:p>
        </p:txBody>
      </p:sp>
      <p:sp>
        <p:nvSpPr>
          <p:cNvPr id="100358" name="Rectangle 1030"/>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600">
                <a:latin typeface="Garamond" pitchFamily="18" charset="0"/>
              </a:defRPr>
            </a:lvl1pPr>
          </a:lstStyle>
          <a:p>
            <a:fld id="{6F400BD0-49BF-48FC-8114-37C1D4F5AB3D}" type="slidenum">
              <a:rPr lang="en-US" altLang="en-US"/>
              <a:pPr/>
              <a:t>‹#›</a:t>
            </a:fld>
            <a:endParaRPr lang="en-US" altLang="en-US"/>
          </a:p>
        </p:txBody>
      </p:sp>
      <p:sp>
        <p:nvSpPr>
          <p:cNvPr id="100360" name="Line 1032"/>
          <p:cNvSpPr>
            <a:spLocks noChangeShapeType="1"/>
          </p:cNvSpPr>
          <p:nvPr/>
        </p:nvSpPr>
        <p:spPr bwMode="auto">
          <a:xfrm>
            <a:off x="228600" y="6248400"/>
            <a:ext cx="8610600" cy="0"/>
          </a:xfrm>
          <a:prstGeom prst="line">
            <a:avLst/>
          </a:prstGeom>
          <a:noFill/>
          <a:ln w="19050">
            <a:solidFill>
              <a:schemeClr val="accent1"/>
            </a:solidFill>
            <a:round/>
            <a:headEnd/>
            <a:tailEnd/>
          </a:ln>
          <a:effectLst/>
        </p:spPr>
        <p:txBody>
          <a:bodyPr/>
          <a:lstStyle/>
          <a:p>
            <a:pPr>
              <a:defRPr/>
            </a:pPr>
            <a:endParaRPr lang="en-US"/>
          </a:p>
        </p:txBody>
      </p:sp>
      <p:sp>
        <p:nvSpPr>
          <p:cNvPr id="100361" name="Line 1033"/>
          <p:cNvSpPr>
            <a:spLocks noChangeShapeType="1"/>
          </p:cNvSpPr>
          <p:nvPr/>
        </p:nvSpPr>
        <p:spPr bwMode="auto">
          <a:xfrm>
            <a:off x="228600" y="914400"/>
            <a:ext cx="8610600" cy="0"/>
          </a:xfrm>
          <a:prstGeom prst="line">
            <a:avLst/>
          </a:prstGeom>
          <a:noFill/>
          <a:ln w="19050">
            <a:solidFill>
              <a:schemeClr val="accent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xmlns:p14="http://schemas.microsoft.com/office/powerpoint/2010/main"/>
  <p:timing>
    <p:tnLst>
      <p:par>
        <p:cTn xmlns:p14="http://schemas.microsoft.com/office/powerpoint/2010/main" id="1" dur="indefinite" restart="never" nodeType="tmRoot"/>
      </p:par>
    </p:tnLst>
  </p:timing>
  <p:hf hdr="0" ft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Garamond" pitchFamily="18" charset="0"/>
        </a:defRPr>
      </a:lvl2pPr>
      <a:lvl3pPr algn="l" rtl="0" eaLnBrk="0" fontAlgn="base" hangingPunct="0">
        <a:spcBef>
          <a:spcPct val="0"/>
        </a:spcBef>
        <a:spcAft>
          <a:spcPct val="0"/>
        </a:spcAft>
        <a:defRPr sz="4000">
          <a:solidFill>
            <a:schemeClr val="tx2"/>
          </a:solidFill>
          <a:latin typeface="Garamond" pitchFamily="18" charset="0"/>
        </a:defRPr>
      </a:lvl3pPr>
      <a:lvl4pPr algn="l" rtl="0" eaLnBrk="0" fontAlgn="base" hangingPunct="0">
        <a:spcBef>
          <a:spcPct val="0"/>
        </a:spcBef>
        <a:spcAft>
          <a:spcPct val="0"/>
        </a:spcAft>
        <a:defRPr sz="4000">
          <a:solidFill>
            <a:schemeClr val="tx2"/>
          </a:solidFill>
          <a:latin typeface="Garamond" pitchFamily="18" charset="0"/>
        </a:defRPr>
      </a:lvl4pPr>
      <a:lvl5pPr algn="l" rtl="0" eaLnBrk="0" fontAlgn="base" hangingPunct="0">
        <a:spcBef>
          <a:spcPct val="0"/>
        </a:spcBef>
        <a:spcAft>
          <a:spcPct val="0"/>
        </a:spcAft>
        <a:defRPr sz="4000">
          <a:solidFill>
            <a:schemeClr val="tx2"/>
          </a:solidFill>
          <a:latin typeface="Garamond" pitchFamily="18" charset="0"/>
        </a:defRPr>
      </a:lvl5pPr>
      <a:lvl6pPr marL="457200" algn="l" rtl="0" fontAlgn="base">
        <a:spcBef>
          <a:spcPct val="0"/>
        </a:spcBef>
        <a:spcAft>
          <a:spcPct val="0"/>
        </a:spcAft>
        <a:defRPr sz="4000">
          <a:solidFill>
            <a:schemeClr val="tx2"/>
          </a:solidFill>
          <a:latin typeface="Garamond" pitchFamily="18" charset="0"/>
        </a:defRPr>
      </a:lvl6pPr>
      <a:lvl7pPr marL="914400" algn="l" rtl="0" fontAlgn="base">
        <a:spcBef>
          <a:spcPct val="0"/>
        </a:spcBef>
        <a:spcAft>
          <a:spcPct val="0"/>
        </a:spcAft>
        <a:defRPr sz="4000">
          <a:solidFill>
            <a:schemeClr val="tx2"/>
          </a:solidFill>
          <a:latin typeface="Garamond" pitchFamily="18" charset="0"/>
        </a:defRPr>
      </a:lvl7pPr>
      <a:lvl8pPr marL="1371600" algn="l" rtl="0" fontAlgn="base">
        <a:spcBef>
          <a:spcPct val="0"/>
        </a:spcBef>
        <a:spcAft>
          <a:spcPct val="0"/>
        </a:spcAft>
        <a:defRPr sz="4000">
          <a:solidFill>
            <a:schemeClr val="tx2"/>
          </a:solidFill>
          <a:latin typeface="Garamond" pitchFamily="18" charset="0"/>
        </a:defRPr>
      </a:lvl8pPr>
      <a:lvl9pPr marL="1828800" algn="l" rtl="0" fontAlgn="base">
        <a:spcBef>
          <a:spcPct val="0"/>
        </a:spcBef>
        <a:spcAft>
          <a:spcPct val="0"/>
        </a:spcAft>
        <a:defRPr sz="40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24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2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0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16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bwMode="auto">
          <a:xfrm>
            <a:off x="228600" y="152400"/>
            <a:ext cx="8610600" cy="106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5123" name="Rectangle 1027"/>
          <p:cNvSpPr>
            <a:spLocks noGrp="1" noChangeArrowheads="1"/>
          </p:cNvSpPr>
          <p:nvPr>
            <p:ph type="body" idx="1"/>
          </p:nvPr>
        </p:nvSpPr>
        <p:spPr bwMode="auto">
          <a:xfrm>
            <a:off x="228600" y="1371600"/>
            <a:ext cx="86106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0357"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Garamond" pitchFamily="18" charset="0"/>
              </a:defRPr>
            </a:lvl1pPr>
          </a:lstStyle>
          <a:p>
            <a:endParaRPr lang="en-US" altLang="en-US">
              <a:solidFill>
                <a:srgbClr val="000000"/>
              </a:solidFill>
            </a:endParaRPr>
          </a:p>
        </p:txBody>
      </p:sp>
      <p:sp>
        <p:nvSpPr>
          <p:cNvPr id="100358" name="Rectangle 1030"/>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600">
                <a:latin typeface="Garamond" pitchFamily="18" charset="0"/>
              </a:defRPr>
            </a:lvl1pPr>
          </a:lstStyle>
          <a:p>
            <a:fld id="{6F400BD0-49BF-48FC-8114-37C1D4F5AB3D}" type="slidenum">
              <a:rPr lang="en-US" altLang="en-US">
                <a:solidFill>
                  <a:srgbClr val="000000"/>
                </a:solidFill>
              </a:rPr>
              <a:pPr/>
              <a:t>‹#›</a:t>
            </a:fld>
            <a:endParaRPr lang="en-US" altLang="en-US">
              <a:solidFill>
                <a:srgbClr val="000000"/>
              </a:solidFill>
            </a:endParaRPr>
          </a:p>
        </p:txBody>
      </p:sp>
      <p:sp>
        <p:nvSpPr>
          <p:cNvPr id="100360" name="Line 1032"/>
          <p:cNvSpPr>
            <a:spLocks noChangeShapeType="1"/>
          </p:cNvSpPr>
          <p:nvPr/>
        </p:nvSpPr>
        <p:spPr bwMode="auto">
          <a:xfrm>
            <a:off x="228600" y="6248400"/>
            <a:ext cx="8610600" cy="0"/>
          </a:xfrm>
          <a:prstGeom prst="line">
            <a:avLst/>
          </a:prstGeom>
          <a:noFill/>
          <a:ln w="19050">
            <a:solidFill>
              <a:schemeClr val="accent1"/>
            </a:solidFill>
            <a:round/>
            <a:headEnd/>
            <a:tailEnd/>
          </a:ln>
          <a:effectLst/>
        </p:spPr>
        <p:txBody>
          <a:bodyPr/>
          <a:lstStyle/>
          <a:p>
            <a:pPr>
              <a:defRPr/>
            </a:pPr>
            <a:endParaRPr lang="en-US">
              <a:solidFill>
                <a:srgbClr val="000000"/>
              </a:solidFill>
            </a:endParaRPr>
          </a:p>
        </p:txBody>
      </p:sp>
      <p:sp>
        <p:nvSpPr>
          <p:cNvPr id="100361" name="Line 1033"/>
          <p:cNvSpPr>
            <a:spLocks noChangeShapeType="1"/>
          </p:cNvSpPr>
          <p:nvPr/>
        </p:nvSpPr>
        <p:spPr bwMode="auto">
          <a:xfrm>
            <a:off x="228600" y="914400"/>
            <a:ext cx="8610600" cy="0"/>
          </a:xfrm>
          <a:prstGeom prst="line">
            <a:avLst/>
          </a:prstGeom>
          <a:noFill/>
          <a:ln w="19050">
            <a:solidFill>
              <a:schemeClr val="accent1"/>
            </a:solidFill>
            <a:round/>
            <a:headEnd/>
            <a:tailEnd/>
          </a:ln>
          <a:effectLst/>
        </p:spPr>
        <p:txBody>
          <a:bodyPr/>
          <a:lstStyle/>
          <a:p>
            <a:pPr>
              <a:defRPr/>
            </a:pPr>
            <a:endParaRPr lang="en-US">
              <a:solidFill>
                <a:srgbClr val="000000"/>
              </a:solidFill>
            </a:endParaRPr>
          </a:p>
        </p:txBody>
      </p:sp>
    </p:spTree>
  </p:cSld>
  <p:clrMap bg1="lt1" tx1="dk1" bg2="lt2" tx2="dk2" accent1="accent1" accent2="accent2" accent3="accent3" accent4="accent4" accent5="accent5" accent6="accent6" hlink="hlink" folHlink="folHlink"/>
  <p:transition xmlns:p14="http://schemas.microsoft.com/office/powerpoint/2010/main"/>
  <p:timing>
    <p:tnLst>
      <p:par>
        <p:cTn xmlns:p14="http://schemas.microsoft.com/office/powerpoint/2010/main" id="1" dur="indefinite" restart="never" nodeType="tmRoot"/>
      </p:par>
    </p:tnLst>
  </p:timing>
  <p:hf hdr="0" ft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Garamond" pitchFamily="18" charset="0"/>
        </a:defRPr>
      </a:lvl2pPr>
      <a:lvl3pPr algn="l" rtl="0" eaLnBrk="0" fontAlgn="base" hangingPunct="0">
        <a:spcBef>
          <a:spcPct val="0"/>
        </a:spcBef>
        <a:spcAft>
          <a:spcPct val="0"/>
        </a:spcAft>
        <a:defRPr sz="4000">
          <a:solidFill>
            <a:schemeClr val="tx2"/>
          </a:solidFill>
          <a:latin typeface="Garamond" pitchFamily="18" charset="0"/>
        </a:defRPr>
      </a:lvl3pPr>
      <a:lvl4pPr algn="l" rtl="0" eaLnBrk="0" fontAlgn="base" hangingPunct="0">
        <a:spcBef>
          <a:spcPct val="0"/>
        </a:spcBef>
        <a:spcAft>
          <a:spcPct val="0"/>
        </a:spcAft>
        <a:defRPr sz="4000">
          <a:solidFill>
            <a:schemeClr val="tx2"/>
          </a:solidFill>
          <a:latin typeface="Garamond" pitchFamily="18" charset="0"/>
        </a:defRPr>
      </a:lvl4pPr>
      <a:lvl5pPr algn="l" rtl="0" eaLnBrk="0" fontAlgn="base" hangingPunct="0">
        <a:spcBef>
          <a:spcPct val="0"/>
        </a:spcBef>
        <a:spcAft>
          <a:spcPct val="0"/>
        </a:spcAft>
        <a:defRPr sz="4000">
          <a:solidFill>
            <a:schemeClr val="tx2"/>
          </a:solidFill>
          <a:latin typeface="Garamond" pitchFamily="18" charset="0"/>
        </a:defRPr>
      </a:lvl5pPr>
      <a:lvl6pPr marL="457200" algn="l" rtl="0" fontAlgn="base">
        <a:spcBef>
          <a:spcPct val="0"/>
        </a:spcBef>
        <a:spcAft>
          <a:spcPct val="0"/>
        </a:spcAft>
        <a:defRPr sz="4000">
          <a:solidFill>
            <a:schemeClr val="tx2"/>
          </a:solidFill>
          <a:latin typeface="Garamond" pitchFamily="18" charset="0"/>
        </a:defRPr>
      </a:lvl6pPr>
      <a:lvl7pPr marL="914400" algn="l" rtl="0" fontAlgn="base">
        <a:spcBef>
          <a:spcPct val="0"/>
        </a:spcBef>
        <a:spcAft>
          <a:spcPct val="0"/>
        </a:spcAft>
        <a:defRPr sz="4000">
          <a:solidFill>
            <a:schemeClr val="tx2"/>
          </a:solidFill>
          <a:latin typeface="Garamond" pitchFamily="18" charset="0"/>
        </a:defRPr>
      </a:lvl7pPr>
      <a:lvl8pPr marL="1371600" algn="l" rtl="0" fontAlgn="base">
        <a:spcBef>
          <a:spcPct val="0"/>
        </a:spcBef>
        <a:spcAft>
          <a:spcPct val="0"/>
        </a:spcAft>
        <a:defRPr sz="4000">
          <a:solidFill>
            <a:schemeClr val="tx2"/>
          </a:solidFill>
          <a:latin typeface="Garamond" pitchFamily="18" charset="0"/>
        </a:defRPr>
      </a:lvl8pPr>
      <a:lvl9pPr marL="1828800" algn="l" rtl="0" fontAlgn="base">
        <a:spcBef>
          <a:spcPct val="0"/>
        </a:spcBef>
        <a:spcAft>
          <a:spcPct val="0"/>
        </a:spcAft>
        <a:defRPr sz="40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24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2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0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16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 Id="rId3" Type="http://schemas.openxmlformats.org/officeDocument/2006/relationships/image" Target="../media/image5.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 Id="rId3" Type="http://schemas.openxmlformats.org/officeDocument/2006/relationships/chart" Target="../charts/char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 Id="rId3" Type="http://schemas.openxmlformats.org/officeDocument/2006/relationships/image" Target="../media/image5.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 Id="rId3" Type="http://schemas.openxmlformats.org/officeDocument/2006/relationships/chart" Target="../charts/char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 Id="rId3" Type="http://schemas.openxmlformats.org/officeDocument/2006/relationships/chart" Target="../charts/char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 Id="rId3" Type="http://schemas.openxmlformats.org/officeDocument/2006/relationships/chart" Target="../charts/char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5.xml"/><Relationship Id="rId3" Type="http://schemas.openxmlformats.org/officeDocument/2006/relationships/chart" Target="../charts/char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8.xml"/><Relationship Id="rId3" Type="http://schemas.openxmlformats.org/officeDocument/2006/relationships/chart" Target="../charts/chart9.xml"/></Relationships>
</file>

<file path=ppt/slides/_rels/slide48.xml.rels><?xml version="1.0" encoding="UTF-8" standalone="yes"?>
<Relationships xmlns="http://schemas.openxmlformats.org/package/2006/relationships"><Relationship Id="rId3" Type="http://schemas.openxmlformats.org/officeDocument/2006/relationships/chart" Target="../charts/chart10.xml"/><Relationship Id="rId4" Type="http://schemas.openxmlformats.org/officeDocument/2006/relationships/chart" Target="../charts/chart11.xml"/><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8.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png"/></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6672643" y="5484278"/>
            <a:ext cx="2363853" cy="910084"/>
          </a:xfrm>
          <a:prstGeom prst="rect">
            <a:avLst/>
          </a:prstGeom>
          <a:noFill/>
          <a:ln w="9525">
            <a:noFill/>
            <a:miter lim="800000"/>
            <a:headEnd/>
            <a:tailEnd/>
          </a:ln>
        </p:spPr>
      </p:pic>
      <p:sp>
        <p:nvSpPr>
          <p:cNvPr id="2" name="Title 1"/>
          <p:cNvSpPr>
            <a:spLocks noGrp="1"/>
          </p:cNvSpPr>
          <p:nvPr>
            <p:ph type="ctrTitle"/>
          </p:nvPr>
        </p:nvSpPr>
        <p:spPr>
          <a:xfrm>
            <a:off x="381000" y="1219200"/>
            <a:ext cx="8382000" cy="2057400"/>
          </a:xfrm>
        </p:spPr>
        <p:txBody>
          <a:bodyPr anchor="ctr" anchorCtr="0">
            <a:normAutofit/>
          </a:bodyPr>
          <a:lstStyle/>
          <a:p>
            <a:pPr algn="ctr"/>
            <a:r>
              <a:rPr lang="en-US" b="1" dirty="0" smtClean="0"/>
              <a:t>Staged Memory Scheduling</a:t>
            </a:r>
            <a:endParaRPr lang="en-US" b="1" dirty="0"/>
          </a:p>
        </p:txBody>
      </p:sp>
      <p:sp>
        <p:nvSpPr>
          <p:cNvPr id="3" name="Subtitle 2"/>
          <p:cNvSpPr>
            <a:spLocks noGrp="1"/>
          </p:cNvSpPr>
          <p:nvPr>
            <p:ph type="subTitle" idx="1"/>
          </p:nvPr>
        </p:nvSpPr>
        <p:spPr>
          <a:xfrm>
            <a:off x="467544" y="3429000"/>
            <a:ext cx="8208912" cy="614362"/>
          </a:xfrm>
        </p:spPr>
        <p:txBody>
          <a:bodyPr>
            <a:noAutofit/>
          </a:bodyPr>
          <a:lstStyle/>
          <a:p>
            <a:r>
              <a:rPr lang="en-US" sz="2000" b="1" dirty="0" err="1" smtClean="0"/>
              <a:t>Rachata</a:t>
            </a:r>
            <a:r>
              <a:rPr lang="en-US" sz="2000" b="1" dirty="0" smtClean="0"/>
              <a:t> </a:t>
            </a:r>
            <a:r>
              <a:rPr lang="en-US" sz="2000" b="1" dirty="0" err="1" smtClean="0"/>
              <a:t>Ausavarungnirun</a:t>
            </a:r>
            <a:r>
              <a:rPr lang="en-US" sz="2000" dirty="0" smtClean="0"/>
              <a:t>, Kevin Chang, </a:t>
            </a:r>
            <a:r>
              <a:rPr lang="en-US" sz="2000" dirty="0" err="1" smtClean="0"/>
              <a:t>Lavanya</a:t>
            </a:r>
            <a:r>
              <a:rPr lang="en-US" sz="2000" dirty="0" smtClean="0"/>
              <a:t> Subramanian, </a:t>
            </a:r>
          </a:p>
          <a:p>
            <a:r>
              <a:rPr lang="en-US" sz="2000" dirty="0" smtClean="0"/>
              <a:t>Gabriel H. </a:t>
            </a:r>
            <a:r>
              <a:rPr lang="en-US" sz="2000" dirty="0" err="1" smtClean="0"/>
              <a:t>Loh</a:t>
            </a:r>
            <a:r>
              <a:rPr lang="en-US" sz="2000" dirty="0" smtClean="0"/>
              <a:t>*, </a:t>
            </a:r>
            <a:r>
              <a:rPr lang="en-US" sz="2000" dirty="0" err="1" smtClean="0"/>
              <a:t>Onur</a:t>
            </a:r>
            <a:r>
              <a:rPr lang="en-US" sz="2000" dirty="0" smtClean="0"/>
              <a:t> </a:t>
            </a:r>
            <a:r>
              <a:rPr lang="en-US" sz="2000" dirty="0" err="1" smtClean="0"/>
              <a:t>Mutlu</a:t>
            </a:r>
            <a:endParaRPr lang="en-US" sz="2000" dirty="0" smtClean="0"/>
          </a:p>
          <a:p>
            <a:endParaRPr lang="en-US" sz="2000" dirty="0" smtClean="0"/>
          </a:p>
          <a:p>
            <a:r>
              <a:rPr lang="en-US" sz="2000" dirty="0" smtClean="0"/>
              <a:t>Carnegie Mellon University, *AMD Research</a:t>
            </a:r>
          </a:p>
          <a:p>
            <a:r>
              <a:rPr lang="en-US" sz="2000" dirty="0" smtClean="0"/>
              <a:t>June 12</a:t>
            </a:r>
            <a:r>
              <a:rPr lang="en-US" sz="2000" baseline="30000" dirty="0" smtClean="0"/>
              <a:t>th</a:t>
            </a:r>
            <a:r>
              <a:rPr lang="en-US" sz="2000" dirty="0" smtClean="0"/>
              <a:t> 2012</a:t>
            </a:r>
          </a:p>
        </p:txBody>
      </p:sp>
      <p:pic>
        <p:nvPicPr>
          <p:cNvPr id="5" name="Picture 4" descr="safari.png"/>
          <p:cNvPicPr>
            <a:picLocks noChangeAspect="1"/>
          </p:cNvPicPr>
          <p:nvPr/>
        </p:nvPicPr>
        <p:blipFill>
          <a:blip r:embed="rId4" cstate="print"/>
          <a:stretch>
            <a:fillRect/>
          </a:stretch>
        </p:blipFill>
        <p:spPr>
          <a:xfrm>
            <a:off x="323528" y="5603554"/>
            <a:ext cx="2277286" cy="658911"/>
          </a:xfrm>
          <a:prstGeom prst="rect">
            <a:avLst/>
          </a:prstGeom>
        </p:spPr>
      </p:pic>
      <p:pic>
        <p:nvPicPr>
          <p:cNvPr id="6" name="Picture 5" descr="Burgundy_CMU_JPG_Logo.jpg"/>
          <p:cNvPicPr>
            <a:picLocks noChangeAspect="1"/>
          </p:cNvPicPr>
          <p:nvPr/>
        </p:nvPicPr>
        <p:blipFill>
          <a:blip r:embed="rId5" cstate="print"/>
          <a:stretch>
            <a:fillRect/>
          </a:stretch>
        </p:blipFill>
        <p:spPr>
          <a:xfrm>
            <a:off x="2997479" y="5373216"/>
            <a:ext cx="3446729" cy="124465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ontent Placeholder 73"/>
          <p:cNvSpPr>
            <a:spLocks noGrp="1"/>
          </p:cNvSpPr>
          <p:nvPr>
            <p:ph idx="1"/>
          </p:nvPr>
        </p:nvSpPr>
        <p:spPr/>
        <p:txBody>
          <a:bodyPr/>
          <a:lstStyle/>
          <a:p>
            <a:endParaRPr lang="en-US" b="1" dirty="0" smtClean="0">
              <a:solidFill>
                <a:srgbClr val="FF0000"/>
              </a:solidFill>
            </a:endParaRPr>
          </a:p>
          <a:p>
            <a:endParaRPr lang="en-US" b="1" dirty="0">
              <a:solidFill>
                <a:srgbClr val="FF0000"/>
              </a:solidFill>
            </a:endParaRPr>
          </a:p>
          <a:p>
            <a:endParaRPr lang="en-US" b="1" dirty="0" smtClean="0">
              <a:solidFill>
                <a:srgbClr val="FF0000"/>
              </a:solidFill>
            </a:endParaRPr>
          </a:p>
          <a:p>
            <a:endParaRPr lang="en-US" b="1" dirty="0">
              <a:solidFill>
                <a:srgbClr val="FF0000"/>
              </a:solidFill>
            </a:endParaRPr>
          </a:p>
          <a:p>
            <a:endParaRPr lang="en-US" b="1" dirty="0" smtClean="0">
              <a:solidFill>
                <a:srgbClr val="FF0000"/>
              </a:solidFill>
            </a:endParaRPr>
          </a:p>
          <a:p>
            <a:endParaRPr lang="en-US" b="1" dirty="0">
              <a:solidFill>
                <a:srgbClr val="FF0000"/>
              </a:solidFill>
            </a:endParaRPr>
          </a:p>
          <a:p>
            <a:endParaRPr lang="en-US" b="1" dirty="0" smtClean="0">
              <a:solidFill>
                <a:srgbClr val="FF0000"/>
              </a:solidFill>
            </a:endParaRPr>
          </a:p>
          <a:p>
            <a:r>
              <a:rPr lang="en-US" dirty="0" smtClean="0"/>
              <a:t>A large buffer requires more complicated logic to:</a:t>
            </a:r>
          </a:p>
          <a:p>
            <a:pPr lvl="1"/>
            <a:r>
              <a:rPr lang="en-US" dirty="0" smtClean="0"/>
              <a:t>Analyze memory requests (e.g., determine row buffer hits)</a:t>
            </a:r>
          </a:p>
          <a:p>
            <a:pPr lvl="1"/>
            <a:r>
              <a:rPr lang="en-US" dirty="0" smtClean="0"/>
              <a:t>Analyze application characteristics</a:t>
            </a:r>
          </a:p>
          <a:p>
            <a:pPr lvl="1"/>
            <a:r>
              <a:rPr lang="en-US" dirty="0" smtClean="0"/>
              <a:t>Assign and enforce priorities </a:t>
            </a:r>
          </a:p>
          <a:p>
            <a:r>
              <a:rPr lang="en-US" dirty="0" smtClean="0"/>
              <a:t>This leads to high complexity, high power, large die area</a:t>
            </a:r>
          </a:p>
        </p:txBody>
      </p:sp>
      <p:sp>
        <p:nvSpPr>
          <p:cNvPr id="2" name="Title 1"/>
          <p:cNvSpPr>
            <a:spLocks noGrp="1"/>
          </p:cNvSpPr>
          <p:nvPr>
            <p:ph type="title"/>
          </p:nvPr>
        </p:nvSpPr>
        <p:spPr/>
        <p:txBody>
          <a:bodyPr/>
          <a:lstStyle/>
          <a:p>
            <a:r>
              <a:rPr lang="en-US" dirty="0" smtClean="0"/>
              <a:t>Problems with Large Monolithic Buffer</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10</a:t>
            </a:fld>
            <a:endParaRPr lang="en-US" altLang="en-US"/>
          </a:p>
        </p:txBody>
      </p:sp>
      <p:sp>
        <p:nvSpPr>
          <p:cNvPr id="33" name="Rectangle 32"/>
          <p:cNvSpPr/>
          <p:nvPr/>
        </p:nvSpPr>
        <p:spPr>
          <a:xfrm>
            <a:off x="755576" y="1052736"/>
            <a:ext cx="7632848" cy="2376264"/>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755576" y="3409836"/>
            <a:ext cx="7632848" cy="523220"/>
          </a:xfrm>
          <a:prstGeom prst="rect">
            <a:avLst/>
          </a:prstGeom>
          <a:solidFill>
            <a:schemeClr val="tx2">
              <a:lumMod val="60000"/>
              <a:lumOff val="40000"/>
            </a:schemeClr>
          </a:solidFill>
          <a:ln w="38100">
            <a:solidFill>
              <a:schemeClr val="tx1"/>
            </a:solidFill>
          </a:ln>
        </p:spPr>
        <p:txBody>
          <a:bodyPr wrap="square" rtlCol="0">
            <a:spAutoFit/>
          </a:bodyPr>
          <a:lstStyle/>
          <a:p>
            <a:pPr algn="ctr"/>
            <a:r>
              <a:rPr lang="en-US" sz="2800" dirty="0" smtClean="0"/>
              <a:t>Memory Scheduler</a:t>
            </a:r>
            <a:endParaRPr lang="en-US" sz="2800" dirty="0"/>
          </a:p>
        </p:txBody>
      </p:sp>
      <p:sp>
        <p:nvSpPr>
          <p:cNvPr id="35" name="Rectangle 34"/>
          <p:cNvSpPr/>
          <p:nvPr/>
        </p:nvSpPr>
        <p:spPr>
          <a:xfrm>
            <a:off x="827584" y="112474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827584" y="148478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827584" y="184482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1763688" y="112474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1763688" y="148478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1763688" y="184482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2699792" y="112474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2699792" y="148478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2699792" y="184482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3635896" y="112474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3635896" y="148478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3635896" y="184482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572000" y="112474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4572000" y="148478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4572000" y="184482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5508104" y="112474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5508104" y="148478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5508104" y="184482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a:off x="6444208" y="112474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6444208" y="148478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6444208" y="184482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p:cNvSpPr/>
          <p:nvPr/>
        </p:nvSpPr>
        <p:spPr>
          <a:xfrm>
            <a:off x="7380312" y="112474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p:cNvSpPr/>
          <p:nvPr/>
        </p:nvSpPr>
        <p:spPr>
          <a:xfrm>
            <a:off x="7380312" y="148478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7380312" y="184482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p:cNvSpPr txBox="1"/>
          <p:nvPr/>
        </p:nvSpPr>
        <p:spPr>
          <a:xfrm>
            <a:off x="827584" y="1124744"/>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87" name="TextBox 86"/>
          <p:cNvSpPr txBox="1"/>
          <p:nvPr/>
        </p:nvSpPr>
        <p:spPr>
          <a:xfrm>
            <a:off x="1763688" y="1475492"/>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88" name="TextBox 87"/>
          <p:cNvSpPr txBox="1"/>
          <p:nvPr/>
        </p:nvSpPr>
        <p:spPr>
          <a:xfrm>
            <a:off x="827584" y="1835532"/>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89" name="TextBox 88"/>
          <p:cNvSpPr txBox="1"/>
          <p:nvPr/>
        </p:nvSpPr>
        <p:spPr>
          <a:xfrm>
            <a:off x="3635896" y="1475492"/>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90" name="TextBox 89"/>
          <p:cNvSpPr txBox="1"/>
          <p:nvPr/>
        </p:nvSpPr>
        <p:spPr>
          <a:xfrm>
            <a:off x="4572000" y="1124744"/>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91" name="TextBox 90"/>
          <p:cNvSpPr txBox="1"/>
          <p:nvPr/>
        </p:nvSpPr>
        <p:spPr>
          <a:xfrm>
            <a:off x="5508104" y="1475492"/>
            <a:ext cx="936104" cy="369332"/>
          </a:xfrm>
          <a:prstGeom prst="rect">
            <a:avLst/>
          </a:prstGeom>
          <a:solidFill>
            <a:srgbClr val="FF5050"/>
          </a:solidFill>
          <a:ln w="22225">
            <a:solidFill>
              <a:schemeClr val="tx1"/>
            </a:solidFill>
          </a:ln>
        </p:spPr>
        <p:txBody>
          <a:bodyPr wrap="square" rtlCol="0">
            <a:spAutoFit/>
          </a:bodyPr>
          <a:lstStyle/>
          <a:p>
            <a:pPr algn="ctr"/>
            <a:r>
              <a:rPr lang="en-US" dirty="0" err="1" smtClean="0"/>
              <a:t>Req</a:t>
            </a:r>
            <a:endParaRPr lang="en-US" dirty="0"/>
          </a:p>
        </p:txBody>
      </p:sp>
      <p:sp>
        <p:nvSpPr>
          <p:cNvPr id="92" name="TextBox 91"/>
          <p:cNvSpPr txBox="1"/>
          <p:nvPr/>
        </p:nvSpPr>
        <p:spPr>
          <a:xfrm>
            <a:off x="7380312" y="1475492"/>
            <a:ext cx="936104" cy="369332"/>
          </a:xfrm>
          <a:prstGeom prst="rect">
            <a:avLst/>
          </a:prstGeom>
          <a:solidFill>
            <a:schemeClr val="tx2">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93" name="TextBox 92"/>
          <p:cNvSpPr txBox="1"/>
          <p:nvPr/>
        </p:nvSpPr>
        <p:spPr>
          <a:xfrm>
            <a:off x="1763688" y="112474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94" name="TextBox 93"/>
          <p:cNvSpPr txBox="1"/>
          <p:nvPr/>
        </p:nvSpPr>
        <p:spPr>
          <a:xfrm>
            <a:off x="2699792" y="112474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97" name="TextBox 96"/>
          <p:cNvSpPr txBox="1"/>
          <p:nvPr/>
        </p:nvSpPr>
        <p:spPr>
          <a:xfrm>
            <a:off x="3635896" y="1124744"/>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98" name="TextBox 97"/>
          <p:cNvSpPr txBox="1"/>
          <p:nvPr/>
        </p:nvSpPr>
        <p:spPr>
          <a:xfrm>
            <a:off x="3635896" y="1835532"/>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99" name="TextBox 98"/>
          <p:cNvSpPr txBox="1"/>
          <p:nvPr/>
        </p:nvSpPr>
        <p:spPr>
          <a:xfrm>
            <a:off x="2699792" y="148478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00" name="TextBox 99"/>
          <p:cNvSpPr txBox="1"/>
          <p:nvPr/>
        </p:nvSpPr>
        <p:spPr>
          <a:xfrm>
            <a:off x="1763688" y="1835532"/>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01" name="TextBox 100"/>
          <p:cNvSpPr txBox="1"/>
          <p:nvPr/>
        </p:nvSpPr>
        <p:spPr>
          <a:xfrm>
            <a:off x="827584" y="148478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02" name="TextBox 101"/>
          <p:cNvSpPr txBox="1"/>
          <p:nvPr/>
        </p:nvSpPr>
        <p:spPr>
          <a:xfrm>
            <a:off x="4572000" y="148478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03" name="TextBox 102"/>
          <p:cNvSpPr txBox="1"/>
          <p:nvPr/>
        </p:nvSpPr>
        <p:spPr>
          <a:xfrm>
            <a:off x="4572000" y="1835532"/>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04" name="TextBox 103"/>
          <p:cNvSpPr txBox="1"/>
          <p:nvPr/>
        </p:nvSpPr>
        <p:spPr>
          <a:xfrm>
            <a:off x="5508104" y="1835532"/>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05" name="TextBox 104"/>
          <p:cNvSpPr txBox="1"/>
          <p:nvPr/>
        </p:nvSpPr>
        <p:spPr>
          <a:xfrm>
            <a:off x="5508104" y="112474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06" name="TextBox 105"/>
          <p:cNvSpPr txBox="1"/>
          <p:nvPr/>
        </p:nvSpPr>
        <p:spPr>
          <a:xfrm>
            <a:off x="6444208" y="112474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07" name="TextBox 106"/>
          <p:cNvSpPr txBox="1"/>
          <p:nvPr/>
        </p:nvSpPr>
        <p:spPr>
          <a:xfrm>
            <a:off x="7380312" y="112474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08" name="TextBox 107"/>
          <p:cNvSpPr txBox="1"/>
          <p:nvPr/>
        </p:nvSpPr>
        <p:spPr>
          <a:xfrm>
            <a:off x="6444208" y="1484784"/>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109" name="TextBox 108"/>
          <p:cNvSpPr txBox="1"/>
          <p:nvPr/>
        </p:nvSpPr>
        <p:spPr>
          <a:xfrm>
            <a:off x="6444208" y="1835532"/>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10" name="TextBox 109"/>
          <p:cNvSpPr txBox="1"/>
          <p:nvPr/>
        </p:nvSpPr>
        <p:spPr>
          <a:xfrm>
            <a:off x="7380312" y="1835532"/>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11" name="Rectangle 110"/>
          <p:cNvSpPr/>
          <p:nvPr/>
        </p:nvSpPr>
        <p:spPr>
          <a:xfrm>
            <a:off x="827584" y="220486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827584" y="256490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p:cNvSpPr/>
          <p:nvPr/>
        </p:nvSpPr>
        <p:spPr>
          <a:xfrm>
            <a:off x="827584" y="292494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1763688" y="220486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p:cNvSpPr/>
          <p:nvPr/>
        </p:nvSpPr>
        <p:spPr>
          <a:xfrm>
            <a:off x="1763688" y="256490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115"/>
          <p:cNvSpPr/>
          <p:nvPr/>
        </p:nvSpPr>
        <p:spPr>
          <a:xfrm>
            <a:off x="1763688" y="292494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116"/>
          <p:cNvSpPr/>
          <p:nvPr/>
        </p:nvSpPr>
        <p:spPr>
          <a:xfrm>
            <a:off x="2699792" y="220486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117"/>
          <p:cNvSpPr/>
          <p:nvPr/>
        </p:nvSpPr>
        <p:spPr>
          <a:xfrm>
            <a:off x="2699792" y="256490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Rectangle 119"/>
          <p:cNvSpPr/>
          <p:nvPr/>
        </p:nvSpPr>
        <p:spPr>
          <a:xfrm>
            <a:off x="3635896" y="220486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120"/>
          <p:cNvSpPr/>
          <p:nvPr/>
        </p:nvSpPr>
        <p:spPr>
          <a:xfrm>
            <a:off x="3635896" y="256490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p:cNvSpPr/>
          <p:nvPr/>
        </p:nvSpPr>
        <p:spPr>
          <a:xfrm>
            <a:off x="4572000" y="220486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p:cNvSpPr/>
          <p:nvPr/>
        </p:nvSpPr>
        <p:spPr>
          <a:xfrm>
            <a:off x="4572000" y="256490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p:cNvSpPr/>
          <p:nvPr/>
        </p:nvSpPr>
        <p:spPr>
          <a:xfrm>
            <a:off x="5508104" y="220486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126"/>
          <p:cNvSpPr/>
          <p:nvPr/>
        </p:nvSpPr>
        <p:spPr>
          <a:xfrm>
            <a:off x="5508104" y="256490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p:cNvSpPr/>
          <p:nvPr/>
        </p:nvSpPr>
        <p:spPr>
          <a:xfrm>
            <a:off x="6444208" y="220486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p:cNvSpPr/>
          <p:nvPr/>
        </p:nvSpPr>
        <p:spPr>
          <a:xfrm>
            <a:off x="6444208" y="256490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p:cNvSpPr/>
          <p:nvPr/>
        </p:nvSpPr>
        <p:spPr>
          <a:xfrm>
            <a:off x="7380312" y="220486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p:cNvSpPr/>
          <p:nvPr/>
        </p:nvSpPr>
        <p:spPr>
          <a:xfrm>
            <a:off x="7380312" y="256490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TextBox 134"/>
          <p:cNvSpPr txBox="1"/>
          <p:nvPr/>
        </p:nvSpPr>
        <p:spPr>
          <a:xfrm>
            <a:off x="827584" y="2204864"/>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136" name="TextBox 135"/>
          <p:cNvSpPr txBox="1"/>
          <p:nvPr/>
        </p:nvSpPr>
        <p:spPr>
          <a:xfrm>
            <a:off x="827584" y="2915652"/>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137" name="TextBox 136"/>
          <p:cNvSpPr txBox="1"/>
          <p:nvPr/>
        </p:nvSpPr>
        <p:spPr>
          <a:xfrm>
            <a:off x="3635896" y="2555612"/>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38" name="TextBox 137"/>
          <p:cNvSpPr txBox="1"/>
          <p:nvPr/>
        </p:nvSpPr>
        <p:spPr>
          <a:xfrm>
            <a:off x="4572000" y="2204864"/>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139" name="TextBox 138"/>
          <p:cNvSpPr txBox="1"/>
          <p:nvPr/>
        </p:nvSpPr>
        <p:spPr>
          <a:xfrm>
            <a:off x="5508104" y="2555612"/>
            <a:ext cx="936104" cy="369332"/>
          </a:xfrm>
          <a:prstGeom prst="rect">
            <a:avLst/>
          </a:prstGeom>
          <a:solidFill>
            <a:srgbClr val="FF5050"/>
          </a:solidFill>
          <a:ln w="22225">
            <a:solidFill>
              <a:schemeClr val="tx1"/>
            </a:solidFill>
          </a:ln>
        </p:spPr>
        <p:txBody>
          <a:bodyPr wrap="square" rtlCol="0">
            <a:spAutoFit/>
          </a:bodyPr>
          <a:lstStyle/>
          <a:p>
            <a:pPr algn="ctr"/>
            <a:r>
              <a:rPr lang="en-US" dirty="0" err="1" smtClean="0"/>
              <a:t>Req</a:t>
            </a:r>
            <a:endParaRPr lang="en-US" dirty="0"/>
          </a:p>
        </p:txBody>
      </p:sp>
      <p:sp>
        <p:nvSpPr>
          <p:cNvPr id="140" name="TextBox 139"/>
          <p:cNvSpPr txBox="1"/>
          <p:nvPr/>
        </p:nvSpPr>
        <p:spPr>
          <a:xfrm>
            <a:off x="7380312" y="2204864"/>
            <a:ext cx="936104" cy="369332"/>
          </a:xfrm>
          <a:prstGeom prst="rect">
            <a:avLst/>
          </a:prstGeom>
          <a:solidFill>
            <a:schemeClr val="tx2">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141" name="TextBox 140"/>
          <p:cNvSpPr txBox="1"/>
          <p:nvPr/>
        </p:nvSpPr>
        <p:spPr>
          <a:xfrm>
            <a:off x="1763688" y="220486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42" name="TextBox 141"/>
          <p:cNvSpPr txBox="1"/>
          <p:nvPr/>
        </p:nvSpPr>
        <p:spPr>
          <a:xfrm>
            <a:off x="2699792" y="184482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43" name="TextBox 142"/>
          <p:cNvSpPr txBox="1"/>
          <p:nvPr/>
        </p:nvSpPr>
        <p:spPr>
          <a:xfrm>
            <a:off x="3635896" y="2204864"/>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144" name="TextBox 143"/>
          <p:cNvSpPr txBox="1"/>
          <p:nvPr/>
        </p:nvSpPr>
        <p:spPr>
          <a:xfrm>
            <a:off x="1763688" y="2915652"/>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45" name="TextBox 144"/>
          <p:cNvSpPr txBox="1"/>
          <p:nvPr/>
        </p:nvSpPr>
        <p:spPr>
          <a:xfrm>
            <a:off x="2699792" y="220486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46" name="TextBox 145"/>
          <p:cNvSpPr txBox="1"/>
          <p:nvPr/>
        </p:nvSpPr>
        <p:spPr>
          <a:xfrm>
            <a:off x="1763688" y="256490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47" name="TextBox 146"/>
          <p:cNvSpPr txBox="1"/>
          <p:nvPr/>
        </p:nvSpPr>
        <p:spPr>
          <a:xfrm>
            <a:off x="827584" y="256490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48" name="TextBox 147"/>
          <p:cNvSpPr txBox="1"/>
          <p:nvPr/>
        </p:nvSpPr>
        <p:spPr>
          <a:xfrm>
            <a:off x="4572000" y="256490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49" name="TextBox 148"/>
          <p:cNvSpPr txBox="1"/>
          <p:nvPr/>
        </p:nvSpPr>
        <p:spPr>
          <a:xfrm>
            <a:off x="2699792" y="256490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50" name="TextBox 149"/>
          <p:cNvSpPr txBox="1"/>
          <p:nvPr/>
        </p:nvSpPr>
        <p:spPr>
          <a:xfrm>
            <a:off x="5508104" y="220486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51" name="TextBox 150"/>
          <p:cNvSpPr txBox="1"/>
          <p:nvPr/>
        </p:nvSpPr>
        <p:spPr>
          <a:xfrm>
            <a:off x="6444208" y="2204864"/>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152" name="TextBox 151"/>
          <p:cNvSpPr txBox="1"/>
          <p:nvPr/>
        </p:nvSpPr>
        <p:spPr>
          <a:xfrm>
            <a:off x="6444208" y="256490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53" name="TextBox 152"/>
          <p:cNvSpPr txBox="1"/>
          <p:nvPr/>
        </p:nvSpPr>
        <p:spPr>
          <a:xfrm>
            <a:off x="7380312" y="2555612"/>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19" name="Rectangle 118"/>
          <p:cNvSpPr/>
          <p:nvPr/>
        </p:nvSpPr>
        <p:spPr>
          <a:xfrm>
            <a:off x="2699792" y="292494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121"/>
          <p:cNvSpPr/>
          <p:nvPr/>
        </p:nvSpPr>
        <p:spPr>
          <a:xfrm>
            <a:off x="3635896" y="292494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p:cNvSpPr/>
          <p:nvPr/>
        </p:nvSpPr>
        <p:spPr>
          <a:xfrm>
            <a:off x="4572000" y="292494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p:cNvSpPr/>
          <p:nvPr/>
        </p:nvSpPr>
        <p:spPr>
          <a:xfrm>
            <a:off x="5508104" y="292494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p:cNvSpPr/>
          <p:nvPr/>
        </p:nvSpPr>
        <p:spPr>
          <a:xfrm>
            <a:off x="6444208" y="292494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p:cNvSpPr/>
          <p:nvPr/>
        </p:nvSpPr>
        <p:spPr>
          <a:xfrm>
            <a:off x="7380312" y="292494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TextBox 153"/>
          <p:cNvSpPr txBox="1"/>
          <p:nvPr/>
        </p:nvSpPr>
        <p:spPr>
          <a:xfrm>
            <a:off x="748738" y="3413192"/>
            <a:ext cx="7645754" cy="2246769"/>
          </a:xfrm>
          <a:prstGeom prst="rect">
            <a:avLst/>
          </a:prstGeom>
          <a:solidFill>
            <a:schemeClr val="tx2">
              <a:lumMod val="60000"/>
              <a:lumOff val="40000"/>
            </a:schemeClr>
          </a:solidFill>
          <a:ln w="38100">
            <a:solidFill>
              <a:schemeClr val="tx1"/>
            </a:solidFill>
          </a:ln>
        </p:spPr>
        <p:txBody>
          <a:bodyPr wrap="square" rtlCol="0">
            <a:spAutoFit/>
          </a:bodyPr>
          <a:lstStyle/>
          <a:p>
            <a:pPr algn="ctr"/>
            <a:endParaRPr lang="en-US" sz="2800" dirty="0" smtClean="0"/>
          </a:p>
          <a:p>
            <a:pPr algn="ctr"/>
            <a:endParaRPr lang="en-US" sz="2800" dirty="0"/>
          </a:p>
          <a:p>
            <a:pPr algn="ctr"/>
            <a:r>
              <a:rPr lang="en-US" sz="2800" dirty="0" smtClean="0"/>
              <a:t>More Complex Memory Scheduler</a:t>
            </a:r>
          </a:p>
          <a:p>
            <a:pPr algn="ctr"/>
            <a:endParaRPr lang="en-US" sz="2800" dirty="0"/>
          </a:p>
          <a:p>
            <a:pPr algn="ctr"/>
            <a:endParaRPr lang="en-US" sz="2800" dirty="0" smtClean="0"/>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4">
                                            <p:txEl>
                                              <p:pRg st="7" end="7"/>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4">
                                            <p:txEl>
                                              <p:pRg st="8" end="8"/>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4">
                                            <p:txEl>
                                              <p:pRg st="9" end="9"/>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4">
                                            <p:txEl>
                                              <p:pRg st="10" end="1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4">
                                            <p:txEl>
                                              <p:pRg st="11" end="1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nodeType="clickEffect">
                                  <p:stCondLst>
                                    <p:cond delay="0"/>
                                  </p:stCondLst>
                                  <p:childTnLst>
                                    <p:animEffect transition="out" filter="fade">
                                      <p:cBhvr>
                                        <p:cTn id="20" dur="500"/>
                                        <p:tgtEl>
                                          <p:spTgt spid="74">
                                            <p:txEl>
                                              <p:pRg st="7" end="7"/>
                                            </p:txEl>
                                          </p:spTgt>
                                        </p:tgtEl>
                                      </p:cBhvr>
                                    </p:animEffect>
                                    <p:set>
                                      <p:cBhvr>
                                        <p:cTn id="21" dur="1" fill="hold">
                                          <p:stCondLst>
                                            <p:cond delay="499"/>
                                          </p:stCondLst>
                                        </p:cTn>
                                        <p:tgtEl>
                                          <p:spTgt spid="74">
                                            <p:txEl>
                                              <p:pRg st="7" end="7"/>
                                            </p:txEl>
                                          </p:spTgt>
                                        </p:tgtEl>
                                        <p:attrNameLst>
                                          <p:attrName>style.visibility</p:attrName>
                                        </p:attrNameLst>
                                      </p:cBhvr>
                                      <p:to>
                                        <p:strVal val="hidden"/>
                                      </p:to>
                                    </p:set>
                                  </p:childTnLst>
                                </p:cTn>
                              </p:par>
                              <p:par>
                                <p:cTn id="22" presetID="10" presetClass="exit" presetSubtype="0" fill="hold" nodeType="withEffect">
                                  <p:stCondLst>
                                    <p:cond delay="0"/>
                                  </p:stCondLst>
                                  <p:childTnLst>
                                    <p:animEffect transition="out" filter="fade">
                                      <p:cBhvr>
                                        <p:cTn id="23" dur="500"/>
                                        <p:tgtEl>
                                          <p:spTgt spid="74">
                                            <p:txEl>
                                              <p:pRg st="8" end="8"/>
                                            </p:txEl>
                                          </p:spTgt>
                                        </p:tgtEl>
                                      </p:cBhvr>
                                    </p:animEffect>
                                    <p:set>
                                      <p:cBhvr>
                                        <p:cTn id="24" dur="1" fill="hold">
                                          <p:stCondLst>
                                            <p:cond delay="499"/>
                                          </p:stCondLst>
                                        </p:cTn>
                                        <p:tgtEl>
                                          <p:spTgt spid="74">
                                            <p:txEl>
                                              <p:pRg st="8" end="8"/>
                                            </p:txEl>
                                          </p:spTgt>
                                        </p:tgtEl>
                                        <p:attrNameLst>
                                          <p:attrName>style.visibility</p:attrName>
                                        </p:attrNameLst>
                                      </p:cBhvr>
                                      <p:to>
                                        <p:strVal val="hidden"/>
                                      </p:to>
                                    </p:set>
                                  </p:childTnLst>
                                </p:cTn>
                              </p:par>
                              <p:par>
                                <p:cTn id="25" presetID="10" presetClass="exit" presetSubtype="0" fill="hold" nodeType="withEffect">
                                  <p:stCondLst>
                                    <p:cond delay="0"/>
                                  </p:stCondLst>
                                  <p:childTnLst>
                                    <p:animEffect transition="out" filter="fade">
                                      <p:cBhvr>
                                        <p:cTn id="26" dur="500"/>
                                        <p:tgtEl>
                                          <p:spTgt spid="74">
                                            <p:txEl>
                                              <p:pRg st="9" end="9"/>
                                            </p:txEl>
                                          </p:spTgt>
                                        </p:tgtEl>
                                      </p:cBhvr>
                                    </p:animEffect>
                                    <p:set>
                                      <p:cBhvr>
                                        <p:cTn id="27" dur="1" fill="hold">
                                          <p:stCondLst>
                                            <p:cond delay="499"/>
                                          </p:stCondLst>
                                        </p:cTn>
                                        <p:tgtEl>
                                          <p:spTgt spid="74">
                                            <p:txEl>
                                              <p:pRg st="9" end="9"/>
                                            </p:txEl>
                                          </p:spTgt>
                                        </p:tgtEl>
                                        <p:attrNameLst>
                                          <p:attrName>style.visibility</p:attrName>
                                        </p:attrNameLst>
                                      </p:cBhvr>
                                      <p:to>
                                        <p:strVal val="hidden"/>
                                      </p:to>
                                    </p:set>
                                  </p:childTnLst>
                                </p:cTn>
                              </p:par>
                              <p:par>
                                <p:cTn id="28" presetID="10" presetClass="exit" presetSubtype="0" fill="hold" nodeType="withEffect">
                                  <p:stCondLst>
                                    <p:cond delay="0"/>
                                  </p:stCondLst>
                                  <p:childTnLst>
                                    <p:animEffect transition="out" filter="fade">
                                      <p:cBhvr>
                                        <p:cTn id="29" dur="500"/>
                                        <p:tgtEl>
                                          <p:spTgt spid="74">
                                            <p:txEl>
                                              <p:pRg st="10" end="10"/>
                                            </p:txEl>
                                          </p:spTgt>
                                        </p:tgtEl>
                                      </p:cBhvr>
                                    </p:animEffect>
                                    <p:set>
                                      <p:cBhvr>
                                        <p:cTn id="30" dur="1" fill="hold">
                                          <p:stCondLst>
                                            <p:cond delay="499"/>
                                          </p:stCondLst>
                                        </p:cTn>
                                        <p:tgtEl>
                                          <p:spTgt spid="74">
                                            <p:txEl>
                                              <p:pRg st="10" end="10"/>
                                            </p:txEl>
                                          </p:spTgt>
                                        </p:tgtEl>
                                        <p:attrNameLst>
                                          <p:attrName>style.visibility</p:attrName>
                                        </p:attrNameLst>
                                      </p:cBhvr>
                                      <p:to>
                                        <p:strVal val="hidden"/>
                                      </p:to>
                                    </p:set>
                                  </p:childTnLst>
                                </p:cTn>
                              </p:par>
                              <p:par>
                                <p:cTn id="31" presetID="10" presetClass="exit" presetSubtype="0" fill="hold" nodeType="withEffect">
                                  <p:stCondLst>
                                    <p:cond delay="0"/>
                                  </p:stCondLst>
                                  <p:childTnLst>
                                    <p:animEffect transition="out" filter="fade">
                                      <p:cBhvr>
                                        <p:cTn id="32" dur="500"/>
                                        <p:tgtEl>
                                          <p:spTgt spid="74">
                                            <p:txEl>
                                              <p:pRg st="11" end="11"/>
                                            </p:txEl>
                                          </p:spTgt>
                                        </p:tgtEl>
                                      </p:cBhvr>
                                    </p:animEffect>
                                    <p:set>
                                      <p:cBhvr>
                                        <p:cTn id="33" dur="1" fill="hold">
                                          <p:stCondLst>
                                            <p:cond delay="499"/>
                                          </p:stCondLst>
                                        </p:cTn>
                                        <p:tgtEl>
                                          <p:spTgt spid="74">
                                            <p:txEl>
                                              <p:pRg st="11" end="11"/>
                                            </p:txEl>
                                          </p:spTgt>
                                        </p:tgtEl>
                                        <p:attrNameLst>
                                          <p:attrName>style.visibility</p:attrName>
                                        </p:attrNameLst>
                                      </p:cBhvr>
                                      <p:to>
                                        <p:strVal val="hidden"/>
                                      </p:to>
                                    </p:set>
                                  </p:childTnLst>
                                </p:cTn>
                              </p:par>
                              <p:par>
                                <p:cTn id="34" presetID="10" presetClass="entr" presetSubtype="0" fill="hold" grpId="0" nodeType="withEffect">
                                  <p:stCondLst>
                                    <p:cond delay="0"/>
                                  </p:stCondLst>
                                  <p:childTnLst>
                                    <p:set>
                                      <p:cBhvr>
                                        <p:cTn id="35" dur="1" fill="hold">
                                          <p:stCondLst>
                                            <p:cond delay="0"/>
                                          </p:stCondLst>
                                        </p:cTn>
                                        <p:tgtEl>
                                          <p:spTgt spid="154"/>
                                        </p:tgtEl>
                                        <p:attrNameLst>
                                          <p:attrName>style.visibility</p:attrName>
                                        </p:attrNameLst>
                                      </p:cBhvr>
                                      <p:to>
                                        <p:strVal val="visible"/>
                                      </p:to>
                                    </p:set>
                                    <p:animEffect transition="in" filter="fade">
                                      <p:cBhvr>
                                        <p:cTn id="36" dur="500"/>
                                        <p:tgtEl>
                                          <p:spTgt spid="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uiExpand="1" build="p"/>
      <p:bldP spid="15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Content Placeholder 73"/>
          <p:cNvSpPr>
            <a:spLocks noGrp="1"/>
          </p:cNvSpPr>
          <p:nvPr>
            <p:ph idx="1"/>
          </p:nvPr>
        </p:nvSpPr>
        <p:spPr/>
        <p:txBody>
          <a:bodyPr/>
          <a:lstStyle/>
          <a:p>
            <a:r>
              <a:rPr lang="en-US" dirty="0" smtClean="0"/>
              <a:t>Design a new memory scheduler that is:</a:t>
            </a:r>
          </a:p>
          <a:p>
            <a:pPr lvl="1"/>
            <a:r>
              <a:rPr lang="en-US" dirty="0" smtClean="0">
                <a:solidFill>
                  <a:srgbClr val="0000FF"/>
                </a:solidFill>
              </a:rPr>
              <a:t>Scalable</a:t>
            </a:r>
            <a:r>
              <a:rPr lang="en-US" dirty="0" smtClean="0"/>
              <a:t> to accommodate a large number of requests</a:t>
            </a:r>
          </a:p>
          <a:p>
            <a:pPr lvl="1"/>
            <a:r>
              <a:rPr lang="en-US" dirty="0" smtClean="0">
                <a:solidFill>
                  <a:srgbClr val="0000FF"/>
                </a:solidFill>
              </a:rPr>
              <a:t>Easy to implement</a:t>
            </a:r>
          </a:p>
          <a:p>
            <a:pPr lvl="1"/>
            <a:r>
              <a:rPr lang="en-US" dirty="0" smtClean="0">
                <a:solidFill>
                  <a:srgbClr val="0000FF"/>
                </a:solidFill>
              </a:rPr>
              <a:t>Application-aware</a:t>
            </a:r>
          </a:p>
          <a:p>
            <a:pPr lvl="1"/>
            <a:r>
              <a:rPr lang="en-US" dirty="0" smtClean="0"/>
              <a:t>Able to provide high </a:t>
            </a:r>
            <a:r>
              <a:rPr lang="en-US" dirty="0" smtClean="0">
                <a:solidFill>
                  <a:srgbClr val="0000FF"/>
                </a:solidFill>
              </a:rPr>
              <a:t>performance and fairness, </a:t>
            </a:r>
            <a:r>
              <a:rPr lang="en-US" dirty="0" smtClean="0"/>
              <a:t>especially in heterogeneous CPU-GPU systems</a:t>
            </a:r>
          </a:p>
          <a:p>
            <a:pPr lvl="1"/>
            <a:endParaRPr lang="en-US" dirty="0" smtClean="0"/>
          </a:p>
          <a:p>
            <a:endParaRPr lang="en-US" dirty="0" smtClean="0"/>
          </a:p>
        </p:txBody>
      </p:sp>
      <p:sp>
        <p:nvSpPr>
          <p:cNvPr id="2" name="Title 1"/>
          <p:cNvSpPr>
            <a:spLocks noGrp="1"/>
          </p:cNvSpPr>
          <p:nvPr>
            <p:ph type="title"/>
          </p:nvPr>
        </p:nvSpPr>
        <p:spPr/>
        <p:txBody>
          <a:bodyPr/>
          <a:lstStyle/>
          <a:p>
            <a:r>
              <a:rPr lang="en-US" dirty="0" smtClean="0"/>
              <a:t>Our Goal</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11</a:t>
            </a:fld>
            <a:endParaRPr lang="en-US" altLang="en-US"/>
          </a:p>
        </p:txBody>
      </p:sp>
    </p:spTree>
    <p:extLst>
      <p:ext uri="{BB962C8B-B14F-4D97-AF65-F5344CB8AC3E}">
        <p14:creationId xmlns:p14="http://schemas.microsoft.com/office/powerpoint/2010/main" val="328306746"/>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solidFill>
                  <a:schemeClr val="tx1">
                    <a:lumMod val="50000"/>
                    <a:lumOff val="50000"/>
                  </a:schemeClr>
                </a:solidFill>
              </a:rPr>
              <a:t>Background</a:t>
            </a:r>
          </a:p>
          <a:p>
            <a:r>
              <a:rPr lang="en-US" dirty="0" smtClean="0">
                <a:solidFill>
                  <a:schemeClr val="bg1">
                    <a:lumMod val="50000"/>
                  </a:schemeClr>
                </a:solidFill>
              </a:rPr>
              <a:t>Motivation: CPU-GPU Systems</a:t>
            </a:r>
          </a:p>
          <a:p>
            <a:r>
              <a:rPr lang="en-US" dirty="0" smtClean="0">
                <a:solidFill>
                  <a:schemeClr val="bg1">
                    <a:lumMod val="50000"/>
                  </a:schemeClr>
                </a:solidFill>
              </a:rPr>
              <a:t>Our Goal</a:t>
            </a:r>
          </a:p>
          <a:p>
            <a:r>
              <a:rPr lang="en-US" dirty="0" smtClean="0"/>
              <a:t>Observations</a:t>
            </a:r>
          </a:p>
          <a:p>
            <a:r>
              <a:rPr lang="en-US" dirty="0" smtClean="0">
                <a:solidFill>
                  <a:schemeClr val="tx1">
                    <a:lumMod val="50000"/>
                    <a:lumOff val="50000"/>
                  </a:schemeClr>
                </a:solidFill>
              </a:rPr>
              <a:t>Staged Memory Scheduling</a:t>
            </a:r>
          </a:p>
          <a:p>
            <a:pPr lvl="1">
              <a:buNone/>
            </a:pPr>
            <a:r>
              <a:rPr lang="en-US" dirty="0" smtClean="0">
                <a:solidFill>
                  <a:schemeClr val="tx1">
                    <a:lumMod val="50000"/>
                    <a:lumOff val="50000"/>
                  </a:schemeClr>
                </a:solidFill>
              </a:rPr>
              <a:t>1) Batch Formation</a:t>
            </a:r>
          </a:p>
          <a:p>
            <a:pPr lvl="1">
              <a:buNone/>
            </a:pPr>
            <a:r>
              <a:rPr lang="en-US" dirty="0" smtClean="0">
                <a:solidFill>
                  <a:schemeClr val="tx1">
                    <a:lumMod val="50000"/>
                    <a:lumOff val="50000"/>
                  </a:schemeClr>
                </a:solidFill>
              </a:rPr>
              <a:t>2) Batch Scheduler</a:t>
            </a:r>
          </a:p>
          <a:p>
            <a:pPr lvl="1">
              <a:buNone/>
            </a:pPr>
            <a:r>
              <a:rPr lang="en-US" dirty="0" smtClean="0">
                <a:solidFill>
                  <a:schemeClr val="tx1">
                    <a:lumMod val="50000"/>
                    <a:lumOff val="50000"/>
                  </a:schemeClr>
                </a:solidFill>
              </a:rPr>
              <a:t>3) DRAM Command Scheduler</a:t>
            </a:r>
          </a:p>
          <a:p>
            <a:r>
              <a:rPr lang="en-US" dirty="0" smtClean="0">
                <a:solidFill>
                  <a:schemeClr val="bg1">
                    <a:lumMod val="50000"/>
                  </a:schemeClr>
                </a:solidFill>
              </a:rPr>
              <a:t>Results</a:t>
            </a:r>
          </a:p>
          <a:p>
            <a:r>
              <a:rPr lang="en-US" dirty="0" smtClean="0">
                <a:solidFill>
                  <a:schemeClr val="bg1">
                    <a:lumMod val="50000"/>
                  </a:schemeClr>
                </a:solidFill>
              </a:rPr>
              <a:t>Conclusion</a:t>
            </a:r>
            <a:endParaRPr lang="en-US" dirty="0">
              <a:solidFill>
                <a:schemeClr val="bg1">
                  <a:lumMod val="50000"/>
                </a:schemeClr>
              </a:solidFill>
            </a:endParaRP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12</a:t>
            </a:fld>
            <a:endParaRPr lang="en-US" alt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Functions of a Memory Controller</a:t>
            </a:r>
            <a:endParaRPr lang="en-US" dirty="0"/>
          </a:p>
        </p:txBody>
      </p:sp>
      <p:sp>
        <p:nvSpPr>
          <p:cNvPr id="3" name="Content Placeholder 2"/>
          <p:cNvSpPr>
            <a:spLocks noGrp="1"/>
          </p:cNvSpPr>
          <p:nvPr>
            <p:ph idx="1"/>
          </p:nvPr>
        </p:nvSpPr>
        <p:spPr/>
        <p:txBody>
          <a:bodyPr/>
          <a:lstStyle/>
          <a:p>
            <a:r>
              <a:rPr lang="en-US" dirty="0" smtClean="0"/>
              <a:t>Memory controller must consider three different things concurrently when choosing the next request:</a:t>
            </a:r>
          </a:p>
          <a:p>
            <a:pPr>
              <a:buNone/>
            </a:pPr>
            <a:endParaRPr lang="en-US" dirty="0" smtClean="0"/>
          </a:p>
          <a:p>
            <a:pPr>
              <a:buNone/>
            </a:pPr>
            <a:r>
              <a:rPr lang="en-US" dirty="0" smtClean="0">
                <a:solidFill>
                  <a:schemeClr val="accent2">
                    <a:lumMod val="75000"/>
                  </a:schemeClr>
                </a:solidFill>
              </a:rPr>
              <a:t>1) Maximize row buffer hits</a:t>
            </a:r>
          </a:p>
          <a:p>
            <a:pPr lvl="1"/>
            <a:r>
              <a:rPr lang="en-US" dirty="0" smtClean="0"/>
              <a:t>Maximize memory bandwidth</a:t>
            </a:r>
          </a:p>
          <a:p>
            <a:pPr>
              <a:buNone/>
            </a:pPr>
            <a:r>
              <a:rPr lang="en-US" dirty="0" smtClean="0">
                <a:solidFill>
                  <a:schemeClr val="accent2">
                    <a:lumMod val="75000"/>
                  </a:schemeClr>
                </a:solidFill>
              </a:rPr>
              <a:t>2) Manage contention between applications</a:t>
            </a:r>
          </a:p>
          <a:p>
            <a:pPr lvl="1"/>
            <a:r>
              <a:rPr lang="en-US" dirty="0" smtClean="0"/>
              <a:t>Maximize system throughput and fairness</a:t>
            </a:r>
          </a:p>
          <a:p>
            <a:pPr>
              <a:buNone/>
            </a:pPr>
            <a:r>
              <a:rPr lang="en-US" dirty="0" smtClean="0">
                <a:solidFill>
                  <a:schemeClr val="accent2">
                    <a:lumMod val="75000"/>
                  </a:schemeClr>
                </a:solidFill>
              </a:rPr>
              <a:t>3) Satisfy DRAM timing constraints</a:t>
            </a:r>
          </a:p>
          <a:p>
            <a:pPr marL="0" indent="0">
              <a:buNone/>
            </a:pPr>
            <a:endParaRPr lang="en-US" dirty="0"/>
          </a:p>
          <a:p>
            <a:r>
              <a:rPr lang="en-US" dirty="0" smtClean="0"/>
              <a:t>Current systems use a </a:t>
            </a:r>
            <a:r>
              <a:rPr lang="en-US" b="1" dirty="0" smtClean="0">
                <a:solidFill>
                  <a:srgbClr val="FF0000"/>
                </a:solidFill>
              </a:rPr>
              <a:t>centralized memory controller design </a:t>
            </a:r>
            <a:r>
              <a:rPr lang="en-US" dirty="0" smtClean="0"/>
              <a:t>to accomplish these functions </a:t>
            </a:r>
          </a:p>
          <a:p>
            <a:pPr lvl="1"/>
            <a:r>
              <a:rPr lang="en-US" b="1" dirty="0" smtClean="0">
                <a:solidFill>
                  <a:srgbClr val="FF0000"/>
                </a:solidFill>
                <a:sym typeface="Wingdings" pitchFamily="2" charset="2"/>
              </a:rPr>
              <a:t>Complex, especially with large request buffers</a:t>
            </a:r>
            <a:endParaRPr lang="en-US" b="1" dirty="0" smtClean="0">
              <a:solidFill>
                <a:srgbClr val="FF0000"/>
              </a:solidFill>
            </a:endParaRP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13</a:t>
            </a:fld>
            <a:endParaRPr lang="en-US" alt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Idea: Decouple Tasks into Stages</a:t>
            </a:r>
            <a:endParaRPr lang="en-US" dirty="0"/>
          </a:p>
        </p:txBody>
      </p:sp>
      <p:sp>
        <p:nvSpPr>
          <p:cNvPr id="3" name="Content Placeholder 2"/>
          <p:cNvSpPr>
            <a:spLocks noGrp="1"/>
          </p:cNvSpPr>
          <p:nvPr>
            <p:ph idx="1"/>
          </p:nvPr>
        </p:nvSpPr>
        <p:spPr>
          <a:xfrm>
            <a:off x="228600" y="908720"/>
            <a:ext cx="8915400" cy="5339680"/>
          </a:xfrm>
        </p:spPr>
        <p:txBody>
          <a:bodyPr/>
          <a:lstStyle/>
          <a:p>
            <a:r>
              <a:rPr lang="en-US" dirty="0" smtClean="0"/>
              <a:t>Idea: </a:t>
            </a:r>
            <a:r>
              <a:rPr lang="en-US" dirty="0" smtClean="0">
                <a:solidFill>
                  <a:srgbClr val="FF0000"/>
                </a:solidFill>
              </a:rPr>
              <a:t>Decouple the functional tasks </a:t>
            </a:r>
            <a:r>
              <a:rPr lang="en-US" dirty="0" smtClean="0"/>
              <a:t>of the memory controller</a:t>
            </a:r>
          </a:p>
          <a:p>
            <a:pPr lvl="1"/>
            <a:r>
              <a:rPr lang="en-US" dirty="0" smtClean="0">
                <a:solidFill>
                  <a:srgbClr val="0000FF"/>
                </a:solidFill>
              </a:rPr>
              <a:t>Partition tasks across several simpler HW structures (stages)</a:t>
            </a:r>
          </a:p>
          <a:p>
            <a:pPr lvl="1"/>
            <a:endParaRPr lang="en-US" sz="1600" dirty="0" smtClean="0">
              <a:solidFill>
                <a:srgbClr val="0000FF"/>
              </a:solidFill>
            </a:endParaRPr>
          </a:p>
          <a:p>
            <a:pPr>
              <a:buNone/>
            </a:pPr>
            <a:r>
              <a:rPr lang="en-US" dirty="0" smtClean="0">
                <a:solidFill>
                  <a:schemeClr val="accent2">
                    <a:lumMod val="75000"/>
                  </a:schemeClr>
                </a:solidFill>
              </a:rPr>
              <a:t>1) Maximize row buffer hits</a:t>
            </a:r>
          </a:p>
          <a:p>
            <a:pPr lvl="1"/>
            <a:r>
              <a:rPr lang="en-US" dirty="0" smtClean="0">
                <a:solidFill>
                  <a:srgbClr val="FF0000"/>
                </a:solidFill>
              </a:rPr>
              <a:t>Stage 1:</a:t>
            </a:r>
            <a:r>
              <a:rPr lang="en-US" dirty="0" smtClean="0">
                <a:solidFill>
                  <a:srgbClr val="0000FF"/>
                </a:solidFill>
              </a:rPr>
              <a:t> </a:t>
            </a:r>
            <a:r>
              <a:rPr lang="en-US" dirty="0" smtClean="0">
                <a:solidFill>
                  <a:srgbClr val="FF0000"/>
                </a:solidFill>
              </a:rPr>
              <a:t>Batch formation </a:t>
            </a:r>
          </a:p>
          <a:p>
            <a:pPr lvl="1"/>
            <a:r>
              <a:rPr lang="en-US" dirty="0" smtClean="0"/>
              <a:t>Within each application, </a:t>
            </a:r>
            <a:r>
              <a:rPr lang="en-US" dirty="0" smtClean="0">
                <a:solidFill>
                  <a:srgbClr val="0000FF"/>
                </a:solidFill>
              </a:rPr>
              <a:t>groups requests to the same row into batches</a:t>
            </a:r>
            <a:endParaRPr lang="en-US" sz="1000" dirty="0" smtClean="0">
              <a:solidFill>
                <a:srgbClr val="0000FF"/>
              </a:solidFill>
            </a:endParaRPr>
          </a:p>
          <a:p>
            <a:pPr>
              <a:buNone/>
            </a:pPr>
            <a:r>
              <a:rPr lang="en-US" dirty="0" smtClean="0">
                <a:solidFill>
                  <a:schemeClr val="accent2">
                    <a:lumMod val="75000"/>
                  </a:schemeClr>
                </a:solidFill>
              </a:rPr>
              <a:t>2) Manage contention between applications</a:t>
            </a:r>
          </a:p>
          <a:p>
            <a:pPr lvl="1"/>
            <a:r>
              <a:rPr lang="en-US" dirty="0" smtClean="0">
                <a:solidFill>
                  <a:srgbClr val="FF0000"/>
                </a:solidFill>
              </a:rPr>
              <a:t>Stage 2: Batch scheduler </a:t>
            </a:r>
            <a:endParaRPr lang="en-US" dirty="0" smtClean="0">
              <a:solidFill>
                <a:srgbClr val="FF0000"/>
              </a:solidFill>
              <a:sym typeface="Wingdings" pitchFamily="2" charset="2"/>
            </a:endParaRPr>
          </a:p>
          <a:p>
            <a:pPr lvl="1"/>
            <a:r>
              <a:rPr lang="en-US" dirty="0" smtClean="0">
                <a:solidFill>
                  <a:srgbClr val="0000FF"/>
                </a:solidFill>
              </a:rPr>
              <a:t>Schedules batches from different applications</a:t>
            </a:r>
            <a:endParaRPr lang="en-US" sz="1000" dirty="0" smtClean="0">
              <a:solidFill>
                <a:srgbClr val="0000FF"/>
              </a:solidFill>
            </a:endParaRPr>
          </a:p>
          <a:p>
            <a:pPr>
              <a:buNone/>
            </a:pPr>
            <a:r>
              <a:rPr lang="en-US" dirty="0" smtClean="0">
                <a:solidFill>
                  <a:schemeClr val="accent2">
                    <a:lumMod val="75000"/>
                  </a:schemeClr>
                </a:solidFill>
              </a:rPr>
              <a:t>3) Satisfy DRAM timing constraints</a:t>
            </a:r>
          </a:p>
          <a:p>
            <a:pPr lvl="1"/>
            <a:r>
              <a:rPr lang="en-US" dirty="0" smtClean="0">
                <a:solidFill>
                  <a:srgbClr val="FF0000"/>
                </a:solidFill>
              </a:rPr>
              <a:t>Stage 3: DRAM command scheduler</a:t>
            </a:r>
          </a:p>
          <a:p>
            <a:pPr lvl="1"/>
            <a:r>
              <a:rPr lang="en-US" dirty="0" smtClean="0">
                <a:solidFill>
                  <a:srgbClr val="0000FF"/>
                </a:solidFill>
              </a:rPr>
              <a:t>Issues requests </a:t>
            </a:r>
            <a:r>
              <a:rPr lang="en-US" dirty="0" smtClean="0"/>
              <a:t>from the already-scheduled order to each bank</a:t>
            </a:r>
            <a:endParaRPr lang="en-US" dirty="0" smtClean="0">
              <a:solidFill>
                <a:srgbClr val="0000FF"/>
              </a:solidFill>
            </a:endParaRPr>
          </a:p>
          <a:p>
            <a:pPr lvl="1"/>
            <a:endParaRPr lang="en-US" dirty="0" smtClean="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14</a:t>
            </a:fld>
            <a:endParaRPr lang="en-US" alt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solidFill>
                  <a:schemeClr val="tx1">
                    <a:lumMod val="50000"/>
                    <a:lumOff val="50000"/>
                  </a:schemeClr>
                </a:solidFill>
              </a:rPr>
              <a:t>Background</a:t>
            </a:r>
          </a:p>
          <a:p>
            <a:r>
              <a:rPr lang="en-US" dirty="0" smtClean="0">
                <a:solidFill>
                  <a:schemeClr val="bg1">
                    <a:lumMod val="50000"/>
                  </a:schemeClr>
                </a:solidFill>
              </a:rPr>
              <a:t>Motivation: CPU-GPU Systems</a:t>
            </a:r>
          </a:p>
          <a:p>
            <a:r>
              <a:rPr lang="en-US" dirty="0" smtClean="0">
                <a:solidFill>
                  <a:schemeClr val="bg1">
                    <a:lumMod val="50000"/>
                  </a:schemeClr>
                </a:solidFill>
              </a:rPr>
              <a:t>Our Goal</a:t>
            </a:r>
          </a:p>
          <a:p>
            <a:r>
              <a:rPr lang="en-US" dirty="0" smtClean="0">
                <a:solidFill>
                  <a:schemeClr val="bg1">
                    <a:lumMod val="50000"/>
                  </a:schemeClr>
                </a:solidFill>
              </a:rPr>
              <a:t>Observations</a:t>
            </a:r>
          </a:p>
          <a:p>
            <a:r>
              <a:rPr lang="en-US" dirty="0" smtClean="0"/>
              <a:t>Staged Memory Scheduling</a:t>
            </a:r>
          </a:p>
          <a:p>
            <a:pPr lvl="1">
              <a:buNone/>
            </a:pPr>
            <a:r>
              <a:rPr lang="en-US" dirty="0" smtClean="0"/>
              <a:t>1) Batch Formation</a:t>
            </a:r>
          </a:p>
          <a:p>
            <a:pPr lvl="1">
              <a:buNone/>
            </a:pPr>
            <a:r>
              <a:rPr lang="en-US" dirty="0" smtClean="0"/>
              <a:t>2) Batch Scheduler</a:t>
            </a:r>
          </a:p>
          <a:p>
            <a:pPr lvl="1">
              <a:buNone/>
            </a:pPr>
            <a:r>
              <a:rPr lang="en-US" dirty="0" smtClean="0"/>
              <a:t>3) DRAM Command Scheduler</a:t>
            </a:r>
          </a:p>
          <a:p>
            <a:r>
              <a:rPr lang="en-US" dirty="0" smtClean="0">
                <a:solidFill>
                  <a:schemeClr val="bg1">
                    <a:lumMod val="50000"/>
                  </a:schemeClr>
                </a:solidFill>
              </a:rPr>
              <a:t>Results</a:t>
            </a:r>
          </a:p>
          <a:p>
            <a:r>
              <a:rPr lang="en-US" dirty="0" smtClean="0">
                <a:solidFill>
                  <a:schemeClr val="bg1">
                    <a:lumMod val="50000"/>
                  </a:schemeClr>
                </a:solidFill>
              </a:rPr>
              <a:t>Conclusion</a:t>
            </a:r>
            <a:endParaRPr lang="en-US" dirty="0">
              <a:solidFill>
                <a:schemeClr val="bg1">
                  <a:lumMod val="50000"/>
                </a:schemeClr>
              </a:solidFill>
            </a:endParaRP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15</a:t>
            </a:fld>
            <a:endParaRPr lang="en-US" alt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Rectangle 241"/>
          <p:cNvSpPr/>
          <p:nvPr/>
        </p:nvSpPr>
        <p:spPr>
          <a:xfrm>
            <a:off x="755576" y="2996952"/>
            <a:ext cx="7632848" cy="1296144"/>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SMS: Staged Memory Scheduling</a:t>
            </a:r>
            <a:endParaRPr lang="en-US" dirty="0"/>
          </a:p>
        </p:txBody>
      </p:sp>
      <p:sp>
        <p:nvSpPr>
          <p:cNvPr id="4" name="Slide Number Placeholder 3"/>
          <p:cNvSpPr>
            <a:spLocks noGrp="1"/>
          </p:cNvSpPr>
          <p:nvPr>
            <p:ph type="sldNum" sz="quarter" idx="11"/>
          </p:nvPr>
        </p:nvSpPr>
        <p:spPr>
          <a:xfrm>
            <a:off x="6553200" y="6212160"/>
            <a:ext cx="2133600" cy="457200"/>
          </a:xfrm>
        </p:spPr>
        <p:txBody>
          <a:bodyPr/>
          <a:lstStyle/>
          <a:p>
            <a:fld id="{323594FA-E141-4234-AE05-360401972BE7}" type="slidenum">
              <a:rPr lang="en-US" altLang="en-US" smtClean="0"/>
              <a:pPr/>
              <a:t>16</a:t>
            </a:fld>
            <a:endParaRPr lang="en-US" altLang="en-US"/>
          </a:p>
        </p:txBody>
      </p:sp>
      <p:sp>
        <p:nvSpPr>
          <p:cNvPr id="119" name="TextBox 118"/>
          <p:cNvSpPr txBox="1"/>
          <p:nvPr/>
        </p:nvSpPr>
        <p:spPr>
          <a:xfrm>
            <a:off x="745695" y="4273932"/>
            <a:ext cx="7642729" cy="1384995"/>
          </a:xfrm>
          <a:prstGeom prst="rect">
            <a:avLst/>
          </a:prstGeom>
          <a:solidFill>
            <a:schemeClr val="tx2">
              <a:lumMod val="60000"/>
              <a:lumOff val="40000"/>
            </a:schemeClr>
          </a:solidFill>
          <a:ln w="38100">
            <a:solidFill>
              <a:schemeClr val="tx1"/>
            </a:solidFill>
          </a:ln>
        </p:spPr>
        <p:txBody>
          <a:bodyPr wrap="square" rtlCol="0">
            <a:spAutoFit/>
          </a:bodyPr>
          <a:lstStyle/>
          <a:p>
            <a:pPr algn="ctr"/>
            <a:endParaRPr lang="en-US" sz="2800" dirty="0" smtClean="0"/>
          </a:p>
          <a:p>
            <a:pPr algn="ctr"/>
            <a:r>
              <a:rPr lang="en-US" sz="2800" dirty="0" smtClean="0"/>
              <a:t>Memory Scheduler</a:t>
            </a:r>
          </a:p>
          <a:p>
            <a:pPr algn="ctr"/>
            <a:endParaRPr lang="en-US" sz="2800" dirty="0"/>
          </a:p>
        </p:txBody>
      </p:sp>
      <p:sp>
        <p:nvSpPr>
          <p:cNvPr id="120" name="TextBox 119"/>
          <p:cNvSpPr txBox="1"/>
          <p:nvPr/>
        </p:nvSpPr>
        <p:spPr>
          <a:xfrm>
            <a:off x="1383540" y="908720"/>
            <a:ext cx="1100228" cy="461665"/>
          </a:xfrm>
          <a:prstGeom prst="rect">
            <a:avLst/>
          </a:prstGeom>
          <a:noFill/>
        </p:spPr>
        <p:txBody>
          <a:bodyPr wrap="square" rtlCol="0">
            <a:spAutoFit/>
          </a:bodyPr>
          <a:lstStyle/>
          <a:p>
            <a:r>
              <a:rPr lang="en-US" sz="2400" dirty="0" smtClean="0"/>
              <a:t>Core 1</a:t>
            </a:r>
            <a:endParaRPr lang="en-US" sz="2400" dirty="0"/>
          </a:p>
        </p:txBody>
      </p:sp>
      <p:sp>
        <p:nvSpPr>
          <p:cNvPr id="121" name="TextBox 120"/>
          <p:cNvSpPr txBox="1"/>
          <p:nvPr/>
        </p:nvSpPr>
        <p:spPr>
          <a:xfrm>
            <a:off x="2865002" y="908720"/>
            <a:ext cx="1100228" cy="461665"/>
          </a:xfrm>
          <a:prstGeom prst="rect">
            <a:avLst/>
          </a:prstGeom>
          <a:noFill/>
        </p:spPr>
        <p:txBody>
          <a:bodyPr wrap="square" rtlCol="0">
            <a:spAutoFit/>
          </a:bodyPr>
          <a:lstStyle/>
          <a:p>
            <a:r>
              <a:rPr lang="en-US" sz="2400" dirty="0" smtClean="0"/>
              <a:t>Core 2</a:t>
            </a:r>
            <a:endParaRPr lang="en-US" sz="2400" dirty="0"/>
          </a:p>
        </p:txBody>
      </p:sp>
      <p:sp>
        <p:nvSpPr>
          <p:cNvPr id="122" name="TextBox 121"/>
          <p:cNvSpPr txBox="1"/>
          <p:nvPr/>
        </p:nvSpPr>
        <p:spPr>
          <a:xfrm>
            <a:off x="4346465" y="908720"/>
            <a:ext cx="1100228" cy="461665"/>
          </a:xfrm>
          <a:prstGeom prst="rect">
            <a:avLst/>
          </a:prstGeom>
          <a:noFill/>
        </p:spPr>
        <p:txBody>
          <a:bodyPr wrap="square" rtlCol="0">
            <a:spAutoFit/>
          </a:bodyPr>
          <a:lstStyle/>
          <a:p>
            <a:r>
              <a:rPr lang="en-US" sz="2400" dirty="0" smtClean="0"/>
              <a:t>Core 3</a:t>
            </a:r>
            <a:endParaRPr lang="en-US" sz="2400" dirty="0"/>
          </a:p>
        </p:txBody>
      </p:sp>
      <p:sp>
        <p:nvSpPr>
          <p:cNvPr id="123" name="TextBox 122"/>
          <p:cNvSpPr txBox="1"/>
          <p:nvPr/>
        </p:nvSpPr>
        <p:spPr>
          <a:xfrm>
            <a:off x="5760589" y="908720"/>
            <a:ext cx="1100228" cy="461665"/>
          </a:xfrm>
          <a:prstGeom prst="rect">
            <a:avLst/>
          </a:prstGeom>
          <a:noFill/>
        </p:spPr>
        <p:txBody>
          <a:bodyPr wrap="square" rtlCol="0">
            <a:spAutoFit/>
          </a:bodyPr>
          <a:lstStyle/>
          <a:p>
            <a:r>
              <a:rPr lang="en-US" sz="2400" dirty="0" smtClean="0"/>
              <a:t>Core 4</a:t>
            </a:r>
            <a:endParaRPr lang="en-US" sz="2400" dirty="0"/>
          </a:p>
        </p:txBody>
      </p:sp>
      <p:sp>
        <p:nvSpPr>
          <p:cNvPr id="124" name="Down Arrow 123"/>
          <p:cNvSpPr/>
          <p:nvPr/>
        </p:nvSpPr>
        <p:spPr>
          <a:xfrm>
            <a:off x="1748249"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Down Arrow 124"/>
          <p:cNvSpPr/>
          <p:nvPr/>
        </p:nvSpPr>
        <p:spPr>
          <a:xfrm>
            <a:off x="3260417"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Down Arrow 125"/>
          <p:cNvSpPr/>
          <p:nvPr/>
        </p:nvSpPr>
        <p:spPr>
          <a:xfrm>
            <a:off x="4700577"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Down Arrow 126"/>
          <p:cNvSpPr/>
          <p:nvPr/>
        </p:nvSpPr>
        <p:spPr>
          <a:xfrm>
            <a:off x="6140737"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Down Arrow 127"/>
          <p:cNvSpPr/>
          <p:nvPr/>
        </p:nvSpPr>
        <p:spPr>
          <a:xfrm>
            <a:off x="3719946" y="5517232"/>
            <a:ext cx="128965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Box 128"/>
          <p:cNvSpPr txBox="1"/>
          <p:nvPr/>
        </p:nvSpPr>
        <p:spPr>
          <a:xfrm>
            <a:off x="2627784" y="5867980"/>
            <a:ext cx="3456384" cy="369332"/>
          </a:xfrm>
          <a:prstGeom prst="rect">
            <a:avLst/>
          </a:prstGeom>
          <a:noFill/>
        </p:spPr>
        <p:txBody>
          <a:bodyPr wrap="square" rtlCol="0">
            <a:spAutoFit/>
          </a:bodyPr>
          <a:lstStyle/>
          <a:p>
            <a:pPr algn="ctr"/>
            <a:r>
              <a:rPr lang="en-US" dirty="0" smtClean="0"/>
              <a:t>To DRAM</a:t>
            </a:r>
            <a:endParaRPr lang="en-US" dirty="0"/>
          </a:p>
        </p:txBody>
      </p:sp>
      <p:sp>
        <p:nvSpPr>
          <p:cNvPr id="165" name="TextBox 164"/>
          <p:cNvSpPr txBox="1"/>
          <p:nvPr/>
        </p:nvSpPr>
        <p:spPr>
          <a:xfrm>
            <a:off x="7216188" y="908720"/>
            <a:ext cx="1100228" cy="461665"/>
          </a:xfrm>
          <a:prstGeom prst="rect">
            <a:avLst/>
          </a:prstGeom>
          <a:noFill/>
        </p:spPr>
        <p:txBody>
          <a:bodyPr wrap="square" rtlCol="0">
            <a:spAutoFit/>
          </a:bodyPr>
          <a:lstStyle/>
          <a:p>
            <a:r>
              <a:rPr lang="en-US" sz="2400" dirty="0" smtClean="0"/>
              <a:t>GPU</a:t>
            </a:r>
            <a:endParaRPr lang="en-US" sz="2400" dirty="0"/>
          </a:p>
        </p:txBody>
      </p:sp>
      <p:sp>
        <p:nvSpPr>
          <p:cNvPr id="166" name="Down Arrow 165"/>
          <p:cNvSpPr/>
          <p:nvPr/>
        </p:nvSpPr>
        <p:spPr>
          <a:xfrm>
            <a:off x="7504220"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755576" y="1916832"/>
            <a:ext cx="7632848" cy="2376264"/>
            <a:chOff x="755576" y="1916832"/>
            <a:chExt cx="7632848" cy="2376264"/>
          </a:xfrm>
        </p:grpSpPr>
        <p:sp>
          <p:nvSpPr>
            <p:cNvPr id="118" name="Rectangle 117"/>
            <p:cNvSpPr/>
            <p:nvPr/>
          </p:nvSpPr>
          <p:spPr>
            <a:xfrm>
              <a:off x="755576" y="1916832"/>
              <a:ext cx="7632848" cy="2376264"/>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p:cNvSpPr/>
            <p:nvPr/>
          </p:nvSpPr>
          <p:spPr>
            <a:xfrm>
              <a:off x="827584"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p:cNvSpPr/>
            <p:nvPr/>
          </p:nvSpPr>
          <p:spPr>
            <a:xfrm>
              <a:off x="827584"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p:cNvSpPr/>
            <p:nvPr/>
          </p:nvSpPr>
          <p:spPr>
            <a:xfrm>
              <a:off x="827584"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p:cNvSpPr/>
            <p:nvPr/>
          </p:nvSpPr>
          <p:spPr>
            <a:xfrm>
              <a:off x="1763688"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p:cNvSpPr/>
            <p:nvPr/>
          </p:nvSpPr>
          <p:spPr>
            <a:xfrm>
              <a:off x="1763688"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134"/>
            <p:cNvSpPr/>
            <p:nvPr/>
          </p:nvSpPr>
          <p:spPr>
            <a:xfrm>
              <a:off x="1763688"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135"/>
            <p:cNvSpPr/>
            <p:nvPr/>
          </p:nvSpPr>
          <p:spPr>
            <a:xfrm>
              <a:off x="2699792"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p:cNvSpPr/>
            <p:nvPr/>
          </p:nvSpPr>
          <p:spPr>
            <a:xfrm>
              <a:off x="2699792"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p:cNvSpPr/>
            <p:nvPr/>
          </p:nvSpPr>
          <p:spPr>
            <a:xfrm>
              <a:off x="2699792"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p:cNvSpPr/>
            <p:nvPr/>
          </p:nvSpPr>
          <p:spPr>
            <a:xfrm>
              <a:off x="3635896"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p:cNvSpPr/>
            <p:nvPr/>
          </p:nvSpPr>
          <p:spPr>
            <a:xfrm>
              <a:off x="3635896"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p:cNvSpPr/>
            <p:nvPr/>
          </p:nvSpPr>
          <p:spPr>
            <a:xfrm>
              <a:off x="3635896"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p:cNvSpPr/>
            <p:nvPr/>
          </p:nvSpPr>
          <p:spPr>
            <a:xfrm>
              <a:off x="4572000"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p:cNvSpPr/>
            <p:nvPr/>
          </p:nvSpPr>
          <p:spPr>
            <a:xfrm>
              <a:off x="4572000"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p:cNvSpPr/>
            <p:nvPr/>
          </p:nvSpPr>
          <p:spPr>
            <a:xfrm>
              <a:off x="4572000"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144"/>
            <p:cNvSpPr/>
            <p:nvPr/>
          </p:nvSpPr>
          <p:spPr>
            <a:xfrm>
              <a:off x="5508104"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p:cNvSpPr/>
            <p:nvPr/>
          </p:nvSpPr>
          <p:spPr>
            <a:xfrm>
              <a:off x="5508104"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Rectangle 146"/>
            <p:cNvSpPr/>
            <p:nvPr/>
          </p:nvSpPr>
          <p:spPr>
            <a:xfrm>
              <a:off x="5508104"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147"/>
            <p:cNvSpPr/>
            <p:nvPr/>
          </p:nvSpPr>
          <p:spPr>
            <a:xfrm>
              <a:off x="6444208"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148"/>
            <p:cNvSpPr/>
            <p:nvPr/>
          </p:nvSpPr>
          <p:spPr>
            <a:xfrm>
              <a:off x="6444208"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p:cNvSpPr/>
            <p:nvPr/>
          </p:nvSpPr>
          <p:spPr>
            <a:xfrm>
              <a:off x="6444208"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150"/>
            <p:cNvSpPr/>
            <p:nvPr/>
          </p:nvSpPr>
          <p:spPr>
            <a:xfrm>
              <a:off x="7380312"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151"/>
            <p:cNvSpPr/>
            <p:nvPr/>
          </p:nvSpPr>
          <p:spPr>
            <a:xfrm>
              <a:off x="7380312"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152"/>
            <p:cNvSpPr/>
            <p:nvPr/>
          </p:nvSpPr>
          <p:spPr>
            <a:xfrm>
              <a:off x="7380312"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TextBox 155"/>
            <p:cNvSpPr txBox="1"/>
            <p:nvPr/>
          </p:nvSpPr>
          <p:spPr>
            <a:xfrm>
              <a:off x="827584" y="1988840"/>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157" name="TextBox 156"/>
            <p:cNvSpPr txBox="1"/>
            <p:nvPr/>
          </p:nvSpPr>
          <p:spPr>
            <a:xfrm>
              <a:off x="1763688" y="2339588"/>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158" name="TextBox 157"/>
            <p:cNvSpPr txBox="1"/>
            <p:nvPr/>
          </p:nvSpPr>
          <p:spPr>
            <a:xfrm>
              <a:off x="827584" y="2699628"/>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159" name="TextBox 158"/>
            <p:cNvSpPr txBox="1"/>
            <p:nvPr/>
          </p:nvSpPr>
          <p:spPr>
            <a:xfrm>
              <a:off x="3635896" y="233958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60" name="TextBox 159"/>
            <p:cNvSpPr txBox="1"/>
            <p:nvPr/>
          </p:nvSpPr>
          <p:spPr>
            <a:xfrm>
              <a:off x="4572000" y="1988840"/>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163" name="TextBox 162"/>
            <p:cNvSpPr txBox="1"/>
            <p:nvPr/>
          </p:nvSpPr>
          <p:spPr>
            <a:xfrm>
              <a:off x="5508104" y="2339588"/>
              <a:ext cx="936104" cy="369332"/>
            </a:xfrm>
            <a:prstGeom prst="rect">
              <a:avLst/>
            </a:prstGeom>
            <a:solidFill>
              <a:srgbClr val="FF5050"/>
            </a:solidFill>
            <a:ln w="22225">
              <a:solidFill>
                <a:schemeClr val="tx1"/>
              </a:solidFill>
            </a:ln>
          </p:spPr>
          <p:txBody>
            <a:bodyPr wrap="square" rtlCol="0">
              <a:spAutoFit/>
            </a:bodyPr>
            <a:lstStyle/>
            <a:p>
              <a:pPr algn="ctr"/>
              <a:r>
                <a:rPr lang="en-US" dirty="0" err="1" smtClean="0"/>
                <a:t>Req</a:t>
              </a:r>
              <a:endParaRPr lang="en-US" dirty="0"/>
            </a:p>
          </p:txBody>
        </p:sp>
        <p:sp>
          <p:nvSpPr>
            <p:cNvPr id="164" name="TextBox 163"/>
            <p:cNvSpPr txBox="1"/>
            <p:nvPr/>
          </p:nvSpPr>
          <p:spPr>
            <a:xfrm>
              <a:off x="7380312" y="2339588"/>
              <a:ext cx="936104" cy="369332"/>
            </a:xfrm>
            <a:prstGeom prst="rect">
              <a:avLst/>
            </a:prstGeom>
            <a:solidFill>
              <a:schemeClr val="tx2">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167" name="TextBox 166"/>
            <p:cNvSpPr txBox="1"/>
            <p:nvPr/>
          </p:nvSpPr>
          <p:spPr>
            <a:xfrm>
              <a:off x="1763688" y="198884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68" name="TextBox 167"/>
            <p:cNvSpPr txBox="1"/>
            <p:nvPr/>
          </p:nvSpPr>
          <p:spPr>
            <a:xfrm>
              <a:off x="2699792" y="198884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69" name="TextBox 168"/>
            <p:cNvSpPr txBox="1"/>
            <p:nvPr/>
          </p:nvSpPr>
          <p:spPr>
            <a:xfrm>
              <a:off x="3635896" y="1988840"/>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170" name="TextBox 169"/>
            <p:cNvSpPr txBox="1"/>
            <p:nvPr/>
          </p:nvSpPr>
          <p:spPr>
            <a:xfrm>
              <a:off x="3635896"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71" name="TextBox 170"/>
            <p:cNvSpPr txBox="1"/>
            <p:nvPr/>
          </p:nvSpPr>
          <p:spPr>
            <a:xfrm>
              <a:off x="2699792"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72" name="TextBox 171"/>
            <p:cNvSpPr txBox="1"/>
            <p:nvPr/>
          </p:nvSpPr>
          <p:spPr>
            <a:xfrm>
              <a:off x="1763688"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73" name="TextBox 172"/>
            <p:cNvSpPr txBox="1"/>
            <p:nvPr/>
          </p:nvSpPr>
          <p:spPr>
            <a:xfrm>
              <a:off x="827584" y="234888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74" name="TextBox 173"/>
            <p:cNvSpPr txBox="1"/>
            <p:nvPr/>
          </p:nvSpPr>
          <p:spPr>
            <a:xfrm>
              <a:off x="4572000" y="234888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75" name="TextBox 174"/>
            <p:cNvSpPr txBox="1"/>
            <p:nvPr/>
          </p:nvSpPr>
          <p:spPr>
            <a:xfrm>
              <a:off x="4572000"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76" name="TextBox 175"/>
            <p:cNvSpPr txBox="1"/>
            <p:nvPr/>
          </p:nvSpPr>
          <p:spPr>
            <a:xfrm>
              <a:off x="5508104"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77" name="TextBox 176"/>
            <p:cNvSpPr txBox="1"/>
            <p:nvPr/>
          </p:nvSpPr>
          <p:spPr>
            <a:xfrm>
              <a:off x="5508104" y="198884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78" name="TextBox 177"/>
            <p:cNvSpPr txBox="1"/>
            <p:nvPr/>
          </p:nvSpPr>
          <p:spPr>
            <a:xfrm>
              <a:off x="6444208" y="198884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79" name="TextBox 178"/>
            <p:cNvSpPr txBox="1"/>
            <p:nvPr/>
          </p:nvSpPr>
          <p:spPr>
            <a:xfrm>
              <a:off x="7380312" y="198884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80" name="TextBox 179"/>
            <p:cNvSpPr txBox="1"/>
            <p:nvPr/>
          </p:nvSpPr>
          <p:spPr>
            <a:xfrm>
              <a:off x="6444208" y="2348880"/>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181" name="TextBox 180"/>
            <p:cNvSpPr txBox="1"/>
            <p:nvPr/>
          </p:nvSpPr>
          <p:spPr>
            <a:xfrm>
              <a:off x="6444208"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82" name="TextBox 181"/>
            <p:cNvSpPr txBox="1"/>
            <p:nvPr/>
          </p:nvSpPr>
          <p:spPr>
            <a:xfrm>
              <a:off x="7380312"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grpSp>
      <p:sp>
        <p:nvSpPr>
          <p:cNvPr id="183" name="Rectangle 182"/>
          <p:cNvSpPr/>
          <p:nvPr/>
        </p:nvSpPr>
        <p:spPr>
          <a:xfrm>
            <a:off x="827584" y="306896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p:cNvSpPr/>
          <p:nvPr/>
        </p:nvSpPr>
        <p:spPr>
          <a:xfrm>
            <a:off x="827584"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p:cNvSpPr/>
          <p:nvPr/>
        </p:nvSpPr>
        <p:spPr>
          <a:xfrm>
            <a:off x="827584" y="37890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Rectangle 185"/>
          <p:cNvSpPr/>
          <p:nvPr/>
        </p:nvSpPr>
        <p:spPr>
          <a:xfrm>
            <a:off x="1763688" y="306896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Rectangle 186"/>
          <p:cNvSpPr/>
          <p:nvPr/>
        </p:nvSpPr>
        <p:spPr>
          <a:xfrm>
            <a:off x="1763688"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Rectangle 188"/>
          <p:cNvSpPr/>
          <p:nvPr/>
        </p:nvSpPr>
        <p:spPr>
          <a:xfrm>
            <a:off x="2699792" y="306896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Rectangle 189"/>
          <p:cNvSpPr/>
          <p:nvPr/>
        </p:nvSpPr>
        <p:spPr>
          <a:xfrm>
            <a:off x="2699792"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Rectangle 191"/>
          <p:cNvSpPr/>
          <p:nvPr/>
        </p:nvSpPr>
        <p:spPr>
          <a:xfrm>
            <a:off x="3635896" y="306896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Rectangle 192"/>
          <p:cNvSpPr/>
          <p:nvPr/>
        </p:nvSpPr>
        <p:spPr>
          <a:xfrm>
            <a:off x="3635896"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Rectangle 194"/>
          <p:cNvSpPr/>
          <p:nvPr/>
        </p:nvSpPr>
        <p:spPr>
          <a:xfrm>
            <a:off x="4572000" y="306896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Rectangle 195"/>
          <p:cNvSpPr/>
          <p:nvPr/>
        </p:nvSpPr>
        <p:spPr>
          <a:xfrm>
            <a:off x="4572000"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8" name="Rectangle 197"/>
          <p:cNvSpPr/>
          <p:nvPr/>
        </p:nvSpPr>
        <p:spPr>
          <a:xfrm>
            <a:off x="5508104" y="306896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Rectangle 198"/>
          <p:cNvSpPr/>
          <p:nvPr/>
        </p:nvSpPr>
        <p:spPr>
          <a:xfrm>
            <a:off x="5508104"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Rectangle 200"/>
          <p:cNvSpPr/>
          <p:nvPr/>
        </p:nvSpPr>
        <p:spPr>
          <a:xfrm>
            <a:off x="6444208" y="306896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Rectangle 201"/>
          <p:cNvSpPr/>
          <p:nvPr/>
        </p:nvSpPr>
        <p:spPr>
          <a:xfrm>
            <a:off x="6444208"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Rectangle 203"/>
          <p:cNvSpPr/>
          <p:nvPr/>
        </p:nvSpPr>
        <p:spPr>
          <a:xfrm>
            <a:off x="7380312" y="306896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Rectangle 204"/>
          <p:cNvSpPr/>
          <p:nvPr/>
        </p:nvSpPr>
        <p:spPr>
          <a:xfrm>
            <a:off x="7380312"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TextBox 206"/>
          <p:cNvSpPr txBox="1"/>
          <p:nvPr/>
        </p:nvSpPr>
        <p:spPr>
          <a:xfrm>
            <a:off x="827584" y="3068960"/>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209" name="TextBox 208"/>
          <p:cNvSpPr txBox="1"/>
          <p:nvPr/>
        </p:nvSpPr>
        <p:spPr>
          <a:xfrm>
            <a:off x="827584" y="3779748"/>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210" name="TextBox 209"/>
          <p:cNvSpPr txBox="1"/>
          <p:nvPr/>
        </p:nvSpPr>
        <p:spPr>
          <a:xfrm>
            <a:off x="3635896" y="341970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11" name="TextBox 210"/>
          <p:cNvSpPr txBox="1"/>
          <p:nvPr/>
        </p:nvSpPr>
        <p:spPr>
          <a:xfrm>
            <a:off x="4572000" y="3068960"/>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214" name="TextBox 213"/>
          <p:cNvSpPr txBox="1"/>
          <p:nvPr/>
        </p:nvSpPr>
        <p:spPr>
          <a:xfrm>
            <a:off x="5508104" y="3419708"/>
            <a:ext cx="936104" cy="369332"/>
          </a:xfrm>
          <a:prstGeom prst="rect">
            <a:avLst/>
          </a:prstGeom>
          <a:solidFill>
            <a:srgbClr val="FF5050"/>
          </a:solidFill>
          <a:ln w="22225">
            <a:solidFill>
              <a:schemeClr val="tx1"/>
            </a:solidFill>
          </a:ln>
        </p:spPr>
        <p:txBody>
          <a:bodyPr wrap="square" rtlCol="0">
            <a:spAutoFit/>
          </a:bodyPr>
          <a:lstStyle/>
          <a:p>
            <a:pPr algn="ctr"/>
            <a:r>
              <a:rPr lang="en-US" dirty="0" err="1" smtClean="0"/>
              <a:t>Req</a:t>
            </a:r>
            <a:endParaRPr lang="en-US" dirty="0"/>
          </a:p>
        </p:txBody>
      </p:sp>
      <p:sp>
        <p:nvSpPr>
          <p:cNvPr id="215" name="TextBox 214"/>
          <p:cNvSpPr txBox="1"/>
          <p:nvPr/>
        </p:nvSpPr>
        <p:spPr>
          <a:xfrm>
            <a:off x="7380312" y="3419708"/>
            <a:ext cx="936104" cy="369332"/>
          </a:xfrm>
          <a:prstGeom prst="rect">
            <a:avLst/>
          </a:prstGeom>
          <a:solidFill>
            <a:schemeClr val="tx2">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216" name="TextBox 215"/>
          <p:cNvSpPr txBox="1"/>
          <p:nvPr/>
        </p:nvSpPr>
        <p:spPr>
          <a:xfrm>
            <a:off x="1763688" y="306896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17" name="TextBox 216"/>
          <p:cNvSpPr txBox="1"/>
          <p:nvPr/>
        </p:nvSpPr>
        <p:spPr>
          <a:xfrm>
            <a:off x="2699792" y="306896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18" name="TextBox 217"/>
          <p:cNvSpPr txBox="1"/>
          <p:nvPr/>
        </p:nvSpPr>
        <p:spPr>
          <a:xfrm>
            <a:off x="3635896" y="3068960"/>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219" name="TextBox 218"/>
          <p:cNvSpPr txBox="1"/>
          <p:nvPr/>
        </p:nvSpPr>
        <p:spPr>
          <a:xfrm>
            <a:off x="3635896" y="341970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20" name="TextBox 219"/>
          <p:cNvSpPr txBox="1"/>
          <p:nvPr/>
        </p:nvSpPr>
        <p:spPr>
          <a:xfrm>
            <a:off x="2699792" y="341970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21" name="TextBox 220"/>
          <p:cNvSpPr txBox="1"/>
          <p:nvPr/>
        </p:nvSpPr>
        <p:spPr>
          <a:xfrm>
            <a:off x="1763688" y="342900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22" name="TextBox 221"/>
          <p:cNvSpPr txBox="1"/>
          <p:nvPr/>
        </p:nvSpPr>
        <p:spPr>
          <a:xfrm>
            <a:off x="827584" y="342900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23" name="TextBox 222"/>
          <p:cNvSpPr txBox="1"/>
          <p:nvPr/>
        </p:nvSpPr>
        <p:spPr>
          <a:xfrm>
            <a:off x="4572000" y="342900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25" name="TextBox 224"/>
          <p:cNvSpPr txBox="1"/>
          <p:nvPr/>
        </p:nvSpPr>
        <p:spPr>
          <a:xfrm>
            <a:off x="5508104" y="341970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26" name="TextBox 225"/>
          <p:cNvSpPr txBox="1"/>
          <p:nvPr/>
        </p:nvSpPr>
        <p:spPr>
          <a:xfrm>
            <a:off x="5508104" y="306896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29" name="TextBox 228"/>
          <p:cNvSpPr txBox="1"/>
          <p:nvPr/>
        </p:nvSpPr>
        <p:spPr>
          <a:xfrm>
            <a:off x="6444208" y="3429000"/>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230" name="TextBox 229"/>
          <p:cNvSpPr txBox="1"/>
          <p:nvPr/>
        </p:nvSpPr>
        <p:spPr>
          <a:xfrm>
            <a:off x="6444208" y="305966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31" name="TextBox 230"/>
          <p:cNvSpPr txBox="1"/>
          <p:nvPr/>
        </p:nvSpPr>
        <p:spPr>
          <a:xfrm>
            <a:off x="7380312" y="306896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55" name="Rectangle 254"/>
          <p:cNvSpPr/>
          <p:nvPr/>
        </p:nvSpPr>
        <p:spPr bwMode="auto">
          <a:xfrm>
            <a:off x="1311532" y="1861188"/>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57" name="Rectangle 256"/>
          <p:cNvSpPr/>
          <p:nvPr/>
        </p:nvSpPr>
        <p:spPr bwMode="auto">
          <a:xfrm>
            <a:off x="4287933" y="1861188"/>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58" name="Rectangle 257"/>
          <p:cNvSpPr/>
          <p:nvPr/>
        </p:nvSpPr>
        <p:spPr bwMode="auto">
          <a:xfrm>
            <a:off x="5702057" y="1881916"/>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60" name="Rectangle 259"/>
          <p:cNvSpPr/>
          <p:nvPr/>
        </p:nvSpPr>
        <p:spPr>
          <a:xfrm>
            <a:off x="4409136" y="2512305"/>
            <a:ext cx="875410" cy="263366"/>
          </a:xfrm>
          <a:prstGeom prst="rect">
            <a:avLst/>
          </a:prstGeom>
          <a:solidFill>
            <a:srgbClr val="FF5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1" name="Rectangle 260"/>
          <p:cNvSpPr/>
          <p:nvPr/>
        </p:nvSpPr>
        <p:spPr>
          <a:xfrm>
            <a:off x="4409136" y="2143593"/>
            <a:ext cx="875410" cy="263366"/>
          </a:xfrm>
          <a:prstGeom prst="rect">
            <a:avLst/>
          </a:prstGeom>
          <a:solidFill>
            <a:srgbClr val="FF5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2" name="Rectangle 261"/>
          <p:cNvSpPr/>
          <p:nvPr/>
        </p:nvSpPr>
        <p:spPr>
          <a:xfrm>
            <a:off x="5823260" y="2512305"/>
            <a:ext cx="875410" cy="263366"/>
          </a:xfrm>
          <a:prstGeom prst="rect">
            <a:avLst/>
          </a:prstGeom>
          <a:solidFill>
            <a:srgbClr val="92D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3" name="Rectangle 262"/>
          <p:cNvSpPr/>
          <p:nvPr/>
        </p:nvSpPr>
        <p:spPr>
          <a:xfrm>
            <a:off x="5823260" y="2157522"/>
            <a:ext cx="875410" cy="263366"/>
          </a:xfrm>
          <a:prstGeom prst="rect">
            <a:avLst/>
          </a:prstGeom>
          <a:solidFill>
            <a:srgbClr val="92D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5" name="Rectangle 264"/>
          <p:cNvSpPr/>
          <p:nvPr/>
        </p:nvSpPr>
        <p:spPr>
          <a:xfrm>
            <a:off x="1446210" y="2512305"/>
            <a:ext cx="875410" cy="263366"/>
          </a:xfrm>
          <a:prstGeom prst="rect">
            <a:avLst/>
          </a:prstGeom>
          <a:solidFill>
            <a:schemeClr val="accent1">
              <a:lumMod val="60000"/>
              <a:lumOff val="40000"/>
            </a:schemeClr>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7" name="Rectangle 266"/>
          <p:cNvSpPr/>
          <p:nvPr/>
        </p:nvSpPr>
        <p:spPr bwMode="auto">
          <a:xfrm>
            <a:off x="7072172" y="1844824"/>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68" name="Rectangle 267"/>
          <p:cNvSpPr/>
          <p:nvPr/>
        </p:nvSpPr>
        <p:spPr>
          <a:xfrm>
            <a:off x="7206850" y="2495941"/>
            <a:ext cx="875410" cy="263366"/>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0" name="TextBox 269"/>
          <p:cNvSpPr txBox="1"/>
          <p:nvPr/>
        </p:nvSpPr>
        <p:spPr>
          <a:xfrm>
            <a:off x="1897823" y="3265820"/>
            <a:ext cx="5050441" cy="523220"/>
          </a:xfrm>
          <a:prstGeom prst="rect">
            <a:avLst/>
          </a:prstGeom>
          <a:solidFill>
            <a:schemeClr val="tx2">
              <a:lumMod val="60000"/>
              <a:lumOff val="40000"/>
            </a:schemeClr>
          </a:solidFill>
          <a:ln w="38100">
            <a:solidFill>
              <a:schemeClr val="tx1"/>
            </a:solidFill>
          </a:ln>
        </p:spPr>
        <p:txBody>
          <a:bodyPr wrap="square" rtlCol="0">
            <a:spAutoFit/>
          </a:bodyPr>
          <a:lstStyle/>
          <a:p>
            <a:pPr algn="ctr"/>
            <a:r>
              <a:rPr lang="en-US" sz="2800" dirty="0" smtClean="0"/>
              <a:t>Batch Scheduler</a:t>
            </a:r>
            <a:endParaRPr lang="en-US" sz="2800" dirty="0"/>
          </a:p>
        </p:txBody>
      </p:sp>
      <p:sp>
        <p:nvSpPr>
          <p:cNvPr id="271" name="Down Arrow 270"/>
          <p:cNvSpPr/>
          <p:nvPr/>
        </p:nvSpPr>
        <p:spPr>
          <a:xfrm>
            <a:off x="3714394" y="2924945"/>
            <a:ext cx="1289654" cy="21602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2" name="Rectangle 271"/>
          <p:cNvSpPr/>
          <p:nvPr/>
        </p:nvSpPr>
        <p:spPr>
          <a:xfrm>
            <a:off x="7204874" y="2132856"/>
            <a:ext cx="875410" cy="263366"/>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3" name="Rectangle 272"/>
          <p:cNvSpPr/>
          <p:nvPr/>
        </p:nvSpPr>
        <p:spPr bwMode="auto">
          <a:xfrm>
            <a:off x="5960989" y="4160855"/>
            <a:ext cx="1131291" cy="12623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74" name="Rectangle 273"/>
          <p:cNvSpPr/>
          <p:nvPr/>
        </p:nvSpPr>
        <p:spPr bwMode="auto">
          <a:xfrm>
            <a:off x="4546865" y="4149080"/>
            <a:ext cx="1131291" cy="12623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75" name="Rectangle 274"/>
          <p:cNvSpPr/>
          <p:nvPr/>
        </p:nvSpPr>
        <p:spPr bwMode="auto">
          <a:xfrm>
            <a:off x="3065403" y="4149080"/>
            <a:ext cx="1131291" cy="12623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76" name="Rectangle 275"/>
          <p:cNvSpPr/>
          <p:nvPr/>
        </p:nvSpPr>
        <p:spPr bwMode="auto">
          <a:xfrm>
            <a:off x="1570464" y="4149080"/>
            <a:ext cx="1131291" cy="12623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77" name="Rectangle 276"/>
          <p:cNvSpPr/>
          <p:nvPr/>
        </p:nvSpPr>
        <p:spPr>
          <a:xfrm>
            <a:off x="1705142" y="5063396"/>
            <a:ext cx="875410" cy="263366"/>
          </a:xfrm>
          <a:prstGeom prst="rect">
            <a:avLst/>
          </a:prstGeom>
          <a:solidFill>
            <a:schemeClr val="accent1">
              <a:lumMod val="60000"/>
              <a:lumOff val="40000"/>
            </a:schemeClr>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8" name="Rectangle 277"/>
          <p:cNvSpPr/>
          <p:nvPr/>
        </p:nvSpPr>
        <p:spPr>
          <a:xfrm>
            <a:off x="1705142" y="4317019"/>
            <a:ext cx="875410" cy="263366"/>
          </a:xfrm>
          <a:prstGeom prst="rect">
            <a:avLst/>
          </a:prstGeom>
          <a:solidFill>
            <a:srgbClr val="00B0F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9" name="Rectangle 278"/>
          <p:cNvSpPr/>
          <p:nvPr/>
        </p:nvSpPr>
        <p:spPr>
          <a:xfrm>
            <a:off x="1705142" y="4685731"/>
            <a:ext cx="875410" cy="263366"/>
          </a:xfrm>
          <a:prstGeom prst="rect">
            <a:avLst/>
          </a:prstGeom>
          <a:solidFill>
            <a:srgbClr val="00B0F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0" name="Rectangle 279"/>
          <p:cNvSpPr/>
          <p:nvPr/>
        </p:nvSpPr>
        <p:spPr>
          <a:xfrm>
            <a:off x="4668068" y="5063396"/>
            <a:ext cx="875410" cy="263366"/>
          </a:xfrm>
          <a:prstGeom prst="rect">
            <a:avLst/>
          </a:prstGeom>
          <a:solidFill>
            <a:srgbClr val="FF5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1" name="Rectangle 280"/>
          <p:cNvSpPr/>
          <p:nvPr/>
        </p:nvSpPr>
        <p:spPr>
          <a:xfrm>
            <a:off x="4668068" y="4685731"/>
            <a:ext cx="875410" cy="263366"/>
          </a:xfrm>
          <a:prstGeom prst="rect">
            <a:avLst/>
          </a:prstGeom>
          <a:solidFill>
            <a:srgbClr val="FF5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2" name="Rectangle 281"/>
          <p:cNvSpPr/>
          <p:nvPr/>
        </p:nvSpPr>
        <p:spPr>
          <a:xfrm>
            <a:off x="3186605" y="5054444"/>
            <a:ext cx="875410" cy="263366"/>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3" name="Rectangle 282"/>
          <p:cNvSpPr/>
          <p:nvPr/>
        </p:nvSpPr>
        <p:spPr>
          <a:xfrm>
            <a:off x="3192534" y="4682116"/>
            <a:ext cx="875410" cy="263366"/>
          </a:xfrm>
          <a:prstGeom prst="rect">
            <a:avLst/>
          </a:prstGeom>
          <a:solidFill>
            <a:srgbClr val="92D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4" name="Down Arrow 283"/>
          <p:cNvSpPr/>
          <p:nvPr/>
        </p:nvSpPr>
        <p:spPr>
          <a:xfrm>
            <a:off x="3714394" y="3820399"/>
            <a:ext cx="1289654" cy="2566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5" name="Straight Connector 284"/>
          <p:cNvCxnSpPr/>
          <p:nvPr/>
        </p:nvCxnSpPr>
        <p:spPr>
          <a:xfrm>
            <a:off x="251520" y="3068960"/>
            <a:ext cx="835292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6" name="Straight Connector 285"/>
          <p:cNvCxnSpPr/>
          <p:nvPr/>
        </p:nvCxnSpPr>
        <p:spPr>
          <a:xfrm>
            <a:off x="251520" y="3933056"/>
            <a:ext cx="835292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54" name="TextBox 153"/>
          <p:cNvSpPr txBox="1"/>
          <p:nvPr/>
        </p:nvSpPr>
        <p:spPr>
          <a:xfrm>
            <a:off x="-36512" y="1700808"/>
            <a:ext cx="1244244" cy="430887"/>
          </a:xfrm>
          <a:prstGeom prst="rect">
            <a:avLst/>
          </a:prstGeom>
          <a:noFill/>
        </p:spPr>
        <p:txBody>
          <a:bodyPr wrap="square" rtlCol="0">
            <a:spAutoFit/>
          </a:bodyPr>
          <a:lstStyle/>
          <a:p>
            <a:r>
              <a:rPr lang="en-US" sz="2200" dirty="0" smtClean="0"/>
              <a:t>Stage 1</a:t>
            </a:r>
            <a:endParaRPr lang="en-US" sz="2200" dirty="0"/>
          </a:p>
        </p:txBody>
      </p:sp>
      <p:sp>
        <p:nvSpPr>
          <p:cNvPr id="155" name="TextBox 154"/>
          <p:cNvSpPr txBox="1"/>
          <p:nvPr/>
        </p:nvSpPr>
        <p:spPr>
          <a:xfrm>
            <a:off x="-36512" y="3356992"/>
            <a:ext cx="1244244" cy="430887"/>
          </a:xfrm>
          <a:prstGeom prst="rect">
            <a:avLst/>
          </a:prstGeom>
          <a:noFill/>
        </p:spPr>
        <p:txBody>
          <a:bodyPr wrap="square" rtlCol="0">
            <a:spAutoFit/>
          </a:bodyPr>
          <a:lstStyle/>
          <a:p>
            <a:r>
              <a:rPr lang="en-US" sz="2200" dirty="0" smtClean="0"/>
              <a:t>Stage 2</a:t>
            </a:r>
            <a:endParaRPr lang="en-US" sz="2200" dirty="0"/>
          </a:p>
        </p:txBody>
      </p:sp>
      <p:sp>
        <p:nvSpPr>
          <p:cNvPr id="161" name="TextBox 160"/>
          <p:cNvSpPr txBox="1"/>
          <p:nvPr/>
        </p:nvSpPr>
        <p:spPr>
          <a:xfrm>
            <a:off x="-36512" y="4582289"/>
            <a:ext cx="1244244" cy="430887"/>
          </a:xfrm>
          <a:prstGeom prst="rect">
            <a:avLst/>
          </a:prstGeom>
          <a:noFill/>
        </p:spPr>
        <p:txBody>
          <a:bodyPr wrap="square" rtlCol="0">
            <a:spAutoFit/>
          </a:bodyPr>
          <a:lstStyle/>
          <a:p>
            <a:r>
              <a:rPr lang="en-US" sz="2200" dirty="0" smtClean="0"/>
              <a:t>Stage 3</a:t>
            </a:r>
            <a:endParaRPr lang="en-US" sz="2200" dirty="0"/>
          </a:p>
        </p:txBody>
      </p:sp>
      <p:sp>
        <p:nvSpPr>
          <p:cNvPr id="162" name="TextBox 161"/>
          <p:cNvSpPr txBox="1"/>
          <p:nvPr/>
        </p:nvSpPr>
        <p:spPr>
          <a:xfrm>
            <a:off x="2699792" y="234888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56" name="Rectangle 255"/>
          <p:cNvSpPr/>
          <p:nvPr/>
        </p:nvSpPr>
        <p:spPr bwMode="auto">
          <a:xfrm>
            <a:off x="2792637" y="1861188"/>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59" name="Rectangle 258"/>
          <p:cNvSpPr/>
          <p:nvPr/>
        </p:nvSpPr>
        <p:spPr>
          <a:xfrm>
            <a:off x="2913839" y="2143593"/>
            <a:ext cx="875410" cy="263366"/>
          </a:xfrm>
          <a:prstGeom prst="rect">
            <a:avLst/>
          </a:prstGeom>
          <a:solidFill>
            <a:srgbClr val="00B0F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 name="Rectangle 265"/>
          <p:cNvSpPr/>
          <p:nvPr/>
        </p:nvSpPr>
        <p:spPr>
          <a:xfrm>
            <a:off x="2913839" y="2512305"/>
            <a:ext cx="875410" cy="263366"/>
          </a:xfrm>
          <a:prstGeom prst="rect">
            <a:avLst/>
          </a:prstGeom>
          <a:solidFill>
            <a:srgbClr val="00B0F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Rectangle 187"/>
          <p:cNvSpPr/>
          <p:nvPr/>
        </p:nvSpPr>
        <p:spPr>
          <a:xfrm>
            <a:off x="1763688" y="37890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Rectangle 190"/>
          <p:cNvSpPr/>
          <p:nvPr/>
        </p:nvSpPr>
        <p:spPr>
          <a:xfrm>
            <a:off x="2699792" y="37890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Rectangle 193"/>
          <p:cNvSpPr/>
          <p:nvPr/>
        </p:nvSpPr>
        <p:spPr>
          <a:xfrm>
            <a:off x="3635896" y="37890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7" name="Rectangle 196"/>
          <p:cNvSpPr/>
          <p:nvPr/>
        </p:nvSpPr>
        <p:spPr>
          <a:xfrm>
            <a:off x="4572000" y="37890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Rectangle 199"/>
          <p:cNvSpPr/>
          <p:nvPr/>
        </p:nvSpPr>
        <p:spPr>
          <a:xfrm>
            <a:off x="5508104" y="37890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Rectangle 202"/>
          <p:cNvSpPr/>
          <p:nvPr/>
        </p:nvSpPr>
        <p:spPr>
          <a:xfrm>
            <a:off x="6444208" y="37890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 name="Rectangle 205"/>
          <p:cNvSpPr/>
          <p:nvPr/>
        </p:nvSpPr>
        <p:spPr>
          <a:xfrm>
            <a:off x="7380312" y="37890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TextBox 207"/>
          <p:cNvSpPr txBox="1"/>
          <p:nvPr/>
        </p:nvSpPr>
        <p:spPr>
          <a:xfrm rot="16200000">
            <a:off x="-1082146" y="3394517"/>
            <a:ext cx="2984984" cy="461665"/>
          </a:xfrm>
          <a:prstGeom prst="rect">
            <a:avLst/>
          </a:prstGeom>
          <a:noFill/>
        </p:spPr>
        <p:txBody>
          <a:bodyPr wrap="none" rtlCol="0">
            <a:spAutoFit/>
          </a:bodyPr>
          <a:lstStyle/>
          <a:p>
            <a:r>
              <a:rPr lang="en-US" sz="2400" dirty="0" smtClean="0"/>
              <a:t>Monolithic Scheduler</a:t>
            </a:r>
            <a:endParaRPr lang="en-US" sz="2400" dirty="0"/>
          </a:p>
        </p:txBody>
      </p:sp>
      <p:sp>
        <p:nvSpPr>
          <p:cNvPr id="212" name="TextBox 211"/>
          <p:cNvSpPr txBox="1"/>
          <p:nvPr/>
        </p:nvSpPr>
        <p:spPr>
          <a:xfrm>
            <a:off x="0" y="2276872"/>
            <a:ext cx="1403648" cy="646331"/>
          </a:xfrm>
          <a:prstGeom prst="rect">
            <a:avLst/>
          </a:prstGeom>
          <a:noFill/>
        </p:spPr>
        <p:txBody>
          <a:bodyPr wrap="square" rtlCol="0">
            <a:spAutoFit/>
          </a:bodyPr>
          <a:lstStyle/>
          <a:p>
            <a:r>
              <a:rPr lang="en-US" b="1" dirty="0" smtClean="0"/>
              <a:t>Batch Formation</a:t>
            </a:r>
            <a:endParaRPr lang="en-US" b="1" dirty="0"/>
          </a:p>
        </p:txBody>
      </p:sp>
      <p:sp>
        <p:nvSpPr>
          <p:cNvPr id="224" name="TextBox 223"/>
          <p:cNvSpPr txBox="1"/>
          <p:nvPr/>
        </p:nvSpPr>
        <p:spPr>
          <a:xfrm>
            <a:off x="0" y="5085184"/>
            <a:ext cx="1440160" cy="923330"/>
          </a:xfrm>
          <a:prstGeom prst="rect">
            <a:avLst/>
          </a:prstGeom>
          <a:noFill/>
        </p:spPr>
        <p:txBody>
          <a:bodyPr wrap="square" rtlCol="0">
            <a:spAutoFit/>
          </a:bodyPr>
          <a:lstStyle/>
          <a:p>
            <a:r>
              <a:rPr lang="en-US" b="1" dirty="0" smtClean="0"/>
              <a:t>DRAM Command Scheduler</a:t>
            </a:r>
            <a:endParaRPr lang="en-US" b="1" dirty="0"/>
          </a:p>
        </p:txBody>
      </p:sp>
      <p:sp>
        <p:nvSpPr>
          <p:cNvPr id="213" name="TextBox 212"/>
          <p:cNvSpPr txBox="1"/>
          <p:nvPr/>
        </p:nvSpPr>
        <p:spPr>
          <a:xfrm>
            <a:off x="1724891" y="5361703"/>
            <a:ext cx="886333" cy="369332"/>
          </a:xfrm>
          <a:prstGeom prst="rect">
            <a:avLst/>
          </a:prstGeom>
          <a:noFill/>
        </p:spPr>
        <p:txBody>
          <a:bodyPr wrap="none" rtlCol="0">
            <a:spAutoFit/>
          </a:bodyPr>
          <a:lstStyle/>
          <a:p>
            <a:r>
              <a:rPr lang="en-US" dirty="0" smtClean="0"/>
              <a:t>Bank 1</a:t>
            </a:r>
            <a:endParaRPr lang="en-US" dirty="0"/>
          </a:p>
        </p:txBody>
      </p:sp>
      <p:sp>
        <p:nvSpPr>
          <p:cNvPr id="227" name="TextBox 226"/>
          <p:cNvSpPr txBox="1"/>
          <p:nvPr/>
        </p:nvSpPr>
        <p:spPr>
          <a:xfrm>
            <a:off x="3186557" y="5347847"/>
            <a:ext cx="886333" cy="369332"/>
          </a:xfrm>
          <a:prstGeom prst="rect">
            <a:avLst/>
          </a:prstGeom>
          <a:noFill/>
        </p:spPr>
        <p:txBody>
          <a:bodyPr wrap="none" rtlCol="0">
            <a:spAutoFit/>
          </a:bodyPr>
          <a:lstStyle/>
          <a:p>
            <a:r>
              <a:rPr lang="en-US" dirty="0" smtClean="0"/>
              <a:t>Bank 2</a:t>
            </a:r>
            <a:endParaRPr lang="en-US" dirty="0"/>
          </a:p>
        </p:txBody>
      </p:sp>
      <p:sp>
        <p:nvSpPr>
          <p:cNvPr id="228" name="TextBox 227"/>
          <p:cNvSpPr txBox="1"/>
          <p:nvPr/>
        </p:nvSpPr>
        <p:spPr>
          <a:xfrm>
            <a:off x="4696717" y="5361703"/>
            <a:ext cx="886333" cy="369332"/>
          </a:xfrm>
          <a:prstGeom prst="rect">
            <a:avLst/>
          </a:prstGeom>
          <a:noFill/>
        </p:spPr>
        <p:txBody>
          <a:bodyPr wrap="none" rtlCol="0">
            <a:spAutoFit/>
          </a:bodyPr>
          <a:lstStyle/>
          <a:p>
            <a:r>
              <a:rPr lang="en-US" dirty="0" smtClean="0"/>
              <a:t>Bank 3</a:t>
            </a:r>
            <a:endParaRPr lang="en-US" dirty="0"/>
          </a:p>
        </p:txBody>
      </p:sp>
      <p:sp>
        <p:nvSpPr>
          <p:cNvPr id="232" name="TextBox 231"/>
          <p:cNvSpPr txBox="1"/>
          <p:nvPr/>
        </p:nvSpPr>
        <p:spPr>
          <a:xfrm>
            <a:off x="6089111" y="5361703"/>
            <a:ext cx="886333" cy="369332"/>
          </a:xfrm>
          <a:prstGeom prst="rect">
            <a:avLst/>
          </a:prstGeom>
          <a:noFill/>
        </p:spPr>
        <p:txBody>
          <a:bodyPr wrap="none" rtlCol="0">
            <a:spAutoFit/>
          </a:bodyPr>
          <a:lstStyle/>
          <a:p>
            <a:r>
              <a:rPr lang="en-US" dirty="0" smtClean="0"/>
              <a:t>Bank 4</a:t>
            </a:r>
            <a:endParaRPr lang="en-US" dirty="0"/>
          </a:p>
        </p:txBody>
      </p:sp>
    </p:spTree>
    <p:extLst>
      <p:ext uri="{BB962C8B-B14F-4D97-AF65-F5344CB8AC3E}">
        <p14:creationId xmlns:p14="http://schemas.microsoft.com/office/powerpoint/2010/main" val="2214435990"/>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par>
                                <p:cTn id="8" presetID="1" presetClass="exit" presetSubtype="0" fill="hold" grpId="0" nodeType="withEffect">
                                  <p:stCondLst>
                                    <p:cond delay="0"/>
                                  </p:stCondLst>
                                  <p:childTnLst>
                                    <p:set>
                                      <p:cBhvr>
                                        <p:cTn id="9" dur="1" fill="hold">
                                          <p:stCondLst>
                                            <p:cond delay="0"/>
                                          </p:stCondLst>
                                        </p:cTn>
                                        <p:tgtEl>
                                          <p:spTgt spid="208"/>
                                        </p:tgtEl>
                                        <p:attrNameLst>
                                          <p:attrName>style.visibility</p:attrName>
                                        </p:attrNameLst>
                                      </p:cBhvr>
                                      <p:to>
                                        <p:strVal val="hidden"/>
                                      </p:to>
                                    </p:set>
                                  </p:childTnLst>
                                </p:cTn>
                              </p:par>
                              <p:par>
                                <p:cTn id="10" presetID="10" presetClass="exit" presetSubtype="0" fill="hold" grpId="0" nodeType="withEffect">
                                  <p:stCondLst>
                                    <p:cond delay="0"/>
                                  </p:stCondLst>
                                  <p:childTnLst>
                                    <p:animEffect transition="out" filter="fade">
                                      <p:cBhvr>
                                        <p:cTn id="11" dur="500"/>
                                        <p:tgtEl>
                                          <p:spTgt spid="183"/>
                                        </p:tgtEl>
                                      </p:cBhvr>
                                    </p:animEffect>
                                    <p:set>
                                      <p:cBhvr>
                                        <p:cTn id="12" dur="1" fill="hold">
                                          <p:stCondLst>
                                            <p:cond delay="499"/>
                                          </p:stCondLst>
                                        </p:cTn>
                                        <p:tgtEl>
                                          <p:spTgt spid="183"/>
                                        </p:tgtEl>
                                        <p:attrNameLst>
                                          <p:attrName>style.visibility</p:attrName>
                                        </p:attrNameLst>
                                      </p:cBhvr>
                                      <p:to>
                                        <p:strVal val="hidden"/>
                                      </p:to>
                                    </p:set>
                                  </p:childTnLst>
                                </p:cTn>
                              </p:par>
                              <p:par>
                                <p:cTn id="13" presetID="10" presetClass="exit" presetSubtype="0" fill="hold" grpId="0" nodeType="withEffect">
                                  <p:stCondLst>
                                    <p:cond delay="0"/>
                                  </p:stCondLst>
                                  <p:childTnLst>
                                    <p:animEffect transition="out" filter="fade">
                                      <p:cBhvr>
                                        <p:cTn id="14" dur="500"/>
                                        <p:tgtEl>
                                          <p:spTgt spid="184"/>
                                        </p:tgtEl>
                                      </p:cBhvr>
                                    </p:animEffect>
                                    <p:set>
                                      <p:cBhvr>
                                        <p:cTn id="15" dur="1" fill="hold">
                                          <p:stCondLst>
                                            <p:cond delay="499"/>
                                          </p:stCondLst>
                                        </p:cTn>
                                        <p:tgtEl>
                                          <p:spTgt spid="184"/>
                                        </p:tgtEl>
                                        <p:attrNameLst>
                                          <p:attrName>style.visibility</p:attrName>
                                        </p:attrNameLst>
                                      </p:cBhvr>
                                      <p:to>
                                        <p:strVal val="hidden"/>
                                      </p:to>
                                    </p:set>
                                  </p:childTnLst>
                                </p:cTn>
                              </p:par>
                              <p:par>
                                <p:cTn id="16" presetID="10" presetClass="exit" presetSubtype="0" fill="hold" grpId="0" nodeType="withEffect">
                                  <p:stCondLst>
                                    <p:cond delay="0"/>
                                  </p:stCondLst>
                                  <p:childTnLst>
                                    <p:animEffect transition="out" filter="fade">
                                      <p:cBhvr>
                                        <p:cTn id="17" dur="500"/>
                                        <p:tgtEl>
                                          <p:spTgt spid="185"/>
                                        </p:tgtEl>
                                      </p:cBhvr>
                                    </p:animEffect>
                                    <p:set>
                                      <p:cBhvr>
                                        <p:cTn id="18" dur="1" fill="hold">
                                          <p:stCondLst>
                                            <p:cond delay="499"/>
                                          </p:stCondLst>
                                        </p:cTn>
                                        <p:tgtEl>
                                          <p:spTgt spid="185"/>
                                        </p:tgtEl>
                                        <p:attrNameLst>
                                          <p:attrName>style.visibility</p:attrName>
                                        </p:attrNameLst>
                                      </p:cBhvr>
                                      <p:to>
                                        <p:strVal val="hidden"/>
                                      </p:to>
                                    </p:set>
                                  </p:childTnLst>
                                </p:cTn>
                              </p:par>
                              <p:par>
                                <p:cTn id="19" presetID="10" presetClass="exit" presetSubtype="0" fill="hold" grpId="0" nodeType="withEffect">
                                  <p:stCondLst>
                                    <p:cond delay="0"/>
                                  </p:stCondLst>
                                  <p:childTnLst>
                                    <p:animEffect transition="out" filter="fade">
                                      <p:cBhvr>
                                        <p:cTn id="20" dur="500"/>
                                        <p:tgtEl>
                                          <p:spTgt spid="186"/>
                                        </p:tgtEl>
                                      </p:cBhvr>
                                    </p:animEffect>
                                    <p:set>
                                      <p:cBhvr>
                                        <p:cTn id="21" dur="1" fill="hold">
                                          <p:stCondLst>
                                            <p:cond delay="499"/>
                                          </p:stCondLst>
                                        </p:cTn>
                                        <p:tgtEl>
                                          <p:spTgt spid="186"/>
                                        </p:tgtEl>
                                        <p:attrNameLst>
                                          <p:attrName>style.visibility</p:attrName>
                                        </p:attrNameLst>
                                      </p:cBhvr>
                                      <p:to>
                                        <p:strVal val="hidden"/>
                                      </p:to>
                                    </p:set>
                                  </p:childTnLst>
                                </p:cTn>
                              </p:par>
                              <p:par>
                                <p:cTn id="22" presetID="10" presetClass="exit" presetSubtype="0" fill="hold" grpId="0" nodeType="withEffect">
                                  <p:stCondLst>
                                    <p:cond delay="0"/>
                                  </p:stCondLst>
                                  <p:childTnLst>
                                    <p:animEffect transition="out" filter="fade">
                                      <p:cBhvr>
                                        <p:cTn id="23" dur="500"/>
                                        <p:tgtEl>
                                          <p:spTgt spid="187"/>
                                        </p:tgtEl>
                                      </p:cBhvr>
                                    </p:animEffect>
                                    <p:set>
                                      <p:cBhvr>
                                        <p:cTn id="24" dur="1" fill="hold">
                                          <p:stCondLst>
                                            <p:cond delay="499"/>
                                          </p:stCondLst>
                                        </p:cTn>
                                        <p:tgtEl>
                                          <p:spTgt spid="187"/>
                                        </p:tgtEl>
                                        <p:attrNameLst>
                                          <p:attrName>style.visibility</p:attrName>
                                        </p:attrNameLst>
                                      </p:cBhvr>
                                      <p:to>
                                        <p:strVal val="hidden"/>
                                      </p:to>
                                    </p:set>
                                  </p:childTnLst>
                                </p:cTn>
                              </p:par>
                              <p:par>
                                <p:cTn id="25" presetID="10" presetClass="exit" presetSubtype="0" fill="hold" grpId="0" nodeType="withEffect">
                                  <p:stCondLst>
                                    <p:cond delay="0"/>
                                  </p:stCondLst>
                                  <p:childTnLst>
                                    <p:animEffect transition="out" filter="fade">
                                      <p:cBhvr>
                                        <p:cTn id="26" dur="500"/>
                                        <p:tgtEl>
                                          <p:spTgt spid="188"/>
                                        </p:tgtEl>
                                      </p:cBhvr>
                                    </p:animEffect>
                                    <p:set>
                                      <p:cBhvr>
                                        <p:cTn id="27" dur="1" fill="hold">
                                          <p:stCondLst>
                                            <p:cond delay="499"/>
                                          </p:stCondLst>
                                        </p:cTn>
                                        <p:tgtEl>
                                          <p:spTgt spid="188"/>
                                        </p:tgtEl>
                                        <p:attrNameLst>
                                          <p:attrName>style.visibility</p:attrName>
                                        </p:attrNameLst>
                                      </p:cBhvr>
                                      <p:to>
                                        <p:strVal val="hidden"/>
                                      </p:to>
                                    </p:set>
                                  </p:childTnLst>
                                </p:cTn>
                              </p:par>
                              <p:par>
                                <p:cTn id="28" presetID="10" presetClass="exit" presetSubtype="0" fill="hold" grpId="0" nodeType="withEffect">
                                  <p:stCondLst>
                                    <p:cond delay="0"/>
                                  </p:stCondLst>
                                  <p:childTnLst>
                                    <p:animEffect transition="out" filter="fade">
                                      <p:cBhvr>
                                        <p:cTn id="29" dur="500"/>
                                        <p:tgtEl>
                                          <p:spTgt spid="189"/>
                                        </p:tgtEl>
                                      </p:cBhvr>
                                    </p:animEffect>
                                    <p:set>
                                      <p:cBhvr>
                                        <p:cTn id="30" dur="1" fill="hold">
                                          <p:stCondLst>
                                            <p:cond delay="499"/>
                                          </p:stCondLst>
                                        </p:cTn>
                                        <p:tgtEl>
                                          <p:spTgt spid="189"/>
                                        </p:tgtEl>
                                        <p:attrNameLst>
                                          <p:attrName>style.visibility</p:attrName>
                                        </p:attrNameLst>
                                      </p:cBhvr>
                                      <p:to>
                                        <p:strVal val="hidden"/>
                                      </p:to>
                                    </p:set>
                                  </p:childTnLst>
                                </p:cTn>
                              </p:par>
                              <p:par>
                                <p:cTn id="31" presetID="10" presetClass="exit" presetSubtype="0" fill="hold" grpId="0" nodeType="withEffect">
                                  <p:stCondLst>
                                    <p:cond delay="0"/>
                                  </p:stCondLst>
                                  <p:childTnLst>
                                    <p:animEffect transition="out" filter="fade">
                                      <p:cBhvr>
                                        <p:cTn id="32" dur="500"/>
                                        <p:tgtEl>
                                          <p:spTgt spid="190"/>
                                        </p:tgtEl>
                                      </p:cBhvr>
                                    </p:animEffect>
                                    <p:set>
                                      <p:cBhvr>
                                        <p:cTn id="33" dur="1" fill="hold">
                                          <p:stCondLst>
                                            <p:cond delay="499"/>
                                          </p:stCondLst>
                                        </p:cTn>
                                        <p:tgtEl>
                                          <p:spTgt spid="190"/>
                                        </p:tgtEl>
                                        <p:attrNameLst>
                                          <p:attrName>style.visibility</p:attrName>
                                        </p:attrNameLst>
                                      </p:cBhvr>
                                      <p:to>
                                        <p:strVal val="hidden"/>
                                      </p:to>
                                    </p:set>
                                  </p:childTnLst>
                                </p:cTn>
                              </p:par>
                              <p:par>
                                <p:cTn id="34" presetID="10" presetClass="exit" presetSubtype="0" fill="hold" grpId="0" nodeType="withEffect">
                                  <p:stCondLst>
                                    <p:cond delay="0"/>
                                  </p:stCondLst>
                                  <p:childTnLst>
                                    <p:animEffect transition="out" filter="fade">
                                      <p:cBhvr>
                                        <p:cTn id="35" dur="500"/>
                                        <p:tgtEl>
                                          <p:spTgt spid="191"/>
                                        </p:tgtEl>
                                      </p:cBhvr>
                                    </p:animEffect>
                                    <p:set>
                                      <p:cBhvr>
                                        <p:cTn id="36" dur="1" fill="hold">
                                          <p:stCondLst>
                                            <p:cond delay="499"/>
                                          </p:stCondLst>
                                        </p:cTn>
                                        <p:tgtEl>
                                          <p:spTgt spid="191"/>
                                        </p:tgtEl>
                                        <p:attrNameLst>
                                          <p:attrName>style.visibility</p:attrName>
                                        </p:attrNameLst>
                                      </p:cBhvr>
                                      <p:to>
                                        <p:strVal val="hidden"/>
                                      </p:to>
                                    </p:set>
                                  </p:childTnLst>
                                </p:cTn>
                              </p:par>
                              <p:par>
                                <p:cTn id="37" presetID="10" presetClass="exit" presetSubtype="0" fill="hold" grpId="0" nodeType="withEffect">
                                  <p:stCondLst>
                                    <p:cond delay="0"/>
                                  </p:stCondLst>
                                  <p:childTnLst>
                                    <p:animEffect transition="out" filter="fade">
                                      <p:cBhvr>
                                        <p:cTn id="38" dur="500"/>
                                        <p:tgtEl>
                                          <p:spTgt spid="192"/>
                                        </p:tgtEl>
                                      </p:cBhvr>
                                    </p:animEffect>
                                    <p:set>
                                      <p:cBhvr>
                                        <p:cTn id="39" dur="1" fill="hold">
                                          <p:stCondLst>
                                            <p:cond delay="499"/>
                                          </p:stCondLst>
                                        </p:cTn>
                                        <p:tgtEl>
                                          <p:spTgt spid="192"/>
                                        </p:tgtEl>
                                        <p:attrNameLst>
                                          <p:attrName>style.visibility</p:attrName>
                                        </p:attrNameLst>
                                      </p:cBhvr>
                                      <p:to>
                                        <p:strVal val="hidden"/>
                                      </p:to>
                                    </p:set>
                                  </p:childTnLst>
                                </p:cTn>
                              </p:par>
                              <p:par>
                                <p:cTn id="40" presetID="10" presetClass="exit" presetSubtype="0" fill="hold" grpId="0" nodeType="withEffect">
                                  <p:stCondLst>
                                    <p:cond delay="0"/>
                                  </p:stCondLst>
                                  <p:childTnLst>
                                    <p:animEffect transition="out" filter="fade">
                                      <p:cBhvr>
                                        <p:cTn id="41" dur="500"/>
                                        <p:tgtEl>
                                          <p:spTgt spid="193"/>
                                        </p:tgtEl>
                                      </p:cBhvr>
                                    </p:animEffect>
                                    <p:set>
                                      <p:cBhvr>
                                        <p:cTn id="42" dur="1" fill="hold">
                                          <p:stCondLst>
                                            <p:cond delay="499"/>
                                          </p:stCondLst>
                                        </p:cTn>
                                        <p:tgtEl>
                                          <p:spTgt spid="193"/>
                                        </p:tgtEl>
                                        <p:attrNameLst>
                                          <p:attrName>style.visibility</p:attrName>
                                        </p:attrNameLst>
                                      </p:cBhvr>
                                      <p:to>
                                        <p:strVal val="hidden"/>
                                      </p:to>
                                    </p:set>
                                  </p:childTnLst>
                                </p:cTn>
                              </p:par>
                              <p:par>
                                <p:cTn id="43" presetID="10" presetClass="exit" presetSubtype="0" fill="hold" grpId="0" nodeType="withEffect">
                                  <p:stCondLst>
                                    <p:cond delay="0"/>
                                  </p:stCondLst>
                                  <p:childTnLst>
                                    <p:animEffect transition="out" filter="fade">
                                      <p:cBhvr>
                                        <p:cTn id="44" dur="500"/>
                                        <p:tgtEl>
                                          <p:spTgt spid="194"/>
                                        </p:tgtEl>
                                      </p:cBhvr>
                                    </p:animEffect>
                                    <p:set>
                                      <p:cBhvr>
                                        <p:cTn id="45" dur="1" fill="hold">
                                          <p:stCondLst>
                                            <p:cond delay="499"/>
                                          </p:stCondLst>
                                        </p:cTn>
                                        <p:tgtEl>
                                          <p:spTgt spid="194"/>
                                        </p:tgtEl>
                                        <p:attrNameLst>
                                          <p:attrName>style.visibility</p:attrName>
                                        </p:attrNameLst>
                                      </p:cBhvr>
                                      <p:to>
                                        <p:strVal val="hidden"/>
                                      </p:to>
                                    </p:set>
                                  </p:childTnLst>
                                </p:cTn>
                              </p:par>
                              <p:par>
                                <p:cTn id="46" presetID="10" presetClass="exit" presetSubtype="0" fill="hold" grpId="0" nodeType="withEffect">
                                  <p:stCondLst>
                                    <p:cond delay="0"/>
                                  </p:stCondLst>
                                  <p:childTnLst>
                                    <p:animEffect transition="out" filter="fade">
                                      <p:cBhvr>
                                        <p:cTn id="47" dur="500"/>
                                        <p:tgtEl>
                                          <p:spTgt spid="195"/>
                                        </p:tgtEl>
                                      </p:cBhvr>
                                    </p:animEffect>
                                    <p:set>
                                      <p:cBhvr>
                                        <p:cTn id="48" dur="1" fill="hold">
                                          <p:stCondLst>
                                            <p:cond delay="499"/>
                                          </p:stCondLst>
                                        </p:cTn>
                                        <p:tgtEl>
                                          <p:spTgt spid="195"/>
                                        </p:tgtEl>
                                        <p:attrNameLst>
                                          <p:attrName>style.visibility</p:attrName>
                                        </p:attrNameLst>
                                      </p:cBhvr>
                                      <p:to>
                                        <p:strVal val="hidden"/>
                                      </p:to>
                                    </p:set>
                                  </p:childTnLst>
                                </p:cTn>
                              </p:par>
                              <p:par>
                                <p:cTn id="49" presetID="10" presetClass="exit" presetSubtype="0" fill="hold" grpId="0" nodeType="withEffect">
                                  <p:stCondLst>
                                    <p:cond delay="0"/>
                                  </p:stCondLst>
                                  <p:childTnLst>
                                    <p:animEffect transition="out" filter="fade">
                                      <p:cBhvr>
                                        <p:cTn id="50" dur="500"/>
                                        <p:tgtEl>
                                          <p:spTgt spid="196"/>
                                        </p:tgtEl>
                                      </p:cBhvr>
                                    </p:animEffect>
                                    <p:set>
                                      <p:cBhvr>
                                        <p:cTn id="51" dur="1" fill="hold">
                                          <p:stCondLst>
                                            <p:cond delay="499"/>
                                          </p:stCondLst>
                                        </p:cTn>
                                        <p:tgtEl>
                                          <p:spTgt spid="196"/>
                                        </p:tgtEl>
                                        <p:attrNameLst>
                                          <p:attrName>style.visibility</p:attrName>
                                        </p:attrNameLst>
                                      </p:cBhvr>
                                      <p:to>
                                        <p:strVal val="hidden"/>
                                      </p:to>
                                    </p:set>
                                  </p:childTnLst>
                                </p:cTn>
                              </p:par>
                              <p:par>
                                <p:cTn id="52" presetID="10" presetClass="exit" presetSubtype="0" fill="hold" grpId="0" nodeType="withEffect">
                                  <p:stCondLst>
                                    <p:cond delay="0"/>
                                  </p:stCondLst>
                                  <p:childTnLst>
                                    <p:animEffect transition="out" filter="fade">
                                      <p:cBhvr>
                                        <p:cTn id="53" dur="500"/>
                                        <p:tgtEl>
                                          <p:spTgt spid="197"/>
                                        </p:tgtEl>
                                      </p:cBhvr>
                                    </p:animEffect>
                                    <p:set>
                                      <p:cBhvr>
                                        <p:cTn id="54" dur="1" fill="hold">
                                          <p:stCondLst>
                                            <p:cond delay="499"/>
                                          </p:stCondLst>
                                        </p:cTn>
                                        <p:tgtEl>
                                          <p:spTgt spid="197"/>
                                        </p:tgtEl>
                                        <p:attrNameLst>
                                          <p:attrName>style.visibility</p:attrName>
                                        </p:attrNameLst>
                                      </p:cBhvr>
                                      <p:to>
                                        <p:strVal val="hidden"/>
                                      </p:to>
                                    </p:set>
                                  </p:childTnLst>
                                </p:cTn>
                              </p:par>
                              <p:par>
                                <p:cTn id="55" presetID="10" presetClass="exit" presetSubtype="0" fill="hold" grpId="0" nodeType="withEffect">
                                  <p:stCondLst>
                                    <p:cond delay="0"/>
                                  </p:stCondLst>
                                  <p:childTnLst>
                                    <p:animEffect transition="out" filter="fade">
                                      <p:cBhvr>
                                        <p:cTn id="56" dur="500"/>
                                        <p:tgtEl>
                                          <p:spTgt spid="198"/>
                                        </p:tgtEl>
                                      </p:cBhvr>
                                    </p:animEffect>
                                    <p:set>
                                      <p:cBhvr>
                                        <p:cTn id="57" dur="1" fill="hold">
                                          <p:stCondLst>
                                            <p:cond delay="499"/>
                                          </p:stCondLst>
                                        </p:cTn>
                                        <p:tgtEl>
                                          <p:spTgt spid="198"/>
                                        </p:tgtEl>
                                        <p:attrNameLst>
                                          <p:attrName>style.visibility</p:attrName>
                                        </p:attrNameLst>
                                      </p:cBhvr>
                                      <p:to>
                                        <p:strVal val="hidden"/>
                                      </p:to>
                                    </p:set>
                                  </p:childTnLst>
                                </p:cTn>
                              </p:par>
                              <p:par>
                                <p:cTn id="58" presetID="10" presetClass="exit" presetSubtype="0" fill="hold" grpId="0" nodeType="withEffect">
                                  <p:stCondLst>
                                    <p:cond delay="0"/>
                                  </p:stCondLst>
                                  <p:childTnLst>
                                    <p:animEffect transition="out" filter="fade">
                                      <p:cBhvr>
                                        <p:cTn id="59" dur="500"/>
                                        <p:tgtEl>
                                          <p:spTgt spid="199"/>
                                        </p:tgtEl>
                                      </p:cBhvr>
                                    </p:animEffect>
                                    <p:set>
                                      <p:cBhvr>
                                        <p:cTn id="60" dur="1" fill="hold">
                                          <p:stCondLst>
                                            <p:cond delay="499"/>
                                          </p:stCondLst>
                                        </p:cTn>
                                        <p:tgtEl>
                                          <p:spTgt spid="199"/>
                                        </p:tgtEl>
                                        <p:attrNameLst>
                                          <p:attrName>style.visibility</p:attrName>
                                        </p:attrNameLst>
                                      </p:cBhvr>
                                      <p:to>
                                        <p:strVal val="hidden"/>
                                      </p:to>
                                    </p:set>
                                  </p:childTnLst>
                                </p:cTn>
                              </p:par>
                              <p:par>
                                <p:cTn id="61" presetID="10" presetClass="exit" presetSubtype="0" fill="hold" grpId="0" nodeType="withEffect">
                                  <p:stCondLst>
                                    <p:cond delay="0"/>
                                  </p:stCondLst>
                                  <p:childTnLst>
                                    <p:animEffect transition="out" filter="fade">
                                      <p:cBhvr>
                                        <p:cTn id="62" dur="500"/>
                                        <p:tgtEl>
                                          <p:spTgt spid="200"/>
                                        </p:tgtEl>
                                      </p:cBhvr>
                                    </p:animEffect>
                                    <p:set>
                                      <p:cBhvr>
                                        <p:cTn id="63" dur="1" fill="hold">
                                          <p:stCondLst>
                                            <p:cond delay="499"/>
                                          </p:stCondLst>
                                        </p:cTn>
                                        <p:tgtEl>
                                          <p:spTgt spid="200"/>
                                        </p:tgtEl>
                                        <p:attrNameLst>
                                          <p:attrName>style.visibility</p:attrName>
                                        </p:attrNameLst>
                                      </p:cBhvr>
                                      <p:to>
                                        <p:strVal val="hidden"/>
                                      </p:to>
                                    </p:set>
                                  </p:childTnLst>
                                </p:cTn>
                              </p:par>
                              <p:par>
                                <p:cTn id="64" presetID="10" presetClass="exit" presetSubtype="0" fill="hold" grpId="0" nodeType="withEffect">
                                  <p:stCondLst>
                                    <p:cond delay="0"/>
                                  </p:stCondLst>
                                  <p:childTnLst>
                                    <p:animEffect transition="out" filter="fade">
                                      <p:cBhvr>
                                        <p:cTn id="65" dur="500"/>
                                        <p:tgtEl>
                                          <p:spTgt spid="201"/>
                                        </p:tgtEl>
                                      </p:cBhvr>
                                    </p:animEffect>
                                    <p:set>
                                      <p:cBhvr>
                                        <p:cTn id="66" dur="1" fill="hold">
                                          <p:stCondLst>
                                            <p:cond delay="499"/>
                                          </p:stCondLst>
                                        </p:cTn>
                                        <p:tgtEl>
                                          <p:spTgt spid="201"/>
                                        </p:tgtEl>
                                        <p:attrNameLst>
                                          <p:attrName>style.visibility</p:attrName>
                                        </p:attrNameLst>
                                      </p:cBhvr>
                                      <p:to>
                                        <p:strVal val="hidden"/>
                                      </p:to>
                                    </p:set>
                                  </p:childTnLst>
                                </p:cTn>
                              </p:par>
                              <p:par>
                                <p:cTn id="67" presetID="10" presetClass="exit" presetSubtype="0" fill="hold" grpId="0" nodeType="withEffect">
                                  <p:stCondLst>
                                    <p:cond delay="0"/>
                                  </p:stCondLst>
                                  <p:childTnLst>
                                    <p:animEffect transition="out" filter="fade">
                                      <p:cBhvr>
                                        <p:cTn id="68" dur="500"/>
                                        <p:tgtEl>
                                          <p:spTgt spid="202"/>
                                        </p:tgtEl>
                                      </p:cBhvr>
                                    </p:animEffect>
                                    <p:set>
                                      <p:cBhvr>
                                        <p:cTn id="69" dur="1" fill="hold">
                                          <p:stCondLst>
                                            <p:cond delay="499"/>
                                          </p:stCondLst>
                                        </p:cTn>
                                        <p:tgtEl>
                                          <p:spTgt spid="202"/>
                                        </p:tgtEl>
                                        <p:attrNameLst>
                                          <p:attrName>style.visibility</p:attrName>
                                        </p:attrNameLst>
                                      </p:cBhvr>
                                      <p:to>
                                        <p:strVal val="hidden"/>
                                      </p:to>
                                    </p:set>
                                  </p:childTnLst>
                                </p:cTn>
                              </p:par>
                              <p:par>
                                <p:cTn id="70" presetID="10" presetClass="exit" presetSubtype="0" fill="hold" grpId="0" nodeType="withEffect">
                                  <p:stCondLst>
                                    <p:cond delay="0"/>
                                  </p:stCondLst>
                                  <p:childTnLst>
                                    <p:animEffect transition="out" filter="fade">
                                      <p:cBhvr>
                                        <p:cTn id="71" dur="500"/>
                                        <p:tgtEl>
                                          <p:spTgt spid="203"/>
                                        </p:tgtEl>
                                      </p:cBhvr>
                                    </p:animEffect>
                                    <p:set>
                                      <p:cBhvr>
                                        <p:cTn id="72" dur="1" fill="hold">
                                          <p:stCondLst>
                                            <p:cond delay="499"/>
                                          </p:stCondLst>
                                        </p:cTn>
                                        <p:tgtEl>
                                          <p:spTgt spid="203"/>
                                        </p:tgtEl>
                                        <p:attrNameLst>
                                          <p:attrName>style.visibility</p:attrName>
                                        </p:attrNameLst>
                                      </p:cBhvr>
                                      <p:to>
                                        <p:strVal val="hidden"/>
                                      </p:to>
                                    </p:set>
                                  </p:childTnLst>
                                </p:cTn>
                              </p:par>
                              <p:par>
                                <p:cTn id="73" presetID="10" presetClass="exit" presetSubtype="0" fill="hold" grpId="0" nodeType="withEffect">
                                  <p:stCondLst>
                                    <p:cond delay="0"/>
                                  </p:stCondLst>
                                  <p:childTnLst>
                                    <p:animEffect transition="out" filter="fade">
                                      <p:cBhvr>
                                        <p:cTn id="74" dur="500"/>
                                        <p:tgtEl>
                                          <p:spTgt spid="204"/>
                                        </p:tgtEl>
                                      </p:cBhvr>
                                    </p:animEffect>
                                    <p:set>
                                      <p:cBhvr>
                                        <p:cTn id="75" dur="1" fill="hold">
                                          <p:stCondLst>
                                            <p:cond delay="499"/>
                                          </p:stCondLst>
                                        </p:cTn>
                                        <p:tgtEl>
                                          <p:spTgt spid="204"/>
                                        </p:tgtEl>
                                        <p:attrNameLst>
                                          <p:attrName>style.visibility</p:attrName>
                                        </p:attrNameLst>
                                      </p:cBhvr>
                                      <p:to>
                                        <p:strVal val="hidden"/>
                                      </p:to>
                                    </p:set>
                                  </p:childTnLst>
                                </p:cTn>
                              </p:par>
                              <p:par>
                                <p:cTn id="76" presetID="10" presetClass="exit" presetSubtype="0" fill="hold" grpId="0" nodeType="withEffect">
                                  <p:stCondLst>
                                    <p:cond delay="0"/>
                                  </p:stCondLst>
                                  <p:childTnLst>
                                    <p:animEffect transition="out" filter="fade">
                                      <p:cBhvr>
                                        <p:cTn id="77" dur="500"/>
                                        <p:tgtEl>
                                          <p:spTgt spid="205"/>
                                        </p:tgtEl>
                                      </p:cBhvr>
                                    </p:animEffect>
                                    <p:set>
                                      <p:cBhvr>
                                        <p:cTn id="78" dur="1" fill="hold">
                                          <p:stCondLst>
                                            <p:cond delay="499"/>
                                          </p:stCondLst>
                                        </p:cTn>
                                        <p:tgtEl>
                                          <p:spTgt spid="205"/>
                                        </p:tgtEl>
                                        <p:attrNameLst>
                                          <p:attrName>style.visibility</p:attrName>
                                        </p:attrNameLst>
                                      </p:cBhvr>
                                      <p:to>
                                        <p:strVal val="hidden"/>
                                      </p:to>
                                    </p:set>
                                  </p:childTnLst>
                                </p:cTn>
                              </p:par>
                              <p:par>
                                <p:cTn id="79" presetID="10" presetClass="exit" presetSubtype="0" fill="hold" grpId="0" nodeType="withEffect">
                                  <p:stCondLst>
                                    <p:cond delay="0"/>
                                  </p:stCondLst>
                                  <p:childTnLst>
                                    <p:animEffect transition="out" filter="fade">
                                      <p:cBhvr>
                                        <p:cTn id="80" dur="500"/>
                                        <p:tgtEl>
                                          <p:spTgt spid="206"/>
                                        </p:tgtEl>
                                      </p:cBhvr>
                                    </p:animEffect>
                                    <p:set>
                                      <p:cBhvr>
                                        <p:cTn id="81" dur="1" fill="hold">
                                          <p:stCondLst>
                                            <p:cond delay="499"/>
                                          </p:stCondLst>
                                        </p:cTn>
                                        <p:tgtEl>
                                          <p:spTgt spid="206"/>
                                        </p:tgtEl>
                                        <p:attrNameLst>
                                          <p:attrName>style.visibility</p:attrName>
                                        </p:attrNameLst>
                                      </p:cBhvr>
                                      <p:to>
                                        <p:strVal val="hidden"/>
                                      </p:to>
                                    </p:set>
                                  </p:childTnLst>
                                </p:cTn>
                              </p:par>
                              <p:par>
                                <p:cTn id="82" presetID="10" presetClass="exit" presetSubtype="0" fill="hold" grpId="0" nodeType="withEffect">
                                  <p:stCondLst>
                                    <p:cond delay="0"/>
                                  </p:stCondLst>
                                  <p:childTnLst>
                                    <p:animEffect transition="out" filter="fade">
                                      <p:cBhvr>
                                        <p:cTn id="83" dur="500"/>
                                        <p:tgtEl>
                                          <p:spTgt spid="207"/>
                                        </p:tgtEl>
                                      </p:cBhvr>
                                    </p:animEffect>
                                    <p:set>
                                      <p:cBhvr>
                                        <p:cTn id="84" dur="1" fill="hold">
                                          <p:stCondLst>
                                            <p:cond delay="499"/>
                                          </p:stCondLst>
                                        </p:cTn>
                                        <p:tgtEl>
                                          <p:spTgt spid="207"/>
                                        </p:tgtEl>
                                        <p:attrNameLst>
                                          <p:attrName>style.visibility</p:attrName>
                                        </p:attrNameLst>
                                      </p:cBhvr>
                                      <p:to>
                                        <p:strVal val="hidden"/>
                                      </p:to>
                                    </p:set>
                                  </p:childTnLst>
                                </p:cTn>
                              </p:par>
                              <p:par>
                                <p:cTn id="85" presetID="10" presetClass="exit" presetSubtype="0" fill="hold" grpId="0" nodeType="withEffect">
                                  <p:stCondLst>
                                    <p:cond delay="0"/>
                                  </p:stCondLst>
                                  <p:childTnLst>
                                    <p:animEffect transition="out" filter="fade">
                                      <p:cBhvr>
                                        <p:cTn id="86" dur="500"/>
                                        <p:tgtEl>
                                          <p:spTgt spid="209"/>
                                        </p:tgtEl>
                                      </p:cBhvr>
                                    </p:animEffect>
                                    <p:set>
                                      <p:cBhvr>
                                        <p:cTn id="87" dur="1" fill="hold">
                                          <p:stCondLst>
                                            <p:cond delay="499"/>
                                          </p:stCondLst>
                                        </p:cTn>
                                        <p:tgtEl>
                                          <p:spTgt spid="209"/>
                                        </p:tgtEl>
                                        <p:attrNameLst>
                                          <p:attrName>style.visibility</p:attrName>
                                        </p:attrNameLst>
                                      </p:cBhvr>
                                      <p:to>
                                        <p:strVal val="hidden"/>
                                      </p:to>
                                    </p:set>
                                  </p:childTnLst>
                                </p:cTn>
                              </p:par>
                              <p:par>
                                <p:cTn id="88" presetID="10" presetClass="exit" presetSubtype="0" fill="hold" grpId="0" nodeType="withEffect">
                                  <p:stCondLst>
                                    <p:cond delay="0"/>
                                  </p:stCondLst>
                                  <p:childTnLst>
                                    <p:animEffect transition="out" filter="fade">
                                      <p:cBhvr>
                                        <p:cTn id="89" dur="500"/>
                                        <p:tgtEl>
                                          <p:spTgt spid="210"/>
                                        </p:tgtEl>
                                      </p:cBhvr>
                                    </p:animEffect>
                                    <p:set>
                                      <p:cBhvr>
                                        <p:cTn id="90" dur="1" fill="hold">
                                          <p:stCondLst>
                                            <p:cond delay="499"/>
                                          </p:stCondLst>
                                        </p:cTn>
                                        <p:tgtEl>
                                          <p:spTgt spid="210"/>
                                        </p:tgtEl>
                                        <p:attrNameLst>
                                          <p:attrName>style.visibility</p:attrName>
                                        </p:attrNameLst>
                                      </p:cBhvr>
                                      <p:to>
                                        <p:strVal val="hidden"/>
                                      </p:to>
                                    </p:set>
                                  </p:childTnLst>
                                </p:cTn>
                              </p:par>
                              <p:par>
                                <p:cTn id="91" presetID="10" presetClass="exit" presetSubtype="0" fill="hold" grpId="0" nodeType="withEffect">
                                  <p:stCondLst>
                                    <p:cond delay="0"/>
                                  </p:stCondLst>
                                  <p:childTnLst>
                                    <p:animEffect transition="out" filter="fade">
                                      <p:cBhvr>
                                        <p:cTn id="92" dur="500"/>
                                        <p:tgtEl>
                                          <p:spTgt spid="211"/>
                                        </p:tgtEl>
                                      </p:cBhvr>
                                    </p:animEffect>
                                    <p:set>
                                      <p:cBhvr>
                                        <p:cTn id="93" dur="1" fill="hold">
                                          <p:stCondLst>
                                            <p:cond delay="499"/>
                                          </p:stCondLst>
                                        </p:cTn>
                                        <p:tgtEl>
                                          <p:spTgt spid="211"/>
                                        </p:tgtEl>
                                        <p:attrNameLst>
                                          <p:attrName>style.visibility</p:attrName>
                                        </p:attrNameLst>
                                      </p:cBhvr>
                                      <p:to>
                                        <p:strVal val="hidden"/>
                                      </p:to>
                                    </p:set>
                                  </p:childTnLst>
                                </p:cTn>
                              </p:par>
                              <p:par>
                                <p:cTn id="94" presetID="10" presetClass="exit" presetSubtype="0" fill="hold" grpId="0" nodeType="withEffect">
                                  <p:stCondLst>
                                    <p:cond delay="0"/>
                                  </p:stCondLst>
                                  <p:childTnLst>
                                    <p:animEffect transition="out" filter="fade">
                                      <p:cBhvr>
                                        <p:cTn id="95" dur="500"/>
                                        <p:tgtEl>
                                          <p:spTgt spid="214"/>
                                        </p:tgtEl>
                                      </p:cBhvr>
                                    </p:animEffect>
                                    <p:set>
                                      <p:cBhvr>
                                        <p:cTn id="96" dur="1" fill="hold">
                                          <p:stCondLst>
                                            <p:cond delay="499"/>
                                          </p:stCondLst>
                                        </p:cTn>
                                        <p:tgtEl>
                                          <p:spTgt spid="214"/>
                                        </p:tgtEl>
                                        <p:attrNameLst>
                                          <p:attrName>style.visibility</p:attrName>
                                        </p:attrNameLst>
                                      </p:cBhvr>
                                      <p:to>
                                        <p:strVal val="hidden"/>
                                      </p:to>
                                    </p:set>
                                  </p:childTnLst>
                                </p:cTn>
                              </p:par>
                              <p:par>
                                <p:cTn id="97" presetID="10" presetClass="exit" presetSubtype="0" fill="hold" grpId="0" nodeType="withEffect">
                                  <p:stCondLst>
                                    <p:cond delay="0"/>
                                  </p:stCondLst>
                                  <p:childTnLst>
                                    <p:animEffect transition="out" filter="fade">
                                      <p:cBhvr>
                                        <p:cTn id="98" dur="500"/>
                                        <p:tgtEl>
                                          <p:spTgt spid="215"/>
                                        </p:tgtEl>
                                      </p:cBhvr>
                                    </p:animEffect>
                                    <p:set>
                                      <p:cBhvr>
                                        <p:cTn id="99" dur="1" fill="hold">
                                          <p:stCondLst>
                                            <p:cond delay="499"/>
                                          </p:stCondLst>
                                        </p:cTn>
                                        <p:tgtEl>
                                          <p:spTgt spid="215"/>
                                        </p:tgtEl>
                                        <p:attrNameLst>
                                          <p:attrName>style.visibility</p:attrName>
                                        </p:attrNameLst>
                                      </p:cBhvr>
                                      <p:to>
                                        <p:strVal val="hidden"/>
                                      </p:to>
                                    </p:set>
                                  </p:childTnLst>
                                </p:cTn>
                              </p:par>
                              <p:par>
                                <p:cTn id="100" presetID="10" presetClass="exit" presetSubtype="0" fill="hold" grpId="0" nodeType="withEffect">
                                  <p:stCondLst>
                                    <p:cond delay="0"/>
                                  </p:stCondLst>
                                  <p:childTnLst>
                                    <p:animEffect transition="out" filter="fade">
                                      <p:cBhvr>
                                        <p:cTn id="101" dur="500"/>
                                        <p:tgtEl>
                                          <p:spTgt spid="216"/>
                                        </p:tgtEl>
                                      </p:cBhvr>
                                    </p:animEffect>
                                    <p:set>
                                      <p:cBhvr>
                                        <p:cTn id="102" dur="1" fill="hold">
                                          <p:stCondLst>
                                            <p:cond delay="499"/>
                                          </p:stCondLst>
                                        </p:cTn>
                                        <p:tgtEl>
                                          <p:spTgt spid="216"/>
                                        </p:tgtEl>
                                        <p:attrNameLst>
                                          <p:attrName>style.visibility</p:attrName>
                                        </p:attrNameLst>
                                      </p:cBhvr>
                                      <p:to>
                                        <p:strVal val="hidden"/>
                                      </p:to>
                                    </p:set>
                                  </p:childTnLst>
                                </p:cTn>
                              </p:par>
                              <p:par>
                                <p:cTn id="103" presetID="10" presetClass="exit" presetSubtype="0" fill="hold" grpId="0" nodeType="withEffect">
                                  <p:stCondLst>
                                    <p:cond delay="0"/>
                                  </p:stCondLst>
                                  <p:childTnLst>
                                    <p:animEffect transition="out" filter="fade">
                                      <p:cBhvr>
                                        <p:cTn id="104" dur="500"/>
                                        <p:tgtEl>
                                          <p:spTgt spid="217"/>
                                        </p:tgtEl>
                                      </p:cBhvr>
                                    </p:animEffect>
                                    <p:set>
                                      <p:cBhvr>
                                        <p:cTn id="105" dur="1" fill="hold">
                                          <p:stCondLst>
                                            <p:cond delay="499"/>
                                          </p:stCondLst>
                                        </p:cTn>
                                        <p:tgtEl>
                                          <p:spTgt spid="217"/>
                                        </p:tgtEl>
                                        <p:attrNameLst>
                                          <p:attrName>style.visibility</p:attrName>
                                        </p:attrNameLst>
                                      </p:cBhvr>
                                      <p:to>
                                        <p:strVal val="hidden"/>
                                      </p:to>
                                    </p:set>
                                  </p:childTnLst>
                                </p:cTn>
                              </p:par>
                              <p:par>
                                <p:cTn id="106" presetID="10" presetClass="exit" presetSubtype="0" fill="hold" grpId="0" nodeType="withEffect">
                                  <p:stCondLst>
                                    <p:cond delay="0"/>
                                  </p:stCondLst>
                                  <p:childTnLst>
                                    <p:animEffect transition="out" filter="fade">
                                      <p:cBhvr>
                                        <p:cTn id="107" dur="500"/>
                                        <p:tgtEl>
                                          <p:spTgt spid="218"/>
                                        </p:tgtEl>
                                      </p:cBhvr>
                                    </p:animEffect>
                                    <p:set>
                                      <p:cBhvr>
                                        <p:cTn id="108" dur="1" fill="hold">
                                          <p:stCondLst>
                                            <p:cond delay="499"/>
                                          </p:stCondLst>
                                        </p:cTn>
                                        <p:tgtEl>
                                          <p:spTgt spid="218"/>
                                        </p:tgtEl>
                                        <p:attrNameLst>
                                          <p:attrName>style.visibility</p:attrName>
                                        </p:attrNameLst>
                                      </p:cBhvr>
                                      <p:to>
                                        <p:strVal val="hidden"/>
                                      </p:to>
                                    </p:set>
                                  </p:childTnLst>
                                </p:cTn>
                              </p:par>
                              <p:par>
                                <p:cTn id="109" presetID="10" presetClass="exit" presetSubtype="0" fill="hold" grpId="0" nodeType="withEffect">
                                  <p:stCondLst>
                                    <p:cond delay="0"/>
                                  </p:stCondLst>
                                  <p:childTnLst>
                                    <p:animEffect transition="out" filter="fade">
                                      <p:cBhvr>
                                        <p:cTn id="110" dur="500"/>
                                        <p:tgtEl>
                                          <p:spTgt spid="219"/>
                                        </p:tgtEl>
                                      </p:cBhvr>
                                    </p:animEffect>
                                    <p:set>
                                      <p:cBhvr>
                                        <p:cTn id="111" dur="1" fill="hold">
                                          <p:stCondLst>
                                            <p:cond delay="499"/>
                                          </p:stCondLst>
                                        </p:cTn>
                                        <p:tgtEl>
                                          <p:spTgt spid="219"/>
                                        </p:tgtEl>
                                        <p:attrNameLst>
                                          <p:attrName>style.visibility</p:attrName>
                                        </p:attrNameLst>
                                      </p:cBhvr>
                                      <p:to>
                                        <p:strVal val="hidden"/>
                                      </p:to>
                                    </p:set>
                                  </p:childTnLst>
                                </p:cTn>
                              </p:par>
                              <p:par>
                                <p:cTn id="112" presetID="10" presetClass="exit" presetSubtype="0" fill="hold" grpId="0" nodeType="withEffect">
                                  <p:stCondLst>
                                    <p:cond delay="0"/>
                                  </p:stCondLst>
                                  <p:childTnLst>
                                    <p:animEffect transition="out" filter="fade">
                                      <p:cBhvr>
                                        <p:cTn id="113" dur="500"/>
                                        <p:tgtEl>
                                          <p:spTgt spid="220"/>
                                        </p:tgtEl>
                                      </p:cBhvr>
                                    </p:animEffect>
                                    <p:set>
                                      <p:cBhvr>
                                        <p:cTn id="114" dur="1" fill="hold">
                                          <p:stCondLst>
                                            <p:cond delay="499"/>
                                          </p:stCondLst>
                                        </p:cTn>
                                        <p:tgtEl>
                                          <p:spTgt spid="220"/>
                                        </p:tgtEl>
                                        <p:attrNameLst>
                                          <p:attrName>style.visibility</p:attrName>
                                        </p:attrNameLst>
                                      </p:cBhvr>
                                      <p:to>
                                        <p:strVal val="hidden"/>
                                      </p:to>
                                    </p:set>
                                  </p:childTnLst>
                                </p:cTn>
                              </p:par>
                              <p:par>
                                <p:cTn id="115" presetID="10" presetClass="exit" presetSubtype="0" fill="hold" grpId="0" nodeType="withEffect">
                                  <p:stCondLst>
                                    <p:cond delay="0"/>
                                  </p:stCondLst>
                                  <p:childTnLst>
                                    <p:animEffect transition="out" filter="fade">
                                      <p:cBhvr>
                                        <p:cTn id="116" dur="500"/>
                                        <p:tgtEl>
                                          <p:spTgt spid="221"/>
                                        </p:tgtEl>
                                      </p:cBhvr>
                                    </p:animEffect>
                                    <p:set>
                                      <p:cBhvr>
                                        <p:cTn id="117" dur="1" fill="hold">
                                          <p:stCondLst>
                                            <p:cond delay="499"/>
                                          </p:stCondLst>
                                        </p:cTn>
                                        <p:tgtEl>
                                          <p:spTgt spid="221"/>
                                        </p:tgtEl>
                                        <p:attrNameLst>
                                          <p:attrName>style.visibility</p:attrName>
                                        </p:attrNameLst>
                                      </p:cBhvr>
                                      <p:to>
                                        <p:strVal val="hidden"/>
                                      </p:to>
                                    </p:set>
                                  </p:childTnLst>
                                </p:cTn>
                              </p:par>
                              <p:par>
                                <p:cTn id="118" presetID="10" presetClass="exit" presetSubtype="0" fill="hold" grpId="0" nodeType="withEffect">
                                  <p:stCondLst>
                                    <p:cond delay="0"/>
                                  </p:stCondLst>
                                  <p:childTnLst>
                                    <p:animEffect transition="out" filter="fade">
                                      <p:cBhvr>
                                        <p:cTn id="119" dur="500"/>
                                        <p:tgtEl>
                                          <p:spTgt spid="222"/>
                                        </p:tgtEl>
                                      </p:cBhvr>
                                    </p:animEffect>
                                    <p:set>
                                      <p:cBhvr>
                                        <p:cTn id="120" dur="1" fill="hold">
                                          <p:stCondLst>
                                            <p:cond delay="499"/>
                                          </p:stCondLst>
                                        </p:cTn>
                                        <p:tgtEl>
                                          <p:spTgt spid="222"/>
                                        </p:tgtEl>
                                        <p:attrNameLst>
                                          <p:attrName>style.visibility</p:attrName>
                                        </p:attrNameLst>
                                      </p:cBhvr>
                                      <p:to>
                                        <p:strVal val="hidden"/>
                                      </p:to>
                                    </p:set>
                                  </p:childTnLst>
                                </p:cTn>
                              </p:par>
                              <p:par>
                                <p:cTn id="121" presetID="10" presetClass="exit" presetSubtype="0" fill="hold" grpId="0" nodeType="withEffect">
                                  <p:stCondLst>
                                    <p:cond delay="0"/>
                                  </p:stCondLst>
                                  <p:childTnLst>
                                    <p:animEffect transition="out" filter="fade">
                                      <p:cBhvr>
                                        <p:cTn id="122" dur="500"/>
                                        <p:tgtEl>
                                          <p:spTgt spid="223"/>
                                        </p:tgtEl>
                                      </p:cBhvr>
                                    </p:animEffect>
                                    <p:set>
                                      <p:cBhvr>
                                        <p:cTn id="123" dur="1" fill="hold">
                                          <p:stCondLst>
                                            <p:cond delay="499"/>
                                          </p:stCondLst>
                                        </p:cTn>
                                        <p:tgtEl>
                                          <p:spTgt spid="223"/>
                                        </p:tgtEl>
                                        <p:attrNameLst>
                                          <p:attrName>style.visibility</p:attrName>
                                        </p:attrNameLst>
                                      </p:cBhvr>
                                      <p:to>
                                        <p:strVal val="hidden"/>
                                      </p:to>
                                    </p:set>
                                  </p:childTnLst>
                                </p:cTn>
                              </p:par>
                              <p:par>
                                <p:cTn id="124" presetID="10" presetClass="exit" presetSubtype="0" fill="hold" grpId="0" nodeType="withEffect">
                                  <p:stCondLst>
                                    <p:cond delay="0"/>
                                  </p:stCondLst>
                                  <p:childTnLst>
                                    <p:animEffect transition="out" filter="fade">
                                      <p:cBhvr>
                                        <p:cTn id="125" dur="500"/>
                                        <p:tgtEl>
                                          <p:spTgt spid="225"/>
                                        </p:tgtEl>
                                      </p:cBhvr>
                                    </p:animEffect>
                                    <p:set>
                                      <p:cBhvr>
                                        <p:cTn id="126" dur="1" fill="hold">
                                          <p:stCondLst>
                                            <p:cond delay="499"/>
                                          </p:stCondLst>
                                        </p:cTn>
                                        <p:tgtEl>
                                          <p:spTgt spid="225"/>
                                        </p:tgtEl>
                                        <p:attrNameLst>
                                          <p:attrName>style.visibility</p:attrName>
                                        </p:attrNameLst>
                                      </p:cBhvr>
                                      <p:to>
                                        <p:strVal val="hidden"/>
                                      </p:to>
                                    </p:set>
                                  </p:childTnLst>
                                </p:cTn>
                              </p:par>
                              <p:par>
                                <p:cTn id="127" presetID="10" presetClass="exit" presetSubtype="0" fill="hold" grpId="0" nodeType="withEffect">
                                  <p:stCondLst>
                                    <p:cond delay="0"/>
                                  </p:stCondLst>
                                  <p:childTnLst>
                                    <p:animEffect transition="out" filter="fade">
                                      <p:cBhvr>
                                        <p:cTn id="128" dur="500"/>
                                        <p:tgtEl>
                                          <p:spTgt spid="226"/>
                                        </p:tgtEl>
                                      </p:cBhvr>
                                    </p:animEffect>
                                    <p:set>
                                      <p:cBhvr>
                                        <p:cTn id="129" dur="1" fill="hold">
                                          <p:stCondLst>
                                            <p:cond delay="499"/>
                                          </p:stCondLst>
                                        </p:cTn>
                                        <p:tgtEl>
                                          <p:spTgt spid="226"/>
                                        </p:tgtEl>
                                        <p:attrNameLst>
                                          <p:attrName>style.visibility</p:attrName>
                                        </p:attrNameLst>
                                      </p:cBhvr>
                                      <p:to>
                                        <p:strVal val="hidden"/>
                                      </p:to>
                                    </p:set>
                                  </p:childTnLst>
                                </p:cTn>
                              </p:par>
                              <p:par>
                                <p:cTn id="130" presetID="10" presetClass="exit" presetSubtype="0" fill="hold" grpId="0" nodeType="withEffect">
                                  <p:stCondLst>
                                    <p:cond delay="0"/>
                                  </p:stCondLst>
                                  <p:childTnLst>
                                    <p:animEffect transition="out" filter="fade">
                                      <p:cBhvr>
                                        <p:cTn id="131" dur="500"/>
                                        <p:tgtEl>
                                          <p:spTgt spid="229"/>
                                        </p:tgtEl>
                                      </p:cBhvr>
                                    </p:animEffect>
                                    <p:set>
                                      <p:cBhvr>
                                        <p:cTn id="132" dur="1" fill="hold">
                                          <p:stCondLst>
                                            <p:cond delay="499"/>
                                          </p:stCondLst>
                                        </p:cTn>
                                        <p:tgtEl>
                                          <p:spTgt spid="229"/>
                                        </p:tgtEl>
                                        <p:attrNameLst>
                                          <p:attrName>style.visibility</p:attrName>
                                        </p:attrNameLst>
                                      </p:cBhvr>
                                      <p:to>
                                        <p:strVal val="hidden"/>
                                      </p:to>
                                    </p:set>
                                  </p:childTnLst>
                                </p:cTn>
                              </p:par>
                              <p:par>
                                <p:cTn id="133" presetID="10" presetClass="exit" presetSubtype="0" fill="hold" grpId="0" nodeType="withEffect">
                                  <p:stCondLst>
                                    <p:cond delay="0"/>
                                  </p:stCondLst>
                                  <p:childTnLst>
                                    <p:animEffect transition="out" filter="fade">
                                      <p:cBhvr>
                                        <p:cTn id="134" dur="500"/>
                                        <p:tgtEl>
                                          <p:spTgt spid="230"/>
                                        </p:tgtEl>
                                      </p:cBhvr>
                                    </p:animEffect>
                                    <p:set>
                                      <p:cBhvr>
                                        <p:cTn id="135" dur="1" fill="hold">
                                          <p:stCondLst>
                                            <p:cond delay="499"/>
                                          </p:stCondLst>
                                        </p:cTn>
                                        <p:tgtEl>
                                          <p:spTgt spid="230"/>
                                        </p:tgtEl>
                                        <p:attrNameLst>
                                          <p:attrName>style.visibility</p:attrName>
                                        </p:attrNameLst>
                                      </p:cBhvr>
                                      <p:to>
                                        <p:strVal val="hidden"/>
                                      </p:to>
                                    </p:set>
                                  </p:childTnLst>
                                </p:cTn>
                              </p:par>
                              <p:par>
                                <p:cTn id="136" presetID="10" presetClass="exit" presetSubtype="0" fill="hold" grpId="0" nodeType="withEffect">
                                  <p:stCondLst>
                                    <p:cond delay="0"/>
                                  </p:stCondLst>
                                  <p:childTnLst>
                                    <p:animEffect transition="out" filter="fade">
                                      <p:cBhvr>
                                        <p:cTn id="137" dur="500"/>
                                        <p:tgtEl>
                                          <p:spTgt spid="231"/>
                                        </p:tgtEl>
                                      </p:cBhvr>
                                    </p:animEffect>
                                    <p:set>
                                      <p:cBhvr>
                                        <p:cTn id="138" dur="1" fill="hold">
                                          <p:stCondLst>
                                            <p:cond delay="499"/>
                                          </p:stCondLst>
                                        </p:cTn>
                                        <p:tgtEl>
                                          <p:spTgt spid="231"/>
                                        </p:tgtEl>
                                        <p:attrNameLst>
                                          <p:attrName>style.visibility</p:attrName>
                                        </p:attrNameLst>
                                      </p:cBhvr>
                                      <p:to>
                                        <p:strVal val="hidden"/>
                                      </p:to>
                                    </p:set>
                                  </p:childTnLst>
                                </p:cTn>
                              </p:par>
                              <p:par>
                                <p:cTn id="139" presetID="10" presetClass="exit" presetSubtype="0" fill="hold" grpId="0" nodeType="withEffect">
                                  <p:stCondLst>
                                    <p:cond delay="0"/>
                                  </p:stCondLst>
                                  <p:childTnLst>
                                    <p:animEffect transition="out" filter="fade">
                                      <p:cBhvr>
                                        <p:cTn id="140" dur="500"/>
                                        <p:tgtEl>
                                          <p:spTgt spid="119"/>
                                        </p:tgtEl>
                                      </p:cBhvr>
                                    </p:animEffect>
                                    <p:set>
                                      <p:cBhvr>
                                        <p:cTn id="141" dur="1" fill="hold">
                                          <p:stCondLst>
                                            <p:cond delay="499"/>
                                          </p:stCondLst>
                                        </p:cTn>
                                        <p:tgtEl>
                                          <p:spTgt spid="119"/>
                                        </p:tgtEl>
                                        <p:attrNameLst>
                                          <p:attrName>style.visibility</p:attrName>
                                        </p:attrNameLst>
                                      </p:cBhvr>
                                      <p:to>
                                        <p:strVal val="hidden"/>
                                      </p:to>
                                    </p:set>
                                  </p:childTnLst>
                                </p:cTn>
                              </p:par>
                              <p:par>
                                <p:cTn id="142" presetID="10" presetClass="exit" presetSubtype="0" fill="hold" grpId="0" nodeType="withEffect">
                                  <p:stCondLst>
                                    <p:cond delay="0"/>
                                  </p:stCondLst>
                                  <p:childTnLst>
                                    <p:animEffect transition="out" filter="fade">
                                      <p:cBhvr>
                                        <p:cTn id="143" dur="500"/>
                                        <p:tgtEl>
                                          <p:spTgt spid="242"/>
                                        </p:tgtEl>
                                      </p:cBhvr>
                                    </p:animEffect>
                                    <p:set>
                                      <p:cBhvr>
                                        <p:cTn id="144" dur="1" fill="hold">
                                          <p:stCondLst>
                                            <p:cond delay="499"/>
                                          </p:stCondLst>
                                        </p:cTn>
                                        <p:tgtEl>
                                          <p:spTgt spid="242"/>
                                        </p:tgtEl>
                                        <p:attrNameLst>
                                          <p:attrName>style.visibility</p:attrName>
                                        </p:attrNameLst>
                                      </p:cBhvr>
                                      <p:to>
                                        <p:strVal val="hidden"/>
                                      </p:to>
                                    </p:set>
                                  </p:childTnLst>
                                </p:cTn>
                              </p:par>
                              <p:par>
                                <p:cTn id="145" presetID="10" presetClass="exit" presetSubtype="0" fill="hold" grpId="0" nodeType="withEffect">
                                  <p:stCondLst>
                                    <p:cond delay="0"/>
                                  </p:stCondLst>
                                  <p:childTnLst>
                                    <p:animEffect transition="out" filter="fade">
                                      <p:cBhvr>
                                        <p:cTn id="146" dur="500"/>
                                        <p:tgtEl>
                                          <p:spTgt spid="162"/>
                                        </p:tgtEl>
                                      </p:cBhvr>
                                    </p:animEffect>
                                    <p:set>
                                      <p:cBhvr>
                                        <p:cTn id="147" dur="1" fill="hold">
                                          <p:stCondLst>
                                            <p:cond delay="499"/>
                                          </p:stCondLst>
                                        </p:cTn>
                                        <p:tgtEl>
                                          <p:spTgt spid="162"/>
                                        </p:tgtEl>
                                        <p:attrNameLst>
                                          <p:attrName>style.visibility</p:attrName>
                                        </p:attrNameLst>
                                      </p:cBhvr>
                                      <p:to>
                                        <p:strVal val="hidden"/>
                                      </p:to>
                                    </p:set>
                                  </p:childTnLst>
                                </p:cTn>
                              </p:par>
                            </p:childTnLst>
                          </p:cTn>
                        </p:par>
                      </p:childTnLst>
                    </p:cTn>
                  </p:par>
                  <p:par>
                    <p:cTn id="148" fill="hold">
                      <p:stCondLst>
                        <p:cond delay="indefinite"/>
                      </p:stCondLst>
                      <p:childTnLst>
                        <p:par>
                          <p:cTn id="149" fill="hold">
                            <p:stCondLst>
                              <p:cond delay="0"/>
                            </p:stCondLst>
                            <p:childTnLst>
                              <p:par>
                                <p:cTn id="150" presetID="10" presetClass="entr" presetSubtype="0" fill="hold" grpId="0" nodeType="clickEffect">
                                  <p:stCondLst>
                                    <p:cond delay="0"/>
                                  </p:stCondLst>
                                  <p:childTnLst>
                                    <p:set>
                                      <p:cBhvr>
                                        <p:cTn id="151" dur="1" fill="hold">
                                          <p:stCondLst>
                                            <p:cond delay="0"/>
                                          </p:stCondLst>
                                        </p:cTn>
                                        <p:tgtEl>
                                          <p:spTgt spid="255"/>
                                        </p:tgtEl>
                                        <p:attrNameLst>
                                          <p:attrName>style.visibility</p:attrName>
                                        </p:attrNameLst>
                                      </p:cBhvr>
                                      <p:to>
                                        <p:strVal val="visible"/>
                                      </p:to>
                                    </p:set>
                                    <p:animEffect transition="in" filter="fade">
                                      <p:cBhvr>
                                        <p:cTn id="152" dur="500"/>
                                        <p:tgtEl>
                                          <p:spTgt spid="255"/>
                                        </p:tgtEl>
                                      </p:cBhvr>
                                    </p:animEffect>
                                  </p:childTnLst>
                                </p:cTn>
                              </p:par>
                              <p:par>
                                <p:cTn id="153" presetID="10" presetClass="entr" presetSubtype="0" fill="hold" grpId="0" nodeType="withEffect">
                                  <p:stCondLst>
                                    <p:cond delay="0"/>
                                  </p:stCondLst>
                                  <p:childTnLst>
                                    <p:set>
                                      <p:cBhvr>
                                        <p:cTn id="154" dur="1" fill="hold">
                                          <p:stCondLst>
                                            <p:cond delay="0"/>
                                          </p:stCondLst>
                                        </p:cTn>
                                        <p:tgtEl>
                                          <p:spTgt spid="154"/>
                                        </p:tgtEl>
                                        <p:attrNameLst>
                                          <p:attrName>style.visibility</p:attrName>
                                        </p:attrNameLst>
                                      </p:cBhvr>
                                      <p:to>
                                        <p:strVal val="visible"/>
                                      </p:to>
                                    </p:set>
                                    <p:animEffect transition="in" filter="fade">
                                      <p:cBhvr>
                                        <p:cTn id="155" dur="500"/>
                                        <p:tgtEl>
                                          <p:spTgt spid="154"/>
                                        </p:tgtEl>
                                      </p:cBhvr>
                                    </p:animEffect>
                                  </p:childTnLst>
                                </p:cTn>
                              </p:par>
                              <p:par>
                                <p:cTn id="156" presetID="10" presetClass="entr" presetSubtype="0" fill="hold" grpId="0" nodeType="withEffect">
                                  <p:stCondLst>
                                    <p:cond delay="0"/>
                                  </p:stCondLst>
                                  <p:childTnLst>
                                    <p:set>
                                      <p:cBhvr>
                                        <p:cTn id="157" dur="1" fill="hold">
                                          <p:stCondLst>
                                            <p:cond delay="0"/>
                                          </p:stCondLst>
                                        </p:cTn>
                                        <p:tgtEl>
                                          <p:spTgt spid="256"/>
                                        </p:tgtEl>
                                        <p:attrNameLst>
                                          <p:attrName>style.visibility</p:attrName>
                                        </p:attrNameLst>
                                      </p:cBhvr>
                                      <p:to>
                                        <p:strVal val="visible"/>
                                      </p:to>
                                    </p:set>
                                    <p:animEffect transition="in" filter="fade">
                                      <p:cBhvr>
                                        <p:cTn id="158" dur="500"/>
                                        <p:tgtEl>
                                          <p:spTgt spid="256"/>
                                        </p:tgtEl>
                                      </p:cBhvr>
                                    </p:animEffect>
                                  </p:childTnLst>
                                </p:cTn>
                              </p:par>
                              <p:par>
                                <p:cTn id="159" presetID="10" presetClass="entr" presetSubtype="0" fill="hold" grpId="0" nodeType="withEffect">
                                  <p:stCondLst>
                                    <p:cond delay="0"/>
                                  </p:stCondLst>
                                  <p:childTnLst>
                                    <p:set>
                                      <p:cBhvr>
                                        <p:cTn id="160" dur="1" fill="hold">
                                          <p:stCondLst>
                                            <p:cond delay="0"/>
                                          </p:stCondLst>
                                        </p:cTn>
                                        <p:tgtEl>
                                          <p:spTgt spid="257"/>
                                        </p:tgtEl>
                                        <p:attrNameLst>
                                          <p:attrName>style.visibility</p:attrName>
                                        </p:attrNameLst>
                                      </p:cBhvr>
                                      <p:to>
                                        <p:strVal val="visible"/>
                                      </p:to>
                                    </p:set>
                                    <p:animEffect transition="in" filter="fade">
                                      <p:cBhvr>
                                        <p:cTn id="161" dur="500"/>
                                        <p:tgtEl>
                                          <p:spTgt spid="257"/>
                                        </p:tgtEl>
                                      </p:cBhvr>
                                    </p:animEffect>
                                  </p:childTnLst>
                                </p:cTn>
                              </p:par>
                              <p:par>
                                <p:cTn id="162" presetID="10" presetClass="entr" presetSubtype="0" fill="hold" grpId="0" nodeType="withEffect">
                                  <p:stCondLst>
                                    <p:cond delay="0"/>
                                  </p:stCondLst>
                                  <p:childTnLst>
                                    <p:set>
                                      <p:cBhvr>
                                        <p:cTn id="163" dur="1" fill="hold">
                                          <p:stCondLst>
                                            <p:cond delay="0"/>
                                          </p:stCondLst>
                                        </p:cTn>
                                        <p:tgtEl>
                                          <p:spTgt spid="258"/>
                                        </p:tgtEl>
                                        <p:attrNameLst>
                                          <p:attrName>style.visibility</p:attrName>
                                        </p:attrNameLst>
                                      </p:cBhvr>
                                      <p:to>
                                        <p:strVal val="visible"/>
                                      </p:to>
                                    </p:set>
                                    <p:animEffect transition="in" filter="fade">
                                      <p:cBhvr>
                                        <p:cTn id="164" dur="500"/>
                                        <p:tgtEl>
                                          <p:spTgt spid="258"/>
                                        </p:tgtEl>
                                      </p:cBhvr>
                                    </p:animEffect>
                                  </p:childTnLst>
                                </p:cTn>
                              </p:par>
                              <p:par>
                                <p:cTn id="165" presetID="10" presetClass="entr" presetSubtype="0" fill="hold" grpId="0" nodeType="withEffect">
                                  <p:stCondLst>
                                    <p:cond delay="0"/>
                                  </p:stCondLst>
                                  <p:childTnLst>
                                    <p:set>
                                      <p:cBhvr>
                                        <p:cTn id="166" dur="1" fill="hold">
                                          <p:stCondLst>
                                            <p:cond delay="0"/>
                                          </p:stCondLst>
                                        </p:cTn>
                                        <p:tgtEl>
                                          <p:spTgt spid="259"/>
                                        </p:tgtEl>
                                        <p:attrNameLst>
                                          <p:attrName>style.visibility</p:attrName>
                                        </p:attrNameLst>
                                      </p:cBhvr>
                                      <p:to>
                                        <p:strVal val="visible"/>
                                      </p:to>
                                    </p:set>
                                    <p:animEffect transition="in" filter="fade">
                                      <p:cBhvr>
                                        <p:cTn id="167" dur="500"/>
                                        <p:tgtEl>
                                          <p:spTgt spid="259"/>
                                        </p:tgtEl>
                                      </p:cBhvr>
                                    </p:animEffect>
                                  </p:childTnLst>
                                </p:cTn>
                              </p:par>
                              <p:par>
                                <p:cTn id="168" presetID="10" presetClass="entr" presetSubtype="0" fill="hold" grpId="0" nodeType="withEffect">
                                  <p:stCondLst>
                                    <p:cond delay="0"/>
                                  </p:stCondLst>
                                  <p:childTnLst>
                                    <p:set>
                                      <p:cBhvr>
                                        <p:cTn id="169" dur="1" fill="hold">
                                          <p:stCondLst>
                                            <p:cond delay="0"/>
                                          </p:stCondLst>
                                        </p:cTn>
                                        <p:tgtEl>
                                          <p:spTgt spid="260"/>
                                        </p:tgtEl>
                                        <p:attrNameLst>
                                          <p:attrName>style.visibility</p:attrName>
                                        </p:attrNameLst>
                                      </p:cBhvr>
                                      <p:to>
                                        <p:strVal val="visible"/>
                                      </p:to>
                                    </p:set>
                                    <p:animEffect transition="in" filter="fade">
                                      <p:cBhvr>
                                        <p:cTn id="170" dur="500"/>
                                        <p:tgtEl>
                                          <p:spTgt spid="260"/>
                                        </p:tgtEl>
                                      </p:cBhvr>
                                    </p:animEffect>
                                  </p:childTnLst>
                                </p:cTn>
                              </p:par>
                              <p:par>
                                <p:cTn id="171" presetID="10" presetClass="entr" presetSubtype="0" fill="hold" grpId="0" nodeType="withEffect">
                                  <p:stCondLst>
                                    <p:cond delay="0"/>
                                  </p:stCondLst>
                                  <p:childTnLst>
                                    <p:set>
                                      <p:cBhvr>
                                        <p:cTn id="172" dur="1" fill="hold">
                                          <p:stCondLst>
                                            <p:cond delay="0"/>
                                          </p:stCondLst>
                                        </p:cTn>
                                        <p:tgtEl>
                                          <p:spTgt spid="261"/>
                                        </p:tgtEl>
                                        <p:attrNameLst>
                                          <p:attrName>style.visibility</p:attrName>
                                        </p:attrNameLst>
                                      </p:cBhvr>
                                      <p:to>
                                        <p:strVal val="visible"/>
                                      </p:to>
                                    </p:set>
                                    <p:animEffect transition="in" filter="fade">
                                      <p:cBhvr>
                                        <p:cTn id="173" dur="500"/>
                                        <p:tgtEl>
                                          <p:spTgt spid="261"/>
                                        </p:tgtEl>
                                      </p:cBhvr>
                                    </p:animEffect>
                                  </p:childTnLst>
                                </p:cTn>
                              </p:par>
                              <p:par>
                                <p:cTn id="174" presetID="10" presetClass="entr" presetSubtype="0" fill="hold" grpId="0" nodeType="withEffect">
                                  <p:stCondLst>
                                    <p:cond delay="0"/>
                                  </p:stCondLst>
                                  <p:childTnLst>
                                    <p:set>
                                      <p:cBhvr>
                                        <p:cTn id="175" dur="1" fill="hold">
                                          <p:stCondLst>
                                            <p:cond delay="0"/>
                                          </p:stCondLst>
                                        </p:cTn>
                                        <p:tgtEl>
                                          <p:spTgt spid="262"/>
                                        </p:tgtEl>
                                        <p:attrNameLst>
                                          <p:attrName>style.visibility</p:attrName>
                                        </p:attrNameLst>
                                      </p:cBhvr>
                                      <p:to>
                                        <p:strVal val="visible"/>
                                      </p:to>
                                    </p:set>
                                    <p:animEffect transition="in" filter="fade">
                                      <p:cBhvr>
                                        <p:cTn id="176" dur="500"/>
                                        <p:tgtEl>
                                          <p:spTgt spid="262"/>
                                        </p:tgtEl>
                                      </p:cBhvr>
                                    </p:animEffect>
                                  </p:childTnLst>
                                </p:cTn>
                              </p:par>
                              <p:par>
                                <p:cTn id="177" presetID="10" presetClass="entr" presetSubtype="0" fill="hold" grpId="0" nodeType="withEffect">
                                  <p:stCondLst>
                                    <p:cond delay="0"/>
                                  </p:stCondLst>
                                  <p:childTnLst>
                                    <p:set>
                                      <p:cBhvr>
                                        <p:cTn id="178" dur="1" fill="hold">
                                          <p:stCondLst>
                                            <p:cond delay="0"/>
                                          </p:stCondLst>
                                        </p:cTn>
                                        <p:tgtEl>
                                          <p:spTgt spid="263"/>
                                        </p:tgtEl>
                                        <p:attrNameLst>
                                          <p:attrName>style.visibility</p:attrName>
                                        </p:attrNameLst>
                                      </p:cBhvr>
                                      <p:to>
                                        <p:strVal val="visible"/>
                                      </p:to>
                                    </p:set>
                                    <p:animEffect transition="in" filter="fade">
                                      <p:cBhvr>
                                        <p:cTn id="179" dur="500"/>
                                        <p:tgtEl>
                                          <p:spTgt spid="263"/>
                                        </p:tgtEl>
                                      </p:cBhvr>
                                    </p:animEffect>
                                  </p:childTnLst>
                                </p:cTn>
                              </p:par>
                              <p:par>
                                <p:cTn id="180" presetID="10" presetClass="entr" presetSubtype="0" fill="hold" grpId="0" nodeType="withEffect">
                                  <p:stCondLst>
                                    <p:cond delay="0"/>
                                  </p:stCondLst>
                                  <p:childTnLst>
                                    <p:set>
                                      <p:cBhvr>
                                        <p:cTn id="181" dur="1" fill="hold">
                                          <p:stCondLst>
                                            <p:cond delay="0"/>
                                          </p:stCondLst>
                                        </p:cTn>
                                        <p:tgtEl>
                                          <p:spTgt spid="265"/>
                                        </p:tgtEl>
                                        <p:attrNameLst>
                                          <p:attrName>style.visibility</p:attrName>
                                        </p:attrNameLst>
                                      </p:cBhvr>
                                      <p:to>
                                        <p:strVal val="visible"/>
                                      </p:to>
                                    </p:set>
                                    <p:animEffect transition="in" filter="fade">
                                      <p:cBhvr>
                                        <p:cTn id="182" dur="500"/>
                                        <p:tgtEl>
                                          <p:spTgt spid="265"/>
                                        </p:tgtEl>
                                      </p:cBhvr>
                                    </p:animEffect>
                                  </p:childTnLst>
                                </p:cTn>
                              </p:par>
                              <p:par>
                                <p:cTn id="183" presetID="10" presetClass="entr" presetSubtype="0" fill="hold" grpId="0" nodeType="withEffect">
                                  <p:stCondLst>
                                    <p:cond delay="0"/>
                                  </p:stCondLst>
                                  <p:childTnLst>
                                    <p:set>
                                      <p:cBhvr>
                                        <p:cTn id="184" dur="1" fill="hold">
                                          <p:stCondLst>
                                            <p:cond delay="0"/>
                                          </p:stCondLst>
                                        </p:cTn>
                                        <p:tgtEl>
                                          <p:spTgt spid="266"/>
                                        </p:tgtEl>
                                        <p:attrNameLst>
                                          <p:attrName>style.visibility</p:attrName>
                                        </p:attrNameLst>
                                      </p:cBhvr>
                                      <p:to>
                                        <p:strVal val="visible"/>
                                      </p:to>
                                    </p:set>
                                    <p:animEffect transition="in" filter="fade">
                                      <p:cBhvr>
                                        <p:cTn id="185" dur="500"/>
                                        <p:tgtEl>
                                          <p:spTgt spid="266"/>
                                        </p:tgtEl>
                                      </p:cBhvr>
                                    </p:animEffect>
                                  </p:childTnLst>
                                </p:cTn>
                              </p:par>
                              <p:par>
                                <p:cTn id="186" presetID="10" presetClass="entr" presetSubtype="0" fill="hold" grpId="0" nodeType="withEffect">
                                  <p:stCondLst>
                                    <p:cond delay="0"/>
                                  </p:stCondLst>
                                  <p:childTnLst>
                                    <p:set>
                                      <p:cBhvr>
                                        <p:cTn id="187" dur="1" fill="hold">
                                          <p:stCondLst>
                                            <p:cond delay="0"/>
                                          </p:stCondLst>
                                        </p:cTn>
                                        <p:tgtEl>
                                          <p:spTgt spid="267"/>
                                        </p:tgtEl>
                                        <p:attrNameLst>
                                          <p:attrName>style.visibility</p:attrName>
                                        </p:attrNameLst>
                                      </p:cBhvr>
                                      <p:to>
                                        <p:strVal val="visible"/>
                                      </p:to>
                                    </p:set>
                                    <p:animEffect transition="in" filter="fade">
                                      <p:cBhvr>
                                        <p:cTn id="188" dur="500"/>
                                        <p:tgtEl>
                                          <p:spTgt spid="267"/>
                                        </p:tgtEl>
                                      </p:cBhvr>
                                    </p:animEffect>
                                  </p:childTnLst>
                                </p:cTn>
                              </p:par>
                              <p:par>
                                <p:cTn id="189" presetID="10" presetClass="entr" presetSubtype="0" fill="hold" grpId="0" nodeType="withEffect">
                                  <p:stCondLst>
                                    <p:cond delay="0"/>
                                  </p:stCondLst>
                                  <p:childTnLst>
                                    <p:set>
                                      <p:cBhvr>
                                        <p:cTn id="190" dur="1" fill="hold">
                                          <p:stCondLst>
                                            <p:cond delay="0"/>
                                          </p:stCondLst>
                                        </p:cTn>
                                        <p:tgtEl>
                                          <p:spTgt spid="268"/>
                                        </p:tgtEl>
                                        <p:attrNameLst>
                                          <p:attrName>style.visibility</p:attrName>
                                        </p:attrNameLst>
                                      </p:cBhvr>
                                      <p:to>
                                        <p:strVal val="visible"/>
                                      </p:to>
                                    </p:set>
                                    <p:animEffect transition="in" filter="fade">
                                      <p:cBhvr>
                                        <p:cTn id="191" dur="500"/>
                                        <p:tgtEl>
                                          <p:spTgt spid="268"/>
                                        </p:tgtEl>
                                      </p:cBhvr>
                                    </p:animEffect>
                                  </p:childTnLst>
                                </p:cTn>
                              </p:par>
                              <p:par>
                                <p:cTn id="192" presetID="10" presetClass="entr" presetSubtype="0" fill="hold" grpId="0" nodeType="withEffect">
                                  <p:stCondLst>
                                    <p:cond delay="0"/>
                                  </p:stCondLst>
                                  <p:childTnLst>
                                    <p:set>
                                      <p:cBhvr>
                                        <p:cTn id="193" dur="1" fill="hold">
                                          <p:stCondLst>
                                            <p:cond delay="0"/>
                                          </p:stCondLst>
                                        </p:cTn>
                                        <p:tgtEl>
                                          <p:spTgt spid="272"/>
                                        </p:tgtEl>
                                        <p:attrNameLst>
                                          <p:attrName>style.visibility</p:attrName>
                                        </p:attrNameLst>
                                      </p:cBhvr>
                                      <p:to>
                                        <p:strVal val="visible"/>
                                      </p:to>
                                    </p:set>
                                    <p:animEffect transition="in" filter="fade">
                                      <p:cBhvr>
                                        <p:cTn id="194" dur="500"/>
                                        <p:tgtEl>
                                          <p:spTgt spid="272"/>
                                        </p:tgtEl>
                                      </p:cBhvr>
                                    </p:animEffect>
                                  </p:childTnLst>
                                </p:cTn>
                              </p:par>
                              <p:par>
                                <p:cTn id="195" presetID="10" presetClass="entr" presetSubtype="0" fill="hold" grpId="0" nodeType="withEffect">
                                  <p:stCondLst>
                                    <p:cond delay="0"/>
                                  </p:stCondLst>
                                  <p:childTnLst>
                                    <p:set>
                                      <p:cBhvr>
                                        <p:cTn id="196" dur="1" fill="hold">
                                          <p:stCondLst>
                                            <p:cond delay="0"/>
                                          </p:stCondLst>
                                        </p:cTn>
                                        <p:tgtEl>
                                          <p:spTgt spid="212"/>
                                        </p:tgtEl>
                                        <p:attrNameLst>
                                          <p:attrName>style.visibility</p:attrName>
                                        </p:attrNameLst>
                                      </p:cBhvr>
                                      <p:to>
                                        <p:strVal val="visible"/>
                                      </p:to>
                                    </p:set>
                                    <p:animEffect transition="in" filter="fade">
                                      <p:cBhvr>
                                        <p:cTn id="197" dur="500"/>
                                        <p:tgtEl>
                                          <p:spTgt spid="212"/>
                                        </p:tgtEl>
                                      </p:cBhvr>
                                    </p:animEffect>
                                  </p:childTnLst>
                                </p:cTn>
                              </p:par>
                            </p:childTnLst>
                          </p:cTn>
                        </p:par>
                      </p:childTnLst>
                    </p:cTn>
                  </p:par>
                  <p:par>
                    <p:cTn id="198" fill="hold">
                      <p:stCondLst>
                        <p:cond delay="indefinite"/>
                      </p:stCondLst>
                      <p:childTnLst>
                        <p:par>
                          <p:cTn id="199" fill="hold">
                            <p:stCondLst>
                              <p:cond delay="0"/>
                            </p:stCondLst>
                            <p:childTnLst>
                              <p:par>
                                <p:cTn id="200" presetID="10" presetClass="entr" presetSubtype="0" fill="hold" nodeType="clickEffect">
                                  <p:stCondLst>
                                    <p:cond delay="0"/>
                                  </p:stCondLst>
                                  <p:childTnLst>
                                    <p:set>
                                      <p:cBhvr>
                                        <p:cTn id="201" dur="1" fill="hold">
                                          <p:stCondLst>
                                            <p:cond delay="0"/>
                                          </p:stCondLst>
                                        </p:cTn>
                                        <p:tgtEl>
                                          <p:spTgt spid="285"/>
                                        </p:tgtEl>
                                        <p:attrNameLst>
                                          <p:attrName>style.visibility</p:attrName>
                                        </p:attrNameLst>
                                      </p:cBhvr>
                                      <p:to>
                                        <p:strVal val="visible"/>
                                      </p:to>
                                    </p:set>
                                    <p:animEffect transition="in" filter="fade">
                                      <p:cBhvr>
                                        <p:cTn id="202" dur="500"/>
                                        <p:tgtEl>
                                          <p:spTgt spid="285"/>
                                        </p:tgtEl>
                                      </p:cBhvr>
                                    </p:animEffect>
                                  </p:childTnLst>
                                </p:cTn>
                              </p:par>
                              <p:par>
                                <p:cTn id="203" presetID="10" presetClass="entr" presetSubtype="0" fill="hold" grpId="0" nodeType="withEffect">
                                  <p:stCondLst>
                                    <p:cond delay="0"/>
                                  </p:stCondLst>
                                  <p:childTnLst>
                                    <p:set>
                                      <p:cBhvr>
                                        <p:cTn id="204" dur="1" fill="hold">
                                          <p:stCondLst>
                                            <p:cond delay="0"/>
                                          </p:stCondLst>
                                        </p:cTn>
                                        <p:tgtEl>
                                          <p:spTgt spid="155"/>
                                        </p:tgtEl>
                                        <p:attrNameLst>
                                          <p:attrName>style.visibility</p:attrName>
                                        </p:attrNameLst>
                                      </p:cBhvr>
                                      <p:to>
                                        <p:strVal val="visible"/>
                                      </p:to>
                                    </p:set>
                                    <p:animEffect transition="in" filter="fade">
                                      <p:cBhvr>
                                        <p:cTn id="205" dur="500"/>
                                        <p:tgtEl>
                                          <p:spTgt spid="155"/>
                                        </p:tgtEl>
                                      </p:cBhvr>
                                    </p:animEffect>
                                  </p:childTnLst>
                                </p:cTn>
                              </p:par>
                              <p:par>
                                <p:cTn id="206" presetID="10" presetClass="entr" presetSubtype="0" fill="hold" grpId="0" nodeType="withEffect">
                                  <p:stCondLst>
                                    <p:cond delay="0"/>
                                  </p:stCondLst>
                                  <p:childTnLst>
                                    <p:set>
                                      <p:cBhvr>
                                        <p:cTn id="207" dur="1" fill="hold">
                                          <p:stCondLst>
                                            <p:cond delay="0"/>
                                          </p:stCondLst>
                                        </p:cTn>
                                        <p:tgtEl>
                                          <p:spTgt spid="271"/>
                                        </p:tgtEl>
                                        <p:attrNameLst>
                                          <p:attrName>style.visibility</p:attrName>
                                        </p:attrNameLst>
                                      </p:cBhvr>
                                      <p:to>
                                        <p:strVal val="visible"/>
                                      </p:to>
                                    </p:set>
                                    <p:animEffect transition="in" filter="fade">
                                      <p:cBhvr>
                                        <p:cTn id="208" dur="500"/>
                                        <p:tgtEl>
                                          <p:spTgt spid="271"/>
                                        </p:tgtEl>
                                      </p:cBhvr>
                                    </p:animEffect>
                                  </p:childTnLst>
                                </p:cTn>
                              </p:par>
                              <p:par>
                                <p:cTn id="209" presetID="10" presetClass="entr" presetSubtype="0" fill="hold" grpId="0" nodeType="withEffect">
                                  <p:stCondLst>
                                    <p:cond delay="0"/>
                                  </p:stCondLst>
                                  <p:childTnLst>
                                    <p:set>
                                      <p:cBhvr>
                                        <p:cTn id="210" dur="1" fill="hold">
                                          <p:stCondLst>
                                            <p:cond delay="0"/>
                                          </p:stCondLst>
                                        </p:cTn>
                                        <p:tgtEl>
                                          <p:spTgt spid="270"/>
                                        </p:tgtEl>
                                        <p:attrNameLst>
                                          <p:attrName>style.visibility</p:attrName>
                                        </p:attrNameLst>
                                      </p:cBhvr>
                                      <p:to>
                                        <p:strVal val="visible"/>
                                      </p:to>
                                    </p:set>
                                    <p:animEffect transition="in" filter="fade">
                                      <p:cBhvr>
                                        <p:cTn id="211" dur="500"/>
                                        <p:tgtEl>
                                          <p:spTgt spid="270"/>
                                        </p:tgtEl>
                                      </p:cBhvr>
                                    </p:animEffect>
                                  </p:childTnLst>
                                </p:cTn>
                              </p:par>
                            </p:childTnLst>
                          </p:cTn>
                        </p:par>
                      </p:childTnLst>
                    </p:cTn>
                  </p:par>
                  <p:par>
                    <p:cTn id="212" fill="hold">
                      <p:stCondLst>
                        <p:cond delay="indefinite"/>
                      </p:stCondLst>
                      <p:childTnLst>
                        <p:par>
                          <p:cTn id="213" fill="hold">
                            <p:stCondLst>
                              <p:cond delay="0"/>
                            </p:stCondLst>
                            <p:childTnLst>
                              <p:par>
                                <p:cTn id="214" presetID="10" presetClass="entr" presetSubtype="0" fill="hold" grpId="0" nodeType="clickEffect">
                                  <p:stCondLst>
                                    <p:cond delay="0"/>
                                  </p:stCondLst>
                                  <p:childTnLst>
                                    <p:set>
                                      <p:cBhvr>
                                        <p:cTn id="215" dur="1" fill="hold">
                                          <p:stCondLst>
                                            <p:cond delay="0"/>
                                          </p:stCondLst>
                                        </p:cTn>
                                        <p:tgtEl>
                                          <p:spTgt spid="284"/>
                                        </p:tgtEl>
                                        <p:attrNameLst>
                                          <p:attrName>style.visibility</p:attrName>
                                        </p:attrNameLst>
                                      </p:cBhvr>
                                      <p:to>
                                        <p:strVal val="visible"/>
                                      </p:to>
                                    </p:set>
                                    <p:animEffect transition="in" filter="fade">
                                      <p:cBhvr>
                                        <p:cTn id="216" dur="500"/>
                                        <p:tgtEl>
                                          <p:spTgt spid="284"/>
                                        </p:tgtEl>
                                      </p:cBhvr>
                                    </p:animEffect>
                                  </p:childTnLst>
                                </p:cTn>
                              </p:par>
                              <p:par>
                                <p:cTn id="217" presetID="10" presetClass="entr" presetSubtype="0" fill="hold" grpId="0" nodeType="withEffect">
                                  <p:stCondLst>
                                    <p:cond delay="0"/>
                                  </p:stCondLst>
                                  <p:childTnLst>
                                    <p:set>
                                      <p:cBhvr>
                                        <p:cTn id="218" dur="1" fill="hold">
                                          <p:stCondLst>
                                            <p:cond delay="0"/>
                                          </p:stCondLst>
                                        </p:cTn>
                                        <p:tgtEl>
                                          <p:spTgt spid="161"/>
                                        </p:tgtEl>
                                        <p:attrNameLst>
                                          <p:attrName>style.visibility</p:attrName>
                                        </p:attrNameLst>
                                      </p:cBhvr>
                                      <p:to>
                                        <p:strVal val="visible"/>
                                      </p:to>
                                    </p:set>
                                    <p:animEffect transition="in" filter="fade">
                                      <p:cBhvr>
                                        <p:cTn id="219" dur="500"/>
                                        <p:tgtEl>
                                          <p:spTgt spid="161"/>
                                        </p:tgtEl>
                                      </p:cBhvr>
                                    </p:animEffect>
                                  </p:childTnLst>
                                </p:cTn>
                              </p:par>
                              <p:par>
                                <p:cTn id="220" presetID="10" presetClass="entr" presetSubtype="0" fill="hold" grpId="1" nodeType="withEffect">
                                  <p:stCondLst>
                                    <p:cond delay="0"/>
                                  </p:stCondLst>
                                  <p:childTnLst>
                                    <p:set>
                                      <p:cBhvr>
                                        <p:cTn id="221" dur="1" fill="hold">
                                          <p:stCondLst>
                                            <p:cond delay="0"/>
                                          </p:stCondLst>
                                        </p:cTn>
                                        <p:tgtEl>
                                          <p:spTgt spid="278"/>
                                        </p:tgtEl>
                                        <p:attrNameLst>
                                          <p:attrName>style.visibility</p:attrName>
                                        </p:attrNameLst>
                                      </p:cBhvr>
                                      <p:to>
                                        <p:strVal val="visible"/>
                                      </p:to>
                                    </p:set>
                                    <p:animEffect transition="in" filter="fade">
                                      <p:cBhvr>
                                        <p:cTn id="222" dur="500"/>
                                        <p:tgtEl>
                                          <p:spTgt spid="278"/>
                                        </p:tgtEl>
                                      </p:cBhvr>
                                    </p:animEffect>
                                  </p:childTnLst>
                                </p:cTn>
                              </p:par>
                              <p:par>
                                <p:cTn id="223" presetID="10" presetClass="entr" presetSubtype="0" fill="hold" grpId="0" nodeType="withEffect">
                                  <p:stCondLst>
                                    <p:cond delay="0"/>
                                  </p:stCondLst>
                                  <p:childTnLst>
                                    <p:set>
                                      <p:cBhvr>
                                        <p:cTn id="224" dur="1" fill="hold">
                                          <p:stCondLst>
                                            <p:cond delay="0"/>
                                          </p:stCondLst>
                                        </p:cTn>
                                        <p:tgtEl>
                                          <p:spTgt spid="273"/>
                                        </p:tgtEl>
                                        <p:attrNameLst>
                                          <p:attrName>style.visibility</p:attrName>
                                        </p:attrNameLst>
                                      </p:cBhvr>
                                      <p:to>
                                        <p:strVal val="visible"/>
                                      </p:to>
                                    </p:set>
                                    <p:animEffect transition="in" filter="fade">
                                      <p:cBhvr>
                                        <p:cTn id="225" dur="500"/>
                                        <p:tgtEl>
                                          <p:spTgt spid="273"/>
                                        </p:tgtEl>
                                      </p:cBhvr>
                                    </p:animEffect>
                                  </p:childTnLst>
                                </p:cTn>
                              </p:par>
                              <p:par>
                                <p:cTn id="226" presetID="10" presetClass="entr" presetSubtype="0" fill="hold" grpId="0" nodeType="withEffect">
                                  <p:stCondLst>
                                    <p:cond delay="0"/>
                                  </p:stCondLst>
                                  <p:childTnLst>
                                    <p:set>
                                      <p:cBhvr>
                                        <p:cTn id="227" dur="1" fill="hold">
                                          <p:stCondLst>
                                            <p:cond delay="0"/>
                                          </p:stCondLst>
                                        </p:cTn>
                                        <p:tgtEl>
                                          <p:spTgt spid="274"/>
                                        </p:tgtEl>
                                        <p:attrNameLst>
                                          <p:attrName>style.visibility</p:attrName>
                                        </p:attrNameLst>
                                      </p:cBhvr>
                                      <p:to>
                                        <p:strVal val="visible"/>
                                      </p:to>
                                    </p:set>
                                    <p:animEffect transition="in" filter="fade">
                                      <p:cBhvr>
                                        <p:cTn id="228" dur="500"/>
                                        <p:tgtEl>
                                          <p:spTgt spid="274"/>
                                        </p:tgtEl>
                                      </p:cBhvr>
                                    </p:animEffect>
                                  </p:childTnLst>
                                </p:cTn>
                              </p:par>
                              <p:par>
                                <p:cTn id="229" presetID="10" presetClass="entr" presetSubtype="0" fill="hold" grpId="0" nodeType="withEffect">
                                  <p:stCondLst>
                                    <p:cond delay="0"/>
                                  </p:stCondLst>
                                  <p:childTnLst>
                                    <p:set>
                                      <p:cBhvr>
                                        <p:cTn id="230" dur="1" fill="hold">
                                          <p:stCondLst>
                                            <p:cond delay="0"/>
                                          </p:stCondLst>
                                        </p:cTn>
                                        <p:tgtEl>
                                          <p:spTgt spid="275"/>
                                        </p:tgtEl>
                                        <p:attrNameLst>
                                          <p:attrName>style.visibility</p:attrName>
                                        </p:attrNameLst>
                                      </p:cBhvr>
                                      <p:to>
                                        <p:strVal val="visible"/>
                                      </p:to>
                                    </p:set>
                                    <p:animEffect transition="in" filter="fade">
                                      <p:cBhvr>
                                        <p:cTn id="231" dur="500"/>
                                        <p:tgtEl>
                                          <p:spTgt spid="275"/>
                                        </p:tgtEl>
                                      </p:cBhvr>
                                    </p:animEffect>
                                  </p:childTnLst>
                                </p:cTn>
                              </p:par>
                              <p:par>
                                <p:cTn id="232" presetID="10" presetClass="entr" presetSubtype="0" fill="hold" grpId="0" nodeType="withEffect">
                                  <p:stCondLst>
                                    <p:cond delay="0"/>
                                  </p:stCondLst>
                                  <p:childTnLst>
                                    <p:set>
                                      <p:cBhvr>
                                        <p:cTn id="233" dur="1" fill="hold">
                                          <p:stCondLst>
                                            <p:cond delay="0"/>
                                          </p:stCondLst>
                                        </p:cTn>
                                        <p:tgtEl>
                                          <p:spTgt spid="276"/>
                                        </p:tgtEl>
                                        <p:attrNameLst>
                                          <p:attrName>style.visibility</p:attrName>
                                        </p:attrNameLst>
                                      </p:cBhvr>
                                      <p:to>
                                        <p:strVal val="visible"/>
                                      </p:to>
                                    </p:set>
                                    <p:animEffect transition="in" filter="fade">
                                      <p:cBhvr>
                                        <p:cTn id="234" dur="500"/>
                                        <p:tgtEl>
                                          <p:spTgt spid="276"/>
                                        </p:tgtEl>
                                      </p:cBhvr>
                                    </p:animEffect>
                                  </p:childTnLst>
                                </p:cTn>
                              </p:par>
                              <p:par>
                                <p:cTn id="235" presetID="10" presetClass="entr" presetSubtype="0" fill="hold" grpId="0" nodeType="withEffect">
                                  <p:stCondLst>
                                    <p:cond delay="0"/>
                                  </p:stCondLst>
                                  <p:childTnLst>
                                    <p:set>
                                      <p:cBhvr>
                                        <p:cTn id="236" dur="1" fill="hold">
                                          <p:stCondLst>
                                            <p:cond delay="0"/>
                                          </p:stCondLst>
                                        </p:cTn>
                                        <p:tgtEl>
                                          <p:spTgt spid="277"/>
                                        </p:tgtEl>
                                        <p:attrNameLst>
                                          <p:attrName>style.visibility</p:attrName>
                                        </p:attrNameLst>
                                      </p:cBhvr>
                                      <p:to>
                                        <p:strVal val="visible"/>
                                      </p:to>
                                    </p:set>
                                    <p:animEffect transition="in" filter="fade">
                                      <p:cBhvr>
                                        <p:cTn id="237" dur="500"/>
                                        <p:tgtEl>
                                          <p:spTgt spid="277"/>
                                        </p:tgtEl>
                                      </p:cBhvr>
                                    </p:animEffect>
                                  </p:childTnLst>
                                </p:cTn>
                              </p:par>
                              <p:par>
                                <p:cTn id="238" presetID="10" presetClass="entr" presetSubtype="0" fill="hold" grpId="0" nodeType="withEffect">
                                  <p:stCondLst>
                                    <p:cond delay="0"/>
                                  </p:stCondLst>
                                  <p:childTnLst>
                                    <p:set>
                                      <p:cBhvr>
                                        <p:cTn id="239" dur="1" fill="hold">
                                          <p:stCondLst>
                                            <p:cond delay="0"/>
                                          </p:stCondLst>
                                        </p:cTn>
                                        <p:tgtEl>
                                          <p:spTgt spid="279"/>
                                        </p:tgtEl>
                                        <p:attrNameLst>
                                          <p:attrName>style.visibility</p:attrName>
                                        </p:attrNameLst>
                                      </p:cBhvr>
                                      <p:to>
                                        <p:strVal val="visible"/>
                                      </p:to>
                                    </p:set>
                                    <p:animEffect transition="in" filter="fade">
                                      <p:cBhvr>
                                        <p:cTn id="240" dur="500"/>
                                        <p:tgtEl>
                                          <p:spTgt spid="279"/>
                                        </p:tgtEl>
                                      </p:cBhvr>
                                    </p:animEffect>
                                  </p:childTnLst>
                                </p:cTn>
                              </p:par>
                              <p:par>
                                <p:cTn id="241" presetID="10" presetClass="entr" presetSubtype="0" fill="hold" grpId="0" nodeType="withEffect">
                                  <p:stCondLst>
                                    <p:cond delay="0"/>
                                  </p:stCondLst>
                                  <p:childTnLst>
                                    <p:set>
                                      <p:cBhvr>
                                        <p:cTn id="242" dur="1" fill="hold">
                                          <p:stCondLst>
                                            <p:cond delay="0"/>
                                          </p:stCondLst>
                                        </p:cTn>
                                        <p:tgtEl>
                                          <p:spTgt spid="280"/>
                                        </p:tgtEl>
                                        <p:attrNameLst>
                                          <p:attrName>style.visibility</p:attrName>
                                        </p:attrNameLst>
                                      </p:cBhvr>
                                      <p:to>
                                        <p:strVal val="visible"/>
                                      </p:to>
                                    </p:set>
                                    <p:animEffect transition="in" filter="fade">
                                      <p:cBhvr>
                                        <p:cTn id="243" dur="500"/>
                                        <p:tgtEl>
                                          <p:spTgt spid="280"/>
                                        </p:tgtEl>
                                      </p:cBhvr>
                                    </p:animEffect>
                                  </p:childTnLst>
                                </p:cTn>
                              </p:par>
                              <p:par>
                                <p:cTn id="244" presetID="10" presetClass="entr" presetSubtype="0" fill="hold" grpId="0" nodeType="withEffect">
                                  <p:stCondLst>
                                    <p:cond delay="0"/>
                                  </p:stCondLst>
                                  <p:childTnLst>
                                    <p:set>
                                      <p:cBhvr>
                                        <p:cTn id="245" dur="1" fill="hold">
                                          <p:stCondLst>
                                            <p:cond delay="0"/>
                                          </p:stCondLst>
                                        </p:cTn>
                                        <p:tgtEl>
                                          <p:spTgt spid="281"/>
                                        </p:tgtEl>
                                        <p:attrNameLst>
                                          <p:attrName>style.visibility</p:attrName>
                                        </p:attrNameLst>
                                      </p:cBhvr>
                                      <p:to>
                                        <p:strVal val="visible"/>
                                      </p:to>
                                    </p:set>
                                    <p:animEffect transition="in" filter="fade">
                                      <p:cBhvr>
                                        <p:cTn id="246" dur="500"/>
                                        <p:tgtEl>
                                          <p:spTgt spid="281"/>
                                        </p:tgtEl>
                                      </p:cBhvr>
                                    </p:animEffect>
                                  </p:childTnLst>
                                </p:cTn>
                              </p:par>
                              <p:par>
                                <p:cTn id="247" presetID="10" presetClass="entr" presetSubtype="0" fill="hold" grpId="0" nodeType="withEffect">
                                  <p:stCondLst>
                                    <p:cond delay="0"/>
                                  </p:stCondLst>
                                  <p:childTnLst>
                                    <p:set>
                                      <p:cBhvr>
                                        <p:cTn id="248" dur="1" fill="hold">
                                          <p:stCondLst>
                                            <p:cond delay="0"/>
                                          </p:stCondLst>
                                        </p:cTn>
                                        <p:tgtEl>
                                          <p:spTgt spid="282"/>
                                        </p:tgtEl>
                                        <p:attrNameLst>
                                          <p:attrName>style.visibility</p:attrName>
                                        </p:attrNameLst>
                                      </p:cBhvr>
                                      <p:to>
                                        <p:strVal val="visible"/>
                                      </p:to>
                                    </p:set>
                                    <p:animEffect transition="in" filter="fade">
                                      <p:cBhvr>
                                        <p:cTn id="249" dur="500"/>
                                        <p:tgtEl>
                                          <p:spTgt spid="282"/>
                                        </p:tgtEl>
                                      </p:cBhvr>
                                    </p:animEffect>
                                  </p:childTnLst>
                                </p:cTn>
                              </p:par>
                              <p:par>
                                <p:cTn id="250" presetID="10" presetClass="entr" presetSubtype="0" fill="hold" grpId="0" nodeType="withEffect">
                                  <p:stCondLst>
                                    <p:cond delay="0"/>
                                  </p:stCondLst>
                                  <p:childTnLst>
                                    <p:set>
                                      <p:cBhvr>
                                        <p:cTn id="251" dur="1" fill="hold">
                                          <p:stCondLst>
                                            <p:cond delay="0"/>
                                          </p:stCondLst>
                                        </p:cTn>
                                        <p:tgtEl>
                                          <p:spTgt spid="283"/>
                                        </p:tgtEl>
                                        <p:attrNameLst>
                                          <p:attrName>style.visibility</p:attrName>
                                        </p:attrNameLst>
                                      </p:cBhvr>
                                      <p:to>
                                        <p:strVal val="visible"/>
                                      </p:to>
                                    </p:set>
                                    <p:animEffect transition="in" filter="fade">
                                      <p:cBhvr>
                                        <p:cTn id="252" dur="500"/>
                                        <p:tgtEl>
                                          <p:spTgt spid="283"/>
                                        </p:tgtEl>
                                      </p:cBhvr>
                                    </p:animEffect>
                                  </p:childTnLst>
                                </p:cTn>
                              </p:par>
                              <p:par>
                                <p:cTn id="253" presetID="10" presetClass="entr" presetSubtype="0" fill="hold" nodeType="withEffect">
                                  <p:stCondLst>
                                    <p:cond delay="0"/>
                                  </p:stCondLst>
                                  <p:childTnLst>
                                    <p:set>
                                      <p:cBhvr>
                                        <p:cTn id="254" dur="1" fill="hold">
                                          <p:stCondLst>
                                            <p:cond delay="0"/>
                                          </p:stCondLst>
                                        </p:cTn>
                                        <p:tgtEl>
                                          <p:spTgt spid="286"/>
                                        </p:tgtEl>
                                        <p:attrNameLst>
                                          <p:attrName>style.visibility</p:attrName>
                                        </p:attrNameLst>
                                      </p:cBhvr>
                                      <p:to>
                                        <p:strVal val="visible"/>
                                      </p:to>
                                    </p:set>
                                    <p:animEffect transition="in" filter="fade">
                                      <p:cBhvr>
                                        <p:cTn id="255" dur="500"/>
                                        <p:tgtEl>
                                          <p:spTgt spid="286"/>
                                        </p:tgtEl>
                                      </p:cBhvr>
                                    </p:animEffect>
                                  </p:childTnLst>
                                </p:cTn>
                              </p:par>
                              <p:par>
                                <p:cTn id="256" presetID="10" presetClass="entr" presetSubtype="0" fill="hold" grpId="0" nodeType="withEffect">
                                  <p:stCondLst>
                                    <p:cond delay="0"/>
                                  </p:stCondLst>
                                  <p:childTnLst>
                                    <p:set>
                                      <p:cBhvr>
                                        <p:cTn id="257" dur="1" fill="hold">
                                          <p:stCondLst>
                                            <p:cond delay="0"/>
                                          </p:stCondLst>
                                        </p:cTn>
                                        <p:tgtEl>
                                          <p:spTgt spid="224"/>
                                        </p:tgtEl>
                                        <p:attrNameLst>
                                          <p:attrName>style.visibility</p:attrName>
                                        </p:attrNameLst>
                                      </p:cBhvr>
                                      <p:to>
                                        <p:strVal val="visible"/>
                                      </p:to>
                                    </p:set>
                                    <p:animEffect transition="in" filter="fade">
                                      <p:cBhvr>
                                        <p:cTn id="258" dur="500"/>
                                        <p:tgtEl>
                                          <p:spTgt spid="224"/>
                                        </p:tgtEl>
                                      </p:cBhvr>
                                    </p:animEffect>
                                  </p:childTnLst>
                                </p:cTn>
                              </p:par>
                              <p:par>
                                <p:cTn id="259" presetID="10" presetClass="entr" presetSubtype="0" fill="hold" grpId="0" nodeType="withEffect">
                                  <p:stCondLst>
                                    <p:cond delay="0"/>
                                  </p:stCondLst>
                                  <p:childTnLst>
                                    <p:set>
                                      <p:cBhvr>
                                        <p:cTn id="260" dur="1" fill="hold">
                                          <p:stCondLst>
                                            <p:cond delay="0"/>
                                          </p:stCondLst>
                                        </p:cTn>
                                        <p:tgtEl>
                                          <p:spTgt spid="232"/>
                                        </p:tgtEl>
                                        <p:attrNameLst>
                                          <p:attrName>style.visibility</p:attrName>
                                        </p:attrNameLst>
                                      </p:cBhvr>
                                      <p:to>
                                        <p:strVal val="visible"/>
                                      </p:to>
                                    </p:set>
                                    <p:animEffect transition="in" filter="fade">
                                      <p:cBhvr>
                                        <p:cTn id="261" dur="500"/>
                                        <p:tgtEl>
                                          <p:spTgt spid="232"/>
                                        </p:tgtEl>
                                      </p:cBhvr>
                                    </p:animEffect>
                                  </p:childTnLst>
                                </p:cTn>
                              </p:par>
                              <p:par>
                                <p:cTn id="262" presetID="10" presetClass="entr" presetSubtype="0" fill="hold" grpId="0" nodeType="withEffect">
                                  <p:stCondLst>
                                    <p:cond delay="0"/>
                                  </p:stCondLst>
                                  <p:childTnLst>
                                    <p:set>
                                      <p:cBhvr>
                                        <p:cTn id="263" dur="1" fill="hold">
                                          <p:stCondLst>
                                            <p:cond delay="0"/>
                                          </p:stCondLst>
                                        </p:cTn>
                                        <p:tgtEl>
                                          <p:spTgt spid="228"/>
                                        </p:tgtEl>
                                        <p:attrNameLst>
                                          <p:attrName>style.visibility</p:attrName>
                                        </p:attrNameLst>
                                      </p:cBhvr>
                                      <p:to>
                                        <p:strVal val="visible"/>
                                      </p:to>
                                    </p:set>
                                    <p:animEffect transition="in" filter="fade">
                                      <p:cBhvr>
                                        <p:cTn id="264" dur="500"/>
                                        <p:tgtEl>
                                          <p:spTgt spid="228"/>
                                        </p:tgtEl>
                                      </p:cBhvr>
                                    </p:animEffect>
                                  </p:childTnLst>
                                </p:cTn>
                              </p:par>
                              <p:par>
                                <p:cTn id="265" presetID="10" presetClass="entr" presetSubtype="0" fill="hold" grpId="0" nodeType="withEffect">
                                  <p:stCondLst>
                                    <p:cond delay="0"/>
                                  </p:stCondLst>
                                  <p:childTnLst>
                                    <p:set>
                                      <p:cBhvr>
                                        <p:cTn id="266" dur="1" fill="hold">
                                          <p:stCondLst>
                                            <p:cond delay="0"/>
                                          </p:stCondLst>
                                        </p:cTn>
                                        <p:tgtEl>
                                          <p:spTgt spid="227"/>
                                        </p:tgtEl>
                                        <p:attrNameLst>
                                          <p:attrName>style.visibility</p:attrName>
                                        </p:attrNameLst>
                                      </p:cBhvr>
                                      <p:to>
                                        <p:strVal val="visible"/>
                                      </p:to>
                                    </p:set>
                                    <p:animEffect transition="in" filter="fade">
                                      <p:cBhvr>
                                        <p:cTn id="267" dur="500"/>
                                        <p:tgtEl>
                                          <p:spTgt spid="227"/>
                                        </p:tgtEl>
                                      </p:cBhvr>
                                    </p:animEffect>
                                  </p:childTnLst>
                                </p:cTn>
                              </p:par>
                              <p:par>
                                <p:cTn id="268" presetID="10" presetClass="entr" presetSubtype="0" fill="hold" grpId="0" nodeType="withEffect">
                                  <p:stCondLst>
                                    <p:cond delay="0"/>
                                  </p:stCondLst>
                                  <p:childTnLst>
                                    <p:set>
                                      <p:cBhvr>
                                        <p:cTn id="269" dur="1" fill="hold">
                                          <p:stCondLst>
                                            <p:cond delay="0"/>
                                          </p:stCondLst>
                                        </p:cTn>
                                        <p:tgtEl>
                                          <p:spTgt spid="213"/>
                                        </p:tgtEl>
                                        <p:attrNameLst>
                                          <p:attrName>style.visibility</p:attrName>
                                        </p:attrNameLst>
                                      </p:cBhvr>
                                      <p:to>
                                        <p:strVal val="visible"/>
                                      </p:to>
                                    </p:set>
                                    <p:animEffect transition="in" filter="fade">
                                      <p:cBhvr>
                                        <p:cTn id="270" dur="500"/>
                                        <p:tgtEl>
                                          <p:spTgt spid="2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 grpId="0" animBg="1"/>
      <p:bldP spid="119" grpId="0" animBg="1"/>
      <p:bldP spid="183" grpId="0" animBg="1"/>
      <p:bldP spid="184" grpId="0" animBg="1"/>
      <p:bldP spid="185" grpId="0" animBg="1"/>
      <p:bldP spid="186" grpId="0" animBg="1"/>
      <p:bldP spid="187" grpId="0" animBg="1"/>
      <p:bldP spid="189" grpId="0" animBg="1"/>
      <p:bldP spid="190" grpId="0" animBg="1"/>
      <p:bldP spid="192" grpId="0" animBg="1"/>
      <p:bldP spid="193" grpId="0" animBg="1"/>
      <p:bldP spid="195" grpId="0" animBg="1"/>
      <p:bldP spid="196" grpId="0" animBg="1"/>
      <p:bldP spid="198" grpId="0" animBg="1"/>
      <p:bldP spid="199" grpId="0" animBg="1"/>
      <p:bldP spid="201" grpId="0" animBg="1"/>
      <p:bldP spid="202" grpId="0" animBg="1"/>
      <p:bldP spid="204" grpId="0" animBg="1"/>
      <p:bldP spid="205" grpId="0" animBg="1"/>
      <p:bldP spid="207" grpId="0" animBg="1"/>
      <p:bldP spid="209" grpId="0" animBg="1"/>
      <p:bldP spid="210" grpId="0" animBg="1"/>
      <p:bldP spid="211"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25" grpId="0" animBg="1"/>
      <p:bldP spid="226" grpId="0" animBg="1"/>
      <p:bldP spid="229" grpId="0" animBg="1"/>
      <p:bldP spid="230" grpId="0" animBg="1"/>
      <p:bldP spid="231" grpId="0" animBg="1"/>
      <p:bldP spid="255" grpId="0" animBg="1"/>
      <p:bldP spid="257" grpId="0" animBg="1"/>
      <p:bldP spid="258" grpId="0" animBg="1"/>
      <p:bldP spid="260" grpId="0" animBg="1"/>
      <p:bldP spid="261" grpId="0" animBg="1"/>
      <p:bldP spid="262" grpId="0" animBg="1"/>
      <p:bldP spid="263" grpId="0" animBg="1"/>
      <p:bldP spid="265" grpId="0" animBg="1"/>
      <p:bldP spid="267" grpId="0" animBg="1"/>
      <p:bldP spid="268" grpId="0" animBg="1"/>
      <p:bldP spid="270" grpId="0" animBg="1"/>
      <p:bldP spid="271" grpId="0" animBg="1"/>
      <p:bldP spid="272" grpId="0" animBg="1"/>
      <p:bldP spid="273" grpId="0" animBg="1"/>
      <p:bldP spid="274" grpId="0" animBg="1"/>
      <p:bldP spid="275" grpId="0" animBg="1"/>
      <p:bldP spid="276" grpId="0" animBg="1"/>
      <p:bldP spid="277" grpId="0" animBg="1"/>
      <p:bldP spid="278" grpId="1" animBg="1"/>
      <p:bldP spid="279" grpId="0" animBg="1"/>
      <p:bldP spid="280" grpId="0" animBg="1"/>
      <p:bldP spid="281" grpId="0" animBg="1"/>
      <p:bldP spid="282" grpId="0" animBg="1"/>
      <p:bldP spid="283" grpId="0" animBg="1"/>
      <p:bldP spid="284" grpId="0" animBg="1"/>
      <p:bldP spid="154" grpId="0"/>
      <p:bldP spid="155" grpId="0"/>
      <p:bldP spid="161" grpId="0"/>
      <p:bldP spid="162" grpId="0" animBg="1"/>
      <p:bldP spid="256" grpId="0" animBg="1"/>
      <p:bldP spid="259" grpId="0" animBg="1"/>
      <p:bldP spid="266" grpId="0" animBg="1"/>
      <p:bldP spid="188" grpId="0" animBg="1"/>
      <p:bldP spid="191" grpId="0" animBg="1"/>
      <p:bldP spid="194" grpId="0" animBg="1"/>
      <p:bldP spid="197" grpId="0" animBg="1"/>
      <p:bldP spid="200" grpId="0" animBg="1"/>
      <p:bldP spid="203" grpId="0" animBg="1"/>
      <p:bldP spid="206" grpId="0" animBg="1"/>
      <p:bldP spid="208" grpId="0"/>
      <p:bldP spid="212" grpId="0"/>
      <p:bldP spid="224" grpId="0"/>
      <p:bldP spid="213" grpId="0"/>
      <p:bldP spid="227" grpId="0"/>
      <p:bldP spid="228" grpId="0"/>
      <p:bldP spid="23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TextBox 53"/>
          <p:cNvSpPr txBox="1"/>
          <p:nvPr/>
        </p:nvSpPr>
        <p:spPr>
          <a:xfrm>
            <a:off x="-36512" y="1700808"/>
            <a:ext cx="1244244" cy="430887"/>
          </a:xfrm>
          <a:prstGeom prst="rect">
            <a:avLst/>
          </a:prstGeom>
          <a:noFill/>
        </p:spPr>
        <p:txBody>
          <a:bodyPr wrap="square" rtlCol="0">
            <a:spAutoFit/>
          </a:bodyPr>
          <a:lstStyle/>
          <a:p>
            <a:r>
              <a:rPr lang="en-US" sz="2200" dirty="0" smtClean="0"/>
              <a:t>Stage 1</a:t>
            </a:r>
            <a:endParaRPr lang="en-US" sz="2200" dirty="0"/>
          </a:p>
        </p:txBody>
      </p:sp>
      <p:sp>
        <p:nvSpPr>
          <p:cNvPr id="55" name="TextBox 54"/>
          <p:cNvSpPr txBox="1"/>
          <p:nvPr/>
        </p:nvSpPr>
        <p:spPr>
          <a:xfrm>
            <a:off x="-36512" y="3356992"/>
            <a:ext cx="1244244" cy="430887"/>
          </a:xfrm>
          <a:prstGeom prst="rect">
            <a:avLst/>
          </a:prstGeom>
          <a:noFill/>
        </p:spPr>
        <p:txBody>
          <a:bodyPr wrap="square" rtlCol="0">
            <a:spAutoFit/>
          </a:bodyPr>
          <a:lstStyle/>
          <a:p>
            <a:r>
              <a:rPr lang="en-US" sz="2200" dirty="0" smtClean="0"/>
              <a:t>Stage 2</a:t>
            </a:r>
            <a:endParaRPr lang="en-US" sz="2200" dirty="0"/>
          </a:p>
        </p:txBody>
      </p:sp>
      <p:sp>
        <p:nvSpPr>
          <p:cNvPr id="2" name="Title 1"/>
          <p:cNvSpPr>
            <a:spLocks noGrp="1"/>
          </p:cNvSpPr>
          <p:nvPr>
            <p:ph type="title"/>
          </p:nvPr>
        </p:nvSpPr>
        <p:spPr/>
        <p:txBody>
          <a:bodyPr/>
          <a:lstStyle/>
          <a:p>
            <a:r>
              <a:rPr lang="en-US" dirty="0" smtClean="0"/>
              <a:t>SMS: Staged Memory Scheduling</a:t>
            </a:r>
            <a:endParaRPr lang="en-US" dirty="0"/>
          </a:p>
        </p:txBody>
      </p:sp>
      <p:sp>
        <p:nvSpPr>
          <p:cNvPr id="4" name="Slide Number Placeholder 3"/>
          <p:cNvSpPr>
            <a:spLocks noGrp="1"/>
          </p:cNvSpPr>
          <p:nvPr>
            <p:ph type="sldNum" sz="quarter" idx="11"/>
          </p:nvPr>
        </p:nvSpPr>
        <p:spPr>
          <a:xfrm>
            <a:off x="6553200" y="6212160"/>
            <a:ext cx="2133600" cy="457200"/>
          </a:xfrm>
        </p:spPr>
        <p:txBody>
          <a:bodyPr/>
          <a:lstStyle/>
          <a:p>
            <a:fld id="{323594FA-E141-4234-AE05-360401972BE7}" type="slidenum">
              <a:rPr lang="en-US" altLang="en-US" smtClean="0"/>
              <a:pPr/>
              <a:t>17</a:t>
            </a:fld>
            <a:endParaRPr lang="en-US" altLang="en-US"/>
          </a:p>
        </p:txBody>
      </p:sp>
      <p:sp>
        <p:nvSpPr>
          <p:cNvPr id="120" name="TextBox 119"/>
          <p:cNvSpPr txBox="1"/>
          <p:nvPr/>
        </p:nvSpPr>
        <p:spPr>
          <a:xfrm>
            <a:off x="1383540" y="908720"/>
            <a:ext cx="1100228" cy="461665"/>
          </a:xfrm>
          <a:prstGeom prst="rect">
            <a:avLst/>
          </a:prstGeom>
          <a:noFill/>
        </p:spPr>
        <p:txBody>
          <a:bodyPr wrap="square" rtlCol="0">
            <a:spAutoFit/>
          </a:bodyPr>
          <a:lstStyle/>
          <a:p>
            <a:r>
              <a:rPr lang="en-US" sz="2400" dirty="0" smtClean="0"/>
              <a:t>Core 1</a:t>
            </a:r>
            <a:endParaRPr lang="en-US" sz="2400" dirty="0"/>
          </a:p>
        </p:txBody>
      </p:sp>
      <p:sp>
        <p:nvSpPr>
          <p:cNvPr id="121" name="TextBox 120"/>
          <p:cNvSpPr txBox="1"/>
          <p:nvPr/>
        </p:nvSpPr>
        <p:spPr>
          <a:xfrm>
            <a:off x="2865002" y="908720"/>
            <a:ext cx="1100228" cy="461665"/>
          </a:xfrm>
          <a:prstGeom prst="rect">
            <a:avLst/>
          </a:prstGeom>
          <a:noFill/>
        </p:spPr>
        <p:txBody>
          <a:bodyPr wrap="square" rtlCol="0">
            <a:spAutoFit/>
          </a:bodyPr>
          <a:lstStyle/>
          <a:p>
            <a:r>
              <a:rPr lang="en-US" sz="2400" dirty="0" smtClean="0"/>
              <a:t>Core 2</a:t>
            </a:r>
            <a:endParaRPr lang="en-US" sz="2400" dirty="0"/>
          </a:p>
        </p:txBody>
      </p:sp>
      <p:sp>
        <p:nvSpPr>
          <p:cNvPr id="122" name="TextBox 121"/>
          <p:cNvSpPr txBox="1"/>
          <p:nvPr/>
        </p:nvSpPr>
        <p:spPr>
          <a:xfrm>
            <a:off x="4346465" y="908720"/>
            <a:ext cx="1100228" cy="461665"/>
          </a:xfrm>
          <a:prstGeom prst="rect">
            <a:avLst/>
          </a:prstGeom>
          <a:noFill/>
        </p:spPr>
        <p:txBody>
          <a:bodyPr wrap="square" rtlCol="0">
            <a:spAutoFit/>
          </a:bodyPr>
          <a:lstStyle/>
          <a:p>
            <a:r>
              <a:rPr lang="en-US" sz="2400" dirty="0" smtClean="0"/>
              <a:t>Core 3</a:t>
            </a:r>
            <a:endParaRPr lang="en-US" sz="2400" dirty="0"/>
          </a:p>
        </p:txBody>
      </p:sp>
      <p:sp>
        <p:nvSpPr>
          <p:cNvPr id="123" name="TextBox 122"/>
          <p:cNvSpPr txBox="1"/>
          <p:nvPr/>
        </p:nvSpPr>
        <p:spPr>
          <a:xfrm>
            <a:off x="5760589" y="908720"/>
            <a:ext cx="1100228" cy="461665"/>
          </a:xfrm>
          <a:prstGeom prst="rect">
            <a:avLst/>
          </a:prstGeom>
          <a:noFill/>
        </p:spPr>
        <p:txBody>
          <a:bodyPr wrap="square" rtlCol="0">
            <a:spAutoFit/>
          </a:bodyPr>
          <a:lstStyle/>
          <a:p>
            <a:r>
              <a:rPr lang="en-US" sz="2400" dirty="0" smtClean="0"/>
              <a:t>Core 4</a:t>
            </a:r>
            <a:endParaRPr lang="en-US" sz="2400" dirty="0"/>
          </a:p>
        </p:txBody>
      </p:sp>
      <p:sp>
        <p:nvSpPr>
          <p:cNvPr id="124" name="Down Arrow 123"/>
          <p:cNvSpPr/>
          <p:nvPr/>
        </p:nvSpPr>
        <p:spPr>
          <a:xfrm>
            <a:off x="1748249"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Down Arrow 124"/>
          <p:cNvSpPr/>
          <p:nvPr/>
        </p:nvSpPr>
        <p:spPr>
          <a:xfrm>
            <a:off x="3260417"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Down Arrow 125"/>
          <p:cNvSpPr/>
          <p:nvPr/>
        </p:nvSpPr>
        <p:spPr>
          <a:xfrm>
            <a:off x="4700577"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Down Arrow 126"/>
          <p:cNvSpPr/>
          <p:nvPr/>
        </p:nvSpPr>
        <p:spPr>
          <a:xfrm>
            <a:off x="6140737"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Down Arrow 127"/>
          <p:cNvSpPr/>
          <p:nvPr/>
        </p:nvSpPr>
        <p:spPr>
          <a:xfrm>
            <a:off x="3719946" y="5517232"/>
            <a:ext cx="128965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Box 128"/>
          <p:cNvSpPr txBox="1"/>
          <p:nvPr/>
        </p:nvSpPr>
        <p:spPr>
          <a:xfrm>
            <a:off x="2627784" y="5867980"/>
            <a:ext cx="3456384" cy="369332"/>
          </a:xfrm>
          <a:prstGeom prst="rect">
            <a:avLst/>
          </a:prstGeom>
          <a:noFill/>
        </p:spPr>
        <p:txBody>
          <a:bodyPr wrap="square" rtlCol="0">
            <a:spAutoFit/>
          </a:bodyPr>
          <a:lstStyle/>
          <a:p>
            <a:pPr algn="ctr"/>
            <a:r>
              <a:rPr lang="en-US" dirty="0" smtClean="0"/>
              <a:t>To DRAM</a:t>
            </a:r>
            <a:endParaRPr lang="en-US" dirty="0"/>
          </a:p>
        </p:txBody>
      </p:sp>
      <p:sp>
        <p:nvSpPr>
          <p:cNvPr id="165" name="TextBox 164"/>
          <p:cNvSpPr txBox="1"/>
          <p:nvPr/>
        </p:nvSpPr>
        <p:spPr>
          <a:xfrm>
            <a:off x="7216188" y="908720"/>
            <a:ext cx="1100228" cy="461665"/>
          </a:xfrm>
          <a:prstGeom prst="rect">
            <a:avLst/>
          </a:prstGeom>
          <a:noFill/>
        </p:spPr>
        <p:txBody>
          <a:bodyPr wrap="square" rtlCol="0">
            <a:spAutoFit/>
          </a:bodyPr>
          <a:lstStyle/>
          <a:p>
            <a:r>
              <a:rPr lang="en-US" sz="2400" dirty="0" smtClean="0"/>
              <a:t>GPU</a:t>
            </a:r>
            <a:endParaRPr lang="en-US" sz="2400" dirty="0"/>
          </a:p>
        </p:txBody>
      </p:sp>
      <p:sp>
        <p:nvSpPr>
          <p:cNvPr id="166" name="Down Arrow 165"/>
          <p:cNvSpPr/>
          <p:nvPr/>
        </p:nvSpPr>
        <p:spPr>
          <a:xfrm>
            <a:off x="7504220"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Rectangle 189"/>
          <p:cNvSpPr/>
          <p:nvPr/>
        </p:nvSpPr>
        <p:spPr>
          <a:xfrm>
            <a:off x="2699792"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Rectangle 192"/>
          <p:cNvSpPr/>
          <p:nvPr/>
        </p:nvSpPr>
        <p:spPr>
          <a:xfrm>
            <a:off x="3635896"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Rectangle 195"/>
          <p:cNvSpPr/>
          <p:nvPr/>
        </p:nvSpPr>
        <p:spPr>
          <a:xfrm>
            <a:off x="4572000"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0" name="TextBox 209"/>
          <p:cNvSpPr txBox="1"/>
          <p:nvPr/>
        </p:nvSpPr>
        <p:spPr>
          <a:xfrm>
            <a:off x="3635896" y="341970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23" name="TextBox 222"/>
          <p:cNvSpPr txBox="1"/>
          <p:nvPr/>
        </p:nvSpPr>
        <p:spPr>
          <a:xfrm>
            <a:off x="4572000" y="342900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55" name="Rectangle 254"/>
          <p:cNvSpPr/>
          <p:nvPr/>
        </p:nvSpPr>
        <p:spPr bwMode="auto">
          <a:xfrm>
            <a:off x="1311532" y="1861188"/>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56" name="Rectangle 255"/>
          <p:cNvSpPr/>
          <p:nvPr/>
        </p:nvSpPr>
        <p:spPr bwMode="auto">
          <a:xfrm>
            <a:off x="2792637" y="1861188"/>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57" name="Rectangle 256"/>
          <p:cNvSpPr/>
          <p:nvPr/>
        </p:nvSpPr>
        <p:spPr bwMode="auto">
          <a:xfrm>
            <a:off x="4287933" y="1861188"/>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58" name="Rectangle 257"/>
          <p:cNvSpPr/>
          <p:nvPr/>
        </p:nvSpPr>
        <p:spPr bwMode="auto">
          <a:xfrm>
            <a:off x="5702057" y="1881916"/>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59" name="Rectangle 258"/>
          <p:cNvSpPr/>
          <p:nvPr/>
        </p:nvSpPr>
        <p:spPr>
          <a:xfrm>
            <a:off x="2913839" y="2143593"/>
            <a:ext cx="875410" cy="263366"/>
          </a:xfrm>
          <a:prstGeom prst="rect">
            <a:avLst/>
          </a:prstGeom>
          <a:solidFill>
            <a:srgbClr val="00B0F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0" name="Rectangle 259"/>
          <p:cNvSpPr/>
          <p:nvPr/>
        </p:nvSpPr>
        <p:spPr>
          <a:xfrm>
            <a:off x="4409136" y="2512305"/>
            <a:ext cx="875410" cy="263366"/>
          </a:xfrm>
          <a:prstGeom prst="rect">
            <a:avLst/>
          </a:prstGeom>
          <a:solidFill>
            <a:srgbClr val="FF5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1" name="Rectangle 260"/>
          <p:cNvSpPr/>
          <p:nvPr/>
        </p:nvSpPr>
        <p:spPr>
          <a:xfrm>
            <a:off x="4409136" y="2143593"/>
            <a:ext cx="875410" cy="263366"/>
          </a:xfrm>
          <a:prstGeom prst="rect">
            <a:avLst/>
          </a:prstGeom>
          <a:solidFill>
            <a:srgbClr val="FF5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2" name="Rectangle 261"/>
          <p:cNvSpPr/>
          <p:nvPr/>
        </p:nvSpPr>
        <p:spPr>
          <a:xfrm>
            <a:off x="5823260" y="2512305"/>
            <a:ext cx="875410" cy="263366"/>
          </a:xfrm>
          <a:prstGeom prst="rect">
            <a:avLst/>
          </a:prstGeom>
          <a:solidFill>
            <a:srgbClr val="92D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3" name="Rectangle 262"/>
          <p:cNvSpPr/>
          <p:nvPr/>
        </p:nvSpPr>
        <p:spPr>
          <a:xfrm>
            <a:off x="5823260" y="2157522"/>
            <a:ext cx="875410" cy="263366"/>
          </a:xfrm>
          <a:prstGeom prst="rect">
            <a:avLst/>
          </a:prstGeom>
          <a:solidFill>
            <a:srgbClr val="92D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5" name="Rectangle 264"/>
          <p:cNvSpPr/>
          <p:nvPr/>
        </p:nvSpPr>
        <p:spPr>
          <a:xfrm>
            <a:off x="1446210" y="2512305"/>
            <a:ext cx="875410" cy="263366"/>
          </a:xfrm>
          <a:prstGeom prst="rect">
            <a:avLst/>
          </a:prstGeom>
          <a:solidFill>
            <a:schemeClr val="accent1">
              <a:lumMod val="60000"/>
              <a:lumOff val="40000"/>
            </a:schemeClr>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 name="Rectangle 265"/>
          <p:cNvSpPr/>
          <p:nvPr/>
        </p:nvSpPr>
        <p:spPr>
          <a:xfrm>
            <a:off x="2913839" y="2512305"/>
            <a:ext cx="875410" cy="263366"/>
          </a:xfrm>
          <a:prstGeom prst="rect">
            <a:avLst/>
          </a:prstGeom>
          <a:solidFill>
            <a:srgbClr val="00B0F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7" name="Rectangle 266"/>
          <p:cNvSpPr/>
          <p:nvPr/>
        </p:nvSpPr>
        <p:spPr bwMode="auto">
          <a:xfrm>
            <a:off x="7072172" y="1844824"/>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68" name="Rectangle 267"/>
          <p:cNvSpPr/>
          <p:nvPr/>
        </p:nvSpPr>
        <p:spPr>
          <a:xfrm>
            <a:off x="7206850" y="2495941"/>
            <a:ext cx="875410" cy="263366"/>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0" name="TextBox 269"/>
          <p:cNvSpPr txBox="1"/>
          <p:nvPr/>
        </p:nvSpPr>
        <p:spPr>
          <a:xfrm>
            <a:off x="1897823" y="3265820"/>
            <a:ext cx="5050441" cy="523220"/>
          </a:xfrm>
          <a:prstGeom prst="rect">
            <a:avLst/>
          </a:prstGeom>
          <a:solidFill>
            <a:schemeClr val="tx2">
              <a:lumMod val="60000"/>
              <a:lumOff val="40000"/>
            </a:schemeClr>
          </a:solidFill>
          <a:ln w="38100">
            <a:solidFill>
              <a:schemeClr val="tx1"/>
            </a:solidFill>
          </a:ln>
        </p:spPr>
        <p:txBody>
          <a:bodyPr wrap="square" rtlCol="0">
            <a:spAutoFit/>
          </a:bodyPr>
          <a:lstStyle/>
          <a:p>
            <a:pPr algn="ctr"/>
            <a:r>
              <a:rPr lang="en-US" sz="2800" dirty="0" smtClean="0"/>
              <a:t>Batch Scheduler</a:t>
            </a:r>
            <a:endParaRPr lang="en-US" sz="2800" dirty="0"/>
          </a:p>
        </p:txBody>
      </p:sp>
      <p:sp>
        <p:nvSpPr>
          <p:cNvPr id="271" name="Down Arrow 270"/>
          <p:cNvSpPr/>
          <p:nvPr/>
        </p:nvSpPr>
        <p:spPr>
          <a:xfrm>
            <a:off x="3714394" y="2924945"/>
            <a:ext cx="1289654" cy="21602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2" name="Rectangle 271"/>
          <p:cNvSpPr/>
          <p:nvPr/>
        </p:nvSpPr>
        <p:spPr>
          <a:xfrm>
            <a:off x="7204874" y="2132856"/>
            <a:ext cx="875410" cy="263366"/>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3" name="Rectangle 272"/>
          <p:cNvSpPr/>
          <p:nvPr/>
        </p:nvSpPr>
        <p:spPr bwMode="auto">
          <a:xfrm>
            <a:off x="5960989" y="4160855"/>
            <a:ext cx="1131291" cy="12623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74" name="Rectangle 273"/>
          <p:cNvSpPr/>
          <p:nvPr/>
        </p:nvSpPr>
        <p:spPr bwMode="auto">
          <a:xfrm>
            <a:off x="4546865" y="4149080"/>
            <a:ext cx="1131291" cy="12623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75" name="Rectangle 274"/>
          <p:cNvSpPr/>
          <p:nvPr/>
        </p:nvSpPr>
        <p:spPr bwMode="auto">
          <a:xfrm>
            <a:off x="3065403" y="4149080"/>
            <a:ext cx="1131291" cy="12623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76" name="Rectangle 275"/>
          <p:cNvSpPr/>
          <p:nvPr/>
        </p:nvSpPr>
        <p:spPr bwMode="auto">
          <a:xfrm>
            <a:off x="1570464" y="4149080"/>
            <a:ext cx="1131291" cy="12623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77" name="Rectangle 276"/>
          <p:cNvSpPr/>
          <p:nvPr/>
        </p:nvSpPr>
        <p:spPr>
          <a:xfrm>
            <a:off x="1705142" y="5063396"/>
            <a:ext cx="875410" cy="263366"/>
          </a:xfrm>
          <a:prstGeom prst="rect">
            <a:avLst/>
          </a:prstGeom>
          <a:solidFill>
            <a:schemeClr val="accent1">
              <a:lumMod val="60000"/>
              <a:lumOff val="40000"/>
            </a:schemeClr>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8" name="Rectangle 277"/>
          <p:cNvSpPr/>
          <p:nvPr/>
        </p:nvSpPr>
        <p:spPr>
          <a:xfrm>
            <a:off x="1705142" y="4317019"/>
            <a:ext cx="875410" cy="263366"/>
          </a:xfrm>
          <a:prstGeom prst="rect">
            <a:avLst/>
          </a:prstGeom>
          <a:solidFill>
            <a:srgbClr val="00B0F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9" name="Rectangle 278"/>
          <p:cNvSpPr/>
          <p:nvPr/>
        </p:nvSpPr>
        <p:spPr>
          <a:xfrm>
            <a:off x="1705142" y="4685731"/>
            <a:ext cx="875410" cy="263366"/>
          </a:xfrm>
          <a:prstGeom prst="rect">
            <a:avLst/>
          </a:prstGeom>
          <a:solidFill>
            <a:srgbClr val="00B0F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0" name="Rectangle 279"/>
          <p:cNvSpPr/>
          <p:nvPr/>
        </p:nvSpPr>
        <p:spPr>
          <a:xfrm>
            <a:off x="4668068" y="5063396"/>
            <a:ext cx="875410" cy="263366"/>
          </a:xfrm>
          <a:prstGeom prst="rect">
            <a:avLst/>
          </a:prstGeom>
          <a:solidFill>
            <a:srgbClr val="FF5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1" name="Rectangle 280"/>
          <p:cNvSpPr/>
          <p:nvPr/>
        </p:nvSpPr>
        <p:spPr>
          <a:xfrm>
            <a:off x="4668068" y="4685731"/>
            <a:ext cx="875410" cy="263366"/>
          </a:xfrm>
          <a:prstGeom prst="rect">
            <a:avLst/>
          </a:prstGeom>
          <a:solidFill>
            <a:srgbClr val="FF5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2" name="Rectangle 281"/>
          <p:cNvSpPr/>
          <p:nvPr/>
        </p:nvSpPr>
        <p:spPr>
          <a:xfrm>
            <a:off x="3186605" y="5054444"/>
            <a:ext cx="875410" cy="263366"/>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3" name="Rectangle 282"/>
          <p:cNvSpPr/>
          <p:nvPr/>
        </p:nvSpPr>
        <p:spPr>
          <a:xfrm>
            <a:off x="3186605" y="4682116"/>
            <a:ext cx="875410" cy="263366"/>
          </a:xfrm>
          <a:prstGeom prst="rect">
            <a:avLst/>
          </a:prstGeom>
          <a:solidFill>
            <a:srgbClr val="92D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4" name="Down Arrow 283"/>
          <p:cNvSpPr/>
          <p:nvPr/>
        </p:nvSpPr>
        <p:spPr>
          <a:xfrm>
            <a:off x="3714394" y="3820399"/>
            <a:ext cx="1289654" cy="2566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5" name="Straight Connector 284"/>
          <p:cNvCxnSpPr/>
          <p:nvPr/>
        </p:nvCxnSpPr>
        <p:spPr>
          <a:xfrm>
            <a:off x="251520" y="3068960"/>
            <a:ext cx="835292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6" name="Straight Connector 285"/>
          <p:cNvCxnSpPr/>
          <p:nvPr/>
        </p:nvCxnSpPr>
        <p:spPr>
          <a:xfrm>
            <a:off x="251520" y="3933056"/>
            <a:ext cx="835292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54" name="TextBox 153"/>
          <p:cNvSpPr txBox="1"/>
          <p:nvPr/>
        </p:nvSpPr>
        <p:spPr>
          <a:xfrm>
            <a:off x="0" y="2276872"/>
            <a:ext cx="1403648" cy="646331"/>
          </a:xfrm>
          <a:prstGeom prst="rect">
            <a:avLst/>
          </a:prstGeom>
          <a:noFill/>
        </p:spPr>
        <p:txBody>
          <a:bodyPr wrap="square" rtlCol="0">
            <a:spAutoFit/>
          </a:bodyPr>
          <a:lstStyle/>
          <a:p>
            <a:r>
              <a:rPr lang="en-US" b="1" dirty="0" smtClean="0"/>
              <a:t>Batch Formation</a:t>
            </a:r>
            <a:endParaRPr lang="en-US" b="1" dirty="0"/>
          </a:p>
        </p:txBody>
      </p:sp>
      <p:sp>
        <p:nvSpPr>
          <p:cNvPr id="59" name="TextBox 58"/>
          <p:cNvSpPr txBox="1"/>
          <p:nvPr/>
        </p:nvSpPr>
        <p:spPr>
          <a:xfrm>
            <a:off x="-36512" y="4582289"/>
            <a:ext cx="1244244" cy="430887"/>
          </a:xfrm>
          <a:prstGeom prst="rect">
            <a:avLst/>
          </a:prstGeom>
          <a:noFill/>
        </p:spPr>
        <p:txBody>
          <a:bodyPr wrap="square" rtlCol="0">
            <a:spAutoFit/>
          </a:bodyPr>
          <a:lstStyle/>
          <a:p>
            <a:r>
              <a:rPr lang="en-US" sz="2200" dirty="0" smtClean="0"/>
              <a:t>Stage 3</a:t>
            </a:r>
            <a:endParaRPr lang="en-US" sz="2200" dirty="0"/>
          </a:p>
        </p:txBody>
      </p:sp>
      <p:sp>
        <p:nvSpPr>
          <p:cNvPr id="60" name="TextBox 59"/>
          <p:cNvSpPr txBox="1"/>
          <p:nvPr/>
        </p:nvSpPr>
        <p:spPr>
          <a:xfrm>
            <a:off x="0" y="5085184"/>
            <a:ext cx="1440160" cy="923330"/>
          </a:xfrm>
          <a:prstGeom prst="rect">
            <a:avLst/>
          </a:prstGeom>
          <a:noFill/>
        </p:spPr>
        <p:txBody>
          <a:bodyPr wrap="square" rtlCol="0">
            <a:spAutoFit/>
          </a:bodyPr>
          <a:lstStyle/>
          <a:p>
            <a:r>
              <a:rPr lang="en-US" b="1" dirty="0" smtClean="0"/>
              <a:t>DRAM Command Scheduler</a:t>
            </a:r>
            <a:endParaRPr lang="en-US" b="1" dirty="0"/>
          </a:p>
        </p:txBody>
      </p:sp>
      <p:sp>
        <p:nvSpPr>
          <p:cNvPr id="57" name="TextBox 56"/>
          <p:cNvSpPr txBox="1"/>
          <p:nvPr/>
        </p:nvSpPr>
        <p:spPr>
          <a:xfrm>
            <a:off x="1724891" y="5361703"/>
            <a:ext cx="886333" cy="369332"/>
          </a:xfrm>
          <a:prstGeom prst="rect">
            <a:avLst/>
          </a:prstGeom>
          <a:noFill/>
        </p:spPr>
        <p:txBody>
          <a:bodyPr wrap="none" rtlCol="0">
            <a:spAutoFit/>
          </a:bodyPr>
          <a:lstStyle/>
          <a:p>
            <a:r>
              <a:rPr lang="en-US" dirty="0" smtClean="0"/>
              <a:t>Bank 1</a:t>
            </a:r>
            <a:endParaRPr lang="en-US" dirty="0"/>
          </a:p>
        </p:txBody>
      </p:sp>
      <p:sp>
        <p:nvSpPr>
          <p:cNvPr id="58" name="TextBox 57"/>
          <p:cNvSpPr txBox="1"/>
          <p:nvPr/>
        </p:nvSpPr>
        <p:spPr>
          <a:xfrm>
            <a:off x="3186557" y="5347847"/>
            <a:ext cx="886333" cy="369332"/>
          </a:xfrm>
          <a:prstGeom prst="rect">
            <a:avLst/>
          </a:prstGeom>
          <a:noFill/>
        </p:spPr>
        <p:txBody>
          <a:bodyPr wrap="none" rtlCol="0">
            <a:spAutoFit/>
          </a:bodyPr>
          <a:lstStyle/>
          <a:p>
            <a:r>
              <a:rPr lang="en-US" dirty="0" smtClean="0"/>
              <a:t>Bank 2</a:t>
            </a:r>
            <a:endParaRPr lang="en-US" dirty="0"/>
          </a:p>
        </p:txBody>
      </p:sp>
      <p:sp>
        <p:nvSpPr>
          <p:cNvPr id="61" name="TextBox 60"/>
          <p:cNvSpPr txBox="1"/>
          <p:nvPr/>
        </p:nvSpPr>
        <p:spPr>
          <a:xfrm>
            <a:off x="4696717" y="5361703"/>
            <a:ext cx="886333" cy="369332"/>
          </a:xfrm>
          <a:prstGeom prst="rect">
            <a:avLst/>
          </a:prstGeom>
          <a:noFill/>
        </p:spPr>
        <p:txBody>
          <a:bodyPr wrap="none" rtlCol="0">
            <a:spAutoFit/>
          </a:bodyPr>
          <a:lstStyle/>
          <a:p>
            <a:r>
              <a:rPr lang="en-US" dirty="0" smtClean="0"/>
              <a:t>Bank 3</a:t>
            </a:r>
            <a:endParaRPr lang="en-US" dirty="0"/>
          </a:p>
        </p:txBody>
      </p:sp>
      <p:sp>
        <p:nvSpPr>
          <p:cNvPr id="62" name="TextBox 61"/>
          <p:cNvSpPr txBox="1"/>
          <p:nvPr/>
        </p:nvSpPr>
        <p:spPr>
          <a:xfrm>
            <a:off x="6089111" y="5361703"/>
            <a:ext cx="886333" cy="369332"/>
          </a:xfrm>
          <a:prstGeom prst="rect">
            <a:avLst/>
          </a:prstGeom>
          <a:noFill/>
        </p:spPr>
        <p:txBody>
          <a:bodyPr wrap="none" rtlCol="0">
            <a:spAutoFit/>
          </a:bodyPr>
          <a:lstStyle/>
          <a:p>
            <a:r>
              <a:rPr lang="en-US" dirty="0" smtClean="0"/>
              <a:t>Bank 4</a:t>
            </a:r>
            <a:endParaRPr lang="en-US" dirty="0"/>
          </a:p>
        </p:txBody>
      </p:sp>
      <p:sp>
        <p:nvSpPr>
          <p:cNvPr id="155" name="Rectangle 154"/>
          <p:cNvSpPr/>
          <p:nvPr/>
        </p:nvSpPr>
        <p:spPr>
          <a:xfrm>
            <a:off x="0" y="3068960"/>
            <a:ext cx="8748464" cy="3096344"/>
          </a:xfrm>
          <a:prstGeom prst="rect">
            <a:avLst/>
          </a:prstGeom>
          <a:solidFill>
            <a:schemeClr val="bg1">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466817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1: Batch Formation</a:t>
            </a:r>
            <a:endParaRPr lang="en-US" dirty="0"/>
          </a:p>
        </p:txBody>
      </p:sp>
      <p:sp>
        <p:nvSpPr>
          <p:cNvPr id="3" name="Content Placeholder 2"/>
          <p:cNvSpPr>
            <a:spLocks noGrp="1"/>
          </p:cNvSpPr>
          <p:nvPr>
            <p:ph idx="1"/>
          </p:nvPr>
        </p:nvSpPr>
        <p:spPr/>
        <p:txBody>
          <a:bodyPr/>
          <a:lstStyle/>
          <a:p>
            <a:r>
              <a:rPr lang="en-US" dirty="0" smtClean="0"/>
              <a:t>Goal: </a:t>
            </a:r>
            <a:r>
              <a:rPr lang="en-US" b="1" dirty="0" smtClean="0">
                <a:solidFill>
                  <a:srgbClr val="0000FF"/>
                </a:solidFill>
              </a:rPr>
              <a:t>Maximize row buffer hits</a:t>
            </a:r>
          </a:p>
          <a:p>
            <a:pPr marL="0" indent="0">
              <a:buNone/>
            </a:pPr>
            <a:endParaRPr lang="en-US" dirty="0" smtClean="0"/>
          </a:p>
          <a:p>
            <a:r>
              <a:rPr lang="en-US" dirty="0" smtClean="0"/>
              <a:t>At each core, we want to </a:t>
            </a:r>
            <a:r>
              <a:rPr lang="en-US" dirty="0" smtClean="0">
                <a:solidFill>
                  <a:srgbClr val="0000FF"/>
                </a:solidFill>
              </a:rPr>
              <a:t>batch requests that access the same row </a:t>
            </a:r>
            <a:r>
              <a:rPr lang="en-US" dirty="0" smtClean="0"/>
              <a:t>within a </a:t>
            </a:r>
            <a:r>
              <a:rPr lang="en-US" dirty="0" smtClean="0">
                <a:solidFill>
                  <a:srgbClr val="FF0000"/>
                </a:solidFill>
              </a:rPr>
              <a:t>limited time window</a:t>
            </a:r>
          </a:p>
          <a:p>
            <a:pPr lvl="1"/>
            <a:endParaRPr lang="en-US" dirty="0"/>
          </a:p>
          <a:p>
            <a:r>
              <a:rPr lang="en-US" dirty="0" smtClean="0"/>
              <a:t>A batch is ready to be scheduled under two conditions</a:t>
            </a:r>
          </a:p>
          <a:p>
            <a:pPr lvl="1">
              <a:buNone/>
            </a:pPr>
            <a:r>
              <a:rPr lang="en-US" dirty="0" smtClean="0"/>
              <a:t>1) When the next request accesses a different row</a:t>
            </a:r>
            <a:r>
              <a:rPr lang="en-US" dirty="0" smtClean="0">
                <a:sym typeface="Wingdings" pitchFamily="2" charset="2"/>
              </a:rPr>
              <a:t> </a:t>
            </a:r>
            <a:endParaRPr lang="en-US" dirty="0" smtClean="0"/>
          </a:p>
          <a:p>
            <a:pPr lvl="1">
              <a:buNone/>
            </a:pPr>
            <a:r>
              <a:rPr lang="en-US" dirty="0" smtClean="0"/>
              <a:t>2) When the time window for batch formation expires</a:t>
            </a:r>
          </a:p>
          <a:p>
            <a:pPr lvl="1"/>
            <a:endParaRPr lang="en-US" dirty="0" smtClean="0"/>
          </a:p>
          <a:p>
            <a:r>
              <a:rPr lang="en-US" dirty="0" smtClean="0"/>
              <a:t>Keep this stage simple by using </a:t>
            </a:r>
            <a:r>
              <a:rPr lang="en-US" dirty="0" smtClean="0">
                <a:solidFill>
                  <a:srgbClr val="0000FF"/>
                </a:solidFill>
              </a:rPr>
              <a:t>per-core FIFOs</a:t>
            </a:r>
          </a:p>
          <a:p>
            <a:endParaRPr lang="en-US" dirty="0" smtClean="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18</a:t>
            </a:fld>
            <a:endParaRPr lang="en-US" alt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54"/>
          <p:cNvSpPr/>
          <p:nvPr/>
        </p:nvSpPr>
        <p:spPr bwMode="auto">
          <a:xfrm>
            <a:off x="1571650" y="2420888"/>
            <a:ext cx="1200150" cy="2472217"/>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50" name="TextBox 49"/>
          <p:cNvSpPr txBox="1"/>
          <p:nvPr/>
        </p:nvSpPr>
        <p:spPr>
          <a:xfrm>
            <a:off x="1785918" y="1268760"/>
            <a:ext cx="928694" cy="369332"/>
          </a:xfrm>
          <a:prstGeom prst="rect">
            <a:avLst/>
          </a:prstGeom>
          <a:noFill/>
        </p:spPr>
        <p:txBody>
          <a:bodyPr wrap="square" rtlCol="0">
            <a:spAutoFit/>
          </a:bodyPr>
          <a:lstStyle/>
          <a:p>
            <a:r>
              <a:rPr lang="en-US" dirty="0" smtClean="0"/>
              <a:t>Core 1</a:t>
            </a:r>
            <a:endParaRPr lang="en-US" dirty="0"/>
          </a:p>
        </p:txBody>
      </p:sp>
      <p:sp>
        <p:nvSpPr>
          <p:cNvPr id="51" name="TextBox 50"/>
          <p:cNvSpPr txBox="1"/>
          <p:nvPr/>
        </p:nvSpPr>
        <p:spPr>
          <a:xfrm>
            <a:off x="3357554" y="1280902"/>
            <a:ext cx="928694" cy="369332"/>
          </a:xfrm>
          <a:prstGeom prst="rect">
            <a:avLst/>
          </a:prstGeom>
          <a:noFill/>
        </p:spPr>
        <p:txBody>
          <a:bodyPr wrap="square" rtlCol="0">
            <a:spAutoFit/>
          </a:bodyPr>
          <a:lstStyle/>
          <a:p>
            <a:r>
              <a:rPr lang="en-US" dirty="0" smtClean="0"/>
              <a:t>Core 2</a:t>
            </a:r>
            <a:endParaRPr lang="en-US" dirty="0"/>
          </a:p>
        </p:txBody>
      </p:sp>
      <p:sp>
        <p:nvSpPr>
          <p:cNvPr id="52" name="TextBox 51"/>
          <p:cNvSpPr txBox="1"/>
          <p:nvPr/>
        </p:nvSpPr>
        <p:spPr>
          <a:xfrm>
            <a:off x="4929190" y="1280902"/>
            <a:ext cx="928694" cy="369332"/>
          </a:xfrm>
          <a:prstGeom prst="rect">
            <a:avLst/>
          </a:prstGeom>
          <a:noFill/>
        </p:spPr>
        <p:txBody>
          <a:bodyPr wrap="square" rtlCol="0">
            <a:spAutoFit/>
          </a:bodyPr>
          <a:lstStyle/>
          <a:p>
            <a:r>
              <a:rPr lang="en-US" dirty="0" smtClean="0"/>
              <a:t>Core 3</a:t>
            </a:r>
            <a:endParaRPr lang="en-US" dirty="0"/>
          </a:p>
        </p:txBody>
      </p:sp>
      <p:sp>
        <p:nvSpPr>
          <p:cNvPr id="53" name="TextBox 52"/>
          <p:cNvSpPr txBox="1"/>
          <p:nvPr/>
        </p:nvSpPr>
        <p:spPr>
          <a:xfrm>
            <a:off x="6429388" y="1280902"/>
            <a:ext cx="928694" cy="369332"/>
          </a:xfrm>
          <a:prstGeom prst="rect">
            <a:avLst/>
          </a:prstGeom>
          <a:noFill/>
        </p:spPr>
        <p:txBody>
          <a:bodyPr wrap="square" rtlCol="0">
            <a:spAutoFit/>
          </a:bodyPr>
          <a:lstStyle/>
          <a:p>
            <a:r>
              <a:rPr lang="en-US" dirty="0" smtClean="0"/>
              <a:t>Core 4</a:t>
            </a:r>
            <a:endParaRPr lang="en-US" dirty="0"/>
          </a:p>
        </p:txBody>
      </p:sp>
      <p:sp>
        <p:nvSpPr>
          <p:cNvPr id="36" name="Down Arrow 35"/>
          <p:cNvSpPr/>
          <p:nvPr/>
        </p:nvSpPr>
        <p:spPr>
          <a:xfrm>
            <a:off x="3635896" y="1844824"/>
            <a:ext cx="216024"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Down Arrow 44"/>
          <p:cNvSpPr/>
          <p:nvPr/>
        </p:nvSpPr>
        <p:spPr>
          <a:xfrm>
            <a:off x="2051720" y="1844824"/>
            <a:ext cx="216024"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Down Arrow 45"/>
          <p:cNvSpPr/>
          <p:nvPr/>
        </p:nvSpPr>
        <p:spPr>
          <a:xfrm>
            <a:off x="5220072" y="1844824"/>
            <a:ext cx="216024"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Down Arrow 47"/>
          <p:cNvSpPr/>
          <p:nvPr/>
        </p:nvSpPr>
        <p:spPr>
          <a:xfrm>
            <a:off x="6732240" y="1844824"/>
            <a:ext cx="216024"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Stage 1: Batch Formation Example</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19</a:t>
            </a:fld>
            <a:endParaRPr lang="en-US" altLang="en-US"/>
          </a:p>
        </p:txBody>
      </p:sp>
      <p:sp>
        <p:nvSpPr>
          <p:cNvPr id="11" name="Rectangle 10"/>
          <p:cNvSpPr/>
          <p:nvPr/>
        </p:nvSpPr>
        <p:spPr bwMode="auto">
          <a:xfrm>
            <a:off x="3157536" y="2428868"/>
            <a:ext cx="1200150" cy="2472217"/>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15" name="Rectangle 14"/>
          <p:cNvSpPr/>
          <p:nvPr/>
        </p:nvSpPr>
        <p:spPr bwMode="auto">
          <a:xfrm>
            <a:off x="4729172" y="2428868"/>
            <a:ext cx="1200150" cy="2472217"/>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0" name="Rectangle 19"/>
          <p:cNvSpPr/>
          <p:nvPr/>
        </p:nvSpPr>
        <p:spPr bwMode="auto">
          <a:xfrm>
            <a:off x="6229370" y="2456981"/>
            <a:ext cx="1200150" cy="2472217"/>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26" name="Rectangle 25"/>
          <p:cNvSpPr/>
          <p:nvPr/>
        </p:nvSpPr>
        <p:spPr>
          <a:xfrm>
            <a:off x="1691680" y="1919682"/>
            <a:ext cx="928694" cy="357190"/>
          </a:xfrm>
          <a:prstGeom prst="rect">
            <a:avLst/>
          </a:prstGeom>
          <a:solidFill>
            <a:srgbClr val="0070C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Row A</a:t>
            </a:r>
            <a:endParaRPr lang="en-US" dirty="0"/>
          </a:p>
        </p:txBody>
      </p:sp>
      <p:sp>
        <p:nvSpPr>
          <p:cNvPr id="29" name="Rectangle 28"/>
          <p:cNvSpPr/>
          <p:nvPr/>
        </p:nvSpPr>
        <p:spPr>
          <a:xfrm>
            <a:off x="3286116" y="1916832"/>
            <a:ext cx="928694" cy="357190"/>
          </a:xfrm>
          <a:prstGeom prst="rect">
            <a:avLst/>
          </a:prstGeom>
          <a:solidFill>
            <a:srgbClr val="FFC00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Row B</a:t>
            </a:r>
            <a:endParaRPr lang="en-US" dirty="0">
              <a:solidFill>
                <a:schemeClr val="tx1"/>
              </a:solidFill>
            </a:endParaRPr>
          </a:p>
        </p:txBody>
      </p:sp>
      <p:sp>
        <p:nvSpPr>
          <p:cNvPr id="30" name="Rectangle 29"/>
          <p:cNvSpPr/>
          <p:nvPr/>
        </p:nvSpPr>
        <p:spPr>
          <a:xfrm>
            <a:off x="3286116" y="1844824"/>
            <a:ext cx="928694" cy="357190"/>
          </a:xfrm>
          <a:prstGeom prst="rect">
            <a:avLst/>
          </a:prstGeom>
          <a:solidFill>
            <a:srgbClr val="FFC00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Row B</a:t>
            </a:r>
            <a:endParaRPr lang="en-US" dirty="0">
              <a:solidFill>
                <a:schemeClr val="tx1"/>
              </a:solidFill>
            </a:endParaRPr>
          </a:p>
        </p:txBody>
      </p:sp>
      <p:sp>
        <p:nvSpPr>
          <p:cNvPr id="31" name="Rectangle 30"/>
          <p:cNvSpPr/>
          <p:nvPr/>
        </p:nvSpPr>
        <p:spPr>
          <a:xfrm>
            <a:off x="3286116" y="1700808"/>
            <a:ext cx="928694" cy="357190"/>
          </a:xfrm>
          <a:prstGeom prst="rect">
            <a:avLst/>
          </a:prstGeom>
          <a:solidFill>
            <a:schemeClr val="accent1">
              <a:lumMod val="50000"/>
            </a:schemeClr>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Row C</a:t>
            </a:r>
            <a:endParaRPr lang="en-US" dirty="0"/>
          </a:p>
        </p:txBody>
      </p:sp>
      <p:sp>
        <p:nvSpPr>
          <p:cNvPr id="32" name="Rectangle 31"/>
          <p:cNvSpPr/>
          <p:nvPr/>
        </p:nvSpPr>
        <p:spPr>
          <a:xfrm>
            <a:off x="4857752" y="1916832"/>
            <a:ext cx="928694" cy="357190"/>
          </a:xfrm>
          <a:prstGeom prst="rect">
            <a:avLst/>
          </a:prstGeom>
          <a:solidFill>
            <a:srgbClr val="FF000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Row D</a:t>
            </a:r>
            <a:endParaRPr lang="en-US" dirty="0"/>
          </a:p>
        </p:txBody>
      </p:sp>
      <p:sp>
        <p:nvSpPr>
          <p:cNvPr id="33" name="Rectangle 32"/>
          <p:cNvSpPr/>
          <p:nvPr/>
        </p:nvSpPr>
        <p:spPr>
          <a:xfrm>
            <a:off x="4857752" y="1847674"/>
            <a:ext cx="928694" cy="357190"/>
          </a:xfrm>
          <a:prstGeom prst="rect">
            <a:avLst/>
          </a:prstGeom>
          <a:solidFill>
            <a:srgbClr val="FF000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Row D</a:t>
            </a:r>
            <a:endParaRPr lang="en-US" dirty="0"/>
          </a:p>
        </p:txBody>
      </p:sp>
      <p:sp>
        <p:nvSpPr>
          <p:cNvPr id="34" name="Rectangle 33"/>
          <p:cNvSpPr/>
          <p:nvPr/>
        </p:nvSpPr>
        <p:spPr>
          <a:xfrm>
            <a:off x="4857752" y="1772816"/>
            <a:ext cx="928694" cy="357190"/>
          </a:xfrm>
          <a:prstGeom prst="rect">
            <a:avLst/>
          </a:prstGeom>
          <a:solidFill>
            <a:srgbClr val="663D63"/>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Row E</a:t>
            </a:r>
            <a:endParaRPr lang="en-US" dirty="0"/>
          </a:p>
        </p:txBody>
      </p:sp>
      <p:sp>
        <p:nvSpPr>
          <p:cNvPr id="35" name="Rectangle 34"/>
          <p:cNvSpPr/>
          <p:nvPr/>
        </p:nvSpPr>
        <p:spPr>
          <a:xfrm>
            <a:off x="6357950" y="1916832"/>
            <a:ext cx="928694" cy="357190"/>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Row F</a:t>
            </a:r>
            <a:endParaRPr lang="en-US" dirty="0"/>
          </a:p>
        </p:txBody>
      </p:sp>
      <p:sp>
        <p:nvSpPr>
          <p:cNvPr id="38" name="Rectangle 37"/>
          <p:cNvSpPr/>
          <p:nvPr/>
        </p:nvSpPr>
        <p:spPr>
          <a:xfrm>
            <a:off x="4857752" y="1700808"/>
            <a:ext cx="928694" cy="357190"/>
          </a:xfrm>
          <a:prstGeom prst="rect">
            <a:avLst/>
          </a:prstGeom>
          <a:solidFill>
            <a:srgbClr val="663D63"/>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Row E</a:t>
            </a:r>
            <a:endParaRPr lang="en-US" dirty="0"/>
          </a:p>
        </p:txBody>
      </p:sp>
      <p:cxnSp>
        <p:nvCxnSpPr>
          <p:cNvPr id="40" name="Straight Connector 39"/>
          <p:cNvCxnSpPr/>
          <p:nvPr/>
        </p:nvCxnSpPr>
        <p:spPr>
          <a:xfrm>
            <a:off x="3143240" y="3933056"/>
            <a:ext cx="121444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4714876" y="3933056"/>
            <a:ext cx="121444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p:nvPr/>
        </p:nvCxnSpPr>
        <p:spPr>
          <a:xfrm flipV="1">
            <a:off x="1000100" y="3928542"/>
            <a:ext cx="571504" cy="85778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172116" y="4816433"/>
            <a:ext cx="2071702" cy="369332"/>
          </a:xfrm>
          <a:prstGeom prst="rect">
            <a:avLst/>
          </a:prstGeom>
          <a:noFill/>
        </p:spPr>
        <p:txBody>
          <a:bodyPr wrap="square" rtlCol="0">
            <a:spAutoFit/>
          </a:bodyPr>
          <a:lstStyle/>
          <a:p>
            <a:r>
              <a:rPr lang="en-US" dirty="0" smtClean="0"/>
              <a:t>Batch Boundary</a:t>
            </a:r>
            <a:endParaRPr lang="en-US" dirty="0"/>
          </a:p>
        </p:txBody>
      </p:sp>
      <p:sp>
        <p:nvSpPr>
          <p:cNvPr id="28" name="Down Arrow 27"/>
          <p:cNvSpPr/>
          <p:nvPr/>
        </p:nvSpPr>
        <p:spPr>
          <a:xfrm>
            <a:off x="3719946" y="5213936"/>
            <a:ext cx="1289654" cy="5913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9" name="Straight Connector 38"/>
          <p:cNvCxnSpPr/>
          <p:nvPr/>
        </p:nvCxnSpPr>
        <p:spPr>
          <a:xfrm>
            <a:off x="251520" y="5301208"/>
            <a:ext cx="835292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1557354" y="3933056"/>
            <a:ext cx="121444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2771800" y="5805264"/>
            <a:ext cx="3744416" cy="369332"/>
          </a:xfrm>
          <a:prstGeom prst="rect">
            <a:avLst/>
          </a:prstGeom>
          <a:noFill/>
        </p:spPr>
        <p:txBody>
          <a:bodyPr wrap="square" rtlCol="0">
            <a:spAutoFit/>
          </a:bodyPr>
          <a:lstStyle/>
          <a:p>
            <a:r>
              <a:rPr lang="en-US" dirty="0" smtClean="0"/>
              <a:t>To Stage 2 (Batch Scheduling)</a:t>
            </a:r>
            <a:endParaRPr lang="en-US" dirty="0"/>
          </a:p>
        </p:txBody>
      </p:sp>
      <p:sp>
        <p:nvSpPr>
          <p:cNvPr id="56" name="Rectangle 55"/>
          <p:cNvSpPr/>
          <p:nvPr/>
        </p:nvSpPr>
        <p:spPr>
          <a:xfrm>
            <a:off x="1691680" y="1847674"/>
            <a:ext cx="928694" cy="357190"/>
          </a:xfrm>
          <a:prstGeom prst="rect">
            <a:avLst/>
          </a:prstGeom>
          <a:solidFill>
            <a:srgbClr val="0070C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Row A</a:t>
            </a:r>
            <a:endParaRPr lang="en-US" dirty="0"/>
          </a:p>
        </p:txBody>
      </p:sp>
      <p:cxnSp>
        <p:nvCxnSpPr>
          <p:cNvPr id="42" name="Straight Connector 41"/>
          <p:cNvCxnSpPr/>
          <p:nvPr/>
        </p:nvCxnSpPr>
        <p:spPr>
          <a:xfrm>
            <a:off x="3131840" y="3284984"/>
            <a:ext cx="121444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4716016" y="2852936"/>
            <a:ext cx="121444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6237874" y="4365104"/>
            <a:ext cx="121444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149735" y="3563724"/>
            <a:ext cx="1328545" cy="923330"/>
          </a:xfrm>
          <a:prstGeom prst="rect">
            <a:avLst/>
          </a:prstGeom>
          <a:noFill/>
        </p:spPr>
        <p:txBody>
          <a:bodyPr wrap="square" rtlCol="0">
            <a:spAutoFit/>
          </a:bodyPr>
          <a:lstStyle/>
          <a:p>
            <a:r>
              <a:rPr lang="en-US" dirty="0" smtClean="0"/>
              <a:t>Time window expires</a:t>
            </a:r>
          </a:p>
        </p:txBody>
      </p:sp>
      <p:sp>
        <p:nvSpPr>
          <p:cNvPr id="58" name="TextBox 57"/>
          <p:cNvSpPr txBox="1"/>
          <p:nvPr/>
        </p:nvSpPr>
        <p:spPr>
          <a:xfrm>
            <a:off x="2555776" y="980728"/>
            <a:ext cx="3850467" cy="369332"/>
          </a:xfrm>
          <a:prstGeom prst="rect">
            <a:avLst/>
          </a:prstGeom>
          <a:noFill/>
        </p:spPr>
        <p:txBody>
          <a:bodyPr wrap="square" rtlCol="0">
            <a:spAutoFit/>
          </a:bodyPr>
          <a:lstStyle/>
          <a:p>
            <a:r>
              <a:rPr lang="en-US" dirty="0" smtClean="0"/>
              <a:t>Next request goes to a different row</a:t>
            </a:r>
            <a:endParaRPr lang="en-US" dirty="0"/>
          </a:p>
        </p:txBody>
      </p:sp>
      <p:sp>
        <p:nvSpPr>
          <p:cNvPr id="59" name="TextBox 58"/>
          <p:cNvSpPr txBox="1"/>
          <p:nvPr/>
        </p:nvSpPr>
        <p:spPr>
          <a:xfrm>
            <a:off x="179512" y="1052736"/>
            <a:ext cx="1244244" cy="430887"/>
          </a:xfrm>
          <a:prstGeom prst="rect">
            <a:avLst/>
          </a:prstGeom>
          <a:noFill/>
        </p:spPr>
        <p:txBody>
          <a:bodyPr wrap="square" rtlCol="0">
            <a:spAutoFit/>
          </a:bodyPr>
          <a:lstStyle/>
          <a:p>
            <a:r>
              <a:rPr lang="en-US" sz="2200" dirty="0" smtClean="0"/>
              <a:t>Stage 1</a:t>
            </a:r>
            <a:endParaRPr lang="en-US" sz="2200" dirty="0"/>
          </a:p>
        </p:txBody>
      </p:sp>
      <p:sp>
        <p:nvSpPr>
          <p:cNvPr id="60" name="TextBox 59"/>
          <p:cNvSpPr txBox="1"/>
          <p:nvPr/>
        </p:nvSpPr>
        <p:spPr>
          <a:xfrm>
            <a:off x="216024" y="1628800"/>
            <a:ext cx="1403648" cy="646331"/>
          </a:xfrm>
          <a:prstGeom prst="rect">
            <a:avLst/>
          </a:prstGeom>
          <a:noFill/>
        </p:spPr>
        <p:txBody>
          <a:bodyPr wrap="square" rtlCol="0">
            <a:spAutoFit/>
          </a:bodyPr>
          <a:lstStyle/>
          <a:p>
            <a:r>
              <a:rPr lang="en-US" b="1" dirty="0" smtClean="0"/>
              <a:t>Batch Formation</a:t>
            </a:r>
            <a:endParaRPr lang="en-US" b="1" dirty="0"/>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par>
                                <p:cTn id="7" presetID="42" presetClass="path" presetSubtype="0" accel="50000" decel="50000" fill="hold" grpId="0" nodeType="withEffect">
                                  <p:stCondLst>
                                    <p:cond delay="0"/>
                                  </p:stCondLst>
                                  <p:childTnLst>
                                    <p:animMotion origin="layout" path="M 5.55556E-7 -2.19061E-6 L 5.55556E-7 0.37289 " pathEditMode="relative" rAng="0" ptsTypes="AA">
                                      <p:cBhvr>
                                        <p:cTn id="8" dur="1000" fill="hold"/>
                                        <p:tgtEl>
                                          <p:spTgt spid="29"/>
                                        </p:tgtEl>
                                        <p:attrNameLst>
                                          <p:attrName>ppt_x</p:attrName>
                                          <p:attrName>ppt_y</p:attrName>
                                        </p:attrNameLst>
                                      </p:cBhvr>
                                      <p:rCtr x="0" y="18644"/>
                                    </p:animMotion>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par>
                                <p:cTn id="13" presetID="42" presetClass="path" presetSubtype="0" accel="50000" decel="50000" fill="hold" grpId="0" nodeType="withEffect">
                                  <p:stCondLst>
                                    <p:cond delay="0"/>
                                  </p:stCondLst>
                                  <p:childTnLst>
                                    <p:animMotion origin="layout" path="M 5.55556E-7 -2.75272E-6 L 5.55556E-7 0.33079 " pathEditMode="relative" rAng="0" ptsTypes="AA">
                                      <p:cBhvr>
                                        <p:cTn id="14" dur="1000" fill="hold"/>
                                        <p:tgtEl>
                                          <p:spTgt spid="30"/>
                                        </p:tgtEl>
                                        <p:attrNameLst>
                                          <p:attrName>ppt_x</p:attrName>
                                          <p:attrName>ppt_y</p:attrName>
                                        </p:attrNameLst>
                                      </p:cBhvr>
                                      <p:rCtr x="0" y="16539"/>
                                    </p:animMotion>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42" presetClass="path" presetSubtype="0" accel="50000" decel="50000" fill="hold" grpId="1" nodeType="clickEffect">
                                  <p:stCondLst>
                                    <p:cond delay="0"/>
                                  </p:stCondLst>
                                  <p:childTnLst>
                                    <p:animMotion origin="layout" path="M 0 0 L 0 0.25 E" pathEditMode="relative" ptsTypes="">
                                      <p:cBhvr>
                                        <p:cTn id="22" dur="1000" fill="hold"/>
                                        <p:tgtEl>
                                          <p:spTgt spid="31"/>
                                        </p:tgtEl>
                                        <p:attrNameLst>
                                          <p:attrName>ppt_x</p:attrName>
                                          <p:attrName>ppt_y</p:attrName>
                                        </p:attrNameLst>
                                      </p:cBhvr>
                                    </p:animMotion>
                                  </p:childTnLst>
                                </p:cTn>
                              </p:par>
                              <p:par>
                                <p:cTn id="23" presetID="10" presetClass="entr" presetSubtype="0" fill="hold" grpId="0" nodeType="withEffect">
                                  <p:stCondLst>
                                    <p:cond delay="0"/>
                                  </p:stCondLst>
                                  <p:childTnLst>
                                    <p:set>
                                      <p:cBhvr>
                                        <p:cTn id="24" dur="1" fill="hold">
                                          <p:stCondLst>
                                            <p:cond delay="0"/>
                                          </p:stCondLst>
                                        </p:cTn>
                                        <p:tgtEl>
                                          <p:spTgt spid="58"/>
                                        </p:tgtEl>
                                        <p:attrNameLst>
                                          <p:attrName>style.visibility</p:attrName>
                                        </p:attrNameLst>
                                      </p:cBhvr>
                                      <p:to>
                                        <p:strVal val="visible"/>
                                      </p:to>
                                    </p:set>
                                    <p:animEffect transition="in" filter="fade">
                                      <p:cBhvr>
                                        <p:cTn id="25" dur="500"/>
                                        <p:tgtEl>
                                          <p:spTgt spid="58"/>
                                        </p:tgtEl>
                                      </p:cBhvr>
                                    </p:animEffect>
                                  </p:childTnLst>
                                </p:cTn>
                              </p:par>
                              <p:par>
                                <p:cTn id="26" presetID="10" presetClass="entr" presetSubtype="0" fill="hold" nodeType="with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fade">
                                      <p:cBhvr>
                                        <p:cTn id="28" dur="500"/>
                                        <p:tgtEl>
                                          <p:spTgt spid="40"/>
                                        </p:tgtEl>
                                      </p:cBhvr>
                                    </p:animEffect>
                                  </p:childTnLst>
                                </p:cTn>
                              </p:par>
                            </p:childTnLst>
                          </p:cTn>
                        </p:par>
                        <p:par>
                          <p:cTn id="29" fill="hold">
                            <p:stCondLst>
                              <p:cond delay="1000"/>
                            </p:stCondLst>
                            <p:childTnLst>
                              <p:par>
                                <p:cTn id="30" presetID="10" presetClass="exit" presetSubtype="0" fill="hold" grpId="1" nodeType="afterEffect">
                                  <p:stCondLst>
                                    <p:cond delay="0"/>
                                  </p:stCondLst>
                                  <p:childTnLst>
                                    <p:animEffect transition="out" filter="fade">
                                      <p:cBhvr>
                                        <p:cTn id="31" dur="500"/>
                                        <p:tgtEl>
                                          <p:spTgt spid="58"/>
                                        </p:tgtEl>
                                      </p:cBhvr>
                                    </p:animEffect>
                                    <p:set>
                                      <p:cBhvr>
                                        <p:cTn id="32" dur="1" fill="hold">
                                          <p:stCondLst>
                                            <p:cond delay="499"/>
                                          </p:stCondLst>
                                        </p:cTn>
                                        <p:tgtEl>
                                          <p:spTgt spid="5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6"/>
                                        </p:tgtEl>
                                        <p:attrNameLst>
                                          <p:attrName>style.visibility</p:attrName>
                                        </p:attrNameLst>
                                      </p:cBhvr>
                                      <p:to>
                                        <p:strVal val="visible"/>
                                      </p:to>
                                    </p:set>
                                  </p:childTnLst>
                                </p:cTn>
                              </p:par>
                              <p:par>
                                <p:cTn id="37" presetID="42" presetClass="path" presetSubtype="0" accel="50000" decel="50000" fill="hold" grpId="1" nodeType="withEffect">
                                  <p:stCondLst>
                                    <p:cond delay="0"/>
                                  </p:stCondLst>
                                  <p:childTnLst>
                                    <p:animMotion origin="layout" path="M -3.88889E-6 -4.83229E-6 L -3.88889E-6 0.37289 " pathEditMode="relative" rAng="0" ptsTypes="AA">
                                      <p:cBhvr>
                                        <p:cTn id="38" dur="1000" fill="hold"/>
                                        <p:tgtEl>
                                          <p:spTgt spid="26"/>
                                        </p:tgtEl>
                                        <p:attrNameLst>
                                          <p:attrName>ppt_x</p:attrName>
                                          <p:attrName>ppt_y</p:attrName>
                                        </p:attrNameLst>
                                      </p:cBhvr>
                                      <p:rCtr x="0" y="18644"/>
                                    </p:animMotion>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6"/>
                                        </p:tgtEl>
                                        <p:attrNameLst>
                                          <p:attrName>style.visibility</p:attrName>
                                        </p:attrNameLst>
                                      </p:cBhvr>
                                      <p:to>
                                        <p:strVal val="visible"/>
                                      </p:to>
                                    </p:set>
                                  </p:childTnLst>
                                </p:cTn>
                              </p:par>
                              <p:par>
                                <p:cTn id="43" presetID="42" presetClass="path" presetSubtype="0" accel="50000" decel="50000" fill="hold" grpId="1" nodeType="withEffect">
                                  <p:stCondLst>
                                    <p:cond delay="0"/>
                                  </p:stCondLst>
                                  <p:childTnLst>
                                    <p:animMotion origin="layout" path="M -3.88889E-6 4.6056E-6 L -3.88889E-6 0.31991 " pathEditMode="relative" rAng="0" ptsTypes="AA">
                                      <p:cBhvr>
                                        <p:cTn id="44" dur="1000" fill="hold"/>
                                        <p:tgtEl>
                                          <p:spTgt spid="56"/>
                                        </p:tgtEl>
                                        <p:attrNameLst>
                                          <p:attrName>ppt_x</p:attrName>
                                          <p:attrName>ppt_y</p:attrName>
                                        </p:attrNameLst>
                                      </p:cBhvr>
                                      <p:rCtr x="0" y="15984"/>
                                    </p:animMotion>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47"/>
                                        </p:tgtEl>
                                        <p:attrNameLst>
                                          <p:attrName>style.visibility</p:attrName>
                                        </p:attrNameLst>
                                      </p:cBhvr>
                                      <p:to>
                                        <p:strVal val="visible"/>
                                      </p:to>
                                    </p:set>
                                    <p:animEffect transition="in" filter="fade">
                                      <p:cBhvr>
                                        <p:cTn id="49" dur="500"/>
                                        <p:tgtEl>
                                          <p:spTgt spid="47"/>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57"/>
                                        </p:tgtEl>
                                        <p:attrNameLst>
                                          <p:attrName>style.visibility</p:attrName>
                                        </p:attrNameLst>
                                      </p:cBhvr>
                                      <p:to>
                                        <p:strVal val="visible"/>
                                      </p:to>
                                    </p:set>
                                    <p:animEffect transition="in" filter="fade">
                                      <p:cBhvr>
                                        <p:cTn id="52" dur="500"/>
                                        <p:tgtEl>
                                          <p:spTgt spid="57"/>
                                        </p:tgtEl>
                                      </p:cBhvr>
                                    </p:animEffect>
                                  </p:childTnLst>
                                </p:cTn>
                              </p:par>
                              <p:par>
                                <p:cTn id="53" presetID="10" presetClass="entr" presetSubtype="0" fill="hold" nodeType="withEffect">
                                  <p:stCondLst>
                                    <p:cond delay="0"/>
                                  </p:stCondLst>
                                  <p:childTnLst>
                                    <p:set>
                                      <p:cBhvr>
                                        <p:cTn id="54" dur="1" fill="hold">
                                          <p:stCondLst>
                                            <p:cond delay="0"/>
                                          </p:stCondLst>
                                        </p:cTn>
                                        <p:tgtEl>
                                          <p:spTgt spid="44"/>
                                        </p:tgtEl>
                                        <p:attrNameLst>
                                          <p:attrName>style.visibility</p:attrName>
                                        </p:attrNameLst>
                                      </p:cBhvr>
                                      <p:to>
                                        <p:strVal val="visible"/>
                                      </p:to>
                                    </p:set>
                                    <p:animEffect transition="in" filter="fade">
                                      <p:cBhvr>
                                        <p:cTn id="55" dur="500"/>
                                        <p:tgtEl>
                                          <p:spTgt spid="44"/>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49"/>
                                        </p:tgtEl>
                                        <p:attrNameLst>
                                          <p:attrName>style.visibility</p:attrName>
                                        </p:attrNameLst>
                                      </p:cBhvr>
                                      <p:to>
                                        <p:strVal val="visible"/>
                                      </p:to>
                                    </p:set>
                                    <p:animEffect transition="in" filter="fade">
                                      <p:cBhvr>
                                        <p:cTn id="58" dur="500"/>
                                        <p:tgtEl>
                                          <p:spTgt spid="49"/>
                                        </p:tgtEl>
                                      </p:cBhvr>
                                    </p:animEffect>
                                  </p:childTnLst>
                                </p:cTn>
                              </p:par>
                              <p:par>
                                <p:cTn id="59" presetID="42" presetClass="path" presetSubtype="0" accel="50000" decel="50000" fill="hold" grpId="2" nodeType="withEffect">
                                  <p:stCondLst>
                                    <p:cond delay="0"/>
                                  </p:stCondLst>
                                  <p:childTnLst>
                                    <p:animMotion origin="layout" path="M -3.88889E-6 0.31991 L -3.88889E-6 0.33032 " pathEditMode="relative" rAng="0" ptsTypes="AA">
                                      <p:cBhvr>
                                        <p:cTn id="60" dur="1000" fill="hold"/>
                                        <p:tgtEl>
                                          <p:spTgt spid="56"/>
                                        </p:tgtEl>
                                        <p:attrNameLst>
                                          <p:attrName>ppt_x</p:attrName>
                                          <p:attrName>ppt_y</p:attrName>
                                        </p:attrNameLst>
                                      </p:cBhvr>
                                      <p:rCtr x="0" y="509"/>
                                    </p:animMotion>
                                  </p:childTnLst>
                                </p:cTn>
                              </p:par>
                            </p:childTnLst>
                          </p:cTn>
                        </p:par>
                      </p:childTnLst>
                    </p:cTn>
                  </p:par>
                  <p:par>
                    <p:cTn id="61" fill="hold">
                      <p:stCondLst>
                        <p:cond delay="indefinite"/>
                      </p:stCondLst>
                      <p:childTnLst>
                        <p:par>
                          <p:cTn id="62" fill="hold">
                            <p:stCondLst>
                              <p:cond delay="0"/>
                            </p:stCondLst>
                            <p:childTnLst>
                              <p:par>
                                <p:cTn id="63" presetID="10" presetClass="exit" presetSubtype="0" fill="hold" grpId="1" nodeType="clickEffect">
                                  <p:stCondLst>
                                    <p:cond delay="0"/>
                                  </p:stCondLst>
                                  <p:childTnLst>
                                    <p:animEffect transition="out" filter="fade">
                                      <p:cBhvr>
                                        <p:cTn id="64" dur="500"/>
                                        <p:tgtEl>
                                          <p:spTgt spid="57"/>
                                        </p:tgtEl>
                                      </p:cBhvr>
                                    </p:animEffect>
                                    <p:set>
                                      <p:cBhvr>
                                        <p:cTn id="65" dur="1" fill="hold">
                                          <p:stCondLst>
                                            <p:cond delay="499"/>
                                          </p:stCondLst>
                                        </p:cTn>
                                        <p:tgtEl>
                                          <p:spTgt spid="57"/>
                                        </p:tgtEl>
                                        <p:attrNameLst>
                                          <p:attrName>style.visibility</p:attrName>
                                        </p:attrNameLst>
                                      </p:cBhvr>
                                      <p:to>
                                        <p:strVal val="hidden"/>
                                      </p:to>
                                    </p:set>
                                  </p:childTnLst>
                                </p:cTn>
                              </p:par>
                              <p:par>
                                <p:cTn id="66" presetID="10" presetClass="exit" presetSubtype="0" fill="hold" nodeType="withEffect">
                                  <p:stCondLst>
                                    <p:cond delay="0"/>
                                  </p:stCondLst>
                                  <p:childTnLst>
                                    <p:animEffect transition="out" filter="fade">
                                      <p:cBhvr>
                                        <p:cTn id="67" dur="500"/>
                                        <p:tgtEl>
                                          <p:spTgt spid="47"/>
                                        </p:tgtEl>
                                      </p:cBhvr>
                                    </p:animEffect>
                                    <p:set>
                                      <p:cBhvr>
                                        <p:cTn id="68" dur="1" fill="hold">
                                          <p:stCondLst>
                                            <p:cond delay="499"/>
                                          </p:stCondLst>
                                        </p:cTn>
                                        <p:tgtEl>
                                          <p:spTgt spid="47"/>
                                        </p:tgtEl>
                                        <p:attrNameLst>
                                          <p:attrName>style.visibility</p:attrName>
                                        </p:attrNameLst>
                                      </p:cBhvr>
                                      <p:to>
                                        <p:strVal val="hidden"/>
                                      </p:to>
                                    </p:set>
                                  </p:childTnLst>
                                </p:cTn>
                              </p:par>
                              <p:par>
                                <p:cTn id="69" presetID="10" presetClass="exit" presetSubtype="0" fill="hold" grpId="1" nodeType="withEffect">
                                  <p:stCondLst>
                                    <p:cond delay="0"/>
                                  </p:stCondLst>
                                  <p:childTnLst>
                                    <p:animEffect transition="out" filter="fade">
                                      <p:cBhvr>
                                        <p:cTn id="70" dur="500"/>
                                        <p:tgtEl>
                                          <p:spTgt spid="49"/>
                                        </p:tgtEl>
                                      </p:cBhvr>
                                    </p:animEffect>
                                    <p:set>
                                      <p:cBhvr>
                                        <p:cTn id="71" dur="1" fill="hold">
                                          <p:stCondLst>
                                            <p:cond delay="499"/>
                                          </p:stCondLst>
                                        </p:cTn>
                                        <p:tgtEl>
                                          <p:spTgt spid="49"/>
                                        </p:tgtEl>
                                        <p:attrNameLst>
                                          <p:attrName>style.visibility</p:attrName>
                                        </p:attrNameLst>
                                      </p:cBhvr>
                                      <p:to>
                                        <p:strVal val="hidden"/>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32"/>
                                        </p:tgtEl>
                                        <p:attrNameLst>
                                          <p:attrName>style.visibility</p:attrName>
                                        </p:attrNameLst>
                                      </p:cBhvr>
                                      <p:to>
                                        <p:strVal val="visible"/>
                                      </p:to>
                                    </p:set>
                                  </p:childTnLst>
                                </p:cTn>
                              </p:par>
                              <p:par>
                                <p:cTn id="76" presetID="42" presetClass="path" presetSubtype="0" accel="50000" decel="50000" fill="hold" grpId="1" nodeType="withEffect">
                                  <p:stCondLst>
                                    <p:cond delay="0"/>
                                  </p:stCondLst>
                                  <p:childTnLst>
                                    <p:animMotion origin="layout" path="M -4.44444E-6 -2.19061E-6 L -4.44444E-6 0.37289 " pathEditMode="relative" rAng="0" ptsTypes="AA">
                                      <p:cBhvr>
                                        <p:cTn id="77" dur="1000" fill="hold"/>
                                        <p:tgtEl>
                                          <p:spTgt spid="32"/>
                                        </p:tgtEl>
                                        <p:attrNameLst>
                                          <p:attrName>ppt_x</p:attrName>
                                          <p:attrName>ppt_y</p:attrName>
                                        </p:attrNameLst>
                                      </p:cBhvr>
                                      <p:rCtr x="0" y="18644"/>
                                    </p:animMotion>
                                  </p:childTnLst>
                                </p:cTn>
                              </p:par>
                              <p:par>
                                <p:cTn id="78" presetID="1" presetClass="entr" presetSubtype="0" fill="hold" grpId="0" nodeType="withEffect">
                                  <p:stCondLst>
                                    <p:cond delay="0"/>
                                  </p:stCondLst>
                                  <p:childTnLst>
                                    <p:set>
                                      <p:cBhvr>
                                        <p:cTn id="79" dur="1" fill="hold">
                                          <p:stCondLst>
                                            <p:cond delay="0"/>
                                          </p:stCondLst>
                                        </p:cTn>
                                        <p:tgtEl>
                                          <p:spTgt spid="33"/>
                                        </p:tgtEl>
                                        <p:attrNameLst>
                                          <p:attrName>style.visibility</p:attrName>
                                        </p:attrNameLst>
                                      </p:cBhvr>
                                      <p:to>
                                        <p:strVal val="visible"/>
                                      </p:to>
                                    </p:set>
                                  </p:childTnLst>
                                </p:cTn>
                              </p:par>
                              <p:par>
                                <p:cTn id="80" presetID="42" presetClass="path" presetSubtype="0" accel="50000" decel="50000" fill="hold" grpId="1" nodeType="withEffect">
                                  <p:stCondLst>
                                    <p:cond delay="0"/>
                                  </p:stCondLst>
                                  <p:childTnLst>
                                    <p:animMotion origin="layout" path="M -4.44444E-6 4.6056E-6 L -4.44444E-6 0.33032 " pathEditMode="relative" rAng="0" ptsTypes="AA">
                                      <p:cBhvr>
                                        <p:cTn id="81" dur="1000" fill="hold"/>
                                        <p:tgtEl>
                                          <p:spTgt spid="33"/>
                                        </p:tgtEl>
                                        <p:attrNameLst>
                                          <p:attrName>ppt_x</p:attrName>
                                          <p:attrName>ppt_y</p:attrName>
                                        </p:attrNameLst>
                                      </p:cBhvr>
                                      <p:rCtr x="0" y="16516"/>
                                    </p:animMotion>
                                  </p:childTnLst>
                                </p:cTn>
                              </p:par>
                              <p:par>
                                <p:cTn id="82" presetID="10" presetClass="entr" presetSubtype="0" fill="hold" nodeType="withEffect">
                                  <p:stCondLst>
                                    <p:cond delay="0"/>
                                  </p:stCondLst>
                                  <p:childTnLst>
                                    <p:set>
                                      <p:cBhvr>
                                        <p:cTn id="83" dur="1" fill="hold">
                                          <p:stCondLst>
                                            <p:cond delay="0"/>
                                          </p:stCondLst>
                                        </p:cTn>
                                        <p:tgtEl>
                                          <p:spTgt spid="41"/>
                                        </p:tgtEl>
                                        <p:attrNameLst>
                                          <p:attrName>style.visibility</p:attrName>
                                        </p:attrNameLst>
                                      </p:cBhvr>
                                      <p:to>
                                        <p:strVal val="visible"/>
                                      </p:to>
                                    </p:set>
                                    <p:animEffect transition="in" filter="fade">
                                      <p:cBhvr>
                                        <p:cTn id="84" dur="500"/>
                                        <p:tgtEl>
                                          <p:spTgt spid="41"/>
                                        </p:tgtEl>
                                      </p:cBhvr>
                                    </p:animEffect>
                                  </p:childTnLst>
                                </p:cTn>
                              </p:par>
                            </p:childTnLst>
                          </p:cTn>
                        </p:par>
                        <p:par>
                          <p:cTn id="85" fill="hold">
                            <p:stCondLst>
                              <p:cond delay="1000"/>
                            </p:stCondLst>
                            <p:childTnLst>
                              <p:par>
                                <p:cTn id="86" presetID="1" presetClass="entr" presetSubtype="0" fill="hold" grpId="0" nodeType="afterEffect">
                                  <p:stCondLst>
                                    <p:cond delay="0"/>
                                  </p:stCondLst>
                                  <p:childTnLst>
                                    <p:set>
                                      <p:cBhvr>
                                        <p:cTn id="87" dur="1" fill="hold">
                                          <p:stCondLst>
                                            <p:cond delay="0"/>
                                          </p:stCondLst>
                                        </p:cTn>
                                        <p:tgtEl>
                                          <p:spTgt spid="34"/>
                                        </p:tgtEl>
                                        <p:attrNameLst>
                                          <p:attrName>style.visibility</p:attrName>
                                        </p:attrNameLst>
                                      </p:cBhvr>
                                      <p:to>
                                        <p:strVal val="visible"/>
                                      </p:to>
                                    </p:set>
                                  </p:childTnLst>
                                </p:cTn>
                              </p:par>
                              <p:par>
                                <p:cTn id="88" presetID="42" presetClass="path" presetSubtype="0" accel="50000" decel="50000" fill="hold" grpId="1" nodeType="withEffect">
                                  <p:stCondLst>
                                    <p:cond delay="0"/>
                                  </p:stCondLst>
                                  <p:childTnLst>
                                    <p:animMotion origin="layout" path="M -4.44444E-6 -3.31483E-6 L -4.44444E-6 0.23641 " pathEditMode="relative" rAng="0" ptsTypes="AA">
                                      <p:cBhvr>
                                        <p:cTn id="89" dur="1000" fill="hold"/>
                                        <p:tgtEl>
                                          <p:spTgt spid="34"/>
                                        </p:tgtEl>
                                        <p:attrNameLst>
                                          <p:attrName>ppt_x</p:attrName>
                                          <p:attrName>ppt_y</p:attrName>
                                        </p:attrNameLst>
                                      </p:cBhvr>
                                      <p:rCtr x="0" y="11820"/>
                                    </p:animMotion>
                                  </p:childTnLst>
                                </p:cTn>
                              </p:par>
                              <p:par>
                                <p:cTn id="90" presetID="10" presetClass="entr" presetSubtype="0" fill="hold" nodeType="withEffect">
                                  <p:stCondLst>
                                    <p:cond delay="0"/>
                                  </p:stCondLst>
                                  <p:childTnLst>
                                    <p:set>
                                      <p:cBhvr>
                                        <p:cTn id="91" dur="1" fill="hold">
                                          <p:stCondLst>
                                            <p:cond delay="0"/>
                                          </p:stCondLst>
                                        </p:cTn>
                                        <p:tgtEl>
                                          <p:spTgt spid="42"/>
                                        </p:tgtEl>
                                        <p:attrNameLst>
                                          <p:attrName>style.visibility</p:attrName>
                                        </p:attrNameLst>
                                      </p:cBhvr>
                                      <p:to>
                                        <p:strVal val="visible"/>
                                      </p:to>
                                    </p:set>
                                    <p:animEffect transition="in" filter="fade">
                                      <p:cBhvr>
                                        <p:cTn id="92" dur="500"/>
                                        <p:tgtEl>
                                          <p:spTgt spid="42"/>
                                        </p:tgtEl>
                                      </p:cBhvr>
                                    </p:animEffect>
                                  </p:childTnLst>
                                </p:cTn>
                              </p:par>
                              <p:par>
                                <p:cTn id="93" presetID="1" presetClass="entr" presetSubtype="0" fill="hold" grpId="0" nodeType="withEffect">
                                  <p:stCondLst>
                                    <p:cond delay="0"/>
                                  </p:stCondLst>
                                  <p:childTnLst>
                                    <p:set>
                                      <p:cBhvr>
                                        <p:cTn id="94" dur="1" fill="hold">
                                          <p:stCondLst>
                                            <p:cond delay="0"/>
                                          </p:stCondLst>
                                        </p:cTn>
                                        <p:tgtEl>
                                          <p:spTgt spid="38"/>
                                        </p:tgtEl>
                                        <p:attrNameLst>
                                          <p:attrName>style.visibility</p:attrName>
                                        </p:attrNameLst>
                                      </p:cBhvr>
                                      <p:to>
                                        <p:strVal val="visible"/>
                                      </p:to>
                                    </p:set>
                                  </p:childTnLst>
                                </p:cTn>
                              </p:par>
                              <p:par>
                                <p:cTn id="95" presetID="42" presetClass="path" presetSubtype="0" accel="50000" decel="50000" fill="hold" grpId="1" nodeType="withEffect">
                                  <p:stCondLst>
                                    <p:cond delay="0"/>
                                  </p:stCondLst>
                                  <p:childTnLst>
                                    <p:animMotion origin="layout" path="M -4.44444E-6 -2.5561E-6 L -4.44444E-6 0.19454 " pathEditMode="relative" rAng="0" ptsTypes="AA">
                                      <p:cBhvr>
                                        <p:cTn id="96" dur="1000" fill="hold"/>
                                        <p:tgtEl>
                                          <p:spTgt spid="38"/>
                                        </p:tgtEl>
                                        <p:attrNameLst>
                                          <p:attrName>ppt_x</p:attrName>
                                          <p:attrName>ppt_y</p:attrName>
                                        </p:attrNameLst>
                                      </p:cBhvr>
                                      <p:rCtr x="0" y="9715"/>
                                    </p:animMotion>
                                  </p:childTnLst>
                                </p:cTn>
                              </p:par>
                            </p:childTnLst>
                          </p:cTn>
                        </p:par>
                        <p:par>
                          <p:cTn id="97" fill="hold">
                            <p:stCondLst>
                              <p:cond delay="2000"/>
                            </p:stCondLst>
                            <p:childTnLst>
                              <p:par>
                                <p:cTn id="98" presetID="1" presetClass="entr" presetSubtype="0" fill="hold" grpId="0" nodeType="afterEffect">
                                  <p:stCondLst>
                                    <p:cond delay="0"/>
                                  </p:stCondLst>
                                  <p:childTnLst>
                                    <p:set>
                                      <p:cBhvr>
                                        <p:cTn id="99" dur="1" fill="hold">
                                          <p:stCondLst>
                                            <p:cond delay="0"/>
                                          </p:stCondLst>
                                        </p:cTn>
                                        <p:tgtEl>
                                          <p:spTgt spid="35"/>
                                        </p:tgtEl>
                                        <p:attrNameLst>
                                          <p:attrName>style.visibility</p:attrName>
                                        </p:attrNameLst>
                                      </p:cBhvr>
                                      <p:to>
                                        <p:strVal val="visible"/>
                                      </p:to>
                                    </p:set>
                                  </p:childTnLst>
                                </p:cTn>
                              </p:par>
                              <p:par>
                                <p:cTn id="100" presetID="42" presetClass="path" presetSubtype="0" accel="50000" decel="50000" fill="hold" grpId="1" nodeType="withEffect">
                                  <p:stCondLst>
                                    <p:cond delay="0"/>
                                  </p:stCondLst>
                                  <p:childTnLst>
                                    <p:animMotion origin="layout" path="M 3.05556E-6 -2.19061E-6 L 3.05556E-6 0.37289 " pathEditMode="relative" rAng="0" ptsTypes="AA">
                                      <p:cBhvr>
                                        <p:cTn id="101" dur="1000" fill="hold"/>
                                        <p:tgtEl>
                                          <p:spTgt spid="35"/>
                                        </p:tgtEl>
                                        <p:attrNameLst>
                                          <p:attrName>ppt_x</p:attrName>
                                          <p:attrName>ppt_y</p:attrName>
                                        </p:attrNameLst>
                                      </p:cBhvr>
                                      <p:rCtr x="0" y="18644"/>
                                    </p:animMotion>
                                  </p:childTnLst>
                                </p:cTn>
                              </p:par>
                              <p:par>
                                <p:cTn id="102" presetID="10" presetClass="entr" presetSubtype="0" fill="hold" nodeType="withEffect">
                                  <p:stCondLst>
                                    <p:cond delay="0"/>
                                  </p:stCondLst>
                                  <p:childTnLst>
                                    <p:set>
                                      <p:cBhvr>
                                        <p:cTn id="103" dur="1" fill="hold">
                                          <p:stCondLst>
                                            <p:cond delay="0"/>
                                          </p:stCondLst>
                                        </p:cTn>
                                        <p:tgtEl>
                                          <p:spTgt spid="43"/>
                                        </p:tgtEl>
                                        <p:attrNameLst>
                                          <p:attrName>style.visibility</p:attrName>
                                        </p:attrNameLst>
                                      </p:cBhvr>
                                      <p:to>
                                        <p:strVal val="visible"/>
                                      </p:to>
                                    </p:set>
                                    <p:animEffect transition="in" filter="fade">
                                      <p:cBhvr>
                                        <p:cTn id="104" dur="500"/>
                                        <p:tgtEl>
                                          <p:spTgt spid="43"/>
                                        </p:tgtEl>
                                      </p:cBhvr>
                                    </p:animEffect>
                                  </p:childTnLst>
                                </p:cTn>
                              </p:par>
                              <p:par>
                                <p:cTn id="105" presetID="10" presetClass="entr" presetSubtype="0" fill="hold" nodeType="withEffect">
                                  <p:stCondLst>
                                    <p:cond delay="0"/>
                                  </p:stCondLst>
                                  <p:childTnLst>
                                    <p:set>
                                      <p:cBhvr>
                                        <p:cTn id="106" dur="1" fill="hold">
                                          <p:stCondLst>
                                            <p:cond delay="0"/>
                                          </p:stCondLst>
                                        </p:cTn>
                                        <p:tgtEl>
                                          <p:spTgt spid="54"/>
                                        </p:tgtEl>
                                        <p:attrNameLst>
                                          <p:attrName>style.visibility</p:attrName>
                                        </p:attrNameLst>
                                      </p:cBhvr>
                                      <p:to>
                                        <p:strVal val="visible"/>
                                      </p:to>
                                    </p:set>
                                    <p:animEffect transition="in" filter="fade">
                                      <p:cBhvr>
                                        <p:cTn id="107"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6" grpId="1" animBg="1"/>
      <p:bldP spid="29" grpId="0" animBg="1"/>
      <p:bldP spid="29" grpId="1" animBg="1"/>
      <p:bldP spid="30" grpId="0" animBg="1"/>
      <p:bldP spid="30" grpId="1" animBg="1"/>
      <p:bldP spid="31" grpId="0" animBg="1"/>
      <p:bldP spid="31" grpId="1" animBg="1"/>
      <p:bldP spid="32" grpId="0" animBg="1"/>
      <p:bldP spid="32" grpId="1" animBg="1"/>
      <p:bldP spid="33" grpId="0" animBg="1"/>
      <p:bldP spid="33" grpId="1" animBg="1"/>
      <p:bldP spid="34" grpId="0" animBg="1"/>
      <p:bldP spid="34" grpId="1" animBg="1"/>
      <p:bldP spid="35" grpId="0" animBg="1"/>
      <p:bldP spid="35" grpId="1" animBg="1"/>
      <p:bldP spid="38" grpId="0" animBg="1"/>
      <p:bldP spid="38" grpId="1" animBg="1"/>
      <p:bldP spid="49" grpId="0"/>
      <p:bldP spid="49" grpId="1"/>
      <p:bldP spid="56" grpId="0" animBg="1"/>
      <p:bldP spid="56" grpId="1" animBg="1"/>
      <p:bldP spid="56" grpId="2" animBg="1"/>
      <p:bldP spid="57" grpId="0"/>
      <p:bldP spid="57" grpId="1"/>
      <p:bldP spid="58" grpId="0"/>
      <p:bldP spid="58"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Summary</a:t>
            </a:r>
            <a:endParaRPr lang="en-US" dirty="0"/>
          </a:p>
        </p:txBody>
      </p:sp>
      <p:sp>
        <p:nvSpPr>
          <p:cNvPr id="3" name="Content Placeholder 2"/>
          <p:cNvSpPr>
            <a:spLocks noGrp="1"/>
          </p:cNvSpPr>
          <p:nvPr>
            <p:ph idx="1"/>
          </p:nvPr>
        </p:nvSpPr>
        <p:spPr/>
        <p:txBody>
          <a:bodyPr/>
          <a:lstStyle/>
          <a:p>
            <a:r>
              <a:rPr lang="en-US" b="1" dirty="0" smtClean="0"/>
              <a:t>Observation: </a:t>
            </a:r>
            <a:r>
              <a:rPr lang="en-US" sz="2200" dirty="0" smtClean="0"/>
              <a:t>Heterogeneous CPU-GPU systems require memory schedulers with </a:t>
            </a:r>
            <a:r>
              <a:rPr lang="en-US" sz="2200" dirty="0" smtClean="0">
                <a:solidFill>
                  <a:srgbClr val="FF0000"/>
                </a:solidFill>
              </a:rPr>
              <a:t>large request buffers</a:t>
            </a:r>
          </a:p>
          <a:p>
            <a:endParaRPr lang="en-US" sz="800" dirty="0" smtClean="0"/>
          </a:p>
          <a:p>
            <a:r>
              <a:rPr lang="en-US" b="1" dirty="0" smtClean="0"/>
              <a:t>Problem: </a:t>
            </a:r>
            <a:r>
              <a:rPr lang="en-US" sz="2200" dirty="0" smtClean="0"/>
              <a:t>Existing monolithic application-aware memory scheduler designs are </a:t>
            </a:r>
            <a:r>
              <a:rPr lang="en-US" sz="2200" dirty="0" smtClean="0">
                <a:solidFill>
                  <a:srgbClr val="FF0000"/>
                </a:solidFill>
              </a:rPr>
              <a:t>hard to scale</a:t>
            </a:r>
            <a:r>
              <a:rPr lang="en-US" sz="2200" dirty="0" smtClean="0"/>
              <a:t> to large request buffer sizes</a:t>
            </a:r>
          </a:p>
          <a:p>
            <a:endParaRPr lang="en-US" sz="800" dirty="0" smtClean="0"/>
          </a:p>
          <a:p>
            <a:r>
              <a:rPr lang="en-US" b="1" dirty="0" smtClean="0"/>
              <a:t>Solution: </a:t>
            </a:r>
            <a:r>
              <a:rPr lang="en-US" sz="2200" dirty="0" smtClean="0"/>
              <a:t>Staged Memory Scheduling (SMS) </a:t>
            </a:r>
          </a:p>
          <a:p>
            <a:pPr lvl="1">
              <a:buNone/>
            </a:pPr>
            <a:r>
              <a:rPr lang="en-US" dirty="0" smtClean="0">
                <a:solidFill>
                  <a:srgbClr val="0000FF"/>
                </a:solidFill>
              </a:rPr>
              <a:t>decomposes the memory controller into three simple stages</a:t>
            </a:r>
            <a:r>
              <a:rPr lang="en-US" dirty="0" smtClean="0"/>
              <a:t>:</a:t>
            </a:r>
          </a:p>
          <a:p>
            <a:pPr lvl="1">
              <a:buNone/>
            </a:pPr>
            <a:r>
              <a:rPr lang="en-US" dirty="0" smtClean="0"/>
              <a:t>1) Batch formation: maintains row buffer locality</a:t>
            </a:r>
          </a:p>
          <a:p>
            <a:pPr lvl="1">
              <a:buNone/>
            </a:pPr>
            <a:r>
              <a:rPr lang="en-US" dirty="0" smtClean="0"/>
              <a:t>2) Batch scheduler: reduces interference between applications</a:t>
            </a:r>
          </a:p>
          <a:p>
            <a:pPr lvl="1">
              <a:buNone/>
            </a:pPr>
            <a:r>
              <a:rPr lang="en-US" dirty="0" smtClean="0"/>
              <a:t>3) DRAM command scheduler: issues requests to DRAM</a:t>
            </a:r>
          </a:p>
          <a:p>
            <a:endParaRPr lang="en-US" sz="800" dirty="0" smtClean="0"/>
          </a:p>
          <a:p>
            <a:r>
              <a:rPr lang="en-US" dirty="0" smtClean="0"/>
              <a:t>Compared to state-of-the-art memory schedulers:</a:t>
            </a:r>
          </a:p>
          <a:p>
            <a:pPr lvl="1"/>
            <a:r>
              <a:rPr lang="en-US" dirty="0" smtClean="0">
                <a:solidFill>
                  <a:srgbClr val="0000FF"/>
                </a:solidFill>
              </a:rPr>
              <a:t>SMS is significantly simpler and more scalable</a:t>
            </a:r>
          </a:p>
          <a:p>
            <a:pPr lvl="1"/>
            <a:r>
              <a:rPr lang="en-US" dirty="0" smtClean="0">
                <a:solidFill>
                  <a:srgbClr val="0000FF"/>
                </a:solidFill>
              </a:rPr>
              <a:t>SMS provides higher performance and fairness</a:t>
            </a:r>
          </a:p>
          <a:p>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2</a:t>
            </a:fld>
            <a:endParaRPr lang="en-US" alt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SMS: Staged Memory Scheduling</a:t>
            </a:r>
            <a:endParaRPr lang="en-US" dirty="0"/>
          </a:p>
        </p:txBody>
      </p:sp>
      <p:sp>
        <p:nvSpPr>
          <p:cNvPr id="4" name="Slide Number Placeholder 3"/>
          <p:cNvSpPr>
            <a:spLocks noGrp="1"/>
          </p:cNvSpPr>
          <p:nvPr>
            <p:ph type="sldNum" sz="quarter" idx="11"/>
          </p:nvPr>
        </p:nvSpPr>
        <p:spPr>
          <a:xfrm>
            <a:off x="6553200" y="6212160"/>
            <a:ext cx="2133600" cy="457200"/>
          </a:xfrm>
        </p:spPr>
        <p:txBody>
          <a:bodyPr/>
          <a:lstStyle/>
          <a:p>
            <a:fld id="{323594FA-E141-4234-AE05-360401972BE7}" type="slidenum">
              <a:rPr lang="en-US" altLang="en-US" smtClean="0"/>
              <a:pPr/>
              <a:t>20</a:t>
            </a:fld>
            <a:endParaRPr lang="en-US" altLang="en-US"/>
          </a:p>
        </p:txBody>
      </p:sp>
      <p:sp>
        <p:nvSpPr>
          <p:cNvPr id="59" name="TextBox 58"/>
          <p:cNvSpPr txBox="1"/>
          <p:nvPr/>
        </p:nvSpPr>
        <p:spPr>
          <a:xfrm>
            <a:off x="-36512" y="1700808"/>
            <a:ext cx="1244244" cy="430887"/>
          </a:xfrm>
          <a:prstGeom prst="rect">
            <a:avLst/>
          </a:prstGeom>
          <a:noFill/>
        </p:spPr>
        <p:txBody>
          <a:bodyPr wrap="square" rtlCol="0">
            <a:spAutoFit/>
          </a:bodyPr>
          <a:lstStyle/>
          <a:p>
            <a:r>
              <a:rPr lang="en-US" sz="2200" dirty="0" smtClean="0"/>
              <a:t>Stage 1</a:t>
            </a:r>
            <a:endParaRPr lang="en-US" sz="2200" dirty="0"/>
          </a:p>
        </p:txBody>
      </p:sp>
      <p:sp>
        <p:nvSpPr>
          <p:cNvPr id="60" name="TextBox 59"/>
          <p:cNvSpPr txBox="1"/>
          <p:nvPr/>
        </p:nvSpPr>
        <p:spPr>
          <a:xfrm>
            <a:off x="-36512" y="3356992"/>
            <a:ext cx="1244244" cy="430887"/>
          </a:xfrm>
          <a:prstGeom prst="rect">
            <a:avLst/>
          </a:prstGeom>
          <a:noFill/>
        </p:spPr>
        <p:txBody>
          <a:bodyPr wrap="square" rtlCol="0">
            <a:spAutoFit/>
          </a:bodyPr>
          <a:lstStyle/>
          <a:p>
            <a:r>
              <a:rPr lang="en-US" sz="2200" dirty="0" smtClean="0"/>
              <a:t>Stage 2</a:t>
            </a:r>
            <a:endParaRPr lang="en-US" sz="2200" dirty="0"/>
          </a:p>
        </p:txBody>
      </p:sp>
      <p:sp>
        <p:nvSpPr>
          <p:cNvPr id="63" name="TextBox 62"/>
          <p:cNvSpPr txBox="1"/>
          <p:nvPr/>
        </p:nvSpPr>
        <p:spPr>
          <a:xfrm>
            <a:off x="1383540" y="908720"/>
            <a:ext cx="1100228" cy="461665"/>
          </a:xfrm>
          <a:prstGeom prst="rect">
            <a:avLst/>
          </a:prstGeom>
          <a:noFill/>
        </p:spPr>
        <p:txBody>
          <a:bodyPr wrap="square" rtlCol="0">
            <a:spAutoFit/>
          </a:bodyPr>
          <a:lstStyle/>
          <a:p>
            <a:r>
              <a:rPr lang="en-US" sz="2400" dirty="0" smtClean="0"/>
              <a:t>Core 1</a:t>
            </a:r>
            <a:endParaRPr lang="en-US" sz="2400" dirty="0"/>
          </a:p>
        </p:txBody>
      </p:sp>
      <p:sp>
        <p:nvSpPr>
          <p:cNvPr id="64" name="TextBox 63"/>
          <p:cNvSpPr txBox="1"/>
          <p:nvPr/>
        </p:nvSpPr>
        <p:spPr>
          <a:xfrm>
            <a:off x="2865002" y="908720"/>
            <a:ext cx="1100228" cy="461665"/>
          </a:xfrm>
          <a:prstGeom prst="rect">
            <a:avLst/>
          </a:prstGeom>
          <a:noFill/>
        </p:spPr>
        <p:txBody>
          <a:bodyPr wrap="square" rtlCol="0">
            <a:spAutoFit/>
          </a:bodyPr>
          <a:lstStyle/>
          <a:p>
            <a:r>
              <a:rPr lang="en-US" sz="2400" dirty="0" smtClean="0"/>
              <a:t>Core 2</a:t>
            </a:r>
            <a:endParaRPr lang="en-US" sz="2400" dirty="0"/>
          </a:p>
        </p:txBody>
      </p:sp>
      <p:sp>
        <p:nvSpPr>
          <p:cNvPr id="65" name="TextBox 64"/>
          <p:cNvSpPr txBox="1"/>
          <p:nvPr/>
        </p:nvSpPr>
        <p:spPr>
          <a:xfrm>
            <a:off x="4346465" y="908720"/>
            <a:ext cx="1100228" cy="461665"/>
          </a:xfrm>
          <a:prstGeom prst="rect">
            <a:avLst/>
          </a:prstGeom>
          <a:noFill/>
        </p:spPr>
        <p:txBody>
          <a:bodyPr wrap="square" rtlCol="0">
            <a:spAutoFit/>
          </a:bodyPr>
          <a:lstStyle/>
          <a:p>
            <a:r>
              <a:rPr lang="en-US" sz="2400" dirty="0" smtClean="0"/>
              <a:t>Core 3</a:t>
            </a:r>
            <a:endParaRPr lang="en-US" sz="2400" dirty="0"/>
          </a:p>
        </p:txBody>
      </p:sp>
      <p:sp>
        <p:nvSpPr>
          <p:cNvPr id="66" name="TextBox 65"/>
          <p:cNvSpPr txBox="1"/>
          <p:nvPr/>
        </p:nvSpPr>
        <p:spPr>
          <a:xfrm>
            <a:off x="5760589" y="908720"/>
            <a:ext cx="1100228" cy="461665"/>
          </a:xfrm>
          <a:prstGeom prst="rect">
            <a:avLst/>
          </a:prstGeom>
          <a:noFill/>
        </p:spPr>
        <p:txBody>
          <a:bodyPr wrap="square" rtlCol="0">
            <a:spAutoFit/>
          </a:bodyPr>
          <a:lstStyle/>
          <a:p>
            <a:r>
              <a:rPr lang="en-US" sz="2400" dirty="0" smtClean="0"/>
              <a:t>Core 4</a:t>
            </a:r>
            <a:endParaRPr lang="en-US" sz="2400" dirty="0"/>
          </a:p>
        </p:txBody>
      </p:sp>
      <p:sp>
        <p:nvSpPr>
          <p:cNvPr id="67" name="Down Arrow 66"/>
          <p:cNvSpPr/>
          <p:nvPr/>
        </p:nvSpPr>
        <p:spPr>
          <a:xfrm>
            <a:off x="1748249"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Down Arrow 67"/>
          <p:cNvSpPr/>
          <p:nvPr/>
        </p:nvSpPr>
        <p:spPr>
          <a:xfrm>
            <a:off x="3260417"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Down Arrow 68"/>
          <p:cNvSpPr/>
          <p:nvPr/>
        </p:nvSpPr>
        <p:spPr>
          <a:xfrm>
            <a:off x="4700577"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Down Arrow 69"/>
          <p:cNvSpPr/>
          <p:nvPr/>
        </p:nvSpPr>
        <p:spPr>
          <a:xfrm>
            <a:off x="6140737"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Down Arrow 70"/>
          <p:cNvSpPr/>
          <p:nvPr/>
        </p:nvSpPr>
        <p:spPr>
          <a:xfrm>
            <a:off x="3719946" y="5517232"/>
            <a:ext cx="128965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p:cNvSpPr txBox="1"/>
          <p:nvPr/>
        </p:nvSpPr>
        <p:spPr>
          <a:xfrm>
            <a:off x="2627784" y="5867980"/>
            <a:ext cx="3456384" cy="369332"/>
          </a:xfrm>
          <a:prstGeom prst="rect">
            <a:avLst/>
          </a:prstGeom>
          <a:noFill/>
        </p:spPr>
        <p:txBody>
          <a:bodyPr wrap="square" rtlCol="0">
            <a:spAutoFit/>
          </a:bodyPr>
          <a:lstStyle/>
          <a:p>
            <a:pPr algn="ctr"/>
            <a:r>
              <a:rPr lang="en-US" dirty="0" smtClean="0"/>
              <a:t>To DRAM</a:t>
            </a:r>
            <a:endParaRPr lang="en-US" dirty="0"/>
          </a:p>
        </p:txBody>
      </p:sp>
      <p:sp>
        <p:nvSpPr>
          <p:cNvPr id="73" name="TextBox 72"/>
          <p:cNvSpPr txBox="1"/>
          <p:nvPr/>
        </p:nvSpPr>
        <p:spPr>
          <a:xfrm>
            <a:off x="7216188" y="908720"/>
            <a:ext cx="1100228" cy="461665"/>
          </a:xfrm>
          <a:prstGeom prst="rect">
            <a:avLst/>
          </a:prstGeom>
          <a:noFill/>
        </p:spPr>
        <p:txBody>
          <a:bodyPr wrap="square" rtlCol="0">
            <a:spAutoFit/>
          </a:bodyPr>
          <a:lstStyle/>
          <a:p>
            <a:r>
              <a:rPr lang="en-US" sz="2400" dirty="0" smtClean="0"/>
              <a:t>GPU</a:t>
            </a:r>
            <a:endParaRPr lang="en-US" sz="2400" dirty="0"/>
          </a:p>
        </p:txBody>
      </p:sp>
      <p:sp>
        <p:nvSpPr>
          <p:cNvPr id="74" name="Down Arrow 73"/>
          <p:cNvSpPr/>
          <p:nvPr/>
        </p:nvSpPr>
        <p:spPr>
          <a:xfrm>
            <a:off x="7504220"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p:cNvSpPr/>
          <p:nvPr/>
        </p:nvSpPr>
        <p:spPr>
          <a:xfrm>
            <a:off x="2699792"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3635896"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4572000"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TextBox 77"/>
          <p:cNvSpPr txBox="1"/>
          <p:nvPr/>
        </p:nvSpPr>
        <p:spPr>
          <a:xfrm>
            <a:off x="3635896" y="341970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79" name="TextBox 78"/>
          <p:cNvSpPr txBox="1"/>
          <p:nvPr/>
        </p:nvSpPr>
        <p:spPr>
          <a:xfrm>
            <a:off x="4572000" y="342900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80" name="Rectangle 79"/>
          <p:cNvSpPr/>
          <p:nvPr/>
        </p:nvSpPr>
        <p:spPr bwMode="auto">
          <a:xfrm>
            <a:off x="1311532" y="1861188"/>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81" name="Rectangle 80"/>
          <p:cNvSpPr/>
          <p:nvPr/>
        </p:nvSpPr>
        <p:spPr bwMode="auto">
          <a:xfrm>
            <a:off x="2792637" y="1861188"/>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82" name="Rectangle 81"/>
          <p:cNvSpPr/>
          <p:nvPr/>
        </p:nvSpPr>
        <p:spPr bwMode="auto">
          <a:xfrm>
            <a:off x="4287933" y="1861188"/>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83" name="Rectangle 82"/>
          <p:cNvSpPr/>
          <p:nvPr/>
        </p:nvSpPr>
        <p:spPr bwMode="auto">
          <a:xfrm>
            <a:off x="5702057" y="1881916"/>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84" name="Rectangle 83"/>
          <p:cNvSpPr/>
          <p:nvPr/>
        </p:nvSpPr>
        <p:spPr>
          <a:xfrm>
            <a:off x="2913839" y="2143593"/>
            <a:ext cx="875410" cy="263366"/>
          </a:xfrm>
          <a:prstGeom prst="rect">
            <a:avLst/>
          </a:prstGeom>
          <a:solidFill>
            <a:srgbClr val="00B0F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4409136" y="2512305"/>
            <a:ext cx="875410" cy="263366"/>
          </a:xfrm>
          <a:prstGeom prst="rect">
            <a:avLst/>
          </a:prstGeom>
          <a:solidFill>
            <a:srgbClr val="FF5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4409136" y="2143593"/>
            <a:ext cx="875410" cy="263366"/>
          </a:xfrm>
          <a:prstGeom prst="rect">
            <a:avLst/>
          </a:prstGeom>
          <a:solidFill>
            <a:srgbClr val="FF5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p:cNvSpPr/>
          <p:nvPr/>
        </p:nvSpPr>
        <p:spPr>
          <a:xfrm>
            <a:off x="5823260" y="2512305"/>
            <a:ext cx="875410" cy="263366"/>
          </a:xfrm>
          <a:prstGeom prst="rect">
            <a:avLst/>
          </a:prstGeom>
          <a:solidFill>
            <a:srgbClr val="92D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p:cNvSpPr/>
          <p:nvPr/>
        </p:nvSpPr>
        <p:spPr>
          <a:xfrm>
            <a:off x="5823260" y="2157522"/>
            <a:ext cx="875410" cy="263366"/>
          </a:xfrm>
          <a:prstGeom prst="rect">
            <a:avLst/>
          </a:prstGeom>
          <a:solidFill>
            <a:srgbClr val="92D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a:xfrm>
            <a:off x="1446210" y="2512305"/>
            <a:ext cx="875410" cy="263366"/>
          </a:xfrm>
          <a:prstGeom prst="rect">
            <a:avLst/>
          </a:prstGeom>
          <a:solidFill>
            <a:schemeClr val="accent1">
              <a:lumMod val="60000"/>
              <a:lumOff val="40000"/>
            </a:schemeClr>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p:cNvSpPr/>
          <p:nvPr/>
        </p:nvSpPr>
        <p:spPr>
          <a:xfrm>
            <a:off x="2913839" y="2512305"/>
            <a:ext cx="875410" cy="263366"/>
          </a:xfrm>
          <a:prstGeom prst="rect">
            <a:avLst/>
          </a:prstGeom>
          <a:solidFill>
            <a:srgbClr val="00B0F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Rectangle 90"/>
          <p:cNvSpPr/>
          <p:nvPr/>
        </p:nvSpPr>
        <p:spPr bwMode="auto">
          <a:xfrm>
            <a:off x="7072172" y="1844824"/>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92" name="Rectangle 91"/>
          <p:cNvSpPr/>
          <p:nvPr/>
        </p:nvSpPr>
        <p:spPr>
          <a:xfrm>
            <a:off x="7206850" y="2495941"/>
            <a:ext cx="875410" cy="263366"/>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Box 92"/>
          <p:cNvSpPr txBox="1"/>
          <p:nvPr/>
        </p:nvSpPr>
        <p:spPr>
          <a:xfrm>
            <a:off x="1897823" y="3265820"/>
            <a:ext cx="5050441" cy="523220"/>
          </a:xfrm>
          <a:prstGeom prst="rect">
            <a:avLst/>
          </a:prstGeom>
          <a:solidFill>
            <a:schemeClr val="tx2">
              <a:lumMod val="60000"/>
              <a:lumOff val="40000"/>
            </a:schemeClr>
          </a:solidFill>
          <a:ln w="38100">
            <a:solidFill>
              <a:schemeClr val="tx1"/>
            </a:solidFill>
          </a:ln>
        </p:spPr>
        <p:txBody>
          <a:bodyPr wrap="square" rtlCol="0">
            <a:spAutoFit/>
          </a:bodyPr>
          <a:lstStyle/>
          <a:p>
            <a:pPr algn="ctr"/>
            <a:r>
              <a:rPr lang="en-US" sz="2800" dirty="0" smtClean="0"/>
              <a:t>Batch Scheduler</a:t>
            </a:r>
            <a:endParaRPr lang="en-US" sz="2800" dirty="0"/>
          </a:p>
        </p:txBody>
      </p:sp>
      <p:sp>
        <p:nvSpPr>
          <p:cNvPr id="94" name="Down Arrow 93"/>
          <p:cNvSpPr/>
          <p:nvPr/>
        </p:nvSpPr>
        <p:spPr>
          <a:xfrm>
            <a:off x="3714394" y="2924945"/>
            <a:ext cx="1289654" cy="21602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p:cNvSpPr/>
          <p:nvPr/>
        </p:nvSpPr>
        <p:spPr>
          <a:xfrm>
            <a:off x="7204874" y="2132856"/>
            <a:ext cx="875410" cy="263366"/>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p:cNvSpPr/>
          <p:nvPr/>
        </p:nvSpPr>
        <p:spPr bwMode="auto">
          <a:xfrm>
            <a:off x="5960989" y="4160855"/>
            <a:ext cx="1131291" cy="12623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97" name="Rectangle 96"/>
          <p:cNvSpPr/>
          <p:nvPr/>
        </p:nvSpPr>
        <p:spPr bwMode="auto">
          <a:xfrm>
            <a:off x="4546865" y="4149080"/>
            <a:ext cx="1131291" cy="12623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98" name="Rectangle 97"/>
          <p:cNvSpPr/>
          <p:nvPr/>
        </p:nvSpPr>
        <p:spPr bwMode="auto">
          <a:xfrm>
            <a:off x="3065403" y="4149080"/>
            <a:ext cx="1131291" cy="12623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99" name="Rectangle 98"/>
          <p:cNvSpPr/>
          <p:nvPr/>
        </p:nvSpPr>
        <p:spPr bwMode="auto">
          <a:xfrm>
            <a:off x="1570464" y="4149080"/>
            <a:ext cx="1131291" cy="12623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100" name="Rectangle 99"/>
          <p:cNvSpPr/>
          <p:nvPr/>
        </p:nvSpPr>
        <p:spPr>
          <a:xfrm>
            <a:off x="1705142" y="5063396"/>
            <a:ext cx="875410" cy="263366"/>
          </a:xfrm>
          <a:prstGeom prst="rect">
            <a:avLst/>
          </a:prstGeom>
          <a:solidFill>
            <a:schemeClr val="accent1">
              <a:lumMod val="60000"/>
              <a:lumOff val="40000"/>
            </a:schemeClr>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1705142" y="4317019"/>
            <a:ext cx="875410" cy="263366"/>
          </a:xfrm>
          <a:prstGeom prst="rect">
            <a:avLst/>
          </a:prstGeom>
          <a:solidFill>
            <a:srgbClr val="00B0F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1705142" y="4685731"/>
            <a:ext cx="875410" cy="263366"/>
          </a:xfrm>
          <a:prstGeom prst="rect">
            <a:avLst/>
          </a:prstGeom>
          <a:solidFill>
            <a:srgbClr val="00B0F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p:cNvSpPr/>
          <p:nvPr/>
        </p:nvSpPr>
        <p:spPr>
          <a:xfrm>
            <a:off x="4668068" y="5063396"/>
            <a:ext cx="875410" cy="263366"/>
          </a:xfrm>
          <a:prstGeom prst="rect">
            <a:avLst/>
          </a:prstGeom>
          <a:solidFill>
            <a:srgbClr val="FF5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p:cNvSpPr/>
          <p:nvPr/>
        </p:nvSpPr>
        <p:spPr>
          <a:xfrm>
            <a:off x="4668068" y="4685731"/>
            <a:ext cx="875410" cy="263366"/>
          </a:xfrm>
          <a:prstGeom prst="rect">
            <a:avLst/>
          </a:prstGeom>
          <a:solidFill>
            <a:srgbClr val="FF5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3186605" y="5054444"/>
            <a:ext cx="875410" cy="263366"/>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86605" y="4682116"/>
            <a:ext cx="875410" cy="263366"/>
          </a:xfrm>
          <a:prstGeom prst="rect">
            <a:avLst/>
          </a:prstGeom>
          <a:solidFill>
            <a:srgbClr val="92D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Down Arrow 106"/>
          <p:cNvSpPr/>
          <p:nvPr/>
        </p:nvSpPr>
        <p:spPr>
          <a:xfrm>
            <a:off x="3714394" y="3820399"/>
            <a:ext cx="1289654" cy="2566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8" name="Straight Connector 107"/>
          <p:cNvCxnSpPr/>
          <p:nvPr/>
        </p:nvCxnSpPr>
        <p:spPr>
          <a:xfrm>
            <a:off x="251520" y="3068960"/>
            <a:ext cx="835292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251520" y="3933056"/>
            <a:ext cx="835292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10" name="TextBox 109"/>
          <p:cNvSpPr txBox="1"/>
          <p:nvPr/>
        </p:nvSpPr>
        <p:spPr>
          <a:xfrm>
            <a:off x="0" y="2276872"/>
            <a:ext cx="1403648" cy="646331"/>
          </a:xfrm>
          <a:prstGeom prst="rect">
            <a:avLst/>
          </a:prstGeom>
          <a:noFill/>
        </p:spPr>
        <p:txBody>
          <a:bodyPr wrap="square" rtlCol="0">
            <a:spAutoFit/>
          </a:bodyPr>
          <a:lstStyle/>
          <a:p>
            <a:r>
              <a:rPr lang="en-US" b="1" dirty="0" smtClean="0"/>
              <a:t>Batch Formation</a:t>
            </a:r>
            <a:endParaRPr lang="en-US" b="1" dirty="0"/>
          </a:p>
        </p:txBody>
      </p:sp>
      <p:sp>
        <p:nvSpPr>
          <p:cNvPr id="111" name="TextBox 110"/>
          <p:cNvSpPr txBox="1"/>
          <p:nvPr/>
        </p:nvSpPr>
        <p:spPr>
          <a:xfrm>
            <a:off x="-36512" y="4582289"/>
            <a:ext cx="1244244" cy="430887"/>
          </a:xfrm>
          <a:prstGeom prst="rect">
            <a:avLst/>
          </a:prstGeom>
          <a:noFill/>
        </p:spPr>
        <p:txBody>
          <a:bodyPr wrap="square" rtlCol="0">
            <a:spAutoFit/>
          </a:bodyPr>
          <a:lstStyle/>
          <a:p>
            <a:r>
              <a:rPr lang="en-US" sz="2200" dirty="0" smtClean="0"/>
              <a:t>Stage 3</a:t>
            </a:r>
            <a:endParaRPr lang="en-US" sz="2200" dirty="0"/>
          </a:p>
        </p:txBody>
      </p:sp>
      <p:sp>
        <p:nvSpPr>
          <p:cNvPr id="112" name="TextBox 111"/>
          <p:cNvSpPr txBox="1"/>
          <p:nvPr/>
        </p:nvSpPr>
        <p:spPr>
          <a:xfrm>
            <a:off x="0" y="5085184"/>
            <a:ext cx="1440160" cy="923330"/>
          </a:xfrm>
          <a:prstGeom prst="rect">
            <a:avLst/>
          </a:prstGeom>
          <a:noFill/>
        </p:spPr>
        <p:txBody>
          <a:bodyPr wrap="square" rtlCol="0">
            <a:spAutoFit/>
          </a:bodyPr>
          <a:lstStyle/>
          <a:p>
            <a:r>
              <a:rPr lang="en-US" b="1" dirty="0" smtClean="0"/>
              <a:t>DRAM Command Scheduler</a:t>
            </a:r>
            <a:endParaRPr lang="en-US" b="1" dirty="0"/>
          </a:p>
        </p:txBody>
      </p:sp>
      <p:sp>
        <p:nvSpPr>
          <p:cNvPr id="55" name="Rectangle 54"/>
          <p:cNvSpPr/>
          <p:nvPr/>
        </p:nvSpPr>
        <p:spPr>
          <a:xfrm>
            <a:off x="0" y="908720"/>
            <a:ext cx="8820472" cy="2160240"/>
          </a:xfrm>
          <a:prstGeom prst="rect">
            <a:avLst/>
          </a:prstGeom>
          <a:solidFill>
            <a:schemeClr val="bg1">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p:cNvSpPr txBox="1"/>
          <p:nvPr/>
        </p:nvSpPr>
        <p:spPr>
          <a:xfrm>
            <a:off x="1724891" y="5361703"/>
            <a:ext cx="886333" cy="369332"/>
          </a:xfrm>
          <a:prstGeom prst="rect">
            <a:avLst/>
          </a:prstGeom>
          <a:noFill/>
        </p:spPr>
        <p:txBody>
          <a:bodyPr wrap="none" rtlCol="0">
            <a:spAutoFit/>
          </a:bodyPr>
          <a:lstStyle/>
          <a:p>
            <a:r>
              <a:rPr lang="en-US" dirty="0" smtClean="0"/>
              <a:t>Bank 1</a:t>
            </a:r>
            <a:endParaRPr lang="en-US" dirty="0"/>
          </a:p>
        </p:txBody>
      </p:sp>
      <p:sp>
        <p:nvSpPr>
          <p:cNvPr id="114" name="TextBox 113"/>
          <p:cNvSpPr txBox="1"/>
          <p:nvPr/>
        </p:nvSpPr>
        <p:spPr>
          <a:xfrm>
            <a:off x="3186557" y="5347847"/>
            <a:ext cx="886333" cy="369332"/>
          </a:xfrm>
          <a:prstGeom prst="rect">
            <a:avLst/>
          </a:prstGeom>
          <a:noFill/>
        </p:spPr>
        <p:txBody>
          <a:bodyPr wrap="none" rtlCol="0">
            <a:spAutoFit/>
          </a:bodyPr>
          <a:lstStyle/>
          <a:p>
            <a:r>
              <a:rPr lang="en-US" dirty="0" smtClean="0"/>
              <a:t>Bank 2</a:t>
            </a:r>
            <a:endParaRPr lang="en-US" dirty="0"/>
          </a:p>
        </p:txBody>
      </p:sp>
      <p:sp>
        <p:nvSpPr>
          <p:cNvPr id="115" name="TextBox 114"/>
          <p:cNvSpPr txBox="1"/>
          <p:nvPr/>
        </p:nvSpPr>
        <p:spPr>
          <a:xfrm>
            <a:off x="4696717" y="5361703"/>
            <a:ext cx="886333" cy="369332"/>
          </a:xfrm>
          <a:prstGeom prst="rect">
            <a:avLst/>
          </a:prstGeom>
          <a:noFill/>
        </p:spPr>
        <p:txBody>
          <a:bodyPr wrap="none" rtlCol="0">
            <a:spAutoFit/>
          </a:bodyPr>
          <a:lstStyle/>
          <a:p>
            <a:r>
              <a:rPr lang="en-US" dirty="0" smtClean="0"/>
              <a:t>Bank 3</a:t>
            </a:r>
            <a:endParaRPr lang="en-US" dirty="0"/>
          </a:p>
        </p:txBody>
      </p:sp>
      <p:sp>
        <p:nvSpPr>
          <p:cNvPr id="116" name="TextBox 115"/>
          <p:cNvSpPr txBox="1"/>
          <p:nvPr/>
        </p:nvSpPr>
        <p:spPr>
          <a:xfrm>
            <a:off x="6089111" y="5361703"/>
            <a:ext cx="886333" cy="369332"/>
          </a:xfrm>
          <a:prstGeom prst="rect">
            <a:avLst/>
          </a:prstGeom>
          <a:noFill/>
        </p:spPr>
        <p:txBody>
          <a:bodyPr wrap="none" rtlCol="0">
            <a:spAutoFit/>
          </a:bodyPr>
          <a:lstStyle/>
          <a:p>
            <a:r>
              <a:rPr lang="en-US" dirty="0" smtClean="0"/>
              <a:t>Bank 4</a:t>
            </a:r>
            <a:endParaRPr lang="en-US" dirty="0"/>
          </a:p>
        </p:txBody>
      </p:sp>
      <p:sp>
        <p:nvSpPr>
          <p:cNvPr id="54" name="Rectangle 53"/>
          <p:cNvSpPr/>
          <p:nvPr/>
        </p:nvSpPr>
        <p:spPr>
          <a:xfrm>
            <a:off x="-36512" y="3933056"/>
            <a:ext cx="8784976" cy="2232248"/>
          </a:xfrm>
          <a:prstGeom prst="rect">
            <a:avLst/>
          </a:prstGeom>
          <a:solidFill>
            <a:schemeClr val="bg1">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662419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smtClean="0"/>
              <a:t>Stage 2: Batch Scheduler</a:t>
            </a:r>
          </a:p>
        </p:txBody>
      </p:sp>
      <p:sp>
        <p:nvSpPr>
          <p:cNvPr id="3" name="Content Placeholder 2"/>
          <p:cNvSpPr>
            <a:spLocks noGrp="1"/>
          </p:cNvSpPr>
          <p:nvPr>
            <p:ph idx="1"/>
          </p:nvPr>
        </p:nvSpPr>
        <p:spPr/>
        <p:txBody>
          <a:bodyPr/>
          <a:lstStyle/>
          <a:p>
            <a:r>
              <a:rPr lang="en-US" dirty="0" smtClean="0"/>
              <a:t>Goal: </a:t>
            </a:r>
            <a:r>
              <a:rPr lang="en-US" b="1" dirty="0">
                <a:solidFill>
                  <a:srgbClr val="0000FF"/>
                </a:solidFill>
              </a:rPr>
              <a:t>M</a:t>
            </a:r>
            <a:r>
              <a:rPr lang="en-US" b="1" dirty="0" smtClean="0">
                <a:solidFill>
                  <a:srgbClr val="0000FF"/>
                </a:solidFill>
              </a:rPr>
              <a:t>inimize interference between applications</a:t>
            </a:r>
            <a:endParaRPr lang="en-US" dirty="0" smtClean="0"/>
          </a:p>
          <a:p>
            <a:endParaRPr lang="en-US" dirty="0" smtClean="0"/>
          </a:p>
          <a:p>
            <a:r>
              <a:rPr lang="en-US" dirty="0" smtClean="0"/>
              <a:t>Stage 1 forms batches </a:t>
            </a:r>
            <a:r>
              <a:rPr lang="en-US" dirty="0" smtClean="0">
                <a:solidFill>
                  <a:srgbClr val="0000FF"/>
                </a:solidFill>
              </a:rPr>
              <a:t>within each application</a:t>
            </a:r>
          </a:p>
          <a:p>
            <a:r>
              <a:rPr lang="en-US" dirty="0" smtClean="0"/>
              <a:t>Stage 2 schedules batches</a:t>
            </a:r>
            <a:r>
              <a:rPr lang="en-US" dirty="0" smtClean="0">
                <a:solidFill>
                  <a:srgbClr val="0000FF"/>
                </a:solidFill>
              </a:rPr>
              <a:t> from different applications</a:t>
            </a:r>
          </a:p>
          <a:p>
            <a:pPr lvl="1"/>
            <a:r>
              <a:rPr lang="en-US" dirty="0" smtClean="0"/>
              <a:t>Schedules the oldest batch from each application</a:t>
            </a:r>
          </a:p>
          <a:p>
            <a:endParaRPr lang="en-US" dirty="0" smtClean="0"/>
          </a:p>
          <a:p>
            <a:r>
              <a:rPr lang="en-US" dirty="0" smtClean="0"/>
              <a:t>Question: Which application’s batch should be scheduled next?</a:t>
            </a:r>
          </a:p>
          <a:p>
            <a:r>
              <a:rPr lang="en-US" dirty="0" smtClean="0"/>
              <a:t>Goal: Maximize system performance and fairness</a:t>
            </a:r>
          </a:p>
          <a:p>
            <a:pPr lvl="1"/>
            <a:r>
              <a:rPr lang="en-US" dirty="0" smtClean="0"/>
              <a:t>To achieve this goal, the batch scheduler chooses between two different policies</a:t>
            </a: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21</a:t>
            </a:fld>
            <a:endParaRPr lang="en-US" alt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2: Two Batch Scheduling Algorithms</a:t>
            </a:r>
          </a:p>
        </p:txBody>
      </p:sp>
      <p:sp>
        <p:nvSpPr>
          <p:cNvPr id="3" name="Content Placeholder 2"/>
          <p:cNvSpPr>
            <a:spLocks noGrp="1"/>
          </p:cNvSpPr>
          <p:nvPr>
            <p:ph idx="1"/>
          </p:nvPr>
        </p:nvSpPr>
        <p:spPr/>
        <p:txBody>
          <a:bodyPr/>
          <a:lstStyle/>
          <a:p>
            <a:r>
              <a:rPr lang="en-US" b="1" dirty="0" smtClean="0">
                <a:solidFill>
                  <a:srgbClr val="0000FF"/>
                </a:solidFill>
              </a:rPr>
              <a:t>Shortest Job First (SJF)</a:t>
            </a:r>
          </a:p>
          <a:p>
            <a:pPr lvl="1"/>
            <a:r>
              <a:rPr lang="en-US" dirty="0" smtClean="0"/>
              <a:t>Prioritize the applications with the fewest outstanding memory requests because </a:t>
            </a:r>
            <a:r>
              <a:rPr lang="en-US" dirty="0" smtClean="0">
                <a:solidFill>
                  <a:srgbClr val="0000FF"/>
                </a:solidFill>
              </a:rPr>
              <a:t>they make fast forward progress</a:t>
            </a:r>
          </a:p>
          <a:p>
            <a:pPr lvl="1"/>
            <a:r>
              <a:rPr lang="en-US" b="1" dirty="0" smtClean="0">
                <a:solidFill>
                  <a:srgbClr val="0000FF"/>
                </a:solidFill>
              </a:rPr>
              <a:t>Pro:</a:t>
            </a:r>
            <a:r>
              <a:rPr lang="en-US" dirty="0" smtClean="0"/>
              <a:t> Good system performance and fairness</a:t>
            </a:r>
          </a:p>
          <a:p>
            <a:pPr lvl="1"/>
            <a:r>
              <a:rPr lang="en-US" b="1" dirty="0" smtClean="0">
                <a:solidFill>
                  <a:srgbClr val="FF0000"/>
                </a:solidFill>
              </a:rPr>
              <a:t>Con:</a:t>
            </a:r>
            <a:r>
              <a:rPr lang="en-US" dirty="0" smtClean="0"/>
              <a:t> GPU and memory-intensive applications get </a:t>
            </a:r>
            <a:r>
              <a:rPr lang="en-US" dirty="0" err="1" smtClean="0"/>
              <a:t>deprioritized</a:t>
            </a:r>
            <a:endParaRPr lang="en-US" dirty="0" smtClean="0"/>
          </a:p>
          <a:p>
            <a:pPr lvl="1">
              <a:buNone/>
            </a:pPr>
            <a:endParaRPr lang="en-US" dirty="0" smtClean="0"/>
          </a:p>
          <a:p>
            <a:pPr lvl="1">
              <a:buNone/>
            </a:pPr>
            <a:endParaRPr lang="en-US" dirty="0" smtClean="0"/>
          </a:p>
          <a:p>
            <a:r>
              <a:rPr lang="en-US" b="1" dirty="0" smtClean="0">
                <a:solidFill>
                  <a:srgbClr val="0000FF"/>
                </a:solidFill>
              </a:rPr>
              <a:t>Round-Robin (RR)</a:t>
            </a:r>
          </a:p>
          <a:p>
            <a:pPr lvl="1"/>
            <a:r>
              <a:rPr lang="en-US" dirty="0" smtClean="0"/>
              <a:t>Prioritize the applications in a round-robin manner to ensure that </a:t>
            </a:r>
            <a:r>
              <a:rPr lang="en-US" dirty="0" smtClean="0">
                <a:solidFill>
                  <a:srgbClr val="0000FF"/>
                </a:solidFill>
              </a:rPr>
              <a:t>memory-intensive applications can make progress</a:t>
            </a:r>
          </a:p>
          <a:p>
            <a:pPr lvl="1"/>
            <a:r>
              <a:rPr lang="en-US" b="1" dirty="0" smtClean="0">
                <a:solidFill>
                  <a:srgbClr val="0000FF"/>
                </a:solidFill>
              </a:rPr>
              <a:t>Pro:</a:t>
            </a:r>
            <a:r>
              <a:rPr lang="en-US" dirty="0" smtClean="0"/>
              <a:t> GPU and memory-intensive applications are treated fairly</a:t>
            </a:r>
          </a:p>
          <a:p>
            <a:pPr lvl="1"/>
            <a:r>
              <a:rPr lang="en-US" b="1" dirty="0" smtClean="0">
                <a:solidFill>
                  <a:srgbClr val="FF0000"/>
                </a:solidFill>
              </a:rPr>
              <a:t>Con:</a:t>
            </a:r>
            <a:r>
              <a:rPr lang="en-US" dirty="0" smtClean="0">
                <a:solidFill>
                  <a:srgbClr val="FF0000"/>
                </a:solidFill>
              </a:rPr>
              <a:t> </a:t>
            </a:r>
            <a:r>
              <a:rPr lang="en-US" dirty="0" smtClean="0"/>
              <a:t>GPU and memory-intensive applications significantly slow down others</a:t>
            </a: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22</a:t>
            </a:fld>
            <a:endParaRPr lang="en-US" alt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smtClean="0"/>
              <a:t>Stage 2: Batch Scheduling Policy</a:t>
            </a:r>
          </a:p>
        </p:txBody>
      </p:sp>
      <p:sp>
        <p:nvSpPr>
          <p:cNvPr id="3" name="Content Placeholder 2"/>
          <p:cNvSpPr>
            <a:spLocks noGrp="1"/>
          </p:cNvSpPr>
          <p:nvPr>
            <p:ph idx="1"/>
          </p:nvPr>
        </p:nvSpPr>
        <p:spPr/>
        <p:txBody>
          <a:bodyPr/>
          <a:lstStyle/>
          <a:p>
            <a:r>
              <a:rPr lang="en-US" dirty="0" smtClean="0"/>
              <a:t>The importance of the GPU varies between systems and over time </a:t>
            </a:r>
            <a:r>
              <a:rPr lang="en-US" dirty="0" smtClean="0">
                <a:sym typeface="Wingdings" pitchFamily="2" charset="2"/>
              </a:rPr>
              <a:t> Scheduling policy needs to adapt to this</a:t>
            </a:r>
            <a:endParaRPr lang="en-US" dirty="0" smtClean="0"/>
          </a:p>
          <a:p>
            <a:endParaRPr lang="en-US" b="1" dirty="0" smtClean="0">
              <a:solidFill>
                <a:srgbClr val="0000FF"/>
              </a:solidFill>
            </a:endParaRPr>
          </a:p>
          <a:p>
            <a:r>
              <a:rPr lang="en-US" dirty="0" smtClean="0">
                <a:solidFill>
                  <a:srgbClr val="0000FF"/>
                </a:solidFill>
              </a:rPr>
              <a:t>Solution</a:t>
            </a:r>
            <a:r>
              <a:rPr lang="en-US" dirty="0" smtClean="0"/>
              <a:t>: Hybrid Policy</a:t>
            </a:r>
          </a:p>
          <a:p>
            <a:r>
              <a:rPr lang="en-US" dirty="0" smtClean="0"/>
              <a:t>At every cycle:</a:t>
            </a:r>
          </a:p>
          <a:p>
            <a:pPr lvl="1"/>
            <a:r>
              <a:rPr lang="en-US" dirty="0" smtClean="0"/>
              <a:t>With probability </a:t>
            </a:r>
            <a:r>
              <a:rPr lang="en-US" i="1" dirty="0" smtClean="0"/>
              <a:t>p </a:t>
            </a:r>
            <a:r>
              <a:rPr lang="en-US" dirty="0" smtClean="0"/>
              <a:t>: </a:t>
            </a:r>
            <a:r>
              <a:rPr lang="en-US" dirty="0" smtClean="0">
                <a:solidFill>
                  <a:srgbClr val="0000FF"/>
                </a:solidFill>
              </a:rPr>
              <a:t>Shortest Job First </a:t>
            </a:r>
            <a:r>
              <a:rPr lang="en-US" dirty="0" smtClean="0">
                <a:solidFill>
                  <a:srgbClr val="0000FF"/>
                </a:solidFill>
                <a:sym typeface="Wingdings" pitchFamily="2" charset="2"/>
              </a:rPr>
              <a:t> Benefits the CPU</a:t>
            </a:r>
            <a:endParaRPr lang="en-US" dirty="0" smtClean="0">
              <a:solidFill>
                <a:srgbClr val="0000FF"/>
              </a:solidFill>
            </a:endParaRPr>
          </a:p>
          <a:p>
            <a:pPr lvl="1"/>
            <a:r>
              <a:rPr lang="en-US" dirty="0" smtClean="0"/>
              <a:t>With probability </a:t>
            </a:r>
            <a:r>
              <a:rPr lang="en-US" i="1" dirty="0" smtClean="0"/>
              <a:t>1-p </a:t>
            </a:r>
            <a:r>
              <a:rPr lang="en-US" dirty="0" smtClean="0"/>
              <a:t>: </a:t>
            </a:r>
            <a:r>
              <a:rPr lang="en-US" dirty="0" smtClean="0">
                <a:solidFill>
                  <a:srgbClr val="0000FF"/>
                </a:solidFill>
              </a:rPr>
              <a:t>Round-Robin </a:t>
            </a:r>
            <a:r>
              <a:rPr lang="en-US" dirty="0" smtClean="0">
                <a:solidFill>
                  <a:srgbClr val="0000FF"/>
                </a:solidFill>
                <a:sym typeface="Wingdings" pitchFamily="2" charset="2"/>
              </a:rPr>
              <a:t> Benefits the GPU</a:t>
            </a:r>
            <a:endParaRPr lang="en-US" dirty="0" smtClean="0">
              <a:solidFill>
                <a:srgbClr val="0000FF"/>
              </a:solidFill>
            </a:endParaRPr>
          </a:p>
          <a:p>
            <a:pPr lvl="1"/>
            <a:endParaRPr lang="en-US" b="1" dirty="0"/>
          </a:p>
          <a:p>
            <a:r>
              <a:rPr lang="en-US" dirty="0" smtClean="0"/>
              <a:t>System software can configure </a:t>
            </a:r>
            <a:r>
              <a:rPr lang="en-US" i="1" dirty="0" smtClean="0"/>
              <a:t>p</a:t>
            </a:r>
            <a:r>
              <a:rPr lang="en-US" dirty="0" smtClean="0"/>
              <a:t> based on the importance/weight of the GPU</a:t>
            </a:r>
          </a:p>
          <a:p>
            <a:pPr lvl="1"/>
            <a:r>
              <a:rPr lang="en-US" dirty="0" smtClean="0"/>
              <a:t>Higher GPU importance </a:t>
            </a:r>
            <a:r>
              <a:rPr lang="en-US" dirty="0" smtClean="0">
                <a:sym typeface="Wingdings" pitchFamily="2" charset="2"/>
              </a:rPr>
              <a:t> Lower </a:t>
            </a:r>
            <a:r>
              <a:rPr lang="en-US" i="1" dirty="0" smtClean="0">
                <a:sym typeface="Wingdings" pitchFamily="2" charset="2"/>
              </a:rPr>
              <a:t>p</a:t>
            </a:r>
            <a:r>
              <a:rPr lang="en-US" dirty="0" smtClean="0">
                <a:sym typeface="Wingdings" pitchFamily="2" charset="2"/>
              </a:rPr>
              <a:t> value</a:t>
            </a:r>
            <a:endParaRPr lang="en-US" dirty="0" smtClean="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23</a:t>
            </a:fld>
            <a:endParaRPr lang="en-US" alt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SMS: Staged Memory Scheduling</a:t>
            </a:r>
            <a:endParaRPr lang="en-US" dirty="0"/>
          </a:p>
        </p:txBody>
      </p:sp>
      <p:sp>
        <p:nvSpPr>
          <p:cNvPr id="4" name="Slide Number Placeholder 3"/>
          <p:cNvSpPr>
            <a:spLocks noGrp="1"/>
          </p:cNvSpPr>
          <p:nvPr>
            <p:ph type="sldNum" sz="quarter" idx="11"/>
          </p:nvPr>
        </p:nvSpPr>
        <p:spPr>
          <a:xfrm>
            <a:off x="6553200" y="6212160"/>
            <a:ext cx="2133600" cy="457200"/>
          </a:xfrm>
        </p:spPr>
        <p:txBody>
          <a:bodyPr/>
          <a:lstStyle/>
          <a:p>
            <a:fld id="{323594FA-E141-4234-AE05-360401972BE7}" type="slidenum">
              <a:rPr lang="en-US" altLang="en-US" smtClean="0"/>
              <a:pPr/>
              <a:t>24</a:t>
            </a:fld>
            <a:endParaRPr lang="en-US" altLang="en-US"/>
          </a:p>
        </p:txBody>
      </p:sp>
      <p:sp>
        <p:nvSpPr>
          <p:cNvPr id="58" name="TextBox 57"/>
          <p:cNvSpPr txBox="1"/>
          <p:nvPr/>
        </p:nvSpPr>
        <p:spPr>
          <a:xfrm>
            <a:off x="-36512" y="1700808"/>
            <a:ext cx="1244244" cy="430887"/>
          </a:xfrm>
          <a:prstGeom prst="rect">
            <a:avLst/>
          </a:prstGeom>
          <a:noFill/>
        </p:spPr>
        <p:txBody>
          <a:bodyPr wrap="square" rtlCol="0">
            <a:spAutoFit/>
          </a:bodyPr>
          <a:lstStyle/>
          <a:p>
            <a:r>
              <a:rPr lang="en-US" sz="2200" dirty="0" smtClean="0"/>
              <a:t>Stage 1</a:t>
            </a:r>
            <a:endParaRPr lang="en-US" sz="2200" dirty="0"/>
          </a:p>
        </p:txBody>
      </p:sp>
      <p:sp>
        <p:nvSpPr>
          <p:cNvPr id="60" name="TextBox 59"/>
          <p:cNvSpPr txBox="1"/>
          <p:nvPr/>
        </p:nvSpPr>
        <p:spPr>
          <a:xfrm>
            <a:off x="-36512" y="3356992"/>
            <a:ext cx="1244244" cy="430887"/>
          </a:xfrm>
          <a:prstGeom prst="rect">
            <a:avLst/>
          </a:prstGeom>
          <a:noFill/>
        </p:spPr>
        <p:txBody>
          <a:bodyPr wrap="square" rtlCol="0">
            <a:spAutoFit/>
          </a:bodyPr>
          <a:lstStyle/>
          <a:p>
            <a:r>
              <a:rPr lang="en-US" sz="2200" dirty="0" smtClean="0"/>
              <a:t>Stage 2</a:t>
            </a:r>
            <a:endParaRPr lang="en-US" sz="2200" dirty="0"/>
          </a:p>
        </p:txBody>
      </p:sp>
      <p:sp>
        <p:nvSpPr>
          <p:cNvPr id="61" name="TextBox 60"/>
          <p:cNvSpPr txBox="1"/>
          <p:nvPr/>
        </p:nvSpPr>
        <p:spPr>
          <a:xfrm>
            <a:off x="1383540" y="908720"/>
            <a:ext cx="1100228" cy="461665"/>
          </a:xfrm>
          <a:prstGeom prst="rect">
            <a:avLst/>
          </a:prstGeom>
          <a:noFill/>
        </p:spPr>
        <p:txBody>
          <a:bodyPr wrap="square" rtlCol="0">
            <a:spAutoFit/>
          </a:bodyPr>
          <a:lstStyle/>
          <a:p>
            <a:r>
              <a:rPr lang="en-US" sz="2400" dirty="0" smtClean="0"/>
              <a:t>Core 1</a:t>
            </a:r>
            <a:endParaRPr lang="en-US" sz="2400" dirty="0"/>
          </a:p>
        </p:txBody>
      </p:sp>
      <p:sp>
        <p:nvSpPr>
          <p:cNvPr id="62" name="TextBox 61"/>
          <p:cNvSpPr txBox="1"/>
          <p:nvPr/>
        </p:nvSpPr>
        <p:spPr>
          <a:xfrm>
            <a:off x="2865002" y="908720"/>
            <a:ext cx="1100228" cy="461665"/>
          </a:xfrm>
          <a:prstGeom prst="rect">
            <a:avLst/>
          </a:prstGeom>
          <a:noFill/>
        </p:spPr>
        <p:txBody>
          <a:bodyPr wrap="square" rtlCol="0">
            <a:spAutoFit/>
          </a:bodyPr>
          <a:lstStyle/>
          <a:p>
            <a:r>
              <a:rPr lang="en-US" sz="2400" dirty="0" smtClean="0"/>
              <a:t>Core 2</a:t>
            </a:r>
            <a:endParaRPr lang="en-US" sz="2400" dirty="0"/>
          </a:p>
        </p:txBody>
      </p:sp>
      <p:sp>
        <p:nvSpPr>
          <p:cNvPr id="63" name="TextBox 62"/>
          <p:cNvSpPr txBox="1"/>
          <p:nvPr/>
        </p:nvSpPr>
        <p:spPr>
          <a:xfrm>
            <a:off x="4346465" y="908720"/>
            <a:ext cx="1100228" cy="461665"/>
          </a:xfrm>
          <a:prstGeom prst="rect">
            <a:avLst/>
          </a:prstGeom>
          <a:noFill/>
        </p:spPr>
        <p:txBody>
          <a:bodyPr wrap="square" rtlCol="0">
            <a:spAutoFit/>
          </a:bodyPr>
          <a:lstStyle/>
          <a:p>
            <a:r>
              <a:rPr lang="en-US" sz="2400" dirty="0" smtClean="0"/>
              <a:t>Core 3</a:t>
            </a:r>
            <a:endParaRPr lang="en-US" sz="2400" dirty="0"/>
          </a:p>
        </p:txBody>
      </p:sp>
      <p:sp>
        <p:nvSpPr>
          <p:cNvPr id="64" name="TextBox 63"/>
          <p:cNvSpPr txBox="1"/>
          <p:nvPr/>
        </p:nvSpPr>
        <p:spPr>
          <a:xfrm>
            <a:off x="5760589" y="908720"/>
            <a:ext cx="1100228" cy="461665"/>
          </a:xfrm>
          <a:prstGeom prst="rect">
            <a:avLst/>
          </a:prstGeom>
          <a:noFill/>
        </p:spPr>
        <p:txBody>
          <a:bodyPr wrap="square" rtlCol="0">
            <a:spAutoFit/>
          </a:bodyPr>
          <a:lstStyle/>
          <a:p>
            <a:r>
              <a:rPr lang="en-US" sz="2400" dirty="0" smtClean="0"/>
              <a:t>Core 4</a:t>
            </a:r>
            <a:endParaRPr lang="en-US" sz="2400" dirty="0"/>
          </a:p>
        </p:txBody>
      </p:sp>
      <p:sp>
        <p:nvSpPr>
          <p:cNvPr id="65" name="Down Arrow 64"/>
          <p:cNvSpPr/>
          <p:nvPr/>
        </p:nvSpPr>
        <p:spPr>
          <a:xfrm>
            <a:off x="1748249"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Down Arrow 65"/>
          <p:cNvSpPr/>
          <p:nvPr/>
        </p:nvSpPr>
        <p:spPr>
          <a:xfrm>
            <a:off x="3260417"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Down Arrow 66"/>
          <p:cNvSpPr/>
          <p:nvPr/>
        </p:nvSpPr>
        <p:spPr>
          <a:xfrm>
            <a:off x="4700577"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Down Arrow 67"/>
          <p:cNvSpPr/>
          <p:nvPr/>
        </p:nvSpPr>
        <p:spPr>
          <a:xfrm>
            <a:off x="6140737"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Down Arrow 68"/>
          <p:cNvSpPr/>
          <p:nvPr/>
        </p:nvSpPr>
        <p:spPr>
          <a:xfrm>
            <a:off x="3719946" y="5517232"/>
            <a:ext cx="128965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2627784" y="5867980"/>
            <a:ext cx="3456384" cy="369332"/>
          </a:xfrm>
          <a:prstGeom prst="rect">
            <a:avLst/>
          </a:prstGeom>
          <a:noFill/>
        </p:spPr>
        <p:txBody>
          <a:bodyPr wrap="square" rtlCol="0">
            <a:spAutoFit/>
          </a:bodyPr>
          <a:lstStyle/>
          <a:p>
            <a:pPr algn="ctr"/>
            <a:r>
              <a:rPr lang="en-US" dirty="0" smtClean="0"/>
              <a:t>To DRAM</a:t>
            </a:r>
            <a:endParaRPr lang="en-US" dirty="0"/>
          </a:p>
        </p:txBody>
      </p:sp>
      <p:sp>
        <p:nvSpPr>
          <p:cNvPr id="71" name="TextBox 70"/>
          <p:cNvSpPr txBox="1"/>
          <p:nvPr/>
        </p:nvSpPr>
        <p:spPr>
          <a:xfrm>
            <a:off x="7216188" y="908720"/>
            <a:ext cx="1100228" cy="461665"/>
          </a:xfrm>
          <a:prstGeom prst="rect">
            <a:avLst/>
          </a:prstGeom>
          <a:noFill/>
        </p:spPr>
        <p:txBody>
          <a:bodyPr wrap="square" rtlCol="0">
            <a:spAutoFit/>
          </a:bodyPr>
          <a:lstStyle/>
          <a:p>
            <a:r>
              <a:rPr lang="en-US" sz="2400" dirty="0" smtClean="0"/>
              <a:t>GPU</a:t>
            </a:r>
            <a:endParaRPr lang="en-US" sz="2400" dirty="0"/>
          </a:p>
        </p:txBody>
      </p:sp>
      <p:sp>
        <p:nvSpPr>
          <p:cNvPr id="72" name="Down Arrow 71"/>
          <p:cNvSpPr/>
          <p:nvPr/>
        </p:nvSpPr>
        <p:spPr>
          <a:xfrm>
            <a:off x="7504220"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p:cNvSpPr/>
          <p:nvPr/>
        </p:nvSpPr>
        <p:spPr>
          <a:xfrm>
            <a:off x="2699792"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p:cNvSpPr/>
          <p:nvPr/>
        </p:nvSpPr>
        <p:spPr>
          <a:xfrm>
            <a:off x="3635896"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p:cNvSpPr/>
          <p:nvPr/>
        </p:nvSpPr>
        <p:spPr>
          <a:xfrm>
            <a:off x="4572000"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p:cNvSpPr txBox="1"/>
          <p:nvPr/>
        </p:nvSpPr>
        <p:spPr>
          <a:xfrm>
            <a:off x="3635896" y="341970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77" name="TextBox 76"/>
          <p:cNvSpPr txBox="1"/>
          <p:nvPr/>
        </p:nvSpPr>
        <p:spPr>
          <a:xfrm>
            <a:off x="4572000" y="342900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78" name="Rectangle 77"/>
          <p:cNvSpPr/>
          <p:nvPr/>
        </p:nvSpPr>
        <p:spPr bwMode="auto">
          <a:xfrm>
            <a:off x="1311532" y="1861188"/>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79" name="Rectangle 78"/>
          <p:cNvSpPr/>
          <p:nvPr/>
        </p:nvSpPr>
        <p:spPr bwMode="auto">
          <a:xfrm>
            <a:off x="2792637" y="1861188"/>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80" name="Rectangle 79"/>
          <p:cNvSpPr/>
          <p:nvPr/>
        </p:nvSpPr>
        <p:spPr bwMode="auto">
          <a:xfrm>
            <a:off x="4287933" y="1861188"/>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81" name="Rectangle 80"/>
          <p:cNvSpPr/>
          <p:nvPr/>
        </p:nvSpPr>
        <p:spPr bwMode="auto">
          <a:xfrm>
            <a:off x="5702057" y="1881916"/>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82" name="Rectangle 81"/>
          <p:cNvSpPr/>
          <p:nvPr/>
        </p:nvSpPr>
        <p:spPr>
          <a:xfrm>
            <a:off x="2913839" y="2143593"/>
            <a:ext cx="875410" cy="263366"/>
          </a:xfrm>
          <a:prstGeom prst="rect">
            <a:avLst/>
          </a:prstGeom>
          <a:solidFill>
            <a:srgbClr val="00B0F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4409136" y="2512305"/>
            <a:ext cx="875410" cy="263366"/>
          </a:xfrm>
          <a:prstGeom prst="rect">
            <a:avLst/>
          </a:prstGeom>
          <a:solidFill>
            <a:srgbClr val="FF5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p:nvPr/>
        </p:nvSpPr>
        <p:spPr>
          <a:xfrm>
            <a:off x="4409136" y="2143593"/>
            <a:ext cx="875410" cy="263366"/>
          </a:xfrm>
          <a:prstGeom prst="rect">
            <a:avLst/>
          </a:prstGeom>
          <a:solidFill>
            <a:srgbClr val="FF5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5823260" y="2512305"/>
            <a:ext cx="875410" cy="263366"/>
          </a:xfrm>
          <a:prstGeom prst="rect">
            <a:avLst/>
          </a:prstGeom>
          <a:solidFill>
            <a:srgbClr val="92D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5823260" y="2157522"/>
            <a:ext cx="875410" cy="263366"/>
          </a:xfrm>
          <a:prstGeom prst="rect">
            <a:avLst/>
          </a:prstGeom>
          <a:solidFill>
            <a:srgbClr val="92D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Rectangle 86"/>
          <p:cNvSpPr/>
          <p:nvPr/>
        </p:nvSpPr>
        <p:spPr>
          <a:xfrm>
            <a:off x="1446210" y="2512305"/>
            <a:ext cx="875410" cy="263366"/>
          </a:xfrm>
          <a:prstGeom prst="rect">
            <a:avLst/>
          </a:prstGeom>
          <a:solidFill>
            <a:schemeClr val="accent1">
              <a:lumMod val="60000"/>
              <a:lumOff val="40000"/>
            </a:schemeClr>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87"/>
          <p:cNvSpPr/>
          <p:nvPr/>
        </p:nvSpPr>
        <p:spPr>
          <a:xfrm>
            <a:off x="2913839" y="2512305"/>
            <a:ext cx="875410" cy="263366"/>
          </a:xfrm>
          <a:prstGeom prst="rect">
            <a:avLst/>
          </a:prstGeom>
          <a:solidFill>
            <a:srgbClr val="00B0F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bwMode="auto">
          <a:xfrm>
            <a:off x="7072172" y="1844824"/>
            <a:ext cx="1131291" cy="9991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90" name="Rectangle 89"/>
          <p:cNvSpPr/>
          <p:nvPr/>
        </p:nvSpPr>
        <p:spPr>
          <a:xfrm>
            <a:off x="7206850" y="2495941"/>
            <a:ext cx="875410" cy="263366"/>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p:cNvSpPr txBox="1"/>
          <p:nvPr/>
        </p:nvSpPr>
        <p:spPr>
          <a:xfrm>
            <a:off x="1897823" y="3265820"/>
            <a:ext cx="5050441" cy="523220"/>
          </a:xfrm>
          <a:prstGeom prst="rect">
            <a:avLst/>
          </a:prstGeom>
          <a:solidFill>
            <a:schemeClr val="tx2">
              <a:lumMod val="60000"/>
              <a:lumOff val="40000"/>
            </a:schemeClr>
          </a:solidFill>
          <a:ln w="38100">
            <a:solidFill>
              <a:schemeClr val="tx1"/>
            </a:solidFill>
          </a:ln>
        </p:spPr>
        <p:txBody>
          <a:bodyPr wrap="square" rtlCol="0">
            <a:spAutoFit/>
          </a:bodyPr>
          <a:lstStyle/>
          <a:p>
            <a:pPr algn="ctr"/>
            <a:r>
              <a:rPr lang="en-US" sz="2800" dirty="0" smtClean="0"/>
              <a:t>Batch Scheduler</a:t>
            </a:r>
            <a:endParaRPr lang="en-US" sz="2800" dirty="0"/>
          </a:p>
        </p:txBody>
      </p:sp>
      <p:sp>
        <p:nvSpPr>
          <p:cNvPr id="92" name="Down Arrow 91"/>
          <p:cNvSpPr/>
          <p:nvPr/>
        </p:nvSpPr>
        <p:spPr>
          <a:xfrm>
            <a:off x="3714394" y="2924945"/>
            <a:ext cx="1289654" cy="21602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p:cNvSpPr/>
          <p:nvPr/>
        </p:nvSpPr>
        <p:spPr>
          <a:xfrm>
            <a:off x="7204874" y="2132856"/>
            <a:ext cx="875410" cy="263366"/>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p:cNvSpPr/>
          <p:nvPr/>
        </p:nvSpPr>
        <p:spPr bwMode="auto">
          <a:xfrm>
            <a:off x="5960989" y="4160855"/>
            <a:ext cx="1131291" cy="12623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95" name="Rectangle 94"/>
          <p:cNvSpPr/>
          <p:nvPr/>
        </p:nvSpPr>
        <p:spPr bwMode="auto">
          <a:xfrm>
            <a:off x="4546865" y="4149080"/>
            <a:ext cx="1131291" cy="12623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96" name="Rectangle 95"/>
          <p:cNvSpPr/>
          <p:nvPr/>
        </p:nvSpPr>
        <p:spPr bwMode="auto">
          <a:xfrm>
            <a:off x="3065403" y="4149080"/>
            <a:ext cx="1131291" cy="12623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97" name="Rectangle 96"/>
          <p:cNvSpPr/>
          <p:nvPr/>
        </p:nvSpPr>
        <p:spPr bwMode="auto">
          <a:xfrm>
            <a:off x="1570464" y="4149080"/>
            <a:ext cx="1131291" cy="1262301"/>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98" name="Rectangle 97"/>
          <p:cNvSpPr/>
          <p:nvPr/>
        </p:nvSpPr>
        <p:spPr>
          <a:xfrm>
            <a:off x="1705142" y="5063396"/>
            <a:ext cx="875410" cy="263366"/>
          </a:xfrm>
          <a:prstGeom prst="rect">
            <a:avLst/>
          </a:prstGeom>
          <a:solidFill>
            <a:schemeClr val="accent1">
              <a:lumMod val="60000"/>
              <a:lumOff val="40000"/>
            </a:schemeClr>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p:cNvSpPr/>
          <p:nvPr/>
        </p:nvSpPr>
        <p:spPr>
          <a:xfrm>
            <a:off x="1705142" y="4317019"/>
            <a:ext cx="875410" cy="263366"/>
          </a:xfrm>
          <a:prstGeom prst="rect">
            <a:avLst/>
          </a:prstGeom>
          <a:solidFill>
            <a:srgbClr val="00B0F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99"/>
          <p:cNvSpPr/>
          <p:nvPr/>
        </p:nvSpPr>
        <p:spPr>
          <a:xfrm>
            <a:off x="1705142" y="4685731"/>
            <a:ext cx="875410" cy="263366"/>
          </a:xfrm>
          <a:prstGeom prst="rect">
            <a:avLst/>
          </a:prstGeom>
          <a:solidFill>
            <a:srgbClr val="00B0F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68068" y="5063396"/>
            <a:ext cx="875410" cy="263366"/>
          </a:xfrm>
          <a:prstGeom prst="rect">
            <a:avLst/>
          </a:prstGeom>
          <a:solidFill>
            <a:srgbClr val="FF5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4668068" y="4685731"/>
            <a:ext cx="875410" cy="263366"/>
          </a:xfrm>
          <a:prstGeom prst="rect">
            <a:avLst/>
          </a:prstGeom>
          <a:solidFill>
            <a:srgbClr val="FF5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p:cNvSpPr/>
          <p:nvPr/>
        </p:nvSpPr>
        <p:spPr>
          <a:xfrm>
            <a:off x="3186605" y="5054444"/>
            <a:ext cx="875410" cy="263366"/>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p:cNvSpPr/>
          <p:nvPr/>
        </p:nvSpPr>
        <p:spPr>
          <a:xfrm>
            <a:off x="3186605" y="4682116"/>
            <a:ext cx="875410" cy="263366"/>
          </a:xfrm>
          <a:prstGeom prst="rect">
            <a:avLst/>
          </a:prstGeom>
          <a:solidFill>
            <a:srgbClr val="92D05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Down Arrow 104"/>
          <p:cNvSpPr/>
          <p:nvPr/>
        </p:nvSpPr>
        <p:spPr>
          <a:xfrm>
            <a:off x="3714394" y="3820399"/>
            <a:ext cx="1289654" cy="2566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6" name="Straight Connector 105"/>
          <p:cNvCxnSpPr/>
          <p:nvPr/>
        </p:nvCxnSpPr>
        <p:spPr>
          <a:xfrm>
            <a:off x="251520" y="3068960"/>
            <a:ext cx="835292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251520" y="3933056"/>
            <a:ext cx="835292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8" name="TextBox 107"/>
          <p:cNvSpPr txBox="1"/>
          <p:nvPr/>
        </p:nvSpPr>
        <p:spPr>
          <a:xfrm>
            <a:off x="0" y="2276872"/>
            <a:ext cx="1403648" cy="646331"/>
          </a:xfrm>
          <a:prstGeom prst="rect">
            <a:avLst/>
          </a:prstGeom>
          <a:noFill/>
        </p:spPr>
        <p:txBody>
          <a:bodyPr wrap="square" rtlCol="0">
            <a:spAutoFit/>
          </a:bodyPr>
          <a:lstStyle/>
          <a:p>
            <a:r>
              <a:rPr lang="en-US" b="1" dirty="0" smtClean="0"/>
              <a:t>Batch Formation</a:t>
            </a:r>
            <a:endParaRPr lang="en-US" b="1" dirty="0"/>
          </a:p>
        </p:txBody>
      </p:sp>
      <p:sp>
        <p:nvSpPr>
          <p:cNvPr id="109" name="TextBox 108"/>
          <p:cNvSpPr txBox="1"/>
          <p:nvPr/>
        </p:nvSpPr>
        <p:spPr>
          <a:xfrm>
            <a:off x="-36512" y="4582289"/>
            <a:ext cx="1244244" cy="430887"/>
          </a:xfrm>
          <a:prstGeom prst="rect">
            <a:avLst/>
          </a:prstGeom>
          <a:noFill/>
        </p:spPr>
        <p:txBody>
          <a:bodyPr wrap="square" rtlCol="0">
            <a:spAutoFit/>
          </a:bodyPr>
          <a:lstStyle/>
          <a:p>
            <a:r>
              <a:rPr lang="en-US" sz="2200" dirty="0" smtClean="0"/>
              <a:t>Stage 3</a:t>
            </a:r>
            <a:endParaRPr lang="en-US" sz="2200" dirty="0"/>
          </a:p>
        </p:txBody>
      </p:sp>
      <p:sp>
        <p:nvSpPr>
          <p:cNvPr id="110" name="TextBox 109"/>
          <p:cNvSpPr txBox="1"/>
          <p:nvPr/>
        </p:nvSpPr>
        <p:spPr>
          <a:xfrm>
            <a:off x="0" y="5085184"/>
            <a:ext cx="1440160" cy="923330"/>
          </a:xfrm>
          <a:prstGeom prst="rect">
            <a:avLst/>
          </a:prstGeom>
          <a:noFill/>
        </p:spPr>
        <p:txBody>
          <a:bodyPr wrap="square" rtlCol="0">
            <a:spAutoFit/>
          </a:bodyPr>
          <a:lstStyle/>
          <a:p>
            <a:r>
              <a:rPr lang="en-US" b="1" dirty="0" smtClean="0"/>
              <a:t>DRAM Command Scheduler</a:t>
            </a:r>
            <a:endParaRPr lang="en-US" b="1" dirty="0"/>
          </a:p>
        </p:txBody>
      </p:sp>
      <p:sp>
        <p:nvSpPr>
          <p:cNvPr id="54" name="Rectangle 53"/>
          <p:cNvSpPr/>
          <p:nvPr/>
        </p:nvSpPr>
        <p:spPr>
          <a:xfrm>
            <a:off x="-36512" y="980728"/>
            <a:ext cx="8856984" cy="2880320"/>
          </a:xfrm>
          <a:prstGeom prst="rect">
            <a:avLst/>
          </a:prstGeom>
          <a:solidFill>
            <a:schemeClr val="bg1">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TextBox 110"/>
          <p:cNvSpPr txBox="1"/>
          <p:nvPr/>
        </p:nvSpPr>
        <p:spPr>
          <a:xfrm>
            <a:off x="1724891" y="5361703"/>
            <a:ext cx="886333" cy="369332"/>
          </a:xfrm>
          <a:prstGeom prst="rect">
            <a:avLst/>
          </a:prstGeom>
          <a:noFill/>
        </p:spPr>
        <p:txBody>
          <a:bodyPr wrap="none" rtlCol="0">
            <a:spAutoFit/>
          </a:bodyPr>
          <a:lstStyle/>
          <a:p>
            <a:r>
              <a:rPr lang="en-US" dirty="0" smtClean="0"/>
              <a:t>Bank 1</a:t>
            </a:r>
            <a:endParaRPr lang="en-US" dirty="0"/>
          </a:p>
        </p:txBody>
      </p:sp>
      <p:sp>
        <p:nvSpPr>
          <p:cNvPr id="112" name="TextBox 111"/>
          <p:cNvSpPr txBox="1"/>
          <p:nvPr/>
        </p:nvSpPr>
        <p:spPr>
          <a:xfrm>
            <a:off x="3186557" y="5347847"/>
            <a:ext cx="886333" cy="369332"/>
          </a:xfrm>
          <a:prstGeom prst="rect">
            <a:avLst/>
          </a:prstGeom>
          <a:noFill/>
        </p:spPr>
        <p:txBody>
          <a:bodyPr wrap="none" rtlCol="0">
            <a:spAutoFit/>
          </a:bodyPr>
          <a:lstStyle/>
          <a:p>
            <a:r>
              <a:rPr lang="en-US" dirty="0" smtClean="0"/>
              <a:t>Bank 2</a:t>
            </a:r>
            <a:endParaRPr lang="en-US" dirty="0"/>
          </a:p>
        </p:txBody>
      </p:sp>
      <p:sp>
        <p:nvSpPr>
          <p:cNvPr id="113" name="TextBox 112"/>
          <p:cNvSpPr txBox="1"/>
          <p:nvPr/>
        </p:nvSpPr>
        <p:spPr>
          <a:xfrm>
            <a:off x="4696717" y="5361703"/>
            <a:ext cx="886333" cy="369332"/>
          </a:xfrm>
          <a:prstGeom prst="rect">
            <a:avLst/>
          </a:prstGeom>
          <a:noFill/>
        </p:spPr>
        <p:txBody>
          <a:bodyPr wrap="none" rtlCol="0">
            <a:spAutoFit/>
          </a:bodyPr>
          <a:lstStyle/>
          <a:p>
            <a:r>
              <a:rPr lang="en-US" dirty="0" smtClean="0"/>
              <a:t>Bank 3</a:t>
            </a:r>
            <a:endParaRPr lang="en-US" dirty="0"/>
          </a:p>
        </p:txBody>
      </p:sp>
      <p:sp>
        <p:nvSpPr>
          <p:cNvPr id="114" name="TextBox 113"/>
          <p:cNvSpPr txBox="1"/>
          <p:nvPr/>
        </p:nvSpPr>
        <p:spPr>
          <a:xfrm>
            <a:off x="6089111" y="5361703"/>
            <a:ext cx="886333" cy="369332"/>
          </a:xfrm>
          <a:prstGeom prst="rect">
            <a:avLst/>
          </a:prstGeom>
          <a:noFill/>
        </p:spPr>
        <p:txBody>
          <a:bodyPr wrap="none" rtlCol="0">
            <a:spAutoFit/>
          </a:bodyPr>
          <a:lstStyle/>
          <a:p>
            <a:r>
              <a:rPr lang="en-US" dirty="0" smtClean="0"/>
              <a:t>Bank 4</a:t>
            </a:r>
            <a:endParaRPr lang="en-US" dirty="0"/>
          </a:p>
        </p:txBody>
      </p:sp>
    </p:spTree>
    <p:extLst>
      <p:ext uri="{BB962C8B-B14F-4D97-AF65-F5344CB8AC3E}">
        <p14:creationId xmlns:p14="http://schemas.microsoft.com/office/powerpoint/2010/main" val="161307499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smtClean="0"/>
              <a:t>Stage 3: DRAM Command Scheduler</a:t>
            </a:r>
          </a:p>
        </p:txBody>
      </p:sp>
      <p:sp>
        <p:nvSpPr>
          <p:cNvPr id="3" name="Content Placeholder 2"/>
          <p:cNvSpPr>
            <a:spLocks noGrp="1"/>
          </p:cNvSpPr>
          <p:nvPr>
            <p:ph idx="1"/>
          </p:nvPr>
        </p:nvSpPr>
        <p:spPr/>
        <p:txBody>
          <a:bodyPr/>
          <a:lstStyle/>
          <a:p>
            <a:r>
              <a:rPr lang="en-US" dirty="0" smtClean="0"/>
              <a:t>High level policy decisions have already been made by:</a:t>
            </a:r>
          </a:p>
          <a:p>
            <a:pPr lvl="1"/>
            <a:r>
              <a:rPr lang="en-US" dirty="0" smtClean="0"/>
              <a:t>Stage 1: Maintains row buffer locality</a:t>
            </a:r>
          </a:p>
          <a:p>
            <a:pPr lvl="1"/>
            <a:r>
              <a:rPr lang="en-US" dirty="0" smtClean="0"/>
              <a:t>Stage 2: Minimizes inter-application interference</a:t>
            </a:r>
          </a:p>
          <a:p>
            <a:endParaRPr lang="en-US" dirty="0" smtClean="0"/>
          </a:p>
          <a:p>
            <a:r>
              <a:rPr lang="en-US" dirty="0" smtClean="0"/>
              <a:t>Stage 3: No need for further scheduling</a:t>
            </a:r>
            <a:endParaRPr lang="en-US" dirty="0"/>
          </a:p>
          <a:p>
            <a:r>
              <a:rPr lang="en-US" dirty="0" smtClean="0"/>
              <a:t>Only goal: </a:t>
            </a:r>
            <a:r>
              <a:rPr lang="en-US" b="1" dirty="0" smtClean="0">
                <a:solidFill>
                  <a:srgbClr val="0000FF"/>
                </a:solidFill>
              </a:rPr>
              <a:t>service requests while satisfying DRAM timing constraints</a:t>
            </a:r>
            <a:endParaRPr lang="en-US" dirty="0" smtClean="0">
              <a:solidFill>
                <a:srgbClr val="0000FF"/>
              </a:solidFill>
            </a:endParaRPr>
          </a:p>
          <a:p>
            <a:endParaRPr lang="en-US" dirty="0" smtClean="0"/>
          </a:p>
          <a:p>
            <a:r>
              <a:rPr lang="en-US" dirty="0" smtClean="0"/>
              <a:t>Implemented as </a:t>
            </a:r>
            <a:r>
              <a:rPr lang="en-US" b="1" dirty="0" smtClean="0">
                <a:solidFill>
                  <a:srgbClr val="0000FF"/>
                </a:solidFill>
              </a:rPr>
              <a:t>simple per-bank FIFO queues</a:t>
            </a: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25</a:t>
            </a:fld>
            <a:endParaRPr lang="en-US" alt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4" name="Table 103"/>
          <p:cNvGraphicFramePr>
            <a:graphicFrameLocks noGrp="1"/>
          </p:cNvGraphicFramePr>
          <p:nvPr/>
        </p:nvGraphicFramePr>
        <p:xfrm>
          <a:off x="6199908" y="3994728"/>
          <a:ext cx="2653146" cy="1645920"/>
        </p:xfrm>
        <a:graphic>
          <a:graphicData uri="http://schemas.openxmlformats.org/drawingml/2006/table">
            <a:tbl>
              <a:tblPr firstRow="1" bandRow="1">
                <a:tableStyleId>{5C22544A-7EE6-4342-B048-85BDC9FD1C3A}</a:tableStyleId>
              </a:tblPr>
              <a:tblGrid>
                <a:gridCol w="2653146"/>
              </a:tblGrid>
              <a:tr h="370840">
                <a:tc>
                  <a:txBody>
                    <a:bodyPr/>
                    <a:lstStyle/>
                    <a:p>
                      <a:pPr algn="ctr"/>
                      <a:r>
                        <a:rPr lang="en-US" sz="2400" dirty="0" smtClean="0"/>
                        <a:t>Current Batch</a:t>
                      </a:r>
                    </a:p>
                    <a:p>
                      <a:pPr algn="ctr"/>
                      <a:r>
                        <a:rPr lang="en-US" sz="2400" dirty="0" smtClean="0"/>
                        <a:t>Scheduling Policy</a:t>
                      </a:r>
                      <a:endParaRPr lang="en-US" sz="2400" dirty="0"/>
                    </a:p>
                  </a:txBody>
                  <a:tcPr/>
                </a:tc>
              </a:tr>
              <a:tr h="370840">
                <a:tc>
                  <a:txBody>
                    <a:bodyPr/>
                    <a:lstStyle/>
                    <a:p>
                      <a:pPr algn="ctr"/>
                      <a:r>
                        <a:rPr lang="en-US" sz="2400" b="1" dirty="0" smtClean="0">
                          <a:solidFill>
                            <a:srgbClr val="FF0000"/>
                          </a:solidFill>
                        </a:rPr>
                        <a:t>SJF</a:t>
                      </a:r>
                      <a:endParaRPr lang="en-US" sz="2400" b="1" dirty="0">
                        <a:solidFill>
                          <a:srgbClr val="FF0000"/>
                        </a:solidFill>
                      </a:endParaRPr>
                    </a:p>
                  </a:txBody>
                  <a:tcPr/>
                </a:tc>
              </a:tr>
            </a:tbl>
          </a:graphicData>
        </a:graphic>
      </p:graphicFrame>
      <p:graphicFrame>
        <p:nvGraphicFramePr>
          <p:cNvPr id="105" name="Table 104"/>
          <p:cNvGraphicFramePr>
            <a:graphicFrameLocks noGrp="1"/>
          </p:cNvGraphicFramePr>
          <p:nvPr/>
        </p:nvGraphicFramePr>
        <p:xfrm>
          <a:off x="6200338" y="3987368"/>
          <a:ext cx="2653146" cy="1645920"/>
        </p:xfrm>
        <a:graphic>
          <a:graphicData uri="http://schemas.openxmlformats.org/drawingml/2006/table">
            <a:tbl>
              <a:tblPr firstRow="1" bandRow="1">
                <a:tableStyleId>{5C22544A-7EE6-4342-B048-85BDC9FD1C3A}</a:tableStyleId>
              </a:tblPr>
              <a:tblGrid>
                <a:gridCol w="2653146"/>
              </a:tblGrid>
              <a:tr h="370840">
                <a:tc>
                  <a:txBody>
                    <a:bodyPr/>
                    <a:lstStyle/>
                    <a:p>
                      <a:pPr algn="ctr"/>
                      <a:r>
                        <a:rPr lang="en-US" sz="2400" dirty="0" smtClean="0"/>
                        <a:t>Current Batch</a:t>
                      </a:r>
                    </a:p>
                    <a:p>
                      <a:pPr algn="ctr"/>
                      <a:r>
                        <a:rPr lang="en-US" sz="2400" dirty="0" smtClean="0"/>
                        <a:t>Scheduling Policy</a:t>
                      </a:r>
                      <a:endParaRPr lang="en-US" sz="2400" dirty="0"/>
                    </a:p>
                  </a:txBody>
                  <a:tcPr/>
                </a:tc>
              </a:tr>
              <a:tr h="370840">
                <a:tc>
                  <a:txBody>
                    <a:bodyPr/>
                    <a:lstStyle/>
                    <a:p>
                      <a:pPr algn="ctr"/>
                      <a:r>
                        <a:rPr lang="en-US" sz="2400" b="1" dirty="0" smtClean="0">
                          <a:solidFill>
                            <a:srgbClr val="FF0000"/>
                          </a:solidFill>
                        </a:rPr>
                        <a:t>RR</a:t>
                      </a:r>
                      <a:endParaRPr lang="en-US" sz="2400" b="1" dirty="0">
                        <a:solidFill>
                          <a:srgbClr val="FF0000"/>
                        </a:solidFill>
                      </a:endParaRPr>
                    </a:p>
                  </a:txBody>
                  <a:tcPr/>
                </a:tc>
              </a:tr>
            </a:tbl>
          </a:graphicData>
        </a:graphic>
      </p:graphicFrame>
      <p:sp>
        <p:nvSpPr>
          <p:cNvPr id="85" name="TextBox 84"/>
          <p:cNvSpPr txBox="1"/>
          <p:nvPr/>
        </p:nvSpPr>
        <p:spPr>
          <a:xfrm>
            <a:off x="1839821" y="3212976"/>
            <a:ext cx="5050441" cy="523220"/>
          </a:xfrm>
          <a:prstGeom prst="rect">
            <a:avLst/>
          </a:prstGeom>
          <a:solidFill>
            <a:schemeClr val="tx2">
              <a:lumMod val="60000"/>
              <a:lumOff val="40000"/>
            </a:schemeClr>
          </a:solidFill>
          <a:ln w="38100">
            <a:solidFill>
              <a:schemeClr val="tx1"/>
            </a:solidFill>
          </a:ln>
        </p:spPr>
        <p:txBody>
          <a:bodyPr wrap="square" rtlCol="0">
            <a:spAutoFit/>
          </a:bodyPr>
          <a:lstStyle/>
          <a:p>
            <a:pPr algn="ctr"/>
            <a:r>
              <a:rPr lang="en-US" sz="2800" dirty="0" smtClean="0"/>
              <a:t>Batch Scheduler</a:t>
            </a:r>
            <a:endParaRPr lang="en-US" sz="2800" dirty="0"/>
          </a:p>
        </p:txBody>
      </p:sp>
      <p:grpSp>
        <p:nvGrpSpPr>
          <p:cNvPr id="10" name="Group 9"/>
          <p:cNvGrpSpPr/>
          <p:nvPr/>
        </p:nvGrpSpPr>
        <p:grpSpPr>
          <a:xfrm>
            <a:off x="2634927" y="4005064"/>
            <a:ext cx="3532620" cy="1937073"/>
            <a:chOff x="2634927" y="4005064"/>
            <a:chExt cx="3532620" cy="1937073"/>
          </a:xfrm>
        </p:grpSpPr>
        <p:sp>
          <p:nvSpPr>
            <p:cNvPr id="86" name="Rectangle 85"/>
            <p:cNvSpPr/>
            <p:nvPr/>
          </p:nvSpPr>
          <p:spPr bwMode="auto">
            <a:xfrm>
              <a:off x="2719797" y="4005064"/>
              <a:ext cx="674533" cy="1410462"/>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87" name="Rectangle 86"/>
            <p:cNvSpPr/>
            <p:nvPr/>
          </p:nvSpPr>
          <p:spPr bwMode="auto">
            <a:xfrm>
              <a:off x="3611130" y="4009336"/>
              <a:ext cx="674533" cy="1410462"/>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88" name="Rectangle 87"/>
            <p:cNvSpPr/>
            <p:nvPr/>
          </p:nvSpPr>
          <p:spPr bwMode="auto">
            <a:xfrm>
              <a:off x="4494454" y="4009336"/>
              <a:ext cx="674533" cy="1410462"/>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89" name="Rectangle 88"/>
            <p:cNvSpPr/>
            <p:nvPr/>
          </p:nvSpPr>
          <p:spPr bwMode="auto">
            <a:xfrm>
              <a:off x="5337627" y="4010099"/>
              <a:ext cx="674533" cy="1410462"/>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90" name="TextBox 89"/>
            <p:cNvSpPr txBox="1"/>
            <p:nvPr/>
          </p:nvSpPr>
          <p:spPr>
            <a:xfrm>
              <a:off x="2634927" y="5570656"/>
              <a:ext cx="928694" cy="369332"/>
            </a:xfrm>
            <a:prstGeom prst="rect">
              <a:avLst/>
            </a:prstGeom>
            <a:noFill/>
          </p:spPr>
          <p:txBody>
            <a:bodyPr wrap="square" rtlCol="0">
              <a:spAutoFit/>
            </a:bodyPr>
            <a:lstStyle/>
            <a:p>
              <a:r>
                <a:rPr lang="en-US" dirty="0" smtClean="0"/>
                <a:t>Bank 1</a:t>
              </a:r>
              <a:endParaRPr lang="en-US" dirty="0"/>
            </a:p>
          </p:txBody>
        </p:sp>
        <p:sp>
          <p:nvSpPr>
            <p:cNvPr id="91" name="TextBox 90"/>
            <p:cNvSpPr txBox="1"/>
            <p:nvPr/>
          </p:nvSpPr>
          <p:spPr>
            <a:xfrm>
              <a:off x="3508547" y="5572805"/>
              <a:ext cx="928694" cy="369332"/>
            </a:xfrm>
            <a:prstGeom prst="rect">
              <a:avLst/>
            </a:prstGeom>
            <a:noFill/>
          </p:spPr>
          <p:txBody>
            <a:bodyPr wrap="square" rtlCol="0">
              <a:spAutoFit/>
            </a:bodyPr>
            <a:lstStyle/>
            <a:p>
              <a:r>
                <a:rPr lang="en-US" dirty="0" smtClean="0"/>
                <a:t>Bank 2</a:t>
              </a:r>
              <a:endParaRPr lang="en-US" dirty="0"/>
            </a:p>
          </p:txBody>
        </p:sp>
        <p:sp>
          <p:nvSpPr>
            <p:cNvPr id="92" name="TextBox 91"/>
            <p:cNvSpPr txBox="1"/>
            <p:nvPr/>
          </p:nvSpPr>
          <p:spPr>
            <a:xfrm>
              <a:off x="4397031" y="5570656"/>
              <a:ext cx="928694" cy="369332"/>
            </a:xfrm>
            <a:prstGeom prst="rect">
              <a:avLst/>
            </a:prstGeom>
            <a:noFill/>
          </p:spPr>
          <p:txBody>
            <a:bodyPr wrap="square" rtlCol="0">
              <a:spAutoFit/>
            </a:bodyPr>
            <a:lstStyle/>
            <a:p>
              <a:r>
                <a:rPr lang="en-US" dirty="0" smtClean="0"/>
                <a:t>Bank 3</a:t>
              </a:r>
              <a:endParaRPr lang="en-US" dirty="0"/>
            </a:p>
          </p:txBody>
        </p:sp>
        <p:sp>
          <p:nvSpPr>
            <p:cNvPr id="93" name="TextBox 92"/>
            <p:cNvSpPr txBox="1"/>
            <p:nvPr/>
          </p:nvSpPr>
          <p:spPr>
            <a:xfrm>
              <a:off x="5238853" y="5568043"/>
              <a:ext cx="928694" cy="369332"/>
            </a:xfrm>
            <a:prstGeom prst="rect">
              <a:avLst/>
            </a:prstGeom>
            <a:noFill/>
          </p:spPr>
          <p:txBody>
            <a:bodyPr wrap="square" rtlCol="0">
              <a:spAutoFit/>
            </a:bodyPr>
            <a:lstStyle/>
            <a:p>
              <a:r>
                <a:rPr lang="en-US" dirty="0" smtClean="0"/>
                <a:t>Bank 4</a:t>
              </a:r>
              <a:endParaRPr lang="en-US" dirty="0"/>
            </a:p>
          </p:txBody>
        </p:sp>
      </p:grpSp>
      <p:sp>
        <p:nvSpPr>
          <p:cNvPr id="2" name="Title 1"/>
          <p:cNvSpPr>
            <a:spLocks noGrp="1"/>
          </p:cNvSpPr>
          <p:nvPr>
            <p:ph type="title"/>
          </p:nvPr>
        </p:nvSpPr>
        <p:spPr/>
        <p:txBody>
          <a:bodyPr/>
          <a:lstStyle/>
          <a:p>
            <a:pPr lvl="1"/>
            <a:r>
              <a:rPr lang="en-US" dirty="0" smtClean="0"/>
              <a:t>Putting Everything Together</a:t>
            </a: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26</a:t>
            </a:fld>
            <a:endParaRPr lang="en-US" altLang="en-US" dirty="0"/>
          </a:p>
        </p:txBody>
      </p:sp>
      <p:sp>
        <p:nvSpPr>
          <p:cNvPr id="60" name="TextBox 59"/>
          <p:cNvSpPr txBox="1"/>
          <p:nvPr/>
        </p:nvSpPr>
        <p:spPr>
          <a:xfrm>
            <a:off x="2203146" y="971436"/>
            <a:ext cx="928694" cy="369332"/>
          </a:xfrm>
          <a:prstGeom prst="rect">
            <a:avLst/>
          </a:prstGeom>
          <a:noFill/>
        </p:spPr>
        <p:txBody>
          <a:bodyPr wrap="square" rtlCol="0">
            <a:spAutoFit/>
          </a:bodyPr>
          <a:lstStyle/>
          <a:p>
            <a:r>
              <a:rPr lang="en-US" dirty="0" smtClean="0"/>
              <a:t>Core 1</a:t>
            </a:r>
            <a:endParaRPr lang="en-US" dirty="0"/>
          </a:p>
        </p:txBody>
      </p:sp>
      <p:sp>
        <p:nvSpPr>
          <p:cNvPr id="61" name="TextBox 60"/>
          <p:cNvSpPr txBox="1"/>
          <p:nvPr/>
        </p:nvSpPr>
        <p:spPr>
          <a:xfrm>
            <a:off x="3067242" y="980728"/>
            <a:ext cx="928694" cy="369332"/>
          </a:xfrm>
          <a:prstGeom prst="rect">
            <a:avLst/>
          </a:prstGeom>
          <a:noFill/>
        </p:spPr>
        <p:txBody>
          <a:bodyPr wrap="square" rtlCol="0">
            <a:spAutoFit/>
          </a:bodyPr>
          <a:lstStyle/>
          <a:p>
            <a:r>
              <a:rPr lang="en-US" dirty="0" smtClean="0"/>
              <a:t>Core 2</a:t>
            </a:r>
            <a:endParaRPr lang="en-US" dirty="0"/>
          </a:p>
        </p:txBody>
      </p:sp>
      <p:sp>
        <p:nvSpPr>
          <p:cNvPr id="62" name="TextBox 61"/>
          <p:cNvSpPr txBox="1"/>
          <p:nvPr/>
        </p:nvSpPr>
        <p:spPr>
          <a:xfrm>
            <a:off x="4003346" y="971436"/>
            <a:ext cx="928694" cy="369332"/>
          </a:xfrm>
          <a:prstGeom prst="rect">
            <a:avLst/>
          </a:prstGeom>
          <a:noFill/>
        </p:spPr>
        <p:txBody>
          <a:bodyPr wrap="square" rtlCol="0">
            <a:spAutoFit/>
          </a:bodyPr>
          <a:lstStyle/>
          <a:p>
            <a:r>
              <a:rPr lang="en-US" dirty="0" smtClean="0"/>
              <a:t>Core 3</a:t>
            </a:r>
            <a:endParaRPr lang="en-US" dirty="0"/>
          </a:p>
        </p:txBody>
      </p:sp>
      <p:sp>
        <p:nvSpPr>
          <p:cNvPr id="63" name="TextBox 62"/>
          <p:cNvSpPr txBox="1"/>
          <p:nvPr/>
        </p:nvSpPr>
        <p:spPr>
          <a:xfrm>
            <a:off x="4867442" y="980728"/>
            <a:ext cx="928694" cy="369332"/>
          </a:xfrm>
          <a:prstGeom prst="rect">
            <a:avLst/>
          </a:prstGeom>
          <a:noFill/>
        </p:spPr>
        <p:txBody>
          <a:bodyPr wrap="square" rtlCol="0">
            <a:spAutoFit/>
          </a:bodyPr>
          <a:lstStyle/>
          <a:p>
            <a:r>
              <a:rPr lang="en-US" dirty="0" smtClean="0"/>
              <a:t>Core 4</a:t>
            </a:r>
            <a:endParaRPr lang="en-US" dirty="0"/>
          </a:p>
        </p:txBody>
      </p:sp>
      <p:sp>
        <p:nvSpPr>
          <p:cNvPr id="59" name="Rectangle 58"/>
          <p:cNvSpPr/>
          <p:nvPr/>
        </p:nvSpPr>
        <p:spPr bwMode="auto">
          <a:xfrm>
            <a:off x="2287749" y="1582218"/>
            <a:ext cx="674533" cy="1410462"/>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64" name="Down Arrow 63"/>
          <p:cNvSpPr/>
          <p:nvPr/>
        </p:nvSpPr>
        <p:spPr>
          <a:xfrm>
            <a:off x="3447939" y="1273845"/>
            <a:ext cx="121414" cy="2312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Down Arrow 64"/>
          <p:cNvSpPr/>
          <p:nvPr/>
        </p:nvSpPr>
        <p:spPr>
          <a:xfrm>
            <a:off x="2557568" y="1273845"/>
            <a:ext cx="121414" cy="2312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Down Arrow 65"/>
          <p:cNvSpPr/>
          <p:nvPr/>
        </p:nvSpPr>
        <p:spPr>
          <a:xfrm>
            <a:off x="4338312" y="1273845"/>
            <a:ext cx="121414" cy="2312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Down Arrow 66"/>
          <p:cNvSpPr/>
          <p:nvPr/>
        </p:nvSpPr>
        <p:spPr>
          <a:xfrm>
            <a:off x="5188211" y="1273845"/>
            <a:ext cx="121414" cy="2312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p:cNvSpPr/>
          <p:nvPr/>
        </p:nvSpPr>
        <p:spPr bwMode="auto">
          <a:xfrm>
            <a:off x="3179082" y="1586490"/>
            <a:ext cx="674533" cy="1410462"/>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69" name="Rectangle 68"/>
          <p:cNvSpPr/>
          <p:nvPr/>
        </p:nvSpPr>
        <p:spPr bwMode="auto">
          <a:xfrm>
            <a:off x="4062406" y="1586490"/>
            <a:ext cx="674533" cy="1410462"/>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70" name="Rectangle 69"/>
          <p:cNvSpPr/>
          <p:nvPr/>
        </p:nvSpPr>
        <p:spPr bwMode="auto">
          <a:xfrm>
            <a:off x="4932040" y="1589634"/>
            <a:ext cx="674533" cy="1410462"/>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74" name="Rectangle 73"/>
          <p:cNvSpPr/>
          <p:nvPr/>
        </p:nvSpPr>
        <p:spPr>
          <a:xfrm>
            <a:off x="3251349" y="2111152"/>
            <a:ext cx="521964" cy="191208"/>
          </a:xfrm>
          <a:prstGeom prst="rect">
            <a:avLst/>
          </a:prstGeom>
          <a:solidFill>
            <a:schemeClr val="accent1">
              <a:lumMod val="50000"/>
            </a:schemeClr>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p:cNvSpPr/>
          <p:nvPr/>
        </p:nvSpPr>
        <p:spPr>
          <a:xfrm>
            <a:off x="5004048" y="2729711"/>
            <a:ext cx="521964" cy="191208"/>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4134673" y="2095912"/>
            <a:ext cx="521964" cy="191208"/>
          </a:xfrm>
          <a:prstGeom prst="rect">
            <a:avLst/>
          </a:prstGeom>
          <a:solidFill>
            <a:srgbClr val="663D63"/>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0" name="Straight Connector 79"/>
          <p:cNvCxnSpPr/>
          <p:nvPr/>
        </p:nvCxnSpPr>
        <p:spPr>
          <a:xfrm>
            <a:off x="3171047" y="2391698"/>
            <a:ext cx="68256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4054371" y="2391698"/>
            <a:ext cx="68256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2279714" y="2391698"/>
            <a:ext cx="68256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251520" y="3861048"/>
            <a:ext cx="835292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a:off x="251520" y="3140968"/>
            <a:ext cx="835292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323528" y="1412776"/>
            <a:ext cx="2232248" cy="1384995"/>
          </a:xfrm>
          <a:prstGeom prst="rect">
            <a:avLst/>
          </a:prstGeom>
          <a:noFill/>
        </p:spPr>
        <p:txBody>
          <a:bodyPr wrap="square" rtlCol="0">
            <a:spAutoFit/>
          </a:bodyPr>
          <a:lstStyle/>
          <a:p>
            <a:r>
              <a:rPr lang="en-US" sz="2800" dirty="0" smtClean="0"/>
              <a:t>Stage 1:</a:t>
            </a:r>
          </a:p>
          <a:p>
            <a:r>
              <a:rPr lang="en-US" sz="2800" dirty="0" smtClean="0"/>
              <a:t>Batch </a:t>
            </a:r>
          </a:p>
          <a:p>
            <a:r>
              <a:rPr lang="en-US" sz="2800" dirty="0" smtClean="0"/>
              <a:t>Formation</a:t>
            </a:r>
            <a:endParaRPr lang="en-US" sz="2800" dirty="0"/>
          </a:p>
        </p:txBody>
      </p:sp>
      <p:sp>
        <p:nvSpPr>
          <p:cNvPr id="43" name="TextBox 42"/>
          <p:cNvSpPr txBox="1"/>
          <p:nvPr/>
        </p:nvSpPr>
        <p:spPr>
          <a:xfrm>
            <a:off x="323528" y="4149080"/>
            <a:ext cx="2232248" cy="1815882"/>
          </a:xfrm>
          <a:prstGeom prst="rect">
            <a:avLst/>
          </a:prstGeom>
          <a:noFill/>
        </p:spPr>
        <p:txBody>
          <a:bodyPr wrap="square" rtlCol="0">
            <a:spAutoFit/>
          </a:bodyPr>
          <a:lstStyle/>
          <a:p>
            <a:r>
              <a:rPr lang="en-US" sz="2800" dirty="0" smtClean="0"/>
              <a:t>Stage 3: DRAM Command Scheduler</a:t>
            </a:r>
            <a:endParaRPr lang="en-US" sz="2800" dirty="0"/>
          </a:p>
        </p:txBody>
      </p:sp>
      <p:sp>
        <p:nvSpPr>
          <p:cNvPr id="44" name="Rectangle 43"/>
          <p:cNvSpPr/>
          <p:nvPr/>
        </p:nvSpPr>
        <p:spPr bwMode="auto">
          <a:xfrm>
            <a:off x="5796136" y="1586490"/>
            <a:ext cx="674533" cy="1410462"/>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45" name="TextBox 44"/>
          <p:cNvSpPr txBox="1"/>
          <p:nvPr/>
        </p:nvSpPr>
        <p:spPr>
          <a:xfrm>
            <a:off x="5803546" y="980728"/>
            <a:ext cx="928694" cy="369332"/>
          </a:xfrm>
          <a:prstGeom prst="rect">
            <a:avLst/>
          </a:prstGeom>
          <a:noFill/>
        </p:spPr>
        <p:txBody>
          <a:bodyPr wrap="square" rtlCol="0">
            <a:spAutoFit/>
          </a:bodyPr>
          <a:lstStyle/>
          <a:p>
            <a:r>
              <a:rPr lang="en-US" dirty="0" smtClean="0"/>
              <a:t>GPU</a:t>
            </a:r>
            <a:endParaRPr lang="en-US" dirty="0"/>
          </a:p>
        </p:txBody>
      </p:sp>
      <p:sp>
        <p:nvSpPr>
          <p:cNvPr id="46" name="Down Arrow 45"/>
          <p:cNvSpPr/>
          <p:nvPr/>
        </p:nvSpPr>
        <p:spPr>
          <a:xfrm>
            <a:off x="6071784" y="1273845"/>
            <a:ext cx="121414" cy="2312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3257948" y="2492896"/>
            <a:ext cx="521964" cy="432048"/>
          </a:xfrm>
          <a:prstGeom prst="rect">
            <a:avLst/>
          </a:prstGeom>
          <a:solidFill>
            <a:srgbClr val="FFC00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7" name="Rectangle 56"/>
          <p:cNvSpPr/>
          <p:nvPr/>
        </p:nvSpPr>
        <p:spPr>
          <a:xfrm>
            <a:off x="2360016" y="2492896"/>
            <a:ext cx="521964" cy="432048"/>
          </a:xfrm>
          <a:prstGeom prst="rect">
            <a:avLst/>
          </a:prstGeom>
          <a:solidFill>
            <a:srgbClr val="0070C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p:cNvSpPr/>
          <p:nvPr/>
        </p:nvSpPr>
        <p:spPr>
          <a:xfrm>
            <a:off x="4139952" y="2492896"/>
            <a:ext cx="521964" cy="432048"/>
          </a:xfrm>
          <a:prstGeom prst="rect">
            <a:avLst/>
          </a:prstGeom>
          <a:solidFill>
            <a:srgbClr val="FF000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Rectangle 95"/>
          <p:cNvSpPr/>
          <p:nvPr/>
        </p:nvSpPr>
        <p:spPr>
          <a:xfrm>
            <a:off x="5868144" y="1988840"/>
            <a:ext cx="521964" cy="936104"/>
          </a:xfrm>
          <a:prstGeom prst="rect">
            <a:avLst/>
          </a:prstGeom>
          <a:solidFill>
            <a:schemeClr val="tx2">
              <a:lumMod val="60000"/>
              <a:lumOff val="40000"/>
            </a:schemeClr>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cxnSp>
        <p:nvCxnSpPr>
          <p:cNvPr id="97" name="Straight Connector 96"/>
          <p:cNvCxnSpPr/>
          <p:nvPr/>
        </p:nvCxnSpPr>
        <p:spPr>
          <a:xfrm>
            <a:off x="4932040" y="2639293"/>
            <a:ext cx="68256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8" name="Rectangle 97"/>
          <p:cNvSpPr/>
          <p:nvPr/>
        </p:nvSpPr>
        <p:spPr>
          <a:xfrm>
            <a:off x="4572000" y="4869160"/>
            <a:ext cx="521964" cy="432048"/>
          </a:xfrm>
          <a:prstGeom prst="rect">
            <a:avLst/>
          </a:prstGeom>
          <a:solidFill>
            <a:srgbClr val="FFC00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9" name="Rectangle 98"/>
          <p:cNvSpPr/>
          <p:nvPr/>
        </p:nvSpPr>
        <p:spPr>
          <a:xfrm>
            <a:off x="3689996" y="5110000"/>
            <a:ext cx="521964" cy="191208"/>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99"/>
          <p:cNvSpPr/>
          <p:nvPr/>
        </p:nvSpPr>
        <p:spPr>
          <a:xfrm>
            <a:off x="3689996" y="4581128"/>
            <a:ext cx="521964" cy="432048"/>
          </a:xfrm>
          <a:prstGeom prst="rect">
            <a:avLst/>
          </a:prstGeom>
          <a:solidFill>
            <a:srgbClr val="FF000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1" name="Straight Connector 100"/>
          <p:cNvCxnSpPr/>
          <p:nvPr/>
        </p:nvCxnSpPr>
        <p:spPr>
          <a:xfrm>
            <a:off x="3169352" y="2636912"/>
            <a:ext cx="68256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4067944" y="2636912"/>
            <a:ext cx="68256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323528" y="3212976"/>
            <a:ext cx="2232248" cy="523220"/>
          </a:xfrm>
          <a:prstGeom prst="rect">
            <a:avLst/>
          </a:prstGeom>
          <a:noFill/>
        </p:spPr>
        <p:txBody>
          <a:bodyPr wrap="square" rtlCol="0">
            <a:spAutoFit/>
          </a:bodyPr>
          <a:lstStyle/>
          <a:p>
            <a:r>
              <a:rPr lang="en-US" sz="2800" dirty="0" smtClean="0"/>
              <a:t>Stage 2:</a:t>
            </a:r>
            <a:endParaRPr lang="en-US" sz="2800" dirty="0"/>
          </a:p>
        </p:txBody>
      </p:sp>
      <p:cxnSp>
        <p:nvCxnSpPr>
          <p:cNvPr id="82" name="Straight Connector 81"/>
          <p:cNvCxnSpPr/>
          <p:nvPr/>
        </p:nvCxnSpPr>
        <p:spPr>
          <a:xfrm>
            <a:off x="5796136" y="1916832"/>
            <a:ext cx="682568"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3" name="Rectangle 102"/>
          <p:cNvSpPr/>
          <p:nvPr/>
        </p:nvSpPr>
        <p:spPr>
          <a:xfrm>
            <a:off x="5001890" y="1263907"/>
            <a:ext cx="521964" cy="191208"/>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fade">
                                      <p:cBhvr>
                                        <p:cTn id="7" dur="500"/>
                                        <p:tgtEl>
                                          <p:spTgt spid="85"/>
                                        </p:tgtEl>
                                      </p:cBhvr>
                                    </p:animEffect>
                                  </p:childTnLst>
                                </p:cTn>
                              </p:par>
                              <p:par>
                                <p:cTn id="8" presetID="1" presetClass="entr" presetSubtype="0" fill="hold" grpId="0" nodeType="withEffect">
                                  <p:stCondLst>
                                    <p:cond delay="0"/>
                                  </p:stCondLst>
                                  <p:childTnLst>
                                    <p:set>
                                      <p:cBhvr>
                                        <p:cTn id="9" dur="1" fill="hold">
                                          <p:stCondLst>
                                            <p:cond delay="0"/>
                                          </p:stCondLst>
                                        </p:cTn>
                                        <p:tgtEl>
                                          <p:spTgt spid="77"/>
                                        </p:tgtEl>
                                        <p:attrNameLst>
                                          <p:attrName>style.visibility</p:attrName>
                                        </p:attrNameLst>
                                      </p:cBhvr>
                                      <p:to>
                                        <p:strVal val="visible"/>
                                      </p:to>
                                    </p:set>
                                  </p:childTnLst>
                                </p:cTn>
                              </p:par>
                              <p:par>
                                <p:cTn id="10" presetID="10" presetClass="entr" presetSubtype="0" fill="hold" nodeType="withEffect">
                                  <p:stCondLst>
                                    <p:cond delay="0"/>
                                  </p:stCondLst>
                                  <p:childTnLst>
                                    <p:set>
                                      <p:cBhvr>
                                        <p:cTn id="11" dur="1" fill="hold">
                                          <p:stCondLst>
                                            <p:cond delay="0"/>
                                          </p:stCondLst>
                                        </p:cTn>
                                        <p:tgtEl>
                                          <p:spTgt spid="95"/>
                                        </p:tgtEl>
                                        <p:attrNameLst>
                                          <p:attrName>style.visibility</p:attrName>
                                        </p:attrNameLst>
                                      </p:cBhvr>
                                      <p:to>
                                        <p:strVal val="visible"/>
                                      </p:to>
                                    </p:set>
                                    <p:animEffect transition="in" filter="fade">
                                      <p:cBhvr>
                                        <p:cTn id="12" dur="500"/>
                                        <p:tgtEl>
                                          <p:spTgt spid="9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par>
                                <p:cTn id="18" presetID="10" presetClass="entr" presetSubtype="0" fill="hold" nodeType="withEffect">
                                  <p:stCondLst>
                                    <p:cond delay="0"/>
                                  </p:stCondLst>
                                  <p:childTnLst>
                                    <p:set>
                                      <p:cBhvr>
                                        <p:cTn id="19" dur="1" fill="hold">
                                          <p:stCondLst>
                                            <p:cond delay="0"/>
                                          </p:stCondLst>
                                        </p:cTn>
                                        <p:tgtEl>
                                          <p:spTgt spid="94"/>
                                        </p:tgtEl>
                                        <p:attrNameLst>
                                          <p:attrName>style.visibility</p:attrName>
                                        </p:attrNameLst>
                                      </p:cBhvr>
                                      <p:to>
                                        <p:strVal val="visible"/>
                                      </p:to>
                                    </p:set>
                                    <p:animEffect transition="in" filter="fade">
                                      <p:cBhvr>
                                        <p:cTn id="20" dur="500"/>
                                        <p:tgtEl>
                                          <p:spTgt spid="94"/>
                                        </p:tgtEl>
                                      </p:cBhvr>
                                    </p:animEffect>
                                  </p:childTnLst>
                                </p:cTn>
                              </p:par>
                              <p:par>
                                <p:cTn id="21" presetID="1" presetClass="entr" presetSubtype="0" fill="hold" grpId="0" nodeType="withEffect">
                                  <p:stCondLst>
                                    <p:cond delay="0"/>
                                  </p:stCondLst>
                                  <p:childTnLst>
                                    <p:set>
                                      <p:cBhvr>
                                        <p:cTn id="22" dur="1" fill="hold">
                                          <p:stCondLst>
                                            <p:cond delay="0"/>
                                          </p:stCondLst>
                                        </p:cTn>
                                        <p:tgtEl>
                                          <p:spTgt spid="4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42" presetClass="path" presetSubtype="0" accel="50000" decel="50000" fill="hold" grpId="2" nodeType="clickEffect">
                                  <p:stCondLst>
                                    <p:cond delay="0"/>
                                  </p:stCondLst>
                                  <p:childTnLst>
                                    <p:animMotion origin="layout" path="M -4.44444E-6 -0.00255 L -0.14652 0.34421 " pathEditMode="relative" rAng="0" ptsTypes="AA">
                                      <p:cBhvr>
                                        <p:cTn id="30" dur="1000" fill="hold"/>
                                        <p:tgtEl>
                                          <p:spTgt spid="78"/>
                                        </p:tgtEl>
                                        <p:attrNameLst>
                                          <p:attrName>ppt_x</p:attrName>
                                          <p:attrName>ppt_y</p:attrName>
                                        </p:attrNameLst>
                                      </p:cBhvr>
                                      <p:rCtr x="-73" y="173"/>
                                    </p:animMotion>
                                  </p:childTnLst>
                                </p:cTn>
                              </p:par>
                            </p:childTnLst>
                          </p:cTn>
                        </p:par>
                        <p:par>
                          <p:cTn id="31" fill="hold">
                            <p:stCondLst>
                              <p:cond delay="1000"/>
                            </p:stCondLst>
                            <p:childTnLst>
                              <p:par>
                                <p:cTn id="32" presetID="10" presetClass="exit" presetSubtype="0" fill="hold" nodeType="afterEffect">
                                  <p:stCondLst>
                                    <p:cond delay="0"/>
                                  </p:stCondLst>
                                  <p:childTnLst>
                                    <p:animEffect transition="out" filter="fade">
                                      <p:cBhvr>
                                        <p:cTn id="33" dur="500"/>
                                        <p:tgtEl>
                                          <p:spTgt spid="78"/>
                                        </p:tgtEl>
                                      </p:cBhvr>
                                    </p:animEffect>
                                    <p:set>
                                      <p:cBhvr>
                                        <p:cTn id="34" dur="1" fill="hold">
                                          <p:stCondLst>
                                            <p:cond delay="499"/>
                                          </p:stCondLst>
                                        </p:cTn>
                                        <p:tgtEl>
                                          <p:spTgt spid="78"/>
                                        </p:tgtEl>
                                        <p:attrNameLst>
                                          <p:attrName>style.visibility</p:attrName>
                                        </p:attrNameLst>
                                      </p:cBhvr>
                                      <p:to>
                                        <p:strVal val="hidden"/>
                                      </p:to>
                                    </p:set>
                                  </p:childTnLst>
                                </p:cTn>
                              </p:par>
                              <p:par>
                                <p:cTn id="35" presetID="1" presetClass="entr" presetSubtype="0" fill="hold" nodeType="withEffect">
                                  <p:stCondLst>
                                    <p:cond delay="0"/>
                                  </p:stCondLst>
                                  <p:childTnLst>
                                    <p:set>
                                      <p:cBhvr>
                                        <p:cTn id="36" dur="1" fill="hold">
                                          <p:stCondLst>
                                            <p:cond delay="0"/>
                                          </p:stCondLst>
                                        </p:cTn>
                                        <p:tgtEl>
                                          <p:spTgt spid="99"/>
                                        </p:tgtEl>
                                        <p:attrNameLst>
                                          <p:attrName>style.visibility</p:attrName>
                                        </p:attrNameLst>
                                      </p:cBhvr>
                                      <p:to>
                                        <p:strVal val="visible"/>
                                      </p:to>
                                    </p:set>
                                  </p:childTnLst>
                                </p:cTn>
                              </p:par>
                              <p:par>
                                <p:cTn id="37" presetID="3" presetClass="exit" presetSubtype="10" fill="hold" nodeType="withEffect">
                                  <p:stCondLst>
                                    <p:cond delay="0"/>
                                  </p:stCondLst>
                                  <p:childTnLst>
                                    <p:animEffect transition="out" filter="blinds(horizontal)">
                                      <p:cBhvr>
                                        <p:cTn id="38" dur="500"/>
                                        <p:tgtEl>
                                          <p:spTgt spid="97"/>
                                        </p:tgtEl>
                                      </p:cBhvr>
                                    </p:animEffect>
                                    <p:set>
                                      <p:cBhvr>
                                        <p:cTn id="39" dur="1" fill="hold">
                                          <p:stCondLst>
                                            <p:cond delay="499"/>
                                          </p:stCondLst>
                                        </p:cTn>
                                        <p:tgtEl>
                                          <p:spTgt spid="97"/>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nodeType="clickEffect">
                                  <p:stCondLst>
                                    <p:cond delay="0"/>
                                  </p:stCondLst>
                                  <p:childTnLst>
                                    <p:set>
                                      <p:cBhvr>
                                        <p:cTn id="43" dur="1" fill="hold">
                                          <p:stCondLst>
                                            <p:cond delay="0"/>
                                          </p:stCondLst>
                                        </p:cTn>
                                        <p:tgtEl>
                                          <p:spTgt spid="105"/>
                                        </p:tgtEl>
                                        <p:attrNameLst>
                                          <p:attrName>style.visibility</p:attrName>
                                        </p:attrNameLst>
                                      </p:cBhvr>
                                      <p:to>
                                        <p:strVal val="visible"/>
                                      </p:to>
                                    </p:set>
                                    <p:animEffect transition="in" filter="blinds(horizontal)">
                                      <p:cBhvr>
                                        <p:cTn id="44" dur="500"/>
                                        <p:tgtEl>
                                          <p:spTgt spid="105"/>
                                        </p:tgtEl>
                                      </p:cBhvr>
                                    </p:animEffect>
                                  </p:childTnLst>
                                </p:cTn>
                              </p:par>
                            </p:childTnLst>
                          </p:cTn>
                        </p:par>
                      </p:childTnLst>
                    </p:cTn>
                  </p:par>
                  <p:par>
                    <p:cTn id="45" fill="hold">
                      <p:stCondLst>
                        <p:cond delay="indefinite"/>
                      </p:stCondLst>
                      <p:childTnLst>
                        <p:par>
                          <p:cTn id="46" fill="hold">
                            <p:stCondLst>
                              <p:cond delay="0"/>
                            </p:stCondLst>
                            <p:childTnLst>
                              <p:par>
                                <p:cTn id="47" presetID="42" presetClass="path" presetSubtype="0" accel="50000" decel="50000" fill="hold" grpId="1" nodeType="clickEffect">
                                  <p:stCondLst>
                                    <p:cond delay="0"/>
                                  </p:stCondLst>
                                  <p:childTnLst>
                                    <p:animMotion origin="layout" path="M 2.22222E-6 -4.07407E-6 L 0.14739 0.34676 " pathEditMode="relative" rAng="0" ptsTypes="AA">
                                      <p:cBhvr>
                                        <p:cTn id="48" dur="1000" fill="hold"/>
                                        <p:tgtEl>
                                          <p:spTgt spid="56"/>
                                        </p:tgtEl>
                                        <p:attrNameLst>
                                          <p:attrName>ppt_x</p:attrName>
                                          <p:attrName>ppt_y</p:attrName>
                                        </p:attrNameLst>
                                      </p:cBhvr>
                                      <p:rCtr x="7361" y="17338"/>
                                    </p:animMotion>
                                  </p:childTnLst>
                                </p:cTn>
                              </p:par>
                            </p:childTnLst>
                          </p:cTn>
                        </p:par>
                        <p:par>
                          <p:cTn id="49" fill="hold">
                            <p:stCondLst>
                              <p:cond delay="1000"/>
                            </p:stCondLst>
                            <p:childTnLst>
                              <p:par>
                                <p:cTn id="50" presetID="10" presetClass="exit" presetSubtype="0" fill="hold" grpId="2" nodeType="afterEffect">
                                  <p:stCondLst>
                                    <p:cond delay="0"/>
                                  </p:stCondLst>
                                  <p:childTnLst>
                                    <p:animEffect transition="out" filter="fade">
                                      <p:cBhvr>
                                        <p:cTn id="51" dur="500"/>
                                        <p:tgtEl>
                                          <p:spTgt spid="56"/>
                                        </p:tgtEl>
                                      </p:cBhvr>
                                    </p:animEffect>
                                    <p:set>
                                      <p:cBhvr>
                                        <p:cTn id="52" dur="1" fill="hold">
                                          <p:stCondLst>
                                            <p:cond delay="499"/>
                                          </p:stCondLst>
                                        </p:cTn>
                                        <p:tgtEl>
                                          <p:spTgt spid="56"/>
                                        </p:tgtEl>
                                        <p:attrNameLst>
                                          <p:attrName>style.visibility</p:attrName>
                                        </p:attrNameLst>
                                      </p:cBhvr>
                                      <p:to>
                                        <p:strVal val="hidden"/>
                                      </p:to>
                                    </p:set>
                                  </p:childTnLst>
                                </p:cTn>
                              </p:par>
                              <p:par>
                                <p:cTn id="53" presetID="10" presetClass="entr" presetSubtype="0" fill="hold" grpId="0" nodeType="withEffect">
                                  <p:stCondLst>
                                    <p:cond delay="0"/>
                                  </p:stCondLst>
                                  <p:childTnLst>
                                    <p:set>
                                      <p:cBhvr>
                                        <p:cTn id="54" dur="1" fill="hold">
                                          <p:stCondLst>
                                            <p:cond delay="0"/>
                                          </p:stCondLst>
                                        </p:cTn>
                                        <p:tgtEl>
                                          <p:spTgt spid="98"/>
                                        </p:tgtEl>
                                        <p:attrNameLst>
                                          <p:attrName>style.visibility</p:attrName>
                                        </p:attrNameLst>
                                      </p:cBhvr>
                                      <p:to>
                                        <p:strVal val="visible"/>
                                      </p:to>
                                    </p:set>
                                    <p:animEffect transition="in" filter="fade">
                                      <p:cBhvr>
                                        <p:cTn id="55" dur="500"/>
                                        <p:tgtEl>
                                          <p:spTgt spid="98"/>
                                        </p:tgtEl>
                                      </p:cBhvr>
                                    </p:animEffect>
                                  </p:childTnLst>
                                </p:cTn>
                              </p:par>
                            </p:childTnLst>
                          </p:cTn>
                        </p:par>
                        <p:par>
                          <p:cTn id="56" fill="hold">
                            <p:stCondLst>
                              <p:cond delay="1500"/>
                            </p:stCondLst>
                            <p:childTnLst>
                              <p:par>
                                <p:cTn id="57" presetID="42" presetClass="path" presetSubtype="0" accel="50000" decel="50000" fill="hold" grpId="3" nodeType="afterEffect">
                                  <p:stCondLst>
                                    <p:cond delay="0"/>
                                  </p:stCondLst>
                                  <p:childTnLst>
                                    <p:animMotion origin="layout" path="M 2.22222E-6 -2.96296E-6 L 2.22222E-6 0.08959 " pathEditMode="relative" rAng="0" ptsTypes="AA">
                                      <p:cBhvr>
                                        <p:cTn id="58" dur="1000" fill="hold"/>
                                        <p:tgtEl>
                                          <p:spTgt spid="74"/>
                                        </p:tgtEl>
                                        <p:attrNameLst>
                                          <p:attrName>ppt_x</p:attrName>
                                          <p:attrName>ppt_y</p:attrName>
                                        </p:attrNameLst>
                                      </p:cBhvr>
                                      <p:rCtr x="0" y="45"/>
                                    </p:animMotion>
                                  </p:childTnLst>
                                </p:cTn>
                              </p:par>
                            </p:childTnLst>
                          </p:cTn>
                        </p:par>
                        <p:par>
                          <p:cTn id="59" fill="hold">
                            <p:stCondLst>
                              <p:cond delay="2500"/>
                            </p:stCondLst>
                            <p:childTnLst>
                              <p:par>
                                <p:cTn id="60" presetID="10" presetClass="entr" presetSubtype="0" fill="hold" nodeType="afterEffect">
                                  <p:stCondLst>
                                    <p:cond delay="0"/>
                                  </p:stCondLst>
                                  <p:childTnLst>
                                    <p:set>
                                      <p:cBhvr>
                                        <p:cTn id="61" dur="1" fill="hold">
                                          <p:stCondLst>
                                            <p:cond delay="0"/>
                                          </p:stCondLst>
                                        </p:cTn>
                                        <p:tgtEl>
                                          <p:spTgt spid="101"/>
                                        </p:tgtEl>
                                        <p:attrNameLst>
                                          <p:attrName>style.visibility</p:attrName>
                                        </p:attrNameLst>
                                      </p:cBhvr>
                                      <p:to>
                                        <p:strVal val="visible"/>
                                      </p:to>
                                    </p:set>
                                    <p:animEffect transition="in" filter="fade">
                                      <p:cBhvr>
                                        <p:cTn id="62" dur="500"/>
                                        <p:tgtEl>
                                          <p:spTgt spid="101"/>
                                        </p:tgtEl>
                                      </p:cBhvr>
                                    </p:animEffect>
                                  </p:childTnLst>
                                </p:cTn>
                              </p:par>
                              <p:par>
                                <p:cTn id="63" presetID="10" presetClass="exit" presetSubtype="0" fill="hold" nodeType="withEffect">
                                  <p:stCondLst>
                                    <p:cond delay="0"/>
                                  </p:stCondLst>
                                  <p:childTnLst>
                                    <p:animEffect transition="out" filter="fade">
                                      <p:cBhvr>
                                        <p:cTn id="64" dur="500"/>
                                        <p:tgtEl>
                                          <p:spTgt spid="80"/>
                                        </p:tgtEl>
                                      </p:cBhvr>
                                    </p:animEffect>
                                    <p:set>
                                      <p:cBhvr>
                                        <p:cTn id="65" dur="1" fill="hold">
                                          <p:stCondLst>
                                            <p:cond delay="499"/>
                                          </p:stCondLst>
                                        </p:cTn>
                                        <p:tgtEl>
                                          <p:spTgt spid="80"/>
                                        </p:tgtEl>
                                        <p:attrNameLst>
                                          <p:attrName>style.visibility</p:attrName>
                                        </p:attrNameLst>
                                      </p:cBhvr>
                                      <p:to>
                                        <p:strVal val="hidden"/>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103"/>
                                        </p:tgtEl>
                                        <p:attrNameLst>
                                          <p:attrName>style.visibility</p:attrName>
                                        </p:attrNameLst>
                                      </p:cBhvr>
                                      <p:to>
                                        <p:strVal val="visible"/>
                                      </p:to>
                                    </p:set>
                                  </p:childTnLst>
                                </p:cTn>
                              </p:par>
                              <p:par>
                                <p:cTn id="70" presetID="42" presetClass="path" presetSubtype="0" accel="50000" decel="50000" fill="hold" nodeType="withEffect">
                                  <p:stCondLst>
                                    <p:cond delay="0"/>
                                  </p:stCondLst>
                                  <p:childTnLst>
                                    <p:animMotion origin="layout" path="M 0.00017 -0.00416 L 0.00017 0.21135 " pathEditMode="relative" rAng="0" ptsTypes="AA">
                                      <p:cBhvr>
                                        <p:cTn id="71" dur="1000" fill="hold"/>
                                        <p:tgtEl>
                                          <p:spTgt spid="103"/>
                                        </p:tgtEl>
                                        <p:attrNameLst>
                                          <p:attrName>ppt_x</p:attrName>
                                          <p:attrName>ppt_y</p:attrName>
                                        </p:attrNameLst>
                                      </p:cBhvr>
                                      <p:rCtr x="0" y="108"/>
                                    </p:animMotion>
                                  </p:childTnLst>
                                </p:cTn>
                              </p:par>
                            </p:childTnLst>
                          </p:cTn>
                        </p:par>
                        <p:par>
                          <p:cTn id="72" fill="hold">
                            <p:stCondLst>
                              <p:cond delay="1000"/>
                            </p:stCondLst>
                            <p:childTnLst>
                              <p:par>
                                <p:cTn id="73" presetID="10" presetClass="entr" presetSubtype="0" fill="hold" nodeType="afterEffect">
                                  <p:stCondLst>
                                    <p:cond delay="0"/>
                                  </p:stCondLst>
                                  <p:childTnLst>
                                    <p:set>
                                      <p:cBhvr>
                                        <p:cTn id="74" dur="1" fill="hold">
                                          <p:stCondLst>
                                            <p:cond delay="0"/>
                                          </p:stCondLst>
                                        </p:cTn>
                                        <p:tgtEl>
                                          <p:spTgt spid="97"/>
                                        </p:tgtEl>
                                        <p:attrNameLst>
                                          <p:attrName>style.visibility</p:attrName>
                                        </p:attrNameLst>
                                      </p:cBhvr>
                                      <p:to>
                                        <p:strVal val="visible"/>
                                      </p:to>
                                    </p:set>
                                    <p:animEffect transition="in" filter="fade">
                                      <p:cBhvr>
                                        <p:cTn id="75" dur="500"/>
                                        <p:tgtEl>
                                          <p:spTgt spid="97"/>
                                        </p:tgtEl>
                                      </p:cBhvr>
                                    </p:animEffect>
                                  </p:childTnLst>
                                </p:cTn>
                              </p:par>
                            </p:childTnLst>
                          </p:cTn>
                        </p:par>
                        <p:par>
                          <p:cTn id="76" fill="hold">
                            <p:stCondLst>
                              <p:cond delay="1500"/>
                            </p:stCondLst>
                            <p:childTnLst>
                              <p:par>
                                <p:cTn id="77" presetID="42" presetClass="path" presetSubtype="0" accel="50000" decel="50000" fill="hold" grpId="1" nodeType="afterEffect">
                                  <p:stCondLst>
                                    <p:cond delay="0"/>
                                  </p:stCondLst>
                                  <p:childTnLst>
                                    <p:animMotion origin="layout" path="M 8.33333E-7 7.40741E-7 L -0.05156 0.30463 " pathEditMode="relative" rAng="0" ptsTypes="AA">
                                      <p:cBhvr>
                                        <p:cTn id="78" dur="1000" fill="hold"/>
                                        <p:tgtEl>
                                          <p:spTgt spid="58"/>
                                        </p:tgtEl>
                                        <p:attrNameLst>
                                          <p:attrName>ppt_x</p:attrName>
                                          <p:attrName>ppt_y</p:attrName>
                                        </p:attrNameLst>
                                      </p:cBhvr>
                                      <p:rCtr x="-2587" y="15231"/>
                                    </p:animMotion>
                                  </p:childTnLst>
                                </p:cTn>
                              </p:par>
                            </p:childTnLst>
                          </p:cTn>
                        </p:par>
                        <p:par>
                          <p:cTn id="79" fill="hold">
                            <p:stCondLst>
                              <p:cond delay="2500"/>
                            </p:stCondLst>
                            <p:childTnLst>
                              <p:par>
                                <p:cTn id="80" presetID="10" presetClass="exit" presetSubtype="0" fill="hold" grpId="2" nodeType="afterEffect">
                                  <p:stCondLst>
                                    <p:cond delay="0"/>
                                  </p:stCondLst>
                                  <p:childTnLst>
                                    <p:animEffect transition="out" filter="fade">
                                      <p:cBhvr>
                                        <p:cTn id="81" dur="500"/>
                                        <p:tgtEl>
                                          <p:spTgt spid="58"/>
                                        </p:tgtEl>
                                      </p:cBhvr>
                                    </p:animEffect>
                                    <p:set>
                                      <p:cBhvr>
                                        <p:cTn id="82" dur="1" fill="hold">
                                          <p:stCondLst>
                                            <p:cond delay="499"/>
                                          </p:stCondLst>
                                        </p:cTn>
                                        <p:tgtEl>
                                          <p:spTgt spid="58"/>
                                        </p:tgtEl>
                                        <p:attrNameLst>
                                          <p:attrName>style.visibility</p:attrName>
                                        </p:attrNameLst>
                                      </p:cBhvr>
                                      <p:to>
                                        <p:strVal val="hidden"/>
                                      </p:to>
                                    </p:set>
                                  </p:childTnLst>
                                </p:cTn>
                              </p:par>
                              <p:par>
                                <p:cTn id="83" presetID="1" presetClass="entr" presetSubtype="0" fill="hold" grpId="0" nodeType="withEffect">
                                  <p:stCondLst>
                                    <p:cond delay="0"/>
                                  </p:stCondLst>
                                  <p:childTnLst>
                                    <p:set>
                                      <p:cBhvr>
                                        <p:cTn id="84" dur="1" fill="hold">
                                          <p:stCondLst>
                                            <p:cond delay="0"/>
                                          </p:stCondLst>
                                        </p:cTn>
                                        <p:tgtEl>
                                          <p:spTgt spid="100"/>
                                        </p:tgtEl>
                                        <p:attrNameLst>
                                          <p:attrName>style.visibility</p:attrName>
                                        </p:attrNameLst>
                                      </p:cBhvr>
                                      <p:to>
                                        <p:strVal val="visible"/>
                                      </p:to>
                                    </p:set>
                                  </p:childTnLst>
                                </p:cTn>
                              </p:par>
                            </p:childTnLst>
                          </p:cTn>
                        </p:par>
                        <p:par>
                          <p:cTn id="85" fill="hold">
                            <p:stCondLst>
                              <p:cond delay="3000"/>
                            </p:stCondLst>
                            <p:childTnLst>
                              <p:par>
                                <p:cTn id="86" presetID="42" presetClass="path" presetSubtype="0" accel="50000" decel="50000" fill="hold" grpId="2" nodeType="afterEffect">
                                  <p:stCondLst>
                                    <p:cond delay="0"/>
                                  </p:stCondLst>
                                  <p:childTnLst>
                                    <p:animMotion origin="layout" path="M 8.33333E-7 -2.96296E-6 L 8.33333E-7 0.09167 " pathEditMode="relative" rAng="0" ptsTypes="AA">
                                      <p:cBhvr>
                                        <p:cTn id="87" dur="1000" fill="hold"/>
                                        <p:tgtEl>
                                          <p:spTgt spid="79"/>
                                        </p:tgtEl>
                                        <p:attrNameLst>
                                          <p:attrName>ppt_x</p:attrName>
                                          <p:attrName>ppt_y</p:attrName>
                                        </p:attrNameLst>
                                      </p:cBhvr>
                                      <p:rCtr x="0" y="46"/>
                                    </p:animMotion>
                                  </p:childTnLst>
                                </p:cTn>
                              </p:par>
                            </p:childTnLst>
                          </p:cTn>
                        </p:par>
                        <p:par>
                          <p:cTn id="88" fill="hold">
                            <p:stCondLst>
                              <p:cond delay="4000"/>
                            </p:stCondLst>
                            <p:childTnLst>
                              <p:par>
                                <p:cTn id="89" presetID="10" presetClass="entr" presetSubtype="0" fill="hold" nodeType="afterEffect">
                                  <p:stCondLst>
                                    <p:cond delay="0"/>
                                  </p:stCondLst>
                                  <p:childTnLst>
                                    <p:set>
                                      <p:cBhvr>
                                        <p:cTn id="90" dur="1" fill="hold">
                                          <p:stCondLst>
                                            <p:cond delay="0"/>
                                          </p:stCondLst>
                                        </p:cTn>
                                        <p:tgtEl>
                                          <p:spTgt spid="102"/>
                                        </p:tgtEl>
                                        <p:attrNameLst>
                                          <p:attrName>style.visibility</p:attrName>
                                        </p:attrNameLst>
                                      </p:cBhvr>
                                      <p:to>
                                        <p:strVal val="visible"/>
                                      </p:to>
                                    </p:set>
                                    <p:animEffect transition="in" filter="fade">
                                      <p:cBhvr>
                                        <p:cTn id="91" dur="500"/>
                                        <p:tgtEl>
                                          <p:spTgt spid="102"/>
                                        </p:tgtEl>
                                      </p:cBhvr>
                                    </p:animEffect>
                                  </p:childTnLst>
                                </p:cTn>
                              </p:par>
                              <p:par>
                                <p:cTn id="92" presetID="10" presetClass="exit" presetSubtype="0" fill="hold" nodeType="withEffect">
                                  <p:stCondLst>
                                    <p:cond delay="0"/>
                                  </p:stCondLst>
                                  <p:childTnLst>
                                    <p:animEffect transition="out" filter="fade">
                                      <p:cBhvr>
                                        <p:cTn id="93" dur="500"/>
                                        <p:tgtEl>
                                          <p:spTgt spid="81"/>
                                        </p:tgtEl>
                                      </p:cBhvr>
                                    </p:animEffect>
                                    <p:set>
                                      <p:cBhvr>
                                        <p:cTn id="94" dur="1" fill="hold">
                                          <p:stCondLst>
                                            <p:cond delay="499"/>
                                          </p:stCondLst>
                                        </p:cTn>
                                        <p:tgtEl>
                                          <p:spTgt spid="81"/>
                                        </p:tgtEl>
                                        <p:attrNameLst>
                                          <p:attrName>style.visibility</p:attrName>
                                        </p:attrNameLst>
                                      </p:cBhvr>
                                      <p:to>
                                        <p:strVal val="hidden"/>
                                      </p:to>
                                    </p:set>
                                  </p:childTnLst>
                                </p:cTn>
                              </p:par>
                            </p:childTnLst>
                          </p:cTn>
                        </p:par>
                      </p:childTnLst>
                    </p:cTn>
                  </p:par>
                  <p:par>
                    <p:cTn id="95" fill="hold">
                      <p:stCondLst>
                        <p:cond delay="indefinite"/>
                      </p:stCondLst>
                      <p:childTnLst>
                        <p:par>
                          <p:cTn id="96" fill="hold">
                            <p:stCondLst>
                              <p:cond delay="0"/>
                            </p:stCondLst>
                            <p:childTnLst>
                              <p:par>
                                <p:cTn id="97" presetID="3" presetClass="exit" presetSubtype="10" fill="hold" grpId="1" nodeType="clickEffect">
                                  <p:stCondLst>
                                    <p:cond delay="0"/>
                                  </p:stCondLst>
                                  <p:childTnLst>
                                    <p:animEffect transition="out" filter="blinds(horizontal)">
                                      <p:cBhvr>
                                        <p:cTn id="98" dur="500"/>
                                        <p:tgtEl>
                                          <p:spTgt spid="99"/>
                                        </p:tgtEl>
                                      </p:cBhvr>
                                    </p:animEffect>
                                    <p:set>
                                      <p:cBhvr>
                                        <p:cTn id="99" dur="1" fill="hold">
                                          <p:stCondLst>
                                            <p:cond delay="499"/>
                                          </p:stCondLst>
                                        </p:cTn>
                                        <p:tgtEl>
                                          <p:spTgt spid="99"/>
                                        </p:tgtEl>
                                        <p:attrNameLst>
                                          <p:attrName>style.visibility</p:attrName>
                                        </p:attrNameLst>
                                      </p:cBhvr>
                                      <p:to>
                                        <p:strVal val="hidden"/>
                                      </p:to>
                                    </p:set>
                                  </p:childTnLst>
                                </p:cTn>
                              </p:par>
                            </p:childTnLst>
                          </p:cTn>
                        </p:par>
                        <p:par>
                          <p:cTn id="100" fill="hold">
                            <p:stCondLst>
                              <p:cond delay="500"/>
                            </p:stCondLst>
                            <p:childTnLst>
                              <p:par>
                                <p:cTn id="101" presetID="42" presetClass="path" presetSubtype="0" accel="50000" decel="50000" fill="hold" grpId="1" nodeType="afterEffect">
                                  <p:stCondLst>
                                    <p:cond delay="0"/>
                                  </p:stCondLst>
                                  <p:childTnLst>
                                    <p:animMotion origin="layout" path="M 3.33333E-6 2.96296E-6 L 3.33333E-6 0.0419 " pathEditMode="relative" rAng="0" ptsTypes="AA">
                                      <p:cBhvr>
                                        <p:cTn id="102" dur="2000" fill="hold"/>
                                        <p:tgtEl>
                                          <p:spTgt spid="100"/>
                                        </p:tgtEl>
                                        <p:attrNameLst>
                                          <p:attrName>ppt_x</p:attrName>
                                          <p:attrName>ppt_y</p:attrName>
                                        </p:attrNameLst>
                                      </p:cBhvr>
                                      <p:rCtr x="0" y="2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animBg="1"/>
      <p:bldP spid="74" grpId="3" animBg="1"/>
      <p:bldP spid="78" grpId="2" animBg="1"/>
      <p:bldP spid="79" grpId="2" animBg="1"/>
      <p:bldP spid="43" grpId="0"/>
      <p:bldP spid="56" grpId="1" animBg="1"/>
      <p:bldP spid="56" grpId="2" animBg="1"/>
      <p:bldP spid="58" grpId="1" animBg="1"/>
      <p:bldP spid="58" grpId="2" animBg="1"/>
      <p:bldP spid="98" grpId="0" animBg="1"/>
      <p:bldP spid="99" grpId="1" animBg="1"/>
      <p:bldP spid="100" grpId="0" animBg="1"/>
      <p:bldP spid="100" grpId="1" animBg="1"/>
      <p:bldP spid="77" grpId="0"/>
      <p:bldP spid="10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Complexity</a:t>
            </a:r>
            <a:endParaRPr lang="en-US" dirty="0"/>
          </a:p>
        </p:txBody>
      </p:sp>
      <p:sp>
        <p:nvSpPr>
          <p:cNvPr id="3" name="Content Placeholder 2"/>
          <p:cNvSpPr>
            <a:spLocks noGrp="1"/>
          </p:cNvSpPr>
          <p:nvPr>
            <p:ph idx="1"/>
          </p:nvPr>
        </p:nvSpPr>
        <p:spPr/>
        <p:txBody>
          <a:bodyPr/>
          <a:lstStyle/>
          <a:p>
            <a:r>
              <a:rPr lang="en-US" dirty="0" smtClean="0"/>
              <a:t>Compared to a row hit first scheduler, SMS consumes*</a:t>
            </a:r>
          </a:p>
          <a:p>
            <a:pPr lvl="1"/>
            <a:r>
              <a:rPr lang="en-US" dirty="0" smtClean="0"/>
              <a:t>66% </a:t>
            </a:r>
            <a:r>
              <a:rPr lang="en-US" dirty="0" smtClean="0">
                <a:solidFill>
                  <a:srgbClr val="0000FF"/>
                </a:solidFill>
              </a:rPr>
              <a:t>less area</a:t>
            </a:r>
          </a:p>
          <a:p>
            <a:pPr lvl="1"/>
            <a:r>
              <a:rPr lang="en-US" dirty="0" smtClean="0"/>
              <a:t>46% </a:t>
            </a:r>
            <a:r>
              <a:rPr lang="en-US" dirty="0" smtClean="0">
                <a:solidFill>
                  <a:srgbClr val="0000FF"/>
                </a:solidFill>
              </a:rPr>
              <a:t>less static power</a:t>
            </a:r>
          </a:p>
          <a:p>
            <a:pPr lvl="1"/>
            <a:endParaRPr lang="en-US" dirty="0" smtClean="0"/>
          </a:p>
          <a:p>
            <a:pPr lvl="1"/>
            <a:endParaRPr lang="en-US" dirty="0" smtClean="0"/>
          </a:p>
          <a:p>
            <a:r>
              <a:rPr lang="en-US" dirty="0" smtClean="0"/>
              <a:t>Reduction comes from:</a:t>
            </a:r>
          </a:p>
          <a:p>
            <a:pPr lvl="1"/>
            <a:r>
              <a:rPr lang="en-US" dirty="0" smtClean="0">
                <a:solidFill>
                  <a:srgbClr val="FF0000"/>
                </a:solidFill>
              </a:rPr>
              <a:t>Monolithic scheduler </a:t>
            </a:r>
            <a:r>
              <a:rPr lang="en-US" dirty="0" smtClean="0">
                <a:solidFill>
                  <a:srgbClr val="FF0000"/>
                </a:solidFill>
                <a:sym typeface="Wingdings" pitchFamily="2" charset="2"/>
              </a:rPr>
              <a:t> stages of simpler schedulers</a:t>
            </a:r>
          </a:p>
          <a:p>
            <a:pPr lvl="1"/>
            <a:r>
              <a:rPr lang="en-US" dirty="0" smtClean="0">
                <a:solidFill>
                  <a:srgbClr val="0000FF"/>
                </a:solidFill>
                <a:sym typeface="Wingdings" pitchFamily="2" charset="2"/>
              </a:rPr>
              <a:t>Each stage has a simpler scheduler </a:t>
            </a:r>
            <a:r>
              <a:rPr lang="en-US" dirty="0" smtClean="0">
                <a:sym typeface="Wingdings" pitchFamily="2" charset="2"/>
              </a:rPr>
              <a:t>(considers fewer properties at a time to make the scheduling decision)</a:t>
            </a:r>
          </a:p>
          <a:p>
            <a:pPr lvl="1"/>
            <a:r>
              <a:rPr lang="en-US" dirty="0" smtClean="0">
                <a:solidFill>
                  <a:srgbClr val="0000FF"/>
                </a:solidFill>
                <a:sym typeface="Wingdings" pitchFamily="2" charset="2"/>
              </a:rPr>
              <a:t>Each stage has simpler buffers </a:t>
            </a:r>
            <a:r>
              <a:rPr lang="en-US" dirty="0" smtClean="0">
                <a:sym typeface="Wingdings" pitchFamily="2" charset="2"/>
              </a:rPr>
              <a:t>(FIFO instead of out-of-order)</a:t>
            </a:r>
          </a:p>
          <a:p>
            <a:pPr lvl="1"/>
            <a:r>
              <a:rPr lang="en-US" dirty="0" smtClean="0">
                <a:solidFill>
                  <a:srgbClr val="0000FF"/>
                </a:solidFill>
                <a:sym typeface="Wingdings" pitchFamily="2" charset="2"/>
              </a:rPr>
              <a:t>Each stage has a portion of the total buffer size </a:t>
            </a:r>
            <a:r>
              <a:rPr lang="en-US" dirty="0" smtClean="0">
                <a:sym typeface="Wingdings" pitchFamily="2" charset="2"/>
              </a:rPr>
              <a:t>(buffering is distributed across stages)</a:t>
            </a: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27</a:t>
            </a:fld>
            <a:endParaRPr lang="en-US" altLang="en-US"/>
          </a:p>
        </p:txBody>
      </p:sp>
      <p:sp>
        <p:nvSpPr>
          <p:cNvPr id="5" name="TextBox 4"/>
          <p:cNvSpPr txBox="1"/>
          <p:nvPr/>
        </p:nvSpPr>
        <p:spPr>
          <a:xfrm>
            <a:off x="251520" y="6300028"/>
            <a:ext cx="6264696" cy="369332"/>
          </a:xfrm>
          <a:prstGeom prst="rect">
            <a:avLst/>
          </a:prstGeom>
          <a:noFill/>
        </p:spPr>
        <p:txBody>
          <a:bodyPr wrap="square" rtlCol="0">
            <a:spAutoFit/>
          </a:bodyPr>
          <a:lstStyle/>
          <a:p>
            <a:r>
              <a:rPr lang="en-US" b="1" dirty="0"/>
              <a:t>* Based on a </a:t>
            </a:r>
            <a:r>
              <a:rPr lang="en-US" b="1" dirty="0" smtClean="0"/>
              <a:t>Verilog model </a:t>
            </a:r>
            <a:r>
              <a:rPr lang="en-US" b="1" dirty="0"/>
              <a:t>using 180nm </a:t>
            </a:r>
            <a:r>
              <a:rPr lang="en-US" b="1" dirty="0" smtClean="0"/>
              <a:t>library</a:t>
            </a:r>
            <a:endParaRPr lang="en-US" b="1" dirty="0"/>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0"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solidFill>
                  <a:schemeClr val="tx1">
                    <a:lumMod val="50000"/>
                    <a:lumOff val="50000"/>
                  </a:schemeClr>
                </a:solidFill>
              </a:rPr>
              <a:t>Background</a:t>
            </a:r>
          </a:p>
          <a:p>
            <a:r>
              <a:rPr lang="en-US" dirty="0" smtClean="0">
                <a:solidFill>
                  <a:schemeClr val="bg1">
                    <a:lumMod val="50000"/>
                  </a:schemeClr>
                </a:solidFill>
              </a:rPr>
              <a:t>Motivation: CPU-GPU Systems</a:t>
            </a:r>
          </a:p>
          <a:p>
            <a:r>
              <a:rPr lang="en-US" dirty="0" smtClean="0">
                <a:solidFill>
                  <a:schemeClr val="bg1">
                    <a:lumMod val="50000"/>
                  </a:schemeClr>
                </a:solidFill>
              </a:rPr>
              <a:t>Our Goal</a:t>
            </a:r>
          </a:p>
          <a:p>
            <a:r>
              <a:rPr lang="en-US" dirty="0" smtClean="0">
                <a:solidFill>
                  <a:schemeClr val="bg1">
                    <a:lumMod val="50000"/>
                  </a:schemeClr>
                </a:solidFill>
              </a:rPr>
              <a:t>Observations</a:t>
            </a:r>
          </a:p>
          <a:p>
            <a:r>
              <a:rPr lang="en-US" dirty="0" smtClean="0">
                <a:solidFill>
                  <a:schemeClr val="tx1">
                    <a:lumMod val="50000"/>
                    <a:lumOff val="50000"/>
                  </a:schemeClr>
                </a:solidFill>
              </a:rPr>
              <a:t>Staged Memory Scheduling</a:t>
            </a:r>
          </a:p>
          <a:p>
            <a:pPr lvl="1">
              <a:buNone/>
            </a:pPr>
            <a:r>
              <a:rPr lang="en-US" dirty="0" smtClean="0">
                <a:solidFill>
                  <a:schemeClr val="tx1">
                    <a:lumMod val="50000"/>
                    <a:lumOff val="50000"/>
                  </a:schemeClr>
                </a:solidFill>
              </a:rPr>
              <a:t>1) Batch Formation</a:t>
            </a:r>
          </a:p>
          <a:p>
            <a:pPr lvl="1">
              <a:buNone/>
            </a:pPr>
            <a:r>
              <a:rPr lang="en-US" dirty="0" smtClean="0">
                <a:solidFill>
                  <a:schemeClr val="tx1">
                    <a:lumMod val="50000"/>
                    <a:lumOff val="50000"/>
                  </a:schemeClr>
                </a:solidFill>
              </a:rPr>
              <a:t>2) Batch Scheduler</a:t>
            </a:r>
          </a:p>
          <a:p>
            <a:pPr lvl="1">
              <a:buNone/>
            </a:pPr>
            <a:r>
              <a:rPr lang="en-US" dirty="0" smtClean="0">
                <a:solidFill>
                  <a:schemeClr val="tx1">
                    <a:lumMod val="50000"/>
                    <a:lumOff val="50000"/>
                  </a:schemeClr>
                </a:solidFill>
              </a:rPr>
              <a:t>3) DRAM Command Scheduler</a:t>
            </a:r>
          </a:p>
          <a:p>
            <a:r>
              <a:rPr lang="en-US" dirty="0" smtClean="0"/>
              <a:t>Results</a:t>
            </a:r>
          </a:p>
          <a:p>
            <a:r>
              <a:rPr lang="en-US" dirty="0" smtClean="0">
                <a:solidFill>
                  <a:schemeClr val="bg1">
                    <a:lumMod val="50000"/>
                  </a:schemeClr>
                </a:solidFill>
              </a:rPr>
              <a:t>Conclusion</a:t>
            </a:r>
            <a:endParaRPr lang="en-US" dirty="0">
              <a:solidFill>
                <a:schemeClr val="bg1">
                  <a:lumMod val="50000"/>
                </a:schemeClr>
              </a:solidFill>
            </a:endParaRP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28</a:t>
            </a:fld>
            <a:endParaRPr lang="en-US" alt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a:xfrm>
            <a:off x="228600" y="908720"/>
            <a:ext cx="8915400" cy="5339680"/>
          </a:xfrm>
        </p:spPr>
        <p:txBody>
          <a:bodyPr/>
          <a:lstStyle/>
          <a:p>
            <a:r>
              <a:rPr lang="en-US" dirty="0" smtClean="0"/>
              <a:t>Simulation parameters</a:t>
            </a:r>
          </a:p>
          <a:p>
            <a:pPr lvl="1"/>
            <a:r>
              <a:rPr lang="en-US" dirty="0" smtClean="0"/>
              <a:t>16 </a:t>
            </a:r>
            <a:r>
              <a:rPr lang="en-US" dirty="0" err="1" smtClean="0"/>
              <a:t>OoO</a:t>
            </a:r>
            <a:r>
              <a:rPr lang="en-US" dirty="0" smtClean="0"/>
              <a:t> CPU cores, 1 GPU modeling AMD </a:t>
            </a:r>
            <a:r>
              <a:rPr lang="en-US" dirty="0" err="1" smtClean="0"/>
              <a:t>Radeon</a:t>
            </a:r>
            <a:r>
              <a:rPr lang="en-US" dirty="0" smtClean="0"/>
              <a:t>™ 5870</a:t>
            </a:r>
          </a:p>
          <a:p>
            <a:pPr lvl="1"/>
            <a:r>
              <a:rPr lang="en-US" dirty="0" smtClean="0"/>
              <a:t>DDR3-1600 DRAM 4 channels, 1 rank/channel, 8 banks/channel</a:t>
            </a:r>
          </a:p>
          <a:p>
            <a:endParaRPr lang="en-US" dirty="0" smtClean="0"/>
          </a:p>
          <a:p>
            <a:r>
              <a:rPr lang="en-US" dirty="0" smtClean="0"/>
              <a:t>Workloads</a:t>
            </a:r>
          </a:p>
          <a:p>
            <a:pPr lvl="1"/>
            <a:r>
              <a:rPr lang="en-US" dirty="0" smtClean="0"/>
              <a:t>CPU: SPEC CPU 2006</a:t>
            </a:r>
          </a:p>
          <a:p>
            <a:pPr lvl="1"/>
            <a:r>
              <a:rPr lang="en-US" dirty="0" smtClean="0"/>
              <a:t>GPU: Recent games and GPU benchmarks</a:t>
            </a:r>
          </a:p>
          <a:p>
            <a:pPr lvl="1"/>
            <a:r>
              <a:rPr lang="en-US" dirty="0" smtClean="0"/>
              <a:t>7 workload categories based on the memory-intensity of CPU applications</a:t>
            </a:r>
          </a:p>
          <a:p>
            <a:pPr lvl="2">
              <a:buNone/>
            </a:pPr>
            <a:r>
              <a:rPr lang="en-US" dirty="0" smtClean="0">
                <a:sym typeface="Wingdings" pitchFamily="2" charset="2"/>
              </a:rPr>
              <a:t> </a:t>
            </a:r>
            <a:r>
              <a:rPr lang="en-US" dirty="0" smtClean="0"/>
              <a:t>Low memory-intensity (L)</a:t>
            </a:r>
          </a:p>
          <a:p>
            <a:pPr lvl="2">
              <a:buNone/>
            </a:pPr>
            <a:r>
              <a:rPr lang="en-US" dirty="0" smtClean="0">
                <a:sym typeface="Wingdings" pitchFamily="2" charset="2"/>
              </a:rPr>
              <a:t> </a:t>
            </a:r>
            <a:r>
              <a:rPr lang="en-US" dirty="0" smtClean="0"/>
              <a:t>Medium memory-intensity (M) </a:t>
            </a:r>
          </a:p>
          <a:p>
            <a:pPr lvl="2">
              <a:buNone/>
            </a:pPr>
            <a:r>
              <a:rPr lang="en-US" dirty="0" smtClean="0">
                <a:sym typeface="Wingdings" pitchFamily="2" charset="2"/>
              </a:rPr>
              <a:t> </a:t>
            </a:r>
            <a:r>
              <a:rPr lang="en-US" dirty="0" smtClean="0"/>
              <a:t>High memory-intensity (H)</a:t>
            </a: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29</a:t>
            </a:fld>
            <a:endParaRPr lang="en-US" alt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Background</a:t>
            </a:r>
          </a:p>
          <a:p>
            <a:r>
              <a:rPr lang="en-US" dirty="0" smtClean="0">
                <a:solidFill>
                  <a:schemeClr val="tx1">
                    <a:lumMod val="50000"/>
                    <a:lumOff val="50000"/>
                  </a:schemeClr>
                </a:solidFill>
              </a:rPr>
              <a:t>Motivation</a:t>
            </a:r>
          </a:p>
          <a:p>
            <a:r>
              <a:rPr lang="en-US" dirty="0" smtClean="0">
                <a:solidFill>
                  <a:schemeClr val="tx1">
                    <a:lumMod val="50000"/>
                    <a:lumOff val="50000"/>
                  </a:schemeClr>
                </a:solidFill>
              </a:rPr>
              <a:t>Our Goal</a:t>
            </a:r>
          </a:p>
          <a:p>
            <a:r>
              <a:rPr lang="en-US" dirty="0" smtClean="0">
                <a:solidFill>
                  <a:schemeClr val="bg1">
                    <a:lumMod val="50000"/>
                  </a:schemeClr>
                </a:solidFill>
              </a:rPr>
              <a:t>Observations</a:t>
            </a:r>
          </a:p>
          <a:p>
            <a:r>
              <a:rPr lang="en-US" dirty="0" smtClean="0">
                <a:solidFill>
                  <a:schemeClr val="tx1">
                    <a:lumMod val="50000"/>
                    <a:lumOff val="50000"/>
                  </a:schemeClr>
                </a:solidFill>
              </a:rPr>
              <a:t>Staged Memory Scheduling</a:t>
            </a:r>
          </a:p>
          <a:p>
            <a:pPr lvl="1">
              <a:buNone/>
            </a:pPr>
            <a:r>
              <a:rPr lang="en-US" dirty="0" smtClean="0">
                <a:solidFill>
                  <a:schemeClr val="tx1">
                    <a:lumMod val="50000"/>
                    <a:lumOff val="50000"/>
                  </a:schemeClr>
                </a:solidFill>
              </a:rPr>
              <a:t>1) Batch Formation</a:t>
            </a:r>
          </a:p>
          <a:p>
            <a:pPr lvl="1">
              <a:buNone/>
            </a:pPr>
            <a:r>
              <a:rPr lang="en-US" dirty="0" smtClean="0">
                <a:solidFill>
                  <a:schemeClr val="tx1">
                    <a:lumMod val="50000"/>
                    <a:lumOff val="50000"/>
                  </a:schemeClr>
                </a:solidFill>
              </a:rPr>
              <a:t>2) Batch Scheduler</a:t>
            </a:r>
          </a:p>
          <a:p>
            <a:pPr lvl="1">
              <a:buNone/>
            </a:pPr>
            <a:r>
              <a:rPr lang="en-US" dirty="0" smtClean="0">
                <a:solidFill>
                  <a:schemeClr val="tx1">
                    <a:lumMod val="50000"/>
                    <a:lumOff val="50000"/>
                  </a:schemeClr>
                </a:solidFill>
              </a:rPr>
              <a:t>3) DRAM Command Scheduler</a:t>
            </a:r>
          </a:p>
          <a:p>
            <a:r>
              <a:rPr lang="en-US" dirty="0" smtClean="0">
                <a:solidFill>
                  <a:schemeClr val="bg1">
                    <a:lumMod val="50000"/>
                  </a:schemeClr>
                </a:solidFill>
              </a:rPr>
              <a:t>Results</a:t>
            </a:r>
          </a:p>
          <a:p>
            <a:r>
              <a:rPr lang="en-US" dirty="0" smtClean="0">
                <a:solidFill>
                  <a:schemeClr val="bg1">
                    <a:lumMod val="50000"/>
                  </a:schemeClr>
                </a:solidFill>
              </a:rPr>
              <a:t>Conclusion</a:t>
            </a:r>
            <a:endParaRPr lang="en-US" dirty="0">
              <a:solidFill>
                <a:schemeClr val="bg1">
                  <a:lumMod val="50000"/>
                </a:schemeClr>
              </a:solidFill>
            </a:endParaRP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a:t>
            </a:fld>
            <a:endParaRPr lang="en-US" alt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smtClean="0"/>
              <a:t>Comparison to Previous Scheduling Algorithms</a:t>
            </a:r>
            <a:endParaRPr lang="en-US" sz="3400" dirty="0"/>
          </a:p>
        </p:txBody>
      </p:sp>
      <p:sp>
        <p:nvSpPr>
          <p:cNvPr id="3" name="Content Placeholder 2"/>
          <p:cNvSpPr>
            <a:spLocks noGrp="1"/>
          </p:cNvSpPr>
          <p:nvPr>
            <p:ph idx="1"/>
          </p:nvPr>
        </p:nvSpPr>
        <p:spPr/>
        <p:txBody>
          <a:bodyPr/>
          <a:lstStyle/>
          <a:p>
            <a:r>
              <a:rPr lang="en-US" dirty="0" smtClean="0"/>
              <a:t>FR-FCFS </a:t>
            </a:r>
            <a:r>
              <a:rPr lang="en-US" dirty="0" smtClean="0">
                <a:solidFill>
                  <a:schemeClr val="accent2"/>
                </a:solidFill>
              </a:rPr>
              <a:t>[</a:t>
            </a:r>
            <a:r>
              <a:rPr lang="en-US" dirty="0" err="1" smtClean="0">
                <a:solidFill>
                  <a:schemeClr val="accent2"/>
                </a:solidFill>
              </a:rPr>
              <a:t>Rixner</a:t>
            </a:r>
            <a:r>
              <a:rPr lang="en-US" dirty="0" smtClean="0">
                <a:solidFill>
                  <a:schemeClr val="accent2"/>
                </a:solidFill>
              </a:rPr>
              <a:t>+, ISCA’00]</a:t>
            </a:r>
          </a:p>
          <a:p>
            <a:pPr lvl="1"/>
            <a:r>
              <a:rPr lang="en-US" sz="2000" dirty="0" smtClean="0"/>
              <a:t>Prioritizes row buffer hits</a:t>
            </a:r>
          </a:p>
          <a:p>
            <a:pPr lvl="1"/>
            <a:r>
              <a:rPr lang="en-US" sz="2000" dirty="0" smtClean="0">
                <a:solidFill>
                  <a:srgbClr val="0000FF"/>
                </a:solidFill>
              </a:rPr>
              <a:t>Maximizes DRAM throughput</a:t>
            </a:r>
            <a:endParaRPr lang="en-US" sz="2000" dirty="0" smtClean="0"/>
          </a:p>
          <a:p>
            <a:pPr lvl="1"/>
            <a:r>
              <a:rPr lang="en-US" sz="2000" dirty="0" smtClean="0">
                <a:solidFill>
                  <a:srgbClr val="FF0000"/>
                </a:solidFill>
              </a:rPr>
              <a:t>Low multi-core performance </a:t>
            </a:r>
            <a:r>
              <a:rPr lang="en-US" sz="2000" dirty="0" smtClean="0">
                <a:sym typeface="Wingdings" pitchFamily="2" charset="2"/>
              </a:rPr>
              <a:t> Application unaware</a:t>
            </a:r>
          </a:p>
          <a:p>
            <a:pPr lvl="1"/>
            <a:endParaRPr lang="en-US" sz="1000" dirty="0" smtClean="0"/>
          </a:p>
          <a:p>
            <a:r>
              <a:rPr lang="en-US" dirty="0" smtClean="0"/>
              <a:t>ATLAS </a:t>
            </a:r>
            <a:r>
              <a:rPr lang="en-US" dirty="0" smtClean="0">
                <a:solidFill>
                  <a:schemeClr val="accent2"/>
                </a:solidFill>
              </a:rPr>
              <a:t>[Kim+, HPCA’10]</a:t>
            </a:r>
          </a:p>
          <a:p>
            <a:pPr lvl="1"/>
            <a:r>
              <a:rPr lang="en-US" sz="2000" dirty="0" smtClean="0"/>
              <a:t>Prioritizes latency-sensitive applications</a:t>
            </a:r>
          </a:p>
          <a:p>
            <a:pPr lvl="1"/>
            <a:r>
              <a:rPr lang="en-US" sz="2000" dirty="0" smtClean="0">
                <a:solidFill>
                  <a:srgbClr val="0000FF"/>
                </a:solidFill>
              </a:rPr>
              <a:t>Good multi-core performance</a:t>
            </a:r>
            <a:endParaRPr lang="en-US" sz="2000" dirty="0" smtClean="0"/>
          </a:p>
          <a:p>
            <a:pPr lvl="1"/>
            <a:r>
              <a:rPr lang="en-US" sz="2000" dirty="0" smtClean="0">
                <a:solidFill>
                  <a:srgbClr val="FF0000"/>
                </a:solidFill>
              </a:rPr>
              <a:t>Low fairness </a:t>
            </a:r>
            <a:r>
              <a:rPr lang="en-US" sz="2000" dirty="0" smtClean="0">
                <a:sym typeface="Wingdings" pitchFamily="2" charset="2"/>
              </a:rPr>
              <a:t> </a:t>
            </a:r>
            <a:r>
              <a:rPr lang="en-US" sz="2000" dirty="0" err="1" smtClean="0">
                <a:sym typeface="Wingdings" pitchFamily="2" charset="2"/>
              </a:rPr>
              <a:t>Deprioritizes</a:t>
            </a:r>
            <a:r>
              <a:rPr lang="en-US" sz="2000" dirty="0" smtClean="0">
                <a:sym typeface="Wingdings" pitchFamily="2" charset="2"/>
              </a:rPr>
              <a:t> memory-intensive applications</a:t>
            </a:r>
          </a:p>
          <a:p>
            <a:pPr lvl="1"/>
            <a:endParaRPr lang="en-US" sz="1000" dirty="0" smtClean="0"/>
          </a:p>
          <a:p>
            <a:r>
              <a:rPr lang="en-US" dirty="0" smtClean="0"/>
              <a:t>TCM </a:t>
            </a:r>
            <a:r>
              <a:rPr lang="en-US" dirty="0" smtClean="0">
                <a:solidFill>
                  <a:schemeClr val="accent2"/>
                </a:solidFill>
              </a:rPr>
              <a:t>[Kim+, MICRO’10]</a:t>
            </a:r>
          </a:p>
          <a:p>
            <a:pPr lvl="1"/>
            <a:r>
              <a:rPr lang="en-US" sz="2000" dirty="0" smtClean="0"/>
              <a:t>Clusters low and high-intensity applications and treats each separately</a:t>
            </a:r>
          </a:p>
          <a:p>
            <a:pPr lvl="1"/>
            <a:r>
              <a:rPr lang="en-US" sz="2000" dirty="0" smtClean="0">
                <a:solidFill>
                  <a:srgbClr val="0000FF"/>
                </a:solidFill>
              </a:rPr>
              <a:t>Good multi-core performance and fairness</a:t>
            </a:r>
            <a:endParaRPr lang="en-US" sz="2000" dirty="0" smtClean="0"/>
          </a:p>
          <a:p>
            <a:pPr lvl="1"/>
            <a:r>
              <a:rPr lang="en-US" sz="2000" dirty="0" smtClean="0">
                <a:solidFill>
                  <a:srgbClr val="FF0000"/>
                </a:solidFill>
              </a:rPr>
              <a:t>Not robust </a:t>
            </a:r>
            <a:r>
              <a:rPr lang="en-US" sz="2000" dirty="0" smtClean="0">
                <a:sym typeface="Wingdings" pitchFamily="2" charset="2"/>
              </a:rPr>
              <a:t> Misclassifies latency-sensitive applications</a:t>
            </a:r>
            <a:endParaRPr lang="en-US" sz="2000"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30</a:t>
            </a:fld>
            <a:endParaRPr lang="en-US" alt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Metrics</a:t>
            </a:r>
            <a:endParaRPr lang="en-US" dirty="0"/>
          </a:p>
        </p:txBody>
      </p:sp>
      <p:sp>
        <p:nvSpPr>
          <p:cNvPr id="3" name="Content Placeholder 2"/>
          <p:cNvSpPr>
            <a:spLocks noGrp="1"/>
          </p:cNvSpPr>
          <p:nvPr>
            <p:ph idx="1"/>
          </p:nvPr>
        </p:nvSpPr>
        <p:spPr/>
        <p:txBody>
          <a:bodyPr/>
          <a:lstStyle/>
          <a:p>
            <a:r>
              <a:rPr lang="en-US" dirty="0" smtClean="0"/>
              <a:t>CPU performance metric: Weighted speedup</a:t>
            </a:r>
          </a:p>
          <a:p>
            <a:pPr lvl="1"/>
            <a:endParaRPr lang="en-US" dirty="0" smtClean="0"/>
          </a:p>
          <a:p>
            <a:pPr>
              <a:buNone/>
            </a:pPr>
            <a:endParaRPr lang="en-US" dirty="0" smtClean="0"/>
          </a:p>
          <a:p>
            <a:endParaRPr lang="en-US" dirty="0" smtClean="0"/>
          </a:p>
          <a:p>
            <a:r>
              <a:rPr lang="en-US" dirty="0" smtClean="0"/>
              <a:t>GPU performance metric: Frame rate speedup</a:t>
            </a:r>
          </a:p>
          <a:p>
            <a:endParaRPr lang="en-US" dirty="0" smtClean="0"/>
          </a:p>
          <a:p>
            <a:endParaRPr lang="en-US" dirty="0" smtClean="0"/>
          </a:p>
          <a:p>
            <a:endParaRPr lang="en-US" dirty="0" smtClean="0"/>
          </a:p>
          <a:p>
            <a:endParaRPr lang="en-US" sz="500" dirty="0" smtClean="0"/>
          </a:p>
          <a:p>
            <a:r>
              <a:rPr lang="en-US" dirty="0" smtClean="0"/>
              <a:t>CPU-GPU system performance: CPU-GPU weighted speedup</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31</a:t>
            </a:fld>
            <a:endParaRPr lang="en-US" altLang="en-US"/>
          </a:p>
        </p:txBody>
      </p:sp>
      <p:sp>
        <p:nvSpPr>
          <p:cNvPr id="10" name="Rectangle 9"/>
          <p:cNvSpPr/>
          <p:nvPr/>
        </p:nvSpPr>
        <p:spPr>
          <a:xfrm>
            <a:off x="2483768" y="4434433"/>
            <a:ext cx="432048" cy="1466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6309360" y="5029200"/>
            <a:ext cx="1935480" cy="960120"/>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4"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39" name="Rectangle 1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38" name="Picture 1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499360" y="1508760"/>
            <a:ext cx="3779520" cy="996275"/>
          </a:xfrm>
          <a:prstGeom prst="rect">
            <a:avLst/>
          </a:prstGeom>
          <a:noFill/>
        </p:spPr>
      </p:pic>
      <p:sp>
        <p:nvSpPr>
          <p:cNvPr id="1040" name="Rectangle 16"/>
          <p:cNvSpPr>
            <a:spLocks noChangeArrowheads="1"/>
          </p:cNvSpPr>
          <p:nvPr/>
        </p:nvSpPr>
        <p:spPr bwMode="auto">
          <a:xfrm>
            <a:off x="0" y="16573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2" name="Rectangle 1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43" name="Rectangle 19"/>
          <p:cNvSpPr>
            <a:spLocks noChangeArrowheads="1"/>
          </p:cNvSpPr>
          <p:nvPr/>
        </p:nvSpPr>
        <p:spPr bwMode="auto">
          <a:xfrm>
            <a:off x="0" y="13906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45" name="Rectangle 2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44" name="Picture 20"/>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082039" y="5257800"/>
            <a:ext cx="7003915" cy="548640"/>
          </a:xfrm>
          <a:prstGeom prst="rect">
            <a:avLst/>
          </a:prstGeom>
          <a:noFill/>
        </p:spPr>
      </p:pic>
      <p:sp>
        <p:nvSpPr>
          <p:cNvPr id="1046" name="Rectangle 22"/>
          <p:cNvSpPr>
            <a:spLocks noChangeArrowheads="1"/>
          </p:cNvSpPr>
          <p:nvPr/>
        </p:nvSpPr>
        <p:spPr bwMode="auto">
          <a:xfrm>
            <a:off x="0" y="904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55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23553" name="Picture 1"/>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1931438" y="3283528"/>
            <a:ext cx="5352589" cy="1016577"/>
          </a:xfrm>
          <a:prstGeom prst="rect">
            <a:avLst/>
          </a:prstGeom>
          <a:noFill/>
        </p:spPr>
      </p:pic>
      <p:sp>
        <p:nvSpPr>
          <p:cNvPr id="23555" name="Rectangle 3"/>
          <p:cNvSpPr>
            <a:spLocks noChangeArrowheads="1"/>
          </p:cNvSpPr>
          <p:nvPr/>
        </p:nvSpPr>
        <p:spPr bwMode="auto">
          <a:xfrm>
            <a:off x="0" y="13906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
                                            <p:txEl>
                                              <p:pRg st="0" end="0"/>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0"/>
                                  </p:stCondLst>
                                  <p:childTnLst>
                                    <p:set>
                                      <p:cBhvr>
                                        <p:cTn id="9" dur="1" fill="hold">
                                          <p:stCondLst>
                                            <p:cond delay="0"/>
                                          </p:stCondLst>
                                        </p:cTn>
                                        <p:tgtEl>
                                          <p:spTgt spid="1038"/>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499"/>
                                          </p:stCondLst>
                                        </p:cTn>
                                        <p:tgtEl>
                                          <p:spTgt spid="3">
                                            <p:txEl>
                                              <p:pRg st="4" end="4"/>
                                            </p:txEl>
                                          </p:spTgt>
                                        </p:tgtEl>
                                        <p:attrNameLst>
                                          <p:attrName>style.visibility</p:attrName>
                                        </p:attrNameLst>
                                      </p:cBhvr>
                                      <p:to>
                                        <p:strVal val="visible"/>
                                      </p:to>
                                    </p:set>
                                  </p:childTnLst>
                                </p:cTn>
                              </p:par>
                            </p:childTnLst>
                          </p:cTn>
                        </p:par>
                        <p:par>
                          <p:cTn id="14" fill="hold">
                            <p:stCondLst>
                              <p:cond delay="500"/>
                            </p:stCondLst>
                            <p:childTnLst>
                              <p:par>
                                <p:cTn id="15" presetID="1" presetClass="entr" presetSubtype="0" fill="hold" nodeType="afterEffect">
                                  <p:stCondLst>
                                    <p:cond delay="0"/>
                                  </p:stCondLst>
                                  <p:childTnLst>
                                    <p:set>
                                      <p:cBhvr>
                                        <p:cTn id="16" dur="1" fill="hold">
                                          <p:stCondLst>
                                            <p:cond delay="0"/>
                                          </p:stCondLst>
                                        </p:cTn>
                                        <p:tgtEl>
                                          <p:spTgt spid="2355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3">
                                            <p:txEl>
                                              <p:pRg st="9" end="9"/>
                                            </p:txEl>
                                          </p:spTgt>
                                        </p:tgtEl>
                                        <p:attrNameLst>
                                          <p:attrName>style.visibility</p:attrName>
                                        </p:attrNameLst>
                                      </p:cBhvr>
                                      <p:to>
                                        <p:strVal val="visible"/>
                                      </p:to>
                                    </p:set>
                                  </p:childTnLst>
                                </p:cTn>
                              </p:par>
                            </p:childTnLst>
                          </p:cTn>
                        </p:par>
                        <p:par>
                          <p:cTn id="21" fill="hold">
                            <p:stCondLst>
                              <p:cond delay="500"/>
                            </p:stCondLst>
                            <p:childTnLst>
                              <p:par>
                                <p:cTn id="22" presetID="1" presetClass="entr" presetSubtype="0" fill="hold" nodeType="afterEffect">
                                  <p:stCondLst>
                                    <p:cond delay="0"/>
                                  </p:stCondLst>
                                  <p:childTnLst>
                                    <p:set>
                                      <p:cBhvr>
                                        <p:cTn id="23" dur="1" fill="hold">
                                          <p:stCondLst>
                                            <p:cond delay="0"/>
                                          </p:stCondLst>
                                        </p:cTn>
                                        <p:tgtEl>
                                          <p:spTgt spid="1044"/>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499"/>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utoUpdateAnimBg="0"/>
      <p:bldP spid="16" grpId="0" animBg="1"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Evaluated System Scenarios</a:t>
            </a:r>
            <a:endParaRPr lang="en-US" dirty="0"/>
          </a:p>
        </p:txBody>
      </p:sp>
      <p:sp>
        <p:nvSpPr>
          <p:cNvPr id="3" name="Content Placeholder 2"/>
          <p:cNvSpPr>
            <a:spLocks noGrp="1"/>
          </p:cNvSpPr>
          <p:nvPr>
            <p:ph idx="1"/>
          </p:nvPr>
        </p:nvSpPr>
        <p:spPr/>
        <p:txBody>
          <a:bodyPr/>
          <a:lstStyle/>
          <a:p>
            <a:r>
              <a:rPr lang="en-US" dirty="0" smtClean="0"/>
              <a:t>CPU-focused system</a:t>
            </a:r>
          </a:p>
          <a:p>
            <a:pPr lvl="1"/>
            <a:endParaRPr lang="en-US" dirty="0" smtClean="0"/>
          </a:p>
          <a:p>
            <a:r>
              <a:rPr lang="en-US" dirty="0" smtClean="0"/>
              <a:t>GPU-focused system</a:t>
            </a: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32</a:t>
            </a:fld>
            <a:endParaRPr lang="en-US" alt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Evaluated System Scenario: CPU Focused</a:t>
            </a:r>
            <a:endParaRPr lang="en-US" dirty="0"/>
          </a:p>
        </p:txBody>
      </p:sp>
      <p:sp>
        <p:nvSpPr>
          <p:cNvPr id="3" name="Content Placeholder 2"/>
          <p:cNvSpPr>
            <a:spLocks noGrp="1"/>
          </p:cNvSpPr>
          <p:nvPr>
            <p:ph idx="1"/>
          </p:nvPr>
        </p:nvSpPr>
        <p:spPr/>
        <p:txBody>
          <a:bodyPr/>
          <a:lstStyle/>
          <a:p>
            <a:r>
              <a:rPr lang="en-US" dirty="0" smtClean="0"/>
              <a:t>GPU has </a:t>
            </a:r>
            <a:r>
              <a:rPr lang="en-US" dirty="0" smtClean="0">
                <a:solidFill>
                  <a:srgbClr val="FF0000"/>
                </a:solidFill>
              </a:rPr>
              <a:t>low</a:t>
            </a:r>
            <a:r>
              <a:rPr lang="en-US" dirty="0" smtClean="0"/>
              <a:t> weight (weight = 1)</a:t>
            </a:r>
          </a:p>
          <a:p>
            <a:endParaRPr lang="en-US" dirty="0" smtClean="0"/>
          </a:p>
          <a:p>
            <a:endParaRPr lang="en-US" dirty="0" smtClean="0"/>
          </a:p>
          <a:p>
            <a:endParaRPr lang="en-US" dirty="0" smtClean="0"/>
          </a:p>
          <a:p>
            <a:endParaRPr lang="en-US" dirty="0" smtClean="0"/>
          </a:p>
          <a:p>
            <a:endParaRPr lang="en-US" dirty="0" smtClean="0"/>
          </a:p>
          <a:p>
            <a:r>
              <a:rPr lang="en-US" dirty="0" smtClean="0"/>
              <a:t>Configure SMS such that </a:t>
            </a:r>
            <a:r>
              <a:rPr lang="en-US" i="1" dirty="0" smtClean="0"/>
              <a:t>p</a:t>
            </a:r>
            <a:r>
              <a:rPr lang="en-US" dirty="0" smtClean="0"/>
              <a:t>, SJF probability, is set to 0.9</a:t>
            </a:r>
          </a:p>
          <a:p>
            <a:pPr lvl="1"/>
            <a:r>
              <a:rPr lang="en-US" dirty="0" smtClean="0">
                <a:solidFill>
                  <a:srgbClr val="0000FF"/>
                </a:solidFill>
                <a:sym typeface="Wingdings" pitchFamily="2" charset="2"/>
              </a:rPr>
              <a:t>Mostly uses SJF</a:t>
            </a:r>
            <a:r>
              <a:rPr lang="en-US" dirty="0" smtClean="0">
                <a:sym typeface="Wingdings" pitchFamily="2" charset="2"/>
              </a:rPr>
              <a:t> batch scheduling  prioritizes latency-sensitive applications (mainly CPU)</a:t>
            </a:r>
            <a:endParaRPr lang="en-US" dirty="0" smtClean="0"/>
          </a:p>
          <a:p>
            <a:pPr lvl="1"/>
            <a:endParaRPr lang="en-US" dirty="0" smtClean="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33</a:t>
            </a:fld>
            <a:endParaRPr lang="en-US" altLang="en-US"/>
          </a:p>
        </p:txBody>
      </p:sp>
      <p:pic>
        <p:nvPicPr>
          <p:cNvPr id="5" name="Picture 20"/>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933183" y="2197906"/>
            <a:ext cx="7003915" cy="548640"/>
          </a:xfrm>
          <a:prstGeom prst="rect">
            <a:avLst/>
          </a:prstGeom>
          <a:noFill/>
        </p:spPr>
      </p:pic>
      <p:grpSp>
        <p:nvGrpSpPr>
          <p:cNvPr id="8" name="Group 7"/>
          <p:cNvGrpSpPr/>
          <p:nvPr/>
        </p:nvGrpSpPr>
        <p:grpSpPr>
          <a:xfrm>
            <a:off x="6117975" y="1948050"/>
            <a:ext cx="1935480" cy="1446658"/>
            <a:chOff x="6117975" y="4561370"/>
            <a:chExt cx="1935480" cy="1446658"/>
          </a:xfrm>
        </p:grpSpPr>
        <p:sp>
          <p:nvSpPr>
            <p:cNvPr id="6" name="Oval 5"/>
            <p:cNvSpPr/>
            <p:nvPr/>
          </p:nvSpPr>
          <p:spPr>
            <a:xfrm>
              <a:off x="6117975" y="4561370"/>
              <a:ext cx="1935480" cy="960120"/>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970424" y="5546363"/>
              <a:ext cx="974361" cy="461665"/>
            </a:xfrm>
            <a:prstGeom prst="rect">
              <a:avLst/>
            </a:prstGeom>
            <a:noFill/>
          </p:spPr>
          <p:txBody>
            <a:bodyPr wrap="square" rtlCol="0">
              <a:spAutoFit/>
            </a:bodyPr>
            <a:lstStyle/>
            <a:p>
              <a:r>
                <a:rPr lang="en-US" sz="2400" b="1" dirty="0" smtClean="0">
                  <a:solidFill>
                    <a:srgbClr val="FF0000"/>
                  </a:solidFill>
                </a:rPr>
                <a:t>1</a:t>
              </a:r>
              <a:endParaRPr lang="en-US" sz="2400" b="1" dirty="0">
                <a:solidFill>
                  <a:srgbClr val="FF0000"/>
                </a:solidFill>
              </a:endParaRPr>
            </a:p>
          </p:txBody>
        </p:sp>
      </p:gr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SJF batch scheduling policy allows latency-sensitive applications to get serviced as fast as possible</a:t>
            </a:r>
          </a:p>
        </p:txBody>
      </p:sp>
      <p:graphicFrame>
        <p:nvGraphicFramePr>
          <p:cNvPr id="8" name="Chart 7"/>
          <p:cNvGraphicFramePr/>
          <p:nvPr/>
        </p:nvGraphicFramePr>
        <p:xfrm>
          <a:off x="179512" y="980728"/>
          <a:ext cx="8784976" cy="3528392"/>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smtClean="0"/>
              <a:t>Performance: CPU-Focused System</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34</a:t>
            </a:fld>
            <a:endParaRPr lang="en-US" altLang="en-US"/>
          </a:p>
        </p:txBody>
      </p:sp>
      <p:sp>
        <p:nvSpPr>
          <p:cNvPr id="7" name="TextBox 6"/>
          <p:cNvSpPr txBox="1"/>
          <p:nvPr/>
        </p:nvSpPr>
        <p:spPr>
          <a:xfrm>
            <a:off x="5148064" y="2132856"/>
            <a:ext cx="2376264" cy="369332"/>
          </a:xfrm>
          <a:prstGeom prst="rect">
            <a:avLst/>
          </a:prstGeom>
          <a:solidFill>
            <a:schemeClr val="bg1">
              <a:lumMod val="75000"/>
            </a:schemeClr>
          </a:solidFill>
          <a:ln w="44450">
            <a:solidFill>
              <a:schemeClr val="tx1"/>
            </a:solidFill>
          </a:ln>
        </p:spPr>
        <p:txBody>
          <a:bodyPr wrap="square" rtlCol="0">
            <a:spAutoFit/>
          </a:bodyPr>
          <a:lstStyle/>
          <a:p>
            <a:r>
              <a:rPr lang="en-US" dirty="0" smtClean="0"/>
              <a:t>+17.2% over ATLAS</a:t>
            </a:r>
            <a:endParaRPr lang="en-US" dirty="0"/>
          </a:p>
        </p:txBody>
      </p:sp>
      <p:cxnSp>
        <p:nvCxnSpPr>
          <p:cNvPr id="10" name="Straight Connector 9"/>
          <p:cNvCxnSpPr/>
          <p:nvPr/>
        </p:nvCxnSpPr>
        <p:spPr>
          <a:xfrm>
            <a:off x="6876256" y="2636912"/>
            <a:ext cx="36004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6948264" y="2636912"/>
            <a:ext cx="0" cy="216024"/>
          </a:xfrm>
          <a:prstGeom prst="straightConnector1">
            <a:avLst/>
          </a:prstGeom>
          <a:ln w="158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331640" y="2906941"/>
            <a:ext cx="6192688" cy="954107"/>
          </a:xfrm>
          <a:prstGeom prst="rect">
            <a:avLst/>
          </a:prstGeom>
          <a:solidFill>
            <a:schemeClr val="bg1">
              <a:lumMod val="75000"/>
            </a:schemeClr>
          </a:solidFill>
          <a:ln w="44450">
            <a:solidFill>
              <a:schemeClr val="tx1"/>
            </a:solidFill>
          </a:ln>
        </p:spPr>
        <p:txBody>
          <a:bodyPr wrap="square" rtlCol="0">
            <a:spAutoFit/>
          </a:bodyPr>
          <a:lstStyle/>
          <a:p>
            <a:pPr algn="ctr"/>
            <a:r>
              <a:rPr lang="en-US" sz="2800" dirty="0" smtClean="0"/>
              <a:t>SMS is much less complex than previous schedulers</a:t>
            </a:r>
          </a:p>
        </p:txBody>
      </p:sp>
      <p:grpSp>
        <p:nvGrpSpPr>
          <p:cNvPr id="6" name="Group 5"/>
          <p:cNvGrpSpPr/>
          <p:nvPr/>
        </p:nvGrpSpPr>
        <p:grpSpPr>
          <a:xfrm>
            <a:off x="8305825" y="3140968"/>
            <a:ext cx="622456" cy="609766"/>
            <a:chOff x="8305825" y="3140968"/>
            <a:chExt cx="622456" cy="609766"/>
          </a:xfrm>
        </p:grpSpPr>
        <p:sp>
          <p:nvSpPr>
            <p:cNvPr id="5" name="Rectangle 4"/>
            <p:cNvSpPr/>
            <p:nvPr/>
          </p:nvSpPr>
          <p:spPr>
            <a:xfrm>
              <a:off x="8352217" y="3140968"/>
              <a:ext cx="576064"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305825" y="3390694"/>
              <a:ext cx="576064"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extBox 13"/>
          <p:cNvSpPr txBox="1"/>
          <p:nvPr/>
        </p:nvSpPr>
        <p:spPr>
          <a:xfrm>
            <a:off x="7794884" y="3402770"/>
            <a:ext cx="974361" cy="369332"/>
          </a:xfrm>
          <a:prstGeom prst="rect">
            <a:avLst/>
          </a:prstGeom>
          <a:noFill/>
        </p:spPr>
        <p:txBody>
          <a:bodyPr wrap="square" rtlCol="0">
            <a:spAutoFit/>
          </a:bodyPr>
          <a:lstStyle/>
          <a:p>
            <a:r>
              <a:rPr lang="en-US" i="1" dirty="0" smtClean="0"/>
              <a:t>p</a:t>
            </a:r>
            <a:r>
              <a:rPr lang="en-US" dirty="0" smtClean="0"/>
              <a:t>=0.9</a:t>
            </a:r>
            <a:endParaRPr lang="en-US" dirty="0"/>
          </a:p>
        </p:txBody>
      </p:sp>
      <p:sp>
        <p:nvSpPr>
          <p:cNvPr id="15" name="TextBox 14"/>
          <p:cNvSpPr txBox="1"/>
          <p:nvPr/>
        </p:nvSpPr>
        <p:spPr>
          <a:xfrm>
            <a:off x="3086100" y="4400550"/>
            <a:ext cx="2872902" cy="400110"/>
          </a:xfrm>
          <a:prstGeom prst="rect">
            <a:avLst/>
          </a:prstGeom>
          <a:noFill/>
        </p:spPr>
        <p:txBody>
          <a:bodyPr wrap="none" rtlCol="0">
            <a:spAutoFit/>
          </a:bodyPr>
          <a:lstStyle/>
          <a:p>
            <a:r>
              <a:rPr lang="en-US" sz="2000" b="1" dirty="0" smtClean="0"/>
              <a:t>Workload Categories</a:t>
            </a:r>
            <a:endParaRPr lang="en-US" sz="2000" b="1" dirty="0"/>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8" grpId="0">
        <p:bldAsOne/>
      </p:bldGraphic>
      <p:bldP spid="7" grpId="0" animBg="1"/>
      <p:bldP spid="9" grpId="0" animBg="1"/>
      <p:bldP spid="14" grpId="0"/>
      <p:bldP spid="1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Evaluated System Scenario: GPU Focused</a:t>
            </a:r>
            <a:endParaRPr lang="en-US" dirty="0"/>
          </a:p>
        </p:txBody>
      </p:sp>
      <p:sp>
        <p:nvSpPr>
          <p:cNvPr id="3" name="Content Placeholder 2"/>
          <p:cNvSpPr>
            <a:spLocks noGrp="1"/>
          </p:cNvSpPr>
          <p:nvPr>
            <p:ph idx="1"/>
          </p:nvPr>
        </p:nvSpPr>
        <p:spPr/>
        <p:txBody>
          <a:bodyPr/>
          <a:lstStyle/>
          <a:p>
            <a:r>
              <a:rPr lang="en-US" dirty="0" smtClean="0"/>
              <a:t>GPU has </a:t>
            </a:r>
            <a:r>
              <a:rPr lang="en-US" dirty="0" smtClean="0">
                <a:solidFill>
                  <a:srgbClr val="0000FF"/>
                </a:solidFill>
              </a:rPr>
              <a:t>high</a:t>
            </a:r>
            <a:r>
              <a:rPr lang="en-US" dirty="0" smtClean="0"/>
              <a:t> weight (weight = 1000)</a:t>
            </a:r>
          </a:p>
          <a:p>
            <a:endParaRPr lang="en-US" dirty="0" smtClean="0"/>
          </a:p>
          <a:p>
            <a:endParaRPr lang="en-US" dirty="0" smtClean="0"/>
          </a:p>
          <a:p>
            <a:endParaRPr lang="en-US" dirty="0" smtClean="0"/>
          </a:p>
          <a:p>
            <a:endParaRPr lang="en-US" dirty="0" smtClean="0"/>
          </a:p>
          <a:p>
            <a:endParaRPr lang="en-US" dirty="0" smtClean="0"/>
          </a:p>
          <a:p>
            <a:r>
              <a:rPr lang="en-US" dirty="0" smtClean="0"/>
              <a:t>Configure SMS such that </a:t>
            </a:r>
            <a:r>
              <a:rPr lang="en-US" i="1" dirty="0" smtClean="0"/>
              <a:t>p</a:t>
            </a:r>
            <a:r>
              <a:rPr lang="en-US" dirty="0" smtClean="0"/>
              <a:t>, SJF probability, is set to 0</a:t>
            </a:r>
          </a:p>
          <a:p>
            <a:pPr lvl="1"/>
            <a:r>
              <a:rPr lang="en-US" dirty="0" smtClean="0">
                <a:solidFill>
                  <a:srgbClr val="0000FF"/>
                </a:solidFill>
                <a:sym typeface="Wingdings" pitchFamily="2" charset="2"/>
              </a:rPr>
              <a:t>Always uses round-robin </a:t>
            </a:r>
            <a:r>
              <a:rPr lang="en-US" dirty="0" smtClean="0">
                <a:sym typeface="Wingdings" pitchFamily="2" charset="2"/>
              </a:rPr>
              <a:t>batch scheduling  prioritizes memory-intensive applications (GPU)</a:t>
            </a:r>
            <a:endParaRPr lang="en-US" dirty="0" smtClean="0"/>
          </a:p>
          <a:p>
            <a:pPr lvl="1"/>
            <a:endParaRPr lang="en-US" dirty="0" smtClean="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35</a:t>
            </a:fld>
            <a:endParaRPr lang="en-US" altLang="en-US"/>
          </a:p>
        </p:txBody>
      </p:sp>
      <p:pic>
        <p:nvPicPr>
          <p:cNvPr id="5" name="Picture 20"/>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933183" y="2216956"/>
            <a:ext cx="7003915" cy="548640"/>
          </a:xfrm>
          <a:prstGeom prst="rect">
            <a:avLst/>
          </a:prstGeom>
          <a:noFill/>
        </p:spPr>
      </p:pic>
      <p:grpSp>
        <p:nvGrpSpPr>
          <p:cNvPr id="8" name="Group 7"/>
          <p:cNvGrpSpPr/>
          <p:nvPr/>
        </p:nvGrpSpPr>
        <p:grpSpPr>
          <a:xfrm>
            <a:off x="6117975" y="1967100"/>
            <a:ext cx="1935480" cy="1446658"/>
            <a:chOff x="6117975" y="4561370"/>
            <a:chExt cx="1935480" cy="1446658"/>
          </a:xfrm>
        </p:grpSpPr>
        <p:sp>
          <p:nvSpPr>
            <p:cNvPr id="6" name="Oval 5"/>
            <p:cNvSpPr/>
            <p:nvPr/>
          </p:nvSpPr>
          <p:spPr>
            <a:xfrm>
              <a:off x="6117975" y="4561370"/>
              <a:ext cx="1935480" cy="960120"/>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625654" y="5546363"/>
              <a:ext cx="974361" cy="461665"/>
            </a:xfrm>
            <a:prstGeom prst="rect">
              <a:avLst/>
            </a:prstGeom>
            <a:noFill/>
          </p:spPr>
          <p:txBody>
            <a:bodyPr wrap="square" rtlCol="0">
              <a:spAutoFit/>
            </a:bodyPr>
            <a:lstStyle/>
            <a:p>
              <a:r>
                <a:rPr lang="en-US" sz="2400" b="1" dirty="0" smtClean="0">
                  <a:solidFill>
                    <a:srgbClr val="FF0000"/>
                  </a:solidFill>
                </a:rPr>
                <a:t>1000</a:t>
              </a:r>
              <a:endParaRPr lang="en-US" sz="2400" b="1" dirty="0">
                <a:solidFill>
                  <a:srgbClr val="FF0000"/>
                </a:solidFill>
              </a:endParaRPr>
            </a:p>
          </p:txBody>
        </p:sp>
      </p:gr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Round-robin batch scheduling policy schedules GPU requests more frequently </a:t>
            </a:r>
          </a:p>
        </p:txBody>
      </p:sp>
      <p:graphicFrame>
        <p:nvGraphicFramePr>
          <p:cNvPr id="7" name="Chart 6"/>
          <p:cNvGraphicFramePr/>
          <p:nvPr/>
        </p:nvGraphicFramePr>
        <p:xfrm>
          <a:off x="179512" y="980728"/>
          <a:ext cx="8784976" cy="3528392"/>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smtClean="0"/>
              <a:t>Performance: GPU-Focused System</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36</a:t>
            </a:fld>
            <a:endParaRPr lang="en-US" altLang="en-US"/>
          </a:p>
        </p:txBody>
      </p:sp>
      <p:sp>
        <p:nvSpPr>
          <p:cNvPr id="8" name="TextBox 7"/>
          <p:cNvSpPr txBox="1"/>
          <p:nvPr/>
        </p:nvSpPr>
        <p:spPr>
          <a:xfrm>
            <a:off x="4355976" y="980728"/>
            <a:ext cx="2448272" cy="369332"/>
          </a:xfrm>
          <a:prstGeom prst="rect">
            <a:avLst/>
          </a:prstGeom>
          <a:solidFill>
            <a:schemeClr val="bg1">
              <a:lumMod val="75000"/>
            </a:schemeClr>
          </a:solidFill>
          <a:ln w="44450">
            <a:solidFill>
              <a:schemeClr val="tx1"/>
            </a:solidFill>
          </a:ln>
        </p:spPr>
        <p:txBody>
          <a:bodyPr wrap="square" rtlCol="0">
            <a:spAutoFit/>
          </a:bodyPr>
          <a:lstStyle/>
          <a:p>
            <a:r>
              <a:rPr lang="en-US" dirty="0" smtClean="0"/>
              <a:t>+1.6% over FR-FCFS</a:t>
            </a:r>
            <a:endParaRPr lang="en-US" dirty="0"/>
          </a:p>
        </p:txBody>
      </p:sp>
      <p:sp>
        <p:nvSpPr>
          <p:cNvPr id="9" name="Arc 8"/>
          <p:cNvSpPr/>
          <p:nvPr/>
        </p:nvSpPr>
        <p:spPr>
          <a:xfrm rot="18380143">
            <a:off x="6909713" y="1368737"/>
            <a:ext cx="566542" cy="763490"/>
          </a:xfrm>
          <a:prstGeom prst="arc">
            <a:avLst/>
          </a:prstGeom>
          <a:noFill/>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1" name="Straight Arrow Connector 10"/>
          <p:cNvCxnSpPr/>
          <p:nvPr/>
        </p:nvCxnSpPr>
        <p:spPr>
          <a:xfrm flipH="1" flipV="1">
            <a:off x="6948264" y="1100408"/>
            <a:ext cx="144016" cy="3600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12" name="Group 11"/>
          <p:cNvGrpSpPr/>
          <p:nvPr/>
        </p:nvGrpSpPr>
        <p:grpSpPr>
          <a:xfrm>
            <a:off x="8342032" y="3140968"/>
            <a:ext cx="622456" cy="609766"/>
            <a:chOff x="8305825" y="3140968"/>
            <a:chExt cx="622456" cy="609766"/>
          </a:xfrm>
        </p:grpSpPr>
        <p:sp>
          <p:nvSpPr>
            <p:cNvPr id="13" name="Rectangle 12"/>
            <p:cNvSpPr/>
            <p:nvPr/>
          </p:nvSpPr>
          <p:spPr>
            <a:xfrm>
              <a:off x="8352217" y="3140968"/>
              <a:ext cx="576064"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8305825" y="3390694"/>
              <a:ext cx="576064" cy="360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TextBox 14"/>
          <p:cNvSpPr txBox="1"/>
          <p:nvPr/>
        </p:nvSpPr>
        <p:spPr>
          <a:xfrm>
            <a:off x="1403648" y="2780928"/>
            <a:ext cx="6192688" cy="954107"/>
          </a:xfrm>
          <a:prstGeom prst="rect">
            <a:avLst/>
          </a:prstGeom>
          <a:solidFill>
            <a:schemeClr val="bg1">
              <a:lumMod val="75000"/>
            </a:schemeClr>
          </a:solidFill>
          <a:ln w="44450">
            <a:solidFill>
              <a:schemeClr val="tx1"/>
            </a:solidFill>
          </a:ln>
        </p:spPr>
        <p:txBody>
          <a:bodyPr wrap="square" rtlCol="0">
            <a:spAutoFit/>
          </a:bodyPr>
          <a:lstStyle/>
          <a:p>
            <a:pPr algn="ctr"/>
            <a:r>
              <a:rPr lang="en-US" sz="2800" dirty="0" smtClean="0"/>
              <a:t>SMS is much less complex than previous schedulers</a:t>
            </a:r>
          </a:p>
        </p:txBody>
      </p:sp>
      <p:sp>
        <p:nvSpPr>
          <p:cNvPr id="16" name="TextBox 15"/>
          <p:cNvSpPr txBox="1"/>
          <p:nvPr/>
        </p:nvSpPr>
        <p:spPr>
          <a:xfrm>
            <a:off x="7824864" y="3402770"/>
            <a:ext cx="974361" cy="369332"/>
          </a:xfrm>
          <a:prstGeom prst="rect">
            <a:avLst/>
          </a:prstGeom>
          <a:noFill/>
        </p:spPr>
        <p:txBody>
          <a:bodyPr wrap="square" rtlCol="0">
            <a:spAutoFit/>
          </a:bodyPr>
          <a:lstStyle/>
          <a:p>
            <a:r>
              <a:rPr lang="en-US" i="1" dirty="0" smtClean="0"/>
              <a:t>p</a:t>
            </a:r>
            <a:r>
              <a:rPr lang="en-US" dirty="0" smtClean="0"/>
              <a:t>=0</a:t>
            </a:r>
            <a:endParaRPr lang="en-US" dirty="0"/>
          </a:p>
        </p:txBody>
      </p:sp>
      <p:sp>
        <p:nvSpPr>
          <p:cNvPr id="17" name="TextBox 16"/>
          <p:cNvSpPr txBox="1"/>
          <p:nvPr/>
        </p:nvSpPr>
        <p:spPr>
          <a:xfrm>
            <a:off x="3086100" y="4400550"/>
            <a:ext cx="2872902" cy="400110"/>
          </a:xfrm>
          <a:prstGeom prst="rect">
            <a:avLst/>
          </a:prstGeom>
          <a:noFill/>
        </p:spPr>
        <p:txBody>
          <a:bodyPr wrap="none" rtlCol="0">
            <a:spAutoFit/>
          </a:bodyPr>
          <a:lstStyle/>
          <a:p>
            <a:r>
              <a:rPr lang="en-US" sz="2000" b="1" dirty="0" smtClean="0"/>
              <a:t>Workload Categories</a:t>
            </a:r>
            <a:endParaRPr lang="en-US" sz="2000" b="1" dirty="0"/>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7" grpId="0">
        <p:bldAsOne/>
      </p:bldGraphic>
      <p:bldP spid="8" grpId="0" animBg="1"/>
      <p:bldP spid="9" grpId="0" animBg="1"/>
      <p:bldP spid="15" grpId="0" animBg="1"/>
      <p:bldP spid="16" grpId="0"/>
      <p:bldP spid="17"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at Different GPU Weights</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37</a:t>
            </a:fld>
            <a:endParaRPr lang="en-US" altLang="en-US"/>
          </a:p>
        </p:txBody>
      </p:sp>
      <p:graphicFrame>
        <p:nvGraphicFramePr>
          <p:cNvPr id="8" name="Chart 7"/>
          <p:cNvGraphicFramePr>
            <a:graphicFrameLocks/>
          </p:cNvGraphicFramePr>
          <p:nvPr/>
        </p:nvGraphicFramePr>
        <p:xfrm>
          <a:off x="323528" y="980728"/>
          <a:ext cx="7992888" cy="424815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2473036" y="1517925"/>
            <a:ext cx="2327563" cy="830997"/>
          </a:xfrm>
          <a:prstGeom prst="rect">
            <a:avLst/>
          </a:prstGeom>
          <a:solidFill>
            <a:schemeClr val="bg1"/>
          </a:solidFill>
        </p:spPr>
        <p:txBody>
          <a:bodyPr wrap="square" rtlCol="0">
            <a:spAutoFit/>
          </a:bodyPr>
          <a:lstStyle/>
          <a:p>
            <a:r>
              <a:rPr lang="en-US" sz="2400" b="1" dirty="0" smtClean="0"/>
              <a:t>Best Previous </a:t>
            </a:r>
          </a:p>
          <a:p>
            <a:r>
              <a:rPr lang="en-US" sz="2400" b="1" dirty="0" smtClean="0"/>
              <a:t>Scheduler</a:t>
            </a:r>
            <a:endParaRPr lang="en-US" sz="2400" b="1" dirty="0"/>
          </a:p>
        </p:txBody>
      </p:sp>
      <p:sp>
        <p:nvSpPr>
          <p:cNvPr id="6" name="Right Brace 5"/>
          <p:cNvSpPr/>
          <p:nvPr/>
        </p:nvSpPr>
        <p:spPr>
          <a:xfrm rot="5400000">
            <a:off x="3210792" y="1776844"/>
            <a:ext cx="415634" cy="3719945"/>
          </a:xfrm>
          <a:prstGeom prst="rightBrace">
            <a:avLst/>
          </a:prstGeom>
          <a:ln w="317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ight Brace 6"/>
          <p:cNvSpPr/>
          <p:nvPr/>
        </p:nvSpPr>
        <p:spPr>
          <a:xfrm rot="5400000">
            <a:off x="6422024" y="2507017"/>
            <a:ext cx="421698" cy="2251384"/>
          </a:xfrm>
          <a:prstGeom prst="rightBrace">
            <a:avLst/>
          </a:prstGeom>
          <a:ln w="317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Right Brace 8"/>
          <p:cNvSpPr/>
          <p:nvPr/>
        </p:nvSpPr>
        <p:spPr>
          <a:xfrm rot="5400000">
            <a:off x="5179434" y="3521002"/>
            <a:ext cx="426892" cy="228601"/>
          </a:xfrm>
          <a:prstGeom prst="rightBrace">
            <a:avLst/>
          </a:prstGeom>
          <a:ln w="317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2951017" y="3803074"/>
            <a:ext cx="1003801" cy="400110"/>
          </a:xfrm>
          <a:prstGeom prst="rect">
            <a:avLst/>
          </a:prstGeom>
          <a:noFill/>
        </p:spPr>
        <p:txBody>
          <a:bodyPr wrap="none" rtlCol="0">
            <a:spAutoFit/>
          </a:bodyPr>
          <a:lstStyle/>
          <a:p>
            <a:r>
              <a:rPr lang="en-US" sz="2000" b="1" dirty="0" smtClean="0"/>
              <a:t>ATLAS</a:t>
            </a:r>
            <a:endParaRPr lang="en-US" sz="2000" b="1" dirty="0"/>
          </a:p>
        </p:txBody>
      </p:sp>
      <p:sp>
        <p:nvSpPr>
          <p:cNvPr id="11" name="TextBox 10"/>
          <p:cNvSpPr txBox="1"/>
          <p:nvPr/>
        </p:nvSpPr>
        <p:spPr>
          <a:xfrm>
            <a:off x="5056925" y="3789218"/>
            <a:ext cx="742511" cy="400110"/>
          </a:xfrm>
          <a:prstGeom prst="rect">
            <a:avLst/>
          </a:prstGeom>
          <a:noFill/>
        </p:spPr>
        <p:txBody>
          <a:bodyPr wrap="none" rtlCol="0">
            <a:spAutoFit/>
          </a:bodyPr>
          <a:lstStyle/>
          <a:p>
            <a:r>
              <a:rPr lang="en-US" sz="2000" b="1" dirty="0" smtClean="0"/>
              <a:t>TCM</a:t>
            </a:r>
            <a:endParaRPr lang="en-US" sz="2000" b="1" dirty="0"/>
          </a:p>
        </p:txBody>
      </p:sp>
      <p:sp>
        <p:nvSpPr>
          <p:cNvPr id="12" name="TextBox 9"/>
          <p:cNvSpPr txBox="1"/>
          <p:nvPr/>
        </p:nvSpPr>
        <p:spPr>
          <a:xfrm>
            <a:off x="6040023" y="3790054"/>
            <a:ext cx="1261884" cy="400110"/>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2000" b="1" dirty="0" smtClean="0"/>
              <a:t>FR-FCFS</a:t>
            </a:r>
            <a:endParaRPr lang="en-US" sz="2000" b="1" dirty="0"/>
          </a:p>
        </p:txBody>
      </p:sp>
      <p:sp>
        <p:nvSpPr>
          <p:cNvPr id="13" name="Rectangle 12"/>
          <p:cNvSpPr/>
          <p:nvPr/>
        </p:nvSpPr>
        <p:spPr>
          <a:xfrm>
            <a:off x="2127380" y="1791478"/>
            <a:ext cx="335902" cy="5411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Straight Connector 16"/>
          <p:cNvCxnSpPr/>
          <p:nvPr/>
        </p:nvCxnSpPr>
        <p:spPr>
          <a:xfrm>
            <a:off x="2152648" y="1814523"/>
            <a:ext cx="261938" cy="0"/>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704339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P spid="10" grpId="0"/>
      <p:bldP spid="11" grpId="0"/>
      <p:bldP spid="1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228600" y="908720"/>
            <a:ext cx="8610600" cy="5339680"/>
          </a:xfrm>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At every GPU weight, SMS outperforms the best previous scheduling algorithm for that weight</a:t>
            </a:r>
          </a:p>
        </p:txBody>
      </p:sp>
      <p:sp>
        <p:nvSpPr>
          <p:cNvPr id="2" name="Title 1"/>
          <p:cNvSpPr>
            <a:spLocks noGrp="1"/>
          </p:cNvSpPr>
          <p:nvPr>
            <p:ph type="title"/>
          </p:nvPr>
        </p:nvSpPr>
        <p:spPr/>
        <p:txBody>
          <a:bodyPr/>
          <a:lstStyle/>
          <a:p>
            <a:r>
              <a:rPr lang="en-US" dirty="0" smtClean="0"/>
              <a:t>Performance at Different GPU Weights</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38</a:t>
            </a:fld>
            <a:endParaRPr lang="en-US" altLang="en-US"/>
          </a:p>
        </p:txBody>
      </p:sp>
      <p:graphicFrame>
        <p:nvGraphicFramePr>
          <p:cNvPr id="8" name="Chart 7"/>
          <p:cNvGraphicFramePr>
            <a:graphicFrameLocks/>
          </p:cNvGraphicFramePr>
          <p:nvPr/>
        </p:nvGraphicFramePr>
        <p:xfrm>
          <a:off x="323528" y="980728"/>
          <a:ext cx="7992888" cy="4248150"/>
        </p:xfrm>
        <a:graphic>
          <a:graphicData uri="http://schemas.openxmlformats.org/drawingml/2006/chart">
            <c:chart xmlns:c="http://schemas.openxmlformats.org/drawingml/2006/chart" xmlns:r="http://schemas.openxmlformats.org/officeDocument/2006/relationships" r:id="rId3"/>
          </a:graphicData>
        </a:graphic>
      </p:graphicFrame>
      <p:sp>
        <p:nvSpPr>
          <p:cNvPr id="11" name="Rectangle 10"/>
          <p:cNvSpPr/>
          <p:nvPr/>
        </p:nvSpPr>
        <p:spPr>
          <a:xfrm>
            <a:off x="2043113" y="1620010"/>
            <a:ext cx="429695" cy="5411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2152648" y="1814523"/>
            <a:ext cx="261938" cy="0"/>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414611" y="2110583"/>
            <a:ext cx="429695" cy="5411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476502" y="2251365"/>
            <a:ext cx="2327563" cy="461665"/>
          </a:xfrm>
          <a:prstGeom prst="rect">
            <a:avLst/>
          </a:prstGeom>
          <a:solidFill>
            <a:schemeClr val="bg1"/>
          </a:solidFill>
        </p:spPr>
        <p:txBody>
          <a:bodyPr wrap="square" rtlCol="0">
            <a:spAutoFit/>
          </a:bodyPr>
          <a:lstStyle/>
          <a:p>
            <a:r>
              <a:rPr lang="en-US" sz="2400" b="1" dirty="0" smtClean="0"/>
              <a:t>SMS</a:t>
            </a:r>
            <a:endParaRPr lang="en-US" sz="2400" b="1" dirty="0"/>
          </a:p>
        </p:txBody>
      </p:sp>
      <p:sp>
        <p:nvSpPr>
          <p:cNvPr id="10" name="TextBox 9"/>
          <p:cNvSpPr txBox="1"/>
          <p:nvPr/>
        </p:nvSpPr>
        <p:spPr>
          <a:xfrm>
            <a:off x="2473036" y="1517925"/>
            <a:ext cx="2327563" cy="830997"/>
          </a:xfrm>
          <a:prstGeom prst="rect">
            <a:avLst/>
          </a:prstGeom>
          <a:solidFill>
            <a:schemeClr val="bg1"/>
          </a:solidFill>
        </p:spPr>
        <p:txBody>
          <a:bodyPr wrap="square" rtlCol="0">
            <a:spAutoFit/>
          </a:bodyPr>
          <a:lstStyle/>
          <a:p>
            <a:r>
              <a:rPr lang="en-US" sz="2400" b="1" dirty="0" smtClean="0"/>
              <a:t>Best Previous </a:t>
            </a:r>
          </a:p>
          <a:p>
            <a:r>
              <a:rPr lang="en-US" sz="2400" b="1" dirty="0" smtClean="0"/>
              <a:t>Scheduler</a:t>
            </a:r>
            <a:endParaRPr lang="en-US" sz="2400" b="1" dirty="0"/>
          </a:p>
        </p:txBody>
      </p:sp>
      <p:sp>
        <p:nvSpPr>
          <p:cNvPr id="14" name="Rectangle 13"/>
          <p:cNvSpPr/>
          <p:nvPr/>
        </p:nvSpPr>
        <p:spPr>
          <a:xfrm>
            <a:off x="1933575" y="2053473"/>
            <a:ext cx="215406" cy="5411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704339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Results in the Paper</a:t>
            </a:r>
            <a:endParaRPr lang="en-US" dirty="0"/>
          </a:p>
        </p:txBody>
      </p:sp>
      <p:sp>
        <p:nvSpPr>
          <p:cNvPr id="3" name="Content Placeholder 2"/>
          <p:cNvSpPr>
            <a:spLocks noGrp="1"/>
          </p:cNvSpPr>
          <p:nvPr>
            <p:ph idx="1"/>
          </p:nvPr>
        </p:nvSpPr>
        <p:spPr/>
        <p:txBody>
          <a:bodyPr/>
          <a:lstStyle/>
          <a:p>
            <a:r>
              <a:rPr lang="en-US" dirty="0" smtClean="0"/>
              <a:t>Fairness evaluation</a:t>
            </a:r>
          </a:p>
          <a:p>
            <a:pPr lvl="1"/>
            <a:r>
              <a:rPr lang="en-US" dirty="0" smtClean="0">
                <a:solidFill>
                  <a:srgbClr val="0000FF"/>
                </a:solidFill>
              </a:rPr>
              <a:t>47.6%</a:t>
            </a:r>
            <a:r>
              <a:rPr lang="en-US" dirty="0" smtClean="0"/>
              <a:t> </a:t>
            </a:r>
            <a:r>
              <a:rPr lang="en-US" dirty="0" smtClean="0">
                <a:solidFill>
                  <a:srgbClr val="0000FF"/>
                </a:solidFill>
              </a:rPr>
              <a:t>improvement</a:t>
            </a:r>
            <a:r>
              <a:rPr lang="en-US" dirty="0" smtClean="0"/>
              <a:t> over the best previous algorithms</a:t>
            </a:r>
          </a:p>
          <a:p>
            <a:pPr lvl="1"/>
            <a:endParaRPr lang="en-US" sz="1000" dirty="0" smtClean="0"/>
          </a:p>
          <a:p>
            <a:r>
              <a:rPr lang="en-US" dirty="0" smtClean="0"/>
              <a:t>Individual CPU and GPU performance breakdowns</a:t>
            </a:r>
          </a:p>
          <a:p>
            <a:endParaRPr lang="en-US" sz="1000" dirty="0" smtClean="0"/>
          </a:p>
          <a:p>
            <a:r>
              <a:rPr lang="en-US" dirty="0" smtClean="0"/>
              <a:t>CPU-only scenarios</a:t>
            </a:r>
          </a:p>
          <a:p>
            <a:pPr lvl="1"/>
            <a:r>
              <a:rPr lang="en-US" dirty="0" smtClean="0">
                <a:solidFill>
                  <a:srgbClr val="0000FF"/>
                </a:solidFill>
              </a:rPr>
              <a:t>Competitive performance </a:t>
            </a:r>
            <a:r>
              <a:rPr lang="en-US" dirty="0" smtClean="0"/>
              <a:t>with previous algorithms</a:t>
            </a:r>
          </a:p>
          <a:p>
            <a:endParaRPr lang="en-US" sz="1000" dirty="0" smtClean="0"/>
          </a:p>
          <a:p>
            <a:r>
              <a:rPr lang="en-US" dirty="0" smtClean="0"/>
              <a:t>Scalability results</a:t>
            </a:r>
          </a:p>
          <a:p>
            <a:pPr lvl="1"/>
            <a:r>
              <a:rPr lang="en-US" dirty="0" smtClean="0"/>
              <a:t>SMS’ performance and fairness </a:t>
            </a:r>
            <a:r>
              <a:rPr lang="en-US" dirty="0" smtClean="0">
                <a:solidFill>
                  <a:srgbClr val="0000FF"/>
                </a:solidFill>
              </a:rPr>
              <a:t>scales better </a:t>
            </a:r>
            <a:r>
              <a:rPr lang="en-US" dirty="0" smtClean="0"/>
              <a:t>than previous algorithms as the number of cores and memory channels increases</a:t>
            </a:r>
          </a:p>
          <a:p>
            <a:endParaRPr lang="en-US" sz="1000" dirty="0" smtClean="0"/>
          </a:p>
          <a:p>
            <a:r>
              <a:rPr lang="en-US" dirty="0" smtClean="0"/>
              <a:t>Analysis of SMS design parameters</a:t>
            </a: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39</a:t>
            </a:fld>
            <a:endParaRPr lang="en-US" altLang="en-US"/>
          </a:p>
        </p:txBody>
      </p:sp>
    </p:spTree>
    <p:extLst>
      <p:ext uri="{BB962C8B-B14F-4D97-AF65-F5344CB8AC3E}">
        <p14:creationId xmlns:p14="http://schemas.microsoft.com/office/powerpoint/2010/main" val="3509914111"/>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Content Placeholder 2"/>
          <p:cNvSpPr>
            <a:spLocks noGrp="1"/>
          </p:cNvSpPr>
          <p:nvPr>
            <p:ph idx="1"/>
          </p:nvPr>
        </p:nvSpPr>
        <p:spPr>
          <a:xfrm>
            <a:off x="228600" y="908720"/>
            <a:ext cx="8610600" cy="5339680"/>
          </a:xfrm>
        </p:spPr>
        <p:txBody>
          <a:bodyPr/>
          <a:lstStyle/>
          <a:p>
            <a:endParaRPr lang="en-US" dirty="0" smtClean="0"/>
          </a:p>
          <a:p>
            <a:pPr marL="0" indent="0">
              <a:buNone/>
            </a:pPr>
            <a:endParaRPr lang="en-US" dirty="0" smtClean="0"/>
          </a:p>
          <a:p>
            <a:endParaRPr lang="en-US" dirty="0" smtClean="0"/>
          </a:p>
          <a:p>
            <a:endParaRPr lang="en-US" dirty="0" smtClean="0"/>
          </a:p>
          <a:p>
            <a:endParaRPr lang="en-US" dirty="0" smtClean="0"/>
          </a:p>
          <a:p>
            <a:pPr marL="0" indent="0">
              <a:buNone/>
            </a:pPr>
            <a:endParaRPr lang="en-US" dirty="0" smtClean="0"/>
          </a:p>
          <a:p>
            <a:endParaRPr lang="en-US" dirty="0" smtClean="0"/>
          </a:p>
          <a:p>
            <a:r>
              <a:rPr lang="en-US" dirty="0" smtClean="0"/>
              <a:t>All cores contend for limited off-chip bandwidth</a:t>
            </a:r>
          </a:p>
          <a:p>
            <a:pPr lvl="1"/>
            <a:r>
              <a:rPr lang="en-US" dirty="0" smtClean="0"/>
              <a:t>Inter-application interference </a:t>
            </a:r>
            <a:r>
              <a:rPr lang="en-US" dirty="0" smtClean="0">
                <a:solidFill>
                  <a:srgbClr val="FF0000"/>
                </a:solidFill>
              </a:rPr>
              <a:t>degrades system performance</a:t>
            </a:r>
          </a:p>
          <a:p>
            <a:pPr lvl="1"/>
            <a:r>
              <a:rPr lang="en-US" dirty="0" smtClean="0"/>
              <a:t>The memory scheduler can help mitigate the problem</a:t>
            </a:r>
          </a:p>
          <a:p>
            <a:r>
              <a:rPr lang="en-US" dirty="0" smtClean="0"/>
              <a:t>How does the memory scheduler deliver good performance and fairness?</a:t>
            </a:r>
          </a:p>
        </p:txBody>
      </p:sp>
      <p:sp>
        <p:nvSpPr>
          <p:cNvPr id="2" name="Title 1"/>
          <p:cNvSpPr>
            <a:spLocks noGrp="1"/>
          </p:cNvSpPr>
          <p:nvPr>
            <p:ph type="title"/>
          </p:nvPr>
        </p:nvSpPr>
        <p:spPr/>
        <p:txBody>
          <a:bodyPr/>
          <a:lstStyle/>
          <a:p>
            <a:r>
              <a:rPr lang="en-US" dirty="0" smtClean="0"/>
              <a:t>Main Memory is a Bottleneck</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4</a:t>
            </a:fld>
            <a:endParaRPr lang="en-US" altLang="en-US"/>
          </a:p>
        </p:txBody>
      </p:sp>
      <p:sp>
        <p:nvSpPr>
          <p:cNvPr id="3" name="Rectangle 2"/>
          <p:cNvSpPr/>
          <p:nvPr/>
        </p:nvSpPr>
        <p:spPr>
          <a:xfrm>
            <a:off x="755576" y="1772816"/>
            <a:ext cx="7632848" cy="1224136"/>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755576" y="2996952"/>
            <a:ext cx="7632847" cy="523220"/>
          </a:xfrm>
          <a:prstGeom prst="rect">
            <a:avLst/>
          </a:prstGeom>
          <a:solidFill>
            <a:schemeClr val="tx2">
              <a:lumMod val="60000"/>
              <a:lumOff val="40000"/>
            </a:schemeClr>
          </a:solidFill>
          <a:ln w="38100">
            <a:solidFill>
              <a:schemeClr val="tx1"/>
            </a:solidFill>
          </a:ln>
        </p:spPr>
        <p:txBody>
          <a:bodyPr wrap="square" rtlCol="0">
            <a:spAutoFit/>
          </a:bodyPr>
          <a:lstStyle/>
          <a:p>
            <a:pPr algn="ctr"/>
            <a:r>
              <a:rPr lang="en-US" sz="2800" dirty="0" smtClean="0"/>
              <a:t>Memory Scheduler</a:t>
            </a:r>
            <a:endParaRPr lang="en-US" sz="2800" dirty="0"/>
          </a:p>
        </p:txBody>
      </p:sp>
      <p:sp>
        <p:nvSpPr>
          <p:cNvPr id="23" name="TextBox 22"/>
          <p:cNvSpPr txBox="1"/>
          <p:nvPr/>
        </p:nvSpPr>
        <p:spPr>
          <a:xfrm>
            <a:off x="1687011" y="889556"/>
            <a:ext cx="1100228" cy="461665"/>
          </a:xfrm>
          <a:prstGeom prst="rect">
            <a:avLst/>
          </a:prstGeom>
          <a:noFill/>
        </p:spPr>
        <p:txBody>
          <a:bodyPr wrap="square" rtlCol="0">
            <a:spAutoFit/>
          </a:bodyPr>
          <a:lstStyle/>
          <a:p>
            <a:r>
              <a:rPr lang="en-US" sz="2400" dirty="0" smtClean="0">
                <a:solidFill>
                  <a:srgbClr val="CC9900"/>
                </a:solidFill>
              </a:rPr>
              <a:t>Core 1</a:t>
            </a:r>
            <a:endParaRPr lang="en-US" sz="2400" dirty="0">
              <a:solidFill>
                <a:srgbClr val="CC9900"/>
              </a:solidFill>
            </a:endParaRPr>
          </a:p>
        </p:txBody>
      </p:sp>
      <p:sp>
        <p:nvSpPr>
          <p:cNvPr id="24" name="TextBox 23"/>
          <p:cNvSpPr txBox="1"/>
          <p:nvPr/>
        </p:nvSpPr>
        <p:spPr>
          <a:xfrm>
            <a:off x="3168473" y="889556"/>
            <a:ext cx="1100228" cy="461665"/>
          </a:xfrm>
          <a:prstGeom prst="rect">
            <a:avLst/>
          </a:prstGeom>
          <a:noFill/>
        </p:spPr>
        <p:txBody>
          <a:bodyPr wrap="square" rtlCol="0">
            <a:spAutoFit/>
          </a:bodyPr>
          <a:lstStyle/>
          <a:p>
            <a:r>
              <a:rPr lang="en-US" sz="2400" dirty="0" smtClean="0">
                <a:solidFill>
                  <a:srgbClr val="0000FF"/>
                </a:solidFill>
              </a:rPr>
              <a:t>Core 2</a:t>
            </a:r>
            <a:endParaRPr lang="en-US" sz="2400" dirty="0">
              <a:solidFill>
                <a:srgbClr val="0000FF"/>
              </a:solidFill>
            </a:endParaRPr>
          </a:p>
        </p:txBody>
      </p:sp>
      <p:sp>
        <p:nvSpPr>
          <p:cNvPr id="25" name="TextBox 24"/>
          <p:cNvSpPr txBox="1"/>
          <p:nvPr/>
        </p:nvSpPr>
        <p:spPr>
          <a:xfrm>
            <a:off x="4649936" y="889556"/>
            <a:ext cx="1100228" cy="461665"/>
          </a:xfrm>
          <a:prstGeom prst="rect">
            <a:avLst/>
          </a:prstGeom>
          <a:noFill/>
        </p:spPr>
        <p:txBody>
          <a:bodyPr wrap="square" rtlCol="0">
            <a:spAutoFit/>
          </a:bodyPr>
          <a:lstStyle/>
          <a:p>
            <a:r>
              <a:rPr lang="en-US" sz="2400" dirty="0" smtClean="0">
                <a:solidFill>
                  <a:srgbClr val="FF0000"/>
                </a:solidFill>
              </a:rPr>
              <a:t>Core 3</a:t>
            </a:r>
            <a:endParaRPr lang="en-US" sz="2400" dirty="0">
              <a:solidFill>
                <a:srgbClr val="FF0000"/>
              </a:solidFill>
            </a:endParaRPr>
          </a:p>
        </p:txBody>
      </p:sp>
      <p:sp>
        <p:nvSpPr>
          <p:cNvPr id="26" name="TextBox 25"/>
          <p:cNvSpPr txBox="1"/>
          <p:nvPr/>
        </p:nvSpPr>
        <p:spPr>
          <a:xfrm>
            <a:off x="6064060" y="889556"/>
            <a:ext cx="1100228" cy="461665"/>
          </a:xfrm>
          <a:prstGeom prst="rect">
            <a:avLst/>
          </a:prstGeom>
          <a:noFill/>
        </p:spPr>
        <p:txBody>
          <a:bodyPr wrap="square" rtlCol="0">
            <a:spAutoFit/>
          </a:bodyPr>
          <a:lstStyle/>
          <a:p>
            <a:r>
              <a:rPr lang="en-US" sz="2400" dirty="0" smtClean="0">
                <a:solidFill>
                  <a:schemeClr val="accent2">
                    <a:lumMod val="75000"/>
                  </a:schemeClr>
                </a:solidFill>
              </a:rPr>
              <a:t>Core 4</a:t>
            </a:r>
            <a:endParaRPr lang="en-US" sz="2400" dirty="0">
              <a:solidFill>
                <a:schemeClr val="accent2">
                  <a:lumMod val="75000"/>
                </a:schemeClr>
              </a:solidFill>
            </a:endParaRPr>
          </a:p>
        </p:txBody>
      </p:sp>
      <p:sp>
        <p:nvSpPr>
          <p:cNvPr id="27" name="Down Arrow 26"/>
          <p:cNvSpPr/>
          <p:nvPr/>
        </p:nvSpPr>
        <p:spPr>
          <a:xfrm>
            <a:off x="2051720" y="1321604"/>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Down Arrow 27"/>
          <p:cNvSpPr/>
          <p:nvPr/>
        </p:nvSpPr>
        <p:spPr>
          <a:xfrm>
            <a:off x="3563888" y="1321604"/>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Down Arrow 28"/>
          <p:cNvSpPr/>
          <p:nvPr/>
        </p:nvSpPr>
        <p:spPr>
          <a:xfrm>
            <a:off x="5004048" y="1321604"/>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Down Arrow 29"/>
          <p:cNvSpPr/>
          <p:nvPr/>
        </p:nvSpPr>
        <p:spPr>
          <a:xfrm>
            <a:off x="6444208" y="1321604"/>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Down Arrow 30"/>
          <p:cNvSpPr/>
          <p:nvPr/>
        </p:nvSpPr>
        <p:spPr>
          <a:xfrm>
            <a:off x="3719946" y="3573016"/>
            <a:ext cx="1289654"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2627784" y="4365104"/>
            <a:ext cx="3456384" cy="369332"/>
          </a:xfrm>
          <a:prstGeom prst="rect">
            <a:avLst/>
          </a:prstGeom>
          <a:noFill/>
        </p:spPr>
        <p:txBody>
          <a:bodyPr wrap="square" rtlCol="0">
            <a:spAutoFit/>
          </a:bodyPr>
          <a:lstStyle/>
          <a:p>
            <a:pPr algn="ctr"/>
            <a:r>
              <a:rPr lang="en-US" dirty="0" smtClean="0"/>
              <a:t>To DRAM</a:t>
            </a:r>
            <a:endParaRPr lang="en-US" dirty="0"/>
          </a:p>
        </p:txBody>
      </p:sp>
      <p:sp>
        <p:nvSpPr>
          <p:cNvPr id="13" name="Rectangle 12"/>
          <p:cNvSpPr/>
          <p:nvPr/>
        </p:nvSpPr>
        <p:spPr>
          <a:xfrm>
            <a:off x="827584" y="184482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827584" y="220486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1763688" y="184482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2699792" y="184482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3635896" y="184482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4572000" y="184482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5508104" y="184482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6444208" y="184482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p:cNvSpPr/>
          <p:nvPr/>
        </p:nvSpPr>
        <p:spPr>
          <a:xfrm>
            <a:off x="7380312" y="184482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p:cNvSpPr txBox="1"/>
          <p:nvPr/>
        </p:nvSpPr>
        <p:spPr>
          <a:xfrm rot="16200000">
            <a:off x="-1225225" y="2097433"/>
            <a:ext cx="3384377" cy="430887"/>
          </a:xfrm>
          <a:prstGeom prst="rect">
            <a:avLst/>
          </a:prstGeom>
          <a:noFill/>
        </p:spPr>
        <p:txBody>
          <a:bodyPr wrap="square" rtlCol="0">
            <a:spAutoFit/>
          </a:bodyPr>
          <a:lstStyle/>
          <a:p>
            <a:r>
              <a:rPr lang="en-US" sz="2200" dirty="0" smtClean="0"/>
              <a:t>Memory Request Buffer</a:t>
            </a:r>
            <a:endParaRPr lang="en-US" sz="2200" dirty="0"/>
          </a:p>
        </p:txBody>
      </p:sp>
      <p:sp>
        <p:nvSpPr>
          <p:cNvPr id="74" name="TextBox 73"/>
          <p:cNvSpPr txBox="1"/>
          <p:nvPr/>
        </p:nvSpPr>
        <p:spPr>
          <a:xfrm>
            <a:off x="3635896" y="1844824"/>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78" name="TextBox 77"/>
          <p:cNvSpPr txBox="1"/>
          <p:nvPr/>
        </p:nvSpPr>
        <p:spPr>
          <a:xfrm>
            <a:off x="2699792" y="1844824"/>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79" name="TextBox 78"/>
          <p:cNvSpPr txBox="1"/>
          <p:nvPr/>
        </p:nvSpPr>
        <p:spPr>
          <a:xfrm>
            <a:off x="5508104" y="1844824"/>
            <a:ext cx="936104" cy="369332"/>
          </a:xfrm>
          <a:prstGeom prst="rect">
            <a:avLst/>
          </a:prstGeom>
          <a:solidFill>
            <a:srgbClr val="FF5050"/>
          </a:solidFill>
          <a:ln w="22225">
            <a:solidFill>
              <a:schemeClr val="tx1"/>
            </a:solidFill>
          </a:ln>
        </p:spPr>
        <p:txBody>
          <a:bodyPr wrap="square" rtlCol="0">
            <a:spAutoFit/>
          </a:bodyPr>
          <a:lstStyle/>
          <a:p>
            <a:pPr algn="ctr"/>
            <a:r>
              <a:rPr lang="en-US" dirty="0" err="1" smtClean="0"/>
              <a:t>Req</a:t>
            </a:r>
            <a:endParaRPr lang="en-US" dirty="0"/>
          </a:p>
        </p:txBody>
      </p:sp>
      <p:sp>
        <p:nvSpPr>
          <p:cNvPr id="81" name="TextBox 80"/>
          <p:cNvSpPr txBox="1"/>
          <p:nvPr/>
        </p:nvSpPr>
        <p:spPr>
          <a:xfrm>
            <a:off x="7380312" y="1844824"/>
            <a:ext cx="936104" cy="369332"/>
          </a:xfrm>
          <a:prstGeom prst="rect">
            <a:avLst/>
          </a:prstGeom>
          <a:solidFill>
            <a:schemeClr val="tx2">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75" name="TextBox 74"/>
          <p:cNvSpPr txBox="1"/>
          <p:nvPr/>
        </p:nvSpPr>
        <p:spPr>
          <a:xfrm>
            <a:off x="4572000" y="1844824"/>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76" name="TextBox 75"/>
          <p:cNvSpPr txBox="1"/>
          <p:nvPr/>
        </p:nvSpPr>
        <p:spPr>
          <a:xfrm>
            <a:off x="6444208" y="1844824"/>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73" name="TextBox 72"/>
          <p:cNvSpPr txBox="1"/>
          <p:nvPr/>
        </p:nvSpPr>
        <p:spPr>
          <a:xfrm>
            <a:off x="827584" y="2204864"/>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42" name="Rectangle 41"/>
          <p:cNvSpPr/>
          <p:nvPr/>
        </p:nvSpPr>
        <p:spPr>
          <a:xfrm>
            <a:off x="1763688" y="220486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1763688" y="256490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2699792" y="220486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2699792" y="256490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3635896" y="220486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3635896" y="256490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a:off x="4572000" y="220486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4572000" y="256490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p:nvPr/>
        </p:nvSpPr>
        <p:spPr>
          <a:xfrm>
            <a:off x="5508104" y="220486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p:nvPr/>
        </p:nvSpPr>
        <p:spPr>
          <a:xfrm>
            <a:off x="5508104" y="256490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a:xfrm>
            <a:off x="6444208" y="220486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p:cNvSpPr/>
          <p:nvPr/>
        </p:nvSpPr>
        <p:spPr>
          <a:xfrm>
            <a:off x="6444208" y="256490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p:cNvSpPr/>
          <p:nvPr/>
        </p:nvSpPr>
        <p:spPr>
          <a:xfrm>
            <a:off x="7380312" y="220486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p:cNvSpPr/>
          <p:nvPr/>
        </p:nvSpPr>
        <p:spPr>
          <a:xfrm>
            <a:off x="7380312" y="256490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827584" y="2564904"/>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p:cNvSpPr txBox="1"/>
          <p:nvPr/>
        </p:nvSpPr>
        <p:spPr>
          <a:xfrm>
            <a:off x="3896721" y="3933056"/>
            <a:ext cx="936104" cy="369332"/>
          </a:xfrm>
          <a:prstGeom prst="rect">
            <a:avLst/>
          </a:prstGeom>
          <a:solidFill>
            <a:srgbClr val="FFCC00"/>
          </a:solidFill>
          <a:ln w="22225">
            <a:solidFill>
              <a:schemeClr val="tx1"/>
            </a:solidFill>
          </a:ln>
        </p:spPr>
        <p:txBody>
          <a:bodyPr wrap="square" rtlCol="0">
            <a:spAutoFit/>
          </a:bodyPr>
          <a:lstStyle/>
          <a:p>
            <a:pPr algn="ctr"/>
            <a:r>
              <a:rPr lang="en-US" dirty="0" smtClean="0"/>
              <a:t>Data</a:t>
            </a:r>
            <a:endParaRPr lang="en-US" dirty="0"/>
          </a:p>
        </p:txBody>
      </p:sp>
      <p:sp>
        <p:nvSpPr>
          <p:cNvPr id="84" name="TextBox 83"/>
          <p:cNvSpPr txBox="1"/>
          <p:nvPr/>
        </p:nvSpPr>
        <p:spPr>
          <a:xfrm>
            <a:off x="3923928" y="4005064"/>
            <a:ext cx="936104" cy="369332"/>
          </a:xfrm>
          <a:prstGeom prst="rect">
            <a:avLst/>
          </a:prstGeom>
          <a:solidFill>
            <a:srgbClr val="00B0F0"/>
          </a:solidFill>
          <a:ln w="22225">
            <a:solidFill>
              <a:schemeClr val="tx1"/>
            </a:solidFill>
          </a:ln>
        </p:spPr>
        <p:txBody>
          <a:bodyPr wrap="square" rtlCol="0">
            <a:spAutoFit/>
          </a:bodyPr>
          <a:lstStyle/>
          <a:p>
            <a:pPr algn="ctr"/>
            <a:r>
              <a:rPr lang="en-US" dirty="0" smtClean="0"/>
              <a:t>Data</a:t>
            </a:r>
            <a:endParaRPr lang="en-US" dirty="0"/>
          </a:p>
        </p:txBody>
      </p:sp>
      <p:sp>
        <p:nvSpPr>
          <p:cNvPr id="33" name="TextBox 32"/>
          <p:cNvSpPr txBox="1"/>
          <p:nvPr/>
        </p:nvSpPr>
        <p:spPr>
          <a:xfrm>
            <a:off x="827584" y="1844824"/>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72" name="TextBox 71"/>
          <p:cNvSpPr txBox="1"/>
          <p:nvPr/>
        </p:nvSpPr>
        <p:spPr>
          <a:xfrm>
            <a:off x="1763688" y="1844824"/>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33"/>
                                        </p:tgtEl>
                                        <p:attrNameLst>
                                          <p:attrName>style.visibility</p:attrName>
                                        </p:attrNameLst>
                                      </p:cBhvr>
                                      <p:to>
                                        <p:strVal val="visible"/>
                                      </p:to>
                                    </p:set>
                                  </p:childTnLst>
                                </p:cTn>
                              </p:par>
                              <p:par>
                                <p:cTn id="7" presetID="42" presetClass="path" presetSubtype="0" accel="50000" decel="50000" fill="hold" grpId="0" nodeType="withEffect">
                                  <p:stCondLst>
                                    <p:cond delay="0"/>
                                  </p:stCondLst>
                                  <p:childTnLst>
                                    <p:animMotion origin="layout" path="M 0.09062 -0.13185 L 3.33333E-6 1.76729E-6 " pathEditMode="relative" rAng="0" ptsTypes="AA">
                                      <p:cBhvr>
                                        <p:cTn id="8" dur="1000" fill="hold"/>
                                        <p:tgtEl>
                                          <p:spTgt spid="33"/>
                                        </p:tgtEl>
                                        <p:attrNameLst>
                                          <p:attrName>ppt_x</p:attrName>
                                          <p:attrName>ppt_y</p:attrName>
                                        </p:attrNameLst>
                                      </p:cBhvr>
                                      <p:rCtr x="-4531" y="6593"/>
                                    </p:animMotion>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72"/>
                                        </p:tgtEl>
                                        <p:attrNameLst>
                                          <p:attrName>style.visibility</p:attrName>
                                        </p:attrNameLst>
                                      </p:cBhvr>
                                      <p:to>
                                        <p:strVal val="visible"/>
                                      </p:to>
                                    </p:set>
                                  </p:childTnLst>
                                </p:cTn>
                              </p:par>
                              <p:par>
                                <p:cTn id="13" presetID="42" presetClass="path" presetSubtype="0" accel="50000" decel="50000" fill="hold" grpId="5" nodeType="withEffect">
                                  <p:stCondLst>
                                    <p:cond delay="0"/>
                                  </p:stCondLst>
                                  <p:childTnLst>
                                    <p:animMotion origin="layout" path="M 0.15347 -0.14074 L 2.77778E-6 0.00162 " pathEditMode="relative" rAng="0" ptsTypes="AA">
                                      <p:cBhvr>
                                        <p:cTn id="14" dur="1000" fill="hold"/>
                                        <p:tgtEl>
                                          <p:spTgt spid="72"/>
                                        </p:tgtEl>
                                        <p:attrNameLst>
                                          <p:attrName>ppt_x</p:attrName>
                                          <p:attrName>ppt_y</p:attrName>
                                        </p:attrNameLst>
                                      </p:cBhvr>
                                      <p:rCtr x="-77" y="71"/>
                                    </p:animMotion>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78"/>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79"/>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81"/>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75"/>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73"/>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76"/>
                                        </p:tgtEl>
                                        <p:attrNameLst>
                                          <p:attrName>style.visibility</p:attrName>
                                        </p:attrNameLst>
                                      </p:cBhvr>
                                      <p:to>
                                        <p:strVal val="visible"/>
                                      </p:to>
                                    </p:set>
                                  </p:childTnLst>
                                </p:cTn>
                              </p:par>
                              <p:par>
                                <p:cTn id="29" presetID="1" presetClass="entr" presetSubtype="0" fill="hold" grpId="3" nodeType="withEffect">
                                  <p:stCondLst>
                                    <p:cond delay="0"/>
                                  </p:stCondLst>
                                  <p:childTnLst>
                                    <p:set>
                                      <p:cBhvr>
                                        <p:cTn id="30" dur="1" fill="hold">
                                          <p:stCondLst>
                                            <p:cond delay="0"/>
                                          </p:stCondLst>
                                        </p:cTn>
                                        <p:tgtEl>
                                          <p:spTgt spid="74"/>
                                        </p:tgtEl>
                                        <p:attrNameLst>
                                          <p:attrName>style.visibility</p:attrName>
                                        </p:attrNameLst>
                                      </p:cBhvr>
                                      <p:to>
                                        <p:strVal val="visible"/>
                                      </p:to>
                                    </p:set>
                                  </p:childTnLst>
                                </p:cTn>
                              </p:par>
                              <p:par>
                                <p:cTn id="31" presetID="42" presetClass="path" presetSubtype="0" accel="50000" decel="50000" fill="hold" grpId="2" nodeType="withEffect">
                                  <p:stCondLst>
                                    <p:cond delay="0"/>
                                  </p:stCondLst>
                                  <p:childTnLst>
                                    <p:animMotion origin="layout" path="M 0.06701 -0.16343 L 3.33333E-6 3.7037E-7 " pathEditMode="relative" rAng="0" ptsTypes="AA">
                                      <p:cBhvr>
                                        <p:cTn id="32" dur="1000" fill="hold"/>
                                        <p:tgtEl>
                                          <p:spTgt spid="73"/>
                                        </p:tgtEl>
                                        <p:attrNameLst>
                                          <p:attrName>ppt_x</p:attrName>
                                          <p:attrName>ppt_y</p:attrName>
                                        </p:attrNameLst>
                                      </p:cBhvr>
                                      <p:rCtr x="-34" y="82"/>
                                    </p:animMotion>
                                  </p:childTnLst>
                                </p:cTn>
                              </p:par>
                              <p:par>
                                <p:cTn id="33" presetID="42" presetClass="path" presetSubtype="0" accel="50000" decel="50000" fill="hold" grpId="2" nodeType="withEffect">
                                  <p:stCondLst>
                                    <p:cond delay="0"/>
                                  </p:stCondLst>
                                  <p:childTnLst>
                                    <p:animMotion origin="layout" path="M -0.32673 -0.12129 L -2.77778E-6 -3.33333E-6 " pathEditMode="relative" rAng="0" ptsTypes="AA">
                                      <p:cBhvr>
                                        <p:cTn id="34" dur="1000" fill="hold"/>
                                        <p:tgtEl>
                                          <p:spTgt spid="76"/>
                                        </p:tgtEl>
                                        <p:attrNameLst>
                                          <p:attrName>ppt_x</p:attrName>
                                          <p:attrName>ppt_y</p:attrName>
                                        </p:attrNameLst>
                                      </p:cBhvr>
                                      <p:rCtr x="163" y="61"/>
                                    </p:animMotion>
                                  </p:childTnLst>
                                </p:cTn>
                              </p:par>
                              <p:par>
                                <p:cTn id="35" presetID="42" presetClass="path" presetSubtype="0" accel="50000" decel="50000" fill="hold" grpId="2" nodeType="withEffect">
                                  <p:stCondLst>
                                    <p:cond delay="0"/>
                                  </p:stCondLst>
                                  <p:childTnLst>
                                    <p:animMotion origin="layout" path="M 0.05122 -0.14074 L -4.16667E-6 0.00162 " pathEditMode="relative" rAng="0" ptsTypes="AA">
                                      <p:cBhvr>
                                        <p:cTn id="36" dur="1000" fill="hold"/>
                                        <p:tgtEl>
                                          <p:spTgt spid="78"/>
                                        </p:tgtEl>
                                        <p:attrNameLst>
                                          <p:attrName>ppt_x</p:attrName>
                                          <p:attrName>ppt_y</p:attrName>
                                        </p:attrNameLst>
                                      </p:cBhvr>
                                      <p:rCtr x="-26" y="71"/>
                                    </p:animMotion>
                                  </p:childTnLst>
                                </p:cTn>
                              </p:par>
                              <p:par>
                                <p:cTn id="37" presetID="42" presetClass="path" presetSubtype="0" accel="50000" decel="50000" fill="hold" grpId="2" nodeType="withEffect">
                                  <p:stCondLst>
                                    <p:cond delay="0"/>
                                  </p:stCondLst>
                                  <p:childTnLst>
                                    <p:animMotion origin="layout" path="M -0.05121 -0.14074 L -4.72222E-6 0.00162 " pathEditMode="relative" rAng="0" ptsTypes="AA">
                                      <p:cBhvr>
                                        <p:cTn id="38" dur="1000" fill="hold"/>
                                        <p:tgtEl>
                                          <p:spTgt spid="74"/>
                                        </p:tgtEl>
                                        <p:attrNameLst>
                                          <p:attrName>ppt_x</p:attrName>
                                          <p:attrName>ppt_y</p:attrName>
                                        </p:attrNameLst>
                                      </p:cBhvr>
                                      <p:rCtr x="26" y="71"/>
                                    </p:animMotion>
                                  </p:childTnLst>
                                </p:cTn>
                              </p:par>
                              <p:par>
                                <p:cTn id="39" presetID="42" presetClass="path" presetSubtype="0" accel="50000" decel="50000" fill="hold" grpId="0" nodeType="withEffect">
                                  <p:stCondLst>
                                    <p:cond delay="0"/>
                                  </p:stCondLst>
                                  <p:childTnLst>
                                    <p:animMotion origin="layout" path="M -0.09826 -0.12121 L -2.22222E-6 1.96391E-6 " pathEditMode="relative" rAng="0" ptsTypes="AA">
                                      <p:cBhvr>
                                        <p:cTn id="40" dur="1000" fill="hold"/>
                                        <p:tgtEl>
                                          <p:spTgt spid="79"/>
                                        </p:tgtEl>
                                        <p:attrNameLst>
                                          <p:attrName>ppt_x</p:attrName>
                                          <p:attrName>ppt_y</p:attrName>
                                        </p:attrNameLst>
                                      </p:cBhvr>
                                      <p:rCtr x="4913" y="6061"/>
                                    </p:animMotion>
                                  </p:childTnLst>
                                </p:cTn>
                              </p:par>
                              <p:par>
                                <p:cTn id="41" presetID="42" presetClass="path" presetSubtype="0" accel="50000" decel="50000" fill="hold" grpId="0" nodeType="withEffect">
                                  <p:stCondLst>
                                    <p:cond delay="0"/>
                                  </p:stCondLst>
                                  <p:childTnLst>
                                    <p:animMotion origin="layout" path="M -0.13784 -0.12121 L -3.33333E-6 1.96391E-6 " pathEditMode="relative" rAng="0" ptsTypes="AA">
                                      <p:cBhvr>
                                        <p:cTn id="42" dur="1000" fill="hold"/>
                                        <p:tgtEl>
                                          <p:spTgt spid="81"/>
                                        </p:tgtEl>
                                        <p:attrNameLst>
                                          <p:attrName>ppt_x</p:attrName>
                                          <p:attrName>ppt_y</p:attrName>
                                        </p:attrNameLst>
                                      </p:cBhvr>
                                      <p:rCtr x="6892" y="6061"/>
                                    </p:animMotion>
                                  </p:childTnLst>
                                </p:cTn>
                              </p:par>
                              <p:par>
                                <p:cTn id="43" presetID="42" presetClass="path" presetSubtype="0" accel="50000" decel="50000" fill="hold" grpId="0" nodeType="withEffect">
                                  <p:stCondLst>
                                    <p:cond delay="0"/>
                                  </p:stCondLst>
                                  <p:childTnLst>
                                    <p:animMotion origin="layout" path="M -0.32691 -0.13185 L 4.72222E-6 1.76729E-6 " pathEditMode="relative" rAng="0" ptsTypes="AA">
                                      <p:cBhvr>
                                        <p:cTn id="44" dur="1000" fill="hold"/>
                                        <p:tgtEl>
                                          <p:spTgt spid="75"/>
                                        </p:tgtEl>
                                        <p:attrNameLst>
                                          <p:attrName>ppt_x</p:attrName>
                                          <p:attrName>ppt_y</p:attrName>
                                        </p:attrNameLst>
                                      </p:cBhvr>
                                      <p:rCtr x="16337" y="6593"/>
                                    </p:animMotion>
                                  </p:childTnLst>
                                </p:cTn>
                              </p:par>
                            </p:childTnLst>
                          </p:cTn>
                        </p:par>
                      </p:childTnLst>
                    </p:cTn>
                  </p:par>
                  <p:par>
                    <p:cTn id="45" fill="hold">
                      <p:stCondLst>
                        <p:cond delay="indefinite"/>
                      </p:stCondLst>
                      <p:childTnLst>
                        <p:par>
                          <p:cTn id="46" fill="hold">
                            <p:stCondLst>
                              <p:cond delay="0"/>
                            </p:stCondLst>
                            <p:childTnLst>
                              <p:par>
                                <p:cTn id="47" presetID="42" presetClass="path" presetSubtype="0" accel="50000" decel="50000" fill="hold" grpId="2" nodeType="clickEffect">
                                  <p:stCondLst>
                                    <p:cond delay="0"/>
                                  </p:stCondLst>
                                  <p:childTnLst>
                                    <p:animMotion origin="layout" path="M 3.33333E-6 1.76729E-6 L 0.33472 0.23548 " pathEditMode="relative" rAng="0" ptsTypes="AA">
                                      <p:cBhvr>
                                        <p:cTn id="48" dur="1000" fill="hold"/>
                                        <p:tgtEl>
                                          <p:spTgt spid="33"/>
                                        </p:tgtEl>
                                        <p:attrNameLst>
                                          <p:attrName>ppt_x</p:attrName>
                                          <p:attrName>ppt_y</p:attrName>
                                        </p:attrNameLst>
                                      </p:cBhvr>
                                      <p:rCtr x="16736" y="11774"/>
                                    </p:animMotion>
                                  </p:childTnLst>
                                </p:cTn>
                              </p:par>
                            </p:childTnLst>
                          </p:cTn>
                        </p:par>
                        <p:par>
                          <p:cTn id="49" fill="hold">
                            <p:stCondLst>
                              <p:cond delay="1000"/>
                            </p:stCondLst>
                            <p:childTnLst>
                              <p:par>
                                <p:cTn id="50" presetID="42" presetClass="path" presetSubtype="0" accel="50000" decel="50000" fill="hold" grpId="3" nodeType="afterEffect">
                                  <p:stCondLst>
                                    <p:cond delay="0"/>
                                  </p:stCondLst>
                                  <p:childTnLst>
                                    <p:animMotion origin="layout" path="M 0.33472 0.23541 L 0.33472 0.33009 " pathEditMode="relative" rAng="0" ptsTypes="AA">
                                      <p:cBhvr>
                                        <p:cTn id="51" dur="1000" fill="hold"/>
                                        <p:tgtEl>
                                          <p:spTgt spid="33"/>
                                        </p:tgtEl>
                                        <p:attrNameLst>
                                          <p:attrName>ppt_x</p:attrName>
                                          <p:attrName>ppt_y</p:attrName>
                                        </p:attrNameLst>
                                      </p:cBhvr>
                                      <p:rCtr x="0" y="4722"/>
                                    </p:animMotion>
                                  </p:childTnLst>
                                </p:cTn>
                              </p:par>
                            </p:childTnLst>
                          </p:cTn>
                        </p:par>
                        <p:par>
                          <p:cTn id="52" fill="hold">
                            <p:stCondLst>
                              <p:cond delay="2000"/>
                            </p:stCondLst>
                            <p:childTnLst>
                              <p:par>
                                <p:cTn id="53" presetID="10" presetClass="exit" presetSubtype="0" fill="hold" grpId="4" nodeType="afterEffect">
                                  <p:stCondLst>
                                    <p:cond delay="0"/>
                                  </p:stCondLst>
                                  <p:childTnLst>
                                    <p:animEffect transition="out" filter="fade">
                                      <p:cBhvr>
                                        <p:cTn id="54" dur="500"/>
                                        <p:tgtEl>
                                          <p:spTgt spid="33"/>
                                        </p:tgtEl>
                                      </p:cBhvr>
                                    </p:animEffect>
                                    <p:set>
                                      <p:cBhvr>
                                        <p:cTn id="55" dur="1" fill="hold">
                                          <p:stCondLst>
                                            <p:cond delay="499"/>
                                          </p:stCondLst>
                                        </p:cTn>
                                        <p:tgtEl>
                                          <p:spTgt spid="33"/>
                                        </p:tgtEl>
                                        <p:attrNameLst>
                                          <p:attrName>style.visibility</p:attrName>
                                        </p:attrNameLst>
                                      </p:cBhvr>
                                      <p:to>
                                        <p:strVal val="hidden"/>
                                      </p:to>
                                    </p:set>
                                  </p:childTnLst>
                                </p:cTn>
                              </p:par>
                            </p:childTnLst>
                          </p:cTn>
                        </p:par>
                        <p:par>
                          <p:cTn id="56" fill="hold">
                            <p:stCondLst>
                              <p:cond delay="2500"/>
                            </p:stCondLst>
                            <p:childTnLst>
                              <p:par>
                                <p:cTn id="57" presetID="1" presetClass="entr" presetSubtype="0" fill="hold" grpId="1" nodeType="afterEffect">
                                  <p:stCondLst>
                                    <p:cond delay="0"/>
                                  </p:stCondLst>
                                  <p:childTnLst>
                                    <p:set>
                                      <p:cBhvr>
                                        <p:cTn id="58" dur="1" fill="hold">
                                          <p:stCondLst>
                                            <p:cond delay="0"/>
                                          </p:stCondLst>
                                        </p:cTn>
                                        <p:tgtEl>
                                          <p:spTgt spid="82"/>
                                        </p:tgtEl>
                                        <p:attrNameLst>
                                          <p:attrName>style.visibility</p:attrName>
                                        </p:attrNameLst>
                                      </p:cBhvr>
                                      <p:to>
                                        <p:strVal val="visible"/>
                                      </p:to>
                                    </p:set>
                                  </p:childTnLst>
                                </p:cTn>
                              </p:par>
                              <p:par>
                                <p:cTn id="59" presetID="42" presetClass="path" presetSubtype="0" accel="50000" decel="50000" fill="hold" grpId="0" nodeType="withEffect">
                                  <p:stCondLst>
                                    <p:cond delay="0"/>
                                  </p:stCondLst>
                                  <p:childTnLst>
                                    <p:animMotion origin="layout" path="M 3.05556E-6 3.7037E-6 L -0.24497 -0.4257 " pathEditMode="relative" rAng="0" ptsTypes="AA">
                                      <p:cBhvr>
                                        <p:cTn id="60" dur="1000" fill="hold"/>
                                        <p:tgtEl>
                                          <p:spTgt spid="82"/>
                                        </p:tgtEl>
                                        <p:attrNameLst>
                                          <p:attrName>ppt_x</p:attrName>
                                          <p:attrName>ppt_y</p:attrName>
                                        </p:attrNameLst>
                                      </p:cBhvr>
                                      <p:rCtr x="-12257" y="-21296"/>
                                    </p:animMotion>
                                  </p:childTnLst>
                                </p:cTn>
                              </p:par>
                            </p:childTnLst>
                          </p:cTn>
                        </p:par>
                        <p:par>
                          <p:cTn id="61" fill="hold">
                            <p:stCondLst>
                              <p:cond delay="3500"/>
                            </p:stCondLst>
                            <p:childTnLst>
                              <p:par>
                                <p:cTn id="62" presetID="10" presetClass="exit" presetSubtype="0" fill="hold" grpId="2" nodeType="afterEffect">
                                  <p:stCondLst>
                                    <p:cond delay="0"/>
                                  </p:stCondLst>
                                  <p:childTnLst>
                                    <p:animEffect transition="out" filter="fade">
                                      <p:cBhvr>
                                        <p:cTn id="63" dur="500"/>
                                        <p:tgtEl>
                                          <p:spTgt spid="82"/>
                                        </p:tgtEl>
                                      </p:cBhvr>
                                    </p:animEffect>
                                    <p:set>
                                      <p:cBhvr>
                                        <p:cTn id="64" dur="1" fill="hold">
                                          <p:stCondLst>
                                            <p:cond delay="499"/>
                                          </p:stCondLst>
                                        </p:cTn>
                                        <p:tgtEl>
                                          <p:spTgt spid="82"/>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42" presetClass="path" presetSubtype="0" accel="50000" decel="50000" fill="hold" grpId="2" nodeType="clickEffect">
                                  <p:stCondLst>
                                    <p:cond delay="0"/>
                                  </p:stCondLst>
                                  <p:childTnLst>
                                    <p:animMotion origin="layout" path="M 2.77778E-6 1.96391E-6 L 0.23229 0.23548 " pathEditMode="relative" rAng="0" ptsTypes="AA">
                                      <p:cBhvr>
                                        <p:cTn id="68" dur="1000" fill="hold"/>
                                        <p:tgtEl>
                                          <p:spTgt spid="72"/>
                                        </p:tgtEl>
                                        <p:attrNameLst>
                                          <p:attrName>ppt_x</p:attrName>
                                          <p:attrName>ppt_y</p:attrName>
                                        </p:attrNameLst>
                                      </p:cBhvr>
                                      <p:rCtr x="11615" y="11774"/>
                                    </p:animMotion>
                                  </p:childTnLst>
                                </p:cTn>
                              </p:par>
                            </p:childTnLst>
                          </p:cTn>
                        </p:par>
                        <p:par>
                          <p:cTn id="69" fill="hold">
                            <p:stCondLst>
                              <p:cond delay="1000"/>
                            </p:stCondLst>
                            <p:childTnLst>
                              <p:par>
                                <p:cTn id="70" presetID="42" presetClass="path" presetSubtype="0" accel="50000" decel="50000" fill="hold" grpId="3" nodeType="afterEffect">
                                  <p:stCondLst>
                                    <p:cond delay="0"/>
                                  </p:stCondLst>
                                  <p:childTnLst>
                                    <p:animMotion origin="layout" path="M 0.23229 0.23525 L 0.23229 0.32986 " pathEditMode="relative" rAng="0" ptsTypes="AA">
                                      <p:cBhvr>
                                        <p:cTn id="71" dur="1000" fill="hold"/>
                                        <p:tgtEl>
                                          <p:spTgt spid="72"/>
                                        </p:tgtEl>
                                        <p:attrNameLst>
                                          <p:attrName>ppt_x</p:attrName>
                                          <p:attrName>ppt_y</p:attrName>
                                        </p:attrNameLst>
                                      </p:cBhvr>
                                      <p:rCtr x="0" y="4719"/>
                                    </p:animMotion>
                                  </p:childTnLst>
                                </p:cTn>
                              </p:par>
                            </p:childTnLst>
                          </p:cTn>
                        </p:par>
                        <p:par>
                          <p:cTn id="72" fill="hold">
                            <p:stCondLst>
                              <p:cond delay="2000"/>
                            </p:stCondLst>
                            <p:childTnLst>
                              <p:par>
                                <p:cTn id="73" presetID="10" presetClass="exit" presetSubtype="0" fill="hold" grpId="4" nodeType="afterEffect">
                                  <p:stCondLst>
                                    <p:cond delay="0"/>
                                  </p:stCondLst>
                                  <p:childTnLst>
                                    <p:animEffect transition="out" filter="fade">
                                      <p:cBhvr>
                                        <p:cTn id="74" dur="500"/>
                                        <p:tgtEl>
                                          <p:spTgt spid="72"/>
                                        </p:tgtEl>
                                      </p:cBhvr>
                                    </p:animEffect>
                                    <p:set>
                                      <p:cBhvr>
                                        <p:cTn id="75" dur="1" fill="hold">
                                          <p:stCondLst>
                                            <p:cond delay="499"/>
                                          </p:stCondLst>
                                        </p:cTn>
                                        <p:tgtEl>
                                          <p:spTgt spid="72"/>
                                        </p:tgtEl>
                                        <p:attrNameLst>
                                          <p:attrName>style.visibility</p:attrName>
                                        </p:attrNameLst>
                                      </p:cBhvr>
                                      <p:to>
                                        <p:strVal val="hidden"/>
                                      </p:to>
                                    </p:set>
                                  </p:childTnLst>
                                </p:cTn>
                              </p:par>
                            </p:childTnLst>
                          </p:cTn>
                        </p:par>
                        <p:par>
                          <p:cTn id="76" fill="hold">
                            <p:stCondLst>
                              <p:cond delay="2500"/>
                            </p:stCondLst>
                            <p:childTnLst>
                              <p:par>
                                <p:cTn id="77" presetID="1" presetClass="entr" presetSubtype="0" fill="hold" grpId="1" nodeType="afterEffect">
                                  <p:stCondLst>
                                    <p:cond delay="0"/>
                                  </p:stCondLst>
                                  <p:childTnLst>
                                    <p:set>
                                      <p:cBhvr>
                                        <p:cTn id="78" dur="1" fill="hold">
                                          <p:stCondLst>
                                            <p:cond delay="0"/>
                                          </p:stCondLst>
                                        </p:cTn>
                                        <p:tgtEl>
                                          <p:spTgt spid="84"/>
                                        </p:tgtEl>
                                        <p:attrNameLst>
                                          <p:attrName>style.visibility</p:attrName>
                                        </p:attrNameLst>
                                      </p:cBhvr>
                                      <p:to>
                                        <p:strVal val="visible"/>
                                      </p:to>
                                    </p:set>
                                  </p:childTnLst>
                                </p:cTn>
                              </p:par>
                              <p:par>
                                <p:cTn id="79" presetID="42" presetClass="path" presetSubtype="0" accel="50000" decel="50000" fill="hold" grpId="0" nodeType="withEffect">
                                  <p:stCondLst>
                                    <p:cond delay="0"/>
                                  </p:stCondLst>
                                  <p:childTnLst>
                                    <p:animMotion origin="layout" path="M -0.00798 -0.01042 L -0.08263 -0.45579 " pathEditMode="relative" rAng="0" ptsTypes="AA">
                                      <p:cBhvr>
                                        <p:cTn id="80" dur="1000" fill="hold"/>
                                        <p:tgtEl>
                                          <p:spTgt spid="84"/>
                                        </p:tgtEl>
                                        <p:attrNameLst>
                                          <p:attrName>ppt_x</p:attrName>
                                          <p:attrName>ppt_y</p:attrName>
                                        </p:attrNameLst>
                                      </p:cBhvr>
                                      <p:rCtr x="-3733" y="-22269"/>
                                    </p:animMotion>
                                  </p:childTnLst>
                                </p:cTn>
                              </p:par>
                            </p:childTnLst>
                          </p:cTn>
                        </p:par>
                        <p:par>
                          <p:cTn id="81" fill="hold">
                            <p:stCondLst>
                              <p:cond delay="3500"/>
                            </p:stCondLst>
                            <p:childTnLst>
                              <p:par>
                                <p:cTn id="82" presetID="10" presetClass="exit" presetSubtype="0" fill="hold" grpId="2" nodeType="afterEffect">
                                  <p:stCondLst>
                                    <p:cond delay="0"/>
                                  </p:stCondLst>
                                  <p:childTnLst>
                                    <p:animEffect transition="out" filter="fade">
                                      <p:cBhvr>
                                        <p:cTn id="83" dur="500"/>
                                        <p:tgtEl>
                                          <p:spTgt spid="84"/>
                                        </p:tgtEl>
                                      </p:cBhvr>
                                    </p:animEffect>
                                    <p:set>
                                      <p:cBhvr>
                                        <p:cTn id="84" dur="1" fill="hold">
                                          <p:stCondLst>
                                            <p:cond delay="499"/>
                                          </p:stCondLst>
                                        </p:cTn>
                                        <p:tgtEl>
                                          <p:spTgt spid="84"/>
                                        </p:tgtEl>
                                        <p:attrNameLst>
                                          <p:attrName>style.visibility</p:attrName>
                                        </p:attrNameLst>
                                      </p:cBhvr>
                                      <p:to>
                                        <p:strVal val="hidden"/>
                                      </p:to>
                                    </p:set>
                                  </p:childTnLst>
                                </p:cTn>
                              </p:par>
                              <p:par>
                                <p:cTn id="85" presetID="10" presetClass="exit" presetSubtype="0" fill="hold" grpId="0" nodeType="withEffect">
                                  <p:stCondLst>
                                    <p:cond delay="0"/>
                                  </p:stCondLst>
                                  <p:childTnLst>
                                    <p:animEffect transition="out" filter="fade">
                                      <p:cBhvr>
                                        <p:cTn id="86" dur="500"/>
                                        <p:tgtEl>
                                          <p:spTgt spid="31"/>
                                        </p:tgtEl>
                                      </p:cBhvr>
                                    </p:animEffect>
                                    <p:set>
                                      <p:cBhvr>
                                        <p:cTn id="87" dur="1" fill="hold">
                                          <p:stCondLst>
                                            <p:cond delay="499"/>
                                          </p:stCondLst>
                                        </p:cTn>
                                        <p:tgtEl>
                                          <p:spTgt spid="31"/>
                                        </p:tgtEl>
                                        <p:attrNameLst>
                                          <p:attrName>style.visibility</p:attrName>
                                        </p:attrNameLst>
                                      </p:cBhvr>
                                      <p:to>
                                        <p:strVal val="hidden"/>
                                      </p:to>
                                    </p:set>
                                  </p:childTnLst>
                                </p:cTn>
                              </p:par>
                              <p:par>
                                <p:cTn id="88" presetID="10" presetClass="exit" presetSubtype="0" fill="hold" grpId="0" nodeType="withEffect">
                                  <p:stCondLst>
                                    <p:cond delay="0"/>
                                  </p:stCondLst>
                                  <p:childTnLst>
                                    <p:animEffect transition="out" filter="fade">
                                      <p:cBhvr>
                                        <p:cTn id="89" dur="500"/>
                                        <p:tgtEl>
                                          <p:spTgt spid="32"/>
                                        </p:tgtEl>
                                      </p:cBhvr>
                                    </p:animEffect>
                                    <p:set>
                                      <p:cBhvr>
                                        <p:cTn id="90" dur="1" fill="hold">
                                          <p:stCondLst>
                                            <p:cond delay="499"/>
                                          </p:stCondLst>
                                        </p:cTn>
                                        <p:tgtEl>
                                          <p:spTgt spid="32"/>
                                        </p:tgtEl>
                                        <p:attrNameLst>
                                          <p:attrName>style.visibility</p:attrName>
                                        </p:attrNameLst>
                                      </p:cBhvr>
                                      <p:to>
                                        <p:strVal val="hidden"/>
                                      </p:to>
                                    </p:set>
                                  </p:childTnLst>
                                </p:cTn>
                              </p:par>
                              <p:par>
                                <p:cTn id="91" presetID="1" presetClass="entr" presetSubtype="0" fill="hold" grpId="0" nodeType="withEffect">
                                  <p:stCondLst>
                                    <p:cond delay="0"/>
                                  </p:stCondLst>
                                  <p:childTnLst>
                                    <p:set>
                                      <p:cBhvr>
                                        <p:cTn id="92" dur="1" fill="hold">
                                          <p:stCondLst>
                                            <p:cond delay="0"/>
                                          </p:stCondLst>
                                        </p:cTn>
                                        <p:tgtEl>
                                          <p:spTgt spid="85">
                                            <p:txEl>
                                              <p:pRg st="7" end="7"/>
                                            </p:txEl>
                                          </p:spTgt>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85">
                                            <p:txEl>
                                              <p:pRg st="8" end="8"/>
                                            </p:txEl>
                                          </p:spTgt>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85">
                                            <p:txEl>
                                              <p:pRg st="9" end="9"/>
                                            </p:txEl>
                                          </p:spTgt>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nodeType="clickEffect">
                                  <p:stCondLst>
                                    <p:cond delay="0"/>
                                  </p:stCondLst>
                                  <p:childTnLst>
                                    <p:set>
                                      <p:cBhvr>
                                        <p:cTn id="104" dur="1" fill="hold">
                                          <p:stCondLst>
                                            <p:cond delay="0"/>
                                          </p:stCondLst>
                                        </p:cTn>
                                        <p:tgtEl>
                                          <p:spTgt spid="8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uiExpand="1" build="p"/>
      <p:bldP spid="31" grpId="0" animBg="1"/>
      <p:bldP spid="32" grpId="0"/>
      <p:bldP spid="74" grpId="2" animBg="1"/>
      <p:bldP spid="74" grpId="3" animBg="1"/>
      <p:bldP spid="78" grpId="1" animBg="1"/>
      <p:bldP spid="78" grpId="2" animBg="1"/>
      <p:bldP spid="79" grpId="0" animBg="1"/>
      <p:bldP spid="79" grpId="1" animBg="1"/>
      <p:bldP spid="81" grpId="0" animBg="1"/>
      <p:bldP spid="81" grpId="1" animBg="1"/>
      <p:bldP spid="75" grpId="0" animBg="1"/>
      <p:bldP spid="75" grpId="1" animBg="1"/>
      <p:bldP spid="76" grpId="1" animBg="1"/>
      <p:bldP spid="76" grpId="2" animBg="1"/>
      <p:bldP spid="73" grpId="1" animBg="1"/>
      <p:bldP spid="73" grpId="2" animBg="1"/>
      <p:bldP spid="82" grpId="0" animBg="1"/>
      <p:bldP spid="82" grpId="1" animBg="1"/>
      <p:bldP spid="82" grpId="2" animBg="1"/>
      <p:bldP spid="84" grpId="0" animBg="1"/>
      <p:bldP spid="84" grpId="1" animBg="1"/>
      <p:bldP spid="84" grpId="2" animBg="1"/>
      <p:bldP spid="33" grpId="0" animBg="1"/>
      <p:bldP spid="33" grpId="1" animBg="1"/>
      <p:bldP spid="33" grpId="2" animBg="1"/>
      <p:bldP spid="33" grpId="3" animBg="1"/>
      <p:bldP spid="33" grpId="4" animBg="1"/>
      <p:bldP spid="72" grpId="1" animBg="1"/>
      <p:bldP spid="72" grpId="2" animBg="1"/>
      <p:bldP spid="72" grpId="3" animBg="1"/>
      <p:bldP spid="72" grpId="4" animBg="1"/>
      <p:bldP spid="72" grpId="5"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solidFill>
                  <a:schemeClr val="tx1">
                    <a:lumMod val="50000"/>
                    <a:lumOff val="50000"/>
                  </a:schemeClr>
                </a:solidFill>
              </a:rPr>
              <a:t>Background</a:t>
            </a:r>
          </a:p>
          <a:p>
            <a:r>
              <a:rPr lang="en-US" dirty="0" smtClean="0">
                <a:solidFill>
                  <a:schemeClr val="bg1">
                    <a:lumMod val="50000"/>
                  </a:schemeClr>
                </a:solidFill>
              </a:rPr>
              <a:t>Motivation: CPU-GPU Systems</a:t>
            </a:r>
          </a:p>
          <a:p>
            <a:r>
              <a:rPr lang="en-US" dirty="0" smtClean="0">
                <a:solidFill>
                  <a:schemeClr val="bg1">
                    <a:lumMod val="50000"/>
                  </a:schemeClr>
                </a:solidFill>
              </a:rPr>
              <a:t>Our Goal</a:t>
            </a:r>
          </a:p>
          <a:p>
            <a:r>
              <a:rPr lang="en-US" dirty="0" smtClean="0">
                <a:solidFill>
                  <a:schemeClr val="bg1">
                    <a:lumMod val="50000"/>
                  </a:schemeClr>
                </a:solidFill>
              </a:rPr>
              <a:t>Observations</a:t>
            </a:r>
          </a:p>
          <a:p>
            <a:r>
              <a:rPr lang="en-US" dirty="0" smtClean="0">
                <a:solidFill>
                  <a:schemeClr val="tx1">
                    <a:lumMod val="50000"/>
                    <a:lumOff val="50000"/>
                  </a:schemeClr>
                </a:solidFill>
              </a:rPr>
              <a:t>Staged Memory Scheduling</a:t>
            </a:r>
          </a:p>
          <a:p>
            <a:pPr lvl="1">
              <a:buNone/>
            </a:pPr>
            <a:r>
              <a:rPr lang="en-US" dirty="0" smtClean="0">
                <a:solidFill>
                  <a:schemeClr val="tx1">
                    <a:lumMod val="50000"/>
                    <a:lumOff val="50000"/>
                  </a:schemeClr>
                </a:solidFill>
              </a:rPr>
              <a:t>1) Batch Formation</a:t>
            </a:r>
          </a:p>
          <a:p>
            <a:pPr lvl="1">
              <a:buNone/>
            </a:pPr>
            <a:r>
              <a:rPr lang="en-US" dirty="0" smtClean="0">
                <a:solidFill>
                  <a:schemeClr val="tx1">
                    <a:lumMod val="50000"/>
                    <a:lumOff val="50000"/>
                  </a:schemeClr>
                </a:solidFill>
              </a:rPr>
              <a:t>2) Batch Scheduler</a:t>
            </a:r>
          </a:p>
          <a:p>
            <a:pPr lvl="1">
              <a:buNone/>
            </a:pPr>
            <a:r>
              <a:rPr lang="en-US" dirty="0" smtClean="0">
                <a:solidFill>
                  <a:schemeClr val="tx1">
                    <a:lumMod val="50000"/>
                    <a:lumOff val="50000"/>
                  </a:schemeClr>
                </a:solidFill>
              </a:rPr>
              <a:t>3) DRAM Command Scheduler</a:t>
            </a:r>
          </a:p>
          <a:p>
            <a:r>
              <a:rPr lang="en-US" dirty="0" smtClean="0">
                <a:solidFill>
                  <a:schemeClr val="bg1">
                    <a:lumMod val="50000"/>
                  </a:schemeClr>
                </a:solidFill>
              </a:rPr>
              <a:t>Results</a:t>
            </a:r>
          </a:p>
          <a:p>
            <a:r>
              <a:rPr lang="en-US" dirty="0" smtClean="0"/>
              <a:t>Conclusion</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40</a:t>
            </a:fld>
            <a:endParaRPr lang="en-US" alt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b="1" dirty="0" smtClean="0"/>
              <a:t>Observation: </a:t>
            </a:r>
            <a:r>
              <a:rPr lang="en-US" sz="2200" dirty="0" smtClean="0"/>
              <a:t>Heterogeneous CPU-GPU systems require memory schedulers with </a:t>
            </a:r>
            <a:r>
              <a:rPr lang="en-US" sz="2200" dirty="0" smtClean="0">
                <a:solidFill>
                  <a:srgbClr val="FF0000"/>
                </a:solidFill>
              </a:rPr>
              <a:t>large request buffers</a:t>
            </a:r>
          </a:p>
          <a:p>
            <a:endParaRPr lang="en-US" sz="1000" dirty="0" smtClean="0"/>
          </a:p>
          <a:p>
            <a:r>
              <a:rPr lang="en-US" b="1" dirty="0" smtClean="0"/>
              <a:t>Problem: </a:t>
            </a:r>
            <a:r>
              <a:rPr lang="en-US" sz="2200" dirty="0" smtClean="0"/>
              <a:t>Existing monolithic application-aware memory scheduler designs are </a:t>
            </a:r>
            <a:r>
              <a:rPr lang="en-US" sz="2200" dirty="0" smtClean="0">
                <a:solidFill>
                  <a:srgbClr val="FF0000"/>
                </a:solidFill>
              </a:rPr>
              <a:t>hard to scale</a:t>
            </a:r>
            <a:r>
              <a:rPr lang="en-US" sz="2200" dirty="0" smtClean="0"/>
              <a:t> to large request buffer size</a:t>
            </a:r>
          </a:p>
          <a:p>
            <a:endParaRPr lang="en-US" sz="1000" dirty="0" smtClean="0"/>
          </a:p>
          <a:p>
            <a:r>
              <a:rPr lang="en-US" b="1" dirty="0" smtClean="0"/>
              <a:t>Solution: </a:t>
            </a:r>
            <a:r>
              <a:rPr lang="en-US" sz="2200" dirty="0" smtClean="0"/>
              <a:t>Staged Memory Scheduling (SMS) </a:t>
            </a:r>
          </a:p>
          <a:p>
            <a:pPr lvl="1">
              <a:buNone/>
            </a:pPr>
            <a:r>
              <a:rPr lang="en-US" dirty="0" smtClean="0">
                <a:solidFill>
                  <a:srgbClr val="0000FF"/>
                </a:solidFill>
              </a:rPr>
              <a:t>decomposes the memory controller into three simple stages</a:t>
            </a:r>
            <a:r>
              <a:rPr lang="en-US" dirty="0" smtClean="0"/>
              <a:t>:</a:t>
            </a:r>
          </a:p>
          <a:p>
            <a:pPr lvl="1">
              <a:buNone/>
            </a:pPr>
            <a:r>
              <a:rPr lang="en-US" dirty="0" smtClean="0"/>
              <a:t>1) Batch formation: maintains row buffer locality</a:t>
            </a:r>
          </a:p>
          <a:p>
            <a:pPr lvl="1">
              <a:buNone/>
            </a:pPr>
            <a:r>
              <a:rPr lang="en-US" dirty="0" smtClean="0"/>
              <a:t>2) Batch scheduler: reduces interference between applications</a:t>
            </a:r>
          </a:p>
          <a:p>
            <a:pPr lvl="1">
              <a:buNone/>
            </a:pPr>
            <a:r>
              <a:rPr lang="en-US" dirty="0" smtClean="0"/>
              <a:t>3) DRAM </a:t>
            </a:r>
            <a:r>
              <a:rPr lang="en-US" dirty="0"/>
              <a:t>c</a:t>
            </a:r>
            <a:r>
              <a:rPr lang="en-US" dirty="0" smtClean="0"/>
              <a:t>ommand scheduler: issues requests to DRAM</a:t>
            </a:r>
          </a:p>
          <a:p>
            <a:endParaRPr lang="en-US" sz="1000" dirty="0" smtClean="0"/>
          </a:p>
          <a:p>
            <a:r>
              <a:rPr lang="en-US" dirty="0" smtClean="0"/>
              <a:t>Compared to state-of-the-art memory schedulers:</a:t>
            </a:r>
          </a:p>
          <a:p>
            <a:pPr lvl="1"/>
            <a:r>
              <a:rPr lang="en-US" dirty="0" smtClean="0">
                <a:solidFill>
                  <a:srgbClr val="0000FF"/>
                </a:solidFill>
              </a:rPr>
              <a:t>SMS is significantly simpler and more scalable</a:t>
            </a:r>
          </a:p>
          <a:p>
            <a:pPr lvl="1"/>
            <a:r>
              <a:rPr lang="en-US" dirty="0" smtClean="0">
                <a:solidFill>
                  <a:srgbClr val="0000FF"/>
                </a:solidFill>
              </a:rPr>
              <a:t>SMS provides higher performance and fairness</a:t>
            </a: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41</a:t>
            </a:fld>
            <a:endParaRPr lang="en-US" alt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6672643" y="5484278"/>
            <a:ext cx="2363853" cy="910084"/>
          </a:xfrm>
          <a:prstGeom prst="rect">
            <a:avLst/>
          </a:prstGeom>
          <a:noFill/>
          <a:ln w="9525">
            <a:noFill/>
            <a:miter lim="800000"/>
            <a:headEnd/>
            <a:tailEnd/>
          </a:ln>
        </p:spPr>
      </p:pic>
      <p:sp>
        <p:nvSpPr>
          <p:cNvPr id="2" name="Title 1"/>
          <p:cNvSpPr>
            <a:spLocks noGrp="1"/>
          </p:cNvSpPr>
          <p:nvPr>
            <p:ph type="ctrTitle"/>
          </p:nvPr>
        </p:nvSpPr>
        <p:spPr>
          <a:xfrm>
            <a:off x="381000" y="1219200"/>
            <a:ext cx="8382000" cy="2057400"/>
          </a:xfrm>
        </p:spPr>
        <p:txBody>
          <a:bodyPr anchor="ctr" anchorCtr="0">
            <a:normAutofit/>
          </a:bodyPr>
          <a:lstStyle/>
          <a:p>
            <a:pPr algn="ctr"/>
            <a:r>
              <a:rPr lang="en-US" b="1" dirty="0" smtClean="0"/>
              <a:t>Staged Memory Scheduling</a:t>
            </a:r>
            <a:endParaRPr lang="en-US" b="1" dirty="0"/>
          </a:p>
        </p:txBody>
      </p:sp>
      <p:sp>
        <p:nvSpPr>
          <p:cNvPr id="3" name="Subtitle 2"/>
          <p:cNvSpPr>
            <a:spLocks noGrp="1"/>
          </p:cNvSpPr>
          <p:nvPr>
            <p:ph type="subTitle" idx="1"/>
          </p:nvPr>
        </p:nvSpPr>
        <p:spPr>
          <a:xfrm>
            <a:off x="467544" y="3429000"/>
            <a:ext cx="8208912" cy="614362"/>
          </a:xfrm>
        </p:spPr>
        <p:txBody>
          <a:bodyPr>
            <a:noAutofit/>
          </a:bodyPr>
          <a:lstStyle/>
          <a:p>
            <a:r>
              <a:rPr lang="en-US" sz="2000" b="1" dirty="0" err="1" smtClean="0"/>
              <a:t>Rachata</a:t>
            </a:r>
            <a:r>
              <a:rPr lang="en-US" sz="2000" b="1" dirty="0" smtClean="0"/>
              <a:t> </a:t>
            </a:r>
            <a:r>
              <a:rPr lang="en-US" sz="2000" b="1" dirty="0" err="1" smtClean="0"/>
              <a:t>Ausavarungnirun</a:t>
            </a:r>
            <a:r>
              <a:rPr lang="en-US" sz="2000" dirty="0" smtClean="0"/>
              <a:t>, Kevin Chang, </a:t>
            </a:r>
            <a:r>
              <a:rPr lang="en-US" sz="2000" dirty="0" err="1" smtClean="0"/>
              <a:t>Lavanya</a:t>
            </a:r>
            <a:r>
              <a:rPr lang="en-US" sz="2000" dirty="0" smtClean="0"/>
              <a:t> Subramanian, </a:t>
            </a:r>
          </a:p>
          <a:p>
            <a:r>
              <a:rPr lang="en-US" sz="2000" dirty="0" smtClean="0"/>
              <a:t>Gabriel H. </a:t>
            </a:r>
            <a:r>
              <a:rPr lang="en-US" sz="2000" dirty="0" err="1" smtClean="0"/>
              <a:t>Loh</a:t>
            </a:r>
            <a:r>
              <a:rPr lang="en-US" sz="2000" dirty="0" smtClean="0"/>
              <a:t>*, </a:t>
            </a:r>
            <a:r>
              <a:rPr lang="en-US" sz="2000" dirty="0" err="1" smtClean="0"/>
              <a:t>Onur</a:t>
            </a:r>
            <a:r>
              <a:rPr lang="en-US" sz="2000" dirty="0" smtClean="0"/>
              <a:t> </a:t>
            </a:r>
            <a:r>
              <a:rPr lang="en-US" sz="2000" dirty="0" err="1" smtClean="0"/>
              <a:t>Mutlu</a:t>
            </a:r>
            <a:endParaRPr lang="en-US" sz="2000" dirty="0" smtClean="0"/>
          </a:p>
          <a:p>
            <a:endParaRPr lang="en-US" sz="2000" dirty="0" smtClean="0"/>
          </a:p>
          <a:p>
            <a:r>
              <a:rPr lang="en-US" sz="2000" dirty="0" smtClean="0"/>
              <a:t>Carnegie Mellon University, *AMD Research</a:t>
            </a:r>
          </a:p>
          <a:p>
            <a:r>
              <a:rPr lang="en-US" sz="2000" dirty="0" smtClean="0"/>
              <a:t>June 12</a:t>
            </a:r>
            <a:r>
              <a:rPr lang="en-US" sz="2000" baseline="30000" dirty="0" smtClean="0"/>
              <a:t>th</a:t>
            </a:r>
            <a:r>
              <a:rPr lang="en-US" sz="2000" dirty="0" smtClean="0"/>
              <a:t> 2012</a:t>
            </a:r>
          </a:p>
        </p:txBody>
      </p:sp>
      <p:pic>
        <p:nvPicPr>
          <p:cNvPr id="5" name="Picture 4" descr="safari.png"/>
          <p:cNvPicPr>
            <a:picLocks noChangeAspect="1"/>
          </p:cNvPicPr>
          <p:nvPr/>
        </p:nvPicPr>
        <p:blipFill>
          <a:blip r:embed="rId4" cstate="print"/>
          <a:stretch>
            <a:fillRect/>
          </a:stretch>
        </p:blipFill>
        <p:spPr>
          <a:xfrm>
            <a:off x="323528" y="5603554"/>
            <a:ext cx="2277286" cy="658911"/>
          </a:xfrm>
          <a:prstGeom prst="rect">
            <a:avLst/>
          </a:prstGeom>
        </p:spPr>
      </p:pic>
      <p:pic>
        <p:nvPicPr>
          <p:cNvPr id="6" name="Picture 5" descr="Burgundy_CMU_JPG_Logo.jpg"/>
          <p:cNvPicPr>
            <a:picLocks noChangeAspect="1"/>
          </p:cNvPicPr>
          <p:nvPr/>
        </p:nvPicPr>
        <p:blipFill>
          <a:blip r:embed="rId5" cstate="print"/>
          <a:stretch>
            <a:fillRect/>
          </a:stretch>
        </p:blipFill>
        <p:spPr>
          <a:xfrm>
            <a:off x="2997479" y="5373216"/>
            <a:ext cx="3446729" cy="124465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 Slides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43</a:t>
            </a:fld>
            <a:endParaRPr lang="en-US" alt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Row Buffer Locality </a:t>
            </a:r>
            <a:r>
              <a:rPr lang="en-US" dirty="0" smtClean="0"/>
              <a:t>in </a:t>
            </a:r>
            <a:r>
              <a:rPr lang="en-US" dirty="0" smtClean="0"/>
              <a:t>Batch Formation</a:t>
            </a:r>
            <a:endParaRPr lang="en-US" dirty="0"/>
          </a:p>
        </p:txBody>
      </p:sp>
      <p:sp>
        <p:nvSpPr>
          <p:cNvPr id="3" name="Content Placeholder 2"/>
          <p:cNvSpPr>
            <a:spLocks noGrp="1"/>
          </p:cNvSpPr>
          <p:nvPr>
            <p:ph idx="1"/>
          </p:nvPr>
        </p:nvSpPr>
        <p:spPr/>
        <p:txBody>
          <a:bodyPr/>
          <a:lstStyle/>
          <a:p>
            <a:r>
              <a:rPr lang="en-US" dirty="0" err="1" smtClean="0"/>
              <a:t>OoO</a:t>
            </a:r>
            <a:r>
              <a:rPr lang="en-US" dirty="0" smtClean="0"/>
              <a:t> batch formation improves the performance of the system by:</a:t>
            </a:r>
          </a:p>
          <a:p>
            <a:pPr lvl="1"/>
            <a:r>
              <a:rPr lang="en-US" dirty="0" smtClean="0"/>
              <a:t>~3% when the batch scheduler uses SJF policy most of the time</a:t>
            </a:r>
          </a:p>
          <a:p>
            <a:pPr lvl="1"/>
            <a:r>
              <a:rPr lang="en-US" dirty="0" smtClean="0"/>
              <a:t>~7% when the batch scheduler uses RR most of the time</a:t>
            </a:r>
          </a:p>
          <a:p>
            <a:pPr lvl="1"/>
            <a:endParaRPr lang="en-US" dirty="0" smtClean="0"/>
          </a:p>
          <a:p>
            <a:r>
              <a:rPr lang="en-US" dirty="0" smtClean="0"/>
              <a:t>However, </a:t>
            </a:r>
            <a:r>
              <a:rPr lang="en-US" dirty="0" err="1" smtClean="0"/>
              <a:t>OoO</a:t>
            </a:r>
            <a:r>
              <a:rPr lang="en-US" dirty="0" smtClean="0"/>
              <a:t> batch formation is more complex</a:t>
            </a:r>
          </a:p>
          <a:p>
            <a:pPr lvl="1"/>
            <a:r>
              <a:rPr lang="en-US" dirty="0" err="1" smtClean="0"/>
              <a:t>OoO</a:t>
            </a:r>
            <a:r>
              <a:rPr lang="en-US" dirty="0" smtClean="0"/>
              <a:t> buffering instead of FIFO queues</a:t>
            </a:r>
          </a:p>
          <a:p>
            <a:pPr lvl="1"/>
            <a:r>
              <a:rPr lang="en-US" dirty="0" smtClean="0"/>
              <a:t>Need to fine tune the time window of the batch formation based on application characteristics (only 3%-5% performance gain without fine tuning) </a:t>
            </a: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44</a:t>
            </a:fld>
            <a:endParaRPr lang="en-US" altLang="en-US"/>
          </a:p>
        </p:txBody>
      </p:sp>
    </p:spTree>
    <p:extLst>
      <p:ext uri="{BB962C8B-B14F-4D97-AF65-F5344CB8AC3E}">
        <p14:creationId xmlns:p14="http://schemas.microsoft.com/office/powerpoint/2010/main" val="420549006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Row Buffer </a:t>
            </a:r>
            <a:r>
              <a:rPr lang="en-US" dirty="0" smtClean="0"/>
              <a:t>Locality in Batch Formation</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45</a:t>
            </a:fld>
            <a:endParaRPr lang="en-US" altLang="en-US"/>
          </a:p>
        </p:txBody>
      </p:sp>
      <p:graphicFrame>
        <p:nvGraphicFramePr>
          <p:cNvPr id="5" name="Chart 4"/>
          <p:cNvGraphicFramePr/>
          <p:nvPr/>
        </p:nvGraphicFramePr>
        <p:xfrm>
          <a:off x="247650" y="1181100"/>
          <a:ext cx="3943350" cy="4572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p:nvPr/>
        </p:nvGraphicFramePr>
        <p:xfrm>
          <a:off x="4514850" y="1143000"/>
          <a:ext cx="3981450" cy="462915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Differences </a:t>
            </a:r>
            <a:r>
              <a:rPr lang="en-US" dirty="0"/>
              <a:t>B</a:t>
            </a:r>
            <a:r>
              <a:rPr lang="en-US" dirty="0" smtClean="0"/>
              <a:t>etween CPU and GPU</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46</a:t>
            </a:fld>
            <a:endParaRPr lang="en-US" altLang="en-US"/>
          </a:p>
        </p:txBody>
      </p:sp>
      <p:graphicFrame>
        <p:nvGraphicFramePr>
          <p:cNvPr id="10" name="Chart 9"/>
          <p:cNvGraphicFramePr/>
          <p:nvPr/>
        </p:nvGraphicFramePr>
        <p:xfrm>
          <a:off x="683568" y="1196752"/>
          <a:ext cx="7848872" cy="4248472"/>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rot="16200000">
            <a:off x="-86227" y="2736265"/>
            <a:ext cx="1026243" cy="369332"/>
          </a:xfrm>
          <a:prstGeom prst="rect">
            <a:avLst/>
          </a:prstGeom>
          <a:noFill/>
        </p:spPr>
        <p:txBody>
          <a:bodyPr wrap="none" rtlCol="0">
            <a:spAutoFit/>
          </a:bodyPr>
          <a:lstStyle/>
          <a:p>
            <a:r>
              <a:rPr lang="en-US" dirty="0" smtClean="0"/>
              <a:t>L2 MPKI</a:t>
            </a:r>
            <a:endParaRPr lang="en-US" dirty="0"/>
          </a:p>
        </p:txBody>
      </p:sp>
      <p:sp>
        <p:nvSpPr>
          <p:cNvPr id="8" name="TextBox 7"/>
          <p:cNvSpPr txBox="1"/>
          <p:nvPr/>
        </p:nvSpPr>
        <p:spPr>
          <a:xfrm>
            <a:off x="2051720" y="5795972"/>
            <a:ext cx="2240806" cy="369332"/>
          </a:xfrm>
          <a:prstGeom prst="rect">
            <a:avLst/>
          </a:prstGeom>
          <a:noFill/>
        </p:spPr>
        <p:txBody>
          <a:bodyPr wrap="none" rtlCol="0">
            <a:spAutoFit/>
          </a:bodyPr>
          <a:lstStyle/>
          <a:p>
            <a:r>
              <a:rPr lang="en-US" dirty="0" smtClean="0"/>
              <a:t>Graphic Applications</a:t>
            </a:r>
            <a:endParaRPr lang="en-US" dirty="0"/>
          </a:p>
        </p:txBody>
      </p:sp>
      <p:sp>
        <p:nvSpPr>
          <p:cNvPr id="9" name="TextBox 8"/>
          <p:cNvSpPr txBox="1"/>
          <p:nvPr/>
        </p:nvSpPr>
        <p:spPr>
          <a:xfrm>
            <a:off x="5854643" y="5795972"/>
            <a:ext cx="1885709" cy="369332"/>
          </a:xfrm>
          <a:prstGeom prst="rect">
            <a:avLst/>
          </a:prstGeom>
          <a:noFill/>
        </p:spPr>
        <p:txBody>
          <a:bodyPr wrap="none" rtlCol="0">
            <a:spAutoFit/>
          </a:bodyPr>
          <a:lstStyle/>
          <a:p>
            <a:r>
              <a:rPr lang="en-US" dirty="0" smtClean="0"/>
              <a:t>CPU Applications</a:t>
            </a:r>
            <a:endParaRPr lang="en-US" dirty="0"/>
          </a:p>
        </p:txBody>
      </p:sp>
      <p:sp>
        <p:nvSpPr>
          <p:cNvPr id="11" name="Right Brace 10"/>
          <p:cNvSpPr/>
          <p:nvPr/>
        </p:nvSpPr>
        <p:spPr>
          <a:xfrm rot="5400000">
            <a:off x="3059832" y="4005064"/>
            <a:ext cx="216024" cy="324036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Right Brace 11"/>
          <p:cNvSpPr/>
          <p:nvPr/>
        </p:nvSpPr>
        <p:spPr>
          <a:xfrm rot="5400000">
            <a:off x="6660232" y="4365104"/>
            <a:ext cx="216024" cy="2520280"/>
          </a:xfrm>
          <a:prstGeom prst="rightBrace">
            <a:avLst/>
          </a:prstGeom>
          <a:ln>
            <a:solidFill>
              <a:srgbClr val="0000FF"/>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4" name="Straight Arrow Connector 13"/>
          <p:cNvCxnSpPr/>
          <p:nvPr/>
        </p:nvCxnSpPr>
        <p:spPr>
          <a:xfrm>
            <a:off x="7884368" y="2636912"/>
            <a:ext cx="0" cy="1152128"/>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004048" y="2679192"/>
            <a:ext cx="295232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228184" y="3068960"/>
            <a:ext cx="1672509" cy="369332"/>
          </a:xfrm>
          <a:prstGeom prst="rect">
            <a:avLst/>
          </a:prstGeom>
          <a:noFill/>
        </p:spPr>
        <p:txBody>
          <a:bodyPr wrap="none" rtlCol="0">
            <a:spAutoFit/>
          </a:bodyPr>
          <a:lstStyle/>
          <a:p>
            <a:r>
              <a:rPr lang="en-US" dirty="0" smtClean="0"/>
              <a:t>~4x difference</a:t>
            </a:r>
            <a:endParaRPr lang="en-US" dirty="0"/>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P spid="6" grpId="0"/>
      <p:bldP spid="8" grpId="0"/>
      <p:bldP spid="9" grpId="0"/>
      <p:bldP spid="11" grpId="0" animBg="1"/>
      <p:bldP spid="12" grpId="0" animBg="1"/>
      <p:bldP spid="18"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MLP and RBL</a:t>
            </a:r>
            <a:endParaRPr lang="en-US" dirty="0"/>
          </a:p>
        </p:txBody>
      </p:sp>
      <p:sp>
        <p:nvSpPr>
          <p:cNvPr id="3" name="Content Placeholder 2"/>
          <p:cNvSpPr>
            <a:spLocks noGrp="1"/>
          </p:cNvSpPr>
          <p:nvPr>
            <p:ph idx="1"/>
          </p:nvPr>
        </p:nvSpPr>
        <p:spPr/>
        <p:txBody>
          <a:bodyPr/>
          <a:lstStyle/>
          <a:p>
            <a:r>
              <a:rPr lang="en-US" dirty="0" smtClean="0"/>
              <a:t>Key differences between a CPU application and a GPU application</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47</a:t>
            </a:fld>
            <a:endParaRPr lang="en-US" altLang="en-US"/>
          </a:p>
        </p:txBody>
      </p:sp>
      <p:graphicFrame>
        <p:nvGraphicFramePr>
          <p:cNvPr id="6" name="Chart 5"/>
          <p:cNvGraphicFramePr/>
          <p:nvPr/>
        </p:nvGraphicFramePr>
        <p:xfrm>
          <a:off x="4572000" y="2132856"/>
          <a:ext cx="3744416" cy="3600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p:nvPr/>
        </p:nvGraphicFramePr>
        <p:xfrm>
          <a:off x="683568" y="2132856"/>
          <a:ext cx="3816424" cy="3600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Graphic spid="7" grpId="0">
        <p:bldAsOne/>
      </p:bldGraphic>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CPU-GPU Performance Tradeoff</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48</a:t>
            </a:fld>
            <a:endParaRPr lang="en-US" altLang="en-US"/>
          </a:p>
        </p:txBody>
      </p:sp>
      <p:graphicFrame>
        <p:nvGraphicFramePr>
          <p:cNvPr id="9" name="Chart 8"/>
          <p:cNvGraphicFramePr/>
          <p:nvPr/>
        </p:nvGraphicFramePr>
        <p:xfrm>
          <a:off x="4499992" y="980728"/>
          <a:ext cx="4499992" cy="518457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p:cNvGraphicFramePr/>
          <p:nvPr/>
        </p:nvGraphicFramePr>
        <p:xfrm>
          <a:off x="107504" y="980728"/>
          <a:ext cx="4572000" cy="5184576"/>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Graphic spid="10" grpId="0">
        <p:bldAsOne/>
      </p:bldGraphic>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Dealing with Multi-Threaded Applications</a:t>
            </a:r>
            <a:endParaRPr lang="en-US" dirty="0"/>
          </a:p>
        </p:txBody>
      </p:sp>
      <p:sp>
        <p:nvSpPr>
          <p:cNvPr id="3" name="Content Placeholder 2"/>
          <p:cNvSpPr>
            <a:spLocks noGrp="1"/>
          </p:cNvSpPr>
          <p:nvPr>
            <p:ph idx="1"/>
          </p:nvPr>
        </p:nvSpPr>
        <p:spPr/>
        <p:txBody>
          <a:bodyPr/>
          <a:lstStyle/>
          <a:p>
            <a:r>
              <a:rPr lang="en-US" dirty="0" smtClean="0"/>
              <a:t>Batch formation: Groups requests from each application in a per-thread FIFO</a:t>
            </a:r>
          </a:p>
          <a:p>
            <a:endParaRPr lang="en-US" dirty="0" smtClean="0"/>
          </a:p>
          <a:p>
            <a:r>
              <a:rPr lang="en-US" dirty="0" smtClean="0"/>
              <a:t>Batch scheduler: Detects critical threads and prioritizes them over non-critical threads</a:t>
            </a:r>
          </a:p>
          <a:p>
            <a:pPr lvl="1"/>
            <a:r>
              <a:rPr lang="en-US" dirty="0" smtClean="0"/>
              <a:t>Previous works have shown how to detect and schedule critical threads</a:t>
            </a:r>
          </a:p>
          <a:p>
            <a:pPr lvl="1">
              <a:buNone/>
            </a:pPr>
            <a:r>
              <a:rPr lang="en-US" dirty="0" smtClean="0"/>
              <a:t>1) Bottleneck Identification and Scheduling in MT applications </a:t>
            </a:r>
            <a:r>
              <a:rPr lang="en-US" dirty="0" smtClean="0">
                <a:solidFill>
                  <a:schemeClr val="accent6">
                    <a:lumMod val="75000"/>
                  </a:schemeClr>
                </a:solidFill>
              </a:rPr>
              <a:t>[Joao+, ASPLOS’12]</a:t>
            </a:r>
          </a:p>
          <a:p>
            <a:pPr lvl="1">
              <a:buNone/>
            </a:pPr>
            <a:r>
              <a:rPr lang="en-US" dirty="0" smtClean="0">
                <a:solidFill>
                  <a:schemeClr val="accent6">
                    <a:lumMod val="75000"/>
                  </a:schemeClr>
                </a:solidFill>
              </a:rPr>
              <a:t>2) </a:t>
            </a:r>
            <a:r>
              <a:rPr lang="en-US" dirty="0" smtClean="0"/>
              <a:t>Parallel Application Memory Scheduling</a:t>
            </a:r>
            <a:r>
              <a:rPr lang="en-US" dirty="0" smtClean="0">
                <a:solidFill>
                  <a:schemeClr val="accent6">
                    <a:lumMod val="75000"/>
                  </a:schemeClr>
                </a:solidFill>
              </a:rPr>
              <a:t> </a:t>
            </a:r>
          </a:p>
          <a:p>
            <a:pPr lvl="1">
              <a:buNone/>
            </a:pPr>
            <a:r>
              <a:rPr lang="en-US" dirty="0" smtClean="0">
                <a:solidFill>
                  <a:schemeClr val="accent6">
                    <a:lumMod val="75000"/>
                  </a:schemeClr>
                </a:solidFill>
              </a:rPr>
              <a:t>	[</a:t>
            </a:r>
            <a:r>
              <a:rPr lang="en-US" dirty="0" err="1" smtClean="0">
                <a:solidFill>
                  <a:schemeClr val="accent6">
                    <a:lumMod val="75000"/>
                  </a:schemeClr>
                </a:solidFill>
              </a:rPr>
              <a:t>Ebrahimi</a:t>
            </a:r>
            <a:r>
              <a:rPr lang="en-US" dirty="0" smtClean="0">
                <a:solidFill>
                  <a:schemeClr val="accent6">
                    <a:lumMod val="75000"/>
                  </a:schemeClr>
                </a:solidFill>
              </a:rPr>
              <a:t>, MICRO’11]</a:t>
            </a:r>
          </a:p>
          <a:p>
            <a:endParaRPr lang="en-US" dirty="0" smtClean="0"/>
          </a:p>
          <a:p>
            <a:r>
              <a:rPr lang="en-US" dirty="0" smtClean="0"/>
              <a:t>DRAM command scheduler: Stays the same</a:t>
            </a:r>
          </a:p>
          <a:p>
            <a:endParaRPr lang="en-US" dirty="0" smtClean="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49</a:t>
            </a:fld>
            <a:endParaRPr lang="en-US" alt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5364088" y="4077072"/>
          <a:ext cx="2520280" cy="792480"/>
        </p:xfrm>
        <a:graphic>
          <a:graphicData uri="http://schemas.openxmlformats.org/drawingml/2006/table">
            <a:tbl>
              <a:tblPr firstRow="1" bandRow="1">
                <a:tableStyleId>{5C22544A-7EE6-4342-B048-85BDC9FD1C3A}</a:tableStyleId>
              </a:tblPr>
              <a:tblGrid>
                <a:gridCol w="2520280"/>
              </a:tblGrid>
              <a:tr h="0">
                <a:tc>
                  <a:txBody>
                    <a:bodyPr/>
                    <a:lstStyle/>
                    <a:p>
                      <a:pPr algn="ctr"/>
                      <a:r>
                        <a:rPr lang="en-US" sz="2000" b="0" dirty="0" smtClean="0">
                          <a:solidFill>
                            <a:schemeClr val="tx1"/>
                          </a:solidFill>
                        </a:rPr>
                        <a:t>Currently open row</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algn="ctr"/>
                      <a:r>
                        <a:rPr lang="en-US" sz="2000" b="0" dirty="0" smtClean="0">
                          <a:solidFill>
                            <a:schemeClr val="tx1"/>
                          </a:solidFill>
                        </a:rPr>
                        <a:t>B</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 name="Content Placeholder 2"/>
          <p:cNvSpPr>
            <a:spLocks noGrp="1"/>
          </p:cNvSpPr>
          <p:nvPr>
            <p:ph idx="1"/>
          </p:nvPr>
        </p:nvSpPr>
        <p:spPr>
          <a:xfrm>
            <a:off x="228600" y="897632"/>
            <a:ext cx="8610600" cy="5339680"/>
          </a:xfrm>
        </p:spPr>
        <p:txBody>
          <a:bodyPr/>
          <a:lstStyle/>
          <a:p>
            <a:r>
              <a:rPr lang="en-US" dirty="0" smtClean="0"/>
              <a:t>Prioritize row-buffer-hit requests </a:t>
            </a:r>
            <a:r>
              <a:rPr lang="en-US" sz="2000" dirty="0" smtClean="0">
                <a:solidFill>
                  <a:schemeClr val="accent2"/>
                </a:solidFill>
              </a:rPr>
              <a:t>[</a:t>
            </a:r>
            <a:r>
              <a:rPr lang="en-US" sz="2000" dirty="0" err="1" smtClean="0">
                <a:solidFill>
                  <a:schemeClr val="accent2"/>
                </a:solidFill>
              </a:rPr>
              <a:t>Rixner</a:t>
            </a:r>
            <a:r>
              <a:rPr lang="en-US" sz="2000" dirty="0" smtClean="0">
                <a:solidFill>
                  <a:schemeClr val="accent2"/>
                </a:solidFill>
              </a:rPr>
              <a:t>+, ISCA’00]</a:t>
            </a:r>
          </a:p>
          <a:p>
            <a:pPr lvl="1"/>
            <a:r>
              <a:rPr lang="en-US" dirty="0" smtClean="0"/>
              <a:t>To maximize memory bandwidth</a:t>
            </a:r>
          </a:p>
          <a:p>
            <a:pPr lvl="1"/>
            <a:endParaRPr lang="en-US" dirty="0" smtClean="0"/>
          </a:p>
          <a:p>
            <a:r>
              <a:rPr lang="en-US" dirty="0" smtClean="0"/>
              <a:t>Prioritize latency-sensitive applications </a:t>
            </a:r>
            <a:r>
              <a:rPr lang="en-US" sz="2000" dirty="0" smtClean="0">
                <a:solidFill>
                  <a:schemeClr val="accent2"/>
                </a:solidFill>
              </a:rPr>
              <a:t>[Kim+, HPCA’10]</a:t>
            </a:r>
          </a:p>
          <a:p>
            <a:pPr lvl="1"/>
            <a:r>
              <a:rPr lang="en-US" dirty="0" smtClean="0"/>
              <a:t>To maximize system throughput</a:t>
            </a:r>
          </a:p>
          <a:p>
            <a:pPr lvl="1"/>
            <a:endParaRPr lang="en-US" dirty="0" smtClean="0"/>
          </a:p>
          <a:p>
            <a:r>
              <a:rPr lang="en-US" dirty="0" smtClean="0"/>
              <a:t>Ensure that no application is starved </a:t>
            </a:r>
            <a:r>
              <a:rPr lang="en-US" sz="2000" dirty="0" smtClean="0">
                <a:solidFill>
                  <a:schemeClr val="accent2"/>
                </a:solidFill>
              </a:rPr>
              <a:t>[</a:t>
            </a:r>
            <a:r>
              <a:rPr lang="en-US" sz="2000" dirty="0" err="1" smtClean="0">
                <a:solidFill>
                  <a:schemeClr val="accent2"/>
                </a:solidFill>
              </a:rPr>
              <a:t>Mutlu</a:t>
            </a:r>
            <a:r>
              <a:rPr lang="en-US" sz="2000" dirty="0" smtClean="0">
                <a:solidFill>
                  <a:schemeClr val="accent2"/>
                </a:solidFill>
              </a:rPr>
              <a:t> and </a:t>
            </a:r>
            <a:r>
              <a:rPr lang="en-US" sz="2000" dirty="0" err="1" smtClean="0">
                <a:solidFill>
                  <a:schemeClr val="accent2"/>
                </a:solidFill>
              </a:rPr>
              <a:t>Moscibroda</a:t>
            </a:r>
            <a:r>
              <a:rPr lang="en-US" sz="2000" dirty="0" smtClean="0">
                <a:solidFill>
                  <a:schemeClr val="accent2"/>
                </a:solidFill>
              </a:rPr>
              <a:t>, MICRO’07]</a:t>
            </a:r>
          </a:p>
          <a:p>
            <a:pPr lvl="1"/>
            <a:r>
              <a:rPr lang="en-US" dirty="0" smtClean="0"/>
              <a:t>To minimize unfairness</a:t>
            </a:r>
          </a:p>
          <a:p>
            <a:pPr lvl="1"/>
            <a:endParaRPr lang="en-US" dirty="0" smtClean="0"/>
          </a:p>
          <a:p>
            <a:endParaRPr lang="en-US" dirty="0"/>
          </a:p>
        </p:txBody>
      </p:sp>
      <p:sp>
        <p:nvSpPr>
          <p:cNvPr id="2" name="Title 1"/>
          <p:cNvSpPr>
            <a:spLocks noGrp="1"/>
          </p:cNvSpPr>
          <p:nvPr>
            <p:ph type="title"/>
          </p:nvPr>
        </p:nvSpPr>
        <p:spPr/>
        <p:txBody>
          <a:bodyPr/>
          <a:lstStyle/>
          <a:p>
            <a:r>
              <a:rPr lang="en-US" dirty="0" smtClean="0"/>
              <a:t>Three Principles of Memory Scheduling</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5</a:t>
            </a:fld>
            <a:endParaRPr lang="en-US" altLang="en-US"/>
          </a:p>
        </p:txBody>
      </p:sp>
      <p:graphicFrame>
        <p:nvGraphicFramePr>
          <p:cNvPr id="5" name="Table 4"/>
          <p:cNvGraphicFramePr>
            <a:graphicFrameLocks noGrp="1"/>
          </p:cNvGraphicFramePr>
          <p:nvPr/>
        </p:nvGraphicFramePr>
        <p:xfrm>
          <a:off x="1907704" y="3645024"/>
          <a:ext cx="2520280" cy="1981200"/>
        </p:xfrm>
        <a:graphic>
          <a:graphicData uri="http://schemas.openxmlformats.org/drawingml/2006/table">
            <a:tbl>
              <a:tblPr firstRow="1" bandRow="1">
                <a:tableStyleId>{5C22544A-7EE6-4342-B048-85BDC9FD1C3A}</a:tableStyleId>
              </a:tblPr>
              <a:tblGrid>
                <a:gridCol w="1260140"/>
                <a:gridCol w="1260140"/>
              </a:tblGrid>
              <a:tr h="0">
                <a:tc>
                  <a:txBody>
                    <a:bodyPr/>
                    <a:lstStyle/>
                    <a:p>
                      <a:r>
                        <a:rPr lang="en-US" sz="2000" b="0" dirty="0" err="1" smtClean="0">
                          <a:solidFill>
                            <a:schemeClr val="tx1"/>
                          </a:solidFill>
                        </a:rPr>
                        <a:t>Req</a:t>
                      </a:r>
                      <a:r>
                        <a:rPr lang="en-US" sz="2000" b="0" dirty="0" smtClean="0">
                          <a:solidFill>
                            <a:schemeClr val="tx1"/>
                          </a:solidFill>
                        </a:rPr>
                        <a:t> 1</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b="0" dirty="0" smtClean="0">
                          <a:solidFill>
                            <a:schemeClr val="tx1"/>
                          </a:solidFill>
                        </a:rPr>
                        <a:t>Row A</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US" sz="2000" b="0" dirty="0" err="1" smtClean="0">
                          <a:solidFill>
                            <a:schemeClr val="tx1"/>
                          </a:solidFill>
                        </a:rPr>
                        <a:t>Req</a:t>
                      </a:r>
                      <a:r>
                        <a:rPr lang="en-US" sz="2000" b="0" dirty="0" smtClean="0">
                          <a:solidFill>
                            <a:schemeClr val="tx1"/>
                          </a:solidFill>
                        </a:rPr>
                        <a:t> 2</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b="0" dirty="0" smtClean="0">
                          <a:solidFill>
                            <a:schemeClr val="tx1"/>
                          </a:solidFill>
                        </a:rPr>
                        <a:t>Row B</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US" sz="2000" b="0" dirty="0" err="1" smtClean="0">
                          <a:solidFill>
                            <a:schemeClr val="tx1"/>
                          </a:solidFill>
                        </a:rPr>
                        <a:t>Req</a:t>
                      </a:r>
                      <a:r>
                        <a:rPr lang="en-US" sz="2000" b="0" dirty="0" smtClean="0">
                          <a:solidFill>
                            <a:schemeClr val="tx1"/>
                          </a:solidFill>
                        </a:rPr>
                        <a:t> 3</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b="0" dirty="0" smtClean="0">
                          <a:solidFill>
                            <a:schemeClr val="tx1"/>
                          </a:solidFill>
                        </a:rPr>
                        <a:t>Row C</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US" sz="2000" b="0" dirty="0" err="1" smtClean="0">
                          <a:solidFill>
                            <a:schemeClr val="tx1"/>
                          </a:solidFill>
                        </a:rPr>
                        <a:t>Req</a:t>
                      </a:r>
                      <a:r>
                        <a:rPr lang="en-US" sz="2000" b="0" dirty="0" smtClean="0">
                          <a:solidFill>
                            <a:schemeClr val="tx1"/>
                          </a:solidFill>
                        </a:rPr>
                        <a:t> 4</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b="0" dirty="0" smtClean="0">
                          <a:solidFill>
                            <a:schemeClr val="tx1"/>
                          </a:solidFill>
                        </a:rPr>
                        <a:t>Row A</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r>
                        <a:rPr lang="en-US" sz="2000" b="0" dirty="0" err="1" smtClean="0">
                          <a:solidFill>
                            <a:schemeClr val="tx1"/>
                          </a:solidFill>
                        </a:rPr>
                        <a:t>Req</a:t>
                      </a:r>
                      <a:r>
                        <a:rPr lang="en-US" sz="2000" b="0" dirty="0" smtClean="0">
                          <a:solidFill>
                            <a:schemeClr val="tx1"/>
                          </a:solidFill>
                        </a:rPr>
                        <a:t> 5</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b="0" dirty="0" smtClean="0">
                          <a:solidFill>
                            <a:schemeClr val="tx1"/>
                          </a:solidFill>
                        </a:rPr>
                        <a:t>Row B</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7" name="Oval 6"/>
          <p:cNvSpPr/>
          <p:nvPr/>
        </p:nvSpPr>
        <p:spPr>
          <a:xfrm>
            <a:off x="1619672" y="3933056"/>
            <a:ext cx="3024336" cy="576064"/>
          </a:xfrm>
          <a:prstGeom prst="ellipse">
            <a:avLst/>
          </a:prstGeom>
          <a:noFill/>
          <a:ln w="50800" cmpd="sng">
            <a:solidFill>
              <a:srgbClr val="2A55D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9" name="Table 8"/>
          <p:cNvGraphicFramePr>
            <a:graphicFrameLocks noGrp="1"/>
          </p:cNvGraphicFramePr>
          <p:nvPr/>
        </p:nvGraphicFramePr>
        <p:xfrm>
          <a:off x="1763688" y="4112096"/>
          <a:ext cx="5472608" cy="1981200"/>
        </p:xfrm>
        <a:graphic>
          <a:graphicData uri="http://schemas.openxmlformats.org/drawingml/2006/table">
            <a:tbl>
              <a:tblPr firstRow="1" bandRow="1">
                <a:tableStyleId>{5C22544A-7EE6-4342-B048-85BDC9FD1C3A}</a:tableStyleId>
              </a:tblPr>
              <a:tblGrid>
                <a:gridCol w="2088232"/>
                <a:gridCol w="3384376"/>
              </a:tblGrid>
              <a:tr h="0">
                <a:tc>
                  <a:txBody>
                    <a:bodyPr/>
                    <a:lstStyle/>
                    <a:p>
                      <a:pPr algn="ctr"/>
                      <a:r>
                        <a:rPr lang="en-US" sz="2000" b="0" dirty="0" smtClean="0">
                          <a:solidFill>
                            <a:schemeClr val="tx1"/>
                          </a:solidFill>
                        </a:rPr>
                        <a:t>Application</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b="0" dirty="0" smtClean="0">
                          <a:solidFill>
                            <a:schemeClr val="tx1"/>
                          </a:solidFill>
                        </a:rPr>
                        <a:t>Memory Intensity </a:t>
                      </a:r>
                      <a:r>
                        <a:rPr lang="en-US" sz="2000" b="0" baseline="0" dirty="0" smtClean="0">
                          <a:solidFill>
                            <a:schemeClr val="tx1"/>
                          </a:solidFill>
                        </a:rPr>
                        <a:t> (MPKI)</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2000" b="0" dirty="0" smtClean="0">
                          <a:solidFill>
                            <a:schemeClr val="tx1"/>
                          </a:solidFill>
                        </a:rPr>
                        <a:t>1</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smtClean="0">
                          <a:solidFill>
                            <a:schemeClr val="tx1"/>
                          </a:solidFill>
                        </a:rPr>
                        <a:t>5</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2000" b="0" dirty="0" smtClean="0">
                          <a:solidFill>
                            <a:schemeClr val="tx1"/>
                          </a:solidFill>
                        </a:rPr>
                        <a:t>2</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smtClean="0">
                          <a:solidFill>
                            <a:schemeClr val="tx1"/>
                          </a:solidFill>
                        </a:rPr>
                        <a:t>1</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2000" b="0" dirty="0" smtClean="0">
                          <a:solidFill>
                            <a:schemeClr val="tx1"/>
                          </a:solidFill>
                        </a:rPr>
                        <a:t>3</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smtClean="0">
                          <a:solidFill>
                            <a:schemeClr val="tx1"/>
                          </a:solidFill>
                        </a:rPr>
                        <a:t>2</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2000" b="0" dirty="0" smtClean="0">
                          <a:solidFill>
                            <a:schemeClr val="tx1"/>
                          </a:solidFill>
                        </a:rPr>
                        <a:t>4</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smtClean="0">
                          <a:solidFill>
                            <a:schemeClr val="tx1"/>
                          </a:solidFill>
                        </a:rPr>
                        <a:t>10</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0" name="Oval 9"/>
          <p:cNvSpPr/>
          <p:nvPr/>
        </p:nvSpPr>
        <p:spPr>
          <a:xfrm>
            <a:off x="1259632" y="4797152"/>
            <a:ext cx="6480720" cy="576064"/>
          </a:xfrm>
          <a:prstGeom prst="ellipse">
            <a:avLst/>
          </a:prstGeom>
          <a:noFill/>
          <a:ln w="50800" cmpd="sng">
            <a:solidFill>
              <a:srgbClr val="2A55D6"/>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827584" y="3212976"/>
            <a:ext cx="1656184" cy="2880320"/>
            <a:chOff x="827584" y="3212976"/>
            <a:chExt cx="1656184" cy="2880320"/>
          </a:xfrm>
        </p:grpSpPr>
        <p:sp>
          <p:nvSpPr>
            <p:cNvPr id="11" name="Down Arrow 10"/>
            <p:cNvSpPr/>
            <p:nvPr/>
          </p:nvSpPr>
          <p:spPr>
            <a:xfrm>
              <a:off x="1043608" y="3645024"/>
              <a:ext cx="360040" cy="20162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827584" y="3212976"/>
              <a:ext cx="1656184" cy="400110"/>
            </a:xfrm>
            <a:prstGeom prst="rect">
              <a:avLst/>
            </a:prstGeom>
            <a:noFill/>
          </p:spPr>
          <p:txBody>
            <a:bodyPr wrap="square" rtlCol="0">
              <a:spAutoFit/>
            </a:bodyPr>
            <a:lstStyle/>
            <a:p>
              <a:r>
                <a:rPr lang="en-US" sz="2000" dirty="0" smtClean="0"/>
                <a:t>Older</a:t>
              </a:r>
              <a:endParaRPr lang="en-US" sz="2000" dirty="0"/>
            </a:p>
          </p:txBody>
        </p:sp>
        <p:sp>
          <p:nvSpPr>
            <p:cNvPr id="13" name="TextBox 12"/>
            <p:cNvSpPr txBox="1"/>
            <p:nvPr/>
          </p:nvSpPr>
          <p:spPr>
            <a:xfrm>
              <a:off x="827584" y="5693186"/>
              <a:ext cx="1656184" cy="400110"/>
            </a:xfrm>
            <a:prstGeom prst="rect">
              <a:avLst/>
            </a:prstGeom>
            <a:noFill/>
          </p:spPr>
          <p:txBody>
            <a:bodyPr wrap="square" rtlCol="0">
              <a:spAutoFit/>
            </a:bodyPr>
            <a:lstStyle/>
            <a:p>
              <a:r>
                <a:rPr lang="en-US" sz="2000" dirty="0" smtClean="0"/>
                <a:t>Newer</a:t>
              </a:r>
              <a:endParaRPr lang="en-US" sz="2000" dirty="0"/>
            </a:p>
          </p:txBody>
        </p:sp>
      </p:gr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childTnLst>
                                </p:cTn>
                              </p:par>
                              <p:par>
                                <p:cTn id="29" presetID="3" presetClass="exit" presetSubtype="10" fill="hold" nodeType="withEffect">
                                  <p:stCondLst>
                                    <p:cond delay="0"/>
                                  </p:stCondLst>
                                  <p:childTnLst>
                                    <p:animEffect transition="out" filter="blinds(horizontal)">
                                      <p:cBhvr>
                                        <p:cTn id="30" dur="500"/>
                                        <p:tgtEl>
                                          <p:spTgt spid="5"/>
                                        </p:tgtEl>
                                      </p:cBhvr>
                                    </p:animEffect>
                                    <p:set>
                                      <p:cBhvr>
                                        <p:cTn id="31" dur="1" fill="hold">
                                          <p:stCondLst>
                                            <p:cond delay="499"/>
                                          </p:stCondLst>
                                        </p:cTn>
                                        <p:tgtEl>
                                          <p:spTgt spid="5"/>
                                        </p:tgtEl>
                                        <p:attrNameLst>
                                          <p:attrName>style.visibility</p:attrName>
                                        </p:attrNameLst>
                                      </p:cBhvr>
                                      <p:to>
                                        <p:strVal val="hidden"/>
                                      </p:to>
                                    </p:set>
                                  </p:childTnLst>
                                </p:cTn>
                              </p:par>
                              <p:par>
                                <p:cTn id="32" presetID="3" presetClass="exit" presetSubtype="10" fill="hold" grpId="1" nodeType="withEffect">
                                  <p:stCondLst>
                                    <p:cond delay="0"/>
                                  </p:stCondLst>
                                  <p:childTnLst>
                                    <p:animEffect transition="out" filter="blinds(horizontal)">
                                      <p:cBhvr>
                                        <p:cTn id="33" dur="500"/>
                                        <p:tgtEl>
                                          <p:spTgt spid="7"/>
                                        </p:tgtEl>
                                      </p:cBhvr>
                                    </p:animEffect>
                                    <p:set>
                                      <p:cBhvr>
                                        <p:cTn id="34" dur="1" fill="hold">
                                          <p:stCondLst>
                                            <p:cond delay="499"/>
                                          </p:stCondLst>
                                        </p:cTn>
                                        <p:tgtEl>
                                          <p:spTgt spid="7"/>
                                        </p:tgtEl>
                                        <p:attrNameLst>
                                          <p:attrName>style.visibility</p:attrName>
                                        </p:attrNameLst>
                                      </p:cBhvr>
                                      <p:to>
                                        <p:strVal val="hidden"/>
                                      </p:to>
                                    </p:set>
                                  </p:childTnLst>
                                </p:cTn>
                              </p:par>
                              <p:par>
                                <p:cTn id="35" presetID="3" presetClass="exit" presetSubtype="10" fill="hold" nodeType="withEffect">
                                  <p:stCondLst>
                                    <p:cond delay="0"/>
                                  </p:stCondLst>
                                  <p:childTnLst>
                                    <p:animEffect transition="out" filter="blinds(horizontal)">
                                      <p:cBhvr>
                                        <p:cTn id="36" dur="500"/>
                                        <p:tgtEl>
                                          <p:spTgt spid="6"/>
                                        </p:tgtEl>
                                      </p:cBhvr>
                                    </p:animEffect>
                                    <p:set>
                                      <p:cBhvr>
                                        <p:cTn id="37" dur="1" fill="hold">
                                          <p:stCondLst>
                                            <p:cond delay="499"/>
                                          </p:stCondLst>
                                        </p:cTn>
                                        <p:tgtEl>
                                          <p:spTgt spid="6"/>
                                        </p:tgtEl>
                                        <p:attrNameLst>
                                          <p:attrName>style.visibility</p:attrName>
                                        </p:attrNameLst>
                                      </p:cBhvr>
                                      <p:to>
                                        <p:strVal val="hidden"/>
                                      </p:to>
                                    </p:set>
                                  </p:childTnLst>
                                </p:cTn>
                              </p:par>
                              <p:par>
                                <p:cTn id="38" presetID="3" presetClass="exit" presetSubtype="10" fill="hold" nodeType="withEffect">
                                  <p:stCondLst>
                                    <p:cond delay="0"/>
                                  </p:stCondLst>
                                  <p:childTnLst>
                                    <p:animEffect transition="out" filter="blinds(horizontal)">
                                      <p:cBhvr>
                                        <p:cTn id="39" dur="500"/>
                                        <p:tgtEl>
                                          <p:spTgt spid="14"/>
                                        </p:tgtEl>
                                      </p:cBhvr>
                                    </p:animEffect>
                                    <p:set>
                                      <p:cBhvr>
                                        <p:cTn id="40" dur="1" fill="hold">
                                          <p:stCondLst>
                                            <p:cond delay="499"/>
                                          </p:stCondLst>
                                        </p:cTn>
                                        <p:tgtEl>
                                          <p:spTgt spid="14"/>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childTnLst>
                                </p:cTn>
                              </p:par>
                              <p:par>
                                <p:cTn id="55" presetID="3" presetClass="exit" presetSubtype="10" fill="hold" nodeType="withEffect">
                                  <p:stCondLst>
                                    <p:cond delay="0"/>
                                  </p:stCondLst>
                                  <p:childTnLst>
                                    <p:animEffect transition="out" filter="blinds(horizontal)">
                                      <p:cBhvr>
                                        <p:cTn id="56" dur="500"/>
                                        <p:tgtEl>
                                          <p:spTgt spid="9"/>
                                        </p:tgtEl>
                                      </p:cBhvr>
                                    </p:animEffect>
                                    <p:set>
                                      <p:cBhvr>
                                        <p:cTn id="57" dur="1" fill="hold">
                                          <p:stCondLst>
                                            <p:cond delay="499"/>
                                          </p:stCondLst>
                                        </p:cTn>
                                        <p:tgtEl>
                                          <p:spTgt spid="9"/>
                                        </p:tgtEl>
                                        <p:attrNameLst>
                                          <p:attrName>style.visibility</p:attrName>
                                        </p:attrNameLst>
                                      </p:cBhvr>
                                      <p:to>
                                        <p:strVal val="hidden"/>
                                      </p:to>
                                    </p:set>
                                  </p:childTnLst>
                                </p:cTn>
                              </p:par>
                              <p:par>
                                <p:cTn id="58" presetID="3" presetClass="exit" presetSubtype="10" fill="hold" grpId="1" nodeType="withEffect">
                                  <p:stCondLst>
                                    <p:cond delay="0"/>
                                  </p:stCondLst>
                                  <p:childTnLst>
                                    <p:animEffect transition="out" filter="blinds(horizontal)">
                                      <p:cBhvr>
                                        <p:cTn id="59" dur="500"/>
                                        <p:tgtEl>
                                          <p:spTgt spid="10"/>
                                        </p:tgtEl>
                                      </p:cBhvr>
                                    </p:animEffect>
                                    <p:set>
                                      <p:cBhvr>
                                        <p:cTn id="60"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animBg="1"/>
      <p:bldP spid="7" grpId="1" animBg="1"/>
      <p:bldP spid="10" grpId="0" animBg="1"/>
      <p:bldP spid="10" grpId="1"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Dealing with </a:t>
            </a:r>
            <a:r>
              <a:rPr lang="en-US" dirty="0" err="1" smtClean="0"/>
              <a:t>Prefetch</a:t>
            </a:r>
            <a:r>
              <a:rPr lang="en-US" dirty="0" smtClean="0"/>
              <a:t> Requests </a:t>
            </a:r>
            <a:endParaRPr lang="en-US" dirty="0"/>
          </a:p>
        </p:txBody>
      </p:sp>
      <p:sp>
        <p:nvSpPr>
          <p:cNvPr id="3" name="Content Placeholder 2"/>
          <p:cNvSpPr>
            <a:spLocks noGrp="1"/>
          </p:cNvSpPr>
          <p:nvPr>
            <p:ph idx="1"/>
          </p:nvPr>
        </p:nvSpPr>
        <p:spPr/>
        <p:txBody>
          <a:bodyPr/>
          <a:lstStyle/>
          <a:p>
            <a:r>
              <a:rPr lang="en-US" dirty="0" smtClean="0"/>
              <a:t>Previous works have proposed several solutions:</a:t>
            </a:r>
          </a:p>
          <a:p>
            <a:pPr lvl="1"/>
            <a:r>
              <a:rPr lang="en-US" dirty="0" err="1" smtClean="0"/>
              <a:t>Prefetch</a:t>
            </a:r>
            <a:r>
              <a:rPr lang="en-US" dirty="0" smtClean="0"/>
              <a:t>-Aware Shared-Resource Management for Multi-Core Systems </a:t>
            </a:r>
            <a:r>
              <a:rPr lang="en-US" dirty="0" smtClean="0">
                <a:solidFill>
                  <a:schemeClr val="accent6">
                    <a:lumMod val="75000"/>
                  </a:schemeClr>
                </a:solidFill>
              </a:rPr>
              <a:t>[</a:t>
            </a:r>
            <a:r>
              <a:rPr lang="en-US" dirty="0" err="1" smtClean="0">
                <a:solidFill>
                  <a:schemeClr val="accent6">
                    <a:lumMod val="75000"/>
                  </a:schemeClr>
                </a:solidFill>
              </a:rPr>
              <a:t>Ebrahimi</a:t>
            </a:r>
            <a:r>
              <a:rPr lang="en-US" dirty="0" smtClean="0">
                <a:solidFill>
                  <a:schemeClr val="accent6">
                    <a:lumMod val="75000"/>
                  </a:schemeClr>
                </a:solidFill>
              </a:rPr>
              <a:t>+, ISCA’11]</a:t>
            </a:r>
          </a:p>
          <a:p>
            <a:pPr lvl="1"/>
            <a:r>
              <a:rPr lang="en-US" dirty="0" smtClean="0"/>
              <a:t>Coordinated Control of Multiple </a:t>
            </a:r>
            <a:r>
              <a:rPr lang="en-US" dirty="0" err="1" smtClean="0"/>
              <a:t>Prefetchers</a:t>
            </a:r>
            <a:r>
              <a:rPr lang="en-US" dirty="0" smtClean="0"/>
              <a:t> in Multi-Core Systems </a:t>
            </a:r>
            <a:r>
              <a:rPr lang="en-US" dirty="0" smtClean="0">
                <a:solidFill>
                  <a:schemeClr val="accent6">
                    <a:lumMod val="75000"/>
                  </a:schemeClr>
                </a:solidFill>
              </a:rPr>
              <a:t>[</a:t>
            </a:r>
            <a:r>
              <a:rPr lang="en-US" dirty="0" err="1" smtClean="0">
                <a:solidFill>
                  <a:schemeClr val="accent6">
                    <a:lumMod val="75000"/>
                  </a:schemeClr>
                </a:solidFill>
              </a:rPr>
              <a:t>Ebrahimi</a:t>
            </a:r>
            <a:r>
              <a:rPr lang="en-US" dirty="0" smtClean="0">
                <a:solidFill>
                  <a:schemeClr val="accent6">
                    <a:lumMod val="75000"/>
                  </a:schemeClr>
                </a:solidFill>
              </a:rPr>
              <a:t>+, MICRO’09]</a:t>
            </a:r>
          </a:p>
          <a:p>
            <a:pPr lvl="1"/>
            <a:r>
              <a:rPr lang="en-US" dirty="0" err="1" smtClean="0"/>
              <a:t>Prefetch</a:t>
            </a:r>
            <a:r>
              <a:rPr lang="en-US" dirty="0" smtClean="0"/>
              <a:t>-aware DRAM Controller </a:t>
            </a:r>
            <a:r>
              <a:rPr lang="en-US" dirty="0" smtClean="0">
                <a:solidFill>
                  <a:schemeClr val="accent6">
                    <a:lumMod val="75000"/>
                  </a:schemeClr>
                </a:solidFill>
              </a:rPr>
              <a:t>[Lee+, MICRO’08]</a:t>
            </a:r>
          </a:p>
          <a:p>
            <a:pPr lvl="1"/>
            <a:endParaRPr lang="en-US" dirty="0" smtClean="0">
              <a:solidFill>
                <a:schemeClr val="accent6">
                  <a:lumMod val="75000"/>
                </a:schemeClr>
              </a:solidFill>
            </a:endParaRPr>
          </a:p>
          <a:p>
            <a:r>
              <a:rPr lang="en-US" dirty="0" smtClean="0"/>
              <a:t>Handling </a:t>
            </a:r>
            <a:r>
              <a:rPr lang="en-US" dirty="0" err="1" smtClean="0"/>
              <a:t>Prefetch</a:t>
            </a:r>
            <a:r>
              <a:rPr lang="en-US" dirty="0" smtClean="0"/>
              <a:t> Requests in SMS:</a:t>
            </a:r>
          </a:p>
          <a:p>
            <a:pPr lvl="1"/>
            <a:r>
              <a:rPr lang="en-US" dirty="0" smtClean="0"/>
              <a:t>SMS can handle </a:t>
            </a:r>
            <a:r>
              <a:rPr lang="en-US" dirty="0" err="1" smtClean="0"/>
              <a:t>prefetch</a:t>
            </a:r>
            <a:r>
              <a:rPr lang="en-US" dirty="0" smtClean="0"/>
              <a:t> requests before they enter the memory controller (e.g., source throttling based on </a:t>
            </a:r>
            <a:r>
              <a:rPr lang="en-US" dirty="0" err="1" smtClean="0"/>
              <a:t>prefetch</a:t>
            </a:r>
            <a:r>
              <a:rPr lang="en-US" dirty="0" smtClean="0"/>
              <a:t> accuracy)</a:t>
            </a:r>
          </a:p>
          <a:p>
            <a:pPr lvl="1"/>
            <a:r>
              <a:rPr lang="en-US" dirty="0" smtClean="0"/>
              <a:t>SMS can handle prefetch requests by prioritizing/deprioritizing </a:t>
            </a:r>
            <a:r>
              <a:rPr lang="en-US" dirty="0" smtClean="0"/>
              <a:t>prefetch batches </a:t>
            </a:r>
            <a:r>
              <a:rPr lang="en-US" dirty="0" smtClean="0"/>
              <a:t>at the batch scheduler (based on prefetch accuracy)</a:t>
            </a: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50</a:t>
            </a:fld>
            <a:endParaRPr lang="en-US" alt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Fairness Evaluation</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51</a:t>
            </a:fld>
            <a:endParaRPr lang="en-US" altLang="en-US"/>
          </a:p>
        </p:txBody>
      </p:sp>
      <p:grpSp>
        <p:nvGrpSpPr>
          <p:cNvPr id="7" name="Group 6"/>
          <p:cNvGrpSpPr/>
          <p:nvPr/>
        </p:nvGrpSpPr>
        <p:grpSpPr>
          <a:xfrm>
            <a:off x="332509" y="2087409"/>
            <a:ext cx="8354291" cy="3489479"/>
            <a:chOff x="1009217" y="2237077"/>
            <a:chExt cx="7000875" cy="2924175"/>
          </a:xfrm>
        </p:grpSpPr>
        <p:pic>
          <p:nvPicPr>
            <p:cNvPr id="113666" name="Picture 2"/>
            <p:cNvPicPr>
              <a:picLocks noChangeAspect="1" noChangeArrowheads="1"/>
            </p:cNvPicPr>
            <p:nvPr/>
          </p:nvPicPr>
          <p:blipFill>
            <a:blip r:embed="rId2" cstate="print"/>
            <a:srcRect/>
            <a:stretch>
              <a:fillRect/>
            </a:stretch>
          </p:blipFill>
          <p:spPr bwMode="auto">
            <a:xfrm>
              <a:off x="1009217" y="2237077"/>
              <a:ext cx="7000875" cy="2924175"/>
            </a:xfrm>
            <a:prstGeom prst="rect">
              <a:avLst/>
            </a:prstGeom>
            <a:noFill/>
            <a:ln w="9525">
              <a:noFill/>
              <a:miter lim="800000"/>
              <a:headEnd/>
              <a:tailEnd/>
            </a:ln>
          </p:spPr>
        </p:pic>
        <p:pic>
          <p:nvPicPr>
            <p:cNvPr id="113667" name="Picture 3"/>
            <p:cNvPicPr>
              <a:picLocks noChangeAspect="1" noChangeArrowheads="1"/>
            </p:cNvPicPr>
            <p:nvPr/>
          </p:nvPicPr>
          <p:blipFill>
            <a:blip r:embed="rId3" cstate="print"/>
            <a:srcRect/>
            <a:stretch>
              <a:fillRect/>
            </a:stretch>
          </p:blipFill>
          <p:spPr bwMode="auto">
            <a:xfrm>
              <a:off x="1258600" y="2451822"/>
              <a:ext cx="3800475" cy="790575"/>
            </a:xfrm>
            <a:prstGeom prst="rect">
              <a:avLst/>
            </a:prstGeom>
            <a:noFill/>
            <a:ln w="9525">
              <a:noFill/>
              <a:miter lim="800000"/>
              <a:headEnd/>
              <a:tailEnd/>
            </a:ln>
          </p:spPr>
        </p:pic>
      </p:grpSp>
      <p:sp>
        <p:nvSpPr>
          <p:cNvPr id="8" name="TextBox 7"/>
          <p:cNvSpPr txBox="1"/>
          <p:nvPr/>
        </p:nvSpPr>
        <p:spPr>
          <a:xfrm>
            <a:off x="1350819" y="1579418"/>
            <a:ext cx="5992346" cy="584775"/>
          </a:xfrm>
          <a:prstGeom prst="rect">
            <a:avLst/>
          </a:prstGeom>
          <a:noFill/>
        </p:spPr>
        <p:txBody>
          <a:bodyPr wrap="none" rtlCol="0">
            <a:spAutoFit/>
          </a:bodyPr>
          <a:lstStyle/>
          <a:p>
            <a:r>
              <a:rPr lang="en-US" sz="3200" b="1" dirty="0" smtClean="0"/>
              <a:t>Unfairness (Lower is better)</a:t>
            </a:r>
            <a:endParaRPr lang="en-US" sz="3200" b="1"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at Different Buffer Sizes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52</a:t>
            </a:fld>
            <a:endParaRPr lang="en-US" altLang="en-US"/>
          </a:p>
        </p:txBody>
      </p:sp>
      <p:pic>
        <p:nvPicPr>
          <p:cNvPr id="1026" name="Picture 2"/>
          <p:cNvPicPr>
            <a:picLocks noChangeAspect="1" noChangeArrowheads="1"/>
          </p:cNvPicPr>
          <p:nvPr/>
        </p:nvPicPr>
        <p:blipFill>
          <a:blip r:embed="rId2" cstate="print"/>
          <a:srcRect/>
          <a:stretch>
            <a:fillRect/>
          </a:stretch>
        </p:blipFill>
        <p:spPr bwMode="auto">
          <a:xfrm>
            <a:off x="171450" y="1962151"/>
            <a:ext cx="8705606" cy="3005138"/>
          </a:xfrm>
          <a:prstGeom prst="rect">
            <a:avLst/>
          </a:prstGeom>
          <a:noFill/>
          <a:ln w="9525">
            <a:noFill/>
            <a:miter lim="800000"/>
            <a:headEnd/>
            <a:tailEnd/>
          </a:ln>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CPU and GPU Performance Breakdowns</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53</a:t>
            </a:fld>
            <a:endParaRPr lang="en-US" altLang="en-US"/>
          </a:p>
        </p:txBody>
      </p:sp>
      <p:pic>
        <p:nvPicPr>
          <p:cNvPr id="2050" name="Picture 2"/>
          <p:cNvPicPr>
            <a:picLocks noChangeAspect="1" noChangeArrowheads="1"/>
          </p:cNvPicPr>
          <p:nvPr/>
        </p:nvPicPr>
        <p:blipFill>
          <a:blip r:embed="rId2" cstate="print"/>
          <a:srcRect/>
          <a:stretch>
            <a:fillRect/>
          </a:stretch>
        </p:blipFill>
        <p:spPr bwMode="auto">
          <a:xfrm>
            <a:off x="1" y="2400300"/>
            <a:ext cx="9144000" cy="1953614"/>
          </a:xfrm>
          <a:prstGeom prst="rect">
            <a:avLst/>
          </a:prstGeom>
          <a:noFill/>
          <a:ln w="9525">
            <a:noFill/>
            <a:miter lim="800000"/>
            <a:headEnd/>
            <a:tailEnd/>
          </a:ln>
        </p:spPr>
      </p:pic>
      <p:sp>
        <p:nvSpPr>
          <p:cNvPr id="6" name="TextBox 5"/>
          <p:cNvSpPr txBox="1"/>
          <p:nvPr/>
        </p:nvSpPr>
        <p:spPr>
          <a:xfrm>
            <a:off x="1809750" y="1924050"/>
            <a:ext cx="1285929" cy="461665"/>
          </a:xfrm>
          <a:prstGeom prst="rect">
            <a:avLst/>
          </a:prstGeom>
          <a:noFill/>
        </p:spPr>
        <p:txBody>
          <a:bodyPr wrap="none" rtlCol="0">
            <a:spAutoFit/>
          </a:bodyPr>
          <a:lstStyle/>
          <a:p>
            <a:r>
              <a:rPr lang="en-US" sz="2400" dirty="0" smtClean="0"/>
              <a:t>CPU WS</a:t>
            </a:r>
            <a:endParaRPr lang="en-US" sz="2400" dirty="0"/>
          </a:p>
        </p:txBody>
      </p:sp>
      <p:sp>
        <p:nvSpPr>
          <p:cNvPr id="7" name="TextBox 6"/>
          <p:cNvSpPr txBox="1"/>
          <p:nvPr/>
        </p:nvSpPr>
        <p:spPr>
          <a:xfrm>
            <a:off x="5715000" y="1924050"/>
            <a:ext cx="1742849" cy="461665"/>
          </a:xfrm>
          <a:prstGeom prst="rect">
            <a:avLst/>
          </a:prstGeom>
          <a:noFill/>
        </p:spPr>
        <p:txBody>
          <a:bodyPr wrap="none" rtlCol="0">
            <a:spAutoFit/>
          </a:bodyPr>
          <a:lstStyle/>
          <a:p>
            <a:r>
              <a:rPr lang="en-US" sz="2400" dirty="0" smtClean="0"/>
              <a:t>Frame Rate</a:t>
            </a:r>
            <a:endParaRPr lang="en-US" sz="2400"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CPU-Only Results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54</a:t>
            </a:fld>
            <a:endParaRPr lang="en-US" altLang="en-US"/>
          </a:p>
        </p:txBody>
      </p:sp>
      <p:pic>
        <p:nvPicPr>
          <p:cNvPr id="3074" name="Picture 2"/>
          <p:cNvPicPr>
            <a:picLocks noChangeAspect="1" noChangeArrowheads="1"/>
          </p:cNvPicPr>
          <p:nvPr/>
        </p:nvPicPr>
        <p:blipFill>
          <a:blip r:embed="rId2" cstate="print"/>
          <a:srcRect/>
          <a:stretch>
            <a:fillRect/>
          </a:stretch>
        </p:blipFill>
        <p:spPr bwMode="auto">
          <a:xfrm>
            <a:off x="190500" y="1308776"/>
            <a:ext cx="8729663" cy="3320373"/>
          </a:xfrm>
          <a:prstGeom prst="rect">
            <a:avLst/>
          </a:prstGeom>
          <a:noFill/>
          <a:ln w="9525">
            <a:noFill/>
            <a:miter lim="800000"/>
            <a:headEnd/>
            <a:tailEnd/>
          </a:ln>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Scalability to Number of Cores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55</a:t>
            </a:fld>
            <a:endParaRPr lang="en-US" altLang="en-US"/>
          </a:p>
        </p:txBody>
      </p:sp>
      <p:pic>
        <p:nvPicPr>
          <p:cNvPr id="1026" name="Picture 2"/>
          <p:cNvPicPr>
            <a:picLocks noChangeAspect="1" noChangeArrowheads="1"/>
          </p:cNvPicPr>
          <p:nvPr/>
        </p:nvPicPr>
        <p:blipFill>
          <a:blip r:embed="rId2" cstate="print"/>
          <a:srcRect/>
          <a:stretch>
            <a:fillRect/>
          </a:stretch>
        </p:blipFill>
        <p:spPr bwMode="auto">
          <a:xfrm>
            <a:off x="149291" y="2040092"/>
            <a:ext cx="8884584" cy="2649415"/>
          </a:xfrm>
          <a:prstGeom prst="rect">
            <a:avLst/>
          </a:prstGeom>
          <a:noFill/>
          <a:ln w="9525">
            <a:noFill/>
            <a:miter lim="800000"/>
            <a:headEnd/>
            <a:tailEnd/>
          </a:ln>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Scalability to Number of Memory Controllers</a:t>
            </a:r>
            <a:endParaRPr lang="en-US" sz="3600"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56</a:t>
            </a:fld>
            <a:endParaRPr lang="en-US" altLang="en-US"/>
          </a:p>
        </p:txBody>
      </p:sp>
      <p:pic>
        <p:nvPicPr>
          <p:cNvPr id="2050" name="Picture 2"/>
          <p:cNvPicPr>
            <a:picLocks noChangeAspect="1" noChangeArrowheads="1"/>
          </p:cNvPicPr>
          <p:nvPr/>
        </p:nvPicPr>
        <p:blipFill>
          <a:blip r:embed="rId2" cstate="print"/>
          <a:srcRect/>
          <a:stretch>
            <a:fillRect/>
          </a:stretch>
        </p:blipFill>
        <p:spPr bwMode="auto">
          <a:xfrm>
            <a:off x="78636" y="2202023"/>
            <a:ext cx="8817125" cy="2734840"/>
          </a:xfrm>
          <a:prstGeom prst="rect">
            <a:avLst/>
          </a:prstGeom>
          <a:noFill/>
          <a:ln w="9525">
            <a:noFill/>
            <a:miter lim="800000"/>
            <a:headEnd/>
            <a:tailEnd/>
          </a:ln>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Detailed Simulation Methodology</a:t>
            </a:r>
            <a:endParaRPr lang="en-US" dirty="0"/>
          </a:p>
        </p:txBody>
      </p:sp>
      <p:graphicFrame>
        <p:nvGraphicFramePr>
          <p:cNvPr id="5" name="Content Placeholder 4"/>
          <p:cNvGraphicFramePr>
            <a:graphicFrameLocks noGrp="1"/>
          </p:cNvGraphicFramePr>
          <p:nvPr>
            <p:ph idx="1"/>
          </p:nvPr>
        </p:nvGraphicFramePr>
        <p:xfrm>
          <a:off x="270160" y="1718547"/>
          <a:ext cx="8562114" cy="3901440"/>
        </p:xfrm>
        <a:graphic>
          <a:graphicData uri="http://schemas.openxmlformats.org/drawingml/2006/table">
            <a:tbl>
              <a:tblPr firstRow="1" bandRow="1">
                <a:tableStyleId>{5C22544A-7EE6-4342-B048-85BDC9FD1C3A}</a:tableStyleId>
              </a:tblPr>
              <a:tblGrid>
                <a:gridCol w="2722422"/>
                <a:gridCol w="1579418"/>
                <a:gridCol w="2701636"/>
                <a:gridCol w="1558638"/>
              </a:tblGrid>
              <a:tr h="370840">
                <a:tc>
                  <a:txBody>
                    <a:bodyPr/>
                    <a:lstStyle/>
                    <a:p>
                      <a:r>
                        <a:rPr lang="en-US" sz="2000" b="0" dirty="0" smtClean="0">
                          <a:solidFill>
                            <a:schemeClr val="tx1"/>
                          </a:solidFill>
                        </a:rPr>
                        <a:t>Number</a:t>
                      </a:r>
                      <a:r>
                        <a:rPr lang="en-US" sz="2000" b="0" baseline="0" dirty="0" smtClean="0">
                          <a:solidFill>
                            <a:schemeClr val="tx1"/>
                          </a:solidFill>
                        </a:rPr>
                        <a:t> of cores</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b="0" dirty="0" smtClean="0">
                          <a:solidFill>
                            <a:schemeClr val="tx1"/>
                          </a:solidFill>
                        </a:rPr>
                        <a:t>16</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b="0" dirty="0" smtClean="0">
                          <a:solidFill>
                            <a:schemeClr val="tx1"/>
                          </a:solidFill>
                        </a:rPr>
                        <a:t>GPU Max throughput</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b="0" dirty="0" smtClean="0">
                          <a:solidFill>
                            <a:schemeClr val="tx1"/>
                          </a:solidFill>
                        </a:rPr>
                        <a:t>1600 ops/cycle</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r>
                        <a:rPr lang="en-US" sz="2000" b="0" dirty="0" smtClean="0">
                          <a:solidFill>
                            <a:schemeClr val="tx1"/>
                          </a:solidFill>
                        </a:rPr>
                        <a:t>Number of GPU</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b="0" dirty="0" smtClean="0">
                          <a:solidFill>
                            <a:schemeClr val="tx1"/>
                          </a:solidFill>
                        </a:rPr>
                        <a:t>1</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b="0" dirty="0" smtClean="0">
                          <a:solidFill>
                            <a:schemeClr val="tx1"/>
                          </a:solidFill>
                        </a:rPr>
                        <a:t>GPU</a:t>
                      </a:r>
                      <a:r>
                        <a:rPr lang="en-US" sz="2000" b="0" baseline="0" dirty="0" smtClean="0">
                          <a:solidFill>
                            <a:schemeClr val="tx1"/>
                          </a:solidFill>
                        </a:rPr>
                        <a:t> Texture/Z/Color units</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b="0" dirty="0" smtClean="0">
                          <a:solidFill>
                            <a:schemeClr val="tx1"/>
                          </a:solidFill>
                        </a:rPr>
                        <a:t>80/128/32</a:t>
                      </a:r>
                      <a:endParaRPr lang="en-US"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r>
                        <a:rPr lang="en-US" sz="2000" dirty="0" smtClean="0">
                          <a:solidFill>
                            <a:schemeClr val="tx1"/>
                          </a:solidFill>
                        </a:rPr>
                        <a:t>CPU reorder buffers</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smtClean="0">
                          <a:solidFill>
                            <a:schemeClr val="tx1"/>
                          </a:solidFill>
                        </a:rPr>
                        <a:t>128 entries</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smtClean="0">
                          <a:solidFill>
                            <a:schemeClr val="tx1"/>
                          </a:solidFill>
                        </a:rPr>
                        <a:t>DRAM Bus</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smtClean="0">
                          <a:solidFill>
                            <a:schemeClr val="tx1"/>
                          </a:solidFill>
                        </a:rPr>
                        <a:t>64 bits/channel</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r>
                        <a:rPr lang="en-US" sz="2000" dirty="0" smtClean="0">
                          <a:solidFill>
                            <a:schemeClr val="tx1"/>
                          </a:solidFill>
                        </a:rPr>
                        <a:t>L1 (private) cache size</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smtClean="0">
                          <a:solidFill>
                            <a:schemeClr val="tx1"/>
                          </a:solidFill>
                        </a:rPr>
                        <a:t>32KB, </a:t>
                      </a:r>
                    </a:p>
                    <a:p>
                      <a:r>
                        <a:rPr lang="en-US" sz="2000" dirty="0" smtClean="0">
                          <a:solidFill>
                            <a:schemeClr val="tx1"/>
                          </a:solidFill>
                        </a:rPr>
                        <a:t>4</a:t>
                      </a:r>
                      <a:r>
                        <a:rPr lang="en-US" sz="2000" baseline="0" dirty="0" smtClean="0">
                          <a:solidFill>
                            <a:schemeClr val="tx1"/>
                          </a:solidFill>
                        </a:rPr>
                        <a:t> </a:t>
                      </a:r>
                      <a:r>
                        <a:rPr lang="en-US" sz="2000" dirty="0" smtClean="0">
                          <a:solidFill>
                            <a:schemeClr val="tx1"/>
                          </a:solidFill>
                        </a:rPr>
                        <a:t>ways</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smtClean="0">
                          <a:solidFill>
                            <a:schemeClr val="tx1"/>
                          </a:solidFill>
                        </a:rPr>
                        <a:t>DRAM row buffer size</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smtClean="0">
                          <a:solidFill>
                            <a:schemeClr val="tx1"/>
                          </a:solidFill>
                        </a:rPr>
                        <a:t>2KB</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r>
                        <a:rPr lang="en-US" sz="2000" dirty="0" smtClean="0">
                          <a:solidFill>
                            <a:schemeClr val="tx1"/>
                          </a:solidFill>
                        </a:rPr>
                        <a:t>L2 (shared)</a:t>
                      </a:r>
                      <a:r>
                        <a:rPr lang="en-US" sz="2000" baseline="0" dirty="0" smtClean="0">
                          <a:solidFill>
                            <a:schemeClr val="tx1"/>
                          </a:solidFill>
                        </a:rPr>
                        <a:t> cache size</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smtClean="0">
                          <a:solidFill>
                            <a:schemeClr val="tx1"/>
                          </a:solidFill>
                        </a:rPr>
                        <a:t>8MB,</a:t>
                      </a:r>
                      <a:r>
                        <a:rPr lang="en-US" sz="2000" baseline="0" dirty="0" smtClean="0">
                          <a:solidFill>
                            <a:schemeClr val="tx1"/>
                          </a:solidFill>
                        </a:rPr>
                        <a:t> </a:t>
                      </a:r>
                    </a:p>
                    <a:p>
                      <a:r>
                        <a:rPr lang="en-US" sz="2000" baseline="0" dirty="0" smtClean="0">
                          <a:solidFill>
                            <a:schemeClr val="tx1"/>
                          </a:solidFill>
                        </a:rPr>
                        <a:t>16 ways</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smtClean="0">
                          <a:solidFill>
                            <a:schemeClr val="tx1"/>
                          </a:solidFill>
                        </a:rPr>
                        <a:t>MC Request</a:t>
                      </a:r>
                      <a:r>
                        <a:rPr lang="en-US" sz="2000" baseline="0" dirty="0" smtClean="0">
                          <a:solidFill>
                            <a:schemeClr val="tx1"/>
                          </a:solidFill>
                        </a:rPr>
                        <a:t> buffer size</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smtClean="0">
                          <a:solidFill>
                            <a:schemeClr val="tx1"/>
                          </a:solidFill>
                        </a:rPr>
                        <a:t>300 entries</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r>
                        <a:rPr lang="en-US" sz="2000" dirty="0" smtClean="0">
                          <a:solidFill>
                            <a:schemeClr val="tx1"/>
                          </a:solidFill>
                        </a:rPr>
                        <a:t>ROB Size</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000" dirty="0" smtClean="0">
                          <a:solidFill>
                            <a:schemeClr val="tx1"/>
                          </a:solidFill>
                        </a:rPr>
                        <a:t>128 entries</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4" name="Slide Number Placeholder 3"/>
          <p:cNvSpPr>
            <a:spLocks noGrp="1"/>
          </p:cNvSpPr>
          <p:nvPr>
            <p:ph type="sldNum" sz="quarter" idx="11"/>
          </p:nvPr>
        </p:nvSpPr>
        <p:spPr/>
        <p:txBody>
          <a:bodyPr/>
          <a:lstStyle/>
          <a:p>
            <a:fld id="{323594FA-E141-4234-AE05-360401972BE7}" type="slidenum">
              <a:rPr lang="en-US" altLang="en-US" smtClean="0"/>
              <a:pPr/>
              <a:t>57</a:t>
            </a:fld>
            <a:endParaRPr lang="en-US" alt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 to Different SMS Parameters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58</a:t>
            </a:fld>
            <a:endParaRPr lang="en-US" altLang="en-US"/>
          </a:p>
        </p:txBody>
      </p:sp>
      <p:pic>
        <p:nvPicPr>
          <p:cNvPr id="3074" name="Picture 2"/>
          <p:cNvPicPr>
            <a:picLocks noChangeAspect="1" noChangeArrowheads="1"/>
          </p:cNvPicPr>
          <p:nvPr/>
        </p:nvPicPr>
        <p:blipFill>
          <a:blip r:embed="rId2" cstate="print"/>
          <a:srcRect/>
          <a:stretch>
            <a:fillRect/>
          </a:stretch>
        </p:blipFill>
        <p:spPr bwMode="auto">
          <a:xfrm>
            <a:off x="130631" y="1626549"/>
            <a:ext cx="8826760" cy="4029784"/>
          </a:xfrm>
          <a:prstGeom prst="rect">
            <a:avLst/>
          </a:prstGeom>
          <a:noFill/>
          <a:ln w="9525">
            <a:noFill/>
            <a:miter lim="800000"/>
            <a:headEnd/>
            <a:tailEnd/>
          </a:ln>
        </p:spPr>
      </p:pic>
    </p:spTree>
  </p:cSld>
  <p:clrMapOvr>
    <a:masterClrMapping/>
  </p:clrMapOvr>
  <p:transition xmlns:p14="http://schemas.microsoft.com/office/powerpoint/2010/mai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smtClean="0"/>
              <a:t>Global Bypass</a:t>
            </a:r>
          </a:p>
        </p:txBody>
      </p:sp>
      <p:sp>
        <p:nvSpPr>
          <p:cNvPr id="3" name="Content Placeholder 2"/>
          <p:cNvSpPr>
            <a:spLocks noGrp="1"/>
          </p:cNvSpPr>
          <p:nvPr>
            <p:ph idx="1"/>
          </p:nvPr>
        </p:nvSpPr>
        <p:spPr/>
        <p:txBody>
          <a:bodyPr/>
          <a:lstStyle/>
          <a:p>
            <a:r>
              <a:rPr lang="en-US" dirty="0" smtClean="0"/>
              <a:t>What if the system is lightly loaded?</a:t>
            </a:r>
          </a:p>
          <a:p>
            <a:pPr lvl="1"/>
            <a:r>
              <a:rPr lang="en-US" dirty="0" smtClean="0"/>
              <a:t>Batching will increase the latency of requests</a:t>
            </a:r>
          </a:p>
          <a:p>
            <a:pPr lvl="1"/>
            <a:endParaRPr lang="en-US" dirty="0" smtClean="0"/>
          </a:p>
          <a:p>
            <a:r>
              <a:rPr lang="en-US" dirty="0" smtClean="0"/>
              <a:t>Global Bypass</a:t>
            </a:r>
          </a:p>
          <a:p>
            <a:pPr lvl="1"/>
            <a:r>
              <a:rPr lang="en-US" dirty="0" smtClean="0"/>
              <a:t>Disable the batch formation when the number of total requests is lower than a threshold</a:t>
            </a:r>
          </a:p>
          <a:p>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59</a:t>
            </a:fld>
            <a:endParaRPr lang="en-US" altLang="en-US"/>
          </a:p>
        </p:txBody>
      </p:sp>
      <p:sp>
        <p:nvSpPr>
          <p:cNvPr id="5" name="Rectangle 4"/>
          <p:cNvSpPr/>
          <p:nvPr/>
        </p:nvSpPr>
        <p:spPr bwMode="auto">
          <a:xfrm>
            <a:off x="1500166" y="3500438"/>
            <a:ext cx="1200150" cy="2472217"/>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6" name="Rectangle 5"/>
          <p:cNvSpPr/>
          <p:nvPr/>
        </p:nvSpPr>
        <p:spPr bwMode="auto">
          <a:xfrm>
            <a:off x="3086098" y="3500438"/>
            <a:ext cx="1200150" cy="2472217"/>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7" name="Rectangle 6"/>
          <p:cNvSpPr/>
          <p:nvPr/>
        </p:nvSpPr>
        <p:spPr bwMode="auto">
          <a:xfrm>
            <a:off x="4657734" y="3500438"/>
            <a:ext cx="1200150" cy="2472217"/>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8" name="Rectangle 7"/>
          <p:cNvSpPr/>
          <p:nvPr/>
        </p:nvSpPr>
        <p:spPr bwMode="auto">
          <a:xfrm>
            <a:off x="6157932" y="3528551"/>
            <a:ext cx="1200150" cy="2472217"/>
          </a:xfrm>
          <a:prstGeom prst="rect">
            <a:avLst/>
          </a:prstGeom>
          <a:solidFill>
            <a:schemeClr val="bg1">
              <a:lumMod val="85000"/>
            </a:schemeClr>
          </a:solidFill>
          <a:ln w="25400" algn="ctr">
            <a:solidFill>
              <a:schemeClr val="tx1"/>
            </a:solidFill>
            <a:round/>
            <a:headEnd/>
            <a:tailEnd/>
          </a:ln>
          <a:effectLst>
            <a:outerShdw blurRad="50800" dist="38100" dir="5400000" algn="t" rotWithShape="0">
              <a:prstClr val="black">
                <a:alpha val="40000"/>
              </a:prstClr>
            </a:outerShdw>
          </a:effectLst>
        </p:spPr>
        <p:txBody>
          <a:bodyPr lIns="228600" tIns="45714" rIns="228600" bIns="45714" rtlCol="0" anchor="ctr"/>
          <a:lstStyle/>
          <a:p>
            <a:pPr marL="1588" indent="-1588" algn="ctr" defTabSz="913183"/>
            <a:endParaRPr lang="en-US" b="1" dirty="0" smtClean="0">
              <a:cs typeface="Arial" charset="0"/>
            </a:endParaRPr>
          </a:p>
        </p:txBody>
      </p:sp>
      <p:sp>
        <p:nvSpPr>
          <p:cNvPr id="12" name="Rectangle 11"/>
          <p:cNvSpPr/>
          <p:nvPr/>
        </p:nvSpPr>
        <p:spPr>
          <a:xfrm>
            <a:off x="3214678" y="5500702"/>
            <a:ext cx="928694" cy="357190"/>
          </a:xfrm>
          <a:prstGeom prst="rect">
            <a:avLst/>
          </a:prstGeom>
          <a:solidFill>
            <a:srgbClr val="FFC00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214678" y="4857760"/>
            <a:ext cx="928694" cy="357190"/>
          </a:xfrm>
          <a:prstGeom prst="rect">
            <a:avLst/>
          </a:prstGeom>
          <a:solidFill>
            <a:schemeClr val="bg1">
              <a:lumMod val="50000"/>
            </a:schemeClr>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214678" y="4214818"/>
            <a:ext cx="928694" cy="357190"/>
          </a:xfrm>
          <a:prstGeom prst="rect">
            <a:avLst/>
          </a:prstGeom>
          <a:solidFill>
            <a:schemeClr val="accent1"/>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786314" y="5500702"/>
            <a:ext cx="928694" cy="357190"/>
          </a:xfrm>
          <a:prstGeom prst="rect">
            <a:avLst/>
          </a:prstGeom>
          <a:solidFill>
            <a:srgbClr val="FF0000"/>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4786314" y="4857760"/>
            <a:ext cx="928694" cy="357190"/>
          </a:xfrm>
          <a:prstGeom prst="rect">
            <a:avLst/>
          </a:prstGeom>
          <a:solidFill>
            <a:srgbClr val="0000F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286512" y="5500702"/>
            <a:ext cx="928694" cy="357190"/>
          </a:xfrm>
          <a:prstGeom prst="rect">
            <a:avLst/>
          </a:prstGeom>
          <a:solidFill>
            <a:srgbClr val="A61A9F"/>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6286512" y="4857760"/>
            <a:ext cx="928694" cy="357190"/>
          </a:xfrm>
          <a:prstGeom prst="rect">
            <a:avLst/>
          </a:prstGeom>
          <a:solidFill>
            <a:schemeClr val="tx2">
              <a:lumMod val="60000"/>
              <a:lumOff val="40000"/>
            </a:schemeClr>
          </a:solidFill>
          <a:ln>
            <a:solidFill>
              <a:schemeClr val="tx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a:off x="3071802" y="4714884"/>
            <a:ext cx="121444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4643438" y="5357826"/>
            <a:ext cx="121444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143636" y="5357826"/>
            <a:ext cx="121444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3071802" y="5357826"/>
            <a:ext cx="1214446" cy="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4"/>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6" grpId="0" animBg="1"/>
      <p:bldP spid="7" grpId="0" animBg="1"/>
      <p:bldP spid="8" grpId="0" animBg="1"/>
      <p:bldP spid="12" grpId="0" animBg="1"/>
      <p:bldP spid="13" grpId="0" animBg="1"/>
      <p:bldP spid="14" grpId="0" animBg="1"/>
      <p:bldP spid="15" grpId="0" animBg="1"/>
      <p:bldP spid="17" grpId="0" animBg="1"/>
      <p:bldP spid="18" grpId="0" animBg="1"/>
      <p:bldP spid="2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solidFill>
                  <a:schemeClr val="tx1">
                    <a:lumMod val="50000"/>
                    <a:lumOff val="50000"/>
                  </a:schemeClr>
                </a:solidFill>
              </a:rPr>
              <a:t>Background</a:t>
            </a:r>
          </a:p>
          <a:p>
            <a:r>
              <a:rPr lang="en-US" dirty="0" smtClean="0"/>
              <a:t>Motivation: CPU-GPU Systems</a:t>
            </a:r>
          </a:p>
          <a:p>
            <a:r>
              <a:rPr lang="en-US" dirty="0" smtClean="0">
                <a:solidFill>
                  <a:schemeClr val="tx1">
                    <a:lumMod val="50000"/>
                    <a:lumOff val="50000"/>
                  </a:schemeClr>
                </a:solidFill>
              </a:rPr>
              <a:t>Our Goal</a:t>
            </a:r>
          </a:p>
          <a:p>
            <a:r>
              <a:rPr lang="en-US" dirty="0" smtClean="0">
                <a:solidFill>
                  <a:schemeClr val="bg1">
                    <a:lumMod val="50000"/>
                  </a:schemeClr>
                </a:solidFill>
              </a:rPr>
              <a:t>Observations</a:t>
            </a:r>
          </a:p>
          <a:p>
            <a:r>
              <a:rPr lang="en-US" dirty="0" smtClean="0">
                <a:solidFill>
                  <a:schemeClr val="tx1">
                    <a:lumMod val="50000"/>
                    <a:lumOff val="50000"/>
                  </a:schemeClr>
                </a:solidFill>
              </a:rPr>
              <a:t>Staged Memory Scheduling</a:t>
            </a:r>
          </a:p>
          <a:p>
            <a:pPr lvl="1">
              <a:buNone/>
            </a:pPr>
            <a:r>
              <a:rPr lang="en-US" dirty="0" smtClean="0">
                <a:solidFill>
                  <a:schemeClr val="tx1">
                    <a:lumMod val="50000"/>
                    <a:lumOff val="50000"/>
                  </a:schemeClr>
                </a:solidFill>
              </a:rPr>
              <a:t>1) Batch Formation</a:t>
            </a:r>
          </a:p>
          <a:p>
            <a:pPr lvl="1">
              <a:buNone/>
            </a:pPr>
            <a:r>
              <a:rPr lang="en-US" dirty="0" smtClean="0">
                <a:solidFill>
                  <a:schemeClr val="tx1">
                    <a:lumMod val="50000"/>
                    <a:lumOff val="50000"/>
                  </a:schemeClr>
                </a:solidFill>
              </a:rPr>
              <a:t>2) Batch Scheduler</a:t>
            </a:r>
          </a:p>
          <a:p>
            <a:pPr lvl="1">
              <a:buNone/>
            </a:pPr>
            <a:r>
              <a:rPr lang="en-US" dirty="0" smtClean="0">
                <a:solidFill>
                  <a:schemeClr val="tx1">
                    <a:lumMod val="50000"/>
                    <a:lumOff val="50000"/>
                  </a:schemeClr>
                </a:solidFill>
              </a:rPr>
              <a:t>3) DRAM Command Scheduler</a:t>
            </a:r>
          </a:p>
          <a:p>
            <a:r>
              <a:rPr lang="en-US" dirty="0" smtClean="0">
                <a:solidFill>
                  <a:schemeClr val="bg1">
                    <a:lumMod val="50000"/>
                  </a:schemeClr>
                </a:solidFill>
              </a:rPr>
              <a:t>Results</a:t>
            </a:r>
          </a:p>
          <a:p>
            <a:r>
              <a:rPr lang="en-US" dirty="0" smtClean="0">
                <a:solidFill>
                  <a:schemeClr val="bg1">
                    <a:lumMod val="50000"/>
                  </a:schemeClr>
                </a:solidFill>
              </a:rPr>
              <a:t>Conclusion</a:t>
            </a:r>
            <a:endParaRPr lang="en-US" dirty="0">
              <a:solidFill>
                <a:schemeClr val="bg1">
                  <a:lumMod val="50000"/>
                </a:schemeClr>
              </a:solidFill>
            </a:endParaRPr>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6</a:t>
            </a:fld>
            <a:endParaRPr lang="en-US" alt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Memory Scheduling for CPU-GPU Systems</a:t>
            </a:r>
            <a:endParaRPr lang="en-US" sz="3600" dirty="0"/>
          </a:p>
        </p:txBody>
      </p:sp>
      <p:sp>
        <p:nvSpPr>
          <p:cNvPr id="3" name="Content Placeholder 2"/>
          <p:cNvSpPr>
            <a:spLocks noGrp="1"/>
          </p:cNvSpPr>
          <p:nvPr>
            <p:ph idx="1"/>
          </p:nvPr>
        </p:nvSpPr>
        <p:spPr/>
        <p:txBody>
          <a:bodyPr/>
          <a:lstStyle/>
          <a:p>
            <a:r>
              <a:rPr lang="en-US" dirty="0" smtClean="0"/>
              <a:t>Current and future systems integrate a GPU along with multiple cores</a:t>
            </a:r>
          </a:p>
          <a:p>
            <a:endParaRPr lang="en-US" dirty="0" smtClean="0"/>
          </a:p>
          <a:p>
            <a:r>
              <a:rPr lang="en-US" dirty="0" smtClean="0"/>
              <a:t>GPU shares the main memory with the CPU cores</a:t>
            </a:r>
          </a:p>
          <a:p>
            <a:pPr lvl="1"/>
            <a:endParaRPr lang="en-US" dirty="0" smtClean="0"/>
          </a:p>
          <a:p>
            <a:r>
              <a:rPr lang="en-US" dirty="0" smtClean="0"/>
              <a:t>GPU is </a:t>
            </a:r>
            <a:r>
              <a:rPr lang="en-US" dirty="0" smtClean="0">
                <a:solidFill>
                  <a:srgbClr val="FF0000"/>
                </a:solidFill>
              </a:rPr>
              <a:t>much more (4x-20x) memory-intensive</a:t>
            </a:r>
            <a:r>
              <a:rPr lang="en-US" dirty="0" smtClean="0"/>
              <a:t> than CPU</a:t>
            </a:r>
          </a:p>
          <a:p>
            <a:endParaRPr lang="en-US" dirty="0" smtClean="0"/>
          </a:p>
          <a:p>
            <a:r>
              <a:rPr lang="en-US" dirty="0" smtClean="0"/>
              <a:t>How should memory scheduling be done when GPU is integrated on-chip?</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7</a:t>
            </a:fld>
            <a:endParaRPr lang="en-US" alt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Content Placeholder 73"/>
          <p:cNvSpPr>
            <a:spLocks noGrp="1"/>
          </p:cNvSpPr>
          <p:nvPr>
            <p:ph idx="1"/>
          </p:nvPr>
        </p:nvSpPr>
        <p:spPr>
          <a:xfrm>
            <a:off x="228600" y="908720"/>
            <a:ext cx="8610600" cy="5339680"/>
          </a:xfrm>
        </p:spPr>
        <p:txBody>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pPr marL="0" indent="0">
              <a:buNone/>
            </a:pPr>
            <a:endParaRPr lang="en-US" dirty="0" smtClean="0"/>
          </a:p>
          <a:p>
            <a:pPr marL="0" indent="0">
              <a:buNone/>
            </a:pPr>
            <a:endParaRPr lang="en-US" dirty="0"/>
          </a:p>
          <a:p>
            <a:r>
              <a:rPr lang="en-US" dirty="0" smtClean="0"/>
              <a:t>GPU occupies a significant portion of the request buffers</a:t>
            </a:r>
          </a:p>
          <a:p>
            <a:pPr lvl="1"/>
            <a:r>
              <a:rPr lang="en-US" dirty="0" smtClean="0"/>
              <a:t>Limits </a:t>
            </a:r>
            <a:r>
              <a:rPr lang="en-US" dirty="0"/>
              <a:t>the MC’s visibility of the </a:t>
            </a:r>
            <a:r>
              <a:rPr lang="en-US" dirty="0" smtClean="0"/>
              <a:t>CPU applications</a:t>
            </a:r>
            <a:r>
              <a:rPr lang="en-US" dirty="0"/>
              <a:t>’ differing memory </a:t>
            </a:r>
            <a:r>
              <a:rPr lang="en-US" dirty="0" smtClean="0"/>
              <a:t>behavior </a:t>
            </a:r>
            <a:r>
              <a:rPr lang="en-US" dirty="0" smtClean="0">
                <a:sym typeface="Wingdings" pitchFamily="2" charset="2"/>
              </a:rPr>
              <a:t> can lead to a </a:t>
            </a:r>
            <a:r>
              <a:rPr lang="en-US" dirty="0" smtClean="0">
                <a:solidFill>
                  <a:srgbClr val="FF0000"/>
                </a:solidFill>
                <a:sym typeface="Wingdings" pitchFamily="2" charset="2"/>
              </a:rPr>
              <a:t>poor scheduling decision</a:t>
            </a:r>
            <a:endParaRPr lang="en-US" dirty="0">
              <a:solidFill>
                <a:srgbClr val="FF0000"/>
              </a:solidFill>
            </a:endParaRPr>
          </a:p>
        </p:txBody>
      </p:sp>
      <p:sp>
        <p:nvSpPr>
          <p:cNvPr id="2" name="Title 1"/>
          <p:cNvSpPr>
            <a:spLocks noGrp="1"/>
          </p:cNvSpPr>
          <p:nvPr>
            <p:ph type="title"/>
          </p:nvPr>
        </p:nvSpPr>
        <p:spPr/>
        <p:txBody>
          <a:bodyPr/>
          <a:lstStyle/>
          <a:p>
            <a:r>
              <a:rPr lang="en-US" dirty="0" smtClean="0"/>
              <a:t>Introducing the GPU into the System</a:t>
            </a:r>
            <a:endParaRPr lang="en-US" dirty="0"/>
          </a:p>
        </p:txBody>
      </p:sp>
      <p:sp>
        <p:nvSpPr>
          <p:cNvPr id="4" name="Slide Number Placeholder 3"/>
          <p:cNvSpPr>
            <a:spLocks noGrp="1"/>
          </p:cNvSpPr>
          <p:nvPr>
            <p:ph type="sldNum" sz="quarter" idx="11"/>
          </p:nvPr>
        </p:nvSpPr>
        <p:spPr/>
        <p:txBody>
          <a:bodyPr/>
          <a:lstStyle/>
          <a:p>
            <a:fld id="{323594FA-E141-4234-AE05-360401972BE7}" type="slidenum">
              <a:rPr lang="en-US" altLang="en-US" smtClean="0"/>
              <a:pPr/>
              <a:t>8</a:t>
            </a:fld>
            <a:endParaRPr lang="en-US" altLang="en-US"/>
          </a:p>
        </p:txBody>
      </p:sp>
      <p:sp>
        <p:nvSpPr>
          <p:cNvPr id="25" name="Rectangle 24"/>
          <p:cNvSpPr/>
          <p:nvPr/>
        </p:nvSpPr>
        <p:spPr>
          <a:xfrm>
            <a:off x="755576" y="1916832"/>
            <a:ext cx="7632848" cy="1224136"/>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755576" y="3140968"/>
            <a:ext cx="7632847" cy="523220"/>
          </a:xfrm>
          <a:prstGeom prst="rect">
            <a:avLst/>
          </a:prstGeom>
          <a:solidFill>
            <a:schemeClr val="tx2">
              <a:lumMod val="60000"/>
              <a:lumOff val="40000"/>
            </a:schemeClr>
          </a:solidFill>
          <a:ln w="38100">
            <a:solidFill>
              <a:schemeClr val="tx1"/>
            </a:solidFill>
          </a:ln>
        </p:spPr>
        <p:txBody>
          <a:bodyPr wrap="square" rtlCol="0">
            <a:spAutoFit/>
          </a:bodyPr>
          <a:lstStyle/>
          <a:p>
            <a:pPr algn="ctr"/>
            <a:r>
              <a:rPr lang="en-US" sz="2800" dirty="0" smtClean="0"/>
              <a:t>Memory Scheduler</a:t>
            </a:r>
            <a:endParaRPr lang="en-US" sz="2800" dirty="0"/>
          </a:p>
        </p:txBody>
      </p:sp>
      <p:sp>
        <p:nvSpPr>
          <p:cNvPr id="27" name="TextBox 26"/>
          <p:cNvSpPr txBox="1"/>
          <p:nvPr/>
        </p:nvSpPr>
        <p:spPr>
          <a:xfrm>
            <a:off x="1115616" y="908720"/>
            <a:ext cx="1100228" cy="461665"/>
          </a:xfrm>
          <a:prstGeom prst="rect">
            <a:avLst/>
          </a:prstGeom>
          <a:noFill/>
        </p:spPr>
        <p:txBody>
          <a:bodyPr wrap="square" rtlCol="0">
            <a:spAutoFit/>
          </a:bodyPr>
          <a:lstStyle/>
          <a:p>
            <a:r>
              <a:rPr lang="en-US" sz="2400" dirty="0" smtClean="0">
                <a:solidFill>
                  <a:srgbClr val="CC9900"/>
                </a:solidFill>
              </a:rPr>
              <a:t>Core 1</a:t>
            </a:r>
            <a:endParaRPr lang="en-US" sz="2400" dirty="0">
              <a:solidFill>
                <a:srgbClr val="CC9900"/>
              </a:solidFill>
            </a:endParaRPr>
          </a:p>
        </p:txBody>
      </p:sp>
      <p:sp>
        <p:nvSpPr>
          <p:cNvPr id="28" name="TextBox 27"/>
          <p:cNvSpPr txBox="1"/>
          <p:nvPr/>
        </p:nvSpPr>
        <p:spPr>
          <a:xfrm>
            <a:off x="2597078" y="908720"/>
            <a:ext cx="1100228" cy="461665"/>
          </a:xfrm>
          <a:prstGeom prst="rect">
            <a:avLst/>
          </a:prstGeom>
          <a:noFill/>
        </p:spPr>
        <p:txBody>
          <a:bodyPr wrap="square" rtlCol="0">
            <a:spAutoFit/>
          </a:bodyPr>
          <a:lstStyle/>
          <a:p>
            <a:r>
              <a:rPr lang="en-US" sz="2400" dirty="0" smtClean="0">
                <a:solidFill>
                  <a:srgbClr val="0000FF"/>
                </a:solidFill>
              </a:rPr>
              <a:t>Core 2</a:t>
            </a:r>
            <a:endParaRPr lang="en-US" sz="2400" dirty="0">
              <a:solidFill>
                <a:srgbClr val="0000FF"/>
              </a:solidFill>
            </a:endParaRPr>
          </a:p>
        </p:txBody>
      </p:sp>
      <p:sp>
        <p:nvSpPr>
          <p:cNvPr id="29" name="TextBox 28"/>
          <p:cNvSpPr txBox="1"/>
          <p:nvPr/>
        </p:nvSpPr>
        <p:spPr>
          <a:xfrm>
            <a:off x="4078541" y="908720"/>
            <a:ext cx="1100228" cy="461665"/>
          </a:xfrm>
          <a:prstGeom prst="rect">
            <a:avLst/>
          </a:prstGeom>
          <a:noFill/>
        </p:spPr>
        <p:txBody>
          <a:bodyPr wrap="square" rtlCol="0">
            <a:spAutoFit/>
          </a:bodyPr>
          <a:lstStyle/>
          <a:p>
            <a:r>
              <a:rPr lang="en-US" sz="2400" dirty="0" smtClean="0">
                <a:solidFill>
                  <a:srgbClr val="FF0000"/>
                </a:solidFill>
              </a:rPr>
              <a:t>Core 3</a:t>
            </a:r>
            <a:endParaRPr lang="en-US" sz="2400" dirty="0">
              <a:solidFill>
                <a:srgbClr val="FF0000"/>
              </a:solidFill>
            </a:endParaRPr>
          </a:p>
        </p:txBody>
      </p:sp>
      <p:sp>
        <p:nvSpPr>
          <p:cNvPr id="30" name="TextBox 29"/>
          <p:cNvSpPr txBox="1"/>
          <p:nvPr/>
        </p:nvSpPr>
        <p:spPr>
          <a:xfrm>
            <a:off x="5492665" y="908720"/>
            <a:ext cx="1100228" cy="461665"/>
          </a:xfrm>
          <a:prstGeom prst="rect">
            <a:avLst/>
          </a:prstGeom>
          <a:noFill/>
        </p:spPr>
        <p:txBody>
          <a:bodyPr wrap="square" rtlCol="0">
            <a:spAutoFit/>
          </a:bodyPr>
          <a:lstStyle/>
          <a:p>
            <a:r>
              <a:rPr lang="en-US" sz="2400" dirty="0" smtClean="0">
                <a:solidFill>
                  <a:schemeClr val="accent2">
                    <a:lumMod val="75000"/>
                  </a:schemeClr>
                </a:solidFill>
              </a:rPr>
              <a:t>Core 4</a:t>
            </a:r>
            <a:endParaRPr lang="en-US" sz="2400" dirty="0">
              <a:solidFill>
                <a:schemeClr val="accent2">
                  <a:lumMod val="75000"/>
                </a:schemeClr>
              </a:solidFill>
            </a:endParaRPr>
          </a:p>
        </p:txBody>
      </p:sp>
      <p:sp>
        <p:nvSpPr>
          <p:cNvPr id="31" name="Down Arrow 30"/>
          <p:cNvSpPr/>
          <p:nvPr/>
        </p:nvSpPr>
        <p:spPr>
          <a:xfrm>
            <a:off x="1480325"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Down Arrow 31"/>
          <p:cNvSpPr/>
          <p:nvPr/>
        </p:nvSpPr>
        <p:spPr>
          <a:xfrm>
            <a:off x="2992493"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Down Arrow 32"/>
          <p:cNvSpPr/>
          <p:nvPr/>
        </p:nvSpPr>
        <p:spPr>
          <a:xfrm>
            <a:off x="4432653"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Down Arrow 33"/>
          <p:cNvSpPr/>
          <p:nvPr/>
        </p:nvSpPr>
        <p:spPr>
          <a:xfrm>
            <a:off x="5872813"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Down Arrow 34"/>
          <p:cNvSpPr/>
          <p:nvPr/>
        </p:nvSpPr>
        <p:spPr>
          <a:xfrm>
            <a:off x="3719946" y="3861048"/>
            <a:ext cx="128965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2627784" y="4283804"/>
            <a:ext cx="3456384" cy="369332"/>
          </a:xfrm>
          <a:prstGeom prst="rect">
            <a:avLst/>
          </a:prstGeom>
          <a:noFill/>
        </p:spPr>
        <p:txBody>
          <a:bodyPr wrap="square" rtlCol="0">
            <a:spAutoFit/>
          </a:bodyPr>
          <a:lstStyle/>
          <a:p>
            <a:pPr algn="ctr"/>
            <a:r>
              <a:rPr lang="en-US" dirty="0" smtClean="0"/>
              <a:t>To DRAM</a:t>
            </a:r>
            <a:endParaRPr lang="en-US" dirty="0"/>
          </a:p>
        </p:txBody>
      </p:sp>
      <p:sp>
        <p:nvSpPr>
          <p:cNvPr id="37" name="Rectangle 36"/>
          <p:cNvSpPr/>
          <p:nvPr/>
        </p:nvSpPr>
        <p:spPr>
          <a:xfrm>
            <a:off x="827584"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827584"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827584"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1763688"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1763688"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1763688"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2699792"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2699792"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2699792"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p:cNvSpPr/>
          <p:nvPr/>
        </p:nvSpPr>
        <p:spPr>
          <a:xfrm>
            <a:off x="3635896"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3635896"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3635896"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4572000"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4572000"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4572000"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5508104"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5508104"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a:off x="5508104"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6444208"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6444208"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6444208"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p:nvPr/>
        </p:nvSpPr>
        <p:spPr>
          <a:xfrm>
            <a:off x="7380312"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p:nvPr/>
        </p:nvSpPr>
        <p:spPr>
          <a:xfrm>
            <a:off x="7380312"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p:nvPr/>
        </p:nvSpPr>
        <p:spPr>
          <a:xfrm>
            <a:off x="7380312"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p:cNvSpPr txBox="1"/>
          <p:nvPr/>
        </p:nvSpPr>
        <p:spPr>
          <a:xfrm>
            <a:off x="827584" y="1988840"/>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67" name="TextBox 66"/>
          <p:cNvSpPr txBox="1"/>
          <p:nvPr/>
        </p:nvSpPr>
        <p:spPr>
          <a:xfrm>
            <a:off x="4572000" y="1988840"/>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74" name="TextBox 73"/>
          <p:cNvSpPr txBox="1"/>
          <p:nvPr/>
        </p:nvSpPr>
        <p:spPr>
          <a:xfrm>
            <a:off x="6853014" y="984920"/>
            <a:ext cx="1100228" cy="461665"/>
          </a:xfrm>
          <a:prstGeom prst="rect">
            <a:avLst/>
          </a:prstGeom>
          <a:solidFill>
            <a:srgbClr val="A61A9F"/>
          </a:solidFill>
          <a:ln>
            <a:solidFill>
              <a:schemeClr val="tx1"/>
            </a:solidFill>
          </a:ln>
        </p:spPr>
        <p:txBody>
          <a:bodyPr wrap="square" rtlCol="0">
            <a:spAutoFit/>
          </a:bodyPr>
          <a:lstStyle/>
          <a:p>
            <a:pPr algn="ctr"/>
            <a:r>
              <a:rPr lang="en-US" sz="2400" dirty="0" smtClean="0">
                <a:solidFill>
                  <a:schemeClr val="bg1"/>
                </a:solidFill>
              </a:rPr>
              <a:t>GPU</a:t>
            </a:r>
            <a:endParaRPr lang="en-US" sz="2400" dirty="0">
              <a:solidFill>
                <a:schemeClr val="bg1"/>
              </a:solidFill>
            </a:endParaRPr>
          </a:p>
        </p:txBody>
      </p:sp>
      <p:sp>
        <p:nvSpPr>
          <p:cNvPr id="75" name="Down Arrow 74"/>
          <p:cNvSpPr/>
          <p:nvPr/>
        </p:nvSpPr>
        <p:spPr>
          <a:xfrm>
            <a:off x="7236296"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p:cNvSpPr txBox="1"/>
          <p:nvPr/>
        </p:nvSpPr>
        <p:spPr>
          <a:xfrm>
            <a:off x="1763688" y="198884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77" name="TextBox 76"/>
          <p:cNvSpPr txBox="1"/>
          <p:nvPr/>
        </p:nvSpPr>
        <p:spPr>
          <a:xfrm>
            <a:off x="2699792" y="198884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78" name="TextBox 77"/>
          <p:cNvSpPr txBox="1"/>
          <p:nvPr/>
        </p:nvSpPr>
        <p:spPr>
          <a:xfrm>
            <a:off x="3635896" y="1988840"/>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86" name="TextBox 85"/>
          <p:cNvSpPr txBox="1"/>
          <p:nvPr/>
        </p:nvSpPr>
        <p:spPr>
          <a:xfrm>
            <a:off x="5508104" y="198884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87" name="TextBox 86"/>
          <p:cNvSpPr txBox="1"/>
          <p:nvPr/>
        </p:nvSpPr>
        <p:spPr>
          <a:xfrm>
            <a:off x="6444208" y="198884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88" name="TextBox 87"/>
          <p:cNvSpPr txBox="1"/>
          <p:nvPr/>
        </p:nvSpPr>
        <p:spPr>
          <a:xfrm>
            <a:off x="7380312" y="198884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72" name="TextBox 71"/>
          <p:cNvSpPr txBox="1"/>
          <p:nvPr/>
        </p:nvSpPr>
        <p:spPr>
          <a:xfrm>
            <a:off x="2699792" y="1986691"/>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65" name="TextBox 64"/>
          <p:cNvSpPr txBox="1"/>
          <p:nvPr/>
        </p:nvSpPr>
        <p:spPr>
          <a:xfrm>
            <a:off x="827584" y="2699628"/>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79" name="TextBox 78"/>
          <p:cNvSpPr txBox="1"/>
          <p:nvPr/>
        </p:nvSpPr>
        <p:spPr>
          <a:xfrm>
            <a:off x="3635896"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80" name="TextBox 79"/>
          <p:cNvSpPr txBox="1"/>
          <p:nvPr/>
        </p:nvSpPr>
        <p:spPr>
          <a:xfrm>
            <a:off x="2699792" y="2699394"/>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81" name="TextBox 80"/>
          <p:cNvSpPr txBox="1"/>
          <p:nvPr/>
        </p:nvSpPr>
        <p:spPr>
          <a:xfrm>
            <a:off x="1763688"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85" name="TextBox 84"/>
          <p:cNvSpPr txBox="1"/>
          <p:nvPr/>
        </p:nvSpPr>
        <p:spPr>
          <a:xfrm>
            <a:off x="5508104"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90" name="TextBox 89"/>
          <p:cNvSpPr txBox="1"/>
          <p:nvPr/>
        </p:nvSpPr>
        <p:spPr>
          <a:xfrm>
            <a:off x="6444208"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91" name="TextBox 90"/>
          <p:cNvSpPr txBox="1"/>
          <p:nvPr/>
        </p:nvSpPr>
        <p:spPr>
          <a:xfrm>
            <a:off x="7380312"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64" name="TextBox 63"/>
          <p:cNvSpPr txBox="1"/>
          <p:nvPr/>
        </p:nvSpPr>
        <p:spPr>
          <a:xfrm>
            <a:off x="1763688" y="2339588"/>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66" name="TextBox 65"/>
          <p:cNvSpPr txBox="1"/>
          <p:nvPr/>
        </p:nvSpPr>
        <p:spPr>
          <a:xfrm>
            <a:off x="3635896" y="233958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69" name="TextBox 68"/>
          <p:cNvSpPr txBox="1"/>
          <p:nvPr/>
        </p:nvSpPr>
        <p:spPr>
          <a:xfrm>
            <a:off x="2699792" y="2339588"/>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70" name="TextBox 69"/>
          <p:cNvSpPr txBox="1"/>
          <p:nvPr/>
        </p:nvSpPr>
        <p:spPr>
          <a:xfrm>
            <a:off x="5508104" y="2344351"/>
            <a:ext cx="936104" cy="369332"/>
          </a:xfrm>
          <a:prstGeom prst="rect">
            <a:avLst/>
          </a:prstGeom>
          <a:solidFill>
            <a:srgbClr val="FF5050"/>
          </a:solidFill>
          <a:ln w="22225">
            <a:solidFill>
              <a:schemeClr val="tx1"/>
            </a:solidFill>
          </a:ln>
        </p:spPr>
        <p:txBody>
          <a:bodyPr wrap="square" rtlCol="0">
            <a:spAutoFit/>
          </a:bodyPr>
          <a:lstStyle/>
          <a:p>
            <a:pPr algn="ctr"/>
            <a:r>
              <a:rPr lang="en-US" dirty="0" err="1" smtClean="0"/>
              <a:t>Req</a:t>
            </a:r>
            <a:endParaRPr lang="en-US" dirty="0"/>
          </a:p>
        </p:txBody>
      </p:sp>
      <p:sp>
        <p:nvSpPr>
          <p:cNvPr id="71" name="TextBox 70"/>
          <p:cNvSpPr txBox="1"/>
          <p:nvPr/>
        </p:nvSpPr>
        <p:spPr>
          <a:xfrm>
            <a:off x="7380312" y="2344351"/>
            <a:ext cx="936104" cy="369332"/>
          </a:xfrm>
          <a:prstGeom prst="rect">
            <a:avLst/>
          </a:prstGeom>
          <a:solidFill>
            <a:schemeClr val="tx2">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82" name="TextBox 81"/>
          <p:cNvSpPr txBox="1"/>
          <p:nvPr/>
        </p:nvSpPr>
        <p:spPr>
          <a:xfrm>
            <a:off x="827584" y="2341736"/>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89" name="TextBox 88"/>
          <p:cNvSpPr txBox="1"/>
          <p:nvPr/>
        </p:nvSpPr>
        <p:spPr>
          <a:xfrm>
            <a:off x="6444208" y="2345530"/>
            <a:ext cx="936104" cy="367919"/>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84" name="TextBox 83"/>
          <p:cNvSpPr txBox="1"/>
          <p:nvPr/>
        </p:nvSpPr>
        <p:spPr>
          <a:xfrm>
            <a:off x="4572000" y="270271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83" name="TextBox 82"/>
          <p:cNvSpPr txBox="1"/>
          <p:nvPr/>
        </p:nvSpPr>
        <p:spPr>
          <a:xfrm>
            <a:off x="4572000" y="2340770"/>
            <a:ext cx="936104" cy="369094"/>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1" nodeType="clickEffect">
                                  <p:stCondLst>
                                    <p:cond delay="0"/>
                                  </p:stCondLst>
                                  <p:childTnLst>
                                    <p:set>
                                      <p:cBhvr>
                                        <p:cTn id="12" dur="1" fill="hold">
                                          <p:stCondLst>
                                            <p:cond delay="0"/>
                                          </p:stCondLst>
                                        </p:cTn>
                                        <p:tgtEl>
                                          <p:spTgt spid="63"/>
                                        </p:tgtEl>
                                        <p:attrNameLst>
                                          <p:attrName>style.visibility</p:attrName>
                                        </p:attrNameLst>
                                      </p:cBhvr>
                                      <p:to>
                                        <p:strVal val="visible"/>
                                      </p:to>
                                    </p:set>
                                  </p:childTnLst>
                                </p:cTn>
                              </p:par>
                              <p:par>
                                <p:cTn id="13" presetID="42" presetClass="path" presetSubtype="0" accel="50000" decel="50000" fill="hold" grpId="0" nodeType="withEffect">
                                  <p:stCondLst>
                                    <p:cond delay="0"/>
                                  </p:stCondLst>
                                  <p:childTnLst>
                                    <p:animMotion origin="layout" path="M 0.03541 -0.13185 L 3.33333E-6 1.76729E-6 " pathEditMode="relative" rAng="0" ptsTypes="AA">
                                      <p:cBhvr>
                                        <p:cTn id="14" dur="1000" fill="hold"/>
                                        <p:tgtEl>
                                          <p:spTgt spid="63"/>
                                        </p:tgtEl>
                                        <p:attrNameLst>
                                          <p:attrName>ppt_x</p:attrName>
                                          <p:attrName>ppt_y</p:attrName>
                                        </p:attrNameLst>
                                      </p:cBhvr>
                                      <p:rCtr x="-1771" y="6593"/>
                                    </p:animMotion>
                                  </p:childTnLst>
                                </p:cTn>
                              </p:par>
                              <p:par>
                                <p:cTn id="15" presetID="1" presetClass="entr" presetSubtype="0" fill="hold" grpId="1" nodeType="withEffect">
                                  <p:stCondLst>
                                    <p:cond delay="0"/>
                                  </p:stCondLst>
                                  <p:childTnLst>
                                    <p:set>
                                      <p:cBhvr>
                                        <p:cTn id="16" dur="1" fill="hold">
                                          <p:stCondLst>
                                            <p:cond delay="0"/>
                                          </p:stCondLst>
                                        </p:cTn>
                                        <p:tgtEl>
                                          <p:spTgt spid="64"/>
                                        </p:tgtEl>
                                        <p:attrNameLst>
                                          <p:attrName>style.visibility</p:attrName>
                                        </p:attrNameLst>
                                      </p:cBhvr>
                                      <p:to>
                                        <p:strVal val="visible"/>
                                      </p:to>
                                    </p:set>
                                  </p:childTnLst>
                                </p:cTn>
                              </p:par>
                              <p:par>
                                <p:cTn id="17" presetID="42" presetClass="path" presetSubtype="0" accel="50000" decel="50000" fill="hold" grpId="0" nodeType="withEffect">
                                  <p:stCondLst>
                                    <p:cond delay="0"/>
                                  </p:stCondLst>
                                  <p:childTnLst>
                                    <p:animMotion origin="layout" path="M 0.09843 -0.19338 L 2.77778E-6 -1.38793E-7 " pathEditMode="relative" rAng="0" ptsTypes="AA">
                                      <p:cBhvr>
                                        <p:cTn id="18" dur="1000" fill="hold"/>
                                        <p:tgtEl>
                                          <p:spTgt spid="64"/>
                                        </p:tgtEl>
                                        <p:attrNameLst>
                                          <p:attrName>ppt_x</p:attrName>
                                          <p:attrName>ppt_y</p:attrName>
                                        </p:attrNameLst>
                                      </p:cBhvr>
                                      <p:rCtr x="-4931" y="9669"/>
                                    </p:animMotion>
                                  </p:childTnLst>
                                </p:cTn>
                              </p:par>
                              <p:par>
                                <p:cTn id="19" presetID="1" presetClass="entr" presetSubtype="0" fill="hold" grpId="1" nodeType="withEffect">
                                  <p:stCondLst>
                                    <p:cond delay="0"/>
                                  </p:stCondLst>
                                  <p:childTnLst>
                                    <p:set>
                                      <p:cBhvr>
                                        <p:cTn id="20" dur="1" fill="hold">
                                          <p:stCondLst>
                                            <p:cond delay="0"/>
                                          </p:stCondLst>
                                        </p:cTn>
                                        <p:tgtEl>
                                          <p:spTgt spid="66"/>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70"/>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71"/>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67"/>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65"/>
                                        </p:tgtEl>
                                        <p:attrNameLst>
                                          <p:attrName>style.visibility</p:attrName>
                                        </p:attrNameLst>
                                      </p:cBhvr>
                                      <p:to>
                                        <p:strVal val="visible"/>
                                      </p:to>
                                    </p:set>
                                  </p:childTnLst>
                                </p:cTn>
                              </p:par>
                              <p:par>
                                <p:cTn id="29" presetID="42" presetClass="path" presetSubtype="0" accel="50000" decel="50000" fill="hold" grpId="0" nodeType="withEffect">
                                  <p:stCondLst>
                                    <p:cond delay="0"/>
                                  </p:stCondLst>
                                  <p:childTnLst>
                                    <p:animMotion origin="layout" path="M 0.35053 -0.16204 L -4.72222E-6 4.44444E-6 " pathEditMode="relative" rAng="0" ptsTypes="AA">
                                      <p:cBhvr>
                                        <p:cTn id="30" dur="1000" fill="hold"/>
                                        <p:tgtEl>
                                          <p:spTgt spid="66"/>
                                        </p:tgtEl>
                                        <p:attrNameLst>
                                          <p:attrName>ppt_x</p:attrName>
                                          <p:attrName>ppt_y</p:attrName>
                                        </p:attrNameLst>
                                      </p:cBhvr>
                                      <p:rCtr x="-17535" y="8102"/>
                                    </p:animMotion>
                                  </p:childTnLst>
                                </p:cTn>
                              </p:par>
                              <p:par>
                                <p:cTn id="31" presetID="42" presetClass="path" presetSubtype="0" accel="50000" decel="50000" fill="hold" grpId="0" nodeType="withEffect">
                                  <p:stCondLst>
                                    <p:cond delay="0"/>
                                  </p:stCondLst>
                                  <p:childTnLst>
                                    <p:animMotion origin="layout" path="M -0.16128 -0.18297 L -2.22222E-6 -1.38793E-7 " pathEditMode="relative" rAng="0" ptsTypes="AA">
                                      <p:cBhvr>
                                        <p:cTn id="32" dur="1000" fill="hold"/>
                                        <p:tgtEl>
                                          <p:spTgt spid="70"/>
                                        </p:tgtEl>
                                        <p:attrNameLst>
                                          <p:attrName>ppt_x</p:attrName>
                                          <p:attrName>ppt_y</p:attrName>
                                        </p:attrNameLst>
                                      </p:cBhvr>
                                      <p:rCtr x="8056" y="9137"/>
                                    </p:animMotion>
                                  </p:childTnLst>
                                </p:cTn>
                              </p:par>
                              <p:par>
                                <p:cTn id="33" presetID="42" presetClass="path" presetSubtype="0" accel="50000" decel="50000" fill="hold" grpId="0" nodeType="withEffect">
                                  <p:stCondLst>
                                    <p:cond delay="0"/>
                                  </p:stCondLst>
                                  <p:childTnLst>
                                    <p:animMotion origin="layout" path="M -0.20868 -0.18297 L -3.33333E-6 -1.38793E-7 " pathEditMode="relative" rAng="0" ptsTypes="AA">
                                      <p:cBhvr>
                                        <p:cTn id="34" dur="1000" fill="hold"/>
                                        <p:tgtEl>
                                          <p:spTgt spid="71"/>
                                        </p:tgtEl>
                                        <p:attrNameLst>
                                          <p:attrName>ppt_x</p:attrName>
                                          <p:attrName>ppt_y</p:attrName>
                                        </p:attrNameLst>
                                      </p:cBhvr>
                                      <p:rCtr x="10434" y="9137"/>
                                    </p:animMotion>
                                  </p:childTnLst>
                                </p:cTn>
                              </p:par>
                              <p:par>
                                <p:cTn id="35" presetID="42" presetClass="path" presetSubtype="0" accel="50000" decel="50000" fill="hold" grpId="0" nodeType="withEffect">
                                  <p:stCondLst>
                                    <p:cond delay="0"/>
                                  </p:stCondLst>
                                  <p:childTnLst>
                                    <p:animMotion origin="layout" path="M -0.37414 -0.13185 L 4.72222E-6 1.76729E-6 " pathEditMode="relative" rAng="0" ptsTypes="AA">
                                      <p:cBhvr>
                                        <p:cTn id="36" dur="1000" fill="hold"/>
                                        <p:tgtEl>
                                          <p:spTgt spid="67"/>
                                        </p:tgtEl>
                                        <p:attrNameLst>
                                          <p:attrName>ppt_x</p:attrName>
                                          <p:attrName>ppt_y</p:attrName>
                                        </p:attrNameLst>
                                      </p:cBhvr>
                                      <p:rCtr x="18698" y="6593"/>
                                    </p:animMotion>
                                  </p:childTnLst>
                                </p:cTn>
                              </p:par>
                              <p:par>
                                <p:cTn id="37" presetID="42" presetClass="path" presetSubtype="0" accel="50000" decel="50000" fill="hold" grpId="0" nodeType="withEffect">
                                  <p:stCondLst>
                                    <p:cond delay="0"/>
                                  </p:stCondLst>
                                  <p:childTnLst>
                                    <p:animMotion origin="layout" path="M 0.03541 -0.23548 L 3.33333E-6 3.00717E-8 " pathEditMode="relative" rAng="0" ptsTypes="AA">
                                      <p:cBhvr>
                                        <p:cTn id="38" dur="1000" fill="hold"/>
                                        <p:tgtEl>
                                          <p:spTgt spid="65"/>
                                        </p:tgtEl>
                                        <p:attrNameLst>
                                          <p:attrName>ppt_x</p:attrName>
                                          <p:attrName>ppt_y</p:attrName>
                                        </p:attrNameLst>
                                      </p:cBhvr>
                                      <p:rCtr x="-1771" y="11774"/>
                                    </p:animMotion>
                                  </p:childTnLst>
                                </p:cTn>
                              </p:par>
                              <p:par>
                                <p:cTn id="39" presetID="1" presetClass="entr" presetSubtype="0" fill="hold" grpId="1" nodeType="withEffect">
                                  <p:stCondLst>
                                    <p:cond delay="0"/>
                                  </p:stCondLst>
                                  <p:childTnLst>
                                    <p:set>
                                      <p:cBhvr>
                                        <p:cTn id="40" dur="1" fill="hold">
                                          <p:stCondLst>
                                            <p:cond delay="0"/>
                                          </p:stCondLst>
                                        </p:cTn>
                                        <p:tgtEl>
                                          <p:spTgt spid="69"/>
                                        </p:tgtEl>
                                        <p:attrNameLst>
                                          <p:attrName>style.visibility</p:attrName>
                                        </p:attrNameLst>
                                      </p:cBhvr>
                                      <p:to>
                                        <p:strVal val="visible"/>
                                      </p:to>
                                    </p:set>
                                  </p:childTnLst>
                                </p:cTn>
                              </p:par>
                              <p:par>
                                <p:cTn id="41" presetID="42" presetClass="path" presetSubtype="0" accel="50000" decel="50000" fill="hold" grpId="0" nodeType="withEffect">
                                  <p:stCondLst>
                                    <p:cond delay="0"/>
                                  </p:stCondLst>
                                  <p:childTnLst>
                                    <p:animMotion origin="layout" path="M -0.00382 -0.19338 L -4.16667E-6 -1.38793E-7 " pathEditMode="relative" rAng="0" ptsTypes="AA">
                                      <p:cBhvr>
                                        <p:cTn id="42" dur="1000" fill="hold"/>
                                        <p:tgtEl>
                                          <p:spTgt spid="69"/>
                                        </p:tgtEl>
                                        <p:attrNameLst>
                                          <p:attrName>ppt_x</p:attrName>
                                          <p:attrName>ppt_y</p:attrName>
                                        </p:attrNameLst>
                                      </p:cBhvr>
                                      <p:rCtr x="191" y="9669"/>
                                    </p:animMotion>
                                  </p:childTnLst>
                                </p:cTn>
                              </p:par>
                              <p:par>
                                <p:cTn id="43" presetID="1" presetClass="entr" presetSubtype="0" fill="hold" grpId="1" nodeType="withEffect">
                                  <p:stCondLst>
                                    <p:cond delay="0"/>
                                  </p:stCondLst>
                                  <p:childTnLst>
                                    <p:set>
                                      <p:cBhvr>
                                        <p:cTn id="44" dur="1" fill="hold">
                                          <p:stCondLst>
                                            <p:cond delay="0"/>
                                          </p:stCondLst>
                                        </p:cTn>
                                        <p:tgtEl>
                                          <p:spTgt spid="76"/>
                                        </p:tgtEl>
                                        <p:attrNameLst>
                                          <p:attrName>style.visibility</p:attrName>
                                        </p:attrNameLst>
                                      </p:cBhvr>
                                      <p:to>
                                        <p:strVal val="visible"/>
                                      </p:to>
                                    </p:set>
                                  </p:childTnLst>
                                </p:cTn>
                              </p:par>
                              <p:par>
                                <p:cTn id="45" presetID="42" presetClass="path" presetSubtype="0" accel="50000" decel="50000" fill="hold" grpId="0" nodeType="withEffect">
                                  <p:stCondLst>
                                    <p:cond delay="0"/>
                                  </p:stCondLst>
                                  <p:childTnLst>
                                    <p:animMotion origin="layout" path="M 0.55521 -0.13185 L 2.77778E-6 1.76729E-6 " pathEditMode="relative" rAng="0" ptsTypes="AA">
                                      <p:cBhvr>
                                        <p:cTn id="46" dur="1000" fill="hold"/>
                                        <p:tgtEl>
                                          <p:spTgt spid="76"/>
                                        </p:tgtEl>
                                        <p:attrNameLst>
                                          <p:attrName>ppt_x</p:attrName>
                                          <p:attrName>ppt_y</p:attrName>
                                        </p:attrNameLst>
                                      </p:cBhvr>
                                      <p:rCtr x="-27760" y="6593"/>
                                    </p:animMotion>
                                  </p:childTnLst>
                                </p:cTn>
                              </p:par>
                              <p:par>
                                <p:cTn id="47" presetID="1" presetClass="entr" presetSubtype="0" fill="hold" grpId="1" nodeType="withEffect">
                                  <p:stCondLst>
                                    <p:cond delay="0"/>
                                  </p:stCondLst>
                                  <p:childTnLst>
                                    <p:set>
                                      <p:cBhvr>
                                        <p:cTn id="48" dur="1" fill="hold">
                                          <p:stCondLst>
                                            <p:cond delay="0"/>
                                          </p:stCondLst>
                                        </p:cTn>
                                        <p:tgtEl>
                                          <p:spTgt spid="77"/>
                                        </p:tgtEl>
                                        <p:attrNameLst>
                                          <p:attrName>style.visibility</p:attrName>
                                        </p:attrNameLst>
                                      </p:cBhvr>
                                      <p:to>
                                        <p:strVal val="visible"/>
                                      </p:to>
                                    </p:set>
                                  </p:childTnLst>
                                </p:cTn>
                              </p:par>
                              <p:par>
                                <p:cTn id="49" presetID="42" presetClass="path" presetSubtype="0" accel="50000" decel="50000" fill="hold" grpId="0" nodeType="withEffect">
                                  <p:stCondLst>
                                    <p:cond delay="0"/>
                                  </p:stCondLst>
                                  <p:childTnLst>
                                    <p:animMotion origin="layout" path="M 0.45296 -0.13185 L -4.16667E-6 1.76729E-6 " pathEditMode="relative" rAng="0" ptsTypes="AA">
                                      <p:cBhvr>
                                        <p:cTn id="50" dur="1000" fill="hold"/>
                                        <p:tgtEl>
                                          <p:spTgt spid="77"/>
                                        </p:tgtEl>
                                        <p:attrNameLst>
                                          <p:attrName>ppt_x</p:attrName>
                                          <p:attrName>ppt_y</p:attrName>
                                        </p:attrNameLst>
                                      </p:cBhvr>
                                      <p:rCtr x="-22656" y="6593"/>
                                    </p:animMotion>
                                  </p:childTnLst>
                                </p:cTn>
                              </p:par>
                              <p:par>
                                <p:cTn id="51" presetID="1" presetClass="entr" presetSubtype="0" fill="hold" grpId="1" nodeType="withEffect">
                                  <p:stCondLst>
                                    <p:cond delay="0"/>
                                  </p:stCondLst>
                                  <p:childTnLst>
                                    <p:set>
                                      <p:cBhvr>
                                        <p:cTn id="52" dur="1" fill="hold">
                                          <p:stCondLst>
                                            <p:cond delay="0"/>
                                          </p:stCondLst>
                                        </p:cTn>
                                        <p:tgtEl>
                                          <p:spTgt spid="78"/>
                                        </p:tgtEl>
                                        <p:attrNameLst>
                                          <p:attrName>style.visibility</p:attrName>
                                        </p:attrNameLst>
                                      </p:cBhvr>
                                      <p:to>
                                        <p:strVal val="visible"/>
                                      </p:to>
                                    </p:set>
                                  </p:childTnLst>
                                </p:cTn>
                              </p:par>
                              <p:par>
                                <p:cTn id="53" presetID="42" presetClass="path" presetSubtype="0" accel="50000" decel="50000" fill="hold" grpId="0" nodeType="withEffect">
                                  <p:stCondLst>
                                    <p:cond delay="0"/>
                                  </p:stCondLst>
                                  <p:childTnLst>
                                    <p:animMotion origin="layout" path="M -0.10625 -0.13185 L -4.72222E-6 1.76729E-6 " pathEditMode="relative" rAng="0" ptsTypes="AA">
                                      <p:cBhvr>
                                        <p:cTn id="54" dur="1000" fill="hold"/>
                                        <p:tgtEl>
                                          <p:spTgt spid="78"/>
                                        </p:tgtEl>
                                        <p:attrNameLst>
                                          <p:attrName>ppt_x</p:attrName>
                                          <p:attrName>ppt_y</p:attrName>
                                        </p:attrNameLst>
                                      </p:cBhvr>
                                      <p:rCtr x="5313" y="6593"/>
                                    </p:animMotion>
                                  </p:childTnLst>
                                </p:cTn>
                              </p:par>
                              <p:par>
                                <p:cTn id="55" presetID="1" presetClass="entr" presetSubtype="0" fill="hold" grpId="1" nodeType="withEffect">
                                  <p:stCondLst>
                                    <p:cond delay="0"/>
                                  </p:stCondLst>
                                  <p:childTnLst>
                                    <p:set>
                                      <p:cBhvr>
                                        <p:cTn id="56" dur="1" fill="hold">
                                          <p:stCondLst>
                                            <p:cond delay="0"/>
                                          </p:stCondLst>
                                        </p:cTn>
                                        <p:tgtEl>
                                          <p:spTgt spid="79"/>
                                        </p:tgtEl>
                                        <p:attrNameLst>
                                          <p:attrName>style.visibility</p:attrName>
                                        </p:attrNameLst>
                                      </p:cBhvr>
                                      <p:to>
                                        <p:strVal val="visible"/>
                                      </p:to>
                                    </p:set>
                                  </p:childTnLst>
                                </p:cTn>
                              </p:par>
                              <p:par>
                                <p:cTn id="57" presetID="42" presetClass="path" presetSubtype="0" accel="50000" decel="50000" fill="hold" grpId="0" nodeType="withEffect">
                                  <p:stCondLst>
                                    <p:cond delay="0"/>
                                  </p:stCondLst>
                                  <p:childTnLst>
                                    <p:animMotion origin="layout" path="M 0.35053 -0.22484 L -4.72222E-6 3.00717E-8 " pathEditMode="relative" rAng="0" ptsTypes="AA">
                                      <p:cBhvr>
                                        <p:cTn id="58" dur="1000" fill="hold"/>
                                        <p:tgtEl>
                                          <p:spTgt spid="79"/>
                                        </p:tgtEl>
                                        <p:attrNameLst>
                                          <p:attrName>ppt_x</p:attrName>
                                          <p:attrName>ppt_y</p:attrName>
                                        </p:attrNameLst>
                                      </p:cBhvr>
                                      <p:rCtr x="-17535" y="11242"/>
                                    </p:animMotion>
                                  </p:childTnLst>
                                </p:cTn>
                              </p:par>
                              <p:par>
                                <p:cTn id="59" presetID="1" presetClass="entr" presetSubtype="0" fill="hold" grpId="1" nodeType="withEffect">
                                  <p:stCondLst>
                                    <p:cond delay="0"/>
                                  </p:stCondLst>
                                  <p:childTnLst>
                                    <p:set>
                                      <p:cBhvr>
                                        <p:cTn id="60" dur="1" fill="hold">
                                          <p:stCondLst>
                                            <p:cond delay="0"/>
                                          </p:stCondLst>
                                        </p:cTn>
                                        <p:tgtEl>
                                          <p:spTgt spid="80"/>
                                        </p:tgtEl>
                                        <p:attrNameLst>
                                          <p:attrName>style.visibility</p:attrName>
                                        </p:attrNameLst>
                                      </p:cBhvr>
                                      <p:to>
                                        <p:strVal val="visible"/>
                                      </p:to>
                                    </p:set>
                                  </p:childTnLst>
                                </p:cTn>
                              </p:par>
                              <p:par>
                                <p:cTn id="61" presetID="42" presetClass="path" presetSubtype="0" accel="50000" decel="50000" fill="hold" grpId="0" nodeType="withEffect">
                                  <p:stCondLst>
                                    <p:cond delay="0"/>
                                  </p:stCondLst>
                                  <p:childTnLst>
                                    <p:animMotion origin="layout" path="M 0.45296 -0.23548 L -4.16667E-6 3.00717E-8 " pathEditMode="relative" rAng="0" ptsTypes="AA">
                                      <p:cBhvr>
                                        <p:cTn id="62" dur="1000" fill="hold"/>
                                        <p:tgtEl>
                                          <p:spTgt spid="80"/>
                                        </p:tgtEl>
                                        <p:attrNameLst>
                                          <p:attrName>ppt_x</p:attrName>
                                          <p:attrName>ppt_y</p:attrName>
                                        </p:attrNameLst>
                                      </p:cBhvr>
                                      <p:rCtr x="-22656" y="11774"/>
                                    </p:animMotion>
                                  </p:childTnLst>
                                </p:cTn>
                              </p:par>
                              <p:par>
                                <p:cTn id="63" presetID="1" presetClass="entr" presetSubtype="0" fill="hold" grpId="1" nodeType="withEffect">
                                  <p:stCondLst>
                                    <p:cond delay="0"/>
                                  </p:stCondLst>
                                  <p:childTnLst>
                                    <p:set>
                                      <p:cBhvr>
                                        <p:cTn id="64" dur="1" fill="hold">
                                          <p:stCondLst>
                                            <p:cond delay="0"/>
                                          </p:stCondLst>
                                        </p:cTn>
                                        <p:tgtEl>
                                          <p:spTgt spid="81"/>
                                        </p:tgtEl>
                                        <p:attrNameLst>
                                          <p:attrName>style.visibility</p:attrName>
                                        </p:attrNameLst>
                                      </p:cBhvr>
                                      <p:to>
                                        <p:strVal val="visible"/>
                                      </p:to>
                                    </p:set>
                                  </p:childTnLst>
                                </p:cTn>
                              </p:par>
                              <p:par>
                                <p:cTn id="65" presetID="42" presetClass="path" presetSubtype="0" accel="50000" decel="50000" fill="hold" grpId="0" nodeType="withEffect">
                                  <p:stCondLst>
                                    <p:cond delay="0"/>
                                  </p:stCondLst>
                                  <p:childTnLst>
                                    <p:animMotion origin="layout" path="M 0.55521 -0.23548 L 2.77778E-6 3.00717E-8 " pathEditMode="relative" rAng="0" ptsTypes="AA">
                                      <p:cBhvr>
                                        <p:cTn id="66" dur="1000" fill="hold"/>
                                        <p:tgtEl>
                                          <p:spTgt spid="81"/>
                                        </p:tgtEl>
                                        <p:attrNameLst>
                                          <p:attrName>ppt_x</p:attrName>
                                          <p:attrName>ppt_y</p:attrName>
                                        </p:attrNameLst>
                                      </p:cBhvr>
                                      <p:rCtr x="-27760" y="11774"/>
                                    </p:animMotion>
                                  </p:childTnLst>
                                </p:cTn>
                              </p:par>
                              <p:par>
                                <p:cTn id="67" presetID="1" presetClass="entr" presetSubtype="0" fill="hold" grpId="1" nodeType="withEffect">
                                  <p:stCondLst>
                                    <p:cond delay="0"/>
                                  </p:stCondLst>
                                  <p:childTnLst>
                                    <p:set>
                                      <p:cBhvr>
                                        <p:cTn id="68" dur="1" fill="hold">
                                          <p:stCondLst>
                                            <p:cond delay="0"/>
                                          </p:stCondLst>
                                        </p:cTn>
                                        <p:tgtEl>
                                          <p:spTgt spid="82"/>
                                        </p:tgtEl>
                                        <p:attrNameLst>
                                          <p:attrName>style.visibility</p:attrName>
                                        </p:attrNameLst>
                                      </p:cBhvr>
                                      <p:to>
                                        <p:strVal val="visible"/>
                                      </p:to>
                                    </p:set>
                                  </p:childTnLst>
                                </p:cTn>
                              </p:par>
                              <p:par>
                                <p:cTn id="69" presetID="42" presetClass="path" presetSubtype="0" accel="50000" decel="50000" fill="hold" grpId="0" nodeType="withEffect">
                                  <p:stCondLst>
                                    <p:cond delay="0"/>
                                  </p:stCondLst>
                                  <p:childTnLst>
                                    <p:animMotion origin="layout" path="M 0.65764 -0.18436 L 3.33333E-6 1.93616E-6 " pathEditMode="relative" rAng="0" ptsTypes="AA">
                                      <p:cBhvr>
                                        <p:cTn id="70" dur="1000" fill="hold"/>
                                        <p:tgtEl>
                                          <p:spTgt spid="82"/>
                                        </p:tgtEl>
                                        <p:attrNameLst>
                                          <p:attrName>ppt_x</p:attrName>
                                          <p:attrName>ppt_y</p:attrName>
                                        </p:attrNameLst>
                                      </p:cBhvr>
                                      <p:rCtr x="-32882" y="9207"/>
                                    </p:animMotion>
                                  </p:childTnLst>
                                </p:cTn>
                              </p:par>
                              <p:par>
                                <p:cTn id="71" presetID="1" presetClass="entr" presetSubtype="0" fill="hold" grpId="1" nodeType="withEffect">
                                  <p:stCondLst>
                                    <p:cond delay="0"/>
                                  </p:stCondLst>
                                  <p:childTnLst>
                                    <p:set>
                                      <p:cBhvr>
                                        <p:cTn id="72" dur="1" fill="hold">
                                          <p:stCondLst>
                                            <p:cond delay="0"/>
                                          </p:stCondLst>
                                        </p:cTn>
                                        <p:tgtEl>
                                          <p:spTgt spid="83"/>
                                        </p:tgtEl>
                                        <p:attrNameLst>
                                          <p:attrName>style.visibility</p:attrName>
                                        </p:attrNameLst>
                                      </p:cBhvr>
                                      <p:to>
                                        <p:strVal val="visible"/>
                                      </p:to>
                                    </p:set>
                                  </p:childTnLst>
                                </p:cTn>
                              </p:par>
                              <p:par>
                                <p:cTn id="73" presetID="42" presetClass="path" presetSubtype="0" accel="50000" decel="50000" fill="hold" grpId="0" nodeType="withEffect">
                                  <p:stCondLst>
                                    <p:cond delay="0"/>
                                  </p:stCondLst>
                                  <p:childTnLst>
                                    <p:animMotion origin="layout" path="M 0.24809 -0.17372 L 4.72222E-6 1.93616E-6 " pathEditMode="relative" rAng="0" ptsTypes="AA">
                                      <p:cBhvr>
                                        <p:cTn id="74" dur="1000" fill="hold"/>
                                        <p:tgtEl>
                                          <p:spTgt spid="83"/>
                                        </p:tgtEl>
                                        <p:attrNameLst>
                                          <p:attrName>ppt_x</p:attrName>
                                          <p:attrName>ppt_y</p:attrName>
                                        </p:attrNameLst>
                                      </p:cBhvr>
                                      <p:rCtr x="-12413" y="8675"/>
                                    </p:animMotion>
                                  </p:childTnLst>
                                </p:cTn>
                              </p:par>
                              <p:par>
                                <p:cTn id="75" presetID="1" presetClass="entr" presetSubtype="0" fill="hold" grpId="1" nodeType="withEffect">
                                  <p:stCondLst>
                                    <p:cond delay="0"/>
                                  </p:stCondLst>
                                  <p:childTnLst>
                                    <p:set>
                                      <p:cBhvr>
                                        <p:cTn id="76" dur="1" fill="hold">
                                          <p:stCondLst>
                                            <p:cond delay="0"/>
                                          </p:stCondLst>
                                        </p:cTn>
                                        <p:tgtEl>
                                          <p:spTgt spid="84"/>
                                        </p:tgtEl>
                                        <p:attrNameLst>
                                          <p:attrName>style.visibility</p:attrName>
                                        </p:attrNameLst>
                                      </p:cBhvr>
                                      <p:to>
                                        <p:strVal val="visible"/>
                                      </p:to>
                                    </p:set>
                                  </p:childTnLst>
                                </p:cTn>
                              </p:par>
                              <p:par>
                                <p:cTn id="77" presetID="42" presetClass="path" presetSubtype="0" accel="50000" decel="50000" fill="hold" grpId="0" nodeType="withEffect">
                                  <p:stCondLst>
                                    <p:cond delay="0"/>
                                  </p:stCondLst>
                                  <p:childTnLst>
                                    <p:animMotion origin="layout" path="M 0.2401 -0.22484 L 4.72222E-6 3.00717E-8 " pathEditMode="relative" rAng="0" ptsTypes="AA">
                                      <p:cBhvr>
                                        <p:cTn id="78" dur="1000" fill="hold"/>
                                        <p:tgtEl>
                                          <p:spTgt spid="84"/>
                                        </p:tgtEl>
                                        <p:attrNameLst>
                                          <p:attrName>ppt_x</p:attrName>
                                          <p:attrName>ppt_y</p:attrName>
                                        </p:attrNameLst>
                                      </p:cBhvr>
                                      <p:rCtr x="-12014" y="11242"/>
                                    </p:animMotion>
                                  </p:childTnLst>
                                </p:cTn>
                              </p:par>
                              <p:par>
                                <p:cTn id="79" presetID="1" presetClass="entr" presetSubtype="0" fill="hold" grpId="1" nodeType="withEffect">
                                  <p:stCondLst>
                                    <p:cond delay="0"/>
                                  </p:stCondLst>
                                  <p:childTnLst>
                                    <p:set>
                                      <p:cBhvr>
                                        <p:cTn id="80" dur="1" fill="hold">
                                          <p:stCondLst>
                                            <p:cond delay="0"/>
                                          </p:stCondLst>
                                        </p:cTn>
                                        <p:tgtEl>
                                          <p:spTgt spid="85"/>
                                        </p:tgtEl>
                                        <p:attrNameLst>
                                          <p:attrName>style.visibility</p:attrName>
                                        </p:attrNameLst>
                                      </p:cBhvr>
                                      <p:to>
                                        <p:strVal val="visible"/>
                                      </p:to>
                                    </p:set>
                                  </p:childTnLst>
                                </p:cTn>
                              </p:par>
                              <p:par>
                                <p:cTn id="81" presetID="42" presetClass="path" presetSubtype="0" accel="50000" decel="50000" fill="hold" grpId="0" nodeType="withEffect">
                                  <p:stCondLst>
                                    <p:cond delay="0"/>
                                  </p:stCondLst>
                                  <p:childTnLst>
                                    <p:animMotion origin="layout" path="M 0.14584 -0.22484 L -2.22222E-6 3.00717E-8 " pathEditMode="relative" rAng="0" ptsTypes="AA">
                                      <p:cBhvr>
                                        <p:cTn id="82" dur="1000" fill="hold"/>
                                        <p:tgtEl>
                                          <p:spTgt spid="85"/>
                                        </p:tgtEl>
                                        <p:attrNameLst>
                                          <p:attrName>ppt_x</p:attrName>
                                          <p:attrName>ppt_y</p:attrName>
                                        </p:attrNameLst>
                                      </p:cBhvr>
                                      <p:rCtr x="-7292" y="11242"/>
                                    </p:animMotion>
                                  </p:childTnLst>
                                </p:cTn>
                              </p:par>
                              <p:par>
                                <p:cTn id="83" presetID="1" presetClass="entr" presetSubtype="0" fill="hold" grpId="1" nodeType="withEffect">
                                  <p:stCondLst>
                                    <p:cond delay="0"/>
                                  </p:stCondLst>
                                  <p:childTnLst>
                                    <p:set>
                                      <p:cBhvr>
                                        <p:cTn id="84" dur="1" fill="hold">
                                          <p:stCondLst>
                                            <p:cond delay="0"/>
                                          </p:stCondLst>
                                        </p:cTn>
                                        <p:tgtEl>
                                          <p:spTgt spid="86"/>
                                        </p:tgtEl>
                                        <p:attrNameLst>
                                          <p:attrName>style.visibility</p:attrName>
                                        </p:attrNameLst>
                                      </p:cBhvr>
                                      <p:to>
                                        <p:strVal val="visible"/>
                                      </p:to>
                                    </p:set>
                                  </p:childTnLst>
                                </p:cTn>
                              </p:par>
                              <p:par>
                                <p:cTn id="85" presetID="42" presetClass="path" presetSubtype="0" accel="50000" decel="50000" fill="hold" grpId="0" nodeType="withEffect">
                                  <p:stCondLst>
                                    <p:cond delay="0"/>
                                  </p:stCondLst>
                                  <p:childTnLst>
                                    <p:animMotion origin="layout" path="M 0.14584 -0.12121 L -2.22222E-6 1.76729E-6 " pathEditMode="relative" rAng="0" ptsTypes="AA">
                                      <p:cBhvr>
                                        <p:cTn id="86" dur="1000" fill="hold"/>
                                        <p:tgtEl>
                                          <p:spTgt spid="86"/>
                                        </p:tgtEl>
                                        <p:attrNameLst>
                                          <p:attrName>ppt_x</p:attrName>
                                          <p:attrName>ppt_y</p:attrName>
                                        </p:attrNameLst>
                                      </p:cBhvr>
                                      <p:rCtr x="-7292" y="6061"/>
                                    </p:animMotion>
                                  </p:childTnLst>
                                </p:cTn>
                              </p:par>
                              <p:par>
                                <p:cTn id="87" presetID="1" presetClass="entr" presetSubtype="0" fill="hold" grpId="1" nodeType="withEffect">
                                  <p:stCondLst>
                                    <p:cond delay="0"/>
                                  </p:stCondLst>
                                  <p:childTnLst>
                                    <p:set>
                                      <p:cBhvr>
                                        <p:cTn id="88" dur="1" fill="hold">
                                          <p:stCondLst>
                                            <p:cond delay="0"/>
                                          </p:stCondLst>
                                        </p:cTn>
                                        <p:tgtEl>
                                          <p:spTgt spid="87"/>
                                        </p:tgtEl>
                                        <p:attrNameLst>
                                          <p:attrName>style.visibility</p:attrName>
                                        </p:attrNameLst>
                                      </p:cBhvr>
                                      <p:to>
                                        <p:strVal val="visible"/>
                                      </p:to>
                                    </p:set>
                                  </p:childTnLst>
                                </p:cTn>
                              </p:par>
                              <p:par>
                                <p:cTn id="89" presetID="42" presetClass="path" presetSubtype="0" accel="50000" decel="50000" fill="hold" grpId="0" nodeType="withEffect">
                                  <p:stCondLst>
                                    <p:cond delay="0"/>
                                  </p:stCondLst>
                                  <p:childTnLst>
                                    <p:animMotion origin="layout" path="M 0.04341 -0.13185 L -2.77778E-6 1.76729E-6 " pathEditMode="relative" rAng="0" ptsTypes="AA">
                                      <p:cBhvr>
                                        <p:cTn id="90" dur="1000" fill="hold"/>
                                        <p:tgtEl>
                                          <p:spTgt spid="87"/>
                                        </p:tgtEl>
                                        <p:attrNameLst>
                                          <p:attrName>ppt_x</p:attrName>
                                          <p:attrName>ppt_y</p:attrName>
                                        </p:attrNameLst>
                                      </p:cBhvr>
                                      <p:rCtr x="-2170" y="6593"/>
                                    </p:animMotion>
                                  </p:childTnLst>
                                </p:cTn>
                              </p:par>
                              <p:par>
                                <p:cTn id="91" presetID="1" presetClass="entr" presetSubtype="0" fill="hold" grpId="1" nodeType="withEffect">
                                  <p:stCondLst>
                                    <p:cond delay="0"/>
                                  </p:stCondLst>
                                  <p:childTnLst>
                                    <p:set>
                                      <p:cBhvr>
                                        <p:cTn id="92" dur="1" fill="hold">
                                          <p:stCondLst>
                                            <p:cond delay="0"/>
                                          </p:stCondLst>
                                        </p:cTn>
                                        <p:tgtEl>
                                          <p:spTgt spid="88"/>
                                        </p:tgtEl>
                                        <p:attrNameLst>
                                          <p:attrName>style.visibility</p:attrName>
                                        </p:attrNameLst>
                                      </p:cBhvr>
                                      <p:to>
                                        <p:strVal val="visible"/>
                                      </p:to>
                                    </p:set>
                                  </p:childTnLst>
                                </p:cTn>
                              </p:par>
                              <p:par>
                                <p:cTn id="93" presetID="42" presetClass="path" presetSubtype="0" accel="50000" decel="50000" fill="hold" grpId="0" nodeType="withEffect">
                                  <p:stCondLst>
                                    <p:cond delay="0"/>
                                  </p:stCondLst>
                                  <p:childTnLst>
                                    <p:animMotion origin="layout" path="M -0.06701 -0.12121 L -3.33333E-6 1.76729E-6 " pathEditMode="relative" rAng="0" ptsTypes="AA">
                                      <p:cBhvr>
                                        <p:cTn id="94" dur="1000" fill="hold"/>
                                        <p:tgtEl>
                                          <p:spTgt spid="88"/>
                                        </p:tgtEl>
                                        <p:attrNameLst>
                                          <p:attrName>ppt_x</p:attrName>
                                          <p:attrName>ppt_y</p:attrName>
                                        </p:attrNameLst>
                                      </p:cBhvr>
                                      <p:rCtr x="3351" y="6061"/>
                                    </p:animMotion>
                                  </p:childTnLst>
                                </p:cTn>
                              </p:par>
                              <p:par>
                                <p:cTn id="95" presetID="1" presetClass="entr" presetSubtype="0" fill="hold" grpId="1" nodeType="withEffect">
                                  <p:stCondLst>
                                    <p:cond delay="0"/>
                                  </p:stCondLst>
                                  <p:childTnLst>
                                    <p:set>
                                      <p:cBhvr>
                                        <p:cTn id="96" dur="1" fill="hold">
                                          <p:stCondLst>
                                            <p:cond delay="0"/>
                                          </p:stCondLst>
                                        </p:cTn>
                                        <p:tgtEl>
                                          <p:spTgt spid="89"/>
                                        </p:tgtEl>
                                        <p:attrNameLst>
                                          <p:attrName>style.visibility</p:attrName>
                                        </p:attrNameLst>
                                      </p:cBhvr>
                                      <p:to>
                                        <p:strVal val="visible"/>
                                      </p:to>
                                    </p:set>
                                  </p:childTnLst>
                                </p:cTn>
                              </p:par>
                              <p:par>
                                <p:cTn id="97" presetID="42" presetClass="path" presetSubtype="0" accel="50000" decel="50000" fill="hold" grpId="0" nodeType="withEffect">
                                  <p:stCondLst>
                                    <p:cond delay="0"/>
                                  </p:stCondLst>
                                  <p:childTnLst>
                                    <p:animMotion origin="layout" path="M -0.41337 -0.18436 L -2.77778E-6 1.93616E-6 " pathEditMode="relative" rAng="0" ptsTypes="AA">
                                      <p:cBhvr>
                                        <p:cTn id="98" dur="1000" fill="hold"/>
                                        <p:tgtEl>
                                          <p:spTgt spid="89"/>
                                        </p:tgtEl>
                                        <p:attrNameLst>
                                          <p:attrName>ppt_x</p:attrName>
                                          <p:attrName>ppt_y</p:attrName>
                                        </p:attrNameLst>
                                      </p:cBhvr>
                                      <p:rCtr x="20660" y="9207"/>
                                    </p:animMotion>
                                  </p:childTnLst>
                                </p:cTn>
                              </p:par>
                              <p:par>
                                <p:cTn id="99" presetID="1" presetClass="entr" presetSubtype="0" fill="hold" grpId="1" nodeType="withEffect">
                                  <p:stCondLst>
                                    <p:cond delay="0"/>
                                  </p:stCondLst>
                                  <p:childTnLst>
                                    <p:set>
                                      <p:cBhvr>
                                        <p:cTn id="100" dur="1" fill="hold">
                                          <p:stCondLst>
                                            <p:cond delay="0"/>
                                          </p:stCondLst>
                                        </p:cTn>
                                        <p:tgtEl>
                                          <p:spTgt spid="90"/>
                                        </p:tgtEl>
                                        <p:attrNameLst>
                                          <p:attrName>style.visibility</p:attrName>
                                        </p:attrNameLst>
                                      </p:cBhvr>
                                      <p:to>
                                        <p:strVal val="visible"/>
                                      </p:to>
                                    </p:set>
                                  </p:childTnLst>
                                </p:cTn>
                              </p:par>
                              <p:par>
                                <p:cTn id="101" presetID="42" presetClass="path" presetSubtype="0" accel="50000" decel="50000" fill="hold" grpId="0" nodeType="withEffect">
                                  <p:stCondLst>
                                    <p:cond delay="0"/>
                                  </p:stCondLst>
                                  <p:childTnLst>
                                    <p:animMotion origin="layout" path="M 0.04341 -0.22484 L -2.77778E-6 3.00717E-8 " pathEditMode="relative" rAng="0" ptsTypes="AA">
                                      <p:cBhvr>
                                        <p:cTn id="102" dur="1000" fill="hold"/>
                                        <p:tgtEl>
                                          <p:spTgt spid="90"/>
                                        </p:tgtEl>
                                        <p:attrNameLst>
                                          <p:attrName>ppt_x</p:attrName>
                                          <p:attrName>ppt_y</p:attrName>
                                        </p:attrNameLst>
                                      </p:cBhvr>
                                      <p:rCtr x="-2170" y="11242"/>
                                    </p:animMotion>
                                  </p:childTnLst>
                                </p:cTn>
                              </p:par>
                              <p:par>
                                <p:cTn id="103" presetID="1" presetClass="entr" presetSubtype="0" fill="hold" grpId="1" nodeType="withEffect">
                                  <p:stCondLst>
                                    <p:cond delay="0"/>
                                  </p:stCondLst>
                                  <p:childTnLst>
                                    <p:set>
                                      <p:cBhvr>
                                        <p:cTn id="104" dur="1" fill="hold">
                                          <p:stCondLst>
                                            <p:cond delay="0"/>
                                          </p:stCondLst>
                                        </p:cTn>
                                        <p:tgtEl>
                                          <p:spTgt spid="91"/>
                                        </p:tgtEl>
                                        <p:attrNameLst>
                                          <p:attrName>style.visibility</p:attrName>
                                        </p:attrNameLst>
                                      </p:cBhvr>
                                      <p:to>
                                        <p:strVal val="visible"/>
                                      </p:to>
                                    </p:set>
                                  </p:childTnLst>
                                </p:cTn>
                              </p:par>
                              <p:par>
                                <p:cTn id="105" presetID="42" presetClass="path" presetSubtype="0" accel="50000" decel="50000" fill="hold" grpId="0" nodeType="withEffect">
                                  <p:stCondLst>
                                    <p:cond delay="0"/>
                                  </p:stCondLst>
                                  <p:childTnLst>
                                    <p:animMotion origin="layout" path="M -0.05902 -0.22484 L -3.33333E-6 3.00717E-8 " pathEditMode="relative" rAng="0" ptsTypes="AA">
                                      <p:cBhvr>
                                        <p:cTn id="106" dur="1000" fill="hold"/>
                                        <p:tgtEl>
                                          <p:spTgt spid="91"/>
                                        </p:tgtEl>
                                        <p:attrNameLst>
                                          <p:attrName>ppt_x</p:attrName>
                                          <p:attrName>ppt_y</p:attrName>
                                        </p:attrNameLst>
                                      </p:cBhvr>
                                      <p:rCtr x="2951" y="11242"/>
                                    </p:animMotion>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92">
                                            <p:txEl>
                                              <p:pRg st="9" end="9"/>
                                            </p:txEl>
                                          </p:spTgt>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1" nodeType="clickEffect">
                                  <p:stCondLst>
                                    <p:cond delay="0"/>
                                  </p:stCondLst>
                                  <p:childTnLst>
                                    <p:set>
                                      <p:cBhvr>
                                        <p:cTn id="114" dur="1" fill="hold">
                                          <p:stCondLst>
                                            <p:cond delay="0"/>
                                          </p:stCondLst>
                                        </p:cTn>
                                        <p:tgtEl>
                                          <p:spTgt spid="72"/>
                                        </p:tgtEl>
                                        <p:attrNameLst>
                                          <p:attrName>style.visibility</p:attrName>
                                        </p:attrNameLst>
                                      </p:cBhvr>
                                      <p:to>
                                        <p:strVal val="visible"/>
                                      </p:to>
                                    </p:set>
                                  </p:childTnLst>
                                </p:cTn>
                              </p:par>
                              <p:par>
                                <p:cTn id="115" presetID="42" presetClass="path" presetSubtype="0" accel="50000" decel="50000" fill="hold" grpId="0" nodeType="withEffect">
                                  <p:stCondLst>
                                    <p:cond delay="0"/>
                                  </p:stCondLst>
                                  <p:childTnLst>
                                    <p:animMotion origin="layout" path="M -0.00764 -0.13737 L -0.00382 -0.05828 " pathEditMode="relative" rAng="0" ptsTypes="AA">
                                      <p:cBhvr>
                                        <p:cTn id="116" dur="2000" fill="hold"/>
                                        <p:tgtEl>
                                          <p:spTgt spid="72"/>
                                        </p:tgtEl>
                                        <p:attrNameLst>
                                          <p:attrName>ppt_x</p:attrName>
                                          <p:attrName>ppt_y</p:attrName>
                                        </p:attrNameLst>
                                      </p:cBhvr>
                                      <p:rCtr x="191" y="3955"/>
                                    </p:animMotion>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grpId="0" nodeType="clickEffect">
                                  <p:stCondLst>
                                    <p:cond delay="0"/>
                                  </p:stCondLst>
                                  <p:childTnLst>
                                    <p:set>
                                      <p:cBhvr>
                                        <p:cTn id="120" dur="1" fill="hold">
                                          <p:stCondLst>
                                            <p:cond delay="0"/>
                                          </p:stCondLst>
                                        </p:cTn>
                                        <p:tgtEl>
                                          <p:spTgt spid="9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uiExpand="1" build="p"/>
      <p:bldP spid="63" grpId="0" animBg="1"/>
      <p:bldP spid="63" grpId="1" animBg="1"/>
      <p:bldP spid="67" grpId="0" animBg="1"/>
      <p:bldP spid="67" grpId="1" animBg="1"/>
      <p:bldP spid="74" grpId="0" animBg="1"/>
      <p:bldP spid="75" grpId="0" animBg="1"/>
      <p:bldP spid="76" grpId="0" animBg="1"/>
      <p:bldP spid="76" grpId="1" animBg="1"/>
      <p:bldP spid="77" grpId="0" animBg="1"/>
      <p:bldP spid="77" grpId="1" animBg="1"/>
      <p:bldP spid="78" grpId="0" animBg="1"/>
      <p:bldP spid="78" grpId="1" animBg="1"/>
      <p:bldP spid="86" grpId="0" animBg="1"/>
      <p:bldP spid="86" grpId="1" animBg="1"/>
      <p:bldP spid="87" grpId="0" animBg="1"/>
      <p:bldP spid="87" grpId="1" animBg="1"/>
      <p:bldP spid="88" grpId="0" animBg="1"/>
      <p:bldP spid="88" grpId="1" animBg="1"/>
      <p:bldP spid="72" grpId="0" animBg="1"/>
      <p:bldP spid="72" grpId="1" animBg="1"/>
      <p:bldP spid="65" grpId="0" animBg="1"/>
      <p:bldP spid="65" grpId="1" animBg="1"/>
      <p:bldP spid="79" grpId="0" animBg="1"/>
      <p:bldP spid="79" grpId="1" animBg="1"/>
      <p:bldP spid="80" grpId="0" animBg="1"/>
      <p:bldP spid="80" grpId="1" animBg="1"/>
      <p:bldP spid="81" grpId="0" animBg="1"/>
      <p:bldP spid="81" grpId="1" animBg="1"/>
      <p:bldP spid="85" grpId="0" animBg="1"/>
      <p:bldP spid="85" grpId="1" animBg="1"/>
      <p:bldP spid="90" grpId="0" animBg="1"/>
      <p:bldP spid="90" grpId="1" animBg="1"/>
      <p:bldP spid="91" grpId="0" animBg="1"/>
      <p:bldP spid="91" grpId="1" animBg="1"/>
      <p:bldP spid="64" grpId="0" animBg="1"/>
      <p:bldP spid="64" grpId="1" animBg="1"/>
      <p:bldP spid="66" grpId="0" animBg="1"/>
      <p:bldP spid="66" grpId="1" animBg="1"/>
      <p:bldP spid="69" grpId="0" animBg="1"/>
      <p:bldP spid="69" grpId="1" animBg="1"/>
      <p:bldP spid="70" grpId="0" animBg="1"/>
      <p:bldP spid="70" grpId="1" animBg="1"/>
      <p:bldP spid="71" grpId="0" animBg="1"/>
      <p:bldP spid="71" grpId="1" animBg="1"/>
      <p:bldP spid="82" grpId="0" animBg="1"/>
      <p:bldP spid="82" grpId="1" animBg="1"/>
      <p:bldP spid="89" grpId="0" animBg="1"/>
      <p:bldP spid="89" grpId="1" animBg="1"/>
      <p:bldP spid="84" grpId="0" animBg="1"/>
      <p:bldP spid="84" grpId="1" animBg="1"/>
      <p:bldP spid="83" grpId="0" animBg="1"/>
      <p:bldP spid="83"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Naïve Solution: Large Monolithic Buffer</a:t>
            </a:r>
            <a:endParaRPr lang="en-US" dirty="0"/>
          </a:p>
        </p:txBody>
      </p:sp>
      <p:sp>
        <p:nvSpPr>
          <p:cNvPr id="4" name="Slide Number Placeholder 3"/>
          <p:cNvSpPr>
            <a:spLocks noGrp="1"/>
          </p:cNvSpPr>
          <p:nvPr>
            <p:ph type="sldNum" sz="quarter" idx="11"/>
          </p:nvPr>
        </p:nvSpPr>
        <p:spPr>
          <a:xfrm>
            <a:off x="6553200" y="6212160"/>
            <a:ext cx="2133600" cy="457200"/>
          </a:xfrm>
        </p:spPr>
        <p:txBody>
          <a:bodyPr/>
          <a:lstStyle/>
          <a:p>
            <a:fld id="{323594FA-E141-4234-AE05-360401972BE7}" type="slidenum">
              <a:rPr lang="en-US" altLang="en-US" smtClean="0"/>
              <a:pPr/>
              <a:t>9</a:t>
            </a:fld>
            <a:endParaRPr lang="en-US" altLang="en-US"/>
          </a:p>
        </p:txBody>
      </p:sp>
      <p:sp>
        <p:nvSpPr>
          <p:cNvPr id="118" name="Rectangle 117"/>
          <p:cNvSpPr/>
          <p:nvPr/>
        </p:nvSpPr>
        <p:spPr>
          <a:xfrm>
            <a:off x="755576" y="1916832"/>
            <a:ext cx="7632848" cy="2376264"/>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TextBox 118"/>
          <p:cNvSpPr txBox="1"/>
          <p:nvPr/>
        </p:nvSpPr>
        <p:spPr>
          <a:xfrm>
            <a:off x="745695" y="4273932"/>
            <a:ext cx="7642729" cy="523220"/>
          </a:xfrm>
          <a:prstGeom prst="rect">
            <a:avLst/>
          </a:prstGeom>
          <a:solidFill>
            <a:schemeClr val="tx2">
              <a:lumMod val="60000"/>
              <a:lumOff val="40000"/>
            </a:schemeClr>
          </a:solidFill>
          <a:ln w="38100">
            <a:solidFill>
              <a:schemeClr val="tx1"/>
            </a:solidFill>
          </a:ln>
        </p:spPr>
        <p:txBody>
          <a:bodyPr wrap="square" rtlCol="0">
            <a:spAutoFit/>
          </a:bodyPr>
          <a:lstStyle/>
          <a:p>
            <a:pPr algn="ctr"/>
            <a:r>
              <a:rPr lang="en-US" sz="2800" dirty="0" smtClean="0"/>
              <a:t>Memory Scheduler</a:t>
            </a:r>
            <a:endParaRPr lang="en-US" sz="2800" dirty="0"/>
          </a:p>
        </p:txBody>
      </p:sp>
      <p:sp>
        <p:nvSpPr>
          <p:cNvPr id="124" name="Down Arrow 123"/>
          <p:cNvSpPr/>
          <p:nvPr/>
        </p:nvSpPr>
        <p:spPr>
          <a:xfrm>
            <a:off x="1480325"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Down Arrow 124"/>
          <p:cNvSpPr/>
          <p:nvPr/>
        </p:nvSpPr>
        <p:spPr>
          <a:xfrm>
            <a:off x="2992493"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Down Arrow 125"/>
          <p:cNvSpPr/>
          <p:nvPr/>
        </p:nvSpPr>
        <p:spPr>
          <a:xfrm>
            <a:off x="4432653"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Down Arrow 126"/>
          <p:cNvSpPr/>
          <p:nvPr/>
        </p:nvSpPr>
        <p:spPr>
          <a:xfrm>
            <a:off x="5872813"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Down Arrow 127"/>
          <p:cNvSpPr/>
          <p:nvPr/>
        </p:nvSpPr>
        <p:spPr>
          <a:xfrm>
            <a:off x="3719946" y="4941168"/>
            <a:ext cx="1289654"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TextBox 128"/>
          <p:cNvSpPr txBox="1"/>
          <p:nvPr/>
        </p:nvSpPr>
        <p:spPr>
          <a:xfrm>
            <a:off x="2627784" y="5445224"/>
            <a:ext cx="3456384" cy="369332"/>
          </a:xfrm>
          <a:prstGeom prst="rect">
            <a:avLst/>
          </a:prstGeom>
          <a:noFill/>
        </p:spPr>
        <p:txBody>
          <a:bodyPr wrap="square" rtlCol="0">
            <a:spAutoFit/>
          </a:bodyPr>
          <a:lstStyle/>
          <a:p>
            <a:pPr algn="ctr"/>
            <a:r>
              <a:rPr lang="en-US" dirty="0" smtClean="0"/>
              <a:t>To DRAM</a:t>
            </a:r>
            <a:endParaRPr lang="en-US" dirty="0"/>
          </a:p>
        </p:txBody>
      </p:sp>
      <p:sp>
        <p:nvSpPr>
          <p:cNvPr id="130" name="Rectangle 129"/>
          <p:cNvSpPr/>
          <p:nvPr/>
        </p:nvSpPr>
        <p:spPr>
          <a:xfrm>
            <a:off x="827584"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p:cNvSpPr/>
          <p:nvPr/>
        </p:nvSpPr>
        <p:spPr>
          <a:xfrm>
            <a:off x="827584"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p:cNvSpPr/>
          <p:nvPr/>
        </p:nvSpPr>
        <p:spPr>
          <a:xfrm>
            <a:off x="827584"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p:cNvSpPr/>
          <p:nvPr/>
        </p:nvSpPr>
        <p:spPr>
          <a:xfrm>
            <a:off x="1763688"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p:cNvSpPr/>
          <p:nvPr/>
        </p:nvSpPr>
        <p:spPr>
          <a:xfrm>
            <a:off x="1763688"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134"/>
          <p:cNvSpPr/>
          <p:nvPr/>
        </p:nvSpPr>
        <p:spPr>
          <a:xfrm>
            <a:off x="1763688"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135"/>
          <p:cNvSpPr/>
          <p:nvPr/>
        </p:nvSpPr>
        <p:spPr>
          <a:xfrm>
            <a:off x="2699792"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136"/>
          <p:cNvSpPr/>
          <p:nvPr/>
        </p:nvSpPr>
        <p:spPr>
          <a:xfrm>
            <a:off x="2699792"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Rectangle 137"/>
          <p:cNvSpPr/>
          <p:nvPr/>
        </p:nvSpPr>
        <p:spPr>
          <a:xfrm>
            <a:off x="2699792"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p:cNvSpPr/>
          <p:nvPr/>
        </p:nvSpPr>
        <p:spPr>
          <a:xfrm>
            <a:off x="3635896"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p:cNvSpPr/>
          <p:nvPr/>
        </p:nvSpPr>
        <p:spPr>
          <a:xfrm>
            <a:off x="3635896"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p:cNvSpPr/>
          <p:nvPr/>
        </p:nvSpPr>
        <p:spPr>
          <a:xfrm>
            <a:off x="3635896"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p:cNvSpPr/>
          <p:nvPr/>
        </p:nvSpPr>
        <p:spPr>
          <a:xfrm>
            <a:off x="4572000"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p:cNvSpPr/>
          <p:nvPr/>
        </p:nvSpPr>
        <p:spPr>
          <a:xfrm>
            <a:off x="4572000"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p:cNvSpPr/>
          <p:nvPr/>
        </p:nvSpPr>
        <p:spPr>
          <a:xfrm>
            <a:off x="4572000"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144"/>
          <p:cNvSpPr/>
          <p:nvPr/>
        </p:nvSpPr>
        <p:spPr>
          <a:xfrm>
            <a:off x="5508104"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p:cNvSpPr/>
          <p:nvPr/>
        </p:nvSpPr>
        <p:spPr>
          <a:xfrm>
            <a:off x="5508104"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Rectangle 146"/>
          <p:cNvSpPr/>
          <p:nvPr/>
        </p:nvSpPr>
        <p:spPr>
          <a:xfrm>
            <a:off x="5508104"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147"/>
          <p:cNvSpPr/>
          <p:nvPr/>
        </p:nvSpPr>
        <p:spPr>
          <a:xfrm>
            <a:off x="6444208"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148"/>
          <p:cNvSpPr/>
          <p:nvPr/>
        </p:nvSpPr>
        <p:spPr>
          <a:xfrm>
            <a:off x="6444208"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p:cNvSpPr/>
          <p:nvPr/>
        </p:nvSpPr>
        <p:spPr>
          <a:xfrm>
            <a:off x="6444208"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150"/>
          <p:cNvSpPr/>
          <p:nvPr/>
        </p:nvSpPr>
        <p:spPr>
          <a:xfrm>
            <a:off x="7380312" y="19888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151"/>
          <p:cNvSpPr/>
          <p:nvPr/>
        </p:nvSpPr>
        <p:spPr>
          <a:xfrm>
            <a:off x="7380312" y="234888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152"/>
          <p:cNvSpPr/>
          <p:nvPr/>
        </p:nvSpPr>
        <p:spPr>
          <a:xfrm>
            <a:off x="7380312" y="270892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Down Arrow 165"/>
          <p:cNvSpPr/>
          <p:nvPr/>
        </p:nvSpPr>
        <p:spPr>
          <a:xfrm>
            <a:off x="7236296" y="1412776"/>
            <a:ext cx="216024"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Rectangle 182"/>
          <p:cNvSpPr/>
          <p:nvPr/>
        </p:nvSpPr>
        <p:spPr>
          <a:xfrm>
            <a:off x="827584" y="306896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p:cNvSpPr/>
          <p:nvPr/>
        </p:nvSpPr>
        <p:spPr>
          <a:xfrm>
            <a:off x="827584"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p:cNvSpPr/>
          <p:nvPr/>
        </p:nvSpPr>
        <p:spPr>
          <a:xfrm>
            <a:off x="827584" y="37890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Rectangle 185"/>
          <p:cNvSpPr/>
          <p:nvPr/>
        </p:nvSpPr>
        <p:spPr>
          <a:xfrm>
            <a:off x="1763688" y="306896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Rectangle 186"/>
          <p:cNvSpPr/>
          <p:nvPr/>
        </p:nvSpPr>
        <p:spPr>
          <a:xfrm>
            <a:off x="1763688"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Rectangle 187"/>
          <p:cNvSpPr/>
          <p:nvPr/>
        </p:nvSpPr>
        <p:spPr>
          <a:xfrm>
            <a:off x="1763688" y="378904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Rectangle 188"/>
          <p:cNvSpPr/>
          <p:nvPr/>
        </p:nvSpPr>
        <p:spPr>
          <a:xfrm>
            <a:off x="2699792" y="306896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Rectangle 189"/>
          <p:cNvSpPr/>
          <p:nvPr/>
        </p:nvSpPr>
        <p:spPr>
          <a:xfrm>
            <a:off x="2699792"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Rectangle 191"/>
          <p:cNvSpPr/>
          <p:nvPr/>
        </p:nvSpPr>
        <p:spPr>
          <a:xfrm>
            <a:off x="3635896" y="306896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Rectangle 192"/>
          <p:cNvSpPr/>
          <p:nvPr/>
        </p:nvSpPr>
        <p:spPr>
          <a:xfrm>
            <a:off x="3635896"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Rectangle 194"/>
          <p:cNvSpPr/>
          <p:nvPr/>
        </p:nvSpPr>
        <p:spPr>
          <a:xfrm>
            <a:off x="4572000" y="306896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Rectangle 195"/>
          <p:cNvSpPr/>
          <p:nvPr/>
        </p:nvSpPr>
        <p:spPr>
          <a:xfrm>
            <a:off x="4572000"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8" name="Rectangle 197"/>
          <p:cNvSpPr/>
          <p:nvPr/>
        </p:nvSpPr>
        <p:spPr>
          <a:xfrm>
            <a:off x="5508104" y="306896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Rectangle 198"/>
          <p:cNvSpPr/>
          <p:nvPr/>
        </p:nvSpPr>
        <p:spPr>
          <a:xfrm>
            <a:off x="5508104"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Rectangle 200"/>
          <p:cNvSpPr/>
          <p:nvPr/>
        </p:nvSpPr>
        <p:spPr>
          <a:xfrm>
            <a:off x="6444208" y="306896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Rectangle 201"/>
          <p:cNvSpPr/>
          <p:nvPr/>
        </p:nvSpPr>
        <p:spPr>
          <a:xfrm>
            <a:off x="6444208"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Rectangle 203"/>
          <p:cNvSpPr/>
          <p:nvPr/>
        </p:nvSpPr>
        <p:spPr>
          <a:xfrm>
            <a:off x="7380312" y="306896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Rectangle 204"/>
          <p:cNvSpPr/>
          <p:nvPr/>
        </p:nvSpPr>
        <p:spPr>
          <a:xfrm>
            <a:off x="7380312" y="3429000"/>
            <a:ext cx="936104" cy="360040"/>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TextBox 107"/>
          <p:cNvSpPr txBox="1"/>
          <p:nvPr/>
        </p:nvSpPr>
        <p:spPr>
          <a:xfrm>
            <a:off x="1115616" y="879103"/>
            <a:ext cx="1100228" cy="461665"/>
          </a:xfrm>
          <a:prstGeom prst="rect">
            <a:avLst/>
          </a:prstGeom>
          <a:noFill/>
        </p:spPr>
        <p:txBody>
          <a:bodyPr wrap="square" rtlCol="0">
            <a:spAutoFit/>
          </a:bodyPr>
          <a:lstStyle/>
          <a:p>
            <a:r>
              <a:rPr lang="en-US" sz="2400" dirty="0" smtClean="0">
                <a:solidFill>
                  <a:srgbClr val="CC9900"/>
                </a:solidFill>
              </a:rPr>
              <a:t>Core 1</a:t>
            </a:r>
            <a:endParaRPr lang="en-US" sz="2400" dirty="0">
              <a:solidFill>
                <a:srgbClr val="CC9900"/>
              </a:solidFill>
            </a:endParaRPr>
          </a:p>
        </p:txBody>
      </p:sp>
      <p:sp>
        <p:nvSpPr>
          <p:cNvPr id="109" name="TextBox 108"/>
          <p:cNvSpPr txBox="1"/>
          <p:nvPr/>
        </p:nvSpPr>
        <p:spPr>
          <a:xfrm>
            <a:off x="2597078" y="879103"/>
            <a:ext cx="1100228" cy="461665"/>
          </a:xfrm>
          <a:prstGeom prst="rect">
            <a:avLst/>
          </a:prstGeom>
          <a:noFill/>
        </p:spPr>
        <p:txBody>
          <a:bodyPr wrap="square" rtlCol="0">
            <a:spAutoFit/>
          </a:bodyPr>
          <a:lstStyle/>
          <a:p>
            <a:r>
              <a:rPr lang="en-US" sz="2400" dirty="0" smtClean="0">
                <a:solidFill>
                  <a:srgbClr val="0000FF"/>
                </a:solidFill>
              </a:rPr>
              <a:t>Core 2</a:t>
            </a:r>
            <a:endParaRPr lang="en-US" sz="2400" dirty="0">
              <a:solidFill>
                <a:srgbClr val="0000FF"/>
              </a:solidFill>
            </a:endParaRPr>
          </a:p>
        </p:txBody>
      </p:sp>
      <p:sp>
        <p:nvSpPr>
          <p:cNvPr id="110" name="TextBox 109"/>
          <p:cNvSpPr txBox="1"/>
          <p:nvPr/>
        </p:nvSpPr>
        <p:spPr>
          <a:xfrm>
            <a:off x="4078541" y="879103"/>
            <a:ext cx="1100228" cy="461665"/>
          </a:xfrm>
          <a:prstGeom prst="rect">
            <a:avLst/>
          </a:prstGeom>
          <a:noFill/>
        </p:spPr>
        <p:txBody>
          <a:bodyPr wrap="square" rtlCol="0">
            <a:spAutoFit/>
          </a:bodyPr>
          <a:lstStyle/>
          <a:p>
            <a:r>
              <a:rPr lang="en-US" sz="2400" dirty="0" smtClean="0">
                <a:solidFill>
                  <a:srgbClr val="FF0000"/>
                </a:solidFill>
              </a:rPr>
              <a:t>Core 3</a:t>
            </a:r>
            <a:endParaRPr lang="en-US" sz="2400" dirty="0">
              <a:solidFill>
                <a:srgbClr val="FF0000"/>
              </a:solidFill>
            </a:endParaRPr>
          </a:p>
        </p:txBody>
      </p:sp>
      <p:sp>
        <p:nvSpPr>
          <p:cNvPr id="111" name="TextBox 110"/>
          <p:cNvSpPr txBox="1"/>
          <p:nvPr/>
        </p:nvSpPr>
        <p:spPr>
          <a:xfrm>
            <a:off x="5492665" y="879103"/>
            <a:ext cx="1100228" cy="461665"/>
          </a:xfrm>
          <a:prstGeom prst="rect">
            <a:avLst/>
          </a:prstGeom>
          <a:noFill/>
        </p:spPr>
        <p:txBody>
          <a:bodyPr wrap="square" rtlCol="0">
            <a:spAutoFit/>
          </a:bodyPr>
          <a:lstStyle/>
          <a:p>
            <a:r>
              <a:rPr lang="en-US" sz="2400" dirty="0" smtClean="0">
                <a:solidFill>
                  <a:schemeClr val="accent2">
                    <a:lumMod val="75000"/>
                  </a:schemeClr>
                </a:solidFill>
              </a:rPr>
              <a:t>Core 4</a:t>
            </a:r>
            <a:endParaRPr lang="en-US" sz="2400" dirty="0">
              <a:solidFill>
                <a:schemeClr val="accent2">
                  <a:lumMod val="75000"/>
                </a:schemeClr>
              </a:solidFill>
            </a:endParaRPr>
          </a:p>
        </p:txBody>
      </p:sp>
      <p:sp>
        <p:nvSpPr>
          <p:cNvPr id="156" name="TextBox 155"/>
          <p:cNvSpPr txBox="1"/>
          <p:nvPr/>
        </p:nvSpPr>
        <p:spPr>
          <a:xfrm>
            <a:off x="827584" y="1988840"/>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160" name="TextBox 159"/>
          <p:cNvSpPr txBox="1"/>
          <p:nvPr/>
        </p:nvSpPr>
        <p:spPr>
          <a:xfrm>
            <a:off x="4572000" y="1988840"/>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167" name="TextBox 166"/>
          <p:cNvSpPr txBox="1"/>
          <p:nvPr/>
        </p:nvSpPr>
        <p:spPr>
          <a:xfrm>
            <a:off x="1763688" y="198884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68" name="TextBox 167"/>
          <p:cNvSpPr txBox="1"/>
          <p:nvPr/>
        </p:nvSpPr>
        <p:spPr>
          <a:xfrm>
            <a:off x="2699792" y="198884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69" name="TextBox 168"/>
          <p:cNvSpPr txBox="1"/>
          <p:nvPr/>
        </p:nvSpPr>
        <p:spPr>
          <a:xfrm>
            <a:off x="3635896" y="1988840"/>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177" name="TextBox 176"/>
          <p:cNvSpPr txBox="1"/>
          <p:nvPr/>
        </p:nvSpPr>
        <p:spPr>
          <a:xfrm>
            <a:off x="5508104" y="198884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78" name="TextBox 177"/>
          <p:cNvSpPr txBox="1"/>
          <p:nvPr/>
        </p:nvSpPr>
        <p:spPr>
          <a:xfrm>
            <a:off x="6444208" y="198884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79" name="TextBox 178"/>
          <p:cNvSpPr txBox="1"/>
          <p:nvPr/>
        </p:nvSpPr>
        <p:spPr>
          <a:xfrm>
            <a:off x="7380312" y="198884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59" name="TextBox 158"/>
          <p:cNvSpPr txBox="1"/>
          <p:nvPr/>
        </p:nvSpPr>
        <p:spPr>
          <a:xfrm>
            <a:off x="3635896" y="233958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63" name="TextBox 162"/>
          <p:cNvSpPr txBox="1"/>
          <p:nvPr/>
        </p:nvSpPr>
        <p:spPr>
          <a:xfrm>
            <a:off x="5508104" y="2339588"/>
            <a:ext cx="936104" cy="369332"/>
          </a:xfrm>
          <a:prstGeom prst="rect">
            <a:avLst/>
          </a:prstGeom>
          <a:solidFill>
            <a:srgbClr val="FF5050"/>
          </a:solidFill>
          <a:ln w="22225">
            <a:solidFill>
              <a:schemeClr val="tx1"/>
            </a:solidFill>
          </a:ln>
        </p:spPr>
        <p:txBody>
          <a:bodyPr wrap="square" rtlCol="0">
            <a:spAutoFit/>
          </a:bodyPr>
          <a:lstStyle/>
          <a:p>
            <a:pPr algn="ctr"/>
            <a:r>
              <a:rPr lang="en-US" dirty="0" err="1" smtClean="0"/>
              <a:t>Req</a:t>
            </a:r>
            <a:endParaRPr lang="en-US" dirty="0"/>
          </a:p>
        </p:txBody>
      </p:sp>
      <p:sp>
        <p:nvSpPr>
          <p:cNvPr id="164" name="TextBox 163"/>
          <p:cNvSpPr txBox="1"/>
          <p:nvPr/>
        </p:nvSpPr>
        <p:spPr>
          <a:xfrm>
            <a:off x="7380312" y="2339588"/>
            <a:ext cx="936104" cy="369332"/>
          </a:xfrm>
          <a:prstGeom prst="rect">
            <a:avLst/>
          </a:prstGeom>
          <a:solidFill>
            <a:schemeClr val="tx2">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173" name="TextBox 172"/>
          <p:cNvSpPr txBox="1"/>
          <p:nvPr/>
        </p:nvSpPr>
        <p:spPr>
          <a:xfrm>
            <a:off x="827584" y="234888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74" name="TextBox 173"/>
          <p:cNvSpPr txBox="1"/>
          <p:nvPr/>
        </p:nvSpPr>
        <p:spPr>
          <a:xfrm>
            <a:off x="4572000" y="2343150"/>
            <a:ext cx="936104" cy="37506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80" name="TextBox 179"/>
          <p:cNvSpPr txBox="1"/>
          <p:nvPr/>
        </p:nvSpPr>
        <p:spPr>
          <a:xfrm>
            <a:off x="6444208" y="2338388"/>
            <a:ext cx="936104" cy="379824"/>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217" name="TextBox 216"/>
          <p:cNvSpPr txBox="1"/>
          <p:nvPr/>
        </p:nvSpPr>
        <p:spPr>
          <a:xfrm>
            <a:off x="2699792" y="234888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57" name="TextBox 156"/>
          <p:cNvSpPr txBox="1"/>
          <p:nvPr/>
        </p:nvSpPr>
        <p:spPr>
          <a:xfrm>
            <a:off x="1763688" y="2347912"/>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158" name="TextBox 157"/>
          <p:cNvSpPr txBox="1"/>
          <p:nvPr/>
        </p:nvSpPr>
        <p:spPr>
          <a:xfrm>
            <a:off x="827584" y="2699628"/>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170" name="TextBox 169"/>
          <p:cNvSpPr txBox="1"/>
          <p:nvPr/>
        </p:nvSpPr>
        <p:spPr>
          <a:xfrm>
            <a:off x="3635896"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71" name="TextBox 170"/>
          <p:cNvSpPr txBox="1"/>
          <p:nvPr/>
        </p:nvSpPr>
        <p:spPr>
          <a:xfrm>
            <a:off x="2699792"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72" name="TextBox 171"/>
          <p:cNvSpPr txBox="1"/>
          <p:nvPr/>
        </p:nvSpPr>
        <p:spPr>
          <a:xfrm>
            <a:off x="1763688"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75" name="TextBox 174"/>
          <p:cNvSpPr txBox="1"/>
          <p:nvPr/>
        </p:nvSpPr>
        <p:spPr>
          <a:xfrm>
            <a:off x="4572000"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76" name="TextBox 175"/>
          <p:cNvSpPr txBox="1"/>
          <p:nvPr/>
        </p:nvSpPr>
        <p:spPr>
          <a:xfrm>
            <a:off x="5508104"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81" name="TextBox 180"/>
          <p:cNvSpPr txBox="1"/>
          <p:nvPr/>
        </p:nvSpPr>
        <p:spPr>
          <a:xfrm>
            <a:off x="6444208"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82" name="TextBox 181"/>
          <p:cNvSpPr txBox="1"/>
          <p:nvPr/>
        </p:nvSpPr>
        <p:spPr>
          <a:xfrm>
            <a:off x="7380312" y="269962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07" name="TextBox 206"/>
          <p:cNvSpPr txBox="1"/>
          <p:nvPr/>
        </p:nvSpPr>
        <p:spPr>
          <a:xfrm>
            <a:off x="827584" y="3068960"/>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211" name="TextBox 210"/>
          <p:cNvSpPr txBox="1"/>
          <p:nvPr/>
        </p:nvSpPr>
        <p:spPr>
          <a:xfrm>
            <a:off x="4572000" y="3068960"/>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215" name="TextBox 214"/>
          <p:cNvSpPr txBox="1"/>
          <p:nvPr/>
        </p:nvSpPr>
        <p:spPr>
          <a:xfrm>
            <a:off x="7380312" y="3068960"/>
            <a:ext cx="936104" cy="369332"/>
          </a:xfrm>
          <a:prstGeom prst="rect">
            <a:avLst/>
          </a:prstGeom>
          <a:solidFill>
            <a:schemeClr val="tx2">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216" name="TextBox 215"/>
          <p:cNvSpPr txBox="1"/>
          <p:nvPr/>
        </p:nvSpPr>
        <p:spPr>
          <a:xfrm>
            <a:off x="1763688" y="306896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18" name="TextBox 217"/>
          <p:cNvSpPr txBox="1"/>
          <p:nvPr/>
        </p:nvSpPr>
        <p:spPr>
          <a:xfrm>
            <a:off x="3635896" y="3068960"/>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220" name="TextBox 219"/>
          <p:cNvSpPr txBox="1"/>
          <p:nvPr/>
        </p:nvSpPr>
        <p:spPr>
          <a:xfrm>
            <a:off x="2699792" y="306896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26" name="TextBox 225"/>
          <p:cNvSpPr txBox="1"/>
          <p:nvPr/>
        </p:nvSpPr>
        <p:spPr>
          <a:xfrm>
            <a:off x="5508104" y="306896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29" name="TextBox 228"/>
          <p:cNvSpPr txBox="1"/>
          <p:nvPr/>
        </p:nvSpPr>
        <p:spPr>
          <a:xfrm>
            <a:off x="6444208" y="3068960"/>
            <a:ext cx="936104" cy="369332"/>
          </a:xfrm>
          <a:prstGeom prst="rect">
            <a:avLst/>
          </a:prstGeom>
          <a:solidFill>
            <a:srgbClr val="00B0F0"/>
          </a:solidFill>
          <a:ln w="22225">
            <a:solidFill>
              <a:schemeClr val="tx1"/>
            </a:solidFill>
          </a:ln>
        </p:spPr>
        <p:txBody>
          <a:bodyPr wrap="square" rtlCol="0">
            <a:spAutoFit/>
          </a:bodyPr>
          <a:lstStyle/>
          <a:p>
            <a:pPr algn="ctr"/>
            <a:r>
              <a:rPr lang="en-US" dirty="0" err="1" smtClean="0"/>
              <a:t>Req</a:t>
            </a:r>
            <a:endParaRPr lang="en-US" dirty="0"/>
          </a:p>
        </p:txBody>
      </p:sp>
      <p:sp>
        <p:nvSpPr>
          <p:cNvPr id="210" name="TextBox 209"/>
          <p:cNvSpPr txBox="1"/>
          <p:nvPr/>
        </p:nvSpPr>
        <p:spPr>
          <a:xfrm>
            <a:off x="3635896" y="342900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14" name="TextBox 213"/>
          <p:cNvSpPr txBox="1"/>
          <p:nvPr/>
        </p:nvSpPr>
        <p:spPr>
          <a:xfrm>
            <a:off x="5508104" y="3429000"/>
            <a:ext cx="936104" cy="371712"/>
          </a:xfrm>
          <a:prstGeom prst="rect">
            <a:avLst/>
          </a:prstGeom>
          <a:solidFill>
            <a:srgbClr val="FF5050"/>
          </a:solidFill>
          <a:ln w="22225">
            <a:solidFill>
              <a:schemeClr val="tx1"/>
            </a:solidFill>
          </a:ln>
        </p:spPr>
        <p:txBody>
          <a:bodyPr wrap="square" rtlCol="0">
            <a:spAutoFit/>
          </a:bodyPr>
          <a:lstStyle/>
          <a:p>
            <a:pPr algn="ctr"/>
            <a:r>
              <a:rPr lang="en-US" dirty="0" err="1" smtClean="0"/>
              <a:t>Req</a:t>
            </a:r>
            <a:endParaRPr lang="en-US" dirty="0"/>
          </a:p>
        </p:txBody>
      </p:sp>
      <p:sp>
        <p:nvSpPr>
          <p:cNvPr id="219" name="TextBox 218"/>
          <p:cNvSpPr txBox="1"/>
          <p:nvPr/>
        </p:nvSpPr>
        <p:spPr>
          <a:xfrm>
            <a:off x="2699792" y="342900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21" name="TextBox 220"/>
          <p:cNvSpPr txBox="1"/>
          <p:nvPr/>
        </p:nvSpPr>
        <p:spPr>
          <a:xfrm>
            <a:off x="1763688" y="342900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22" name="TextBox 221"/>
          <p:cNvSpPr txBox="1"/>
          <p:nvPr/>
        </p:nvSpPr>
        <p:spPr>
          <a:xfrm>
            <a:off x="827584" y="342900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23" name="TextBox 222"/>
          <p:cNvSpPr txBox="1"/>
          <p:nvPr/>
        </p:nvSpPr>
        <p:spPr>
          <a:xfrm>
            <a:off x="4572000" y="342900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30" name="TextBox 229"/>
          <p:cNvSpPr txBox="1"/>
          <p:nvPr/>
        </p:nvSpPr>
        <p:spPr>
          <a:xfrm>
            <a:off x="6444208" y="342900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31" name="TextBox 230"/>
          <p:cNvSpPr txBox="1"/>
          <p:nvPr/>
        </p:nvSpPr>
        <p:spPr>
          <a:xfrm>
            <a:off x="7380312" y="3429000"/>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209" name="TextBox 208"/>
          <p:cNvSpPr txBox="1"/>
          <p:nvPr/>
        </p:nvSpPr>
        <p:spPr>
          <a:xfrm>
            <a:off x="827584" y="3779748"/>
            <a:ext cx="936104" cy="369332"/>
          </a:xfrm>
          <a:prstGeom prst="rect">
            <a:avLst/>
          </a:prstGeom>
          <a:solidFill>
            <a:schemeClr val="accent1">
              <a:lumMod val="60000"/>
              <a:lumOff val="40000"/>
            </a:schemeClr>
          </a:solidFill>
          <a:ln w="22225">
            <a:solidFill>
              <a:schemeClr val="tx1"/>
            </a:solidFill>
          </a:ln>
        </p:spPr>
        <p:txBody>
          <a:bodyPr wrap="square" rtlCol="0">
            <a:spAutoFit/>
          </a:bodyPr>
          <a:lstStyle/>
          <a:p>
            <a:pPr algn="ctr"/>
            <a:r>
              <a:rPr lang="en-US" dirty="0" err="1" smtClean="0"/>
              <a:t>Req</a:t>
            </a:r>
            <a:endParaRPr lang="en-US" dirty="0"/>
          </a:p>
        </p:txBody>
      </p:sp>
      <p:sp>
        <p:nvSpPr>
          <p:cNvPr id="225" name="TextBox 224"/>
          <p:cNvSpPr txBox="1"/>
          <p:nvPr/>
        </p:nvSpPr>
        <p:spPr>
          <a:xfrm>
            <a:off x="1763688" y="3779748"/>
            <a:ext cx="936104" cy="369332"/>
          </a:xfrm>
          <a:prstGeom prst="rect">
            <a:avLst/>
          </a:prstGeom>
          <a:solidFill>
            <a:srgbClr val="A61A9F"/>
          </a:solidFill>
          <a:ln w="22225">
            <a:solidFill>
              <a:schemeClr val="tx1"/>
            </a:solidFill>
          </a:ln>
        </p:spPr>
        <p:txBody>
          <a:bodyPr wrap="square" rtlCol="0">
            <a:spAutoFit/>
          </a:bodyPr>
          <a:lstStyle/>
          <a:p>
            <a:pPr algn="ctr"/>
            <a:r>
              <a:rPr lang="en-US" dirty="0" err="1" smtClean="0">
                <a:solidFill>
                  <a:schemeClr val="bg1"/>
                </a:solidFill>
              </a:rPr>
              <a:t>Req</a:t>
            </a:r>
            <a:endParaRPr lang="en-US" dirty="0">
              <a:solidFill>
                <a:schemeClr val="bg1"/>
              </a:solidFill>
            </a:endParaRPr>
          </a:p>
        </p:txBody>
      </p:sp>
      <p:sp>
        <p:nvSpPr>
          <p:cNvPr id="191" name="Rectangle 190"/>
          <p:cNvSpPr/>
          <p:nvPr/>
        </p:nvSpPr>
        <p:spPr>
          <a:xfrm>
            <a:off x="2699792" y="3776663"/>
            <a:ext cx="936104" cy="37241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Rectangle 193"/>
          <p:cNvSpPr/>
          <p:nvPr/>
        </p:nvSpPr>
        <p:spPr>
          <a:xfrm>
            <a:off x="3635896" y="3776663"/>
            <a:ext cx="936104" cy="37241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7" name="Rectangle 196"/>
          <p:cNvSpPr/>
          <p:nvPr/>
        </p:nvSpPr>
        <p:spPr>
          <a:xfrm>
            <a:off x="4572000" y="3776663"/>
            <a:ext cx="936104" cy="372417"/>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Rectangle 199"/>
          <p:cNvSpPr/>
          <p:nvPr/>
        </p:nvSpPr>
        <p:spPr>
          <a:xfrm>
            <a:off x="5508104" y="3779044"/>
            <a:ext cx="936104" cy="370036"/>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Rectangle 202"/>
          <p:cNvSpPr/>
          <p:nvPr/>
        </p:nvSpPr>
        <p:spPr>
          <a:xfrm>
            <a:off x="6444208" y="3779044"/>
            <a:ext cx="936104" cy="370036"/>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 name="Rectangle 205"/>
          <p:cNvSpPr/>
          <p:nvPr/>
        </p:nvSpPr>
        <p:spPr>
          <a:xfrm>
            <a:off x="7380312" y="3779044"/>
            <a:ext cx="936104" cy="370036"/>
          </a:xfrm>
          <a:prstGeom prst="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p:cNvSpPr txBox="1"/>
          <p:nvPr/>
        </p:nvSpPr>
        <p:spPr>
          <a:xfrm>
            <a:off x="6853014" y="984920"/>
            <a:ext cx="1100228" cy="461665"/>
          </a:xfrm>
          <a:prstGeom prst="rect">
            <a:avLst/>
          </a:prstGeom>
          <a:solidFill>
            <a:srgbClr val="A61A9F"/>
          </a:solidFill>
          <a:ln>
            <a:solidFill>
              <a:schemeClr val="tx1"/>
            </a:solidFill>
          </a:ln>
        </p:spPr>
        <p:txBody>
          <a:bodyPr wrap="square" rtlCol="0">
            <a:spAutoFit/>
          </a:bodyPr>
          <a:lstStyle/>
          <a:p>
            <a:pPr algn="ctr"/>
            <a:r>
              <a:rPr lang="en-US" sz="2400" dirty="0" smtClean="0">
                <a:solidFill>
                  <a:schemeClr val="bg1"/>
                </a:solidFill>
              </a:rPr>
              <a:t>GPU</a:t>
            </a:r>
            <a:endParaRPr lang="en-US" sz="2400" dirty="0">
              <a:solidFill>
                <a:schemeClr val="bg1"/>
              </a:solidFill>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156"/>
                                        </p:tgtEl>
                                        <p:attrNameLst>
                                          <p:attrName>style.visibility</p:attrName>
                                        </p:attrNameLst>
                                      </p:cBhvr>
                                      <p:to>
                                        <p:strVal val="visible"/>
                                      </p:to>
                                    </p:set>
                                  </p:childTnLst>
                                </p:cTn>
                              </p:par>
                              <p:par>
                                <p:cTn id="7" presetID="42" presetClass="path" presetSubtype="0" accel="50000" decel="50000" fill="hold" grpId="0" nodeType="withEffect">
                                  <p:stCondLst>
                                    <p:cond delay="0"/>
                                  </p:stCondLst>
                                  <p:childTnLst>
                                    <p:animMotion origin="layout" path="M 0.03541 -0.13185 L 3.33333E-6 1.76729E-6 " pathEditMode="relative" rAng="0" ptsTypes="AA">
                                      <p:cBhvr>
                                        <p:cTn id="8" dur="1000" fill="hold"/>
                                        <p:tgtEl>
                                          <p:spTgt spid="156"/>
                                        </p:tgtEl>
                                        <p:attrNameLst>
                                          <p:attrName>ppt_x</p:attrName>
                                          <p:attrName>ppt_y</p:attrName>
                                        </p:attrNameLst>
                                      </p:cBhvr>
                                      <p:rCtr x="-1771" y="6593"/>
                                    </p:animMotion>
                                  </p:childTnLst>
                                </p:cTn>
                              </p:par>
                              <p:par>
                                <p:cTn id="9" presetID="1" presetClass="entr" presetSubtype="0" fill="hold" grpId="1" nodeType="withEffect">
                                  <p:stCondLst>
                                    <p:cond delay="0"/>
                                  </p:stCondLst>
                                  <p:childTnLst>
                                    <p:set>
                                      <p:cBhvr>
                                        <p:cTn id="10" dur="1" fill="hold">
                                          <p:stCondLst>
                                            <p:cond delay="0"/>
                                          </p:stCondLst>
                                        </p:cTn>
                                        <p:tgtEl>
                                          <p:spTgt spid="157"/>
                                        </p:tgtEl>
                                        <p:attrNameLst>
                                          <p:attrName>style.visibility</p:attrName>
                                        </p:attrNameLst>
                                      </p:cBhvr>
                                      <p:to>
                                        <p:strVal val="visible"/>
                                      </p:to>
                                    </p:set>
                                  </p:childTnLst>
                                </p:cTn>
                              </p:par>
                              <p:par>
                                <p:cTn id="11" presetID="42" presetClass="path" presetSubtype="0" accel="50000" decel="50000" fill="hold" grpId="0" nodeType="withEffect">
                                  <p:stCondLst>
                                    <p:cond delay="0"/>
                                  </p:stCondLst>
                                  <p:childTnLst>
                                    <p:animMotion origin="layout" path="M 0.09843 -0.19338 L 2.77778E-6 -1.38793E-7 " pathEditMode="relative" rAng="0" ptsTypes="AA">
                                      <p:cBhvr>
                                        <p:cTn id="12" dur="1000" fill="hold"/>
                                        <p:tgtEl>
                                          <p:spTgt spid="157"/>
                                        </p:tgtEl>
                                        <p:attrNameLst>
                                          <p:attrName>ppt_x</p:attrName>
                                          <p:attrName>ppt_y</p:attrName>
                                        </p:attrNameLst>
                                      </p:cBhvr>
                                      <p:rCtr x="-4931" y="9669"/>
                                    </p:animMotion>
                                  </p:childTnLst>
                                </p:cTn>
                              </p:par>
                              <p:par>
                                <p:cTn id="13" presetID="1" presetClass="entr" presetSubtype="0" fill="hold" grpId="1" nodeType="withEffect">
                                  <p:stCondLst>
                                    <p:cond delay="0"/>
                                  </p:stCondLst>
                                  <p:childTnLst>
                                    <p:set>
                                      <p:cBhvr>
                                        <p:cTn id="14" dur="1" fill="hold">
                                          <p:stCondLst>
                                            <p:cond delay="0"/>
                                          </p:stCondLst>
                                        </p:cTn>
                                        <p:tgtEl>
                                          <p:spTgt spid="159"/>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163"/>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164"/>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160"/>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158"/>
                                        </p:tgtEl>
                                        <p:attrNameLst>
                                          <p:attrName>style.visibility</p:attrName>
                                        </p:attrNameLst>
                                      </p:cBhvr>
                                      <p:to>
                                        <p:strVal val="visible"/>
                                      </p:to>
                                    </p:set>
                                  </p:childTnLst>
                                </p:cTn>
                              </p:par>
                              <p:par>
                                <p:cTn id="23" presetID="42" presetClass="path" presetSubtype="0" accel="50000" decel="50000" fill="hold" grpId="0" nodeType="withEffect">
                                  <p:stCondLst>
                                    <p:cond delay="0"/>
                                  </p:stCondLst>
                                  <p:childTnLst>
                                    <p:animMotion origin="layout" path="M 0.35053 -0.18311 L -4.72222E-6 4.44444E-6 " pathEditMode="relative" rAng="0" ptsTypes="AA">
                                      <p:cBhvr>
                                        <p:cTn id="24" dur="1000" fill="hold"/>
                                        <p:tgtEl>
                                          <p:spTgt spid="159"/>
                                        </p:tgtEl>
                                        <p:attrNameLst>
                                          <p:attrName>ppt_x</p:attrName>
                                          <p:attrName>ppt_y</p:attrName>
                                        </p:attrNameLst>
                                      </p:cBhvr>
                                      <p:rCtr x="-17535" y="9144"/>
                                    </p:animMotion>
                                  </p:childTnLst>
                                </p:cTn>
                              </p:par>
                              <p:par>
                                <p:cTn id="25" presetID="42" presetClass="path" presetSubtype="0" accel="50000" decel="50000" fill="hold" grpId="0" nodeType="withEffect">
                                  <p:stCondLst>
                                    <p:cond delay="0"/>
                                  </p:stCondLst>
                                  <p:childTnLst>
                                    <p:animMotion origin="layout" path="M -0.16128 -0.18297 L -2.22222E-6 -1.38793E-7 " pathEditMode="relative" rAng="0" ptsTypes="AA">
                                      <p:cBhvr>
                                        <p:cTn id="26" dur="1000" fill="hold"/>
                                        <p:tgtEl>
                                          <p:spTgt spid="163"/>
                                        </p:tgtEl>
                                        <p:attrNameLst>
                                          <p:attrName>ppt_x</p:attrName>
                                          <p:attrName>ppt_y</p:attrName>
                                        </p:attrNameLst>
                                      </p:cBhvr>
                                      <p:rCtr x="8056" y="9137"/>
                                    </p:animMotion>
                                  </p:childTnLst>
                                </p:cTn>
                              </p:par>
                              <p:par>
                                <p:cTn id="27" presetID="42" presetClass="path" presetSubtype="0" accel="50000" decel="50000" fill="hold" grpId="0" nodeType="withEffect">
                                  <p:stCondLst>
                                    <p:cond delay="0"/>
                                  </p:stCondLst>
                                  <p:childTnLst>
                                    <p:animMotion origin="layout" path="M -0.20868 -0.18297 L -3.33333E-6 -1.38793E-7 " pathEditMode="relative" rAng="0" ptsTypes="AA">
                                      <p:cBhvr>
                                        <p:cTn id="28" dur="1000" fill="hold"/>
                                        <p:tgtEl>
                                          <p:spTgt spid="164"/>
                                        </p:tgtEl>
                                        <p:attrNameLst>
                                          <p:attrName>ppt_x</p:attrName>
                                          <p:attrName>ppt_y</p:attrName>
                                        </p:attrNameLst>
                                      </p:cBhvr>
                                      <p:rCtr x="10434" y="9137"/>
                                    </p:animMotion>
                                  </p:childTnLst>
                                </p:cTn>
                              </p:par>
                              <p:par>
                                <p:cTn id="29" presetID="42" presetClass="path" presetSubtype="0" accel="50000" decel="50000" fill="hold" grpId="0" nodeType="withEffect">
                                  <p:stCondLst>
                                    <p:cond delay="0"/>
                                  </p:stCondLst>
                                  <p:childTnLst>
                                    <p:animMotion origin="layout" path="M -0.37414 -0.13185 L 4.72222E-6 1.76729E-6 " pathEditMode="relative" rAng="0" ptsTypes="AA">
                                      <p:cBhvr>
                                        <p:cTn id="30" dur="1000" fill="hold"/>
                                        <p:tgtEl>
                                          <p:spTgt spid="160"/>
                                        </p:tgtEl>
                                        <p:attrNameLst>
                                          <p:attrName>ppt_x</p:attrName>
                                          <p:attrName>ppt_y</p:attrName>
                                        </p:attrNameLst>
                                      </p:cBhvr>
                                      <p:rCtr x="18698" y="6593"/>
                                    </p:animMotion>
                                  </p:childTnLst>
                                </p:cTn>
                              </p:par>
                              <p:par>
                                <p:cTn id="31" presetID="42" presetClass="path" presetSubtype="0" accel="50000" decel="50000" fill="hold" grpId="0" nodeType="withEffect">
                                  <p:stCondLst>
                                    <p:cond delay="0"/>
                                  </p:stCondLst>
                                  <p:childTnLst>
                                    <p:animMotion origin="layout" path="M 0.03541 -0.23548 L 3.33333E-6 3.00717E-8 " pathEditMode="relative" rAng="0" ptsTypes="AA">
                                      <p:cBhvr>
                                        <p:cTn id="32" dur="1000" fill="hold"/>
                                        <p:tgtEl>
                                          <p:spTgt spid="158"/>
                                        </p:tgtEl>
                                        <p:attrNameLst>
                                          <p:attrName>ppt_x</p:attrName>
                                          <p:attrName>ppt_y</p:attrName>
                                        </p:attrNameLst>
                                      </p:cBhvr>
                                      <p:rCtr x="-1771" y="11774"/>
                                    </p:animMotion>
                                  </p:childTnLst>
                                </p:cTn>
                              </p:par>
                              <p:par>
                                <p:cTn id="33" presetID="1" presetClass="entr" presetSubtype="0" fill="hold" grpId="1" nodeType="withEffect">
                                  <p:stCondLst>
                                    <p:cond delay="0"/>
                                  </p:stCondLst>
                                  <p:childTnLst>
                                    <p:set>
                                      <p:cBhvr>
                                        <p:cTn id="34" dur="1" fill="hold">
                                          <p:stCondLst>
                                            <p:cond delay="0"/>
                                          </p:stCondLst>
                                        </p:cTn>
                                        <p:tgtEl>
                                          <p:spTgt spid="167"/>
                                        </p:tgtEl>
                                        <p:attrNameLst>
                                          <p:attrName>style.visibility</p:attrName>
                                        </p:attrNameLst>
                                      </p:cBhvr>
                                      <p:to>
                                        <p:strVal val="visible"/>
                                      </p:to>
                                    </p:set>
                                  </p:childTnLst>
                                </p:cTn>
                              </p:par>
                              <p:par>
                                <p:cTn id="35" presetID="42" presetClass="path" presetSubtype="0" accel="50000" decel="50000" fill="hold" grpId="0" nodeType="withEffect">
                                  <p:stCondLst>
                                    <p:cond delay="0"/>
                                  </p:stCondLst>
                                  <p:childTnLst>
                                    <p:animMotion origin="layout" path="M 0.55521 -0.13185 L 2.77778E-6 1.76729E-6 " pathEditMode="relative" rAng="0" ptsTypes="AA">
                                      <p:cBhvr>
                                        <p:cTn id="36" dur="1000" fill="hold"/>
                                        <p:tgtEl>
                                          <p:spTgt spid="167"/>
                                        </p:tgtEl>
                                        <p:attrNameLst>
                                          <p:attrName>ppt_x</p:attrName>
                                          <p:attrName>ppt_y</p:attrName>
                                        </p:attrNameLst>
                                      </p:cBhvr>
                                      <p:rCtr x="-27760" y="6593"/>
                                    </p:animMotion>
                                  </p:childTnLst>
                                </p:cTn>
                              </p:par>
                              <p:par>
                                <p:cTn id="37" presetID="1" presetClass="entr" presetSubtype="0" fill="hold" grpId="1" nodeType="withEffect">
                                  <p:stCondLst>
                                    <p:cond delay="0"/>
                                  </p:stCondLst>
                                  <p:childTnLst>
                                    <p:set>
                                      <p:cBhvr>
                                        <p:cTn id="38" dur="1" fill="hold">
                                          <p:stCondLst>
                                            <p:cond delay="0"/>
                                          </p:stCondLst>
                                        </p:cTn>
                                        <p:tgtEl>
                                          <p:spTgt spid="168"/>
                                        </p:tgtEl>
                                        <p:attrNameLst>
                                          <p:attrName>style.visibility</p:attrName>
                                        </p:attrNameLst>
                                      </p:cBhvr>
                                      <p:to>
                                        <p:strVal val="visible"/>
                                      </p:to>
                                    </p:set>
                                  </p:childTnLst>
                                </p:cTn>
                              </p:par>
                              <p:par>
                                <p:cTn id="39" presetID="42" presetClass="path" presetSubtype="0" accel="50000" decel="50000" fill="hold" grpId="0" nodeType="withEffect">
                                  <p:stCondLst>
                                    <p:cond delay="0"/>
                                  </p:stCondLst>
                                  <p:childTnLst>
                                    <p:animMotion origin="layout" path="M 0.45296 -0.13185 L -4.16667E-6 1.76729E-6 " pathEditMode="relative" rAng="0" ptsTypes="AA">
                                      <p:cBhvr>
                                        <p:cTn id="40" dur="1000" fill="hold"/>
                                        <p:tgtEl>
                                          <p:spTgt spid="168"/>
                                        </p:tgtEl>
                                        <p:attrNameLst>
                                          <p:attrName>ppt_x</p:attrName>
                                          <p:attrName>ppt_y</p:attrName>
                                        </p:attrNameLst>
                                      </p:cBhvr>
                                      <p:rCtr x="-22656" y="6593"/>
                                    </p:animMotion>
                                  </p:childTnLst>
                                </p:cTn>
                              </p:par>
                              <p:par>
                                <p:cTn id="41" presetID="1" presetClass="entr" presetSubtype="0" fill="hold" grpId="1" nodeType="withEffect">
                                  <p:stCondLst>
                                    <p:cond delay="0"/>
                                  </p:stCondLst>
                                  <p:childTnLst>
                                    <p:set>
                                      <p:cBhvr>
                                        <p:cTn id="42" dur="1" fill="hold">
                                          <p:stCondLst>
                                            <p:cond delay="0"/>
                                          </p:stCondLst>
                                        </p:cTn>
                                        <p:tgtEl>
                                          <p:spTgt spid="169"/>
                                        </p:tgtEl>
                                        <p:attrNameLst>
                                          <p:attrName>style.visibility</p:attrName>
                                        </p:attrNameLst>
                                      </p:cBhvr>
                                      <p:to>
                                        <p:strVal val="visible"/>
                                      </p:to>
                                    </p:set>
                                  </p:childTnLst>
                                </p:cTn>
                              </p:par>
                              <p:par>
                                <p:cTn id="43" presetID="42" presetClass="path" presetSubtype="0" accel="50000" decel="50000" fill="hold" grpId="0" nodeType="withEffect">
                                  <p:stCondLst>
                                    <p:cond delay="0"/>
                                  </p:stCondLst>
                                  <p:childTnLst>
                                    <p:animMotion origin="layout" path="M -0.10625 -0.14222 L -4.72222E-6 -4.99537E-6 " pathEditMode="relative" rAng="0" ptsTypes="AA">
                                      <p:cBhvr>
                                        <p:cTn id="44" dur="1000" fill="hold"/>
                                        <p:tgtEl>
                                          <p:spTgt spid="169"/>
                                        </p:tgtEl>
                                        <p:attrNameLst>
                                          <p:attrName>ppt_x</p:attrName>
                                          <p:attrName>ppt_y</p:attrName>
                                        </p:attrNameLst>
                                      </p:cBhvr>
                                      <p:rCtr x="5313" y="7100"/>
                                    </p:animMotion>
                                  </p:childTnLst>
                                </p:cTn>
                              </p:par>
                              <p:par>
                                <p:cTn id="45" presetID="1" presetClass="entr" presetSubtype="0" fill="hold" grpId="1" nodeType="withEffect">
                                  <p:stCondLst>
                                    <p:cond delay="0"/>
                                  </p:stCondLst>
                                  <p:childTnLst>
                                    <p:set>
                                      <p:cBhvr>
                                        <p:cTn id="46" dur="1" fill="hold">
                                          <p:stCondLst>
                                            <p:cond delay="0"/>
                                          </p:stCondLst>
                                        </p:cTn>
                                        <p:tgtEl>
                                          <p:spTgt spid="170"/>
                                        </p:tgtEl>
                                        <p:attrNameLst>
                                          <p:attrName>style.visibility</p:attrName>
                                        </p:attrNameLst>
                                      </p:cBhvr>
                                      <p:to>
                                        <p:strVal val="visible"/>
                                      </p:to>
                                    </p:set>
                                  </p:childTnLst>
                                </p:cTn>
                              </p:par>
                              <p:par>
                                <p:cTn id="47" presetID="42" presetClass="path" presetSubtype="0" accel="50000" decel="50000" fill="hold" grpId="0" nodeType="withEffect">
                                  <p:stCondLst>
                                    <p:cond delay="0"/>
                                  </p:stCondLst>
                                  <p:childTnLst>
                                    <p:animMotion origin="layout" path="M 0.35053 -0.22484 L -4.72222E-6 3.00717E-8 " pathEditMode="relative" rAng="0" ptsTypes="AA">
                                      <p:cBhvr>
                                        <p:cTn id="48" dur="1000" fill="hold"/>
                                        <p:tgtEl>
                                          <p:spTgt spid="170"/>
                                        </p:tgtEl>
                                        <p:attrNameLst>
                                          <p:attrName>ppt_x</p:attrName>
                                          <p:attrName>ppt_y</p:attrName>
                                        </p:attrNameLst>
                                      </p:cBhvr>
                                      <p:rCtr x="-17535" y="11242"/>
                                    </p:animMotion>
                                  </p:childTnLst>
                                </p:cTn>
                              </p:par>
                              <p:par>
                                <p:cTn id="49" presetID="1" presetClass="entr" presetSubtype="0" fill="hold" grpId="1" nodeType="withEffect">
                                  <p:stCondLst>
                                    <p:cond delay="0"/>
                                  </p:stCondLst>
                                  <p:childTnLst>
                                    <p:set>
                                      <p:cBhvr>
                                        <p:cTn id="50" dur="1" fill="hold">
                                          <p:stCondLst>
                                            <p:cond delay="0"/>
                                          </p:stCondLst>
                                        </p:cTn>
                                        <p:tgtEl>
                                          <p:spTgt spid="171"/>
                                        </p:tgtEl>
                                        <p:attrNameLst>
                                          <p:attrName>style.visibility</p:attrName>
                                        </p:attrNameLst>
                                      </p:cBhvr>
                                      <p:to>
                                        <p:strVal val="visible"/>
                                      </p:to>
                                    </p:set>
                                  </p:childTnLst>
                                </p:cTn>
                              </p:par>
                              <p:par>
                                <p:cTn id="51" presetID="42" presetClass="path" presetSubtype="0" accel="50000" decel="50000" fill="hold" grpId="0" nodeType="withEffect">
                                  <p:stCondLst>
                                    <p:cond delay="0"/>
                                  </p:stCondLst>
                                  <p:childTnLst>
                                    <p:animMotion origin="layout" path="M 0.45296 -0.23548 L -4.16667E-6 3.00717E-8 " pathEditMode="relative" rAng="0" ptsTypes="AA">
                                      <p:cBhvr>
                                        <p:cTn id="52" dur="1000" fill="hold"/>
                                        <p:tgtEl>
                                          <p:spTgt spid="171"/>
                                        </p:tgtEl>
                                        <p:attrNameLst>
                                          <p:attrName>ppt_x</p:attrName>
                                          <p:attrName>ppt_y</p:attrName>
                                        </p:attrNameLst>
                                      </p:cBhvr>
                                      <p:rCtr x="-22656" y="11774"/>
                                    </p:animMotion>
                                  </p:childTnLst>
                                </p:cTn>
                              </p:par>
                              <p:par>
                                <p:cTn id="53" presetID="1" presetClass="entr" presetSubtype="0" fill="hold" grpId="1" nodeType="withEffect">
                                  <p:stCondLst>
                                    <p:cond delay="0"/>
                                  </p:stCondLst>
                                  <p:childTnLst>
                                    <p:set>
                                      <p:cBhvr>
                                        <p:cTn id="54" dur="1" fill="hold">
                                          <p:stCondLst>
                                            <p:cond delay="0"/>
                                          </p:stCondLst>
                                        </p:cTn>
                                        <p:tgtEl>
                                          <p:spTgt spid="172"/>
                                        </p:tgtEl>
                                        <p:attrNameLst>
                                          <p:attrName>style.visibility</p:attrName>
                                        </p:attrNameLst>
                                      </p:cBhvr>
                                      <p:to>
                                        <p:strVal val="visible"/>
                                      </p:to>
                                    </p:set>
                                  </p:childTnLst>
                                </p:cTn>
                              </p:par>
                              <p:par>
                                <p:cTn id="55" presetID="42" presetClass="path" presetSubtype="0" accel="50000" decel="50000" fill="hold" grpId="0" nodeType="withEffect">
                                  <p:stCondLst>
                                    <p:cond delay="0"/>
                                  </p:stCondLst>
                                  <p:childTnLst>
                                    <p:animMotion origin="layout" path="M 0.55521 -0.23548 L 2.77778E-6 3.00717E-8 " pathEditMode="relative" rAng="0" ptsTypes="AA">
                                      <p:cBhvr>
                                        <p:cTn id="56" dur="1000" fill="hold"/>
                                        <p:tgtEl>
                                          <p:spTgt spid="172"/>
                                        </p:tgtEl>
                                        <p:attrNameLst>
                                          <p:attrName>ppt_x</p:attrName>
                                          <p:attrName>ppt_y</p:attrName>
                                        </p:attrNameLst>
                                      </p:cBhvr>
                                      <p:rCtr x="-27760" y="11774"/>
                                    </p:animMotion>
                                  </p:childTnLst>
                                </p:cTn>
                              </p:par>
                              <p:par>
                                <p:cTn id="57" presetID="1" presetClass="entr" presetSubtype="0" fill="hold" grpId="1" nodeType="withEffect">
                                  <p:stCondLst>
                                    <p:cond delay="0"/>
                                  </p:stCondLst>
                                  <p:childTnLst>
                                    <p:set>
                                      <p:cBhvr>
                                        <p:cTn id="58" dur="1" fill="hold">
                                          <p:stCondLst>
                                            <p:cond delay="0"/>
                                          </p:stCondLst>
                                        </p:cTn>
                                        <p:tgtEl>
                                          <p:spTgt spid="173"/>
                                        </p:tgtEl>
                                        <p:attrNameLst>
                                          <p:attrName>style.visibility</p:attrName>
                                        </p:attrNameLst>
                                      </p:cBhvr>
                                      <p:to>
                                        <p:strVal val="visible"/>
                                      </p:to>
                                    </p:set>
                                  </p:childTnLst>
                                </p:cTn>
                              </p:par>
                              <p:par>
                                <p:cTn id="59" presetID="42" presetClass="path" presetSubtype="0" accel="50000" decel="50000" fill="hold" grpId="0" nodeType="withEffect">
                                  <p:stCondLst>
                                    <p:cond delay="0"/>
                                  </p:stCondLst>
                                  <p:childTnLst>
                                    <p:animMotion origin="layout" path="M 0.65764 -0.18436 L 3.33333E-6 1.93616E-6 " pathEditMode="relative" rAng="0" ptsTypes="AA">
                                      <p:cBhvr>
                                        <p:cTn id="60" dur="1000" fill="hold"/>
                                        <p:tgtEl>
                                          <p:spTgt spid="173"/>
                                        </p:tgtEl>
                                        <p:attrNameLst>
                                          <p:attrName>ppt_x</p:attrName>
                                          <p:attrName>ppt_y</p:attrName>
                                        </p:attrNameLst>
                                      </p:cBhvr>
                                      <p:rCtr x="-32882" y="9207"/>
                                    </p:animMotion>
                                  </p:childTnLst>
                                </p:cTn>
                              </p:par>
                              <p:par>
                                <p:cTn id="61" presetID="1" presetClass="entr" presetSubtype="0" fill="hold" grpId="1" nodeType="withEffect">
                                  <p:stCondLst>
                                    <p:cond delay="0"/>
                                  </p:stCondLst>
                                  <p:childTnLst>
                                    <p:set>
                                      <p:cBhvr>
                                        <p:cTn id="62" dur="1" fill="hold">
                                          <p:stCondLst>
                                            <p:cond delay="0"/>
                                          </p:stCondLst>
                                        </p:cTn>
                                        <p:tgtEl>
                                          <p:spTgt spid="174"/>
                                        </p:tgtEl>
                                        <p:attrNameLst>
                                          <p:attrName>style.visibility</p:attrName>
                                        </p:attrNameLst>
                                      </p:cBhvr>
                                      <p:to>
                                        <p:strVal val="visible"/>
                                      </p:to>
                                    </p:set>
                                  </p:childTnLst>
                                </p:cTn>
                              </p:par>
                              <p:par>
                                <p:cTn id="63" presetID="42" presetClass="path" presetSubtype="0" accel="50000" decel="50000" fill="hold" grpId="0" nodeType="withEffect">
                                  <p:stCondLst>
                                    <p:cond delay="0"/>
                                  </p:stCondLst>
                                  <p:childTnLst>
                                    <p:animMotion origin="layout" path="M 0.24809 -0.17372 L 4.72222E-6 1.93616E-6 " pathEditMode="relative" rAng="0" ptsTypes="AA">
                                      <p:cBhvr>
                                        <p:cTn id="64" dur="1000" fill="hold"/>
                                        <p:tgtEl>
                                          <p:spTgt spid="174"/>
                                        </p:tgtEl>
                                        <p:attrNameLst>
                                          <p:attrName>ppt_x</p:attrName>
                                          <p:attrName>ppt_y</p:attrName>
                                        </p:attrNameLst>
                                      </p:cBhvr>
                                      <p:rCtr x="-12413" y="8675"/>
                                    </p:animMotion>
                                  </p:childTnLst>
                                </p:cTn>
                              </p:par>
                              <p:par>
                                <p:cTn id="65" presetID="1" presetClass="entr" presetSubtype="0" fill="hold" grpId="1" nodeType="withEffect">
                                  <p:stCondLst>
                                    <p:cond delay="0"/>
                                  </p:stCondLst>
                                  <p:childTnLst>
                                    <p:set>
                                      <p:cBhvr>
                                        <p:cTn id="66" dur="1" fill="hold">
                                          <p:stCondLst>
                                            <p:cond delay="0"/>
                                          </p:stCondLst>
                                        </p:cTn>
                                        <p:tgtEl>
                                          <p:spTgt spid="175"/>
                                        </p:tgtEl>
                                        <p:attrNameLst>
                                          <p:attrName>style.visibility</p:attrName>
                                        </p:attrNameLst>
                                      </p:cBhvr>
                                      <p:to>
                                        <p:strVal val="visible"/>
                                      </p:to>
                                    </p:set>
                                  </p:childTnLst>
                                </p:cTn>
                              </p:par>
                              <p:par>
                                <p:cTn id="67" presetID="42" presetClass="path" presetSubtype="0" accel="50000" decel="50000" fill="hold" grpId="0" nodeType="withEffect">
                                  <p:stCondLst>
                                    <p:cond delay="0"/>
                                  </p:stCondLst>
                                  <p:childTnLst>
                                    <p:animMotion origin="layout" path="M 0.2401 -0.22484 L 4.72222E-6 3.00717E-8 " pathEditMode="relative" rAng="0" ptsTypes="AA">
                                      <p:cBhvr>
                                        <p:cTn id="68" dur="1000" fill="hold"/>
                                        <p:tgtEl>
                                          <p:spTgt spid="175"/>
                                        </p:tgtEl>
                                        <p:attrNameLst>
                                          <p:attrName>ppt_x</p:attrName>
                                          <p:attrName>ppt_y</p:attrName>
                                        </p:attrNameLst>
                                      </p:cBhvr>
                                      <p:rCtr x="-12014" y="11242"/>
                                    </p:animMotion>
                                  </p:childTnLst>
                                </p:cTn>
                              </p:par>
                              <p:par>
                                <p:cTn id="69" presetID="1" presetClass="entr" presetSubtype="0" fill="hold" grpId="1" nodeType="withEffect">
                                  <p:stCondLst>
                                    <p:cond delay="0"/>
                                  </p:stCondLst>
                                  <p:childTnLst>
                                    <p:set>
                                      <p:cBhvr>
                                        <p:cTn id="70" dur="1" fill="hold">
                                          <p:stCondLst>
                                            <p:cond delay="0"/>
                                          </p:stCondLst>
                                        </p:cTn>
                                        <p:tgtEl>
                                          <p:spTgt spid="176"/>
                                        </p:tgtEl>
                                        <p:attrNameLst>
                                          <p:attrName>style.visibility</p:attrName>
                                        </p:attrNameLst>
                                      </p:cBhvr>
                                      <p:to>
                                        <p:strVal val="visible"/>
                                      </p:to>
                                    </p:set>
                                  </p:childTnLst>
                                </p:cTn>
                              </p:par>
                              <p:par>
                                <p:cTn id="71" presetID="42" presetClass="path" presetSubtype="0" accel="50000" decel="50000" fill="hold" grpId="0" nodeType="withEffect">
                                  <p:stCondLst>
                                    <p:cond delay="0"/>
                                  </p:stCondLst>
                                  <p:childTnLst>
                                    <p:animMotion origin="layout" path="M 0.14584 -0.22484 L -2.22222E-6 3.00717E-8 " pathEditMode="relative" rAng="0" ptsTypes="AA">
                                      <p:cBhvr>
                                        <p:cTn id="72" dur="1000" fill="hold"/>
                                        <p:tgtEl>
                                          <p:spTgt spid="176"/>
                                        </p:tgtEl>
                                        <p:attrNameLst>
                                          <p:attrName>ppt_x</p:attrName>
                                          <p:attrName>ppt_y</p:attrName>
                                        </p:attrNameLst>
                                      </p:cBhvr>
                                      <p:rCtr x="-7292" y="11242"/>
                                    </p:animMotion>
                                  </p:childTnLst>
                                </p:cTn>
                              </p:par>
                              <p:par>
                                <p:cTn id="73" presetID="1" presetClass="entr" presetSubtype="0" fill="hold" grpId="1" nodeType="withEffect">
                                  <p:stCondLst>
                                    <p:cond delay="0"/>
                                  </p:stCondLst>
                                  <p:childTnLst>
                                    <p:set>
                                      <p:cBhvr>
                                        <p:cTn id="74" dur="1" fill="hold">
                                          <p:stCondLst>
                                            <p:cond delay="0"/>
                                          </p:stCondLst>
                                        </p:cTn>
                                        <p:tgtEl>
                                          <p:spTgt spid="177"/>
                                        </p:tgtEl>
                                        <p:attrNameLst>
                                          <p:attrName>style.visibility</p:attrName>
                                        </p:attrNameLst>
                                      </p:cBhvr>
                                      <p:to>
                                        <p:strVal val="visible"/>
                                      </p:to>
                                    </p:set>
                                  </p:childTnLst>
                                </p:cTn>
                              </p:par>
                              <p:par>
                                <p:cTn id="75" presetID="42" presetClass="path" presetSubtype="0" accel="50000" decel="50000" fill="hold" grpId="0" nodeType="withEffect">
                                  <p:stCondLst>
                                    <p:cond delay="0"/>
                                  </p:stCondLst>
                                  <p:childTnLst>
                                    <p:animMotion origin="layout" path="M 0.14584 -0.12121 L -2.22222E-6 1.76729E-6 " pathEditMode="relative" rAng="0" ptsTypes="AA">
                                      <p:cBhvr>
                                        <p:cTn id="76" dur="1000" fill="hold"/>
                                        <p:tgtEl>
                                          <p:spTgt spid="177"/>
                                        </p:tgtEl>
                                        <p:attrNameLst>
                                          <p:attrName>ppt_x</p:attrName>
                                          <p:attrName>ppt_y</p:attrName>
                                        </p:attrNameLst>
                                      </p:cBhvr>
                                      <p:rCtr x="-7292" y="6061"/>
                                    </p:animMotion>
                                  </p:childTnLst>
                                </p:cTn>
                              </p:par>
                              <p:par>
                                <p:cTn id="77" presetID="1" presetClass="entr" presetSubtype="0" fill="hold" grpId="1" nodeType="withEffect">
                                  <p:stCondLst>
                                    <p:cond delay="0"/>
                                  </p:stCondLst>
                                  <p:childTnLst>
                                    <p:set>
                                      <p:cBhvr>
                                        <p:cTn id="78" dur="1" fill="hold">
                                          <p:stCondLst>
                                            <p:cond delay="0"/>
                                          </p:stCondLst>
                                        </p:cTn>
                                        <p:tgtEl>
                                          <p:spTgt spid="178"/>
                                        </p:tgtEl>
                                        <p:attrNameLst>
                                          <p:attrName>style.visibility</p:attrName>
                                        </p:attrNameLst>
                                      </p:cBhvr>
                                      <p:to>
                                        <p:strVal val="visible"/>
                                      </p:to>
                                    </p:set>
                                  </p:childTnLst>
                                </p:cTn>
                              </p:par>
                              <p:par>
                                <p:cTn id="79" presetID="42" presetClass="path" presetSubtype="0" accel="50000" decel="50000" fill="hold" grpId="0" nodeType="withEffect">
                                  <p:stCondLst>
                                    <p:cond delay="0"/>
                                  </p:stCondLst>
                                  <p:childTnLst>
                                    <p:animMotion origin="layout" path="M 0.04341 -0.13185 L -2.77778E-6 1.76729E-6 " pathEditMode="relative" rAng="0" ptsTypes="AA">
                                      <p:cBhvr>
                                        <p:cTn id="80" dur="1000" fill="hold"/>
                                        <p:tgtEl>
                                          <p:spTgt spid="178"/>
                                        </p:tgtEl>
                                        <p:attrNameLst>
                                          <p:attrName>ppt_x</p:attrName>
                                          <p:attrName>ppt_y</p:attrName>
                                        </p:attrNameLst>
                                      </p:cBhvr>
                                      <p:rCtr x="-2170" y="6593"/>
                                    </p:animMotion>
                                  </p:childTnLst>
                                </p:cTn>
                              </p:par>
                              <p:par>
                                <p:cTn id="81" presetID="1" presetClass="entr" presetSubtype="0" fill="hold" grpId="1" nodeType="withEffect">
                                  <p:stCondLst>
                                    <p:cond delay="0"/>
                                  </p:stCondLst>
                                  <p:childTnLst>
                                    <p:set>
                                      <p:cBhvr>
                                        <p:cTn id="82" dur="1" fill="hold">
                                          <p:stCondLst>
                                            <p:cond delay="0"/>
                                          </p:stCondLst>
                                        </p:cTn>
                                        <p:tgtEl>
                                          <p:spTgt spid="217"/>
                                        </p:tgtEl>
                                        <p:attrNameLst>
                                          <p:attrName>style.visibility</p:attrName>
                                        </p:attrNameLst>
                                      </p:cBhvr>
                                      <p:to>
                                        <p:strVal val="visible"/>
                                      </p:to>
                                    </p:set>
                                  </p:childTnLst>
                                </p:cTn>
                              </p:par>
                              <p:par>
                                <p:cTn id="83" presetID="42" presetClass="path" presetSubtype="0" accel="50000" decel="50000" fill="hold" grpId="0" nodeType="withEffect">
                                  <p:stCondLst>
                                    <p:cond delay="0"/>
                                  </p:stCondLst>
                                  <p:childTnLst>
                                    <p:animMotion origin="layout" path="M 0.45296 -0.17368 L -4.16667E-6 -2.6827E-6 " pathEditMode="relative" rAng="0" ptsTypes="AA">
                                      <p:cBhvr>
                                        <p:cTn id="84" dur="1000" fill="hold"/>
                                        <p:tgtEl>
                                          <p:spTgt spid="217"/>
                                        </p:tgtEl>
                                        <p:attrNameLst>
                                          <p:attrName>ppt_x</p:attrName>
                                          <p:attrName>ppt_y</p:attrName>
                                        </p:attrNameLst>
                                      </p:cBhvr>
                                      <p:rCtr x="-22656" y="8673"/>
                                    </p:animMotion>
                                  </p:childTnLst>
                                </p:cTn>
                              </p:par>
                              <p:par>
                                <p:cTn id="85" presetID="1" presetClass="entr" presetSubtype="0" fill="hold" grpId="1" nodeType="withEffect">
                                  <p:stCondLst>
                                    <p:cond delay="0"/>
                                  </p:stCondLst>
                                  <p:childTnLst>
                                    <p:set>
                                      <p:cBhvr>
                                        <p:cTn id="86" dur="1" fill="hold">
                                          <p:stCondLst>
                                            <p:cond delay="0"/>
                                          </p:stCondLst>
                                        </p:cTn>
                                        <p:tgtEl>
                                          <p:spTgt spid="179"/>
                                        </p:tgtEl>
                                        <p:attrNameLst>
                                          <p:attrName>style.visibility</p:attrName>
                                        </p:attrNameLst>
                                      </p:cBhvr>
                                      <p:to>
                                        <p:strVal val="visible"/>
                                      </p:to>
                                    </p:set>
                                  </p:childTnLst>
                                </p:cTn>
                              </p:par>
                              <p:par>
                                <p:cTn id="87" presetID="42" presetClass="path" presetSubtype="0" accel="50000" decel="50000" fill="hold" grpId="0" nodeType="withEffect">
                                  <p:stCondLst>
                                    <p:cond delay="0"/>
                                  </p:stCondLst>
                                  <p:childTnLst>
                                    <p:animMotion origin="layout" path="M -0.06701 -0.12121 L -3.33333E-6 1.76729E-6 " pathEditMode="relative" rAng="0" ptsTypes="AA">
                                      <p:cBhvr>
                                        <p:cTn id="88" dur="1000" fill="hold"/>
                                        <p:tgtEl>
                                          <p:spTgt spid="179"/>
                                        </p:tgtEl>
                                        <p:attrNameLst>
                                          <p:attrName>ppt_x</p:attrName>
                                          <p:attrName>ppt_y</p:attrName>
                                        </p:attrNameLst>
                                      </p:cBhvr>
                                      <p:rCtr x="3351" y="6061"/>
                                    </p:animMotion>
                                  </p:childTnLst>
                                </p:cTn>
                              </p:par>
                              <p:par>
                                <p:cTn id="89" presetID="1" presetClass="entr" presetSubtype="0" fill="hold" grpId="1" nodeType="withEffect">
                                  <p:stCondLst>
                                    <p:cond delay="0"/>
                                  </p:stCondLst>
                                  <p:childTnLst>
                                    <p:set>
                                      <p:cBhvr>
                                        <p:cTn id="90" dur="1" fill="hold">
                                          <p:stCondLst>
                                            <p:cond delay="0"/>
                                          </p:stCondLst>
                                        </p:cTn>
                                        <p:tgtEl>
                                          <p:spTgt spid="180"/>
                                        </p:tgtEl>
                                        <p:attrNameLst>
                                          <p:attrName>style.visibility</p:attrName>
                                        </p:attrNameLst>
                                      </p:cBhvr>
                                      <p:to>
                                        <p:strVal val="visible"/>
                                      </p:to>
                                    </p:set>
                                  </p:childTnLst>
                                </p:cTn>
                              </p:par>
                              <p:par>
                                <p:cTn id="91" presetID="42" presetClass="path" presetSubtype="0" accel="50000" decel="50000" fill="hold" grpId="0" nodeType="withEffect">
                                  <p:stCondLst>
                                    <p:cond delay="0"/>
                                  </p:stCondLst>
                                  <p:childTnLst>
                                    <p:animMotion origin="layout" path="M -0.41337 -0.19472 L -2.77778E-6 -2.6827E-6 " pathEditMode="relative" rAng="0" ptsTypes="AA">
                                      <p:cBhvr>
                                        <p:cTn id="92" dur="1000" fill="hold"/>
                                        <p:tgtEl>
                                          <p:spTgt spid="180"/>
                                        </p:tgtEl>
                                        <p:attrNameLst>
                                          <p:attrName>ppt_x</p:attrName>
                                          <p:attrName>ppt_y</p:attrName>
                                        </p:attrNameLst>
                                      </p:cBhvr>
                                      <p:rCtr x="20660" y="9736"/>
                                    </p:animMotion>
                                  </p:childTnLst>
                                </p:cTn>
                              </p:par>
                              <p:par>
                                <p:cTn id="93" presetID="1" presetClass="entr" presetSubtype="0" fill="hold" grpId="1" nodeType="withEffect">
                                  <p:stCondLst>
                                    <p:cond delay="0"/>
                                  </p:stCondLst>
                                  <p:childTnLst>
                                    <p:set>
                                      <p:cBhvr>
                                        <p:cTn id="94" dur="1" fill="hold">
                                          <p:stCondLst>
                                            <p:cond delay="0"/>
                                          </p:stCondLst>
                                        </p:cTn>
                                        <p:tgtEl>
                                          <p:spTgt spid="181"/>
                                        </p:tgtEl>
                                        <p:attrNameLst>
                                          <p:attrName>style.visibility</p:attrName>
                                        </p:attrNameLst>
                                      </p:cBhvr>
                                      <p:to>
                                        <p:strVal val="visible"/>
                                      </p:to>
                                    </p:set>
                                  </p:childTnLst>
                                </p:cTn>
                              </p:par>
                              <p:par>
                                <p:cTn id="95" presetID="42" presetClass="path" presetSubtype="0" accel="50000" decel="50000" fill="hold" grpId="0" nodeType="withEffect">
                                  <p:stCondLst>
                                    <p:cond delay="0"/>
                                  </p:stCondLst>
                                  <p:childTnLst>
                                    <p:animMotion origin="layout" path="M 0.04341 -0.22484 L -2.77778E-6 3.00717E-8 " pathEditMode="relative" rAng="0" ptsTypes="AA">
                                      <p:cBhvr>
                                        <p:cTn id="96" dur="1000" fill="hold"/>
                                        <p:tgtEl>
                                          <p:spTgt spid="181"/>
                                        </p:tgtEl>
                                        <p:attrNameLst>
                                          <p:attrName>ppt_x</p:attrName>
                                          <p:attrName>ppt_y</p:attrName>
                                        </p:attrNameLst>
                                      </p:cBhvr>
                                      <p:rCtr x="-2170" y="11242"/>
                                    </p:animMotion>
                                  </p:childTnLst>
                                </p:cTn>
                              </p:par>
                              <p:par>
                                <p:cTn id="97" presetID="1" presetClass="entr" presetSubtype="0" fill="hold" grpId="1" nodeType="withEffect">
                                  <p:stCondLst>
                                    <p:cond delay="0"/>
                                  </p:stCondLst>
                                  <p:childTnLst>
                                    <p:set>
                                      <p:cBhvr>
                                        <p:cTn id="98" dur="1" fill="hold">
                                          <p:stCondLst>
                                            <p:cond delay="0"/>
                                          </p:stCondLst>
                                        </p:cTn>
                                        <p:tgtEl>
                                          <p:spTgt spid="182"/>
                                        </p:tgtEl>
                                        <p:attrNameLst>
                                          <p:attrName>style.visibility</p:attrName>
                                        </p:attrNameLst>
                                      </p:cBhvr>
                                      <p:to>
                                        <p:strVal val="visible"/>
                                      </p:to>
                                    </p:set>
                                  </p:childTnLst>
                                </p:cTn>
                              </p:par>
                              <p:par>
                                <p:cTn id="99" presetID="42" presetClass="path" presetSubtype="0" accel="50000" decel="50000" fill="hold" grpId="0" nodeType="withEffect">
                                  <p:stCondLst>
                                    <p:cond delay="0"/>
                                  </p:stCondLst>
                                  <p:childTnLst>
                                    <p:animMotion origin="layout" path="M -0.05902 -0.22484 L -3.33333E-6 3.00717E-8 " pathEditMode="relative" rAng="0" ptsTypes="AA">
                                      <p:cBhvr>
                                        <p:cTn id="100" dur="1000" fill="hold"/>
                                        <p:tgtEl>
                                          <p:spTgt spid="182"/>
                                        </p:tgtEl>
                                        <p:attrNameLst>
                                          <p:attrName>ppt_x</p:attrName>
                                          <p:attrName>ppt_y</p:attrName>
                                        </p:attrNameLst>
                                      </p:cBhvr>
                                      <p:rCtr x="2951" y="11242"/>
                                    </p:animMotion>
                                  </p:childTnLst>
                                </p:cTn>
                              </p:par>
                              <p:par>
                                <p:cTn id="101" presetID="1" presetClass="entr" presetSubtype="0" fill="hold" grpId="1" nodeType="withEffect">
                                  <p:stCondLst>
                                    <p:cond delay="0"/>
                                  </p:stCondLst>
                                  <p:childTnLst>
                                    <p:set>
                                      <p:cBhvr>
                                        <p:cTn id="102" dur="1" fill="hold">
                                          <p:stCondLst>
                                            <p:cond delay="0"/>
                                          </p:stCondLst>
                                        </p:cTn>
                                        <p:tgtEl>
                                          <p:spTgt spid="207"/>
                                        </p:tgtEl>
                                        <p:attrNameLst>
                                          <p:attrName>style.visibility</p:attrName>
                                        </p:attrNameLst>
                                      </p:cBhvr>
                                      <p:to>
                                        <p:strVal val="visible"/>
                                      </p:to>
                                    </p:set>
                                  </p:childTnLst>
                                </p:cTn>
                              </p:par>
                              <p:par>
                                <p:cTn id="103" presetID="42" presetClass="path" presetSubtype="0" accel="50000" decel="50000" fill="hold" grpId="0" nodeType="withEffect">
                                  <p:stCondLst>
                                    <p:cond delay="0"/>
                                  </p:stCondLst>
                                  <p:childTnLst>
                                    <p:animMotion origin="layout" path="M 0.03541 -0.28936 L 3.33333E-6 4.44444E-6 " pathEditMode="relative" rAng="0" ptsTypes="AA">
                                      <p:cBhvr>
                                        <p:cTn id="104" dur="1000" fill="hold"/>
                                        <p:tgtEl>
                                          <p:spTgt spid="207"/>
                                        </p:tgtEl>
                                        <p:attrNameLst>
                                          <p:attrName>ppt_x</p:attrName>
                                          <p:attrName>ppt_y</p:attrName>
                                        </p:attrNameLst>
                                      </p:cBhvr>
                                      <p:rCtr x="-1771" y="14468"/>
                                    </p:animMotion>
                                  </p:childTnLst>
                                </p:cTn>
                              </p:par>
                              <p:par>
                                <p:cTn id="105" presetID="1" presetClass="entr" presetSubtype="0" fill="hold" grpId="1" nodeType="withEffect">
                                  <p:stCondLst>
                                    <p:cond delay="0"/>
                                  </p:stCondLst>
                                  <p:childTnLst>
                                    <p:set>
                                      <p:cBhvr>
                                        <p:cTn id="106" dur="1" fill="hold">
                                          <p:stCondLst>
                                            <p:cond delay="0"/>
                                          </p:stCondLst>
                                        </p:cTn>
                                        <p:tgtEl>
                                          <p:spTgt spid="210"/>
                                        </p:tgtEl>
                                        <p:attrNameLst>
                                          <p:attrName>style.visibility</p:attrName>
                                        </p:attrNameLst>
                                      </p:cBhvr>
                                      <p:to>
                                        <p:strVal val="visible"/>
                                      </p:to>
                                    </p:set>
                                  </p:childTnLst>
                                </p:cTn>
                              </p:par>
                              <p:par>
                                <p:cTn id="107" presetID="1" presetClass="entr" presetSubtype="0" fill="hold" grpId="1" nodeType="withEffect">
                                  <p:stCondLst>
                                    <p:cond delay="0"/>
                                  </p:stCondLst>
                                  <p:childTnLst>
                                    <p:set>
                                      <p:cBhvr>
                                        <p:cTn id="108" dur="1" fill="hold">
                                          <p:stCondLst>
                                            <p:cond delay="0"/>
                                          </p:stCondLst>
                                        </p:cTn>
                                        <p:tgtEl>
                                          <p:spTgt spid="214"/>
                                        </p:tgtEl>
                                        <p:attrNameLst>
                                          <p:attrName>style.visibility</p:attrName>
                                        </p:attrNameLst>
                                      </p:cBhvr>
                                      <p:to>
                                        <p:strVal val="visible"/>
                                      </p:to>
                                    </p:set>
                                  </p:childTnLst>
                                </p:cTn>
                              </p:par>
                              <p:par>
                                <p:cTn id="109" presetID="1" presetClass="entr" presetSubtype="0" fill="hold" grpId="1" nodeType="withEffect">
                                  <p:stCondLst>
                                    <p:cond delay="0"/>
                                  </p:stCondLst>
                                  <p:childTnLst>
                                    <p:set>
                                      <p:cBhvr>
                                        <p:cTn id="110" dur="1" fill="hold">
                                          <p:stCondLst>
                                            <p:cond delay="0"/>
                                          </p:stCondLst>
                                        </p:cTn>
                                        <p:tgtEl>
                                          <p:spTgt spid="215"/>
                                        </p:tgtEl>
                                        <p:attrNameLst>
                                          <p:attrName>style.visibility</p:attrName>
                                        </p:attrNameLst>
                                      </p:cBhvr>
                                      <p:to>
                                        <p:strVal val="visible"/>
                                      </p:to>
                                    </p:set>
                                  </p:childTnLst>
                                </p:cTn>
                              </p:par>
                              <p:par>
                                <p:cTn id="111" presetID="1" presetClass="entr" presetSubtype="0" fill="hold" grpId="1" nodeType="withEffect">
                                  <p:stCondLst>
                                    <p:cond delay="0"/>
                                  </p:stCondLst>
                                  <p:childTnLst>
                                    <p:set>
                                      <p:cBhvr>
                                        <p:cTn id="112" dur="1" fill="hold">
                                          <p:stCondLst>
                                            <p:cond delay="0"/>
                                          </p:stCondLst>
                                        </p:cTn>
                                        <p:tgtEl>
                                          <p:spTgt spid="211"/>
                                        </p:tgtEl>
                                        <p:attrNameLst>
                                          <p:attrName>style.visibility</p:attrName>
                                        </p:attrNameLst>
                                      </p:cBhvr>
                                      <p:to>
                                        <p:strVal val="visible"/>
                                      </p:to>
                                    </p:set>
                                  </p:childTnLst>
                                </p:cTn>
                              </p:par>
                              <p:par>
                                <p:cTn id="113" presetID="1" presetClass="entr" presetSubtype="0" fill="hold" grpId="1" nodeType="withEffect">
                                  <p:stCondLst>
                                    <p:cond delay="0"/>
                                  </p:stCondLst>
                                  <p:childTnLst>
                                    <p:set>
                                      <p:cBhvr>
                                        <p:cTn id="114" dur="1" fill="hold">
                                          <p:stCondLst>
                                            <p:cond delay="0"/>
                                          </p:stCondLst>
                                        </p:cTn>
                                        <p:tgtEl>
                                          <p:spTgt spid="209"/>
                                        </p:tgtEl>
                                        <p:attrNameLst>
                                          <p:attrName>style.visibility</p:attrName>
                                        </p:attrNameLst>
                                      </p:cBhvr>
                                      <p:to>
                                        <p:strVal val="visible"/>
                                      </p:to>
                                    </p:set>
                                  </p:childTnLst>
                                </p:cTn>
                              </p:par>
                              <p:par>
                                <p:cTn id="115" presetID="42" presetClass="path" presetSubtype="0" accel="50000" decel="50000" fill="hold" grpId="0" nodeType="withEffect">
                                  <p:stCondLst>
                                    <p:cond delay="0"/>
                                  </p:stCondLst>
                                  <p:childTnLst>
                                    <p:animMotion origin="layout" path="M 0.34254 -0.32986 L -4.72222E-6 -2.96296E-6 " pathEditMode="relative" rAng="0" ptsTypes="AA">
                                      <p:cBhvr>
                                        <p:cTn id="116" dur="1000" fill="hold"/>
                                        <p:tgtEl>
                                          <p:spTgt spid="210"/>
                                        </p:tgtEl>
                                        <p:attrNameLst>
                                          <p:attrName>ppt_x</p:attrName>
                                          <p:attrName>ppt_y</p:attrName>
                                        </p:attrNameLst>
                                      </p:cBhvr>
                                      <p:rCtr x="-17135" y="16481"/>
                                    </p:animMotion>
                                  </p:childTnLst>
                                </p:cTn>
                              </p:par>
                              <p:par>
                                <p:cTn id="117" presetID="42" presetClass="path" presetSubtype="0" accel="50000" decel="50000" fill="hold" grpId="0" nodeType="withEffect">
                                  <p:stCondLst>
                                    <p:cond delay="0"/>
                                  </p:stCondLst>
                                  <p:childTnLst>
                                    <p:animMotion origin="layout" path="M -0.16128 -0.34027 L -2.22222E-6 1.68864E-6 " pathEditMode="relative" rAng="0" ptsTypes="AA">
                                      <p:cBhvr>
                                        <p:cTn id="118" dur="1000" fill="hold"/>
                                        <p:tgtEl>
                                          <p:spTgt spid="214"/>
                                        </p:tgtEl>
                                        <p:attrNameLst>
                                          <p:attrName>ppt_x</p:attrName>
                                          <p:attrName>ppt_y</p:attrName>
                                        </p:attrNameLst>
                                      </p:cBhvr>
                                      <p:rCtr x="8056" y="17002"/>
                                    </p:animMotion>
                                  </p:childTnLst>
                                </p:cTn>
                              </p:par>
                              <p:par>
                                <p:cTn id="119" presetID="42" presetClass="path" presetSubtype="0" accel="50000" decel="50000" fill="hold" grpId="0" nodeType="withEffect">
                                  <p:stCondLst>
                                    <p:cond delay="0"/>
                                  </p:stCondLst>
                                  <p:childTnLst>
                                    <p:animMotion origin="layout" path="M -0.20086 -0.28909 L -3.33333E-6 3.20999E-6 " pathEditMode="relative" rAng="0" ptsTypes="AA">
                                      <p:cBhvr>
                                        <p:cTn id="120" dur="1000" fill="hold"/>
                                        <p:tgtEl>
                                          <p:spTgt spid="215"/>
                                        </p:tgtEl>
                                        <p:attrNameLst>
                                          <p:attrName>ppt_x</p:attrName>
                                          <p:attrName>ppt_y</p:attrName>
                                        </p:attrNameLst>
                                      </p:cBhvr>
                                      <p:rCtr x="10035" y="14454"/>
                                    </p:animMotion>
                                  </p:childTnLst>
                                </p:cTn>
                              </p:par>
                              <p:par>
                                <p:cTn id="121" presetID="42" presetClass="path" presetSubtype="0" accel="50000" decel="50000" fill="hold" grpId="0" nodeType="withEffect">
                                  <p:stCondLst>
                                    <p:cond delay="0"/>
                                  </p:stCondLst>
                                  <p:childTnLst>
                                    <p:animMotion origin="layout" path="M -0.37414 -0.28936 L 4.72222E-6 4.44444E-6 " pathEditMode="relative" rAng="0" ptsTypes="AA">
                                      <p:cBhvr>
                                        <p:cTn id="122" dur="1000" fill="hold"/>
                                        <p:tgtEl>
                                          <p:spTgt spid="211"/>
                                        </p:tgtEl>
                                        <p:attrNameLst>
                                          <p:attrName>ppt_x</p:attrName>
                                          <p:attrName>ppt_y</p:attrName>
                                        </p:attrNameLst>
                                      </p:cBhvr>
                                      <p:rCtr x="18698" y="14468"/>
                                    </p:animMotion>
                                  </p:childTnLst>
                                </p:cTn>
                              </p:par>
                              <p:par>
                                <p:cTn id="123" presetID="42" presetClass="path" presetSubtype="0" accel="50000" decel="50000" fill="hold" grpId="0" nodeType="withEffect">
                                  <p:stCondLst>
                                    <p:cond delay="0"/>
                                  </p:stCondLst>
                                  <p:childTnLst>
                                    <p:animMotion origin="layout" path="M 0.03541 -0.39306 L 3.33333E-6 7.40741E-7 " pathEditMode="relative" rAng="0" ptsTypes="AA">
                                      <p:cBhvr>
                                        <p:cTn id="124" dur="1000" fill="hold"/>
                                        <p:tgtEl>
                                          <p:spTgt spid="209"/>
                                        </p:tgtEl>
                                        <p:attrNameLst>
                                          <p:attrName>ppt_x</p:attrName>
                                          <p:attrName>ppt_y</p:attrName>
                                        </p:attrNameLst>
                                      </p:cBhvr>
                                      <p:rCtr x="-1771" y="19653"/>
                                    </p:animMotion>
                                  </p:childTnLst>
                                </p:cTn>
                              </p:par>
                              <p:par>
                                <p:cTn id="125" presetID="1" presetClass="entr" presetSubtype="0" fill="hold" grpId="1" nodeType="withEffect">
                                  <p:stCondLst>
                                    <p:cond delay="0"/>
                                  </p:stCondLst>
                                  <p:childTnLst>
                                    <p:set>
                                      <p:cBhvr>
                                        <p:cTn id="126" dur="1" fill="hold">
                                          <p:stCondLst>
                                            <p:cond delay="0"/>
                                          </p:stCondLst>
                                        </p:cTn>
                                        <p:tgtEl>
                                          <p:spTgt spid="216"/>
                                        </p:tgtEl>
                                        <p:attrNameLst>
                                          <p:attrName>style.visibility</p:attrName>
                                        </p:attrNameLst>
                                      </p:cBhvr>
                                      <p:to>
                                        <p:strVal val="visible"/>
                                      </p:to>
                                    </p:set>
                                  </p:childTnLst>
                                </p:cTn>
                              </p:par>
                              <p:par>
                                <p:cTn id="127" presetID="42" presetClass="path" presetSubtype="0" accel="50000" decel="50000" fill="hold" grpId="0" nodeType="withEffect">
                                  <p:stCondLst>
                                    <p:cond delay="0"/>
                                  </p:stCondLst>
                                  <p:childTnLst>
                                    <p:animMotion origin="layout" path="M 0.55521 -0.27871 L 2.77778E-6 4.44444E-6 " pathEditMode="relative" rAng="0" ptsTypes="AA">
                                      <p:cBhvr>
                                        <p:cTn id="128" dur="1000" fill="hold"/>
                                        <p:tgtEl>
                                          <p:spTgt spid="216"/>
                                        </p:tgtEl>
                                        <p:attrNameLst>
                                          <p:attrName>ppt_x</p:attrName>
                                          <p:attrName>ppt_y</p:attrName>
                                        </p:attrNameLst>
                                      </p:cBhvr>
                                      <p:rCtr x="-27760" y="13935"/>
                                    </p:animMotion>
                                  </p:childTnLst>
                                </p:cTn>
                              </p:par>
                              <p:par>
                                <p:cTn id="129" presetID="1" presetClass="entr" presetSubtype="0" fill="hold" grpId="1" nodeType="withEffect">
                                  <p:stCondLst>
                                    <p:cond delay="0"/>
                                  </p:stCondLst>
                                  <p:childTnLst>
                                    <p:set>
                                      <p:cBhvr>
                                        <p:cTn id="130" dur="1" fill="hold">
                                          <p:stCondLst>
                                            <p:cond delay="0"/>
                                          </p:stCondLst>
                                        </p:cTn>
                                        <p:tgtEl>
                                          <p:spTgt spid="218"/>
                                        </p:tgtEl>
                                        <p:attrNameLst>
                                          <p:attrName>style.visibility</p:attrName>
                                        </p:attrNameLst>
                                      </p:cBhvr>
                                      <p:to>
                                        <p:strVal val="visible"/>
                                      </p:to>
                                    </p:set>
                                  </p:childTnLst>
                                </p:cTn>
                              </p:par>
                              <p:par>
                                <p:cTn id="131" presetID="42" presetClass="path" presetSubtype="0" accel="50000" decel="50000" fill="hold" grpId="0" nodeType="withEffect">
                                  <p:stCondLst>
                                    <p:cond delay="0"/>
                                  </p:stCondLst>
                                  <p:childTnLst>
                                    <p:animMotion origin="layout" path="M -0.11423 -0.3099 L -4.72222E-6 3.20999E-6 " pathEditMode="relative" rAng="0" ptsTypes="AA">
                                      <p:cBhvr>
                                        <p:cTn id="132" dur="1000" fill="hold"/>
                                        <p:tgtEl>
                                          <p:spTgt spid="218"/>
                                        </p:tgtEl>
                                        <p:attrNameLst>
                                          <p:attrName>ppt_x</p:attrName>
                                          <p:attrName>ppt_y</p:attrName>
                                        </p:attrNameLst>
                                      </p:cBhvr>
                                      <p:rCtr x="5712" y="15495"/>
                                    </p:animMotion>
                                  </p:childTnLst>
                                </p:cTn>
                              </p:par>
                              <p:par>
                                <p:cTn id="133" presetID="1" presetClass="entr" presetSubtype="0" fill="hold" grpId="1" nodeType="withEffect">
                                  <p:stCondLst>
                                    <p:cond delay="0"/>
                                  </p:stCondLst>
                                  <p:childTnLst>
                                    <p:set>
                                      <p:cBhvr>
                                        <p:cTn id="134" dur="1" fill="hold">
                                          <p:stCondLst>
                                            <p:cond delay="0"/>
                                          </p:stCondLst>
                                        </p:cTn>
                                        <p:tgtEl>
                                          <p:spTgt spid="219"/>
                                        </p:tgtEl>
                                        <p:attrNameLst>
                                          <p:attrName>style.visibility</p:attrName>
                                        </p:attrNameLst>
                                      </p:cBhvr>
                                      <p:to>
                                        <p:strVal val="visible"/>
                                      </p:to>
                                    </p:set>
                                  </p:childTnLst>
                                </p:cTn>
                              </p:par>
                              <p:par>
                                <p:cTn id="135" presetID="42" presetClass="path" presetSubtype="0" accel="50000" decel="50000" fill="hold" grpId="0" nodeType="withEffect">
                                  <p:stCondLst>
                                    <p:cond delay="0"/>
                                  </p:stCondLst>
                                  <p:childTnLst>
                                    <p:animMotion origin="layout" path="M 0.45296 -0.37303 L -4.16667E-6 -4.47734E-6 " pathEditMode="relative" rAng="0" ptsTypes="AA">
                                      <p:cBhvr>
                                        <p:cTn id="136" dur="1000" fill="hold"/>
                                        <p:tgtEl>
                                          <p:spTgt spid="219"/>
                                        </p:tgtEl>
                                        <p:attrNameLst>
                                          <p:attrName>ppt_x</p:attrName>
                                          <p:attrName>ppt_y</p:attrName>
                                        </p:attrNameLst>
                                      </p:cBhvr>
                                      <p:rCtr x="-22656" y="18640"/>
                                    </p:animMotion>
                                  </p:childTnLst>
                                </p:cTn>
                              </p:par>
                              <p:par>
                                <p:cTn id="137" presetID="1" presetClass="entr" presetSubtype="0" fill="hold" grpId="1" nodeType="withEffect">
                                  <p:stCondLst>
                                    <p:cond delay="0"/>
                                  </p:stCondLst>
                                  <p:childTnLst>
                                    <p:set>
                                      <p:cBhvr>
                                        <p:cTn id="138" dur="1" fill="hold">
                                          <p:stCondLst>
                                            <p:cond delay="0"/>
                                          </p:stCondLst>
                                        </p:cTn>
                                        <p:tgtEl>
                                          <p:spTgt spid="220"/>
                                        </p:tgtEl>
                                        <p:attrNameLst>
                                          <p:attrName>style.visibility</p:attrName>
                                        </p:attrNameLst>
                                      </p:cBhvr>
                                      <p:to>
                                        <p:strVal val="visible"/>
                                      </p:to>
                                    </p:set>
                                  </p:childTnLst>
                                </p:cTn>
                              </p:par>
                              <p:par>
                                <p:cTn id="139" presetID="42" presetClass="path" presetSubtype="0" accel="50000" decel="50000" fill="hold" grpId="0" nodeType="withEffect">
                                  <p:stCondLst>
                                    <p:cond delay="0"/>
                                  </p:stCondLst>
                                  <p:childTnLst>
                                    <p:animMotion origin="layout" path="M 0.45296 -0.27845 L -4.16667E-6 3.20999E-6 " pathEditMode="relative" rAng="0" ptsTypes="AA">
                                      <p:cBhvr>
                                        <p:cTn id="140" dur="1000" fill="hold"/>
                                        <p:tgtEl>
                                          <p:spTgt spid="220"/>
                                        </p:tgtEl>
                                        <p:attrNameLst>
                                          <p:attrName>ppt_x</p:attrName>
                                          <p:attrName>ppt_y</p:attrName>
                                        </p:attrNameLst>
                                      </p:cBhvr>
                                      <p:rCtr x="-22656" y="13922"/>
                                    </p:animMotion>
                                  </p:childTnLst>
                                </p:cTn>
                              </p:par>
                              <p:par>
                                <p:cTn id="141" presetID="1" presetClass="entr" presetSubtype="0" fill="hold" grpId="1" nodeType="withEffect">
                                  <p:stCondLst>
                                    <p:cond delay="0"/>
                                  </p:stCondLst>
                                  <p:childTnLst>
                                    <p:set>
                                      <p:cBhvr>
                                        <p:cTn id="142" dur="1" fill="hold">
                                          <p:stCondLst>
                                            <p:cond delay="0"/>
                                          </p:stCondLst>
                                        </p:cTn>
                                        <p:tgtEl>
                                          <p:spTgt spid="221"/>
                                        </p:tgtEl>
                                        <p:attrNameLst>
                                          <p:attrName>style.visibility</p:attrName>
                                        </p:attrNameLst>
                                      </p:cBhvr>
                                      <p:to>
                                        <p:strVal val="visible"/>
                                      </p:to>
                                    </p:set>
                                  </p:childTnLst>
                                </p:cTn>
                              </p:par>
                              <p:par>
                                <p:cTn id="143" presetID="42" presetClass="path" presetSubtype="0" accel="50000" decel="50000" fill="hold" grpId="0" nodeType="withEffect">
                                  <p:stCondLst>
                                    <p:cond delay="0"/>
                                  </p:stCondLst>
                                  <p:childTnLst>
                                    <p:animMotion origin="layout" path="M 0.55521 -0.34158 L 2.77778E-6 -4.47734E-6 " pathEditMode="relative" rAng="0" ptsTypes="AA">
                                      <p:cBhvr>
                                        <p:cTn id="144" dur="1000" fill="hold"/>
                                        <p:tgtEl>
                                          <p:spTgt spid="221"/>
                                        </p:tgtEl>
                                        <p:attrNameLst>
                                          <p:attrName>ppt_x</p:attrName>
                                          <p:attrName>ppt_y</p:attrName>
                                        </p:attrNameLst>
                                      </p:cBhvr>
                                      <p:rCtr x="-27760" y="17068"/>
                                    </p:animMotion>
                                  </p:childTnLst>
                                </p:cTn>
                              </p:par>
                              <p:par>
                                <p:cTn id="145" presetID="1" presetClass="entr" presetSubtype="0" fill="hold" grpId="1" nodeType="withEffect">
                                  <p:stCondLst>
                                    <p:cond delay="0"/>
                                  </p:stCondLst>
                                  <p:childTnLst>
                                    <p:set>
                                      <p:cBhvr>
                                        <p:cTn id="146" dur="1" fill="hold">
                                          <p:stCondLst>
                                            <p:cond delay="0"/>
                                          </p:stCondLst>
                                        </p:cTn>
                                        <p:tgtEl>
                                          <p:spTgt spid="222"/>
                                        </p:tgtEl>
                                        <p:attrNameLst>
                                          <p:attrName>style.visibility</p:attrName>
                                        </p:attrNameLst>
                                      </p:cBhvr>
                                      <p:to>
                                        <p:strVal val="visible"/>
                                      </p:to>
                                    </p:set>
                                  </p:childTnLst>
                                </p:cTn>
                              </p:par>
                              <p:par>
                                <p:cTn id="147" presetID="42" presetClass="path" presetSubtype="0" accel="50000" decel="50000" fill="hold" grpId="0" nodeType="withEffect">
                                  <p:stCondLst>
                                    <p:cond delay="0"/>
                                  </p:stCondLst>
                                  <p:childTnLst>
                                    <p:animMotion origin="layout" path="M 0.65764 -0.33102 L 3.33333E-6 3.76359E-6 " pathEditMode="relative" rAng="0" ptsTypes="AA">
                                      <p:cBhvr>
                                        <p:cTn id="148" dur="1000" fill="hold"/>
                                        <p:tgtEl>
                                          <p:spTgt spid="222"/>
                                        </p:tgtEl>
                                        <p:attrNameLst>
                                          <p:attrName>ppt_x</p:attrName>
                                          <p:attrName>ppt_y</p:attrName>
                                        </p:attrNameLst>
                                      </p:cBhvr>
                                      <p:rCtr x="-32882" y="16539"/>
                                    </p:animMotion>
                                  </p:childTnLst>
                                </p:cTn>
                              </p:par>
                              <p:par>
                                <p:cTn id="149" presetID="1" presetClass="entr" presetSubtype="0" fill="hold" grpId="1" nodeType="withEffect">
                                  <p:stCondLst>
                                    <p:cond delay="0"/>
                                  </p:stCondLst>
                                  <p:childTnLst>
                                    <p:set>
                                      <p:cBhvr>
                                        <p:cTn id="150" dur="1" fill="hold">
                                          <p:stCondLst>
                                            <p:cond delay="0"/>
                                          </p:stCondLst>
                                        </p:cTn>
                                        <p:tgtEl>
                                          <p:spTgt spid="223"/>
                                        </p:tgtEl>
                                        <p:attrNameLst>
                                          <p:attrName>style.visibility</p:attrName>
                                        </p:attrNameLst>
                                      </p:cBhvr>
                                      <p:to>
                                        <p:strVal val="visible"/>
                                      </p:to>
                                    </p:set>
                                  </p:childTnLst>
                                </p:cTn>
                              </p:par>
                              <p:par>
                                <p:cTn id="151" presetID="42" presetClass="path" presetSubtype="0" accel="50000" decel="50000" fill="hold" grpId="0" nodeType="withEffect">
                                  <p:stCondLst>
                                    <p:cond delay="0"/>
                                  </p:stCondLst>
                                  <p:childTnLst>
                                    <p:animMotion origin="layout" path="M 0.24809 -0.33125 L 4.72222E-6 -1.85185E-6 " pathEditMode="relative" rAng="0" ptsTypes="AA">
                                      <p:cBhvr>
                                        <p:cTn id="152" dur="1000" fill="hold"/>
                                        <p:tgtEl>
                                          <p:spTgt spid="223"/>
                                        </p:tgtEl>
                                        <p:attrNameLst>
                                          <p:attrName>ppt_x</p:attrName>
                                          <p:attrName>ppt_y</p:attrName>
                                        </p:attrNameLst>
                                      </p:cBhvr>
                                      <p:rCtr x="-12413" y="16551"/>
                                    </p:animMotion>
                                  </p:childTnLst>
                                </p:cTn>
                              </p:par>
                              <p:par>
                                <p:cTn id="153" presetID="1" presetClass="entr" presetSubtype="0" fill="hold" grpId="1" nodeType="withEffect">
                                  <p:stCondLst>
                                    <p:cond delay="0"/>
                                  </p:stCondLst>
                                  <p:childTnLst>
                                    <p:set>
                                      <p:cBhvr>
                                        <p:cTn id="154" dur="1" fill="hold">
                                          <p:stCondLst>
                                            <p:cond delay="0"/>
                                          </p:stCondLst>
                                        </p:cTn>
                                        <p:tgtEl>
                                          <p:spTgt spid="225"/>
                                        </p:tgtEl>
                                        <p:attrNameLst>
                                          <p:attrName>style.visibility</p:attrName>
                                        </p:attrNameLst>
                                      </p:cBhvr>
                                      <p:to>
                                        <p:strVal val="visible"/>
                                      </p:to>
                                    </p:set>
                                  </p:childTnLst>
                                </p:cTn>
                              </p:par>
                              <p:par>
                                <p:cTn id="155" presetID="42" presetClass="path" presetSubtype="0" accel="50000" decel="50000" fill="hold" grpId="0" nodeType="withEffect">
                                  <p:stCondLst>
                                    <p:cond delay="0"/>
                                  </p:stCondLst>
                                  <p:childTnLst>
                                    <p:animMotion origin="layout" path="M 0.55521 -0.38205 L 2.77778E-6 -4.56059E-6 " pathEditMode="relative" rAng="0" ptsTypes="AA">
                                      <p:cBhvr>
                                        <p:cTn id="156" dur="1000" fill="hold"/>
                                        <p:tgtEl>
                                          <p:spTgt spid="225"/>
                                        </p:tgtEl>
                                        <p:attrNameLst>
                                          <p:attrName>ppt_x</p:attrName>
                                          <p:attrName>ppt_y</p:attrName>
                                        </p:attrNameLst>
                                      </p:cBhvr>
                                      <p:rCtr x="-27760" y="19103"/>
                                    </p:animMotion>
                                  </p:childTnLst>
                                </p:cTn>
                              </p:par>
                              <p:par>
                                <p:cTn id="157" presetID="1" presetClass="entr" presetSubtype="0" fill="hold" grpId="1" nodeType="withEffect">
                                  <p:stCondLst>
                                    <p:cond delay="0"/>
                                  </p:stCondLst>
                                  <p:childTnLst>
                                    <p:set>
                                      <p:cBhvr>
                                        <p:cTn id="158" dur="1" fill="hold">
                                          <p:stCondLst>
                                            <p:cond delay="0"/>
                                          </p:stCondLst>
                                        </p:cTn>
                                        <p:tgtEl>
                                          <p:spTgt spid="226"/>
                                        </p:tgtEl>
                                        <p:attrNameLst>
                                          <p:attrName>style.visibility</p:attrName>
                                        </p:attrNameLst>
                                      </p:cBhvr>
                                      <p:to>
                                        <p:strVal val="visible"/>
                                      </p:to>
                                    </p:set>
                                  </p:childTnLst>
                                </p:cTn>
                              </p:par>
                              <p:par>
                                <p:cTn id="159" presetID="42" presetClass="path" presetSubtype="0" accel="50000" decel="50000" fill="hold" grpId="0" nodeType="withEffect">
                                  <p:stCondLst>
                                    <p:cond delay="0"/>
                                  </p:stCondLst>
                                  <p:childTnLst>
                                    <p:animMotion origin="layout" path="M 0.14584 -0.27871 L -2.22222E-6 4.44444E-6 " pathEditMode="relative" rAng="0" ptsTypes="AA">
                                      <p:cBhvr>
                                        <p:cTn id="160" dur="1000" fill="hold"/>
                                        <p:tgtEl>
                                          <p:spTgt spid="226"/>
                                        </p:tgtEl>
                                        <p:attrNameLst>
                                          <p:attrName>ppt_x</p:attrName>
                                          <p:attrName>ppt_y</p:attrName>
                                        </p:attrNameLst>
                                      </p:cBhvr>
                                      <p:rCtr x="-7292" y="13935"/>
                                    </p:animMotion>
                                  </p:childTnLst>
                                </p:cTn>
                              </p:par>
                              <p:par>
                                <p:cTn id="161" presetID="1" presetClass="entr" presetSubtype="0" fill="hold" grpId="1" nodeType="withEffect">
                                  <p:stCondLst>
                                    <p:cond delay="0"/>
                                  </p:stCondLst>
                                  <p:childTnLst>
                                    <p:set>
                                      <p:cBhvr>
                                        <p:cTn id="162" dur="1" fill="hold">
                                          <p:stCondLst>
                                            <p:cond delay="0"/>
                                          </p:stCondLst>
                                        </p:cTn>
                                        <p:tgtEl>
                                          <p:spTgt spid="229"/>
                                        </p:tgtEl>
                                        <p:attrNameLst>
                                          <p:attrName>style.visibility</p:attrName>
                                        </p:attrNameLst>
                                      </p:cBhvr>
                                      <p:to>
                                        <p:strVal val="visible"/>
                                      </p:to>
                                    </p:set>
                                  </p:childTnLst>
                                </p:cTn>
                              </p:par>
                              <p:par>
                                <p:cTn id="163" presetID="42" presetClass="path" presetSubtype="0" accel="50000" decel="50000" fill="hold" grpId="0" nodeType="withEffect">
                                  <p:stCondLst>
                                    <p:cond delay="0"/>
                                  </p:stCondLst>
                                  <p:childTnLst>
                                    <p:animMotion origin="layout" path="M -0.42135 -0.3099 L -2.77778E-6 3.20999E-6 " pathEditMode="relative" rAng="0" ptsTypes="AA">
                                      <p:cBhvr>
                                        <p:cTn id="164" dur="1000" fill="hold"/>
                                        <p:tgtEl>
                                          <p:spTgt spid="229"/>
                                        </p:tgtEl>
                                        <p:attrNameLst>
                                          <p:attrName>ppt_x</p:attrName>
                                          <p:attrName>ppt_y</p:attrName>
                                        </p:attrNameLst>
                                      </p:cBhvr>
                                      <p:rCtr x="21059" y="15495"/>
                                    </p:animMotion>
                                  </p:childTnLst>
                                </p:cTn>
                              </p:par>
                              <p:par>
                                <p:cTn id="165" presetID="1" presetClass="entr" presetSubtype="0" fill="hold" grpId="1" nodeType="withEffect">
                                  <p:stCondLst>
                                    <p:cond delay="0"/>
                                  </p:stCondLst>
                                  <p:childTnLst>
                                    <p:set>
                                      <p:cBhvr>
                                        <p:cTn id="166" dur="1" fill="hold">
                                          <p:stCondLst>
                                            <p:cond delay="0"/>
                                          </p:stCondLst>
                                        </p:cTn>
                                        <p:tgtEl>
                                          <p:spTgt spid="230"/>
                                        </p:tgtEl>
                                        <p:attrNameLst>
                                          <p:attrName>style.visibility</p:attrName>
                                        </p:attrNameLst>
                                      </p:cBhvr>
                                      <p:to>
                                        <p:strVal val="visible"/>
                                      </p:to>
                                    </p:set>
                                  </p:childTnLst>
                                </p:cTn>
                              </p:par>
                              <p:par>
                                <p:cTn id="167" presetID="42" presetClass="path" presetSubtype="0" accel="50000" decel="50000" fill="hold" grpId="0" nodeType="withEffect">
                                  <p:stCondLst>
                                    <p:cond delay="0"/>
                                  </p:stCondLst>
                                  <p:childTnLst>
                                    <p:animMotion origin="layout" path="M 0.04341 -0.34158 L -2.77778E-6 -4.47734E-6 " pathEditMode="relative" rAng="0" ptsTypes="AA">
                                      <p:cBhvr>
                                        <p:cTn id="168" dur="1000" fill="hold"/>
                                        <p:tgtEl>
                                          <p:spTgt spid="230"/>
                                        </p:tgtEl>
                                        <p:attrNameLst>
                                          <p:attrName>ppt_x</p:attrName>
                                          <p:attrName>ppt_y</p:attrName>
                                        </p:attrNameLst>
                                      </p:cBhvr>
                                      <p:rCtr x="-2170" y="17068"/>
                                    </p:animMotion>
                                  </p:childTnLst>
                                </p:cTn>
                              </p:par>
                              <p:par>
                                <p:cTn id="169" presetID="1" presetClass="entr" presetSubtype="0" fill="hold" grpId="1" nodeType="withEffect">
                                  <p:stCondLst>
                                    <p:cond delay="0"/>
                                  </p:stCondLst>
                                  <p:childTnLst>
                                    <p:set>
                                      <p:cBhvr>
                                        <p:cTn id="170" dur="1" fill="hold">
                                          <p:stCondLst>
                                            <p:cond delay="0"/>
                                          </p:stCondLst>
                                        </p:cTn>
                                        <p:tgtEl>
                                          <p:spTgt spid="231"/>
                                        </p:tgtEl>
                                        <p:attrNameLst>
                                          <p:attrName>style.visibility</p:attrName>
                                        </p:attrNameLst>
                                      </p:cBhvr>
                                      <p:to>
                                        <p:strVal val="visible"/>
                                      </p:to>
                                    </p:set>
                                  </p:childTnLst>
                                </p:cTn>
                              </p:par>
                              <p:par>
                                <p:cTn id="171" presetID="42" presetClass="path" presetSubtype="0" accel="50000" decel="50000" fill="hold" grpId="0" nodeType="withEffect">
                                  <p:stCondLst>
                                    <p:cond delay="0"/>
                                  </p:stCondLst>
                                  <p:childTnLst>
                                    <p:animMotion origin="layout" path="M -0.05902 -0.34158 L -3.33333E-6 -4.47734E-6 " pathEditMode="relative" rAng="0" ptsTypes="AA">
                                      <p:cBhvr>
                                        <p:cTn id="172" dur="1000" fill="hold"/>
                                        <p:tgtEl>
                                          <p:spTgt spid="231"/>
                                        </p:tgtEl>
                                        <p:attrNameLst>
                                          <p:attrName>ppt_x</p:attrName>
                                          <p:attrName>ppt_y</p:attrName>
                                        </p:attrNameLst>
                                      </p:cBhvr>
                                      <p:rCtr x="2951" y="1706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 grpId="0" animBg="1"/>
      <p:bldP spid="156" grpId="1" animBg="1"/>
      <p:bldP spid="160" grpId="0" animBg="1"/>
      <p:bldP spid="160" grpId="1" animBg="1"/>
      <p:bldP spid="167" grpId="0" animBg="1"/>
      <p:bldP spid="167" grpId="1" animBg="1"/>
      <p:bldP spid="168" grpId="0" animBg="1"/>
      <p:bldP spid="168" grpId="1" animBg="1"/>
      <p:bldP spid="169" grpId="0" animBg="1"/>
      <p:bldP spid="169" grpId="1" animBg="1"/>
      <p:bldP spid="177" grpId="0" animBg="1"/>
      <p:bldP spid="177" grpId="1" animBg="1"/>
      <p:bldP spid="178" grpId="0" animBg="1"/>
      <p:bldP spid="178" grpId="1" animBg="1"/>
      <p:bldP spid="179" grpId="0" animBg="1"/>
      <p:bldP spid="179" grpId="1" animBg="1"/>
      <p:bldP spid="159" grpId="0" animBg="1"/>
      <p:bldP spid="159" grpId="1" animBg="1"/>
      <p:bldP spid="163" grpId="0" animBg="1"/>
      <p:bldP spid="163" grpId="1" animBg="1"/>
      <p:bldP spid="164" grpId="0" animBg="1"/>
      <p:bldP spid="164" grpId="1" animBg="1"/>
      <p:bldP spid="173" grpId="0" animBg="1"/>
      <p:bldP spid="173" grpId="1" animBg="1"/>
      <p:bldP spid="174" grpId="0" animBg="1"/>
      <p:bldP spid="174" grpId="1" animBg="1"/>
      <p:bldP spid="180" grpId="0" animBg="1"/>
      <p:bldP spid="180" grpId="1" animBg="1"/>
      <p:bldP spid="217" grpId="0" animBg="1"/>
      <p:bldP spid="217" grpId="1" animBg="1"/>
      <p:bldP spid="157" grpId="0" animBg="1"/>
      <p:bldP spid="157" grpId="1" animBg="1"/>
      <p:bldP spid="158" grpId="0" animBg="1"/>
      <p:bldP spid="158" grpId="1" animBg="1"/>
      <p:bldP spid="170" grpId="0" animBg="1"/>
      <p:bldP spid="170" grpId="1" animBg="1"/>
      <p:bldP spid="171" grpId="0" animBg="1"/>
      <p:bldP spid="171" grpId="1" animBg="1"/>
      <p:bldP spid="172" grpId="0" animBg="1"/>
      <p:bldP spid="172" grpId="1" animBg="1"/>
      <p:bldP spid="175" grpId="0" animBg="1"/>
      <p:bldP spid="175" grpId="1" animBg="1"/>
      <p:bldP spid="176" grpId="0" animBg="1"/>
      <p:bldP spid="176" grpId="1" animBg="1"/>
      <p:bldP spid="181" grpId="0" animBg="1"/>
      <p:bldP spid="181" grpId="1" animBg="1"/>
      <p:bldP spid="182" grpId="0" animBg="1"/>
      <p:bldP spid="182" grpId="1" animBg="1"/>
      <p:bldP spid="207" grpId="0" animBg="1"/>
      <p:bldP spid="207" grpId="1" animBg="1"/>
      <p:bldP spid="211" grpId="0" animBg="1"/>
      <p:bldP spid="211" grpId="1" animBg="1"/>
      <p:bldP spid="215" grpId="0" animBg="1"/>
      <p:bldP spid="215" grpId="1" animBg="1"/>
      <p:bldP spid="216" grpId="0" animBg="1"/>
      <p:bldP spid="216" grpId="1" animBg="1"/>
      <p:bldP spid="218" grpId="0" animBg="1"/>
      <p:bldP spid="218" grpId="1" animBg="1"/>
      <p:bldP spid="220" grpId="0" animBg="1"/>
      <p:bldP spid="220" grpId="1" animBg="1"/>
      <p:bldP spid="226" grpId="0" animBg="1"/>
      <p:bldP spid="226" grpId="1" animBg="1"/>
      <p:bldP spid="229" grpId="0" animBg="1"/>
      <p:bldP spid="229" grpId="1" animBg="1"/>
      <p:bldP spid="210" grpId="0" animBg="1"/>
      <p:bldP spid="210" grpId="1" animBg="1"/>
      <p:bldP spid="214" grpId="0" animBg="1"/>
      <p:bldP spid="214" grpId="1" animBg="1"/>
      <p:bldP spid="219" grpId="0" animBg="1"/>
      <p:bldP spid="219" grpId="1" animBg="1"/>
      <p:bldP spid="221" grpId="0" animBg="1"/>
      <p:bldP spid="221" grpId="1" animBg="1"/>
      <p:bldP spid="222" grpId="0" animBg="1"/>
      <p:bldP spid="222" grpId="1" animBg="1"/>
      <p:bldP spid="223" grpId="0" animBg="1"/>
      <p:bldP spid="223" grpId="1" animBg="1"/>
      <p:bldP spid="230" grpId="0" animBg="1"/>
      <p:bldP spid="230" grpId="1" animBg="1"/>
      <p:bldP spid="231" grpId="0" animBg="1"/>
      <p:bldP spid="231" grpId="1" animBg="1"/>
      <p:bldP spid="209" grpId="0" animBg="1"/>
      <p:bldP spid="209" grpId="1" animBg="1"/>
      <p:bldP spid="225" grpId="0" animBg="1"/>
      <p:bldP spid="225" grpId="1" animBg="1"/>
    </p:bldLst>
  </p:timing>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6824</Words>
  <Application>Microsoft Macintosh PowerPoint</Application>
  <PresentationFormat>On-screen Show (4:3)</PresentationFormat>
  <Paragraphs>1140</Paragraphs>
  <Slides>59</Slides>
  <Notes>43</Notes>
  <HiddenSlides>0</HiddenSlides>
  <MMClips>0</MMClips>
  <ScaleCrop>false</ScaleCrop>
  <HeadingPairs>
    <vt:vector size="4" baseType="variant">
      <vt:variant>
        <vt:lpstr>Theme</vt:lpstr>
      </vt:variant>
      <vt:variant>
        <vt:i4>2</vt:i4>
      </vt:variant>
      <vt:variant>
        <vt:lpstr>Slide Titles</vt:lpstr>
      </vt:variant>
      <vt:variant>
        <vt:i4>59</vt:i4>
      </vt:variant>
    </vt:vector>
  </HeadingPairs>
  <TitlesOfParts>
    <vt:vector size="61" baseType="lpstr">
      <vt:lpstr>Edge</vt:lpstr>
      <vt:lpstr>1_Edge</vt:lpstr>
      <vt:lpstr>Staged Memory Scheduling</vt:lpstr>
      <vt:lpstr>Executive Summary</vt:lpstr>
      <vt:lpstr>Outline</vt:lpstr>
      <vt:lpstr>Main Memory is a Bottleneck</vt:lpstr>
      <vt:lpstr>Three Principles of Memory Scheduling</vt:lpstr>
      <vt:lpstr>Outline</vt:lpstr>
      <vt:lpstr>Memory Scheduling for CPU-GPU Systems</vt:lpstr>
      <vt:lpstr>Introducing the GPU into the System</vt:lpstr>
      <vt:lpstr>Naïve Solution: Large Monolithic Buffer</vt:lpstr>
      <vt:lpstr>Problems with Large Monolithic Buffer</vt:lpstr>
      <vt:lpstr>Our Goal</vt:lpstr>
      <vt:lpstr>Outline</vt:lpstr>
      <vt:lpstr>Key Functions of a Memory Controller</vt:lpstr>
      <vt:lpstr>Key Idea: Decouple Tasks into Stages</vt:lpstr>
      <vt:lpstr>Outline</vt:lpstr>
      <vt:lpstr>SMS: Staged Memory Scheduling</vt:lpstr>
      <vt:lpstr>SMS: Staged Memory Scheduling</vt:lpstr>
      <vt:lpstr>Stage 1: Batch Formation</vt:lpstr>
      <vt:lpstr>Stage 1: Batch Formation Example</vt:lpstr>
      <vt:lpstr>SMS: Staged Memory Scheduling</vt:lpstr>
      <vt:lpstr>Stage 2: Batch Scheduler</vt:lpstr>
      <vt:lpstr>Stage 2: Two Batch Scheduling Algorithms</vt:lpstr>
      <vt:lpstr>Stage 2: Batch Scheduling Policy</vt:lpstr>
      <vt:lpstr>SMS: Staged Memory Scheduling</vt:lpstr>
      <vt:lpstr>Stage 3: DRAM Command Scheduler</vt:lpstr>
      <vt:lpstr>Putting Everything Together</vt:lpstr>
      <vt:lpstr>Complexity</vt:lpstr>
      <vt:lpstr>Outline</vt:lpstr>
      <vt:lpstr>Methodology</vt:lpstr>
      <vt:lpstr>Comparison to Previous Scheduling Algorithms</vt:lpstr>
      <vt:lpstr>Evaluation Metrics</vt:lpstr>
      <vt:lpstr>Evaluated System Scenarios</vt:lpstr>
      <vt:lpstr>Evaluated System Scenario: CPU Focused</vt:lpstr>
      <vt:lpstr>Performance: CPU-Focused System</vt:lpstr>
      <vt:lpstr>Evaluated System Scenario: GPU Focused</vt:lpstr>
      <vt:lpstr>Performance: GPU-Focused System</vt:lpstr>
      <vt:lpstr>Performance at Different GPU Weights</vt:lpstr>
      <vt:lpstr>Performance at Different GPU Weights</vt:lpstr>
      <vt:lpstr>Additional Results in the Paper</vt:lpstr>
      <vt:lpstr>Outline</vt:lpstr>
      <vt:lpstr>Conclusion</vt:lpstr>
      <vt:lpstr>Staged Memory Scheduling</vt:lpstr>
      <vt:lpstr>Backup Slides</vt:lpstr>
      <vt:lpstr>Row Buffer Locality in Batch Formation</vt:lpstr>
      <vt:lpstr>Row Buffer Locality in Batch Formation</vt:lpstr>
      <vt:lpstr>Key Differences Between CPU and GPU</vt:lpstr>
      <vt:lpstr>MLP and RBL</vt:lpstr>
      <vt:lpstr>CPU-GPU Performance Tradeoff</vt:lpstr>
      <vt:lpstr>Dealing with Multi-Threaded Applications</vt:lpstr>
      <vt:lpstr>Dealing with Prefetch Requests </vt:lpstr>
      <vt:lpstr>Fairness Evaluation</vt:lpstr>
      <vt:lpstr>Performance at Different Buffer Sizes</vt:lpstr>
      <vt:lpstr>CPU and GPU Performance Breakdowns</vt:lpstr>
      <vt:lpstr>CPU-Only Results</vt:lpstr>
      <vt:lpstr>Scalability to Number of Cores</vt:lpstr>
      <vt:lpstr>Scalability to Number of Memory Controllers</vt:lpstr>
      <vt:lpstr>Detailed Simulation Methodology</vt:lpstr>
      <vt:lpstr>Analysis to Different SMS Parameters</vt:lpstr>
      <vt:lpstr>Global Bypass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2010-11-14T20:49:44Z</dcterms:created>
  <dcterms:modified xsi:type="dcterms:W3CDTF">2012-07-16T23:03:39Z</dcterms:modified>
</cp:coreProperties>
</file>