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handoutMasterIdLst>
    <p:handoutMasterId r:id="rId28"/>
  </p:handoutMasterIdLst>
  <p:sldIdLst>
    <p:sldId id="649" r:id="rId2"/>
    <p:sldId id="7123" r:id="rId3"/>
    <p:sldId id="257" r:id="rId4"/>
    <p:sldId id="6302" r:id="rId5"/>
    <p:sldId id="7223" r:id="rId6"/>
    <p:sldId id="7248" r:id="rId7"/>
    <p:sldId id="7249" r:id="rId8"/>
    <p:sldId id="7242" r:id="rId9"/>
    <p:sldId id="7243" r:id="rId10"/>
    <p:sldId id="7244" r:id="rId11"/>
    <p:sldId id="7257" r:id="rId12"/>
    <p:sldId id="7247" r:id="rId13"/>
    <p:sldId id="7224" r:id="rId14"/>
    <p:sldId id="7251" r:id="rId15"/>
    <p:sldId id="7221" r:id="rId16"/>
    <p:sldId id="7252" r:id="rId17"/>
    <p:sldId id="7222" r:id="rId18"/>
    <p:sldId id="7254" r:id="rId19"/>
    <p:sldId id="7253" r:id="rId20"/>
    <p:sldId id="7250" r:id="rId21"/>
    <p:sldId id="7256" r:id="rId22"/>
    <p:sldId id="7255" r:id="rId23"/>
    <p:sldId id="7259" r:id="rId24"/>
    <p:sldId id="7258" r:id="rId25"/>
    <p:sldId id="724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5CA9F4-C014-4D42-A27D-6FB6206EF324}">
          <p14:sldIdLst>
            <p14:sldId id="649"/>
            <p14:sldId id="7123"/>
            <p14:sldId id="257"/>
            <p14:sldId id="6302"/>
            <p14:sldId id="7223"/>
            <p14:sldId id="7248"/>
            <p14:sldId id="7249"/>
            <p14:sldId id="7242"/>
            <p14:sldId id="7243"/>
            <p14:sldId id="7244"/>
            <p14:sldId id="7257"/>
            <p14:sldId id="7247"/>
            <p14:sldId id="7224"/>
            <p14:sldId id="7251"/>
            <p14:sldId id="7221"/>
            <p14:sldId id="7252"/>
            <p14:sldId id="7222"/>
            <p14:sldId id="7254"/>
            <p14:sldId id="7253"/>
            <p14:sldId id="7250"/>
            <p14:sldId id="7256"/>
            <p14:sldId id="7255"/>
            <p14:sldId id="7259"/>
            <p14:sldId id="7258"/>
            <p14:sldId id="72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565768-B9C7-452C-840C-CF80B6EBBAF4}" name="Olgun  Ataberk" initials="OA" userId="S::aolgun@ethz.ch::af774e6e-6259-4f74-8c0e-70a4d8a169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aberk Olgun" initials="AO" lastIdx="2" clrIdx="0">
    <p:extLst>
      <p:ext uri="{19B8F6BF-5375-455C-9EA6-DF929625EA0E}">
        <p15:presenceInfo xmlns:p15="http://schemas.microsoft.com/office/powerpoint/2012/main" userId="S::aolgun@etu.edu.tr::acd4a36d-8e2b-4bf9-9640-24bbf4f0f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7F7F7F"/>
    <a:srgbClr val="FFFFFF"/>
    <a:srgbClr val="A6A6A6"/>
    <a:srgbClr val="B168B5"/>
    <a:srgbClr val="0000FF"/>
    <a:srgbClr val="F2F2F2"/>
    <a:srgbClr val="215F9A"/>
    <a:srgbClr val="00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6D2F3-C115-4B85-BFE0-12DE0084B8F1}" v="388" dt="2024-06-26T03:25:49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0" autoAdjust="0"/>
    <p:restoredTop sz="76111" autoAdjust="0"/>
  </p:normalViewPr>
  <p:slideViewPr>
    <p:cSldViewPr snapToGrid="0">
      <p:cViewPr varScale="1">
        <p:scale>
          <a:sx n="84" d="100"/>
          <a:sy n="84" d="100"/>
        </p:scale>
        <p:origin x="2048" y="52"/>
      </p:cViewPr>
      <p:guideLst/>
    </p:cSldViewPr>
  </p:slideViewPr>
  <p:outlineViewPr>
    <p:cViewPr>
      <p:scale>
        <a:sx n="33" d="100"/>
        <a:sy n="33" d="100"/>
      </p:scale>
      <p:origin x="0" y="-484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7DA08E8-53C0-41C1-B14E-959583699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0143DBD-F10E-492C-ADF8-342A939EC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D07D-4A00-4F92-AF55-18EA03C4412A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6D6159E-3F4F-4721-B75C-D4A1DC236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8C30C48-0F14-4D5C-A4D0-95BC22142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8118C-437E-4328-ACDE-5D7FE2C38D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48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997D-A77B-4492-B8BA-B7DF74E65B62}" type="datetimeFigureOut">
              <a:rPr lang="tr-TR" smtClean="0"/>
              <a:t>13.12.2024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5381-7527-4E0E-A355-7550D954D0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1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 everyone, I am Haocong, and I will be presenting our work on the experimental characterization of combined RH RP RD in modern DRAM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8D5BA-2095-5803-0ADB-19D93222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1FCC6-F90C-8BB5-8AD7-113EA318F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29F31-15F3-DB9F-BD2C-9A0F78A58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45A11-9931-E832-7A48-00B9AD6DA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9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27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CFE8-9059-5A14-7AE4-652F5FA0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3D60E-C58B-3ED6-3567-F52A82B57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244F3-89C2-3FAA-F9C3-000F2DC4C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6551C-F215-D2C2-947C-A075C07D6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238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FB3F4-C4DA-8461-DDD5-D8BFE35D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36B66-BC70-2964-3DA8-B69B44956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2FBB2-C1A6-05D7-1261-4356C024C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8463-7334-5B72-EDB0-B75E2EB6C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169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DEB1-4655-A6AF-4A67-C03B5800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8FA72-872B-C03D-6137-0064CC632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CE496-54E3-2DE2-5667-8FF535718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FB22-4554-3D4B-6B76-B2D6EDB7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31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E9E4-6EB9-698C-8645-51115925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8985A-FAA6-9EFB-DD13-FE3C04C97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23809-1CED-5391-7255-CBF505309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6989B-D674-FFB9-6D85-41FEA856E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61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DRAM is the main stream technology for main memory today, but unfortunately, DRAM suffers from read disturbance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4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6B1A-22D9-B455-AA82-5879B1921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24400-A48D-24E4-2E24-4B403DA88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16867-8806-897F-AEE3-CF4F8D6D8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2A93-0448-E100-0726-B97C8BC7F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E2886-D926-BAA0-9305-A64B80C05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BBA08-ED75-D008-99C8-D1B23AE66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8AC33-30E4-1815-CD97-E0E4A76B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B855-623C-9590-5E5E-6E6AC93E9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E3C03-17F9-4164-C9AC-69BF31E1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435D1-0328-1343-C0E0-85345D6FE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B79E8-4C6C-B871-D0BF-661A466D3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71763-5209-44CD-5CCE-AD2A629C7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9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7A61-A678-5881-222F-93C05DAA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BA1B3-6DD1-A1A5-B033-E8EB1A8DF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DC663-FBAE-1AA3-2437-9EC32905F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303D7-AFB9-1BC7-98A8-917F4F6F7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61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9153-9F2E-7B69-A9FF-3A4130BA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450D0-A977-EBB1-0916-C52FBE722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18E51-5D00-0112-CBE2-1D313C034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2D249-611D-AC12-F195-C8F902FF7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8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 everyone, I am Haocong, and I will be presenting our work on the experimental characterization of combined RH RP RD in modern DRAM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ADD LINKS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83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outline of my talk. 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99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motivation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6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motivation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75381-7527-4E0E-A355-7550D954D08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54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0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3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5460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5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0"/>
            <a:ext cx="9144000" cy="35623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9144000" cy="154413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000" b="1" dirty="0">
                <a:solidFill>
                  <a:schemeClr val="bg1"/>
                </a:solidFill>
                <a:latin typeface="Cambria" panose="02040503050406030204" pitchFamily="18" charset="0"/>
              </a:rPr>
              <a:t>Ramulator 2</a:t>
            </a:r>
            <a:endParaRPr lang="en-US" sz="5000" b="1" dirty="0">
              <a:solidFill>
                <a:schemeClr val="bg1"/>
              </a:solidFill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035820"/>
            <a:ext cx="9144000" cy="14998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latin typeface="Cambria"/>
                <a:cs typeface="Cambria"/>
              </a:rPr>
              <a:t>Presenter: Haocong Luo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PhD Student, ETH Zurich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SAFARI Research Group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56" y="6128926"/>
            <a:ext cx="2176678" cy="418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6111979" y="6090478"/>
            <a:ext cx="265746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dirty="0"/>
              <a:t>Modular and extensible software architecture</a:t>
            </a:r>
          </a:p>
          <a:p>
            <a:pPr lvl="1"/>
            <a:r>
              <a:rPr lang="en-US" sz="2400" dirty="0"/>
              <a:t>All components in the memory system modeled with the </a:t>
            </a:r>
            <a:r>
              <a:rPr lang="en-US" sz="2400" dirty="0">
                <a:solidFill>
                  <a:srgbClr val="C00000"/>
                </a:solidFill>
              </a:rPr>
              <a:t>same interface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different implementations</a:t>
            </a:r>
          </a:p>
          <a:p>
            <a:pPr lvl="1"/>
            <a:r>
              <a:rPr lang="en-US" sz="2400" dirty="0"/>
              <a:t>Example: The memory controller include:</a:t>
            </a:r>
          </a:p>
          <a:p>
            <a:pPr lvl="2"/>
            <a:r>
              <a:rPr lang="en-US" sz="2000" dirty="0"/>
              <a:t>Address Mapper, Request Scheduler, Refresh Controller, Row Policy, etc.</a:t>
            </a:r>
          </a:p>
          <a:p>
            <a:pPr lvl="2"/>
            <a:r>
              <a:rPr lang="en-US" sz="2000" dirty="0"/>
              <a:t>Each can be </a:t>
            </a:r>
            <a:r>
              <a:rPr lang="en-US" sz="2000" dirty="0">
                <a:solidFill>
                  <a:srgbClr val="C00000"/>
                </a:solidFill>
              </a:rPr>
              <a:t>flexibly changed </a:t>
            </a:r>
            <a:r>
              <a:rPr lang="en-US" sz="2000" dirty="0"/>
              <a:t>without hardcoding other parts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 Design and Features (III)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481B-4456-6F92-8EC5-E90FB90F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6458"/>
            <a:ext cx="9144000" cy="27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566A-6A6F-A6C5-C44A-D362544F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9E590EB-2735-33CE-7101-A8F637AF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dirty="0"/>
              <a:t>Modular and extensible software architecture</a:t>
            </a:r>
          </a:p>
          <a:p>
            <a:pPr lvl="1"/>
            <a:r>
              <a:rPr lang="en-US" sz="2400" dirty="0"/>
              <a:t>All components in the memory system modeled with the </a:t>
            </a:r>
            <a:r>
              <a:rPr lang="en-US" sz="2400" dirty="0">
                <a:solidFill>
                  <a:srgbClr val="C00000"/>
                </a:solidFill>
              </a:rPr>
              <a:t>same interface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different implementations</a:t>
            </a:r>
          </a:p>
          <a:p>
            <a:pPr lvl="1"/>
            <a:r>
              <a:rPr lang="en-US" sz="2400" dirty="0"/>
              <a:t>Example: The memory controller include:</a:t>
            </a:r>
          </a:p>
          <a:p>
            <a:pPr lvl="2"/>
            <a:r>
              <a:rPr lang="en-US" sz="2000" dirty="0"/>
              <a:t>Address Mapper, Request Scheduler, Refresh Controller, Row Policy, etc.</a:t>
            </a:r>
          </a:p>
          <a:p>
            <a:pPr lvl="2"/>
            <a:r>
              <a:rPr lang="en-US" sz="2000" dirty="0"/>
              <a:t>Each can be </a:t>
            </a:r>
            <a:r>
              <a:rPr lang="en-US" sz="2000" dirty="0">
                <a:solidFill>
                  <a:srgbClr val="C00000"/>
                </a:solidFill>
              </a:rPr>
              <a:t>flexibly changed </a:t>
            </a:r>
            <a:r>
              <a:rPr lang="en-US" sz="2000" dirty="0"/>
              <a:t>without hardcoding other parts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21842-D41A-CB61-35A5-462B9868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 Design and Features (IV)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EE06D8-92A2-DB62-6211-61B4D440BFA3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D2AA8-7DFD-473D-342B-63DFF894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6458"/>
            <a:ext cx="9144000" cy="27859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8CD0EF-F4F2-3DE8-2C8C-69CC3473298B}"/>
              </a:ext>
            </a:extLst>
          </p:cNvPr>
          <p:cNvSpPr/>
          <p:nvPr/>
        </p:nvSpPr>
        <p:spPr>
          <a:xfrm>
            <a:off x="0" y="3733799"/>
            <a:ext cx="9144001" cy="2687779"/>
          </a:xfrm>
          <a:custGeom>
            <a:avLst/>
            <a:gdLst>
              <a:gd name="connsiteX0" fmla="*/ 0 w 9144001"/>
              <a:gd name="connsiteY0" fmla="*/ 30480 h 2687779"/>
              <a:gd name="connsiteX1" fmla="*/ 8470964 w 9144001"/>
              <a:gd name="connsiteY1" fmla="*/ 30480 h 2687779"/>
              <a:gd name="connsiteX2" fmla="*/ 8470964 w 9144001"/>
              <a:gd name="connsiteY2" fmla="*/ 1951862 h 2687779"/>
              <a:gd name="connsiteX3" fmla="*/ 4907280 w 9144001"/>
              <a:gd name="connsiteY3" fmla="*/ 1951862 h 2687779"/>
              <a:gd name="connsiteX4" fmla="*/ 4907280 w 9144001"/>
              <a:gd name="connsiteY4" fmla="*/ 2392682 h 2687779"/>
              <a:gd name="connsiteX5" fmla="*/ 9063612 w 9144001"/>
              <a:gd name="connsiteY5" fmla="*/ 2392682 h 2687779"/>
              <a:gd name="connsiteX6" fmla="*/ 9063612 w 9144001"/>
              <a:gd name="connsiteY6" fmla="*/ 2392681 h 2687779"/>
              <a:gd name="connsiteX7" fmla="*/ 9144000 w 9144001"/>
              <a:gd name="connsiteY7" fmla="*/ 2392681 h 2687779"/>
              <a:gd name="connsiteX8" fmla="*/ 9144000 w 9144001"/>
              <a:gd name="connsiteY8" fmla="*/ 2687779 h 2687779"/>
              <a:gd name="connsiteX9" fmla="*/ 0 w 9144001"/>
              <a:gd name="connsiteY9" fmla="*/ 2687779 h 2687779"/>
              <a:gd name="connsiteX10" fmla="*/ 8470964 w 9144001"/>
              <a:gd name="connsiteY10" fmla="*/ 0 h 2687779"/>
              <a:gd name="connsiteX11" fmla="*/ 9144001 w 9144001"/>
              <a:gd name="connsiteY11" fmla="*/ 0 h 2687779"/>
              <a:gd name="connsiteX12" fmla="*/ 9144001 w 9144001"/>
              <a:gd name="connsiteY12" fmla="*/ 2392681 h 2687779"/>
              <a:gd name="connsiteX13" fmla="*/ 9144000 w 9144001"/>
              <a:gd name="connsiteY13" fmla="*/ 2392681 h 2687779"/>
              <a:gd name="connsiteX14" fmla="*/ 9144000 w 9144001"/>
              <a:gd name="connsiteY14" fmla="*/ 30480 h 2687779"/>
              <a:gd name="connsiteX15" fmla="*/ 8470964 w 9144001"/>
              <a:gd name="connsiteY15" fmla="*/ 30480 h 268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1" h="2687779">
                <a:moveTo>
                  <a:pt x="0" y="30480"/>
                </a:moveTo>
                <a:lnTo>
                  <a:pt x="8470964" y="30480"/>
                </a:lnTo>
                <a:lnTo>
                  <a:pt x="8470964" y="1951862"/>
                </a:lnTo>
                <a:lnTo>
                  <a:pt x="4907280" y="1951862"/>
                </a:lnTo>
                <a:lnTo>
                  <a:pt x="4907280" y="2392682"/>
                </a:lnTo>
                <a:lnTo>
                  <a:pt x="9063612" y="2392682"/>
                </a:lnTo>
                <a:lnTo>
                  <a:pt x="9063612" y="2392681"/>
                </a:lnTo>
                <a:lnTo>
                  <a:pt x="9144000" y="2392681"/>
                </a:lnTo>
                <a:lnTo>
                  <a:pt x="9144000" y="2687779"/>
                </a:lnTo>
                <a:lnTo>
                  <a:pt x="0" y="2687779"/>
                </a:lnTo>
                <a:close/>
                <a:moveTo>
                  <a:pt x="8470964" y="0"/>
                </a:moveTo>
                <a:lnTo>
                  <a:pt x="9144001" y="0"/>
                </a:lnTo>
                <a:lnTo>
                  <a:pt x="9144001" y="2392681"/>
                </a:lnTo>
                <a:lnTo>
                  <a:pt x="9144000" y="2392681"/>
                </a:lnTo>
                <a:lnTo>
                  <a:pt x="9144000" y="30480"/>
                </a:lnTo>
                <a:lnTo>
                  <a:pt x="8470964" y="30480"/>
                </a:lnTo>
                <a:close/>
              </a:path>
            </a:pathLst>
          </a:custGeom>
          <a:solidFill>
            <a:srgbClr val="7F7F7F">
              <a:alpha val="6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9EB97-303B-79C1-A13C-137ED949569F}"/>
              </a:ext>
            </a:extLst>
          </p:cNvPr>
          <p:cNvSpPr txBox="1"/>
          <p:nvPr/>
        </p:nvSpPr>
        <p:spPr>
          <a:xfrm>
            <a:off x="3954780" y="4708356"/>
            <a:ext cx="413004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Example: Memory Controller Plugins</a:t>
            </a:r>
            <a:endParaRPr lang="LID4096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dirty="0"/>
              <a:t>More in the paper</a:t>
            </a:r>
          </a:p>
          <a:p>
            <a:pPr lvl="1"/>
            <a:r>
              <a:rPr lang="en-US" sz="2400" dirty="0"/>
              <a:t>More detailed explanation of modeling methodology</a:t>
            </a:r>
          </a:p>
          <a:p>
            <a:pPr lvl="1"/>
            <a:r>
              <a:rPr lang="en-US" sz="2400" dirty="0"/>
              <a:t>Authoring of DRAM specifications (organization, timings, etc.)</a:t>
            </a:r>
          </a:p>
          <a:p>
            <a:pPr lvl="1"/>
            <a:r>
              <a:rPr lang="en-US" sz="2400" dirty="0"/>
              <a:t>Memory controller plugin &amp; </a:t>
            </a:r>
            <a:r>
              <a:rPr lang="en-US" sz="2400" dirty="0" err="1"/>
              <a:t>RowHammer</a:t>
            </a:r>
            <a:r>
              <a:rPr lang="en-US" sz="2400" dirty="0"/>
              <a:t> mitigations</a:t>
            </a:r>
          </a:p>
          <a:p>
            <a:pPr lvl="1"/>
            <a:r>
              <a:rPr lang="en-US" sz="2400" dirty="0"/>
              <a:t>Performance comparison with other DRAM simulators</a:t>
            </a:r>
          </a:p>
          <a:p>
            <a:pPr lvl="1"/>
            <a:r>
              <a:rPr lang="en-US" sz="2400" dirty="0"/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 Design and Features (V)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F7B8F-66AD-35AF-6AD1-E8C36FD0E9EF}"/>
              </a:ext>
            </a:extLst>
          </p:cNvPr>
          <p:cNvSpPr txBox="1"/>
          <p:nvPr/>
        </p:nvSpPr>
        <p:spPr>
          <a:xfrm>
            <a:off x="1432240" y="6098232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CAL Paper</a:t>
            </a:r>
            <a:endParaRPr lang="LID4096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8B9D0E-06F4-CB37-A317-DFF8BF34C9BE}"/>
              </a:ext>
            </a:extLst>
          </p:cNvPr>
          <p:cNvGrpSpPr/>
          <p:nvPr/>
        </p:nvGrpSpPr>
        <p:grpSpPr>
          <a:xfrm>
            <a:off x="557359" y="3166318"/>
            <a:ext cx="8175161" cy="3523225"/>
            <a:chOff x="557359" y="3166318"/>
            <a:chExt cx="8175161" cy="35232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249B22-0CD3-0FCA-AAF4-B33FDA9A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59" y="3166318"/>
              <a:ext cx="8029281" cy="14369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588D6A-EB53-CAA4-69DB-C8D12D62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2016" y="4842718"/>
              <a:ext cx="1200764" cy="12007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C9FCB5-D305-0C91-C60E-7C878BF19EB0}"/>
                </a:ext>
              </a:extLst>
            </p:cNvPr>
            <p:cNvGrpSpPr/>
            <p:nvPr/>
          </p:nvGrpSpPr>
          <p:grpSpPr>
            <a:xfrm>
              <a:off x="4152900" y="4842718"/>
              <a:ext cx="4579620" cy="1846825"/>
              <a:chOff x="156173" y="4879698"/>
              <a:chExt cx="4579620" cy="18468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B149383-4F07-9737-FDC3-D1B14205A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91820" y="4879698"/>
                <a:ext cx="1216959" cy="121695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56885D-B8B9-9525-D05F-49A443FA05CB}"/>
                  </a:ext>
                </a:extLst>
              </p:cNvPr>
              <p:cNvSpPr txBox="1"/>
              <p:nvPr/>
            </p:nvSpPr>
            <p:spPr>
              <a:xfrm>
                <a:off x="156173" y="6080192"/>
                <a:ext cx="4579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Open-source version </a:t>
                </a:r>
                <a:r>
                  <a:rPr lang="en-US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Github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repo: </a:t>
                </a:r>
                <a:b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CMU-SAFARI/ramulator2</a:t>
                </a:r>
                <a:endParaRPr lang="LID4096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B15FF8-0F37-416C-ABBC-F1B63B2E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F92B4-304F-47A8-B482-3A026EA9147A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13DB5-B8B3-49A2-9678-677D5053E1AF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7B533-24CD-49CF-B43E-F2B789D8B2C7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173BE-B3E3-F11B-7149-D4DBB9F6A13D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E318A-C695-7B0F-73E8-2B0F3520167C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ED793-54C1-7F61-7593-27E0ABDD660E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9E4ABB-5D84-C49E-FA14-50B43D5C6633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3D957-DAF7-E23C-1DAB-09CFC55B2621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331014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E0512-E3BD-47B4-EEB9-CDD569D2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7542E9-5D89-577A-825D-5D233503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D9074-D8EB-6CCB-4506-800A0A7B377B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5ECDE1-E3C5-9D11-3AE4-D2FF5F561B2A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6813E-95A2-4A2A-2F8C-B603E429C931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3E91CF-9713-797C-3E81-489122F513CC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69E6A-2814-75B9-FD78-FC49A09682C8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4F9E0-6723-EA4F-5B2C-B7FAFF1C9317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39499-53F0-51CC-0AF0-019A6C425AD1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2943C2-D99B-79A5-C992-E2590CD3893B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343775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/>
              <a:t>Cross-section performance overhead evaluation of different </a:t>
            </a:r>
            <a:r>
              <a:rPr lang="en-US" sz="2800" b="1" dirty="0" err="1"/>
              <a:t>RowHammer</a:t>
            </a:r>
            <a:r>
              <a:rPr lang="en-US" sz="2800" b="1" dirty="0"/>
              <a:t> mitigation techniques </a:t>
            </a:r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[Luo+, IEEE CAL 2023]</a:t>
            </a:r>
          </a:p>
          <a:p>
            <a:pPr lvl="1"/>
            <a:r>
              <a:rPr lang="en-US" sz="2400" dirty="0"/>
              <a:t>Six different </a:t>
            </a:r>
            <a:r>
              <a:rPr lang="en-US" sz="2400" dirty="0" err="1"/>
              <a:t>RowHammer</a:t>
            </a:r>
            <a:r>
              <a:rPr lang="en-US" sz="2400" dirty="0"/>
              <a:t> mitigation techniques all implemented </a:t>
            </a:r>
            <a:r>
              <a:rPr lang="en-US" sz="2400" dirty="0">
                <a:solidFill>
                  <a:srgbClr val="C00000"/>
                </a:solidFill>
              </a:rPr>
              <a:t>as plugins to the same memory controller implementation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1AC79-6D2E-5637-BC84-E34F390F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55" y="3528724"/>
            <a:ext cx="7423491" cy="26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0E5C0-E4C7-F62C-A814-15E4D84C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A86417-C5D6-C1F3-2333-E4666469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461FD-1C7D-75C1-FF1F-C156E6A7A147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21827-7459-92A6-213C-887F466923E9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77955-72F7-C05D-45C6-415EACD6AE66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95D1A-1A68-4056-762E-C016ACD0458F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65C9E-E9A8-3CDA-C3C7-839D6CB5131F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2E98C-064D-D9F2-428B-D06EA7D7DA65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50542-7FBF-3563-D650-AD955B7E661D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BB0268-2E70-A80B-1FF3-CF1D2E91AC73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270419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/>
              <a:t>New Read Disturbance Mitigation Features in DDR5</a:t>
            </a:r>
            <a:endParaRPr lang="en-US" sz="2800" b="1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400" b="1" dirty="0"/>
              <a:t>RFM Command: </a:t>
            </a:r>
            <a:r>
              <a:rPr lang="en-US" sz="2400" dirty="0"/>
              <a:t>New DRAM command that gives the memory controller a longer time window so that the DRAM can refresh potential victim rows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Per Row Activation Counting (PRAC): </a:t>
            </a:r>
            <a:r>
              <a:rPr lang="en-US" sz="2400" dirty="0"/>
              <a:t>In-DRAM </a:t>
            </a:r>
            <a:r>
              <a:rPr lang="en-US" sz="2400" i="1" dirty="0"/>
              <a:t>per-row</a:t>
            </a:r>
            <a:r>
              <a:rPr lang="en-US" sz="2400" dirty="0"/>
              <a:t> activation counter (implemented as extra columns of cells)</a:t>
            </a:r>
          </a:p>
          <a:p>
            <a:r>
              <a:rPr lang="en-US" sz="2800" b="1" dirty="0"/>
              <a:t>PRAC Workflow</a:t>
            </a:r>
          </a:p>
          <a:p>
            <a:pPr lvl="1"/>
            <a:r>
              <a:rPr lang="en-US" sz="2400" dirty="0"/>
              <a:t>Row activations increment the PRAC counters</a:t>
            </a:r>
          </a:p>
          <a:p>
            <a:pPr lvl="1"/>
            <a:r>
              <a:rPr lang="en-US" sz="2400" dirty="0"/>
              <a:t>If the counter value reaches a critical threshold, the DRAM send a </a:t>
            </a:r>
            <a:r>
              <a:rPr lang="en-US" sz="2400" i="1" dirty="0"/>
              <a:t>back-off signal</a:t>
            </a:r>
            <a:r>
              <a:rPr lang="en-US" sz="2400" dirty="0"/>
              <a:t> to the memory controller</a:t>
            </a:r>
          </a:p>
          <a:p>
            <a:pPr lvl="1"/>
            <a:r>
              <a:rPr lang="en-US" sz="2400" dirty="0"/>
              <a:t>Upon receiving the back-off signal, the memory controller send RFM commands to refresh the potential victim rows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(II)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9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F683F-D6E1-2279-BB1A-1122ADEB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547DAEAC-9247-4809-30A1-84D5A8B0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/>
              <a:t>Performance evaluation of DDR5 Per Row Activation Counting (PRAC) </a:t>
            </a:r>
            <a:r>
              <a:rPr lang="en-US" sz="2800" b="1" dirty="0">
                <a:solidFill>
                  <a:srgbClr val="C00000"/>
                </a:solidFill>
              </a:rPr>
              <a:t>[</a:t>
            </a:r>
            <a:r>
              <a:rPr lang="en-US" sz="2800" b="1" dirty="0" err="1">
                <a:solidFill>
                  <a:srgbClr val="C00000"/>
                </a:solidFill>
              </a:rPr>
              <a:t>Canpolat</a:t>
            </a:r>
            <a:r>
              <a:rPr lang="en-US" sz="2800" b="1" dirty="0">
                <a:solidFill>
                  <a:srgbClr val="C00000"/>
                </a:solidFill>
              </a:rPr>
              <a:t>+, DRAMsec’24]</a:t>
            </a:r>
          </a:p>
          <a:p>
            <a:pPr lvl="1"/>
            <a:r>
              <a:rPr lang="en-US" sz="2400" dirty="0"/>
              <a:t>Memory controller implementation </a:t>
            </a:r>
            <a:r>
              <a:rPr lang="en-US" sz="2400" dirty="0">
                <a:solidFill>
                  <a:srgbClr val="C00000"/>
                </a:solidFill>
              </a:rPr>
              <a:t>extended with support for per-row activation count tracking and back-off signal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CB2DA-6412-23F6-55E4-924909D8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(III)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9942D7-8D93-7FDD-5ED0-C72A9301A215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2F42A7-D582-EEEC-3066-9E17E9ED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" y="2921630"/>
            <a:ext cx="7162800" cy="32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3F95-208F-980C-E4E2-92F10F85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1E7EB5-097A-A97D-3FFE-60A86D3D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702F0-5A8D-9BCE-CE62-537E94D6D8E5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B9413-E4C0-215C-D0ED-E08C8B25643E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0958B-647A-9FB1-824C-D2E08616B2A0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DCB77-F19D-F1FB-05A9-A6DE2D79A1AD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FBBBC-6995-8EC3-9E3C-A6718EDA8EE9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AA493-3870-A3CE-7DBB-1D4DE48D94A6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EC53B-787A-5F92-9D36-CFFD85C58F94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B78FA-F265-A4C4-3DA9-7AADE402DDA9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45389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AFDE-35A2-49CE-AA0B-6EE6DA7C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70" y="926274"/>
            <a:ext cx="8863692" cy="54270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Robustness issues</a:t>
            </a:r>
            <a:r>
              <a:rPr lang="en-GB" sz="2800" b="1" dirty="0"/>
              <a:t> </a:t>
            </a:r>
            <a:r>
              <a:rPr lang="en-GB" sz="2800" dirty="0"/>
              <a:t>in DRAM</a:t>
            </a:r>
          </a:p>
          <a:p>
            <a:pPr lvl="1"/>
            <a:r>
              <a:rPr lang="en-GB" sz="2400" dirty="0"/>
              <a:t>Data retention</a:t>
            </a:r>
          </a:p>
          <a:p>
            <a:pPr lvl="1"/>
            <a:r>
              <a:rPr lang="en-GB" sz="2400" dirty="0"/>
              <a:t>Read disturbance (</a:t>
            </a:r>
            <a:r>
              <a:rPr lang="en-GB" sz="2400" dirty="0" err="1"/>
              <a:t>RowHammer</a:t>
            </a:r>
            <a:r>
              <a:rPr lang="en-GB" sz="2400" dirty="0"/>
              <a:t>, </a:t>
            </a:r>
            <a:r>
              <a:rPr lang="en-GB" sz="2400" dirty="0" err="1"/>
              <a:t>RowPress</a:t>
            </a:r>
            <a:r>
              <a:rPr lang="en-GB" sz="2400" dirty="0"/>
              <a:t>, etc.)</a:t>
            </a:r>
          </a:p>
          <a:p>
            <a:pPr lvl="1"/>
            <a:r>
              <a:rPr lang="en-GB" sz="2400" dirty="0"/>
              <a:t>…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Performance issues</a:t>
            </a:r>
            <a:r>
              <a:rPr lang="en-GB" sz="2800" b="1" dirty="0"/>
              <a:t> </a:t>
            </a:r>
            <a:r>
              <a:rPr lang="en-GB" sz="2800" dirty="0"/>
              <a:t>in main memory system</a:t>
            </a:r>
          </a:p>
          <a:p>
            <a:pPr lvl="1"/>
            <a:r>
              <a:rPr lang="en-GB" sz="2400" dirty="0"/>
              <a:t>Performance overhead analysis of read disturbance mitigation techniques</a:t>
            </a:r>
          </a:p>
          <a:p>
            <a:pPr lvl="1"/>
            <a:r>
              <a:rPr lang="en-GB" sz="2400" dirty="0"/>
              <a:t>Processing-in-Memory architectures</a:t>
            </a:r>
          </a:p>
          <a:p>
            <a:pPr lvl="1"/>
            <a:r>
              <a:rPr lang="en-GB" sz="2400" dirty="0"/>
              <a:t>Emerging memory technologies</a:t>
            </a:r>
          </a:p>
          <a:p>
            <a:pPr lvl="1"/>
            <a:r>
              <a:rPr lang="en-GB" sz="2400" dirty="0"/>
              <a:t>…</a:t>
            </a:r>
          </a:p>
          <a:p>
            <a:pPr lvl="1"/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endParaRPr lang="en-GB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4E541D-C2EC-7F53-EEBC-417F3F53D319}"/>
              </a:ext>
            </a:extLst>
          </p:cNvPr>
          <p:cNvSpPr txBox="1">
            <a:spLocks/>
          </p:cNvSpPr>
          <p:nvPr/>
        </p:nvSpPr>
        <p:spPr>
          <a:xfrm>
            <a:off x="0" y="5075460"/>
            <a:ext cx="9144000" cy="1340994"/>
          </a:xfrm>
          <a:prstGeom prst="rect">
            <a:avLst/>
          </a:prstGeom>
          <a:solidFill>
            <a:srgbClr val="CDF2FF"/>
          </a:solidFill>
          <a:ln w="28575"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C00000"/>
                </a:solidFill>
              </a:rPr>
              <a:t>DRAM simulation infrastructures </a:t>
            </a:r>
            <a:r>
              <a:rPr lang="en-US" sz="2600" b="1" dirty="0"/>
              <a:t>is needed to understand, characterize, and evaluate the </a:t>
            </a:r>
            <a:br>
              <a:rPr lang="en-US" sz="2600" b="1" dirty="0"/>
            </a:br>
            <a:r>
              <a:rPr lang="en-US" sz="2600" b="1" dirty="0"/>
              <a:t>robustness and performance of DRAM</a:t>
            </a:r>
          </a:p>
        </p:txBody>
      </p:sp>
    </p:spTree>
    <p:extLst>
      <p:ext uri="{BB962C8B-B14F-4D97-AF65-F5344CB8AC3E}">
        <p14:creationId xmlns:p14="http://schemas.microsoft.com/office/powerpoint/2010/main" val="28714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DDBD-997C-AB73-A80F-280D0F2C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F3973E97-7F05-7C8D-9377-6FBD9E60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 err="1"/>
              <a:t>BreakHammer</a:t>
            </a:r>
            <a:r>
              <a:rPr lang="en-US" sz="2800" b="1" dirty="0"/>
              <a:t>: Enhancing </a:t>
            </a:r>
            <a:r>
              <a:rPr lang="en-US" sz="2800" b="1" dirty="0" err="1"/>
              <a:t>RowHammer</a:t>
            </a:r>
            <a:r>
              <a:rPr lang="en-US" sz="2800" b="1" dirty="0"/>
              <a:t> Mitigations by Carefully Throttling Suspect Threads </a:t>
            </a:r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[</a:t>
            </a:r>
            <a:r>
              <a:rPr lang="en-US" sz="2800" b="1" dirty="0" err="1">
                <a:solidFill>
                  <a:srgbClr val="C00000"/>
                </a:solidFill>
              </a:rPr>
              <a:t>Canpolat</a:t>
            </a:r>
            <a:r>
              <a:rPr lang="en-US" sz="2800" b="1" dirty="0">
                <a:solidFill>
                  <a:srgbClr val="C00000"/>
                </a:solidFill>
              </a:rPr>
              <a:t>+, MICRO’24]</a:t>
            </a:r>
          </a:p>
          <a:p>
            <a:pPr lvl="1"/>
            <a:r>
              <a:rPr lang="en-US" sz="2400" b="1" dirty="0"/>
              <a:t>Goal:</a:t>
            </a:r>
            <a:r>
              <a:rPr lang="en-US" sz="2400" dirty="0"/>
              <a:t> Reduce the performance overhead of </a:t>
            </a:r>
            <a:r>
              <a:rPr lang="en-US" sz="2400" dirty="0" err="1"/>
              <a:t>RowHammer</a:t>
            </a:r>
            <a:r>
              <a:rPr lang="en-US" sz="2400" dirty="0"/>
              <a:t> mitigation mechanisms by carefully reducing the number of performed </a:t>
            </a:r>
            <a:r>
              <a:rPr lang="en-US" sz="2400" dirty="0" err="1"/>
              <a:t>RowHammer</a:t>
            </a:r>
            <a:r>
              <a:rPr lang="en-US" sz="2400" dirty="0"/>
              <a:t>-preventive actions without compromising system robustness</a:t>
            </a:r>
          </a:p>
          <a:p>
            <a:pPr lvl="1"/>
            <a:r>
              <a:rPr lang="en-US" sz="2400" b="1" dirty="0"/>
              <a:t>Key Idea: </a:t>
            </a:r>
            <a:r>
              <a:rPr lang="en-US" sz="2400" dirty="0"/>
              <a:t>Limit the dynamic memory request count of a hardware thread based on how frequently the thread triggers </a:t>
            </a:r>
            <a:r>
              <a:rPr lang="en-US" sz="2400" dirty="0" err="1"/>
              <a:t>RowHammer</a:t>
            </a:r>
            <a:r>
              <a:rPr lang="en-US" sz="2400" dirty="0"/>
              <a:t>-preventive actions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E3B65-DF88-593B-5A4C-5BA1F638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(IV)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06CD73-BE90-117B-7FD6-D2495D55DDB6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1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07A4C-CE65-9FAF-F79A-2B06CACD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315453E6-99F5-EC26-AE0F-6E1A9312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 err="1"/>
              <a:t>BreakHammer</a:t>
            </a:r>
            <a:r>
              <a:rPr lang="en-US" sz="2800" b="1" dirty="0"/>
              <a:t>: Enhancing </a:t>
            </a:r>
            <a:r>
              <a:rPr lang="en-US" sz="2800" b="1" dirty="0" err="1"/>
              <a:t>RowHammer</a:t>
            </a:r>
            <a:r>
              <a:rPr lang="en-US" sz="2800" b="1" dirty="0"/>
              <a:t> Mitigations by Carefully Throttling Suspect Threads </a:t>
            </a:r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[</a:t>
            </a:r>
            <a:r>
              <a:rPr lang="en-US" sz="2800" b="1" dirty="0" err="1">
                <a:solidFill>
                  <a:srgbClr val="C00000"/>
                </a:solidFill>
              </a:rPr>
              <a:t>Canpolat</a:t>
            </a:r>
            <a:r>
              <a:rPr lang="en-US" sz="2800" b="1" dirty="0">
                <a:solidFill>
                  <a:srgbClr val="C00000"/>
                </a:solidFill>
              </a:rPr>
              <a:t>+, MICRO’24]</a:t>
            </a:r>
          </a:p>
          <a:p>
            <a:pPr lvl="1"/>
            <a:r>
              <a:rPr lang="en-US" sz="2400" b="1" dirty="0"/>
              <a:t>Key Mechanism: </a:t>
            </a:r>
            <a:r>
              <a:rPr lang="en-US" sz="2400" dirty="0"/>
              <a:t>1) Observe the triggered </a:t>
            </a:r>
            <a:r>
              <a:rPr lang="en-US" sz="2400" dirty="0" err="1"/>
              <a:t>RowHammer</a:t>
            </a:r>
            <a:r>
              <a:rPr lang="en-US" sz="2400" dirty="0"/>
              <a:t> preventive actions, 2) identify suspect threads, and 3) reduce the request count of the suspect threads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EF4CF-69E7-E1DA-0CF8-80ADBD5E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(V)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8960AD-F013-C7CC-C1CE-B8B7F1C8FD31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C5395-3B77-502E-F955-F63BCDD9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86" y="3375660"/>
            <a:ext cx="6684827" cy="31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59EEF-F841-3727-E347-B325C9645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74C7CFBC-D2C7-B3E6-FEDB-678D593F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 err="1"/>
              <a:t>BreakHammer</a:t>
            </a:r>
            <a:r>
              <a:rPr lang="en-US" sz="2800" b="1" dirty="0"/>
              <a:t>: Enhancing </a:t>
            </a:r>
            <a:r>
              <a:rPr lang="en-US" sz="2800" b="1" dirty="0" err="1"/>
              <a:t>RowHammer</a:t>
            </a:r>
            <a:r>
              <a:rPr lang="en-US" sz="2800" b="1" dirty="0"/>
              <a:t> Mitigations by Carefully Throttling Suspect Threads </a:t>
            </a:r>
            <a:br>
              <a:rPr lang="en-US" sz="2800" b="1" dirty="0"/>
            </a:br>
            <a:r>
              <a:rPr lang="en-US" sz="2800" b="1" dirty="0">
                <a:solidFill>
                  <a:srgbClr val="C00000"/>
                </a:solidFill>
              </a:rPr>
              <a:t>[</a:t>
            </a:r>
            <a:r>
              <a:rPr lang="en-US" sz="2800" b="1" dirty="0" err="1">
                <a:solidFill>
                  <a:srgbClr val="C00000"/>
                </a:solidFill>
              </a:rPr>
              <a:t>Canpolat</a:t>
            </a:r>
            <a:r>
              <a:rPr lang="en-US" sz="2800" b="1" dirty="0">
                <a:solidFill>
                  <a:srgbClr val="C00000"/>
                </a:solidFill>
              </a:rPr>
              <a:t>+, MICRO’24]</a:t>
            </a:r>
          </a:p>
          <a:p>
            <a:pPr lvl="1"/>
            <a:r>
              <a:rPr lang="en-US" sz="2400" dirty="0" err="1"/>
              <a:t>BreakHammer’s</a:t>
            </a:r>
            <a:r>
              <a:rPr lang="en-US" sz="2400" dirty="0"/>
              <a:t> performance scaling for </a:t>
            </a:r>
            <a:r>
              <a:rPr lang="en-US" sz="2400" dirty="0" err="1"/>
              <a:t>existin</a:t>
            </a:r>
            <a:r>
              <a:rPr lang="en-US" sz="2400" dirty="0"/>
              <a:t> </a:t>
            </a:r>
            <a:r>
              <a:rPr lang="en-US" sz="2400" dirty="0" err="1"/>
              <a:t>RowHammer</a:t>
            </a:r>
            <a:r>
              <a:rPr lang="en-US" sz="2400" dirty="0"/>
              <a:t> mitigation mechanisms with an attacker present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34831-9BEF-1A82-AA44-B40F2891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Ramulator 2.0 Case Studies (VI)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AA8E71-5BFE-D5C2-8A8E-57D16B363095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57D99-189A-3320-A400-999A429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7358"/>
            <a:ext cx="9144000" cy="18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EDE6-21A5-02CF-4C69-703F062B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4FFDC-11B9-D126-3CF1-02069FD1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F8DF6-701D-3D78-74E9-91E53D2D9B1A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7253E-083A-C2BC-FFE9-A37D2EBE7DD7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A68C41-0469-2E52-D86B-74C2063B3FD1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rgbClr val="E97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C12EB-E6A0-1074-B71F-9F643EA9CBF3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B17F7-DA1F-6CC5-2160-7471E928CC99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B4156-5780-61BD-62EA-431E37C51F6D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ADD87-C3B8-49EB-BC06-03387BE929E9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C6592-C355-5DD0-D424-BCC74A230334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128494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63731-C96F-6355-3A92-5A4D11D1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89343B69-0305-FD52-8C08-617FB192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Ramulator 2.0: </a:t>
            </a:r>
            <a:r>
              <a:rPr lang="en-US" sz="2400" dirty="0"/>
              <a:t>Modern, modular, and extensible </a:t>
            </a:r>
            <a:br>
              <a:rPr lang="en-US" sz="2400" dirty="0"/>
            </a:br>
            <a:r>
              <a:rPr lang="en-US" sz="2400" dirty="0"/>
              <a:t>DRAM &amp; memory system simulator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Fine-grained modeling of DRAM operation (cycle-level)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Models a wide range of DRAM standards and memory controller functionalities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Used in a wide range of research works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Ongoing &amp; Future Works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Unit &amp; regression test coverage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More DRAM standards and emerging technologies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More detailed memory controller modeling (i.e., pipelined scheduler and gear ratio)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Generalizable modeling for </a:t>
            </a:r>
            <a:r>
              <a:rPr lang="en-US" sz="2400" dirty="0" err="1"/>
              <a:t>PuM</a:t>
            </a:r>
            <a:r>
              <a:rPr lang="en-US" sz="2400" dirty="0"/>
              <a:t>/</a:t>
            </a:r>
            <a:r>
              <a:rPr lang="en-US" sz="2400" dirty="0" err="1"/>
              <a:t>PnM</a:t>
            </a:r>
            <a:r>
              <a:rPr lang="en-US" sz="2400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ECD65-6AEA-6F1D-3F78-E658D69E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1D4A3A-A4E5-2DF9-C883-5FF0AA8A5B31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4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0"/>
            <a:ext cx="9144000" cy="35623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9144000" cy="1544132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000" b="1" dirty="0">
                <a:solidFill>
                  <a:schemeClr val="bg1"/>
                </a:solidFill>
                <a:latin typeface="Cambria" panose="02040503050406030204" pitchFamily="18" charset="0"/>
              </a:rPr>
              <a:t>DRAM Simulation </a:t>
            </a:r>
            <a:br>
              <a:rPr lang="en-US" sz="5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5000" b="1" dirty="0">
                <a:solidFill>
                  <a:schemeClr val="bg1"/>
                </a:solidFill>
                <a:latin typeface="Cambria" panose="02040503050406030204" pitchFamily="18" charset="0"/>
              </a:rPr>
              <a:t>and Testing Infrastructures</a:t>
            </a:r>
            <a:endParaRPr lang="en-US" sz="5000" b="1" dirty="0">
              <a:solidFill>
                <a:schemeClr val="bg1"/>
              </a:solidFill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638692"/>
            <a:ext cx="9144000" cy="5666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mbria"/>
                <a:cs typeface="Cambria"/>
              </a:rPr>
              <a:t>Presenter: Haocong Luo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556" y="6128926"/>
            <a:ext cx="2176678" cy="418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6111979" y="6090478"/>
            <a:ext cx="2657465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49F872-6FE2-0775-46CB-B840C721C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9" y="4227770"/>
            <a:ext cx="1200764" cy="1200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22C9D-2D50-EFDB-2215-2B7266D920C3}"/>
              </a:ext>
            </a:extLst>
          </p:cNvPr>
          <p:cNvSpPr txBox="1"/>
          <p:nvPr/>
        </p:nvSpPr>
        <p:spPr>
          <a:xfrm>
            <a:off x="2439883" y="5483284"/>
            <a:ext cx="233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Ramulator 2</a:t>
            </a:r>
            <a:b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Paper</a:t>
            </a:r>
            <a:endParaRPr lang="LID4096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EB7129-0EDB-3768-111F-6C4A022D075A}"/>
              </a:ext>
            </a:extLst>
          </p:cNvPr>
          <p:cNvGrpSpPr/>
          <p:nvPr/>
        </p:nvGrpSpPr>
        <p:grpSpPr>
          <a:xfrm>
            <a:off x="3241493" y="4263179"/>
            <a:ext cx="4579620" cy="1785269"/>
            <a:chOff x="156173" y="4879698"/>
            <a:chExt cx="4579620" cy="17852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117A6A-01F7-CDB0-6081-8A3EFD362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1820" y="4879698"/>
              <a:ext cx="1216959" cy="12169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DD8958-81A0-5492-5C36-6F3A09670035}"/>
                </a:ext>
              </a:extLst>
            </p:cNvPr>
            <p:cNvSpPr txBox="1"/>
            <p:nvPr/>
          </p:nvSpPr>
          <p:spPr>
            <a:xfrm>
              <a:off x="156173" y="6080192"/>
              <a:ext cx="45796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Github</a:t>
              </a:r>
              <a:r>
                <a:rPr lang="en-US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repo: </a:t>
              </a:r>
              <a:b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CMU-SAFARI/ramulator2</a:t>
              </a:r>
              <a:endParaRPr lang="LID4096" sz="1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1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C55A8-F7CF-4984-A1C7-0D1BFCF0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Executive Summary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54E5C6-8092-46E1-A98C-201D5F07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036320"/>
            <a:ext cx="8987621" cy="56966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/>
              <a:t>Ramulator 2.0: </a:t>
            </a:r>
            <a:r>
              <a:rPr lang="en-US" sz="2800" dirty="0"/>
              <a:t>Modern, modular, and extensible </a:t>
            </a:r>
            <a:br>
              <a:rPr lang="en-US" sz="2800" dirty="0"/>
            </a:br>
            <a:r>
              <a:rPr lang="en-US" sz="2800" dirty="0"/>
              <a:t>DRAM &amp; memory system simulator</a:t>
            </a:r>
          </a:p>
          <a:p>
            <a:pPr lvl="1"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Fine-grained modeling </a:t>
            </a:r>
            <a:r>
              <a:rPr lang="en-US" sz="2400" dirty="0"/>
              <a:t>of DRAM operation (cycle-level)</a:t>
            </a:r>
          </a:p>
          <a:p>
            <a:pPr lvl="1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Unified functional and timing modeling of DRAM based on </a:t>
            </a:r>
            <a:r>
              <a:rPr lang="en-US" sz="2400" dirty="0">
                <a:solidFill>
                  <a:srgbClr val="C00000"/>
                </a:solidFill>
              </a:rPr>
              <a:t>hierarchical state-machines</a:t>
            </a:r>
          </a:p>
          <a:p>
            <a:pPr lvl="1"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Modular and extensible </a:t>
            </a:r>
            <a:r>
              <a:rPr lang="en-US" sz="2400" dirty="0"/>
              <a:t>software architecture</a:t>
            </a:r>
            <a:endParaRPr lang="en-US" sz="2000" dirty="0"/>
          </a:p>
          <a:p>
            <a:pPr lvl="1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Models a wide range of </a:t>
            </a:r>
            <a:r>
              <a:rPr lang="en-US" sz="2400" dirty="0">
                <a:solidFill>
                  <a:srgbClr val="C00000"/>
                </a:solidFill>
              </a:rPr>
              <a:t>DRAM standards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memory controller functionalities</a:t>
            </a:r>
          </a:p>
          <a:p>
            <a:pPr lvl="1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Used in a wide range of research works</a:t>
            </a:r>
          </a:p>
        </p:txBody>
      </p:sp>
    </p:spTree>
    <p:extLst>
      <p:ext uri="{BB962C8B-B14F-4D97-AF65-F5344CB8AC3E}">
        <p14:creationId xmlns:p14="http://schemas.microsoft.com/office/powerpoint/2010/main" val="22397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B15FF8-0F37-416C-ABBC-F1B63B2E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F92B4-304F-47A8-B482-3A026EA9147A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13DB5-B8B3-49A2-9678-677D5053E1AF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7B533-24CD-49CF-B43E-F2B789D8B2C7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173BE-B3E3-F11B-7149-D4DBB9F6A13D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E318A-C695-7B0F-73E8-2B0F3520167C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EB85A0-D84F-A23C-0DEE-9ACBF04E369C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792EA-82CE-D25E-369A-2080419D0730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B625B3-658E-19DC-DCA9-7A8DDD828E09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34007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B15FF8-0F37-416C-ABBC-F1B63B2E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F92B4-304F-47A8-B482-3A026EA9147A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13DB5-B8B3-49A2-9678-677D5053E1AF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7B533-24CD-49CF-B43E-F2B789D8B2C7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173BE-B3E3-F11B-7149-D4DBB9F6A13D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E318A-C695-7B0F-73E8-2B0F3520167C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885CD-0F33-DC9A-EC92-17C02B93AB6E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27AFB-565A-78FE-5122-8FF11B639E3A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63DA1-CC38-85B2-091E-C2AA2F957785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92543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F7B8F-66AD-35AF-6AD1-E8C36FD0E9EF}"/>
              </a:ext>
            </a:extLst>
          </p:cNvPr>
          <p:cNvSpPr txBox="1"/>
          <p:nvPr/>
        </p:nvSpPr>
        <p:spPr>
          <a:xfrm>
            <a:off x="1363660" y="5718874"/>
            <a:ext cx="233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IEEE CAL Paper</a:t>
            </a:r>
            <a:endParaRPr lang="LID4096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8B9D0E-06F4-CB37-A317-DFF8BF34C9BE}"/>
              </a:ext>
            </a:extLst>
          </p:cNvPr>
          <p:cNvGrpSpPr/>
          <p:nvPr/>
        </p:nvGrpSpPr>
        <p:grpSpPr>
          <a:xfrm>
            <a:off x="1923436" y="4463360"/>
            <a:ext cx="6740504" cy="1846825"/>
            <a:chOff x="1992016" y="4842718"/>
            <a:chExt cx="6740504" cy="1846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588D6A-EB53-CAA4-69DB-C8D12D62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2016" y="4842718"/>
              <a:ext cx="1200764" cy="120076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C9FCB5-D305-0C91-C60E-7C878BF19EB0}"/>
                </a:ext>
              </a:extLst>
            </p:cNvPr>
            <p:cNvGrpSpPr/>
            <p:nvPr/>
          </p:nvGrpSpPr>
          <p:grpSpPr>
            <a:xfrm>
              <a:off x="4152900" y="4842718"/>
              <a:ext cx="4579620" cy="1846825"/>
              <a:chOff x="156173" y="4879698"/>
              <a:chExt cx="4579620" cy="18468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B149383-4F07-9737-FDC3-D1B14205A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91820" y="4879698"/>
                <a:ext cx="1216959" cy="1216959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56885D-B8B9-9525-D05F-49A443FA05CB}"/>
                  </a:ext>
                </a:extLst>
              </p:cNvPr>
              <p:cNvSpPr txBox="1"/>
              <p:nvPr/>
            </p:nvSpPr>
            <p:spPr>
              <a:xfrm>
                <a:off x="156173" y="6080192"/>
                <a:ext cx="4579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Open-source version </a:t>
                </a:r>
                <a:r>
                  <a:rPr lang="en-US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Github</a:t>
                </a:r>
                <a:r>
                  <a:rPr lang="en-US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repo: </a:t>
                </a:r>
                <a:b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CMU-SAFARI/ramulator2</a:t>
                </a:r>
                <a:endParaRPr lang="LID4096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42DDCA9-FFD0-6113-030A-195E200FE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" y="1144951"/>
            <a:ext cx="7993380" cy="29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B15FF8-0F37-416C-ABBC-F1B63B2E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Outline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F92B4-304F-47A8-B482-3A026EA9147A}"/>
              </a:ext>
            </a:extLst>
          </p:cNvPr>
          <p:cNvSpPr/>
          <p:nvPr/>
        </p:nvSpPr>
        <p:spPr>
          <a:xfrm>
            <a:off x="2199" y="1027461"/>
            <a:ext cx="9144000" cy="63866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1. Motivation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13DB5-B8B3-49A2-9678-677D5053E1AF}"/>
              </a:ext>
            </a:extLst>
          </p:cNvPr>
          <p:cNvSpPr/>
          <p:nvPr/>
        </p:nvSpPr>
        <p:spPr>
          <a:xfrm>
            <a:off x="7620" y="1777970"/>
            <a:ext cx="9144000" cy="638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2. Ramulator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7B533-24CD-49CF-B43E-F2B789D8B2C7}"/>
              </a:ext>
            </a:extLst>
          </p:cNvPr>
          <p:cNvSpPr/>
          <p:nvPr/>
        </p:nvSpPr>
        <p:spPr>
          <a:xfrm>
            <a:off x="7620" y="5768100"/>
            <a:ext cx="9144000" cy="6386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Cambria" panose="02040503050406030204" pitchFamily="18" charset="0"/>
              </a:rPr>
              <a:t> 3. Conclusion &amp;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173BE-B3E3-F11B-7149-D4DBB9F6A13D}"/>
              </a:ext>
            </a:extLst>
          </p:cNvPr>
          <p:cNvSpPr/>
          <p:nvPr/>
        </p:nvSpPr>
        <p:spPr>
          <a:xfrm>
            <a:off x="1023279" y="2501982"/>
            <a:ext cx="8128341" cy="537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2.1 Simulator Design &amp; Key Features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E318A-C695-7B0F-73E8-2B0F3520167C}"/>
              </a:ext>
            </a:extLst>
          </p:cNvPr>
          <p:cNvSpPr/>
          <p:nvPr/>
        </p:nvSpPr>
        <p:spPr>
          <a:xfrm>
            <a:off x="1023279" y="3124418"/>
            <a:ext cx="8128341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 Case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C2D41-47BA-9915-29BA-0CEAC625AACE}"/>
              </a:ext>
            </a:extLst>
          </p:cNvPr>
          <p:cNvSpPr/>
          <p:nvPr/>
        </p:nvSpPr>
        <p:spPr>
          <a:xfrm>
            <a:off x="1676400" y="3746854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2.2.1 Cross-Sectional Study of </a:t>
            </a:r>
            <a:r>
              <a:rPr lang="en-US" sz="2400" dirty="0" err="1">
                <a:latin typeface="Cambria" panose="02040503050406030204" pitchFamily="18" charset="0"/>
              </a:rPr>
              <a:t>RowHammer</a:t>
            </a:r>
            <a:r>
              <a:rPr lang="en-US" sz="2400" dirty="0">
                <a:latin typeface="Cambria" panose="02040503050406030204" pitchFamily="18" charset="0"/>
              </a:rPr>
              <a:t> Mitigations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0DD1B0-E666-D9A7-06AE-012130D80818}"/>
              </a:ext>
            </a:extLst>
          </p:cNvPr>
          <p:cNvSpPr/>
          <p:nvPr/>
        </p:nvSpPr>
        <p:spPr>
          <a:xfrm>
            <a:off x="1676400" y="4395155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2.2.2 Evaluating the Performance of PRAC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6D51B3-B95D-6FCF-ACB6-D4A59AAE1647}"/>
              </a:ext>
            </a:extLst>
          </p:cNvPr>
          <p:cNvSpPr/>
          <p:nvPr/>
        </p:nvSpPr>
        <p:spPr>
          <a:xfrm>
            <a:off x="1668780" y="5043456"/>
            <a:ext cx="7475220" cy="5370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ambria" panose="02040503050406030204" pitchFamily="18" charset="0"/>
              </a:rPr>
              <a:t> 2.2.3 </a:t>
            </a:r>
            <a:r>
              <a:rPr lang="en-US" sz="2400" dirty="0" err="1">
                <a:latin typeface="Cambria" panose="02040503050406030204" pitchFamily="18" charset="0"/>
              </a:rPr>
              <a:t>BreakHammer</a:t>
            </a:r>
            <a:r>
              <a:rPr lang="en-US" sz="2400" dirty="0">
                <a:latin typeface="Cambria" panose="02040503050406030204" pitchFamily="18" charset="0"/>
              </a:rPr>
              <a:t>: Throttling Suspect Threads </a:t>
            </a:r>
          </a:p>
        </p:txBody>
      </p:sp>
    </p:spTree>
    <p:extLst>
      <p:ext uri="{BB962C8B-B14F-4D97-AF65-F5344CB8AC3E}">
        <p14:creationId xmlns:p14="http://schemas.microsoft.com/office/powerpoint/2010/main" val="193603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800" b="1" dirty="0"/>
              <a:t>Hierarchical state-machine </a:t>
            </a:r>
            <a:r>
              <a:rPr lang="en-US" sz="2800" dirty="0"/>
              <a:t>based modeling of DRAM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 Design and Features (I)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097BE-3556-4A1E-85E5-4C3E8CCF9A8C}"/>
              </a:ext>
            </a:extLst>
          </p:cNvPr>
          <p:cNvGrpSpPr/>
          <p:nvPr/>
        </p:nvGrpSpPr>
        <p:grpSpPr>
          <a:xfrm>
            <a:off x="391157" y="1982395"/>
            <a:ext cx="5304793" cy="3772946"/>
            <a:chOff x="391157" y="1982395"/>
            <a:chExt cx="5304793" cy="377294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DE74A39-438E-1990-9AE0-4447F312A244}"/>
                </a:ext>
              </a:extLst>
            </p:cNvPr>
            <p:cNvGrpSpPr/>
            <p:nvPr/>
          </p:nvGrpSpPr>
          <p:grpSpPr>
            <a:xfrm>
              <a:off x="742240" y="1982395"/>
              <a:ext cx="1996440" cy="864764"/>
              <a:chOff x="1501140" y="2766060"/>
              <a:chExt cx="2461260" cy="96958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863086-F4B0-8423-8A7E-4A5A4C638F70}"/>
                  </a:ext>
                </a:extLst>
              </p:cNvPr>
              <p:cNvSpPr/>
              <p:nvPr/>
            </p:nvSpPr>
            <p:spPr>
              <a:xfrm>
                <a:off x="1501140" y="2766060"/>
                <a:ext cx="2461260" cy="969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6828E2-61B6-54EE-FB59-4E506AA64BC1}"/>
                  </a:ext>
                </a:extLst>
              </p:cNvPr>
              <p:cNvSpPr txBox="1"/>
              <p:nvPr/>
            </p:nvSpPr>
            <p:spPr>
              <a:xfrm>
                <a:off x="1577340" y="2853689"/>
                <a:ext cx="2324100" cy="82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Level: “Channel”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Id: 0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State: …</a:t>
                </a:r>
                <a:endParaRPr lang="LID4096" sz="1400" dirty="0"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BD4C80-4962-81CF-F70D-674425DD7A59}"/>
                </a:ext>
              </a:extLst>
            </p:cNvPr>
            <p:cNvGrpSpPr/>
            <p:nvPr/>
          </p:nvGrpSpPr>
          <p:grpSpPr>
            <a:xfrm>
              <a:off x="3458205" y="3410135"/>
              <a:ext cx="1835784" cy="864764"/>
              <a:chOff x="1501140" y="2766060"/>
              <a:chExt cx="1835784" cy="96958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2F0E21-A1F3-1411-C6D4-E76EF382223E}"/>
                  </a:ext>
                </a:extLst>
              </p:cNvPr>
              <p:cNvSpPr/>
              <p:nvPr/>
            </p:nvSpPr>
            <p:spPr>
              <a:xfrm>
                <a:off x="1501140" y="2766060"/>
                <a:ext cx="1623060" cy="969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DA34FD-C501-DD9B-C697-D16B147DAF49}"/>
                  </a:ext>
                </a:extLst>
              </p:cNvPr>
              <p:cNvSpPr txBox="1"/>
              <p:nvPr/>
            </p:nvSpPr>
            <p:spPr>
              <a:xfrm>
                <a:off x="1515744" y="2834795"/>
                <a:ext cx="1821180" cy="82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Level: “Rank”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Id: 1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State: …</a:t>
                </a:r>
                <a:endParaRPr lang="LID4096" sz="1400" dirty="0"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9ED361D-334A-C83F-F8FB-40DC6EC8D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720" y="2865569"/>
              <a:ext cx="3810" cy="55689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3ECA7C-22BC-19C8-79C8-D3F38EF48A21}"/>
                </a:ext>
              </a:extLst>
            </p:cNvPr>
            <p:cNvSpPr txBox="1"/>
            <p:nvPr/>
          </p:nvSpPr>
          <p:spPr>
            <a:xfrm>
              <a:off x="1649730" y="2928592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Parent</a:t>
              </a:r>
              <a:endParaRPr lang="LID4096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ED03A57-470B-5682-B2B6-8E57D38CF262}"/>
                </a:ext>
              </a:extLst>
            </p:cNvPr>
            <p:cNvGrpSpPr/>
            <p:nvPr/>
          </p:nvGrpSpPr>
          <p:grpSpPr>
            <a:xfrm>
              <a:off x="762000" y="3410135"/>
              <a:ext cx="1864014" cy="864764"/>
              <a:chOff x="1501140" y="2766060"/>
              <a:chExt cx="2384461" cy="96958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CD9DA8E-F2CC-9F8B-5C84-1A6FB43A773C}"/>
                  </a:ext>
                </a:extLst>
              </p:cNvPr>
              <p:cNvSpPr/>
              <p:nvPr/>
            </p:nvSpPr>
            <p:spPr>
              <a:xfrm>
                <a:off x="1501140" y="2766060"/>
                <a:ext cx="2076231" cy="969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419DEE-C585-A00E-11CB-126D4ED818F6}"/>
                  </a:ext>
                </a:extLst>
              </p:cNvPr>
              <p:cNvSpPr txBox="1"/>
              <p:nvPr/>
            </p:nvSpPr>
            <p:spPr>
              <a:xfrm>
                <a:off x="1561502" y="2828352"/>
                <a:ext cx="2324099" cy="82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Level: “Rank”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Id: 0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State: …</a:t>
                </a:r>
                <a:endParaRPr lang="LID4096" sz="1400" dirty="0"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07D09CF-C6E3-0145-CC67-E730D2527790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2385060" y="3842517"/>
              <a:ext cx="1066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65D77-424A-B162-B306-522FB01F5058}"/>
                </a:ext>
              </a:extLst>
            </p:cNvPr>
            <p:cNvSpPr txBox="1"/>
            <p:nvPr/>
          </p:nvSpPr>
          <p:spPr>
            <a:xfrm>
              <a:off x="2383644" y="3402451"/>
              <a:ext cx="1129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Sibling</a:t>
              </a:r>
              <a:endParaRPr lang="LID4096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DE1D43C-CE78-0CE3-5C8A-3301AD5848AF}"/>
                </a:ext>
              </a:extLst>
            </p:cNvPr>
            <p:cNvGrpSpPr/>
            <p:nvPr/>
          </p:nvGrpSpPr>
          <p:grpSpPr>
            <a:xfrm>
              <a:off x="761365" y="4890577"/>
              <a:ext cx="2316480" cy="864764"/>
              <a:chOff x="1501141" y="2766060"/>
              <a:chExt cx="2040359" cy="96958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1654D6-6189-E667-B3CD-68FF2055A95F}"/>
                  </a:ext>
                </a:extLst>
              </p:cNvPr>
              <p:cNvSpPr/>
              <p:nvPr/>
            </p:nvSpPr>
            <p:spPr>
              <a:xfrm>
                <a:off x="1501141" y="2766060"/>
                <a:ext cx="1926259" cy="969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380A280-5FA4-70C3-2F62-2CA85C96DB0F}"/>
                  </a:ext>
                </a:extLst>
              </p:cNvPr>
              <p:cNvSpPr txBox="1"/>
              <p:nvPr/>
            </p:nvSpPr>
            <p:spPr>
              <a:xfrm>
                <a:off x="1564309" y="2826240"/>
                <a:ext cx="1977191" cy="82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Level: “</a:t>
                </a:r>
                <a:r>
                  <a:rPr lang="en-US" sz="1400" dirty="0" err="1">
                    <a:latin typeface="Roboto Mono" panose="00000009000000000000" pitchFamily="49" charset="0"/>
                    <a:ea typeface="Roboto Mono" panose="00000009000000000000" pitchFamily="49" charset="0"/>
                  </a:rPr>
                  <a:t>BankGroup</a:t>
                </a:r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”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Id: 0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State: …</a:t>
                </a:r>
                <a:endParaRPr lang="LID4096" sz="1400" dirty="0"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0DA8633-5969-37B4-D3E9-FCE8B2AACF0C}"/>
                </a:ext>
              </a:extLst>
            </p:cNvPr>
            <p:cNvCxnSpPr>
              <a:cxnSpLocks/>
            </p:cNvCxnSpPr>
            <p:nvPr/>
          </p:nvCxnSpPr>
          <p:spPr>
            <a:xfrm>
              <a:off x="1577340" y="4270841"/>
              <a:ext cx="0" cy="6037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243BA9-C66A-4E7A-9777-1F3D793AACDA}"/>
                </a:ext>
              </a:extLst>
            </p:cNvPr>
            <p:cNvSpPr txBox="1"/>
            <p:nvPr/>
          </p:nvSpPr>
          <p:spPr>
            <a:xfrm>
              <a:off x="391157" y="4363587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Children</a:t>
              </a:r>
              <a:endParaRPr lang="LID4096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9E127FC-8BC1-A266-BB9A-97BEFEF6E3C3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1573530" y="4274899"/>
              <a:ext cx="1805940" cy="5814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FCCBB4-4753-AAE8-81D0-4DA060AE18D1}"/>
                </a:ext>
              </a:extLst>
            </p:cNvPr>
            <p:cNvGrpSpPr/>
            <p:nvPr/>
          </p:nvGrpSpPr>
          <p:grpSpPr>
            <a:xfrm>
              <a:off x="3379470" y="4890577"/>
              <a:ext cx="2316480" cy="864764"/>
              <a:chOff x="1501141" y="2766060"/>
              <a:chExt cx="2040359" cy="96958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C71DDC7-F5CA-1F02-FACF-9D833319E55D}"/>
                  </a:ext>
                </a:extLst>
              </p:cNvPr>
              <p:cNvSpPr/>
              <p:nvPr/>
            </p:nvSpPr>
            <p:spPr>
              <a:xfrm>
                <a:off x="1501141" y="2766060"/>
                <a:ext cx="1926259" cy="9695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227C98-7894-5AA6-4343-E2B4E79327D7}"/>
                  </a:ext>
                </a:extLst>
              </p:cNvPr>
              <p:cNvSpPr txBox="1"/>
              <p:nvPr/>
            </p:nvSpPr>
            <p:spPr>
              <a:xfrm>
                <a:off x="1564309" y="2826240"/>
                <a:ext cx="1977191" cy="828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Level: “</a:t>
                </a:r>
                <a:r>
                  <a:rPr lang="en-US" sz="1400" dirty="0" err="1">
                    <a:latin typeface="Roboto Mono" panose="00000009000000000000" pitchFamily="49" charset="0"/>
                    <a:ea typeface="Roboto Mono" panose="00000009000000000000" pitchFamily="49" charset="0"/>
                  </a:rPr>
                  <a:t>BankGroup</a:t>
                </a:r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”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Id: 1</a:t>
                </a:r>
              </a:p>
              <a:p>
                <a:pPr algn="l"/>
                <a:r>
                  <a:rPr lang="en-US" sz="1400" dirty="0">
                    <a:latin typeface="Roboto Mono" panose="00000009000000000000" pitchFamily="49" charset="0"/>
                    <a:ea typeface="Roboto Mono" panose="00000009000000000000" pitchFamily="49" charset="0"/>
                  </a:rPr>
                  <a:t>State: …</a:t>
                </a:r>
                <a:endParaRPr lang="LID4096" sz="1400" dirty="0">
                  <a:latin typeface="Roboto Mono" panose="00000009000000000000" pitchFamily="49" charset="0"/>
                  <a:ea typeface="Roboto Mono" panose="00000009000000000000" pitchFamily="49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1459B0-0083-0A8B-FF8A-486CB180BEA2}"/>
              </a:ext>
            </a:extLst>
          </p:cNvPr>
          <p:cNvGrpSpPr/>
          <p:nvPr/>
        </p:nvGrpSpPr>
        <p:grpSpPr>
          <a:xfrm>
            <a:off x="3499966" y="2575038"/>
            <a:ext cx="2066443" cy="1651328"/>
            <a:chOff x="3499966" y="2575038"/>
            <a:chExt cx="2066443" cy="16513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6F1BC1-4CDA-1D3B-F039-4EF8AA8EFA7A}"/>
                </a:ext>
              </a:extLst>
            </p:cNvPr>
            <p:cNvSpPr/>
            <p:nvPr/>
          </p:nvSpPr>
          <p:spPr>
            <a:xfrm>
              <a:off x="3499966" y="3909629"/>
              <a:ext cx="1239554" cy="31673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5549F5-18CD-55EA-3F85-1041425D32F3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4739520" y="2575038"/>
              <a:ext cx="826889" cy="14929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2DAF28-9F24-79DA-7AB6-2D58BDBA50DC}"/>
              </a:ext>
            </a:extLst>
          </p:cNvPr>
          <p:cNvSpPr txBox="1"/>
          <p:nvPr/>
        </p:nvSpPr>
        <p:spPr>
          <a:xfrm>
            <a:off x="5566409" y="2156460"/>
            <a:ext cx="34023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of a DRAM node: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 state: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open, close, activating,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Timing constraints: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Earliest time in the future that each DRAM command is allowed to be issued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 &amp; power: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Time spent in each state and the number of DRAM commands served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DRAMPower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Can be extended to include more</a:t>
            </a:r>
          </a:p>
        </p:txBody>
      </p:sp>
    </p:spTree>
    <p:extLst>
      <p:ext uri="{BB962C8B-B14F-4D97-AF65-F5344CB8AC3E}">
        <p14:creationId xmlns:p14="http://schemas.microsoft.com/office/powerpoint/2010/main" val="1812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7">
            <a:extLst>
              <a:ext uri="{FF2B5EF4-FFF2-40B4-BE49-F238E27FC236}">
                <a16:creationId xmlns:a16="http://schemas.microsoft.com/office/drawing/2014/main" id="{E7DAB0F8-2128-6A21-40EE-F4A2A45B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1" y="1102659"/>
            <a:ext cx="8987622" cy="5298141"/>
          </a:xfrm>
        </p:spPr>
        <p:txBody>
          <a:bodyPr/>
          <a:lstStyle/>
          <a:p>
            <a:r>
              <a:rPr lang="en-US" sz="2400" dirty="0"/>
              <a:t>DRAM commands implemented as lambda functions that </a:t>
            </a:r>
            <a:r>
              <a:rPr lang="en-US" sz="2400" dirty="0">
                <a:solidFill>
                  <a:srgbClr val="C00000"/>
                </a:solidFill>
              </a:rPr>
              <a:t>hierarchically traverses and updates the states</a:t>
            </a:r>
            <a:r>
              <a:rPr lang="en-US" sz="2400" dirty="0"/>
              <a:t> of the nodes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Checks the current states of the nodes to </a:t>
            </a:r>
            <a:r>
              <a:rPr lang="en-US" sz="2000" dirty="0">
                <a:solidFill>
                  <a:srgbClr val="C00000"/>
                </a:solidFill>
              </a:rPr>
              <a:t>decode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which DRAM command to issue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Programmatically</a:t>
            </a:r>
            <a:r>
              <a:rPr lang="en-US" sz="2000" dirty="0"/>
              <a:t> apply state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Updates the </a:t>
            </a:r>
            <a:r>
              <a:rPr lang="en-US" sz="2000" dirty="0">
                <a:solidFill>
                  <a:srgbClr val="C00000"/>
                </a:solidFill>
              </a:rPr>
              <a:t>timing constraints, power metrics</a:t>
            </a:r>
            <a:r>
              <a:rPr lang="en-US" sz="2000" dirty="0"/>
              <a:t>, etc.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2400" dirty="0">
                <a:solidFill>
                  <a:srgbClr val="C00000"/>
                </a:solidFill>
              </a:rPr>
              <a:t>Templated</a:t>
            </a:r>
            <a:r>
              <a:rPr lang="en-US" sz="2400" dirty="0"/>
              <a:t> library of generalized DRAM command lambda functions allow </a:t>
            </a:r>
            <a:r>
              <a:rPr lang="en-US" sz="2400" dirty="0">
                <a:solidFill>
                  <a:srgbClr val="C00000"/>
                </a:solidFill>
              </a:rPr>
              <a:t>reuse of command implementations </a:t>
            </a:r>
            <a:r>
              <a:rPr lang="en-US" sz="2400" dirty="0"/>
              <a:t>across different DRAM standards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Ramulator 2.0 Design and Features (II)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5E099-5068-F448-A0AC-2CF624D53B84}"/>
              </a:ext>
            </a:extLst>
          </p:cNvPr>
          <p:cNvSpPr txBox="1">
            <a:spLocks/>
          </p:cNvSpPr>
          <p:nvPr/>
        </p:nvSpPr>
        <p:spPr>
          <a:xfrm>
            <a:off x="75991" y="813916"/>
            <a:ext cx="8987622" cy="5586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B34373-FA91-96DE-E35A-115AAE085BF3}"/>
              </a:ext>
            </a:extLst>
          </p:cNvPr>
          <p:cNvGrpSpPr/>
          <p:nvPr/>
        </p:nvGrpSpPr>
        <p:grpSpPr>
          <a:xfrm>
            <a:off x="0" y="4318633"/>
            <a:ext cx="10200711" cy="2302624"/>
            <a:chOff x="0" y="4318633"/>
            <a:chExt cx="10200711" cy="230262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428257-3D2C-3B52-F2E1-CF3A9BF1AAE0}"/>
                </a:ext>
              </a:extLst>
            </p:cNvPr>
            <p:cNvGrpSpPr/>
            <p:nvPr/>
          </p:nvGrpSpPr>
          <p:grpSpPr>
            <a:xfrm>
              <a:off x="0" y="4318633"/>
              <a:ext cx="7595779" cy="2302624"/>
              <a:chOff x="0" y="4318633"/>
              <a:chExt cx="7595779" cy="23026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0662ECB-BAB0-82E6-346A-C546F2481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549" y="4318633"/>
                <a:ext cx="5478983" cy="2082165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8D882C-F04E-F82F-2D6C-03DF8488AE02}"/>
                  </a:ext>
                </a:extLst>
              </p:cNvPr>
              <p:cNvSpPr txBox="1"/>
              <p:nvPr/>
            </p:nvSpPr>
            <p:spPr>
              <a:xfrm>
                <a:off x="0" y="6282703"/>
                <a:ext cx="75957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 DRAM Command Decode Function</a:t>
                </a:r>
                <a:endParaRPr lang="LID4096" sz="1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2D5160-DA38-FCFD-62A6-E8159A260A78}"/>
                </a:ext>
              </a:extLst>
            </p:cNvPr>
            <p:cNvSpPr txBox="1"/>
            <p:nvPr/>
          </p:nvSpPr>
          <p:spPr>
            <a:xfrm>
              <a:off x="6798380" y="4731282"/>
              <a:ext cx="340233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Applicable to:</a:t>
              </a:r>
            </a:p>
            <a:p>
              <a:pPr algn="l"/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DDR3, DDR4, DDR5</a:t>
              </a:r>
            </a:p>
            <a:p>
              <a:pPr algn="l"/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LPDDR4, LPDDR5</a:t>
              </a:r>
            </a:p>
            <a:p>
              <a:pPr algn="l"/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HBM (1/2/3), GDDR6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5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1483</Words>
  <Application>Microsoft Office PowerPoint</Application>
  <PresentationFormat>On-screen Show (4:3)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Roboto Mono</vt:lpstr>
      <vt:lpstr>Wingdings</vt:lpstr>
      <vt:lpstr>Office Theme</vt:lpstr>
      <vt:lpstr>Ramulator 2</vt:lpstr>
      <vt:lpstr>Motivation</vt:lpstr>
      <vt:lpstr>Executive Summary</vt:lpstr>
      <vt:lpstr>Outline</vt:lpstr>
      <vt:lpstr>Outline</vt:lpstr>
      <vt:lpstr>Ramulator 2.0</vt:lpstr>
      <vt:lpstr>Outline</vt:lpstr>
      <vt:lpstr>Ramulator 2.0 Design and Features (I)</vt:lpstr>
      <vt:lpstr>Ramulator 2.0 Design and Features (II)</vt:lpstr>
      <vt:lpstr>Ramulator 2.0 Design and Features (III)</vt:lpstr>
      <vt:lpstr>Ramulator 2.0 Design and Features (IV)</vt:lpstr>
      <vt:lpstr>Ramulator 2.0 Design and Features (V)</vt:lpstr>
      <vt:lpstr>Outline</vt:lpstr>
      <vt:lpstr>Outline</vt:lpstr>
      <vt:lpstr>Ramulator 2.0 Case Studies (I)</vt:lpstr>
      <vt:lpstr>Outline</vt:lpstr>
      <vt:lpstr>Ramulator 2.0 Case Studies (II)</vt:lpstr>
      <vt:lpstr>Ramulator 2.0 Case Studies (III)</vt:lpstr>
      <vt:lpstr>Outline</vt:lpstr>
      <vt:lpstr>Ramulator 2.0 Case Studies (IV)</vt:lpstr>
      <vt:lpstr>Ramulator 2.0 Case Studies (V)</vt:lpstr>
      <vt:lpstr>Ramulator 2.0 Case Studies (VI)</vt:lpstr>
      <vt:lpstr>Outline</vt:lpstr>
      <vt:lpstr>Conclusion &amp; Future Work</vt:lpstr>
      <vt:lpstr>DRAM Simulation  and Testing Infrastructures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RowHammer</dc:title>
  <dc:creator>Ataberk Olgun</dc:creator>
  <cp:lastModifiedBy>Haocong Luo</cp:lastModifiedBy>
  <cp:revision>5184</cp:revision>
  <dcterms:created xsi:type="dcterms:W3CDTF">2020-10-13T05:06:54Z</dcterms:created>
  <dcterms:modified xsi:type="dcterms:W3CDTF">2024-12-13T14:30:09Z</dcterms:modified>
</cp:coreProperties>
</file>