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4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5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7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8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9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20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1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22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3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24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25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6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7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8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29.xml" ContentType="application/vnd.openxmlformats-officedocument.theme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30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31.xml" ContentType="application/vnd.openxmlformats-officedocument.theme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theme/theme32.xml" ContentType="application/vnd.openxmlformats-officedocument.theme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theme/theme33.xml" ContentType="application/vnd.openxmlformats-officedocument.theme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34.xml" ContentType="application/vnd.openxmlformats-officedocument.theme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35.xml" ContentType="application/vnd.openxmlformats-officedocument.theme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theme/theme36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theme/theme37.xml" ContentType="application/vnd.openxmlformats-officedocument.theme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theme/theme38.xml" ContentType="application/vnd.openxmlformats-officedocument.theme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theme/theme39.xml" ContentType="application/vnd.openxmlformats-officedocument.theme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theme/theme40.xml" ContentType="application/vnd.openxmlformats-officedocument.theme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theme/theme41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theme/theme42.xml" ContentType="application/vnd.openxmlformats-officedocument.theme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theme/theme43.xml" ContentType="application/vnd.openxmlformats-officedocument.theme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theme/theme44.xml" ContentType="application/vnd.openxmlformats-officedocument.theme+xml"/>
  <Override PartName="/ppt/theme/theme45.xml" ContentType="application/vnd.openxmlformats-officedocument.theme+xml"/>
  <Override PartName="/ppt/theme/theme4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4.xml" ContentType="application/vnd.openxmlformats-officedocument.presentationml.tags+xml"/>
  <Override PartName="/ppt/notesSlides/notesSlide24.xml" ContentType="application/vnd.openxmlformats-officedocument.presentationml.notesSlide+xml"/>
  <Override PartName="/ppt/tags/tag5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6.xml" ContentType="application/vnd.openxmlformats-officedocument.presentationml.tags+xml"/>
  <Override PartName="/ppt/notesSlides/notesSlide29.xml" ContentType="application/vnd.openxmlformats-officedocument.presentationml.notesSlide+xml"/>
  <Override PartName="/ppt/tags/tag7.xml" ContentType="application/vnd.openxmlformats-officedocument.presentationml.tags+xml"/>
  <Override PartName="/ppt/notesSlides/notesSlide30.xml" ContentType="application/vnd.openxmlformats-officedocument.presentationml.notesSlide+xml"/>
  <Override PartName="/ppt/tags/tag8.xml" ContentType="application/vnd.openxmlformats-officedocument.presentationml.tags+xml"/>
  <Override PartName="/ppt/notesSlides/notesSlide31.xml" ContentType="application/vnd.openxmlformats-officedocument.presentationml.notesSlide+xml"/>
  <Override PartName="/ppt/tags/tag9.xml" ContentType="application/vnd.openxmlformats-officedocument.presentationml.tags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812" r:id="rId3"/>
    <p:sldMasterId id="2147483824" r:id="rId4"/>
    <p:sldMasterId id="2147483848" r:id="rId5"/>
    <p:sldMasterId id="2147483872" r:id="rId6"/>
    <p:sldMasterId id="2147483909" r:id="rId7"/>
    <p:sldMasterId id="2147483936" r:id="rId8"/>
    <p:sldMasterId id="2147484087" r:id="rId9"/>
    <p:sldMasterId id="2147484099" r:id="rId10"/>
    <p:sldMasterId id="2147484281" r:id="rId11"/>
    <p:sldMasterId id="2147484522" r:id="rId12"/>
    <p:sldMasterId id="2147484571" r:id="rId13"/>
    <p:sldMasterId id="2147484777" r:id="rId14"/>
    <p:sldMasterId id="2147484837" r:id="rId15"/>
    <p:sldMasterId id="2147484849" r:id="rId16"/>
    <p:sldMasterId id="2147484861" r:id="rId17"/>
    <p:sldMasterId id="2147484873" r:id="rId18"/>
    <p:sldMasterId id="2147484969" r:id="rId19"/>
    <p:sldMasterId id="2147485410" r:id="rId20"/>
    <p:sldMasterId id="2147485520" r:id="rId21"/>
    <p:sldMasterId id="2147485532" r:id="rId22"/>
    <p:sldMasterId id="2147485665" r:id="rId23"/>
    <p:sldMasterId id="2147485714" r:id="rId24"/>
    <p:sldMasterId id="2147486472" r:id="rId25"/>
    <p:sldMasterId id="2147486594" r:id="rId26"/>
    <p:sldMasterId id="2147486871" r:id="rId27"/>
    <p:sldMasterId id="2147487120" r:id="rId28"/>
    <p:sldMasterId id="2147487144" r:id="rId29"/>
    <p:sldMasterId id="2147487194" r:id="rId30"/>
    <p:sldMasterId id="2147487206" r:id="rId31"/>
    <p:sldMasterId id="2147487258" r:id="rId32"/>
    <p:sldMasterId id="2147487574" r:id="rId33"/>
    <p:sldMasterId id="2147487623" r:id="rId34"/>
    <p:sldMasterId id="2147488076" r:id="rId35"/>
    <p:sldMasterId id="2147488139" r:id="rId36"/>
    <p:sldMasterId id="2147488151" r:id="rId37"/>
    <p:sldMasterId id="2147488163" r:id="rId38"/>
    <p:sldMasterId id="2147488175" r:id="rId39"/>
    <p:sldMasterId id="2147488188" r:id="rId40"/>
    <p:sldMasterId id="2147488203" r:id="rId41"/>
    <p:sldMasterId id="2147488221" r:id="rId42"/>
    <p:sldMasterId id="2147488234" r:id="rId43"/>
    <p:sldMasterId id="2147488238" r:id="rId44"/>
  </p:sldMasterIdLst>
  <p:notesMasterIdLst>
    <p:notesMasterId r:id="rId109"/>
  </p:notesMasterIdLst>
  <p:handoutMasterIdLst>
    <p:handoutMasterId r:id="rId110"/>
  </p:handoutMasterIdLst>
  <p:sldIdLst>
    <p:sldId id="7334" r:id="rId45"/>
    <p:sldId id="2146847656" r:id="rId46"/>
    <p:sldId id="2146847506" r:id="rId47"/>
    <p:sldId id="4747" r:id="rId48"/>
    <p:sldId id="4679" r:id="rId49"/>
    <p:sldId id="2146847601" r:id="rId50"/>
    <p:sldId id="2146847507" r:id="rId51"/>
    <p:sldId id="2146847623" r:id="rId52"/>
    <p:sldId id="2146847624" r:id="rId53"/>
    <p:sldId id="4676" r:id="rId54"/>
    <p:sldId id="4723" r:id="rId55"/>
    <p:sldId id="4724" r:id="rId56"/>
    <p:sldId id="2146847625" r:id="rId57"/>
    <p:sldId id="2146847626" r:id="rId58"/>
    <p:sldId id="2146847627" r:id="rId59"/>
    <p:sldId id="7397" r:id="rId60"/>
    <p:sldId id="2146847628" r:id="rId61"/>
    <p:sldId id="2146847629" r:id="rId62"/>
    <p:sldId id="2146847630" r:id="rId63"/>
    <p:sldId id="2146847631" r:id="rId64"/>
    <p:sldId id="2146847632" r:id="rId65"/>
    <p:sldId id="2146847653" r:id="rId66"/>
    <p:sldId id="2146847613" r:id="rId67"/>
    <p:sldId id="2146847614" r:id="rId68"/>
    <p:sldId id="2146847657" r:id="rId69"/>
    <p:sldId id="2146847635" r:id="rId70"/>
    <p:sldId id="2146847637" r:id="rId71"/>
    <p:sldId id="2146847615" r:id="rId72"/>
    <p:sldId id="4726" r:id="rId73"/>
    <p:sldId id="4727" r:id="rId74"/>
    <p:sldId id="2146847616" r:id="rId75"/>
    <p:sldId id="4728" r:id="rId76"/>
    <p:sldId id="2146847617" r:id="rId77"/>
    <p:sldId id="4729" r:id="rId78"/>
    <p:sldId id="2146847638" r:id="rId79"/>
    <p:sldId id="2146847639" r:id="rId80"/>
    <p:sldId id="2146847603" r:id="rId81"/>
    <p:sldId id="2146847604" r:id="rId82"/>
    <p:sldId id="2146847640" r:id="rId83"/>
    <p:sldId id="2146847607" r:id="rId84"/>
    <p:sldId id="4681" r:id="rId85"/>
    <p:sldId id="4786" r:id="rId86"/>
    <p:sldId id="4742" r:id="rId87"/>
    <p:sldId id="2146847600" r:id="rId88"/>
    <p:sldId id="1207" r:id="rId89"/>
    <p:sldId id="2146847646" r:id="rId90"/>
    <p:sldId id="7428" r:id="rId91"/>
    <p:sldId id="2146847602" r:id="rId92"/>
    <p:sldId id="2146847647" r:id="rId93"/>
    <p:sldId id="2146847648" r:id="rId94"/>
    <p:sldId id="2146847649" r:id="rId95"/>
    <p:sldId id="2146847650" r:id="rId96"/>
    <p:sldId id="7413" r:id="rId97"/>
    <p:sldId id="7414" r:id="rId98"/>
    <p:sldId id="2146847618" r:id="rId99"/>
    <p:sldId id="2146847619" r:id="rId100"/>
    <p:sldId id="1221" r:id="rId101"/>
    <p:sldId id="2146847513" r:id="rId102"/>
    <p:sldId id="2146847651" r:id="rId103"/>
    <p:sldId id="2146847652" r:id="rId104"/>
    <p:sldId id="4780" r:id="rId105"/>
    <p:sldId id="4781" r:id="rId106"/>
    <p:sldId id="2146847620" r:id="rId107"/>
    <p:sldId id="2146847576" r:id="rId10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BEA366A1-5444-9846-8E56-3436276134D1}">
          <p14:sldIdLst>
            <p14:sldId id="7334"/>
            <p14:sldId id="2146847656"/>
            <p14:sldId id="2146847506"/>
            <p14:sldId id="4747"/>
            <p14:sldId id="4679"/>
            <p14:sldId id="2146847601"/>
          </p14:sldIdLst>
        </p14:section>
        <p14:section name="RawHash" id="{CBF1C2A6-2512-984D-8CA7-6FEDD41ECE18}">
          <p14:sldIdLst>
            <p14:sldId id="2146847507"/>
            <p14:sldId id="2146847623"/>
            <p14:sldId id="2146847624"/>
            <p14:sldId id="4676"/>
            <p14:sldId id="4723"/>
            <p14:sldId id="4724"/>
            <p14:sldId id="2146847625"/>
            <p14:sldId id="2146847626"/>
            <p14:sldId id="2146847627"/>
            <p14:sldId id="7397"/>
            <p14:sldId id="2146847628"/>
            <p14:sldId id="2146847629"/>
            <p14:sldId id="2146847630"/>
            <p14:sldId id="2146847631"/>
            <p14:sldId id="2146847632"/>
            <p14:sldId id="2146847653"/>
            <p14:sldId id="2146847613"/>
            <p14:sldId id="2146847614"/>
            <p14:sldId id="2146847657"/>
            <p14:sldId id="2146847635"/>
            <p14:sldId id="2146847637"/>
            <p14:sldId id="2146847615"/>
            <p14:sldId id="4726"/>
            <p14:sldId id="4727"/>
            <p14:sldId id="2146847616"/>
            <p14:sldId id="4728"/>
            <p14:sldId id="2146847617"/>
            <p14:sldId id="4729"/>
            <p14:sldId id="2146847638"/>
            <p14:sldId id="2146847639"/>
            <p14:sldId id="2146847603"/>
            <p14:sldId id="2146847604"/>
            <p14:sldId id="2146847640"/>
            <p14:sldId id="2146847607"/>
          </p14:sldIdLst>
        </p14:section>
        <p14:section name="Conclusion" id="{1F48AB65-95E7-BF41-895B-E469E0221277}">
          <p14:sldIdLst/>
        </p14:section>
        <p14:section name="Background Backup Slides" id="{610E2F31-A7F2-CA4A-9D28-0558E1FF0AA8}">
          <p14:sldIdLst>
            <p14:sldId id="4681"/>
            <p14:sldId id="4786"/>
            <p14:sldId id="4742"/>
            <p14:sldId id="2146847600"/>
            <p14:sldId id="1207"/>
            <p14:sldId id="2146847646"/>
            <p14:sldId id="7428"/>
            <p14:sldId id="2146847602"/>
            <p14:sldId id="2146847647"/>
            <p14:sldId id="2146847648"/>
            <p14:sldId id="2146847649"/>
            <p14:sldId id="2146847650"/>
          </p14:sldIdLst>
        </p14:section>
        <p14:section name="RawHash Backup Slides" id="{66D9FE36-F3EC-594F-8F64-ABE6E7138D2C}">
          <p14:sldIdLst>
            <p14:sldId id="7413"/>
            <p14:sldId id="7414"/>
            <p14:sldId id="2146847618"/>
            <p14:sldId id="2146847619"/>
            <p14:sldId id="1221"/>
            <p14:sldId id="2146847513"/>
            <p14:sldId id="2146847651"/>
            <p14:sldId id="2146847652"/>
            <p14:sldId id="4780"/>
            <p14:sldId id="4781"/>
            <p14:sldId id="2146847620"/>
            <p14:sldId id="21468475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473C4"/>
    <a:srgbClr val="E5EFFF"/>
    <a:srgbClr val="7030A0"/>
    <a:srgbClr val="F1EEFD"/>
    <a:srgbClr val="6FAD45"/>
    <a:srgbClr val="E3F4DB"/>
    <a:srgbClr val="10813B"/>
    <a:srgbClr val="AFABAB"/>
    <a:srgbClr val="04436E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94" autoAdjust="0"/>
    <p:restoredTop sz="88952" autoAdjust="0"/>
  </p:normalViewPr>
  <p:slideViewPr>
    <p:cSldViewPr snapToGrid="0">
      <p:cViewPr varScale="1">
        <p:scale>
          <a:sx n="138" d="100"/>
          <a:sy n="138" d="100"/>
        </p:scale>
        <p:origin x="27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1" d="100"/>
          <a:sy n="101" d="100"/>
        </p:scale>
        <p:origin x="-3228" y="-10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" Target="slides/slide3.xml"/><Relationship Id="rId63" Type="http://schemas.openxmlformats.org/officeDocument/2006/relationships/slide" Target="slides/slide19.xml"/><Relationship Id="rId68" Type="http://schemas.openxmlformats.org/officeDocument/2006/relationships/slide" Target="slides/slide24.xml"/><Relationship Id="rId84" Type="http://schemas.openxmlformats.org/officeDocument/2006/relationships/slide" Target="slides/slide40.xml"/><Relationship Id="rId89" Type="http://schemas.openxmlformats.org/officeDocument/2006/relationships/slide" Target="slides/slide45.xml"/><Relationship Id="rId112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63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9.xml"/><Relationship Id="rId58" Type="http://schemas.openxmlformats.org/officeDocument/2006/relationships/slide" Target="slides/slide14.xml"/><Relationship Id="rId74" Type="http://schemas.openxmlformats.org/officeDocument/2006/relationships/slide" Target="slides/slide30.xml"/><Relationship Id="rId79" Type="http://schemas.openxmlformats.org/officeDocument/2006/relationships/slide" Target="slides/slide35.xml"/><Relationship Id="rId102" Type="http://schemas.openxmlformats.org/officeDocument/2006/relationships/slide" Target="slides/slide5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46.xml"/><Relationship Id="rId95" Type="http://schemas.openxmlformats.org/officeDocument/2006/relationships/slide" Target="slides/slide51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" Target="slides/slide4.xml"/><Relationship Id="rId64" Type="http://schemas.openxmlformats.org/officeDocument/2006/relationships/slide" Target="slides/slide20.xml"/><Relationship Id="rId69" Type="http://schemas.openxmlformats.org/officeDocument/2006/relationships/slide" Target="slides/slide25.xml"/><Relationship Id="rId113" Type="http://schemas.openxmlformats.org/officeDocument/2006/relationships/theme" Target="theme/theme1.xml"/><Relationship Id="rId80" Type="http://schemas.openxmlformats.org/officeDocument/2006/relationships/slide" Target="slides/slide36.xml"/><Relationship Id="rId85" Type="http://schemas.openxmlformats.org/officeDocument/2006/relationships/slide" Target="slides/slide4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15.xml"/><Relationship Id="rId103" Type="http://schemas.openxmlformats.org/officeDocument/2006/relationships/slide" Target="slides/slide59.xml"/><Relationship Id="rId108" Type="http://schemas.openxmlformats.org/officeDocument/2006/relationships/slide" Target="slides/slide64.xml"/><Relationship Id="rId54" Type="http://schemas.openxmlformats.org/officeDocument/2006/relationships/slide" Target="slides/slide10.xml"/><Relationship Id="rId70" Type="http://schemas.openxmlformats.org/officeDocument/2006/relationships/slide" Target="slides/slide26.xml"/><Relationship Id="rId75" Type="http://schemas.openxmlformats.org/officeDocument/2006/relationships/slide" Target="slides/slide31.xml"/><Relationship Id="rId91" Type="http://schemas.openxmlformats.org/officeDocument/2006/relationships/slide" Target="slides/slide47.xml"/><Relationship Id="rId96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5.xml"/><Relationship Id="rId57" Type="http://schemas.openxmlformats.org/officeDocument/2006/relationships/slide" Target="slides/slide13.xml"/><Relationship Id="rId106" Type="http://schemas.openxmlformats.org/officeDocument/2006/relationships/slide" Target="slides/slide62.xml"/><Relationship Id="rId114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8.xml"/><Relationship Id="rId60" Type="http://schemas.openxmlformats.org/officeDocument/2006/relationships/slide" Target="slides/slide16.xml"/><Relationship Id="rId65" Type="http://schemas.openxmlformats.org/officeDocument/2006/relationships/slide" Target="slides/slide21.xml"/><Relationship Id="rId73" Type="http://schemas.openxmlformats.org/officeDocument/2006/relationships/slide" Target="slides/slide29.xml"/><Relationship Id="rId78" Type="http://schemas.openxmlformats.org/officeDocument/2006/relationships/slide" Target="slides/slide34.xml"/><Relationship Id="rId81" Type="http://schemas.openxmlformats.org/officeDocument/2006/relationships/slide" Target="slides/slide37.xml"/><Relationship Id="rId86" Type="http://schemas.openxmlformats.org/officeDocument/2006/relationships/slide" Target="slides/slide42.xml"/><Relationship Id="rId94" Type="http://schemas.openxmlformats.org/officeDocument/2006/relationships/slide" Target="slides/slide50.xml"/><Relationship Id="rId99" Type="http://schemas.openxmlformats.org/officeDocument/2006/relationships/slide" Target="slides/slide55.xml"/><Relationship Id="rId101" Type="http://schemas.openxmlformats.org/officeDocument/2006/relationships/slide" Target="slides/slide5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notesMaster" Target="notesMasters/notesMaster1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6.xml"/><Relationship Id="rId55" Type="http://schemas.openxmlformats.org/officeDocument/2006/relationships/slide" Target="slides/slide11.xml"/><Relationship Id="rId76" Type="http://schemas.openxmlformats.org/officeDocument/2006/relationships/slide" Target="slides/slide32.xml"/><Relationship Id="rId97" Type="http://schemas.openxmlformats.org/officeDocument/2006/relationships/slide" Target="slides/slide53.xml"/><Relationship Id="rId104" Type="http://schemas.openxmlformats.org/officeDocument/2006/relationships/slide" Target="slides/slide6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7.xml"/><Relationship Id="rId92" Type="http://schemas.openxmlformats.org/officeDocument/2006/relationships/slide" Target="slides/slide48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" Target="slides/slide1.xml"/><Relationship Id="rId66" Type="http://schemas.openxmlformats.org/officeDocument/2006/relationships/slide" Target="slides/slide22.xml"/><Relationship Id="rId87" Type="http://schemas.openxmlformats.org/officeDocument/2006/relationships/slide" Target="slides/slide43.xml"/><Relationship Id="rId110" Type="http://schemas.openxmlformats.org/officeDocument/2006/relationships/handoutMaster" Target="handoutMasters/handoutMaster1.xml"/><Relationship Id="rId61" Type="http://schemas.openxmlformats.org/officeDocument/2006/relationships/slide" Target="slides/slide17.xml"/><Relationship Id="rId82" Type="http://schemas.openxmlformats.org/officeDocument/2006/relationships/slide" Target="slides/slide3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2.xml"/><Relationship Id="rId77" Type="http://schemas.openxmlformats.org/officeDocument/2006/relationships/slide" Target="slides/slide33.xml"/><Relationship Id="rId100" Type="http://schemas.openxmlformats.org/officeDocument/2006/relationships/slide" Target="slides/slide56.xml"/><Relationship Id="rId105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7.xml"/><Relationship Id="rId72" Type="http://schemas.openxmlformats.org/officeDocument/2006/relationships/slide" Target="slides/slide28.xml"/><Relationship Id="rId93" Type="http://schemas.openxmlformats.org/officeDocument/2006/relationships/slide" Target="slides/slide49.xml"/><Relationship Id="rId98" Type="http://schemas.openxmlformats.org/officeDocument/2006/relationships/slide" Target="slides/slide54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2.xml"/><Relationship Id="rId67" Type="http://schemas.openxmlformats.org/officeDocument/2006/relationships/slide" Target="slides/slide23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18.xml"/><Relationship Id="rId83" Type="http://schemas.openxmlformats.org/officeDocument/2006/relationships/slide" Target="slides/slide39.xml"/><Relationship Id="rId88" Type="http://schemas.openxmlformats.org/officeDocument/2006/relationships/slide" Target="slides/slide44.xml"/><Relationship Id="rId11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3794452531705"/>
          <c:y val="0.4720811877737654"/>
          <c:w val="0.78471736236717449"/>
          <c:h val="0.51805209680702957"/>
        </c:manualLayout>
      </c:layout>
      <c:pieChart>
        <c:varyColors val="1"/>
        <c:ser>
          <c:idx val="0"/>
          <c:order val="0"/>
          <c:spPr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ABD1F4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292-B144-8896-8C2C7F2CE0D4}"/>
              </c:ext>
            </c:extLst>
          </c:dPt>
          <c:dPt>
            <c:idx val="1"/>
            <c:bubble3D val="0"/>
            <c:spPr>
              <a:solidFill>
                <a:srgbClr val="8BB778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292-B144-8896-8C2C7F2CE0D4}"/>
              </c:ext>
            </c:extLst>
          </c:dPt>
          <c:dPt>
            <c:idx val="2"/>
            <c:bubble3D val="0"/>
            <c:spPr>
              <a:solidFill>
                <a:srgbClr val="ED8682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292-B144-8896-8C2C7F2CE0D4}"/>
              </c:ext>
            </c:extLst>
          </c:dPt>
          <c:dLbls>
            <c:delete val="1"/>
          </c:dLbls>
          <c:cat>
            <c:strRef>
              <c:f>Sheet1!$A$5:$A$7</c:f>
              <c:strCache>
                <c:ptCount val="3"/>
                <c:pt idx="0">
                  <c:v>Species#1</c:v>
                </c:pt>
                <c:pt idx="1">
                  <c:v>Species#2</c:v>
                </c:pt>
                <c:pt idx="2">
                  <c:v>Species#3</c:v>
                </c:pt>
              </c:strCache>
            </c:strRef>
          </c:cat>
          <c:val>
            <c:numRef>
              <c:f>Sheet1!$B$5:$B$7</c:f>
              <c:numCache>
                <c:formatCode>0%</c:formatCode>
                <c:ptCount val="3"/>
                <c:pt idx="0">
                  <c:v>0.6</c:v>
                </c:pt>
                <c:pt idx="1">
                  <c:v>0.25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292-B144-8896-8C2C7F2CE0D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mbria" panose="02040503050406030204" pitchFamily="18" charset="0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microsoft.com/office/2007/relationships/hdphoto" Target="../media/hdphoto1.wdp"/><Relationship Id="rId1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0.15463</cdr:x>
      <cdr:y>0.5098</cdr:y>
    </cdr:from>
    <cdr:to>
      <cdr:x>0.84035</cdr:x>
      <cdr:y>0.86962</cdr:y>
    </cdr:to>
    <cdr:grpSp>
      <cdr:nvGrpSpPr>
        <cdr:cNvPr id="5" name="Group 4">
          <a:extLst xmlns:a="http://schemas.openxmlformats.org/drawingml/2006/main">
            <a:ext uri="{FF2B5EF4-FFF2-40B4-BE49-F238E27FC236}">
              <a16:creationId xmlns:a16="http://schemas.microsoft.com/office/drawing/2014/main" id="{7A009BC9-95E0-00E6-7286-605EBB82AF0D}"/>
            </a:ext>
          </a:extLst>
        </cdr:cNvPr>
        <cdr:cNvGrpSpPr/>
      </cdr:nvGrpSpPr>
      <cdr:grpSpPr>
        <a:xfrm xmlns:a="http://schemas.openxmlformats.org/drawingml/2006/main">
          <a:off x="127238" y="635420"/>
          <a:ext cx="564246" cy="448484"/>
          <a:chOff x="297859" y="1487447"/>
          <a:chExt cx="1320825" cy="1049860"/>
        </a:xfrm>
      </cdr:grpSpPr>
      <cdr:pic>
        <cdr:nvPicPr>
          <cdr:cNvPr id="2" name="Picture 1">
            <a:extLst xmlns:a="http://schemas.openxmlformats.org/drawingml/2006/main">
              <a:ext uri="{FF2B5EF4-FFF2-40B4-BE49-F238E27FC236}">
                <a16:creationId xmlns:a16="http://schemas.microsoft.com/office/drawing/2014/main" id="{FBDD4D10-245F-B54E-A114-C1DFA6DAD909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1">
            <a:duotone>
              <a:prstClr val="black"/>
              <a:srgbClr val="1982C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1021550" y="1940173"/>
            <a:ext cx="597134" cy="597134"/>
          </a:xfrm>
          <a:prstGeom xmlns:a="http://schemas.openxmlformats.org/drawingml/2006/main" prst="rect">
            <a:avLst/>
          </a:prstGeom>
          <a:effectLst xmlns:a="http://schemas.openxmlformats.org/drawingml/2006/main">
            <a:glow rad="12700">
              <a:schemeClr val="bg1">
                <a:alpha val="58833"/>
              </a:schemeClr>
            </a:glow>
          </a:effectLst>
        </cdr:spPr>
      </cdr:pic>
      <cdr:pic>
        <cdr:nvPicPr>
          <cdr:cNvPr id="3" name="Picture 2">
            <a:extLst xmlns:a="http://schemas.openxmlformats.org/drawingml/2006/main">
              <a:ext uri="{FF2B5EF4-FFF2-40B4-BE49-F238E27FC236}">
                <a16:creationId xmlns:a16="http://schemas.microsoft.com/office/drawing/2014/main" id="{C8BA7EA6-E789-E641-8AA6-B75EC4B969D4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3"/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555438" y="1487447"/>
            <a:ext cx="391305" cy="391305"/>
          </a:xfrm>
          <a:prstGeom xmlns:a="http://schemas.openxmlformats.org/drawingml/2006/main" prst="rect">
            <a:avLst/>
          </a:prstGeom>
          <a:effectLst xmlns:a="http://schemas.openxmlformats.org/drawingml/2006/main">
            <a:glow rad="12700">
              <a:schemeClr val="bg1">
                <a:alpha val="55000"/>
              </a:schemeClr>
            </a:glow>
          </a:effectLst>
        </cdr:spPr>
      </cdr:pic>
      <cdr:pic>
        <cdr:nvPicPr>
          <cdr:cNvPr id="4" name="Picture 3">
            <a:extLst xmlns:a="http://schemas.openxmlformats.org/drawingml/2006/main">
              <a:ext uri="{FF2B5EF4-FFF2-40B4-BE49-F238E27FC236}">
                <a16:creationId xmlns:a16="http://schemas.microsoft.com/office/drawing/2014/main" id="{1693E67D-6316-5A49-9363-0896E4FAD43D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297859" y="1940173"/>
            <a:ext cx="473603" cy="473603"/>
          </a:xfrm>
          <a:prstGeom xmlns:a="http://schemas.openxmlformats.org/drawingml/2006/main" prst="rect">
            <a:avLst/>
          </a:prstGeom>
          <a:effectLst xmlns:a="http://schemas.openxmlformats.org/drawingml/2006/main">
            <a:glow rad="12700">
              <a:schemeClr val="bg1">
                <a:alpha val="58833"/>
              </a:schemeClr>
            </a:glow>
          </a:effectLst>
        </cdr:spPr>
      </cdr:pic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167E78-EA36-40A1-A9A0-B443C6CB1F60}" type="datetimeFigureOut">
              <a:rPr lang="en-US" smtClean="0"/>
              <a:pPr/>
              <a:t>12/13/24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401BE2-F7AC-4C50-A6E5-F6C806E13D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9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D89EF4-2B2A-4F54-A6DD-1EB35DCF17B3}" type="datetimeFigureOut">
              <a:rPr lang="en-US" smtClean="0"/>
              <a:pPr/>
              <a:t>12/13/24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959945-7217-484B-8E74-88DC87A74B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7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>
            <a:extLst>
              <a:ext uri="{FF2B5EF4-FFF2-40B4-BE49-F238E27FC236}">
                <a16:creationId xmlns:a16="http://schemas.microsoft.com/office/drawing/2014/main" id="{7E4F6CE9-2979-DE45-9B3C-2CE4444349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E169AF-B4C9-8340-BA18-381651FC762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CF8A8CAD-72A0-FF4C-8E0A-4CF2EAEA98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A3FB46DD-8D80-6048-8D04-B0170256B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F391D-643B-5547-B2B8-7F15B3D47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F82B0D-9409-6C6E-1C58-DA0E48A7F1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4CDDA4-E4AB-0A37-B952-1AE342199B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B04C1-D1C8-9AC2-22D6-EBF39C42DC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255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9064D-65F7-AD04-DD2B-033AD5C6B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3A63E6-0410-9272-BF26-C7F92664B3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CD789B-165D-7B39-E9F8-56334E7ECE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Effective noise reduction enables us to perform accurate and real-time analysis in several steps.</a:t>
            </a:r>
          </a:p>
          <a:p>
            <a:endParaRPr lang="en-US" dirty="0"/>
          </a:p>
          <a:p>
            <a:r>
              <a:rPr lang="en-US" dirty="0"/>
              <a:t>[CLICK] First, we store the hash values we construct from the reference genome and use them as an index. This is an offline, one-time task.</a:t>
            </a:r>
          </a:p>
          <a:p>
            <a:endParaRPr lang="en-US" dirty="0"/>
          </a:p>
          <a:p>
            <a:r>
              <a:rPr lang="en-US" dirty="0"/>
              <a:t>[CLICK] Second, in real time, we query the hash values we generate from streaming raw signal data, which identifies matching regions between the reference genome and a read based on hash matches.</a:t>
            </a:r>
          </a:p>
          <a:p>
            <a:endParaRPr lang="en-US" dirty="0"/>
          </a:p>
          <a:p>
            <a:r>
              <a:rPr lang="en-US" dirty="0"/>
              <a:t>[CLICK] Third, we use the classical chaining and mapping process to determine if a read is mapped based on the chaining information we have so far.</a:t>
            </a:r>
          </a:p>
          <a:p>
            <a:r>
              <a:rPr lang="en-US" dirty="0"/>
              <a:t>[CLICK] If we need to sequence more to answer this question, we retrieve the next chunk of streaming data and perform similar computations in real time.</a:t>
            </a:r>
          </a:p>
          <a:p>
            <a:r>
              <a:rPr lang="en-US" dirty="0"/>
              <a:t>[CLICK] If not, we can stop sequencing, reducing sequencing time and cost.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E3F99-ED8F-F5DA-A713-A5495F56B9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107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903FE-7920-F437-2DA6-42DF217AB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9A2E3A-5EF5-56A8-B1FB-AF1A66D5AD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9978E6-6131-0665-5CB3-4C485B5B6A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Effective noise reduction enables us to perform accurate and real-time analysis in several steps.</a:t>
            </a:r>
          </a:p>
          <a:p>
            <a:endParaRPr lang="en-US" dirty="0"/>
          </a:p>
          <a:p>
            <a:r>
              <a:rPr lang="en-US" dirty="0"/>
              <a:t>[CLICK] First, we store the hash values we construct from the reference genome and use them as an index. This is an offline, one-time task.</a:t>
            </a:r>
          </a:p>
          <a:p>
            <a:endParaRPr lang="en-US" dirty="0"/>
          </a:p>
          <a:p>
            <a:r>
              <a:rPr lang="en-US" dirty="0"/>
              <a:t>[CLICK] Second, in real time, we query the hash values we generate from streaming raw signal data, which identifies matching regions between the reference genome and a read based on hash matches.</a:t>
            </a:r>
          </a:p>
          <a:p>
            <a:endParaRPr lang="en-US" dirty="0"/>
          </a:p>
          <a:p>
            <a:r>
              <a:rPr lang="en-US" dirty="0"/>
              <a:t>[CLICK] Third, we use the classical chaining and mapping process to determine if a read is mapped based on the chaining information we have so far.</a:t>
            </a:r>
          </a:p>
          <a:p>
            <a:r>
              <a:rPr lang="en-US" dirty="0"/>
              <a:t>[CLICK] If we need to sequence more to answer this question, we retrieve the next chunk of streaming data and perform similar computations in real time.</a:t>
            </a:r>
          </a:p>
          <a:p>
            <a:r>
              <a:rPr lang="en-US" dirty="0"/>
              <a:t>[CLICK] If not, we can stop sequencing, reducing sequencing time and cost.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40FDA-B48E-6425-F02C-FF53616CC7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783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8C38-7A53-CEFF-05AD-605CCF146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CCE85C-B861-1E1E-C2CF-71AC1C54EF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97E6DC-C8F5-8536-C712-DA9F37803F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Effective noise reduction enables us to perform accurate and real-time analysis in several steps.</a:t>
            </a:r>
          </a:p>
          <a:p>
            <a:endParaRPr lang="en-US" dirty="0"/>
          </a:p>
          <a:p>
            <a:r>
              <a:rPr lang="en-US" dirty="0"/>
              <a:t>[CLICK] First, we store the hash values we construct from the reference genome and use them as an index. This is an offline, one-time task.</a:t>
            </a:r>
          </a:p>
          <a:p>
            <a:endParaRPr lang="en-US" dirty="0"/>
          </a:p>
          <a:p>
            <a:r>
              <a:rPr lang="en-US" dirty="0"/>
              <a:t>[CLICK] Second, in real time, we query the hash values we generate from streaming raw signal data, which identifies matching regions between the reference genome and a read based on hash matches.</a:t>
            </a:r>
          </a:p>
          <a:p>
            <a:endParaRPr lang="en-US" dirty="0"/>
          </a:p>
          <a:p>
            <a:r>
              <a:rPr lang="en-US" dirty="0"/>
              <a:t>[CLICK] Third, we use the classical chaining and mapping process to determine if a read is mapped based on the chaining information we have so far.</a:t>
            </a:r>
          </a:p>
          <a:p>
            <a:r>
              <a:rPr lang="en-US" dirty="0"/>
              <a:t>[CLICK] If we need to sequence more to answer this question, we retrieve the next chunk of streaming data and perform similar computations in real time.</a:t>
            </a:r>
          </a:p>
          <a:p>
            <a:r>
              <a:rPr lang="en-US" dirty="0"/>
              <a:t>[CLICK] If not, we can stop sequencing, reducing sequencing time and cost.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EB1F4-C9BF-240F-2539-63B98F4E1A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238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However, raw signal analysis is noisy. Let's look at why.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Ionic current disruptions are caused by the presence</a:t>
            </a:r>
          </a:p>
          <a:p>
            <a:r>
              <a:rPr lang="en-US" dirty="0"/>
              <a:t>of a certain small number of nucleotides inside the nanopore, called a k-mer.</a:t>
            </a:r>
          </a:p>
          <a:p>
            <a:r>
              <a:rPr lang="en-US" dirty="0"/>
              <a:t>[CLICK] It is possible to sequence this short k-</a:t>
            </a:r>
            <a:r>
              <a:rPr lang="en-US" dirty="0" err="1"/>
              <a:t>mer</a:t>
            </a:r>
            <a:r>
              <a:rPr lang="en-US" dirty="0"/>
              <a:t> at different times or in different nanopores.</a:t>
            </a:r>
          </a:p>
          <a:p>
            <a:r>
              <a:rPr lang="en-US" dirty="0"/>
              <a:t>[CLICK] Each will report ionic current disruptions as an electrical signal measurement.</a:t>
            </a:r>
          </a:p>
          <a:p>
            <a:endParaRPr lang="en-US" dirty="0"/>
          </a:p>
          <a:p>
            <a:r>
              <a:rPr lang="en-US" dirty="0"/>
              <a:t>[CLICK] However, noise ...</a:t>
            </a:r>
          </a:p>
          <a:p>
            <a:r>
              <a:rPr lang="en-US" dirty="0"/>
              <a:t>[CLICK] This means we cannot directly match raw signals, as this is not feasible.</a:t>
            </a:r>
          </a:p>
          <a:p>
            <a:r>
              <a:rPr lang="en-US" dirty="0"/>
              <a:t>[CLICK] And even if we could, a single k-</a:t>
            </a:r>
            <a:r>
              <a:rPr lang="en-US" dirty="0" err="1"/>
              <a:t>mer</a:t>
            </a:r>
            <a:r>
              <a:rPr lang="en-US" dirty="0"/>
              <a:t> is too short and likely to appear in many places in a reference genome.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1927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enable assigning the same values to similar raw signals</a:t>
            </a:r>
          </a:p>
          <a:p>
            <a:endParaRPr lang="en-US" dirty="0"/>
          </a:p>
          <a:p>
            <a:r>
              <a:rPr lang="en-US" dirty="0"/>
              <a:t>[CLICK] The key idea in RawHash is to perform quantization in two steps.</a:t>
            </a:r>
          </a:p>
          <a:p>
            <a:endParaRPr lang="en-US" dirty="0"/>
          </a:p>
          <a:p>
            <a:r>
              <a:rPr lang="en-US" dirty="0"/>
              <a:t>[CLICK] First, the quantization step creates a certain number of equal-width buckets across the entire raw signal range.</a:t>
            </a:r>
          </a:p>
          <a:p>
            <a:r>
              <a:rPr lang="en-US" dirty="0"/>
              <a:t>[CLICK] Second, we assign similar raw signals within the same signal range to the same bucket.</a:t>
            </a:r>
          </a:p>
          <a:p>
            <a:endParaRPr lang="en-US" dirty="0"/>
          </a:p>
          <a:p>
            <a:r>
              <a:rPr lang="en-US" dirty="0"/>
              <a:t>[CLICK] This reduces noise by quantizing raw signals into equal-width buckets</a:t>
            </a:r>
          </a:p>
          <a:p>
            <a:r>
              <a:rPr lang="en-US" dirty="0"/>
              <a:t>[CLICK] By doing so, RawHash enables 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991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5DF7A-9876-76B6-D05B-2A08AA30C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EFFDFD-716E-4478-1EC6-C98EBD3AE1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1DD7AB-F815-1DB7-3B79-943B6BFD4D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Effective noise reduction enables us to perform accurate and real-time analysis in several steps.</a:t>
            </a:r>
          </a:p>
          <a:p>
            <a:endParaRPr lang="en-US" dirty="0"/>
          </a:p>
          <a:p>
            <a:r>
              <a:rPr lang="en-US" dirty="0"/>
              <a:t>[CLICK] First, we store the hash values we construct from the reference genome and use them as an index. This is an offline, one-time task.</a:t>
            </a:r>
          </a:p>
          <a:p>
            <a:endParaRPr lang="en-US" dirty="0"/>
          </a:p>
          <a:p>
            <a:r>
              <a:rPr lang="en-US" dirty="0"/>
              <a:t>[CLICK] Second, in real time, we query the hash values we generate from streaming raw signal data, which identifies matching regions between the reference genome and a read based on hash matches.</a:t>
            </a:r>
          </a:p>
          <a:p>
            <a:endParaRPr lang="en-US" dirty="0"/>
          </a:p>
          <a:p>
            <a:r>
              <a:rPr lang="en-US" dirty="0"/>
              <a:t>[CLICK] Third, we use the classical chaining and mapping process to determine if a read is mapped based on the chaining information we have so far.</a:t>
            </a:r>
          </a:p>
          <a:p>
            <a:r>
              <a:rPr lang="en-US" dirty="0"/>
              <a:t>[CLICK] If we need to sequence more to answer this question, we retrieve the next chunk of streaming data and perform similar computations in real time.</a:t>
            </a:r>
          </a:p>
          <a:p>
            <a:r>
              <a:rPr lang="en-US" dirty="0"/>
              <a:t>[CLICK] If not, we can stop sequencing, reducing sequencing time and cost.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1C8EB-D33A-E30F-4D76-CABC9E0644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6563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Although we are limited by the length of k-</a:t>
            </a:r>
            <a:r>
              <a:rPr lang="en-US" dirty="0" err="1"/>
              <a:t>mers</a:t>
            </a:r>
            <a:r>
              <a:rPr lang="en-US" dirty="0"/>
              <a:t> we can sequence at a time, we can still increase the k-</a:t>
            </a:r>
            <a:r>
              <a:rPr lang="en-US" dirty="0" err="1"/>
              <a:t>mer</a:t>
            </a:r>
            <a:r>
              <a:rPr lang="en-US" dirty="0"/>
              <a:t> length used for hash-based seeding.</a:t>
            </a:r>
          </a:p>
          <a:p>
            <a:endParaRPr lang="en-US" dirty="0"/>
          </a:p>
          <a:p>
            <a:r>
              <a:rPr lang="en-US" dirty="0"/>
              <a:t>[MULTI CLICKS] To do this, we use multiple raw signals generated when sequencing a longer sequence segment from consecutive overlapping k-</a:t>
            </a:r>
            <a:r>
              <a:rPr lang="en-US" dirty="0" err="1"/>
              <a:t>mers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These quantized values shown in binary</a:t>
            </a:r>
          </a:p>
          <a:p>
            <a:r>
              <a:rPr lang="en-US" dirty="0"/>
              <a:t>[CLICK] can be packed together using simple bitwise operations and hashed.</a:t>
            </a:r>
          </a:p>
          <a:p>
            <a:r>
              <a:rPr lang="en-US" dirty="0"/>
              <a:t>Our packing strategy captures both the content and order of multiple consecutive k-</a:t>
            </a:r>
            <a:r>
              <a:rPr lang="en-US" dirty="0" err="1"/>
              <a:t>mers</a:t>
            </a:r>
            <a:r>
              <a:rPr lang="en-US" dirty="0"/>
              <a:t>, providing more detailed information than a single quantized value.</a:t>
            </a:r>
          </a:p>
          <a:p>
            <a:endParaRPr lang="en-US" dirty="0"/>
          </a:p>
          <a:p>
            <a:r>
              <a:rPr lang="en-US" dirty="0"/>
              <a:t>[CLICK] We can reliably use the hash value after packing to find fewer</a:t>
            </a:r>
          </a:p>
          <a:p>
            <a:r>
              <a:rPr lang="en-US" dirty="0"/>
              <a:t>and more accurate matches in the genome</a:t>
            </a:r>
          </a:p>
          <a:p>
            <a:r>
              <a:rPr lang="en-US" dirty="0"/>
              <a:t>[CLICK] by following the regular steps in hash-based read mapping, including seeding, chaining, and mapping.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11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A7803-59E2-6E2F-BA12-332B37C7F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060879-6360-DBD8-FDF5-7A99E2DDD2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A639D3-B8A6-3B2D-72F0-C039A67D15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Effective noise reduction enables us to perform accurate and real-time analysis in several steps.</a:t>
            </a:r>
          </a:p>
          <a:p>
            <a:endParaRPr lang="en-US" dirty="0"/>
          </a:p>
          <a:p>
            <a:r>
              <a:rPr lang="en-US" dirty="0"/>
              <a:t>[CLICK] First, we store the hash values we construct from the reference genome and use them as an index. This is an offline, one-time task.</a:t>
            </a:r>
          </a:p>
          <a:p>
            <a:endParaRPr lang="en-US" dirty="0"/>
          </a:p>
          <a:p>
            <a:r>
              <a:rPr lang="en-US" dirty="0"/>
              <a:t>[CLICK] Second, in real time, we query the hash values we generate from streaming raw signal data, which identifies matching regions between the reference genome and a read based on hash matches.</a:t>
            </a:r>
          </a:p>
          <a:p>
            <a:endParaRPr lang="en-US" dirty="0"/>
          </a:p>
          <a:p>
            <a:r>
              <a:rPr lang="en-US" dirty="0"/>
              <a:t>[CLICK] Third, we use the classical chaining and mapping process to determine if a read is mapped based on the chaining information we have so far.</a:t>
            </a:r>
          </a:p>
          <a:p>
            <a:r>
              <a:rPr lang="en-US" dirty="0"/>
              <a:t>[CLICK] If we need to sequence more to answer this question, we retrieve the next chunk of streaming data and perform similar computations in real time.</a:t>
            </a:r>
          </a:p>
          <a:p>
            <a:r>
              <a:rPr lang="en-US" dirty="0"/>
              <a:t>[CLICK] If not, we can stop sequencing, reducing sequencing time and cost.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70013-DCFB-B84E-72FC-8EE9AD4823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6072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Effective noise reduction enables us to perform accurate and real-time analysis in several steps.</a:t>
            </a:r>
          </a:p>
          <a:p>
            <a:endParaRPr lang="en-US" dirty="0"/>
          </a:p>
          <a:p>
            <a:r>
              <a:rPr lang="en-US" dirty="0"/>
              <a:t>[CLICK] First, we store the hash values we construct from the reference genome and use them as an index. This is an offline, one-time task.</a:t>
            </a:r>
          </a:p>
          <a:p>
            <a:endParaRPr lang="en-US" dirty="0"/>
          </a:p>
          <a:p>
            <a:r>
              <a:rPr lang="en-US" dirty="0"/>
              <a:t>[CLICK] Second, in real time, we query the hash values we generate from streaming raw signal data, which identifies matching regions between the reference genome and a read based on hash matches.</a:t>
            </a:r>
          </a:p>
          <a:p>
            <a:endParaRPr lang="en-US" dirty="0"/>
          </a:p>
          <a:p>
            <a:r>
              <a:rPr lang="en-US" dirty="0"/>
              <a:t>[CLICK] Third, we use the classical chaining and mapping process to determine if a read is mapped based on the chaining information we have so far.</a:t>
            </a:r>
          </a:p>
          <a:p>
            <a:r>
              <a:rPr lang="en-US" dirty="0"/>
              <a:t>[CLICK] If we need to sequence more to answer this question, we retrieve the next chunk of streaming data and perform similar computations in real time.</a:t>
            </a:r>
          </a:p>
          <a:p>
            <a:r>
              <a:rPr lang="en-US" dirty="0"/>
              <a:t>[CLICK] If not, we can stop sequencing, reducing sequencing time and cost.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588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Let's start by looking at some key applications in genome analysis.</a:t>
            </a:r>
          </a:p>
          <a:p>
            <a:endParaRPr lang="en-US" b="0" dirty="0"/>
          </a:p>
          <a:p>
            <a:r>
              <a:rPr lang="en-US" b="0" dirty="0"/>
              <a:t>[CLICK] For example, we can uncover, …</a:t>
            </a:r>
          </a:p>
          <a:p>
            <a:endParaRPr lang="en-US" b="0" dirty="0"/>
          </a:p>
          <a:p>
            <a:r>
              <a:rPr lang="en-US" b="0" dirty="0"/>
              <a:t>To enable many of these applications, we need to analyze the genomic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4190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139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CH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Considering the relative abundance estimation use case, the Sequence Until mechanism works in several steps</a:t>
                </a:r>
              </a:p>
              <a:p>
                <a:endParaRPr lang="en-US" b="0" i="0" u="none" strike="noStrike" dirty="0">
                  <a:solidFill>
                    <a:srgbClr val="374151"/>
                  </a:solidFill>
                  <a:effectLst/>
                  <a:latin typeface="Söhne"/>
                </a:endParaRPr>
              </a:p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[CLICK] We generate ongoing relative abundance estimations after every sequencing of 𝑛 reads.</a:t>
                </a:r>
              </a:p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[CLICK] We always retain the most recent </a:t>
                </a:r>
                <a:r>
                  <a:rPr lang="en-US" i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𝑡</a:t>
                </a:r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 estimation results.</a:t>
                </a:r>
              </a:p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[CLICK] The next step involves detecting any outliers in these results. This is achieved by performing a cross-correlation between the last </a:t>
                </a:r>
                <a:r>
                  <a:rPr lang="en-US" i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𝑡</a:t>
                </a:r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 results.</a:t>
                </a:r>
              </a:p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If we find no outliers, it indicates that we are consistently generating similar results. In other words, the recent sequencing of reads could not change the estimation result significantly.</a:t>
                </a:r>
              </a:p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[CLICK] In such a scenario, it is unlikely that further sequencing of reads will produce an outlier. Therefore, we can make the decision to stop the sequencing process.</a:t>
                </a:r>
              </a:p>
              <a:p>
                <a:endParaRPr lang="en-US" b="0" i="0" u="none" strike="noStrike" dirty="0">
                  <a:solidFill>
                    <a:srgbClr val="374151"/>
                  </a:solidFill>
                  <a:effectLst/>
                  <a:latin typeface="Söhne"/>
                </a:endParaRPr>
              </a:p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This approach allows us to optimize the sequencing process by stopping it when no new significant information is likely to be gained.</a:t>
                </a:r>
              </a:p>
              <a:p>
                <a:endParaRPr lang="en-US" b="0" i="0" u="none" strike="noStrike" dirty="0">
                  <a:solidFill>
                    <a:srgbClr val="374151"/>
                  </a:solidFill>
                  <a:effectLst/>
                  <a:latin typeface="Söhne"/>
                </a:endParaRPr>
              </a:p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[CLICK] If there is an outlier, we simply keep sequencing as new reads keep changing the results.</a:t>
                </a:r>
                <a:endParaRPr lang="en-CH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3019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FBEAC-25C0-32CE-AAB9-A7D8675D1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>
            <a:extLst>
              <a:ext uri="{FF2B5EF4-FFF2-40B4-BE49-F238E27FC236}">
                <a16:creationId xmlns:a16="http://schemas.microsoft.com/office/drawing/2014/main" id="{7E77649A-B382-E38D-CF5E-70F38954AB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E169AF-B4C9-8340-BA18-381651FC762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A1A36EFC-640D-B65E-14E8-B1E3F79922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7617D367-62A8-5FB1-AC92-C267814D1E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73754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we need to analyze a large volume of sequencing data, there are many types of optimizations to make the genome analysis practical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7713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hashing.pdf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052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2322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Nanopore technology consists of a </a:t>
            </a:r>
            <a:r>
              <a:rPr lang="en-US" dirty="0" err="1"/>
              <a:t>nanometre</a:t>
            </a:r>
            <a:r>
              <a:rPr lang="en-US" dirty="0"/>
              <a:t>-sized pore in an insulating membrane that separates two electrolyte-filled wells</a:t>
            </a:r>
          </a:p>
          <a:p>
            <a:endParaRPr lang="en-US" dirty="0"/>
          </a:p>
          <a:p>
            <a:r>
              <a:rPr lang="en-US" dirty="0"/>
              <a:t>DNA/RNA: negatively charged due to their phosphate-sugar backbones, which contain phosphate groups that carry negative charges.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131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F8F6D-3E1C-4E76-D128-3AE7DE824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481E19-35F1-223D-25FF-0A42DF1BD1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D2569E-DC7A-D6C2-38F6-26DEE40B84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Thermal fluctuations: Stochastic thermal fluctuations refer to random, small-scale variations in “ion movement” due to inherent thermal energy at the molecular level. These fluctuations occur at any temperature above absolute zero.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Brownian motion and even at quantum levels</a:t>
            </a:r>
          </a:p>
          <a:p>
            <a:endParaRPr lang="en-US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Variations: due to the design of motor protein -&gt; can be affected by environmental factors like temperature (below)</a:t>
            </a:r>
          </a:p>
          <a:p>
            <a:endParaRPr lang="en-US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Temperature: can alter enzyme performance, leading to signal inconsistencies. -&gt; higher temperatures may speedup translocation. Increases molecular Kinetic energy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B16E5-9366-A85A-0F6E-6C14A2F0CA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5290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PTMs: post-translational modifications, PTM code: unique and specific roles in driving biological processes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Peptide vs protein</a:t>
            </a:r>
          </a:p>
          <a:p>
            <a:endParaRPr lang="en-US" dirty="0"/>
          </a:p>
          <a:p>
            <a:r>
              <a:rPr lang="en-US" dirty="0"/>
              <a:t>Challenge: neutrally charged polypeptide backbone (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lacking a consistent charge distribution): complicates the application of techniques that rely on charge-based separation or detection</a:t>
            </a:r>
          </a:p>
          <a:p>
            <a:r>
              <a:rPr lang="en-US" dirty="0"/>
              <a:t>Challenge: varying charge states of amino acid side chains: 20 different amino acids, each with unique side chains that can carry positive, negative, or neutral charges depending on the pH and local environment. Canceling out behavior?</a:t>
            </a:r>
          </a:p>
          <a:p>
            <a:r>
              <a:rPr lang="en-US" dirty="0"/>
              <a:t>Challenge: Rigid/Stable 3D protein structures. Challenging to sequence full length molecule</a:t>
            </a:r>
          </a:p>
          <a:p>
            <a:endParaRPr lang="en-US" dirty="0"/>
          </a:p>
          <a:p>
            <a:r>
              <a:rPr lang="en-US" dirty="0"/>
              <a:t>Control pH to control the movement of the protein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4212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68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analysis of genomic data starts by converting the biological molecules</a:t>
            </a:r>
          </a:p>
          <a:p>
            <a:r>
              <a:rPr lang="en-US" dirty="0"/>
              <a:t>[CLICK] into digital nucleotide sequences that we call reads</a:t>
            </a:r>
          </a:p>
          <a:p>
            <a:r>
              <a:rPr lang="en-US" dirty="0"/>
              <a:t>However, there are certain challenges to analyzing genomic data.</a:t>
            </a:r>
          </a:p>
          <a:p>
            <a:endParaRPr lang="en-US" dirty="0"/>
          </a:p>
          <a:p>
            <a:r>
              <a:rPr lang="en-US" dirty="0"/>
              <a:t>[CLICK] First, the genomic origins of these reads are lost after sequencing.</a:t>
            </a:r>
          </a:p>
          <a:p>
            <a:r>
              <a:rPr lang="en-US" dirty="0"/>
              <a:t>[CLICK] Second, we need to analyze a large volume of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5162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870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511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385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Generating the genomic data is usually the first step in a common genome analysis pipeline.</a:t>
            </a:r>
          </a:p>
          <a:p>
            <a:endParaRPr lang="en-US" dirty="0"/>
          </a:p>
          <a:p>
            <a:r>
              <a:rPr lang="en-US" dirty="0"/>
              <a:t>[CLICK] And initially these sequencing devices produce raw sequencing data</a:t>
            </a:r>
          </a:p>
          <a:p>
            <a:r>
              <a:rPr lang="en-US" dirty="0"/>
              <a:t>[CLICK] Which either needs to be translated into nucleotide sequences with a process called basecalling</a:t>
            </a:r>
          </a:p>
          <a:p>
            <a:r>
              <a:rPr lang="en-US" dirty="0"/>
              <a:t>[CLICK] Or preprocessed to reduce the inherent noise in raw sequencing data before further analysis</a:t>
            </a:r>
          </a:p>
          <a:p>
            <a:endParaRPr lang="en-US" dirty="0"/>
          </a:p>
          <a:p>
            <a:r>
              <a:rPr lang="en-US" dirty="0"/>
              <a:t>[CLICK] To identify the origin of sequencing data</a:t>
            </a:r>
          </a:p>
          <a:p>
            <a:r>
              <a:rPr lang="en-US" dirty="0"/>
              <a:t>[CLICK] we compare it with a representative sequence of a species, called a reference genome.</a:t>
            </a:r>
          </a:p>
          <a:p>
            <a:r>
              <a:rPr lang="en-US" dirty="0"/>
              <a:t>This process is known as read mapping and involves several steps.</a:t>
            </a:r>
          </a:p>
          <a:p>
            <a:endParaRPr lang="en-US" dirty="0"/>
          </a:p>
          <a:p>
            <a:r>
              <a:rPr lang="en-US" dirty="0"/>
              <a:t>[CLICK] First, we build an index, a hash table from the subsequences of a reference genome as a target sequence</a:t>
            </a:r>
          </a:p>
          <a:p>
            <a:r>
              <a:rPr lang="en-US" dirty="0"/>
              <a:t>[CLICK] Second, we extract subsequences, called seeds, from the sequencing data and query the index to find seed matches in the seeding step</a:t>
            </a:r>
          </a:p>
          <a:p>
            <a:r>
              <a:rPr lang="en-US" dirty="0"/>
              <a:t>[CLICK] Third, we identify nearby seed matches, called chains, to locate potential genomic regions of origin</a:t>
            </a:r>
          </a:p>
          <a:p>
            <a:r>
              <a:rPr lang="en-US" dirty="0"/>
              <a:t>[CLICK] Fourth, we optionally find exact matches and differences within the chaining region.</a:t>
            </a:r>
          </a:p>
          <a:p>
            <a:endParaRPr lang="en-US" dirty="0"/>
          </a:p>
          <a:p>
            <a:r>
              <a:rPr lang="en-US" dirty="0"/>
              <a:t>[CLICK] The information we generate from read mapping can be used for several purposes in downstream analysis, such as genome assembly, variant calling, and metagenomics.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344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F79D3-8C36-4CB5-B03B-F440DA7B7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03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118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Let's look at how nanopore sequencing works. This is a nanopore sequencer that contains many tiny pores, called nanopores.</a:t>
            </a:r>
          </a:p>
          <a:p>
            <a:endParaRPr lang="en-US" dirty="0"/>
          </a:p>
          <a:p>
            <a:r>
              <a:rPr lang="en-US" dirty="0"/>
              <a:t>[CLICK] As a nucleic acid molecule passes through a single nanopore from the negatively charged side to the positively charged side,</a:t>
            </a:r>
          </a:p>
          <a:p>
            <a:endParaRPr lang="en-US" dirty="0"/>
          </a:p>
          <a:p>
            <a:r>
              <a:rPr lang="en-US" dirty="0"/>
              <a:t>[CLICK] we can measure the ionic current disruptions that are distinctive to identify each nucleotide passing through. These disruptions are generated</a:t>
            </a:r>
          </a:p>
          <a:p>
            <a:r>
              <a:rPr lang="en-US" dirty="0"/>
              <a:t>as raw electrical signals</a:t>
            </a:r>
          </a:p>
          <a:p>
            <a:r>
              <a:rPr lang="en-US" dirty="0"/>
              <a:t>at a certain throughput.</a:t>
            </a:r>
          </a:p>
          <a:p>
            <a:endParaRPr lang="en-US" dirty="0"/>
          </a:p>
          <a:p>
            <a:r>
              <a:rPr lang="en-US" dirty="0"/>
              <a:t>[CLICK] We can analyze these raw signals instantly</a:t>
            </a:r>
          </a:p>
          <a:p>
            <a:r>
              <a:rPr lang="en-US" dirty="0"/>
              <a:t>as they are generated, which we call real-time analysis.</a:t>
            </a:r>
          </a:p>
          <a:p>
            <a:endParaRPr lang="en-US" dirty="0"/>
          </a:p>
          <a:p>
            <a:r>
              <a:rPr lang="en-US" dirty="0"/>
              <a:t>[CLICK] Based on the real-time analysis, we can stop sequencing a read or the entire sequencing run.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87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two main benefits of real-time analysis.</a:t>
            </a:r>
          </a:p>
          <a:p>
            <a:r>
              <a:rPr lang="en-US" dirty="0"/>
              <a:t>First, we can reduce latency</a:t>
            </a:r>
          </a:p>
          <a:p>
            <a:r>
              <a:rPr lang="en-US" dirty="0"/>
              <a:t>[CLICK] by overlapping analysis with sequencing</a:t>
            </a:r>
          </a:p>
          <a:p>
            <a:endParaRPr lang="en-US" dirty="0"/>
          </a:p>
          <a:p>
            <a:r>
              <a:rPr lang="en-US" dirty="0"/>
              <a:t>[CLICK] Second, we can reduce sequencing time and cost</a:t>
            </a:r>
          </a:p>
          <a:p>
            <a:r>
              <a:rPr lang="en-US" dirty="0"/>
              <a:t>[CLICK] by stopping the sequencing early.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53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672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4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42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4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9838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20733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77888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06719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01064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41158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69188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1306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92512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3636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66256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5251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90055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74506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46172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10258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19528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59976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89655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3751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8079595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3940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8992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53517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85112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39329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87462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34739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74618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8924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4448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37585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76866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1527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9747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8578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562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23875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27791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08108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5228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135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94966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80472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42114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64020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71237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81690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37539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64383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02026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57730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0429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3788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00483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85155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13795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06705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84746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74164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04165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4924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88555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584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7620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65600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87117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21515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18779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6749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82393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10711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36569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59779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461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14348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07966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66992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9532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72713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0216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51887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93416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23611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74657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7708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63103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78914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89629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60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59952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23489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66245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83743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4853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47908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905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63028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37458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DD642-5717-9C43-BCF7-E4F88A58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22593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4AC23-9DE4-C746-BC02-D3085298A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25448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65027-C458-0F45-A175-76C38D629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62719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2552-3716-B24B-9F3D-FF7B024E8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3555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D5230-971F-2E41-8CFA-14A60A5B2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20648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DEAA0-2A78-7C4C-AC1D-0745BDD65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54556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A15DC-7DB6-2E4F-8E40-D436CE927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09927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72F1-201A-1341-A138-68D516974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02723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A4686-03CC-5744-B2F1-C7CFBAB9D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4714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7853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60323-C27F-274D-98DD-E8A584096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46284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8D1A2-8B05-D448-BEED-1DCCC5669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459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FA06-CF86-2545-AF2A-570D639DE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30028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61737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77340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64163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27174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25256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28508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9630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89560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83577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01788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48879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33164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99387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60067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34862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20778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4576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7743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58197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39623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02086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01118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35911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8123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93878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85237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83693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50700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8433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21076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02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7748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59025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0365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59023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83518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46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47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59128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75390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99281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59576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77432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65466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5563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29144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623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98750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76931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75784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2424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94594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65628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231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75383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11113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65468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52016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53053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2141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3888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1063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3300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 anchor="ctr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6561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26945081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30723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11828504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0" name="직선 연결선 9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29036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4040188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85753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87130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356019865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79520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56325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7984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9205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72035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66681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79462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69968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15984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52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45983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25097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80221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4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240D94-E5C6-2B45-92EB-F7FCCB9B6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26154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32104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7B2952-2F74-D544-92BC-FBFBE9A340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734131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F9F7682-838C-D145-8DB5-B49C18A13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153688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E01938C-1825-4C47-ADAA-667501E8B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725712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E44CBD-17AA-1C44-8BA0-F0313DF1E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638184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E6E70-902E-8E4C-B56A-EB171DB5C3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595539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1920B83-E5C7-4748-945F-F958559473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433047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84C42A7-D582-E24E-B2AD-361121256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94660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5B44AF-607F-D14C-BF32-685CA37DF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801899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CDFAA6-D8FF-694C-834A-ACCCD8522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07646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923AAA-1C55-7E45-B953-D9BFED328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79157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26866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097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019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5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2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31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7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4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0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3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438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1892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6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6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68BF9C-93BB-B548-912F-BE2A1331A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0F4C6C-A4AD-634C-B2AA-5823E8564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8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9D27D4-CF21-B743-868C-38D13B2F42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F35F6C-2FE9-E643-BA9E-744EBFA97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6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6820D8-511C-334B-9255-32401B2237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4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2E3693-D302-D64D-8335-04DBBDCAC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47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0C3B91E-9495-5D4C-A473-89DD744F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4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17DB17-6DD3-1D47-9DC7-29C718BD8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4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55826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8B564A7-2749-BD47-ACBB-5E9A7893C5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8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3FA10DE-9244-444C-BB66-013E28A2D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563C0-B5B3-BE4C-AFD7-D5025596D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6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8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4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5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0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0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8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57697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81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9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3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9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1008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2916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61647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18393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16079"/>
      </p:ext>
    </p:extLst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50551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56249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049071"/>
      </p:ext>
    </p:extLst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667803"/>
      </p:ext>
    </p:extLst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335604"/>
      </p:ext>
    </p:extLst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861317"/>
      </p:ext>
    </p:extLst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847800"/>
      </p:ext>
    </p:extLst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083894"/>
      </p:ext>
    </p:extLst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543223"/>
      </p:ext>
    </p:extLst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14988"/>
      </p:ext>
    </p:extLst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918736"/>
      </p:ext>
    </p:extLst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283133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34606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844089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490560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3195777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736871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649569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982028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937798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4035137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166669"/>
      </p:ext>
    </p:extLst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93249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83501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latin typeface="Garamond" pitchFamily="18" charset="0"/>
              </a:defRPr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4CAE9295-42F8-0747-9AE1-33958E89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1881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619" y="6491171"/>
            <a:ext cx="1090808" cy="24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82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91645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4590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3510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02706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85652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95157"/>
      </p:ext>
    </p:extLst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38345"/>
      </p:ext>
    </p:extLst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3716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33776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75401"/>
      </p:ext>
    </p:extLst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74"/>
            <a:ext cx="7772400" cy="1470025"/>
          </a:xfrm>
        </p:spPr>
        <p:txBody>
          <a:bodyPr/>
          <a:lstStyle>
            <a:lvl1pPr>
              <a:defRPr>
                <a:solidFill>
                  <a:srgbClr val="006633"/>
                </a:solidFill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reeform 10"/>
          <p:cNvSpPr>
            <a:spLocks noChangeArrowheads="1"/>
          </p:cNvSpPr>
          <p:nvPr userDrawn="1"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CC9900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>
              <a:defRPr/>
            </a:pPr>
            <a:endParaRPr lang="en-US" sz="18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2" name="Line 8"/>
          <p:cNvSpPr>
            <a:spLocks noChangeShapeType="1"/>
          </p:cNvSpPr>
          <p:nvPr userDrawn="1"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rgbClr val="CC9900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 sz="1800" kern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7497966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6633"/>
                </a:solidFill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1" y="6416752"/>
            <a:ext cx="2133600" cy="365125"/>
          </a:xfrm>
        </p:spPr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065212"/>
            <a:ext cx="8229600" cy="1588"/>
          </a:xfrm>
          <a:prstGeom prst="line">
            <a:avLst/>
          </a:prstGeom>
          <a:ln w="28575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022139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5750641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8734834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6128069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7158757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7887088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975933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36298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99048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831019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5"/>
            <a:ext cx="2057400" cy="5851525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5"/>
            <a:ext cx="6019800" cy="5851525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8138609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6498068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392238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5618818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408924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476618"/>
      </p:ext>
    </p:extLst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0530406"/>
      </p:ext>
    </p:extLst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8224288"/>
      </p:ext>
    </p:extLst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75110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70323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652042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2429385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4555157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lang="en-US" dirty="0">
                <a:latin typeface="Corbel" panose="020B0503020204020204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fld id="{CD91F3D4-A4DB-CE42-BA95-FABA56D312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57671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66963" y="257434"/>
            <a:ext cx="8410073" cy="7534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0C0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idx="1"/>
          </p:nvPr>
        </p:nvSpPr>
        <p:spPr>
          <a:xfrm>
            <a:off x="366963" y="1153551"/>
            <a:ext cx="8410073" cy="527538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54025" indent="-274638">
              <a:buSzPct val="90000"/>
              <a:buFont typeface="Wingdings" pitchFamily="2" charset="2"/>
              <a:buChar char="q"/>
              <a:tabLst/>
              <a:defRPr>
                <a:latin typeface="Corbel" panose="020B0503020204020204" pitchFamily="34" charset="0"/>
              </a:defRPr>
            </a:lvl1pPr>
            <a:lvl2pPr marL="717550" indent="-263525">
              <a:buSzPct val="90000"/>
              <a:buFont typeface="Courier New" panose="02070309020205020404" pitchFamily="49" charset="0"/>
              <a:buChar char="o"/>
              <a:tabLst/>
              <a:defRPr>
                <a:latin typeface="Corbel" panose="020B0503020204020204" pitchFamily="34" charset="0"/>
              </a:defRPr>
            </a:lvl2pPr>
            <a:lvl3pPr marL="896938" indent="-179388">
              <a:buSzPct val="90000"/>
              <a:buFont typeface="Wingdings" pitchFamily="2" charset="2"/>
              <a:buChar char="§"/>
              <a:tabLst/>
              <a:defRPr>
                <a:latin typeface="Corbel" panose="020B0503020204020204" pitchFamily="34" charset="0"/>
              </a:defRPr>
            </a:lvl3pPr>
            <a:lvl4pPr marL="454025" indent="-274638">
              <a:buFont typeface="Courier New" panose="02070309020205020404" pitchFamily="49" charset="0"/>
              <a:buChar char="o"/>
              <a:tabLst/>
              <a:defRPr>
                <a:latin typeface="Corbel" panose="020B0503020204020204" pitchFamily="34" charset="0"/>
              </a:defRPr>
            </a:lvl4pPr>
            <a:lvl5pPr marL="454025" indent="-274638">
              <a:buFont typeface="Courier New" panose="02070309020205020404" pitchFamily="49" charset="0"/>
              <a:buChar char="o"/>
              <a:tabLst/>
              <a:defRPr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CB0FC8C-43DD-9D48-AFAC-3990C93373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516375" y="6571538"/>
            <a:ext cx="1260661" cy="270767"/>
          </a:xfrm>
          <a:prstGeom prst="rect">
            <a:avLst/>
          </a:prstGeom>
        </p:spPr>
        <p:txBody>
          <a:bodyPr anchor="ctr" anchorCtr="0"/>
          <a:lstStyle>
            <a:lvl1pPr algn="r">
              <a:defRPr sz="1600" b="1" i="0">
                <a:solidFill>
                  <a:srgbClr val="0070C0"/>
                </a:solidFill>
                <a:latin typeface="Calibri" panose="020F0502020204030204" pitchFamily="34" charset="0"/>
                <a:ea typeface="Linux Libertine O Semibold" panose="02000503000000000000" pitchFamily="2" charset="0"/>
                <a:cs typeface="Calibri" panose="020F0502020204030204" pitchFamily="34" charset="0"/>
              </a:defRPr>
            </a:lvl1pPr>
          </a:lstStyle>
          <a:p>
            <a:fld id="{BE67019E-6B59-9444-A8F8-0CFAB6B698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F6FA9D-EFD2-1C4F-A541-91C2470A455F}"/>
              </a:ext>
            </a:extLst>
          </p:cNvPr>
          <p:cNvSpPr txBox="1"/>
          <p:nvPr userDrawn="1"/>
        </p:nvSpPr>
        <p:spPr>
          <a:xfrm>
            <a:off x="366963" y="6535300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i="0" dirty="0">
                <a:solidFill>
                  <a:srgbClr val="0070C0"/>
                </a:solidFill>
                <a:latin typeface="Corbel" panose="020B0503020204020204" pitchFamily="34" charset="0"/>
                <a:ea typeface="Linux Libertine O Semibold" panose="02000503000000000000" pitchFamily="2" charset="0"/>
                <a:cs typeface="Calibri" panose="020F0502020204030204" pitchFamily="34" charset="0"/>
              </a:rPr>
              <a:t>Damla Senol Cali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9E2B53-383E-8940-BBFE-5EBE570A07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45346" y="6554274"/>
            <a:ext cx="1053308" cy="31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02020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EF56B-2326-4E43-9A56-37F643A747BE}"/>
              </a:ext>
            </a:extLst>
          </p:cNvPr>
          <p:cNvSpPr/>
          <p:nvPr userDrawn="1"/>
        </p:nvSpPr>
        <p:spPr>
          <a:xfrm flipV="1">
            <a:off x="462012" y="4366260"/>
            <a:ext cx="826569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548F38-4271-374F-8F2F-F4933C041C58}"/>
              </a:ext>
            </a:extLst>
          </p:cNvPr>
          <p:cNvSpPr/>
          <p:nvPr userDrawn="1"/>
        </p:nvSpPr>
        <p:spPr>
          <a:xfrm>
            <a:off x="0" y="6403574"/>
            <a:ext cx="9144001" cy="480184"/>
          </a:xfrm>
          <a:prstGeom prst="rect">
            <a:avLst/>
          </a:prstGeom>
          <a:solidFill>
            <a:srgbClr val="75A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21075072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67337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45644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63" y="257434"/>
            <a:ext cx="8410073" cy="7534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144" y="6388833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46221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233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8509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5678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31203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63" y="257434"/>
            <a:ext cx="8410073" cy="7534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34317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217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80491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8095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lang="en-US" dirty="0">
                <a:latin typeface="Corbel" panose="020B0503020204020204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fld id="{CD91F3D4-A4DB-CE42-BA95-FABA56D312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13629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66963" y="257434"/>
            <a:ext cx="8410073" cy="7534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0C0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idx="1" hasCustomPrompt="1"/>
          </p:nvPr>
        </p:nvSpPr>
        <p:spPr>
          <a:xfrm>
            <a:off x="366963" y="1153551"/>
            <a:ext cx="8410073" cy="527538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54025" indent="-346638">
              <a:buSzPct val="90000"/>
              <a:buFont typeface="Wingdings" pitchFamily="2" charset="2"/>
              <a:buChar char="q"/>
              <a:tabLst/>
              <a:defRPr>
                <a:latin typeface="Corbel" panose="020B0503020204020204" pitchFamily="34" charset="0"/>
              </a:defRPr>
            </a:lvl1pPr>
            <a:lvl2pPr marL="717550" indent="-263525">
              <a:buSzPct val="90000"/>
              <a:buFont typeface="Courier New" panose="02070309020205020404" pitchFamily="49" charset="0"/>
              <a:buChar char="o"/>
              <a:tabLst/>
              <a:defRPr>
                <a:latin typeface="Corbel" panose="020B0503020204020204" pitchFamily="34" charset="0"/>
              </a:defRPr>
            </a:lvl2pPr>
            <a:lvl3pPr marL="896938" indent="-179388">
              <a:buSzPct val="90000"/>
              <a:buFont typeface="Wingdings" pitchFamily="2" charset="2"/>
              <a:buChar char="§"/>
              <a:tabLst/>
              <a:defRPr>
                <a:latin typeface="Corbel" panose="020B0503020204020204" pitchFamily="34" charset="0"/>
              </a:defRPr>
            </a:lvl3pPr>
            <a:lvl4pPr marL="454025" indent="-274638">
              <a:buFont typeface="Courier New" panose="02070309020205020404" pitchFamily="49" charset="0"/>
              <a:buChar char="o"/>
              <a:tabLst/>
              <a:defRPr>
                <a:latin typeface="Corbel" panose="020B0503020204020204" pitchFamily="34" charset="0"/>
              </a:defRPr>
            </a:lvl4pPr>
            <a:lvl5pPr marL="454025" indent="-274638">
              <a:buFont typeface="Courier New" panose="02070309020205020404" pitchFamily="49" charset="0"/>
              <a:buChar char="o"/>
              <a:tabLst/>
              <a:defRPr>
                <a:latin typeface="Corbel" panose="020B0503020204020204" pitchFamily="34" charset="0"/>
              </a:defRPr>
            </a:lvl5pPr>
          </a:lstStyle>
          <a:p>
            <a:pPr lvl="0"/>
            <a:r>
              <a:rPr lang="zh-CN" altLang="en-US" dirty="0"/>
              <a:t> </a:t>
            </a: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CB0FC8C-43DD-9D48-AFAC-3990C93373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516375" y="6571538"/>
            <a:ext cx="1260661" cy="270767"/>
          </a:xfrm>
          <a:prstGeom prst="rect">
            <a:avLst/>
          </a:prstGeom>
        </p:spPr>
        <p:txBody>
          <a:bodyPr anchor="ctr" anchorCtr="0"/>
          <a:lstStyle>
            <a:lvl1pPr algn="r">
              <a:defRPr sz="1600" b="1" i="0">
                <a:solidFill>
                  <a:srgbClr val="0070C0"/>
                </a:solidFill>
                <a:latin typeface="Calibri" panose="020F0502020204030204" pitchFamily="34" charset="0"/>
                <a:ea typeface="Linux Libertine O Semibold" panose="02000503000000000000" pitchFamily="2" charset="0"/>
                <a:cs typeface="Calibri" panose="020F0502020204030204" pitchFamily="34" charset="0"/>
              </a:defRPr>
            </a:lvl1pPr>
          </a:lstStyle>
          <a:p>
            <a:fld id="{BE67019E-6B59-9444-A8F8-0CFAB6B6981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9E2B53-383E-8940-BBFE-5EBE570A07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6963" y="6546795"/>
            <a:ext cx="1053308" cy="31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97080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EF56B-2326-4E43-9A56-37F643A747BE}"/>
              </a:ext>
            </a:extLst>
          </p:cNvPr>
          <p:cNvSpPr/>
          <p:nvPr userDrawn="1"/>
        </p:nvSpPr>
        <p:spPr>
          <a:xfrm flipV="1">
            <a:off x="462012" y="4366260"/>
            <a:ext cx="826569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C189C2-FD03-1AD1-A354-1BE999ACBC82}"/>
              </a:ext>
            </a:extLst>
          </p:cNvPr>
          <p:cNvSpPr/>
          <p:nvPr userDrawn="1"/>
        </p:nvSpPr>
        <p:spPr>
          <a:xfrm>
            <a:off x="-2" y="6536970"/>
            <a:ext cx="9144001" cy="3704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F2019A-EFEB-F0ED-D69E-15E3992AD1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45346" y="6554274"/>
            <a:ext cx="1053308" cy="31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2794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5582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711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87723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63" y="257434"/>
            <a:ext cx="8410073" cy="7534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144" y="6388833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00834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95781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35606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82007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63" y="257434"/>
            <a:ext cx="8410073" cy="7534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25797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217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19660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72229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803151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60" y="95697"/>
            <a:ext cx="8798061" cy="770467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3600" b="1">
                <a:solidFill>
                  <a:srgbClr val="0062A0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60" y="978194"/>
            <a:ext cx="8798061" cy="5377521"/>
          </a:xfrm>
          <a:prstGeom prst="rect">
            <a:avLst/>
          </a:prstGeom>
        </p:spPr>
        <p:txBody>
          <a:bodyPr/>
          <a:lstStyle>
            <a:lvl1pPr marL="187200" indent="-187200">
              <a:buClr>
                <a:schemeClr val="tx1"/>
              </a:buClr>
              <a:tabLst/>
              <a:defRPr sz="2800">
                <a:latin typeface="Corbel" panose="020B0503020204020204" pitchFamily="34" charset="0"/>
              </a:defRPr>
            </a:lvl1pPr>
            <a:lvl2pPr marL="311150" indent="-187200">
              <a:buFont typeface="Cambria" panose="02040503050406030204" pitchFamily="18" charset="0"/>
              <a:buChar char="-"/>
              <a:tabLst/>
              <a:defRPr sz="2400">
                <a:latin typeface="Corbel" panose="020B0503020204020204" pitchFamily="34" charset="0"/>
              </a:defRPr>
            </a:lvl2pPr>
            <a:lvl3pPr marL="533400" indent="-187200">
              <a:buClr>
                <a:schemeClr val="tx1"/>
              </a:buClr>
              <a:tabLst/>
              <a:defRPr sz="2400">
                <a:latin typeface="Corbel" panose="020B0503020204020204" pitchFamily="34" charset="0"/>
              </a:defRPr>
            </a:lvl3pPr>
            <a:lvl4pPr indent="-187200">
              <a:defRPr sz="2400">
                <a:latin typeface="Corbel" panose="020B0503020204020204" pitchFamily="34" charset="0"/>
              </a:defRPr>
            </a:lvl4pPr>
            <a:lvl5pPr indent="-187200">
              <a:defRPr sz="24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80069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74432-8C5A-94BB-1F22-56FCC5E1E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C4A8F-E437-119C-8A02-EC7AAFAD1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7E132-3BE0-BA52-0BEA-33ED01F3B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976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59992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AC8F7-609C-AEC3-9D2D-1562E8C36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D65B4-2A76-A7F4-A337-75DF3E856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9765C-A673-5D65-37F0-0CF511D7F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6445066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8846C-7E92-B5F8-1DF8-6E7634BC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56" y="1709738"/>
            <a:ext cx="8798062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568B9-E03A-1D57-0642-96D69BFC3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556" y="4589463"/>
            <a:ext cx="87980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8780E-0D8E-5E62-999B-AE54CA3F1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1508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B6AD7-E621-CA31-32E5-675436ED66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7506" y="866164"/>
            <a:ext cx="4258294" cy="56445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5A24CF-0D94-C916-7412-85EB6B152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866163"/>
            <a:ext cx="4339418" cy="56445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F39BB-8C49-BD06-1DCC-AD45E91F6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7CACB-54AF-664A-5243-FE7D5A17C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6969815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F80D13-5F5E-42AB-2BA6-5738D99EF5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690076"/>
            <a:ext cx="4358468" cy="48206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17066-2C8D-B4CF-B250-9D4C4C054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558" y="866164"/>
            <a:ext cx="430941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2D3FB-D255-43DA-1099-E90CC161B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9558" y="1690076"/>
            <a:ext cx="4309418" cy="48206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96DB53-80EA-EC53-6D87-AB2EA80CDE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866163"/>
            <a:ext cx="4358468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A20845-3FCD-0D5B-07F1-0AF43A5A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362093-6FB4-CACB-D18A-837A20406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4341177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1B3AB8-58B5-5935-08B3-938A5D8D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0AE119-D530-736B-1867-6FFA797C3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2714120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A6683-8C53-89CC-04B1-AA1A41FF5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23081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78598B-9904-A5F9-B9EA-0BE7109637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5099830" cy="55233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8F43AE-B513-DCCC-5551-7A4CCAF0F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6382" y="987425"/>
            <a:ext cx="3423431" cy="5523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263F6-2D80-E0E9-B872-6233B8FD1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B7A932-4C27-39E7-4F87-E99486619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0913507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B8AD60-1E7A-A253-C1DE-73C838722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C6EBB-F71A-725D-04B8-05A437BD1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107068-BEC9-B7B8-9067-79BA3D87D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6811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69925" indent="-325438">
              <a:buFont typeface="Wingdings" charset="2"/>
              <a:buChar char="q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88421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7537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94154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6951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0528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0884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75374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7871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3433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03914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67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4" y="469200"/>
            <a:ext cx="7772400" cy="130823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4" y="1941516"/>
            <a:ext cx="5009103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5967630"/>
            <a:ext cx="9144001" cy="890370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ecelogorb.psd"/>
          <p:cNvPicPr>
            <a:picLocks noChangeAspect="1"/>
          </p:cNvPicPr>
          <p:nvPr userDrawn="1"/>
        </p:nvPicPr>
        <p:blipFill>
          <a:blip r:embed="rId3">
            <a:lum bright="-8000"/>
          </a:blip>
          <a:stretch>
            <a:fillRect/>
          </a:stretch>
        </p:blipFill>
        <p:spPr>
          <a:xfrm>
            <a:off x="252528" y="6080245"/>
            <a:ext cx="3275179" cy="655036"/>
          </a:xfrm>
          <a:prstGeom prst="rect">
            <a:avLst/>
          </a:prstGeom>
          <a:effectLst/>
        </p:spPr>
      </p:pic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08519" y="6259200"/>
            <a:ext cx="3895838" cy="3544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28590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994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48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648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5421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0214"/>
            <a:ext cx="4040188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70214"/>
            <a:ext cx="4041775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49788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829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68135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879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7290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48755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33451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755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52357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0820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3316288" y="107042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6288" y="518522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1" y="1070426"/>
            <a:ext cx="2859088" cy="4919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6408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84071" y="145143"/>
            <a:ext cx="5959929" cy="771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35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3078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6753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3927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3583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85609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2787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90549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13194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37132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9447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13786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00649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0191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54154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45867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37371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77408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29212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38355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5669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0625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94368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96810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8932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86633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156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04901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3421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7537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4782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Relationship Id="rId14" Type="http://schemas.openxmlformats.org/officeDocument/2006/relationships/image" Target="../media/image1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theme" Target="../theme/theme25.xml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6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slideLayout" Target="../slideLayouts/slideLayout311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8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13.xml"/><Relationship Id="rId1" Type="http://schemas.openxmlformats.org/officeDocument/2006/relationships/slideLayout" Target="../slideLayouts/slideLayout312.xml"/><Relationship Id="rId6" Type="http://schemas.openxmlformats.org/officeDocument/2006/relationships/slideLayout" Target="../slideLayouts/slideLayout317.xml"/><Relationship Id="rId11" Type="http://schemas.openxmlformats.org/officeDocument/2006/relationships/slideLayout" Target="../slideLayouts/slideLayout322.xml"/><Relationship Id="rId5" Type="http://schemas.openxmlformats.org/officeDocument/2006/relationships/slideLayout" Target="../slideLayouts/slideLayout316.xml"/><Relationship Id="rId10" Type="http://schemas.openxmlformats.org/officeDocument/2006/relationships/slideLayout" Target="../slideLayouts/slideLayout321.xml"/><Relationship Id="rId4" Type="http://schemas.openxmlformats.org/officeDocument/2006/relationships/slideLayout" Target="../slideLayouts/slideLayout315.xml"/><Relationship Id="rId9" Type="http://schemas.openxmlformats.org/officeDocument/2006/relationships/slideLayout" Target="../slideLayouts/slideLayout320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0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40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35.xml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51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46.xml"/><Relationship Id="rId1" Type="http://schemas.openxmlformats.org/officeDocument/2006/relationships/slideLayout" Target="../slideLayouts/slideLayout345.xml"/><Relationship Id="rId6" Type="http://schemas.openxmlformats.org/officeDocument/2006/relationships/slideLayout" Target="../slideLayouts/slideLayout350.xml"/><Relationship Id="rId11" Type="http://schemas.openxmlformats.org/officeDocument/2006/relationships/slideLayout" Target="../slideLayouts/slideLayout355.xml"/><Relationship Id="rId5" Type="http://schemas.openxmlformats.org/officeDocument/2006/relationships/slideLayout" Target="../slideLayouts/slideLayout349.xml"/><Relationship Id="rId10" Type="http://schemas.openxmlformats.org/officeDocument/2006/relationships/slideLayout" Target="../slideLayouts/slideLayout354.xml"/><Relationship Id="rId4" Type="http://schemas.openxmlformats.org/officeDocument/2006/relationships/slideLayout" Target="../slideLayouts/slideLayout348.xml"/><Relationship Id="rId9" Type="http://schemas.openxmlformats.org/officeDocument/2006/relationships/slideLayout" Target="../slideLayouts/slideLayout35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62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56.xml"/><Relationship Id="rId6" Type="http://schemas.openxmlformats.org/officeDocument/2006/relationships/slideLayout" Target="../slideLayouts/slideLayout361.xml"/><Relationship Id="rId11" Type="http://schemas.openxmlformats.org/officeDocument/2006/relationships/slideLayout" Target="../slideLayouts/slideLayout366.xml"/><Relationship Id="rId5" Type="http://schemas.openxmlformats.org/officeDocument/2006/relationships/slideLayout" Target="../slideLayouts/slideLayout360.xml"/><Relationship Id="rId10" Type="http://schemas.openxmlformats.org/officeDocument/2006/relationships/slideLayout" Target="../slideLayouts/slideLayout365.xml"/><Relationship Id="rId4" Type="http://schemas.openxmlformats.org/officeDocument/2006/relationships/slideLayout" Target="../slideLayouts/slideLayout359.xml"/><Relationship Id="rId9" Type="http://schemas.openxmlformats.org/officeDocument/2006/relationships/slideLayout" Target="../slideLayouts/slideLayout36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73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68.xml"/><Relationship Id="rId1" Type="http://schemas.openxmlformats.org/officeDocument/2006/relationships/slideLayout" Target="../slideLayouts/slideLayout367.xml"/><Relationship Id="rId6" Type="http://schemas.openxmlformats.org/officeDocument/2006/relationships/slideLayout" Target="../slideLayouts/slideLayout372.xml"/><Relationship Id="rId11" Type="http://schemas.openxmlformats.org/officeDocument/2006/relationships/slideLayout" Target="../slideLayouts/slideLayout377.xml"/><Relationship Id="rId5" Type="http://schemas.openxmlformats.org/officeDocument/2006/relationships/slideLayout" Target="../slideLayouts/slideLayout371.xml"/><Relationship Id="rId10" Type="http://schemas.openxmlformats.org/officeDocument/2006/relationships/slideLayout" Target="../slideLayouts/slideLayout376.xml"/><Relationship Id="rId4" Type="http://schemas.openxmlformats.org/officeDocument/2006/relationships/slideLayout" Target="../slideLayouts/slideLayout370.xml"/><Relationship Id="rId9" Type="http://schemas.openxmlformats.org/officeDocument/2006/relationships/slideLayout" Target="../slideLayouts/slideLayout37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5.xml"/><Relationship Id="rId3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84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79.xml"/><Relationship Id="rId1" Type="http://schemas.openxmlformats.org/officeDocument/2006/relationships/slideLayout" Target="../slideLayouts/slideLayout378.xml"/><Relationship Id="rId6" Type="http://schemas.openxmlformats.org/officeDocument/2006/relationships/slideLayout" Target="../slideLayouts/slideLayout383.xml"/><Relationship Id="rId11" Type="http://schemas.openxmlformats.org/officeDocument/2006/relationships/slideLayout" Target="../slideLayouts/slideLayout388.xml"/><Relationship Id="rId5" Type="http://schemas.openxmlformats.org/officeDocument/2006/relationships/slideLayout" Target="../slideLayouts/slideLayout382.xml"/><Relationship Id="rId10" Type="http://schemas.openxmlformats.org/officeDocument/2006/relationships/slideLayout" Target="../slideLayouts/slideLayout387.xml"/><Relationship Id="rId4" Type="http://schemas.openxmlformats.org/officeDocument/2006/relationships/slideLayout" Target="../slideLayouts/slideLayout381.xml"/><Relationship Id="rId9" Type="http://schemas.openxmlformats.org/officeDocument/2006/relationships/slideLayout" Target="../slideLayouts/slideLayout38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6.xml"/><Relationship Id="rId3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5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0.xml"/><Relationship Id="rId1" Type="http://schemas.openxmlformats.org/officeDocument/2006/relationships/slideLayout" Target="../slideLayouts/slideLayout389.xml"/><Relationship Id="rId6" Type="http://schemas.openxmlformats.org/officeDocument/2006/relationships/slideLayout" Target="../slideLayouts/slideLayout394.xml"/><Relationship Id="rId11" Type="http://schemas.openxmlformats.org/officeDocument/2006/relationships/slideLayout" Target="../slideLayouts/slideLayout399.xml"/><Relationship Id="rId5" Type="http://schemas.openxmlformats.org/officeDocument/2006/relationships/slideLayout" Target="../slideLayouts/slideLayout393.xml"/><Relationship Id="rId10" Type="http://schemas.openxmlformats.org/officeDocument/2006/relationships/slideLayout" Target="../slideLayouts/slideLayout398.xml"/><Relationship Id="rId4" Type="http://schemas.openxmlformats.org/officeDocument/2006/relationships/slideLayout" Target="../slideLayouts/slideLayout392.xml"/><Relationship Id="rId9" Type="http://schemas.openxmlformats.org/officeDocument/2006/relationships/slideLayout" Target="../slideLayouts/slideLayout397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406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1.xml"/><Relationship Id="rId1" Type="http://schemas.openxmlformats.org/officeDocument/2006/relationships/slideLayout" Target="../slideLayouts/slideLayout400.xml"/><Relationship Id="rId6" Type="http://schemas.openxmlformats.org/officeDocument/2006/relationships/slideLayout" Target="../slideLayouts/slideLayout405.xml"/><Relationship Id="rId11" Type="http://schemas.openxmlformats.org/officeDocument/2006/relationships/slideLayout" Target="../slideLayouts/slideLayout410.xml"/><Relationship Id="rId5" Type="http://schemas.openxmlformats.org/officeDocument/2006/relationships/slideLayout" Target="../slideLayouts/slideLayout404.xml"/><Relationship Id="rId10" Type="http://schemas.openxmlformats.org/officeDocument/2006/relationships/slideLayout" Target="../slideLayouts/slideLayout409.xml"/><Relationship Id="rId4" Type="http://schemas.openxmlformats.org/officeDocument/2006/relationships/slideLayout" Target="../slideLayouts/slideLayout403.xml"/><Relationship Id="rId9" Type="http://schemas.openxmlformats.org/officeDocument/2006/relationships/slideLayout" Target="../slideLayouts/slideLayout408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3.xml"/><Relationship Id="rId7" Type="http://schemas.openxmlformats.org/officeDocument/2006/relationships/slideLayout" Target="../slideLayouts/slideLayout417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12.xml"/><Relationship Id="rId1" Type="http://schemas.openxmlformats.org/officeDocument/2006/relationships/slideLayout" Target="../slideLayouts/slideLayout411.xml"/><Relationship Id="rId6" Type="http://schemas.openxmlformats.org/officeDocument/2006/relationships/slideLayout" Target="../slideLayouts/slideLayout416.xml"/><Relationship Id="rId11" Type="http://schemas.openxmlformats.org/officeDocument/2006/relationships/slideLayout" Target="../slideLayouts/slideLayout421.xml"/><Relationship Id="rId5" Type="http://schemas.openxmlformats.org/officeDocument/2006/relationships/slideLayout" Target="../slideLayouts/slideLayout415.xml"/><Relationship Id="rId10" Type="http://schemas.openxmlformats.org/officeDocument/2006/relationships/slideLayout" Target="../slideLayouts/slideLayout420.xml"/><Relationship Id="rId4" Type="http://schemas.openxmlformats.org/officeDocument/2006/relationships/slideLayout" Target="../slideLayouts/slideLayout414.xml"/><Relationship Id="rId9" Type="http://schemas.openxmlformats.org/officeDocument/2006/relationships/slideLayout" Target="../slideLayouts/slideLayout4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4.xml"/><Relationship Id="rId7" Type="http://schemas.openxmlformats.org/officeDocument/2006/relationships/slideLayout" Target="../slideLayouts/slideLayout428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23.xml"/><Relationship Id="rId1" Type="http://schemas.openxmlformats.org/officeDocument/2006/relationships/slideLayout" Target="../slideLayouts/slideLayout422.xml"/><Relationship Id="rId6" Type="http://schemas.openxmlformats.org/officeDocument/2006/relationships/slideLayout" Target="../slideLayouts/slideLayout427.xml"/><Relationship Id="rId11" Type="http://schemas.openxmlformats.org/officeDocument/2006/relationships/slideLayout" Target="../slideLayouts/slideLayout432.xml"/><Relationship Id="rId5" Type="http://schemas.openxmlformats.org/officeDocument/2006/relationships/slideLayout" Target="../slideLayouts/slideLayout426.xml"/><Relationship Id="rId10" Type="http://schemas.openxmlformats.org/officeDocument/2006/relationships/slideLayout" Target="../slideLayouts/slideLayout431.xml"/><Relationship Id="rId4" Type="http://schemas.openxmlformats.org/officeDocument/2006/relationships/slideLayout" Target="../slideLayouts/slideLayout425.xml"/><Relationship Id="rId9" Type="http://schemas.openxmlformats.org/officeDocument/2006/relationships/slideLayout" Target="../slideLayouts/slideLayout430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0.xml"/><Relationship Id="rId13" Type="http://schemas.openxmlformats.org/officeDocument/2006/relationships/theme" Target="../theme/theme41.xml"/><Relationship Id="rId3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9.xml"/><Relationship Id="rId12" Type="http://schemas.openxmlformats.org/officeDocument/2006/relationships/slideLayout" Target="../slideLayouts/slideLayout444.xml"/><Relationship Id="rId2" Type="http://schemas.openxmlformats.org/officeDocument/2006/relationships/slideLayout" Target="../slideLayouts/slideLayout434.xml"/><Relationship Id="rId1" Type="http://schemas.openxmlformats.org/officeDocument/2006/relationships/slideLayout" Target="../slideLayouts/slideLayout433.xml"/><Relationship Id="rId6" Type="http://schemas.openxmlformats.org/officeDocument/2006/relationships/slideLayout" Target="../slideLayouts/slideLayout438.xml"/><Relationship Id="rId11" Type="http://schemas.openxmlformats.org/officeDocument/2006/relationships/slideLayout" Target="../slideLayouts/slideLayout443.xml"/><Relationship Id="rId5" Type="http://schemas.openxmlformats.org/officeDocument/2006/relationships/slideLayout" Target="../slideLayouts/slideLayout437.xml"/><Relationship Id="rId10" Type="http://schemas.openxmlformats.org/officeDocument/2006/relationships/slideLayout" Target="../slideLayouts/slideLayout442.xml"/><Relationship Id="rId4" Type="http://schemas.openxmlformats.org/officeDocument/2006/relationships/slideLayout" Target="../slideLayouts/slideLayout436.xml"/><Relationship Id="rId9" Type="http://schemas.openxmlformats.org/officeDocument/2006/relationships/slideLayout" Target="../slideLayouts/slideLayout441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2.xml"/><Relationship Id="rId13" Type="http://schemas.openxmlformats.org/officeDocument/2006/relationships/theme" Target="../theme/theme42.xml"/><Relationship Id="rId3" Type="http://schemas.openxmlformats.org/officeDocument/2006/relationships/slideLayout" Target="../slideLayouts/slideLayout447.xml"/><Relationship Id="rId7" Type="http://schemas.openxmlformats.org/officeDocument/2006/relationships/slideLayout" Target="../slideLayouts/slideLayout451.xml"/><Relationship Id="rId12" Type="http://schemas.openxmlformats.org/officeDocument/2006/relationships/slideLayout" Target="../slideLayouts/slideLayout456.xml"/><Relationship Id="rId2" Type="http://schemas.openxmlformats.org/officeDocument/2006/relationships/slideLayout" Target="../slideLayouts/slideLayout446.xml"/><Relationship Id="rId1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50.xml"/><Relationship Id="rId11" Type="http://schemas.openxmlformats.org/officeDocument/2006/relationships/slideLayout" Target="../slideLayouts/slideLayout455.xml"/><Relationship Id="rId5" Type="http://schemas.openxmlformats.org/officeDocument/2006/relationships/slideLayout" Target="../slideLayouts/slideLayout449.xml"/><Relationship Id="rId10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53.xml"/></Relationships>
</file>

<file path=ppt/slideMasters/_rels/slideMaster43.xml.rels><?xml version="1.0" encoding="UTF-8" standalone="yes"?>
<Relationships xmlns="http://schemas.openxmlformats.org/package/2006/relationships"><Relationship Id="rId3" Type="http://schemas.openxmlformats.org/officeDocument/2006/relationships/theme" Target="../theme/theme43.xml"/><Relationship Id="rId2" Type="http://schemas.openxmlformats.org/officeDocument/2006/relationships/slideLayout" Target="../slideLayouts/slideLayout458.xml"/><Relationship Id="rId1" Type="http://schemas.openxmlformats.org/officeDocument/2006/relationships/slideLayout" Target="../slideLayouts/slideLayout457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6.xml"/><Relationship Id="rId3" Type="http://schemas.openxmlformats.org/officeDocument/2006/relationships/slideLayout" Target="../slideLayouts/slideLayout461.xml"/><Relationship Id="rId7" Type="http://schemas.openxmlformats.org/officeDocument/2006/relationships/slideLayout" Target="../slideLayouts/slideLayout465.xml"/><Relationship Id="rId12" Type="http://schemas.openxmlformats.org/officeDocument/2006/relationships/image" Target="../media/image10.svg"/><Relationship Id="rId2" Type="http://schemas.openxmlformats.org/officeDocument/2006/relationships/slideLayout" Target="../slideLayouts/slideLayout460.xml"/><Relationship Id="rId1" Type="http://schemas.openxmlformats.org/officeDocument/2006/relationships/slideLayout" Target="../slideLayouts/slideLayout459.xml"/><Relationship Id="rId6" Type="http://schemas.openxmlformats.org/officeDocument/2006/relationships/slideLayout" Target="../slideLayouts/slideLayout464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63.xml"/><Relationship Id="rId10" Type="http://schemas.openxmlformats.org/officeDocument/2006/relationships/theme" Target="../theme/theme44.xml"/><Relationship Id="rId4" Type="http://schemas.openxmlformats.org/officeDocument/2006/relationships/slideLayout" Target="../slideLayouts/slideLayout462.xml"/><Relationship Id="rId9" Type="http://schemas.openxmlformats.org/officeDocument/2006/relationships/slideLayout" Target="../slideLayouts/slideLayout46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818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7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1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7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0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4864" y="6356176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53336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7275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517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7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7976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B59C95-9F24-CC4B-832C-1D8C21792A43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366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7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68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15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1" r:id="rId2"/>
    <p:sldLayoutId id="2147484972" r:id="rId3"/>
    <p:sldLayoutId id="2147484973" r:id="rId4"/>
    <p:sldLayoutId id="2147484974" r:id="rId5"/>
    <p:sldLayoutId id="2147484975" r:id="rId6"/>
    <p:sldLayoutId id="2147484976" r:id="rId7"/>
    <p:sldLayoutId id="2147484977" r:id="rId8"/>
    <p:sldLayoutId id="2147484978" r:id="rId9"/>
    <p:sldLayoutId id="2147484979" r:id="rId10"/>
    <p:sldLayoutId id="2147484980" r:id="rId11"/>
    <p:sldLayoutId id="214748498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5800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1" r:id="rId1"/>
    <p:sldLayoutId id="2147485412" r:id="rId2"/>
    <p:sldLayoutId id="2147485413" r:id="rId3"/>
    <p:sldLayoutId id="2147485414" r:id="rId4"/>
    <p:sldLayoutId id="2147485415" r:id="rId5"/>
    <p:sldLayoutId id="2147485416" r:id="rId6"/>
    <p:sldLayoutId id="2147485417" r:id="rId7"/>
    <p:sldLayoutId id="2147485418" r:id="rId8"/>
    <p:sldLayoutId id="2147485419" r:id="rId9"/>
    <p:sldLayoutId id="2147485420" r:id="rId10"/>
    <p:sldLayoutId id="214748542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2163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535" r:id="rId3"/>
    <p:sldLayoutId id="2147485536" r:id="rId4"/>
    <p:sldLayoutId id="2147485537" r:id="rId5"/>
    <p:sldLayoutId id="2147485538" r:id="rId6"/>
    <p:sldLayoutId id="2147485539" r:id="rId7"/>
    <p:sldLayoutId id="2147485540" r:id="rId8"/>
    <p:sldLayoutId id="2147485541" r:id="rId9"/>
    <p:sldLayoutId id="2147485542" r:id="rId10"/>
    <p:sldLayoutId id="214748554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82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6" r:id="rId1"/>
    <p:sldLayoutId id="2147485667" r:id="rId2"/>
    <p:sldLayoutId id="2147485668" r:id="rId3"/>
    <p:sldLayoutId id="2147485669" r:id="rId4"/>
    <p:sldLayoutId id="2147485670" r:id="rId5"/>
    <p:sldLayoutId id="2147485671" r:id="rId6"/>
    <p:sldLayoutId id="2147485672" r:id="rId7"/>
    <p:sldLayoutId id="2147485673" r:id="rId8"/>
    <p:sldLayoutId id="2147485674" r:id="rId9"/>
    <p:sldLayoutId id="2147485675" r:id="rId10"/>
    <p:sldLayoutId id="2147485676" r:id="rId11"/>
    <p:sldLayoutId id="2147485677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73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5" r:id="rId1"/>
    <p:sldLayoutId id="2147485716" r:id="rId2"/>
    <p:sldLayoutId id="2147485717" r:id="rId3"/>
    <p:sldLayoutId id="2147485718" r:id="rId4"/>
    <p:sldLayoutId id="2147485719" r:id="rId5"/>
    <p:sldLayoutId id="2147485720" r:id="rId6"/>
    <p:sldLayoutId id="2147485721" r:id="rId7"/>
    <p:sldLayoutId id="2147485722" r:id="rId8"/>
    <p:sldLayoutId id="2147485723" r:id="rId9"/>
    <p:sldLayoutId id="2147485724" r:id="rId10"/>
    <p:sldLayoutId id="2147485725" r:id="rId11"/>
    <p:sldLayoutId id="214748572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95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37792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73" r:id="rId1"/>
    <p:sldLayoutId id="2147486474" r:id="rId2"/>
    <p:sldLayoutId id="2147486475" r:id="rId3"/>
    <p:sldLayoutId id="2147486476" r:id="rId4"/>
    <p:sldLayoutId id="2147486477" r:id="rId5"/>
    <p:sldLayoutId id="2147486478" r:id="rId6"/>
    <p:sldLayoutId id="2147486479" r:id="rId7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ts val="5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ts val="5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ts val="5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5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5" r:id="rId1"/>
    <p:sldLayoutId id="2147486596" r:id="rId2"/>
    <p:sldLayoutId id="2147486597" r:id="rId3"/>
    <p:sldLayoutId id="2147486598" r:id="rId4"/>
    <p:sldLayoutId id="2147486599" r:id="rId5"/>
    <p:sldLayoutId id="2147486600" r:id="rId6"/>
    <p:sldLayoutId id="2147486601" r:id="rId7"/>
    <p:sldLayoutId id="2147486602" r:id="rId8"/>
    <p:sldLayoutId id="2147486603" r:id="rId9"/>
    <p:sldLayoutId id="2147486604" r:id="rId10"/>
    <p:sldLayoutId id="214748660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2" r:id="rId1"/>
    <p:sldLayoutId id="2147486873" r:id="rId2"/>
    <p:sldLayoutId id="2147486874" r:id="rId3"/>
    <p:sldLayoutId id="2147486875" r:id="rId4"/>
    <p:sldLayoutId id="2147486876" r:id="rId5"/>
    <p:sldLayoutId id="2147486877" r:id="rId6"/>
    <p:sldLayoutId id="2147486878" r:id="rId7"/>
    <p:sldLayoutId id="2147486879" r:id="rId8"/>
    <p:sldLayoutId id="2147486880" r:id="rId9"/>
    <p:sldLayoutId id="2147486881" r:id="rId10"/>
    <p:sldLayoutId id="21474868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1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223C560-0E5F-EA4E-BC8F-576A579681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107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1080" name="Picture 7" descr="safari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7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21" r:id="rId1"/>
    <p:sldLayoutId id="2147487122" r:id="rId2"/>
    <p:sldLayoutId id="2147487123" r:id="rId3"/>
    <p:sldLayoutId id="2147487124" r:id="rId4"/>
    <p:sldLayoutId id="2147487125" r:id="rId5"/>
    <p:sldLayoutId id="2147487126" r:id="rId6"/>
    <p:sldLayoutId id="2147487127" r:id="rId7"/>
    <p:sldLayoutId id="2147487128" r:id="rId8"/>
    <p:sldLayoutId id="2147487129" r:id="rId9"/>
    <p:sldLayoutId id="2147487130" r:id="rId10"/>
    <p:sldLayoutId id="21474871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940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45" r:id="rId1"/>
    <p:sldLayoutId id="2147487146" r:id="rId2"/>
    <p:sldLayoutId id="2147487147" r:id="rId3"/>
    <p:sldLayoutId id="2147487148" r:id="rId4"/>
    <p:sldLayoutId id="2147487149" r:id="rId5"/>
    <p:sldLayoutId id="2147487150" r:id="rId6"/>
    <p:sldLayoutId id="2147487151" r:id="rId7"/>
    <p:sldLayoutId id="2147487152" r:id="rId8"/>
    <p:sldLayoutId id="2147487153" r:id="rId9"/>
    <p:sldLayoutId id="2147487154" r:id="rId10"/>
    <p:sldLayoutId id="2147487155" r:id="rId11"/>
    <p:sldLayoutId id="214748715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FC36330-171D-874A-B302-CA3D704439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9990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999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9992" name="Picture 7" descr="safari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6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95" r:id="rId1"/>
    <p:sldLayoutId id="2147487196" r:id="rId2"/>
    <p:sldLayoutId id="2147487197" r:id="rId3"/>
    <p:sldLayoutId id="2147487198" r:id="rId4"/>
    <p:sldLayoutId id="2147487199" r:id="rId5"/>
    <p:sldLayoutId id="2147487200" r:id="rId6"/>
    <p:sldLayoutId id="2147487201" r:id="rId7"/>
    <p:sldLayoutId id="2147487202" r:id="rId8"/>
    <p:sldLayoutId id="2147487203" r:id="rId9"/>
    <p:sldLayoutId id="2147487204" r:id="rId10"/>
    <p:sldLayoutId id="214748720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2694B9D-8BFE-654E-8D86-2D1B27ECA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07" r:id="rId1"/>
    <p:sldLayoutId id="2147487208" r:id="rId2"/>
    <p:sldLayoutId id="2147487209" r:id="rId3"/>
    <p:sldLayoutId id="2147487210" r:id="rId4"/>
    <p:sldLayoutId id="2147487211" r:id="rId5"/>
    <p:sldLayoutId id="2147487212" r:id="rId6"/>
    <p:sldLayoutId id="2147487213" r:id="rId7"/>
    <p:sldLayoutId id="2147487214" r:id="rId8"/>
    <p:sldLayoutId id="2147487215" r:id="rId9"/>
    <p:sldLayoutId id="2147487216" r:id="rId10"/>
    <p:sldLayoutId id="214748721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3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59" r:id="rId1"/>
    <p:sldLayoutId id="2147487260" r:id="rId2"/>
    <p:sldLayoutId id="2147487261" r:id="rId3"/>
    <p:sldLayoutId id="2147487262" r:id="rId4"/>
    <p:sldLayoutId id="2147487263" r:id="rId5"/>
    <p:sldLayoutId id="2147487264" r:id="rId6"/>
    <p:sldLayoutId id="2147487265" r:id="rId7"/>
    <p:sldLayoutId id="2147487266" r:id="rId8"/>
    <p:sldLayoutId id="2147487267" r:id="rId9"/>
    <p:sldLayoutId id="2147487268" r:id="rId10"/>
    <p:sldLayoutId id="214748726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75" r:id="rId1"/>
    <p:sldLayoutId id="2147487576" r:id="rId2"/>
    <p:sldLayoutId id="2147487577" r:id="rId3"/>
    <p:sldLayoutId id="2147487578" r:id="rId4"/>
    <p:sldLayoutId id="2147487579" r:id="rId5"/>
    <p:sldLayoutId id="2147487580" r:id="rId6"/>
    <p:sldLayoutId id="2147487581" r:id="rId7"/>
    <p:sldLayoutId id="2147487582" r:id="rId8"/>
    <p:sldLayoutId id="2147487583" r:id="rId9"/>
    <p:sldLayoutId id="2147487584" r:id="rId10"/>
    <p:sldLayoutId id="21474875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6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24" r:id="rId1"/>
    <p:sldLayoutId id="2147487625" r:id="rId2"/>
    <p:sldLayoutId id="2147487626" r:id="rId3"/>
    <p:sldLayoutId id="2147487627" r:id="rId4"/>
    <p:sldLayoutId id="2147487628" r:id="rId5"/>
    <p:sldLayoutId id="2147487629" r:id="rId6"/>
    <p:sldLayoutId id="2147487630" r:id="rId7"/>
    <p:sldLayoutId id="2147487631" r:id="rId8"/>
    <p:sldLayoutId id="2147487632" r:id="rId9"/>
    <p:sldLayoutId id="2147487633" r:id="rId10"/>
    <p:sldLayoutId id="214748763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7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77" r:id="rId1"/>
    <p:sldLayoutId id="2147488078" r:id="rId2"/>
    <p:sldLayoutId id="2147488079" r:id="rId3"/>
    <p:sldLayoutId id="2147488080" r:id="rId4"/>
    <p:sldLayoutId id="2147488081" r:id="rId5"/>
    <p:sldLayoutId id="2147488082" r:id="rId6"/>
    <p:sldLayoutId id="2147488083" r:id="rId7"/>
    <p:sldLayoutId id="2147488084" r:id="rId8"/>
    <p:sldLayoutId id="2147488085" r:id="rId9"/>
    <p:sldLayoutId id="2147488086" r:id="rId10"/>
    <p:sldLayoutId id="214748808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02444" indent="-2440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1650">
          <a:solidFill>
            <a:schemeClr val="tx1"/>
          </a:solidFill>
          <a:latin typeface="+mn-lt"/>
        </a:defRPr>
      </a:lvl2pPr>
      <a:lvl3pPr marL="766763" indent="-2631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3pPr>
      <a:lvl4pPr marL="1004888" indent="-2369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2608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6037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9466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2895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6324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57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40" r:id="rId1"/>
    <p:sldLayoutId id="2147488141" r:id="rId2"/>
    <p:sldLayoutId id="2147488142" r:id="rId3"/>
    <p:sldLayoutId id="2147488143" r:id="rId4"/>
    <p:sldLayoutId id="2147488144" r:id="rId5"/>
    <p:sldLayoutId id="2147488145" r:id="rId6"/>
    <p:sldLayoutId id="2147488146" r:id="rId7"/>
    <p:sldLayoutId id="2147488147" r:id="rId8"/>
    <p:sldLayoutId id="2147488148" r:id="rId9"/>
    <p:sldLayoutId id="2147488149" r:id="rId10"/>
    <p:sldLayoutId id="214748815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3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52" r:id="rId1"/>
    <p:sldLayoutId id="2147488153" r:id="rId2"/>
    <p:sldLayoutId id="2147488154" r:id="rId3"/>
    <p:sldLayoutId id="2147488155" r:id="rId4"/>
    <p:sldLayoutId id="2147488156" r:id="rId5"/>
    <p:sldLayoutId id="2147488157" r:id="rId6"/>
    <p:sldLayoutId id="2147488158" r:id="rId7"/>
    <p:sldLayoutId id="2147488159" r:id="rId8"/>
    <p:sldLayoutId id="2147488160" r:id="rId9"/>
    <p:sldLayoutId id="2147488161" r:id="rId10"/>
    <p:sldLayoutId id="214748816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Garamond" pitchFamily="18" charset="0"/>
              </a:defRPr>
            </a:lvl1pPr>
          </a:lstStyle>
          <a:p>
            <a:endParaRPr 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4CAE9295-42F8-0747-9AE1-33958E89C374}" type="slidenum">
              <a:rPr lang="en-US" smtClean="0"/>
              <a:t>‹#›</a:t>
            </a:fld>
            <a:endParaRPr 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/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2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64" r:id="rId1"/>
    <p:sldLayoutId id="2147488165" r:id="rId2"/>
    <p:sldLayoutId id="2147488166" r:id="rId3"/>
    <p:sldLayoutId id="2147488167" r:id="rId4"/>
    <p:sldLayoutId id="2147488168" r:id="rId5"/>
    <p:sldLayoutId id="2147488169" r:id="rId6"/>
    <p:sldLayoutId id="2147488170" r:id="rId7"/>
    <p:sldLayoutId id="2147488171" r:id="rId8"/>
    <p:sldLayoutId id="2147488172" r:id="rId9"/>
    <p:sldLayoutId id="2147488173" r:id="rId10"/>
    <p:sldLayoutId id="214748817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02444" indent="-2440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1650">
          <a:solidFill>
            <a:schemeClr val="tx1"/>
          </a:solidFill>
          <a:latin typeface="+mn-lt"/>
        </a:defRPr>
      </a:lvl2pPr>
      <a:lvl3pPr marL="766763" indent="-2631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3pPr>
      <a:lvl4pPr marL="1004888" indent="-2369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2608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6037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9466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2895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6324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</p:spPr>
        <p:txBody>
          <a:bodyPr vert="horz" lIns="0" tIns="45713" rIns="0" bIns="45713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3"/>
            <a:ext cx="8229600" cy="483076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5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25"/>
            <a:ext cx="2895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5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9"/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8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76" r:id="rId1"/>
    <p:sldLayoutId id="2147488177" r:id="rId2"/>
    <p:sldLayoutId id="2147488178" r:id="rId3"/>
    <p:sldLayoutId id="2147488179" r:id="rId4"/>
    <p:sldLayoutId id="2147488180" r:id="rId5"/>
    <p:sldLayoutId id="2147488181" r:id="rId6"/>
    <p:sldLayoutId id="2147488182" r:id="rId7"/>
    <p:sldLayoutId id="2147488183" r:id="rId8"/>
    <p:sldLayoutId id="2147488184" r:id="rId9"/>
    <p:sldLayoutId id="2147488185" r:id="rId10"/>
    <p:sldLayoutId id="2147488186" r:id="rId11"/>
  </p:sldLayoutIdLst>
  <p:hf hdr="0" ftr="0" dt="0"/>
  <p:txStyles>
    <p:titleStyle>
      <a:lvl1pPr algn="ctr" defTabSz="91425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848" indent="-342848" algn="l" defTabSz="91425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91425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91425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91425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177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1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89" r:id="rId1"/>
    <p:sldLayoutId id="2147488190" r:id="rId2"/>
    <p:sldLayoutId id="2147488191" r:id="rId3"/>
    <p:sldLayoutId id="2147488192" r:id="rId4"/>
    <p:sldLayoutId id="2147488193" r:id="rId5"/>
    <p:sldLayoutId id="2147488194" r:id="rId6"/>
    <p:sldLayoutId id="2147488195" r:id="rId7"/>
    <p:sldLayoutId id="2147488196" r:id="rId8"/>
    <p:sldLayoutId id="2147488197" r:id="rId9"/>
    <p:sldLayoutId id="2147488198" r:id="rId10"/>
    <p:sldLayoutId id="214748819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" y="6536970"/>
            <a:ext cx="9144001" cy="3704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dirty="0"/>
          </a:p>
        </p:txBody>
      </p:sp>
      <p:sp>
        <p:nvSpPr>
          <p:cNvPr id="9" name="Rectangle 8"/>
          <p:cNvSpPr/>
          <p:nvPr/>
        </p:nvSpPr>
        <p:spPr>
          <a:xfrm>
            <a:off x="366963" y="1006133"/>
            <a:ext cx="8410073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964" y="1138595"/>
            <a:ext cx="8410073" cy="53116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9A79501A-6899-B540-BD7F-353D672C4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16375" y="6567235"/>
            <a:ext cx="1260661" cy="270767"/>
          </a:xfrm>
          <a:prstGeom prst="rect">
            <a:avLst/>
          </a:prstGeom>
        </p:spPr>
        <p:txBody>
          <a:bodyPr anchor="ctr" anchorCtr="0"/>
          <a:lstStyle>
            <a:lvl1pPr algn="r">
              <a:defRPr sz="1600" b="1">
                <a:solidFill>
                  <a:schemeClr val="bg1"/>
                </a:solidFill>
                <a:latin typeface="Corbel" panose="020B0503020204020204" pitchFamily="34" charset="0"/>
                <a:cs typeface="Calibri" panose="020F0502020204030204" pitchFamily="34" charset="0"/>
              </a:defRPr>
            </a:lvl1pPr>
          </a:lstStyle>
          <a:p>
            <a:fld id="{BE67019E-6B59-9444-A8F8-0CFAB6B698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64D9AE9-2733-754F-86B9-8A69E05BA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63" y="257434"/>
            <a:ext cx="8410073" cy="75346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750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04" r:id="rId1"/>
    <p:sldLayoutId id="2147488205" r:id="rId2"/>
    <p:sldLayoutId id="2147488206" r:id="rId3"/>
    <p:sldLayoutId id="2147488207" r:id="rId4"/>
    <p:sldLayoutId id="2147488208" r:id="rId5"/>
    <p:sldLayoutId id="2147488209" r:id="rId6"/>
    <p:sldLayoutId id="2147488210" r:id="rId7"/>
    <p:sldLayoutId id="2147488211" r:id="rId8"/>
    <p:sldLayoutId id="2147488212" r:id="rId9"/>
    <p:sldLayoutId id="2147488213" r:id="rId10"/>
    <p:sldLayoutId id="2147488214" r:id="rId11"/>
    <p:sldLayoutId id="2147488215" r:id="rId12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 spc="-50" baseline="0">
          <a:solidFill>
            <a:schemeClr val="accent1"/>
          </a:solidFill>
          <a:latin typeface="Corbel" panose="020B0503020204020204" pitchFamily="34" charset="0"/>
          <a:ea typeface="+mj-ea"/>
          <a:cs typeface="Calibri" panose="020F0502020204030204" pitchFamily="34" charset="0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Calibri" panose="020F0502020204030204" pitchFamily="34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Calibri" panose="020F050202020403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Calibri" panose="020F0502020204030204" pitchFamily="34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Calibri" panose="020F0502020204030204" pitchFamily="34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Calibri" panose="020F0502020204030204" pitchFamily="34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" y="6536970"/>
            <a:ext cx="9144001" cy="3704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dirty="0"/>
          </a:p>
        </p:txBody>
      </p:sp>
      <p:sp>
        <p:nvSpPr>
          <p:cNvPr id="9" name="Rectangle 8"/>
          <p:cNvSpPr/>
          <p:nvPr/>
        </p:nvSpPr>
        <p:spPr>
          <a:xfrm>
            <a:off x="366963" y="1006133"/>
            <a:ext cx="8410073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964" y="1138595"/>
            <a:ext cx="8410073" cy="53116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9A79501A-6899-B540-BD7F-353D672C4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16375" y="6567235"/>
            <a:ext cx="1260661" cy="270767"/>
          </a:xfrm>
          <a:prstGeom prst="rect">
            <a:avLst/>
          </a:prstGeom>
        </p:spPr>
        <p:txBody>
          <a:bodyPr anchor="ctr" anchorCtr="0"/>
          <a:lstStyle>
            <a:lvl1pPr algn="r">
              <a:defRPr sz="1600" b="1">
                <a:solidFill>
                  <a:schemeClr val="bg1"/>
                </a:solidFill>
                <a:latin typeface="Corbel" panose="020B0503020204020204" pitchFamily="34" charset="0"/>
                <a:cs typeface="Calibri" panose="020F0502020204030204" pitchFamily="34" charset="0"/>
              </a:defRPr>
            </a:lvl1pPr>
          </a:lstStyle>
          <a:p>
            <a:fld id="{BE67019E-6B59-9444-A8F8-0CFAB6B698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64D9AE9-2733-754F-86B9-8A69E05BA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63" y="257434"/>
            <a:ext cx="8410073" cy="75346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764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22" r:id="rId1"/>
    <p:sldLayoutId id="2147488223" r:id="rId2"/>
    <p:sldLayoutId id="2147488224" r:id="rId3"/>
    <p:sldLayoutId id="2147488225" r:id="rId4"/>
    <p:sldLayoutId id="2147488226" r:id="rId5"/>
    <p:sldLayoutId id="2147488227" r:id="rId6"/>
    <p:sldLayoutId id="2147488228" r:id="rId7"/>
    <p:sldLayoutId id="2147488229" r:id="rId8"/>
    <p:sldLayoutId id="2147488230" r:id="rId9"/>
    <p:sldLayoutId id="2147488231" r:id="rId10"/>
    <p:sldLayoutId id="2147488232" r:id="rId11"/>
    <p:sldLayoutId id="2147488233" r:id="rId12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 spc="-50" baseline="0">
          <a:solidFill>
            <a:schemeClr val="accent1"/>
          </a:solidFill>
          <a:latin typeface="Corbel" panose="020B0503020204020204" pitchFamily="34" charset="0"/>
          <a:ea typeface="+mj-ea"/>
          <a:cs typeface="Calibri" panose="020F0502020204030204" pitchFamily="34" charset="0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Calibri" panose="020F0502020204030204" pitchFamily="34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Calibri" panose="020F050202020403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Calibri" panose="020F0502020204030204" pitchFamily="34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Calibri" panose="020F0502020204030204" pitchFamily="34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Calibri" panose="020F0502020204030204" pitchFamily="34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40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35" r:id="rId1"/>
    <p:sldLayoutId id="214748823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BD56F-6254-F79B-61F9-1F7D13767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557" y="866164"/>
            <a:ext cx="8798061" cy="5644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D48E2-B4B9-DE97-6561-E7739C1E4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2099" y="6510726"/>
            <a:ext cx="63551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 b="1">
                <a:solidFill>
                  <a:srgbClr val="4473C4"/>
                </a:solidFill>
                <a:latin typeface="Garamond" panose="02020404030301010803" pitchFamily="18" charset="0"/>
              </a:defRPr>
            </a:lvl1pPr>
          </a:lstStyle>
          <a:p>
            <a:fld id="{926C5CFF-FC03-5F4C-B716-CBEBB43E48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ikdörtgen 22">
            <a:extLst>
              <a:ext uri="{FF2B5EF4-FFF2-40B4-BE49-F238E27FC236}">
                <a16:creationId xmlns:a16="http://schemas.microsoft.com/office/drawing/2014/main" id="{A658ED74-B003-831E-4241-F82450FDD8A5}"/>
              </a:ext>
            </a:extLst>
          </p:cNvPr>
          <p:cNvSpPr/>
          <p:nvPr userDrawn="1"/>
        </p:nvSpPr>
        <p:spPr>
          <a:xfrm>
            <a:off x="9489406" y="4991189"/>
            <a:ext cx="849085" cy="466531"/>
          </a:xfrm>
          <a:prstGeom prst="rect">
            <a:avLst/>
          </a:prstGeom>
          <a:solidFill>
            <a:srgbClr val="0160A0"/>
          </a:solidFill>
          <a:ln>
            <a:solidFill>
              <a:srgbClr val="016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8" name="Dikdörtgen 23">
            <a:extLst>
              <a:ext uri="{FF2B5EF4-FFF2-40B4-BE49-F238E27FC236}">
                <a16:creationId xmlns:a16="http://schemas.microsoft.com/office/drawing/2014/main" id="{551ECDA5-8292-6BA7-36F9-33E1B936E281}"/>
              </a:ext>
            </a:extLst>
          </p:cNvPr>
          <p:cNvSpPr/>
          <p:nvPr userDrawn="1"/>
        </p:nvSpPr>
        <p:spPr>
          <a:xfrm>
            <a:off x="9489406" y="5700255"/>
            <a:ext cx="849085" cy="466531"/>
          </a:xfrm>
          <a:prstGeom prst="rect">
            <a:avLst/>
          </a:prstGeom>
          <a:solidFill>
            <a:srgbClr val="7A62E7"/>
          </a:solidFill>
          <a:ln>
            <a:solidFill>
              <a:srgbClr val="7A62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24">
            <a:extLst>
              <a:ext uri="{FF2B5EF4-FFF2-40B4-BE49-F238E27FC236}">
                <a16:creationId xmlns:a16="http://schemas.microsoft.com/office/drawing/2014/main" id="{BA4AC28B-C945-CAA8-00AA-D89910C811B5}"/>
              </a:ext>
            </a:extLst>
          </p:cNvPr>
          <p:cNvSpPr/>
          <p:nvPr userDrawn="1"/>
        </p:nvSpPr>
        <p:spPr>
          <a:xfrm>
            <a:off x="9489406" y="4282123"/>
            <a:ext cx="849085" cy="466531"/>
          </a:xfrm>
          <a:prstGeom prst="rect">
            <a:avLst/>
          </a:prstGeom>
          <a:solidFill>
            <a:srgbClr val="E1257C"/>
          </a:solidFill>
          <a:ln>
            <a:solidFill>
              <a:srgbClr val="E125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0" name="Dikdörtgen 25">
            <a:extLst>
              <a:ext uri="{FF2B5EF4-FFF2-40B4-BE49-F238E27FC236}">
                <a16:creationId xmlns:a16="http://schemas.microsoft.com/office/drawing/2014/main" id="{E82CD2C0-3CA1-3E05-5864-8CAF735A6F94}"/>
              </a:ext>
            </a:extLst>
          </p:cNvPr>
          <p:cNvSpPr/>
          <p:nvPr userDrawn="1"/>
        </p:nvSpPr>
        <p:spPr>
          <a:xfrm>
            <a:off x="9489406" y="6409320"/>
            <a:ext cx="849085" cy="466531"/>
          </a:xfrm>
          <a:prstGeom prst="rect">
            <a:avLst/>
          </a:prstGeom>
          <a:solidFill>
            <a:srgbClr val="104862"/>
          </a:solidFill>
          <a:ln>
            <a:solidFill>
              <a:srgbClr val="1048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2" name="Dikdörtgen 6">
            <a:extLst>
              <a:ext uri="{FF2B5EF4-FFF2-40B4-BE49-F238E27FC236}">
                <a16:creationId xmlns:a16="http://schemas.microsoft.com/office/drawing/2014/main" id="{1074742B-7730-0DA9-3260-3124FBAA64E4}"/>
              </a:ext>
            </a:extLst>
          </p:cNvPr>
          <p:cNvSpPr/>
          <p:nvPr userDrawn="1"/>
        </p:nvSpPr>
        <p:spPr>
          <a:xfrm>
            <a:off x="2764971" y="-1441319"/>
            <a:ext cx="849085" cy="466531"/>
          </a:xfrm>
          <a:prstGeom prst="rect">
            <a:avLst/>
          </a:prstGeom>
          <a:solidFill>
            <a:srgbClr val="C4D7FC"/>
          </a:solidFill>
          <a:ln w="57150">
            <a:solidFill>
              <a:srgbClr val="6292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13" name="Dikdörtgen 7">
            <a:extLst>
              <a:ext uri="{FF2B5EF4-FFF2-40B4-BE49-F238E27FC236}">
                <a16:creationId xmlns:a16="http://schemas.microsoft.com/office/drawing/2014/main" id="{5D3748BC-30C8-C383-5F67-A16567C462F8}"/>
              </a:ext>
            </a:extLst>
          </p:cNvPr>
          <p:cNvSpPr/>
          <p:nvPr userDrawn="1"/>
        </p:nvSpPr>
        <p:spPr>
          <a:xfrm>
            <a:off x="4608285" y="-1441319"/>
            <a:ext cx="849085" cy="466531"/>
          </a:xfrm>
          <a:prstGeom prst="rect">
            <a:avLst/>
          </a:prstGeom>
          <a:solidFill>
            <a:srgbClr val="DAD3F9"/>
          </a:solidFill>
          <a:ln w="57150">
            <a:solidFill>
              <a:srgbClr val="7A62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 8">
            <a:extLst>
              <a:ext uri="{FF2B5EF4-FFF2-40B4-BE49-F238E27FC236}">
                <a16:creationId xmlns:a16="http://schemas.microsoft.com/office/drawing/2014/main" id="{A00DC69F-AAB0-FB69-A1FF-388A426EC8E4}"/>
              </a:ext>
            </a:extLst>
          </p:cNvPr>
          <p:cNvSpPr/>
          <p:nvPr userDrawn="1"/>
        </p:nvSpPr>
        <p:spPr>
          <a:xfrm>
            <a:off x="3686628" y="-1441319"/>
            <a:ext cx="849085" cy="466531"/>
          </a:xfrm>
          <a:prstGeom prst="rect">
            <a:avLst/>
          </a:prstGeom>
          <a:solidFill>
            <a:srgbClr val="F9D3E4"/>
          </a:solidFill>
          <a:ln w="57150">
            <a:solidFill>
              <a:srgbClr val="E125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5" name="Dikdörtgen 9">
            <a:extLst>
              <a:ext uri="{FF2B5EF4-FFF2-40B4-BE49-F238E27FC236}">
                <a16:creationId xmlns:a16="http://schemas.microsoft.com/office/drawing/2014/main" id="{966DBE3E-2BA5-E9DD-A0B0-9D96AB4534C3}"/>
              </a:ext>
            </a:extLst>
          </p:cNvPr>
          <p:cNvSpPr/>
          <p:nvPr userDrawn="1"/>
        </p:nvSpPr>
        <p:spPr>
          <a:xfrm>
            <a:off x="921656" y="-1441319"/>
            <a:ext cx="849085" cy="466531"/>
          </a:xfrm>
          <a:prstGeom prst="rect">
            <a:avLst/>
          </a:prstGeom>
          <a:solidFill>
            <a:srgbClr val="FFE0D5"/>
          </a:solidFill>
          <a:ln w="57150">
            <a:solidFill>
              <a:srgbClr val="FF5F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6" name="Dikdörtgen 10">
            <a:extLst>
              <a:ext uri="{FF2B5EF4-FFF2-40B4-BE49-F238E27FC236}">
                <a16:creationId xmlns:a16="http://schemas.microsoft.com/office/drawing/2014/main" id="{88BC7503-89AD-8CEE-FA08-DD113AC38BB6}"/>
              </a:ext>
            </a:extLst>
          </p:cNvPr>
          <p:cNvSpPr/>
          <p:nvPr userDrawn="1"/>
        </p:nvSpPr>
        <p:spPr>
          <a:xfrm>
            <a:off x="0" y="-1441319"/>
            <a:ext cx="849085" cy="466531"/>
          </a:xfrm>
          <a:prstGeom prst="rect">
            <a:avLst/>
          </a:prstGeom>
          <a:solidFill>
            <a:srgbClr val="FFEBCD"/>
          </a:solidFill>
          <a:ln w="57150">
            <a:solidFill>
              <a:srgbClr val="F493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5" name="Dikdörtgen 22">
            <a:extLst>
              <a:ext uri="{FF2B5EF4-FFF2-40B4-BE49-F238E27FC236}">
                <a16:creationId xmlns:a16="http://schemas.microsoft.com/office/drawing/2014/main" id="{7674523A-BED3-9BA6-2601-606BC49AF452}"/>
              </a:ext>
            </a:extLst>
          </p:cNvPr>
          <p:cNvSpPr/>
          <p:nvPr userDrawn="1"/>
        </p:nvSpPr>
        <p:spPr>
          <a:xfrm>
            <a:off x="0" y="-773468"/>
            <a:ext cx="849085" cy="466531"/>
          </a:xfrm>
          <a:prstGeom prst="rect">
            <a:avLst/>
          </a:prstGeom>
          <a:solidFill>
            <a:srgbClr val="FFF3CE"/>
          </a:solidFill>
          <a:ln w="57150">
            <a:solidFill>
              <a:srgbClr val="FFC3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30" name="Dikdörtgen 6">
            <a:extLst>
              <a:ext uri="{FF2B5EF4-FFF2-40B4-BE49-F238E27FC236}">
                <a16:creationId xmlns:a16="http://schemas.microsoft.com/office/drawing/2014/main" id="{E78E2873-ED8C-F2C9-B8B6-381BAE6A0FA4}"/>
              </a:ext>
            </a:extLst>
          </p:cNvPr>
          <p:cNvSpPr/>
          <p:nvPr userDrawn="1"/>
        </p:nvSpPr>
        <p:spPr>
          <a:xfrm>
            <a:off x="9489406" y="27727"/>
            <a:ext cx="849085" cy="466531"/>
          </a:xfrm>
          <a:prstGeom prst="rect">
            <a:avLst/>
          </a:prstGeom>
          <a:solidFill>
            <a:srgbClr val="4473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40" name="Dikdörtgen 23">
            <a:extLst>
              <a:ext uri="{FF2B5EF4-FFF2-40B4-BE49-F238E27FC236}">
                <a16:creationId xmlns:a16="http://schemas.microsoft.com/office/drawing/2014/main" id="{E9DBBE0E-B98B-AC18-762B-511EC0B19EEA}"/>
              </a:ext>
            </a:extLst>
          </p:cNvPr>
          <p:cNvSpPr/>
          <p:nvPr userDrawn="1"/>
        </p:nvSpPr>
        <p:spPr>
          <a:xfrm>
            <a:off x="921657" y="-773468"/>
            <a:ext cx="849085" cy="466531"/>
          </a:xfrm>
          <a:prstGeom prst="rect">
            <a:avLst/>
          </a:prstGeom>
          <a:solidFill>
            <a:srgbClr val="FFEADB"/>
          </a:solidFill>
          <a:ln w="57150">
            <a:solidFill>
              <a:srgbClr val="E56D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1" name="Dikdörtgen 23">
            <a:extLst>
              <a:ext uri="{FF2B5EF4-FFF2-40B4-BE49-F238E27FC236}">
                <a16:creationId xmlns:a16="http://schemas.microsoft.com/office/drawing/2014/main" id="{EFCCA561-57E5-8BE5-9C65-030A63556582}"/>
              </a:ext>
            </a:extLst>
          </p:cNvPr>
          <p:cNvSpPr/>
          <p:nvPr userDrawn="1"/>
        </p:nvSpPr>
        <p:spPr>
          <a:xfrm>
            <a:off x="1843314" y="-773468"/>
            <a:ext cx="849085" cy="466531"/>
          </a:xfrm>
          <a:prstGeom prst="rect">
            <a:avLst/>
          </a:prstGeom>
          <a:solidFill>
            <a:srgbClr val="E3F3DB"/>
          </a:solidFill>
          <a:ln w="57150">
            <a:solidFill>
              <a:srgbClr val="6EAD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2" name="Dikdörtgen 23">
            <a:extLst>
              <a:ext uri="{FF2B5EF4-FFF2-40B4-BE49-F238E27FC236}">
                <a16:creationId xmlns:a16="http://schemas.microsoft.com/office/drawing/2014/main" id="{CFE0375A-207D-6CC6-C319-ED0CD98B39AD}"/>
              </a:ext>
            </a:extLst>
          </p:cNvPr>
          <p:cNvSpPr/>
          <p:nvPr userDrawn="1"/>
        </p:nvSpPr>
        <p:spPr>
          <a:xfrm>
            <a:off x="2764971" y="-773468"/>
            <a:ext cx="849085" cy="466531"/>
          </a:xfrm>
          <a:prstGeom prst="rect">
            <a:avLst/>
          </a:prstGeom>
          <a:solidFill>
            <a:srgbClr val="E5EFFF"/>
          </a:solidFill>
          <a:ln w="57150">
            <a:solidFill>
              <a:srgbClr val="4473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Dikdörtgen 23">
            <a:extLst>
              <a:ext uri="{FF2B5EF4-FFF2-40B4-BE49-F238E27FC236}">
                <a16:creationId xmlns:a16="http://schemas.microsoft.com/office/drawing/2014/main" id="{075AD28E-4D59-73A1-B6EB-729C796C1CD3}"/>
              </a:ext>
            </a:extLst>
          </p:cNvPr>
          <p:cNvSpPr/>
          <p:nvPr userDrawn="1"/>
        </p:nvSpPr>
        <p:spPr>
          <a:xfrm>
            <a:off x="3686628" y="-773468"/>
            <a:ext cx="849085" cy="466531"/>
          </a:xfrm>
          <a:prstGeom prst="rect">
            <a:avLst/>
          </a:prstGeom>
          <a:solidFill>
            <a:srgbClr val="FFE0D6"/>
          </a:solidFill>
          <a:ln w="57150">
            <a:solidFill>
              <a:srgbClr val="C00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4" name="Dikdörtgen 23">
            <a:extLst>
              <a:ext uri="{FF2B5EF4-FFF2-40B4-BE49-F238E27FC236}">
                <a16:creationId xmlns:a16="http://schemas.microsoft.com/office/drawing/2014/main" id="{B687AB50-5ED8-BAED-B6B0-9DF91C4C30F7}"/>
              </a:ext>
            </a:extLst>
          </p:cNvPr>
          <p:cNvSpPr/>
          <p:nvPr userDrawn="1"/>
        </p:nvSpPr>
        <p:spPr>
          <a:xfrm>
            <a:off x="4608285" y="-773468"/>
            <a:ext cx="849085" cy="466531"/>
          </a:xfrm>
          <a:prstGeom prst="rect">
            <a:avLst/>
          </a:prstGeom>
          <a:solidFill>
            <a:srgbClr val="F1EEFC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5" name="Dikdörtgen 23">
            <a:extLst>
              <a:ext uri="{FF2B5EF4-FFF2-40B4-BE49-F238E27FC236}">
                <a16:creationId xmlns:a16="http://schemas.microsoft.com/office/drawing/2014/main" id="{79201D5B-7995-640E-A371-E197C412ACF9}"/>
              </a:ext>
            </a:extLst>
          </p:cNvPr>
          <p:cNvSpPr/>
          <p:nvPr userDrawn="1"/>
        </p:nvSpPr>
        <p:spPr>
          <a:xfrm>
            <a:off x="5529942" y="-773468"/>
            <a:ext cx="849085" cy="466531"/>
          </a:xfrm>
          <a:prstGeom prst="rect">
            <a:avLst/>
          </a:prstGeom>
          <a:solidFill>
            <a:srgbClr val="F2F2F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6" name="Dikdörtgen 23">
            <a:extLst>
              <a:ext uri="{FF2B5EF4-FFF2-40B4-BE49-F238E27FC236}">
                <a16:creationId xmlns:a16="http://schemas.microsoft.com/office/drawing/2014/main" id="{362D2E98-CFA1-F849-A25F-0FECEA91CFC8}"/>
              </a:ext>
            </a:extLst>
          </p:cNvPr>
          <p:cNvSpPr/>
          <p:nvPr userDrawn="1"/>
        </p:nvSpPr>
        <p:spPr>
          <a:xfrm>
            <a:off x="6451599" y="-773468"/>
            <a:ext cx="849085" cy="466531"/>
          </a:xfrm>
          <a:prstGeom prst="rect">
            <a:avLst/>
          </a:prstGeom>
          <a:solidFill>
            <a:srgbClr val="F8F5E3"/>
          </a:solidFill>
          <a:ln w="57150">
            <a:solidFill>
              <a:srgbClr val="BF8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7" name="Dikdörtgen 23">
            <a:extLst>
              <a:ext uri="{FF2B5EF4-FFF2-40B4-BE49-F238E27FC236}">
                <a16:creationId xmlns:a16="http://schemas.microsoft.com/office/drawing/2014/main" id="{C57F412D-34D4-62A7-9662-1BFFE52140EF}"/>
              </a:ext>
            </a:extLst>
          </p:cNvPr>
          <p:cNvSpPr/>
          <p:nvPr userDrawn="1"/>
        </p:nvSpPr>
        <p:spPr>
          <a:xfrm>
            <a:off x="1843312" y="-1441320"/>
            <a:ext cx="849085" cy="466531"/>
          </a:xfrm>
          <a:prstGeom prst="rect">
            <a:avLst/>
          </a:prstGeom>
          <a:solidFill>
            <a:srgbClr val="E4F2DE"/>
          </a:solidFill>
          <a:ln w="57150">
            <a:solidFill>
              <a:srgbClr val="1081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9" name="Dikdörtgen 6">
            <a:extLst>
              <a:ext uri="{FF2B5EF4-FFF2-40B4-BE49-F238E27FC236}">
                <a16:creationId xmlns:a16="http://schemas.microsoft.com/office/drawing/2014/main" id="{680940DE-4EC1-1880-E739-31C690C7F656}"/>
              </a:ext>
            </a:extLst>
          </p:cNvPr>
          <p:cNvSpPr/>
          <p:nvPr userDrawn="1"/>
        </p:nvSpPr>
        <p:spPr>
          <a:xfrm>
            <a:off x="9489406" y="736793"/>
            <a:ext cx="849085" cy="466531"/>
          </a:xfrm>
          <a:prstGeom prst="rect">
            <a:avLst/>
          </a:prstGeom>
          <a:solidFill>
            <a:srgbClr val="F493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51" name="Dikdörtgen 6">
            <a:extLst>
              <a:ext uri="{FF2B5EF4-FFF2-40B4-BE49-F238E27FC236}">
                <a16:creationId xmlns:a16="http://schemas.microsoft.com/office/drawing/2014/main" id="{3D2C23B7-FC3D-228E-230C-7394A7E72F08}"/>
              </a:ext>
            </a:extLst>
          </p:cNvPr>
          <p:cNvSpPr/>
          <p:nvPr userDrawn="1"/>
        </p:nvSpPr>
        <p:spPr>
          <a:xfrm>
            <a:off x="9489406" y="1445859"/>
            <a:ext cx="849085" cy="466531"/>
          </a:xfrm>
          <a:prstGeom prst="rect">
            <a:avLst/>
          </a:prstGeom>
          <a:solidFill>
            <a:srgbClr val="C00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52" name="Dikdörtgen 6">
            <a:extLst>
              <a:ext uri="{FF2B5EF4-FFF2-40B4-BE49-F238E27FC236}">
                <a16:creationId xmlns:a16="http://schemas.microsoft.com/office/drawing/2014/main" id="{86E5C1D5-4A65-BA3C-5EA0-002940C87243}"/>
              </a:ext>
            </a:extLst>
          </p:cNvPr>
          <p:cNvSpPr/>
          <p:nvPr userDrawn="1"/>
        </p:nvSpPr>
        <p:spPr>
          <a:xfrm>
            <a:off x="9489406" y="2154925"/>
            <a:ext cx="849085" cy="466531"/>
          </a:xfrm>
          <a:prstGeom prst="rect">
            <a:avLst/>
          </a:prstGeom>
          <a:solidFill>
            <a:srgbClr val="1081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53" name="Dikdörtgen 6">
            <a:extLst>
              <a:ext uri="{FF2B5EF4-FFF2-40B4-BE49-F238E27FC236}">
                <a16:creationId xmlns:a16="http://schemas.microsoft.com/office/drawing/2014/main" id="{0147DBEB-EE61-C4DC-C190-5CECB856C6D9}"/>
              </a:ext>
            </a:extLst>
          </p:cNvPr>
          <p:cNvSpPr/>
          <p:nvPr userDrawn="1"/>
        </p:nvSpPr>
        <p:spPr>
          <a:xfrm>
            <a:off x="9489406" y="2863991"/>
            <a:ext cx="849085" cy="46653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54" name="Dikdörtgen 6">
            <a:extLst>
              <a:ext uri="{FF2B5EF4-FFF2-40B4-BE49-F238E27FC236}">
                <a16:creationId xmlns:a16="http://schemas.microsoft.com/office/drawing/2014/main" id="{D1339B6E-627E-1152-DCC2-A24972107E0F}"/>
              </a:ext>
            </a:extLst>
          </p:cNvPr>
          <p:cNvSpPr/>
          <p:nvPr userDrawn="1"/>
        </p:nvSpPr>
        <p:spPr>
          <a:xfrm>
            <a:off x="9489406" y="3573057"/>
            <a:ext cx="849085" cy="466531"/>
          </a:xfrm>
          <a:prstGeom prst="rect">
            <a:avLst/>
          </a:prstGeom>
          <a:solidFill>
            <a:srgbClr val="FBE5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E98D67D3-EEF3-73AD-79E3-09F886069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57" y="95697"/>
            <a:ext cx="8798061" cy="770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ikdörtgen 22">
            <a:extLst>
              <a:ext uri="{FF2B5EF4-FFF2-40B4-BE49-F238E27FC236}">
                <a16:creationId xmlns:a16="http://schemas.microsoft.com/office/drawing/2014/main" id="{EF7ABB1D-348F-4BDB-ED1E-240CBAC8FA05}"/>
              </a:ext>
            </a:extLst>
          </p:cNvPr>
          <p:cNvSpPr/>
          <p:nvPr userDrawn="1"/>
        </p:nvSpPr>
        <p:spPr>
          <a:xfrm>
            <a:off x="9489406" y="7118385"/>
            <a:ext cx="849085" cy="466531"/>
          </a:xfrm>
          <a:prstGeom prst="rect">
            <a:avLst/>
          </a:prstGeom>
          <a:solidFill>
            <a:srgbClr val="FFE69A"/>
          </a:solidFill>
          <a:ln>
            <a:solidFill>
              <a:srgbClr val="FFE6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2993FA2-F702-FF21-9400-8947C73999E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820" y="6682247"/>
            <a:ext cx="832265" cy="160112"/>
          </a:xfrm>
          <a:prstGeom prst="rect">
            <a:avLst/>
          </a:prstGeom>
        </p:spPr>
      </p:pic>
      <p:sp>
        <p:nvSpPr>
          <p:cNvPr id="11" name="Dikdörtgen 22">
            <a:extLst>
              <a:ext uri="{FF2B5EF4-FFF2-40B4-BE49-F238E27FC236}">
                <a16:creationId xmlns:a16="http://schemas.microsoft.com/office/drawing/2014/main" id="{CBE93740-B338-D1EA-6B58-CE0DDC72027F}"/>
              </a:ext>
            </a:extLst>
          </p:cNvPr>
          <p:cNvSpPr/>
          <p:nvPr userDrawn="1"/>
        </p:nvSpPr>
        <p:spPr>
          <a:xfrm>
            <a:off x="9489406" y="7827450"/>
            <a:ext cx="849085" cy="466531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39" r:id="rId1"/>
    <p:sldLayoutId id="2147488240" r:id="rId2"/>
    <p:sldLayoutId id="2147488241" r:id="rId3"/>
    <p:sldLayoutId id="2147488242" r:id="rId4"/>
    <p:sldLayoutId id="2147488243" r:id="rId5"/>
    <p:sldLayoutId id="2147488244" r:id="rId6"/>
    <p:sldLayoutId id="2147488245" r:id="rId7"/>
    <p:sldLayoutId id="2147488246" r:id="rId8"/>
    <p:sldLayoutId id="214748824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160A0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/>
          <a:ea typeface="+mj-ea"/>
          <a:cs typeface="Times New Roman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3359" y="264849"/>
            <a:ext cx="5102012" cy="54250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99306" y="274638"/>
            <a:ext cx="8387494" cy="532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edit Master title style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7215" y="6267135"/>
            <a:ext cx="9189720" cy="611833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ecelogorb.psd"/>
          <p:cNvPicPr>
            <a:picLocks noChangeAspect="1"/>
          </p:cNvPicPr>
          <p:nvPr userDrawn="1"/>
        </p:nvPicPr>
        <p:blipFill>
          <a:blip r:embed="rId17">
            <a:lum bright="-8000"/>
          </a:blip>
          <a:stretch>
            <a:fillRect/>
          </a:stretch>
        </p:blipFill>
        <p:spPr>
          <a:xfrm>
            <a:off x="193350" y="6294367"/>
            <a:ext cx="2563296" cy="512659"/>
          </a:xfrm>
          <a:prstGeom prst="rect">
            <a:avLst/>
          </a:prstGeom>
          <a:effectLst/>
        </p:spPr>
      </p:pic>
      <p:pic>
        <p:nvPicPr>
          <p:cNvPr id="11" name="Picture 10" descr="CMU_logo_horiz_black.eps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263668" y="6393688"/>
            <a:ext cx="3714414" cy="3379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9218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20" r:id="rId10"/>
    <p:sldLayoutId id="2147483921" r:id="rId11"/>
    <p:sldLayoutId id="2147483922" r:id="rId12"/>
    <p:sldLayoutId id="2147483923" r:id="rId1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2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460.xml"/><Relationship Id="rId1" Type="http://schemas.openxmlformats.org/officeDocument/2006/relationships/tags" Target="../tags/tag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33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hyperlink" Target="https://nanoporetech.com/platform/technology/basecalling" TargetMode="External"/><Relationship Id="rId17" Type="http://schemas.openxmlformats.org/officeDocument/2006/relationships/hyperlink" Target="https://blogs.ed.ac.uk/institute-genetics-cancer/2020/04/08/nanopore-sequencing-controversial-world-records-and-whale-watching/" TargetMode="Externa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3.gif"/><Relationship Id="rId1" Type="http://schemas.openxmlformats.org/officeDocument/2006/relationships/slideLayout" Target="../slideLayouts/slideLayout460.xml"/><Relationship Id="rId6" Type="http://schemas.openxmlformats.org/officeDocument/2006/relationships/image" Target="../media/image65.svg"/><Relationship Id="rId11" Type="http://schemas.openxmlformats.org/officeDocument/2006/relationships/image" Target="../media/image70.emf"/><Relationship Id="rId5" Type="http://schemas.openxmlformats.org/officeDocument/2006/relationships/image" Target="../media/image64.png"/><Relationship Id="rId15" Type="http://schemas.openxmlformats.org/officeDocument/2006/relationships/image" Target="../media/image72.svg"/><Relationship Id="rId10" Type="http://schemas.openxmlformats.org/officeDocument/2006/relationships/image" Target="../media/image69.gif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60.xml"/><Relationship Id="rId6" Type="http://schemas.openxmlformats.org/officeDocument/2006/relationships/image" Target="../media/image78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Relationship Id="rId9" Type="http://schemas.openxmlformats.org/officeDocument/2006/relationships/image" Target="../media/image81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6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460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canfirtina@gmail.com" TargetMode="External"/><Relationship Id="rId7" Type="http://schemas.openxmlformats.org/officeDocument/2006/relationships/image" Target="../media/image11.jpeg"/><Relationship Id="rId2" Type="http://schemas.openxmlformats.org/officeDocument/2006/relationships/hyperlink" Target="https://safari.ethz.ch/" TargetMode="External"/><Relationship Id="rId1" Type="http://schemas.openxmlformats.org/officeDocument/2006/relationships/slideLayout" Target="../slideLayouts/slideLayout460.xml"/><Relationship Id="rId6" Type="http://schemas.openxmlformats.org/officeDocument/2006/relationships/hyperlink" Target="https://bsky.app/profile/firtinac.bsky.social" TargetMode="External"/><Relationship Id="rId5" Type="http://schemas.openxmlformats.org/officeDocument/2006/relationships/hyperlink" Target="https://twitter.com/FirtinaC" TargetMode="External"/><Relationship Id="rId4" Type="http://schemas.openxmlformats.org/officeDocument/2006/relationships/hyperlink" Target="https://canfirtina.com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60.xml"/><Relationship Id="rId1" Type="http://schemas.openxmlformats.org/officeDocument/2006/relationships/tags" Target="../tags/tag3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0.xml"/><Relationship Id="rId5" Type="http://schemas.openxmlformats.org/officeDocument/2006/relationships/image" Target="../media/image73.gif"/><Relationship Id="rId4" Type="http://schemas.openxmlformats.org/officeDocument/2006/relationships/image" Target="../media/image8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svg"/><Relationship Id="rId7" Type="http://schemas.openxmlformats.org/officeDocument/2006/relationships/image" Target="../media/image90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60.xml"/><Relationship Id="rId6" Type="http://schemas.openxmlformats.org/officeDocument/2006/relationships/image" Target="../media/image89.png"/><Relationship Id="rId11" Type="http://schemas.openxmlformats.org/officeDocument/2006/relationships/image" Target="../media/image31.svg"/><Relationship Id="rId5" Type="http://schemas.openxmlformats.org/officeDocument/2006/relationships/image" Target="../media/image88.svg"/><Relationship Id="rId10" Type="http://schemas.openxmlformats.org/officeDocument/2006/relationships/image" Target="../media/image30.png"/><Relationship Id="rId4" Type="http://schemas.openxmlformats.org/officeDocument/2006/relationships/image" Target="../media/image87.png"/><Relationship Id="rId9" Type="http://schemas.openxmlformats.org/officeDocument/2006/relationships/image" Target="../media/image92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85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0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10" Type="http://schemas.openxmlformats.org/officeDocument/2006/relationships/image" Target="../media/image96.svg"/><Relationship Id="rId4" Type="http://schemas.openxmlformats.org/officeDocument/2006/relationships/image" Target="../media/image86.svg"/><Relationship Id="rId9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0.xml"/><Relationship Id="rId5" Type="http://schemas.openxmlformats.org/officeDocument/2006/relationships/image" Target="../media/image73.gif"/><Relationship Id="rId4" Type="http://schemas.openxmlformats.org/officeDocument/2006/relationships/image" Target="../media/image84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87.png"/><Relationship Id="rId7" Type="http://schemas.openxmlformats.org/officeDocument/2006/relationships/image" Target="../media/image97.png"/><Relationship Id="rId12" Type="http://schemas.openxmlformats.org/officeDocument/2006/relationships/image" Target="../media/image102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0.xml"/><Relationship Id="rId6" Type="http://schemas.openxmlformats.org/officeDocument/2006/relationships/image" Target="../media/image90.svg"/><Relationship Id="rId11" Type="http://schemas.openxmlformats.org/officeDocument/2006/relationships/image" Target="../media/image101.png"/><Relationship Id="rId5" Type="http://schemas.openxmlformats.org/officeDocument/2006/relationships/image" Target="../media/image89.png"/><Relationship Id="rId10" Type="http://schemas.openxmlformats.org/officeDocument/2006/relationships/image" Target="../media/image100.svg"/><Relationship Id="rId4" Type="http://schemas.openxmlformats.org/officeDocument/2006/relationships/image" Target="../media/image88.svg"/><Relationship Id="rId9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0.xml"/><Relationship Id="rId5" Type="http://schemas.openxmlformats.org/officeDocument/2006/relationships/image" Target="../media/image73.gif"/><Relationship Id="rId4" Type="http://schemas.openxmlformats.org/officeDocument/2006/relationships/image" Target="../media/image84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0.xml"/><Relationship Id="rId5" Type="http://schemas.openxmlformats.org/officeDocument/2006/relationships/image" Target="../media/image73.gif"/><Relationship Id="rId4" Type="http://schemas.openxmlformats.org/officeDocument/2006/relationships/image" Target="../media/image84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0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0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0.xml"/><Relationship Id="rId4" Type="http://schemas.openxmlformats.org/officeDocument/2006/relationships/image" Target="../media/image31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06.emf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60.xml"/><Relationship Id="rId6" Type="http://schemas.openxmlformats.org/officeDocument/2006/relationships/image" Target="../media/image105.emf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46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460.xml"/><Relationship Id="rId4" Type="http://schemas.openxmlformats.org/officeDocument/2006/relationships/image" Target="../media/image10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60.xml"/><Relationship Id="rId1" Type="http://schemas.openxmlformats.org/officeDocument/2006/relationships/tags" Target="../tags/tag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150.png"/><Relationship Id="rId18" Type="http://schemas.openxmlformats.org/officeDocument/2006/relationships/image" Target="../media/image104.emf"/><Relationship Id="rId3" Type="http://schemas.openxmlformats.org/officeDocument/2006/relationships/image" Target="../media/image139.png"/><Relationship Id="rId21" Type="http://schemas.openxmlformats.org/officeDocument/2006/relationships/image" Target="../media/image107.emf"/><Relationship Id="rId7" Type="http://schemas.openxmlformats.org/officeDocument/2006/relationships/image" Target="../media/image143.png"/><Relationship Id="rId17" Type="http://schemas.openxmlformats.org/officeDocument/2006/relationships/image" Target="../media/image103.emf"/><Relationship Id="rId2" Type="http://schemas.openxmlformats.org/officeDocument/2006/relationships/image" Target="../media/image138.png"/><Relationship Id="rId16" Type="http://schemas.openxmlformats.org/officeDocument/2006/relationships/image" Target="../media/image1180.png"/><Relationship Id="rId20" Type="http://schemas.openxmlformats.org/officeDocument/2006/relationships/image" Target="../media/image106.emf"/><Relationship Id="rId1" Type="http://schemas.openxmlformats.org/officeDocument/2006/relationships/slideLayout" Target="../slideLayouts/slideLayout460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15" Type="http://schemas.openxmlformats.org/officeDocument/2006/relationships/image" Target="../media/image1170.png"/><Relationship Id="rId10" Type="http://schemas.openxmlformats.org/officeDocument/2006/relationships/image" Target="../media/image146.png"/><Relationship Id="rId19" Type="http://schemas.openxmlformats.org/officeDocument/2006/relationships/image" Target="../media/image105.emf"/><Relationship Id="rId4" Type="http://schemas.openxmlformats.org/officeDocument/2006/relationships/image" Target="../media/image140.png"/><Relationship Id="rId9" Type="http://schemas.openxmlformats.org/officeDocument/2006/relationships/image" Target="../media/image145.png"/><Relationship Id="rId14" Type="http://schemas.openxmlformats.org/officeDocument/2006/relationships/image" Target="../media/image11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60.xml"/><Relationship Id="rId1" Type="http://schemas.openxmlformats.org/officeDocument/2006/relationships/tags" Target="../tags/tag5.xml"/><Relationship Id="rId4" Type="http://schemas.openxmlformats.org/officeDocument/2006/relationships/image" Target="../media/image108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46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6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1.svg"/><Relationship Id="rId18" Type="http://schemas.openxmlformats.org/officeDocument/2006/relationships/image" Target="../media/image17.png"/><Relationship Id="rId26" Type="http://schemas.openxmlformats.org/officeDocument/2006/relationships/image" Target="../media/image45.emf"/><Relationship Id="rId3" Type="http://schemas.openxmlformats.org/officeDocument/2006/relationships/image" Target="../media/image22.emf"/><Relationship Id="rId21" Type="http://schemas.openxmlformats.org/officeDocument/2006/relationships/image" Target="../media/image40.png"/><Relationship Id="rId7" Type="http://schemas.openxmlformats.org/officeDocument/2006/relationships/image" Target="../media/image26.svg"/><Relationship Id="rId12" Type="http://schemas.openxmlformats.org/officeDocument/2006/relationships/image" Target="../media/image30.png"/><Relationship Id="rId17" Type="http://schemas.openxmlformats.org/officeDocument/2006/relationships/image" Target="../media/image35.emf"/><Relationship Id="rId25" Type="http://schemas.openxmlformats.org/officeDocument/2006/relationships/image" Target="../media/image44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png"/><Relationship Id="rId20" Type="http://schemas.openxmlformats.org/officeDocument/2006/relationships/image" Target="../media/image39.emf"/><Relationship Id="rId1" Type="http://schemas.openxmlformats.org/officeDocument/2006/relationships/slideLayout" Target="../slideLayouts/slideLayout460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24" Type="http://schemas.openxmlformats.org/officeDocument/2006/relationships/image" Target="../media/image43.emf"/><Relationship Id="rId5" Type="http://schemas.openxmlformats.org/officeDocument/2006/relationships/image" Target="../media/image24.svg"/><Relationship Id="rId15" Type="http://schemas.openxmlformats.org/officeDocument/2006/relationships/image" Target="../media/image33.png"/><Relationship Id="rId23" Type="http://schemas.openxmlformats.org/officeDocument/2006/relationships/image" Target="../media/image42.emf"/><Relationship Id="rId10" Type="http://schemas.openxmlformats.org/officeDocument/2006/relationships/image" Target="../media/image28.tiff"/><Relationship Id="rId19" Type="http://schemas.openxmlformats.org/officeDocument/2006/relationships/chart" Target="../charts/chart1.xml"/><Relationship Id="rId4" Type="http://schemas.openxmlformats.org/officeDocument/2006/relationships/image" Target="../media/image23.png"/><Relationship Id="rId9" Type="http://schemas.openxmlformats.org/officeDocument/2006/relationships/image" Target="../media/image16.png"/><Relationship Id="rId14" Type="http://schemas.openxmlformats.org/officeDocument/2006/relationships/image" Target="../media/image32.emf"/><Relationship Id="rId22" Type="http://schemas.openxmlformats.org/officeDocument/2006/relationships/image" Target="../media/image41.sv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6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6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6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60.xml"/><Relationship Id="rId1" Type="http://schemas.openxmlformats.org/officeDocument/2006/relationships/tags" Target="../tags/tag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60.xml"/><Relationship Id="rId1" Type="http://schemas.openxmlformats.org/officeDocument/2006/relationships/tags" Target="../tags/tag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60.xml"/><Relationship Id="rId1" Type="http://schemas.openxmlformats.org/officeDocument/2006/relationships/tags" Target="../tags/tag8.xml"/><Relationship Id="rId4" Type="http://schemas.openxmlformats.org/officeDocument/2006/relationships/image" Target="../media/image18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460.xml"/><Relationship Id="rId1" Type="http://schemas.openxmlformats.org/officeDocument/2006/relationships/tags" Target="../tags/tag9.xml"/><Relationship Id="rId6" Type="http://schemas.openxmlformats.org/officeDocument/2006/relationships/image" Target="../media/image115.svg"/><Relationship Id="rId5" Type="http://schemas.openxmlformats.org/officeDocument/2006/relationships/image" Target="../media/image114.png"/><Relationship Id="rId4" Type="http://schemas.openxmlformats.org/officeDocument/2006/relationships/image" Target="../media/image113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46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6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6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6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6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MU-SAFARI/RawHash" TargetMode="External"/><Relationship Id="rId3" Type="http://schemas.openxmlformats.org/officeDocument/2006/relationships/image" Target="../media/image46.png"/><Relationship Id="rId7" Type="http://schemas.openxmlformats.org/officeDocument/2006/relationships/image" Target="../media/image49.emf"/><Relationship Id="rId12" Type="http://schemas.openxmlformats.org/officeDocument/2006/relationships/image" Target="../media/image5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7.xml"/><Relationship Id="rId6" Type="http://schemas.openxmlformats.org/officeDocument/2006/relationships/image" Target="../media/image48.png"/><Relationship Id="rId11" Type="http://schemas.openxmlformats.org/officeDocument/2006/relationships/hyperlink" Target="https://academic.oup.com/bioinformatics/article/40/8/btae478/7723993" TargetMode="External"/><Relationship Id="rId5" Type="http://schemas.openxmlformats.org/officeDocument/2006/relationships/image" Target="../media/image47.svg"/><Relationship Id="rId10" Type="http://schemas.openxmlformats.org/officeDocument/2006/relationships/hyperlink" Target="https://academic.oup.com/bioinformatics/article/39/Supplement_1/i297/7210440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5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6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4">
            <a:extLst>
              <a:ext uri="{FF2B5EF4-FFF2-40B4-BE49-F238E27FC236}">
                <a16:creationId xmlns:a16="http://schemas.microsoft.com/office/drawing/2014/main" id="{48A963B1-7CED-5440-A0CA-52578B5A24A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34963" y="1503040"/>
            <a:ext cx="8428037" cy="1431161"/>
          </a:xfrm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5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Computer Architecture</a:t>
            </a:r>
            <a:br>
              <a:rPr lang="en-US" altLang="en-US" sz="4500" b="1" dirty="0">
                <a:ea typeface="ＭＳ Ｐゴシック" panose="020B0600070205080204" pitchFamily="34" charset="-128"/>
              </a:rPr>
            </a:br>
            <a:r>
              <a:rPr lang="en-US" altLang="en-US" sz="4200" dirty="0">
                <a:ea typeface="ＭＳ Ｐゴシック" panose="020B0600070205080204" pitchFamily="34" charset="-128"/>
              </a:rPr>
              <a:t>Lecture 26b: </a:t>
            </a:r>
            <a:r>
              <a:rPr lang="en-US" altLang="en-US" sz="4000" dirty="0">
                <a:solidFill>
                  <a:srgbClr val="006633"/>
                </a:solidFill>
                <a:ea typeface="ＭＳ Ｐゴシック" panose="020B0600070205080204" pitchFamily="34" charset="-128"/>
              </a:rPr>
              <a:t>RawHash</a:t>
            </a:r>
            <a:endParaRPr lang="en-US" altLang="en-US" sz="4200" dirty="0">
              <a:ea typeface="ＭＳ Ｐゴシック" panose="020B0600070205080204" pitchFamily="34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712055-A21C-2048-B880-6CEA6B625F5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/>
            <a:endParaRPr lang="en-US" altLang="en-US" dirty="0">
              <a:solidFill>
                <a:srgbClr val="003399"/>
              </a:solidFill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dirty="0">
                <a:solidFill>
                  <a:srgbClr val="003399"/>
                </a:solidFill>
                <a:ea typeface="ＭＳ Ｐゴシック" panose="020B0600070205080204" pitchFamily="34" charset="-128"/>
              </a:rPr>
              <a:t>Can Firtina</a:t>
            </a:r>
          </a:p>
          <a:p>
            <a:pPr eaLnBrk="1" hangingPunct="1"/>
            <a:endParaRPr lang="en-US" altLang="en-US" sz="2800" dirty="0">
              <a:solidFill>
                <a:srgbClr val="003399"/>
              </a:solidFill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ETH Zurich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Fall 2024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13 December 2024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06167915-4DF9-465D-9E02-927B706FEC94}"/>
              </a:ext>
            </a:extLst>
          </p:cNvPr>
          <p:cNvSpPr txBox="1"/>
          <p:nvPr/>
        </p:nvSpPr>
        <p:spPr>
          <a:xfrm>
            <a:off x="4664115" y="48332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Nanopore Sequencing: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widely used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sequencing technology</a:t>
            </a:r>
          </a:p>
          <a:p>
            <a:pPr marL="514325" marR="0" lvl="1" indent="-171442" algn="l" defTabSz="685766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 sequence large fragments of nucleic acid molecules</a:t>
            </a:r>
            <a:endParaRPr kumimoji="0" lang="en-US" sz="11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25" marR="0" lvl="1" indent="-171442" algn="l" defTabSz="685766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Offers high throughput</a:t>
            </a:r>
          </a:p>
          <a:p>
            <a:pPr marL="514325" marR="0" lvl="1" indent="-171442" algn="l" defTabSz="685766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Cost-effective</a:t>
            </a:r>
          </a:p>
          <a:p>
            <a:pPr marL="514325" marR="0" lvl="1" indent="-171442" algn="l" defTabSz="685766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Enables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real-time and portable genome analysis</a:t>
            </a:r>
          </a:p>
        </p:txBody>
      </p:sp>
      <p:pic>
        <p:nvPicPr>
          <p:cNvPr id="4" name="Picture 3" descr="A close-up of a device&#10;&#10;Description automatically generated">
            <a:extLst>
              <a:ext uri="{FF2B5EF4-FFF2-40B4-BE49-F238E27FC236}">
                <a16:creationId xmlns:a16="http://schemas.microsoft.com/office/drawing/2014/main" id="{E9EC63E1-EC5B-C1BA-5351-2FB13886A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402" y="2527236"/>
            <a:ext cx="2162426" cy="1454723"/>
          </a:xfrm>
          <a:prstGeom prst="rect">
            <a:avLst/>
          </a:prstGeom>
        </p:spPr>
      </p:pic>
      <p:pic>
        <p:nvPicPr>
          <p:cNvPr id="6" name="Picture 5" descr="A black cell phone with a white insert&#10;&#10;Description automatically generated">
            <a:extLst>
              <a:ext uri="{FF2B5EF4-FFF2-40B4-BE49-F238E27FC236}">
                <a16:creationId xmlns:a16="http://schemas.microsoft.com/office/drawing/2014/main" id="{9B20429D-2A50-ECAD-2C2D-DF1C44FF3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99" y="3170049"/>
            <a:ext cx="3271303" cy="1859827"/>
          </a:xfrm>
          <a:prstGeom prst="rect">
            <a:avLst/>
          </a:prstGeom>
        </p:spPr>
      </p:pic>
      <p:pic>
        <p:nvPicPr>
          <p:cNvPr id="10" name="Picture 9" descr="A white electronic device with a screen&#10;&#10;Description automatically generated">
            <a:extLst>
              <a:ext uri="{FF2B5EF4-FFF2-40B4-BE49-F238E27FC236}">
                <a16:creationId xmlns:a16="http://schemas.microsoft.com/office/drawing/2014/main" id="{60901617-4D39-F70C-E48E-177DBB11C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20" y="4084106"/>
            <a:ext cx="4302247" cy="2194146"/>
          </a:xfrm>
          <a:prstGeom prst="rect">
            <a:avLst/>
          </a:prstGeom>
        </p:spPr>
      </p:pic>
      <p:pic>
        <p:nvPicPr>
          <p:cNvPr id="12" name="Picture 11" descr="A close-up of a device&#10;&#10;Description automatically generated">
            <a:extLst>
              <a:ext uri="{FF2B5EF4-FFF2-40B4-BE49-F238E27FC236}">
                <a16:creationId xmlns:a16="http://schemas.microsoft.com/office/drawing/2014/main" id="{131BBC27-360C-BA85-4EFE-35E05BEB4E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84" y="4665631"/>
            <a:ext cx="2306877" cy="17079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67A19A-C8E1-7D78-C6E7-642B85D8E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4CA8334-3ECB-70DE-BE5D-C37742D59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Nanopore Sequencing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3328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B75CF-F998-6D7E-5863-1DF6B8884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144">
            <a:extLst>
              <a:ext uri="{FF2B5EF4-FFF2-40B4-BE49-F238E27FC236}">
                <a16:creationId xmlns:a16="http://schemas.microsoft.com/office/drawing/2014/main" id="{0E62C154-79F1-FEF7-38A6-39A052A7C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735" y="1974570"/>
            <a:ext cx="1574800" cy="596900"/>
          </a:xfrm>
          <a:prstGeom prst="rect">
            <a:avLst/>
          </a:prstGeom>
        </p:spPr>
      </p:pic>
      <p:grpSp>
        <p:nvGrpSpPr>
          <p:cNvPr id="141" name="Group 140">
            <a:extLst>
              <a:ext uri="{FF2B5EF4-FFF2-40B4-BE49-F238E27FC236}">
                <a16:creationId xmlns:a16="http://schemas.microsoft.com/office/drawing/2014/main" id="{0897D2C2-C47E-19A3-5521-8F6F63D59400}"/>
              </a:ext>
            </a:extLst>
          </p:cNvPr>
          <p:cNvGrpSpPr/>
          <p:nvPr/>
        </p:nvGrpSpPr>
        <p:grpSpPr>
          <a:xfrm>
            <a:off x="2916128" y="1283286"/>
            <a:ext cx="1984789" cy="1984928"/>
            <a:chOff x="-2842888" y="3882585"/>
            <a:chExt cx="2012595" cy="1993501"/>
          </a:xfrm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6E3AB105-1C0F-E235-03D3-9AAD79B5B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823795" y="3882585"/>
              <a:ext cx="1993502" cy="1993501"/>
            </a:xfrm>
            <a:prstGeom prst="rect">
              <a:avLst/>
            </a:prstGeom>
            <a:ln w="31750">
              <a:solidFill>
                <a:srgbClr val="C00600"/>
              </a:solidFill>
            </a:ln>
          </p:spPr>
        </p:pic>
        <p:pic>
          <p:nvPicPr>
            <p:cNvPr id="130" name="Graphic 129" descr="Badge Follow with solid fill">
              <a:extLst>
                <a:ext uri="{FF2B5EF4-FFF2-40B4-BE49-F238E27FC236}">
                  <a16:creationId xmlns:a16="http://schemas.microsoft.com/office/drawing/2014/main" id="{33BF971D-6950-040D-CF96-96985D809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-2839149" y="4955583"/>
              <a:ext cx="314343" cy="314343"/>
            </a:xfrm>
            <a:prstGeom prst="rect">
              <a:avLst/>
            </a:prstGeom>
          </p:spPr>
        </p:pic>
        <p:pic>
          <p:nvPicPr>
            <p:cNvPr id="131" name="Graphic 130" descr="Badge Unfollow with solid fill">
              <a:extLst>
                <a:ext uri="{FF2B5EF4-FFF2-40B4-BE49-F238E27FC236}">
                  <a16:creationId xmlns:a16="http://schemas.microsoft.com/office/drawing/2014/main" id="{C3F0DE00-4727-960B-F4F9-BDFC88791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-2842888" y="5541313"/>
              <a:ext cx="314343" cy="314343"/>
            </a:xfrm>
            <a:prstGeom prst="rect">
              <a:avLst/>
            </a:prstGeom>
          </p:spPr>
        </p:pic>
        <p:pic>
          <p:nvPicPr>
            <p:cNvPr id="71" name="Picture 70" descr="A red and white stop sign&#10;&#10;Description automatically generated">
              <a:extLst>
                <a:ext uri="{FF2B5EF4-FFF2-40B4-BE49-F238E27FC236}">
                  <a16:creationId xmlns:a16="http://schemas.microsoft.com/office/drawing/2014/main" id="{BDD560A2-289D-A8F9-90EF-B2018B400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71217" y="4085125"/>
              <a:ext cx="1476709" cy="1476709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D627A3-8863-63DF-68AC-36B74EF67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3FB5AB-E850-F195-1C5C-37C5CF2C6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57" y="95697"/>
            <a:ext cx="8863003" cy="770467"/>
          </a:xfrm>
        </p:spPr>
        <p:txBody>
          <a:bodyPr wrap="square" rIns="0">
            <a:normAutofit/>
          </a:bodyPr>
          <a:lstStyle/>
          <a:p>
            <a:r>
              <a:rPr lang="en-US" dirty="0"/>
              <a:t>Nanopore Sequencing – How it Works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61BE5A1F-9A35-3A67-3479-2E6C8C06358D}"/>
              </a:ext>
            </a:extLst>
          </p:cNvPr>
          <p:cNvGrpSpPr/>
          <p:nvPr/>
        </p:nvGrpSpPr>
        <p:grpSpPr>
          <a:xfrm>
            <a:off x="2907393" y="1285260"/>
            <a:ext cx="2006059" cy="1986965"/>
            <a:chOff x="2907393" y="1285260"/>
            <a:chExt cx="2006059" cy="1986965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753534A1-3763-774E-E83D-291101F76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6487" y="1285260"/>
              <a:ext cx="1986965" cy="1986965"/>
            </a:xfrm>
            <a:prstGeom prst="rect">
              <a:avLst/>
            </a:prstGeom>
            <a:noFill/>
            <a:ln w="31750">
              <a:solidFill>
                <a:srgbClr val="10813D"/>
              </a:solidFill>
            </a:ln>
          </p:spPr>
        </p:pic>
        <p:pic>
          <p:nvPicPr>
            <p:cNvPr id="55" name="Graphic 54" descr="Badge Follow with solid fill">
              <a:extLst>
                <a:ext uri="{FF2B5EF4-FFF2-40B4-BE49-F238E27FC236}">
                  <a16:creationId xmlns:a16="http://schemas.microsoft.com/office/drawing/2014/main" id="{32421486-41F2-01E6-CD6E-A7062B29B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2911132" y="2942457"/>
              <a:ext cx="314343" cy="314343"/>
            </a:xfrm>
            <a:prstGeom prst="rect">
              <a:avLst/>
            </a:prstGeom>
          </p:spPr>
        </p:pic>
        <p:pic>
          <p:nvPicPr>
            <p:cNvPr id="56" name="Graphic 55" descr="Badge Unfollow with solid fill">
              <a:extLst>
                <a:ext uri="{FF2B5EF4-FFF2-40B4-BE49-F238E27FC236}">
                  <a16:creationId xmlns:a16="http://schemas.microsoft.com/office/drawing/2014/main" id="{00BB6D38-7716-9D36-16C6-586BB58F9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2907393" y="2362962"/>
              <a:ext cx="314343" cy="314343"/>
            </a:xfrm>
            <a:prstGeom prst="rect">
              <a:avLst/>
            </a:prstGeom>
          </p:spPr>
        </p:pic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77A77E8A-91E1-E0EE-8DB9-CCF25F251E95}"/>
              </a:ext>
            </a:extLst>
          </p:cNvPr>
          <p:cNvSpPr/>
          <p:nvPr/>
        </p:nvSpPr>
        <p:spPr>
          <a:xfrm>
            <a:off x="-159026" y="3882586"/>
            <a:ext cx="9481930" cy="576000"/>
          </a:xfrm>
          <a:prstGeom prst="rect">
            <a:avLst/>
          </a:prstGeom>
          <a:solidFill>
            <a:srgbClr val="E6F0FF"/>
          </a:solidFill>
          <a:ln w="3175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0" bIns="108000" rtlCol="0" anchor="ctr"/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Signals:</a:t>
            </a:r>
            <a:r>
              <a:rPr lang="en-GB" sz="2000" b="1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Ionic current measurements generated at a certain </a:t>
            </a:r>
            <a:r>
              <a:rPr lang="en-GB" sz="2000" b="1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8CBAC4D-EAB3-2775-B4C4-0FE9439B1FCE}"/>
              </a:ext>
            </a:extLst>
          </p:cNvPr>
          <p:cNvSpPr/>
          <p:nvPr/>
        </p:nvSpPr>
        <p:spPr>
          <a:xfrm>
            <a:off x="-159026" y="5613502"/>
            <a:ext cx="9481930" cy="576000"/>
          </a:xfrm>
          <a:prstGeom prst="rect">
            <a:avLst/>
          </a:prstGeom>
          <a:solidFill>
            <a:srgbClr val="E6F0FF"/>
          </a:solidFill>
          <a:ln w="3175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0" bIns="108000" rtlCol="0" anchor="ctr"/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Real-Time Decisions:</a:t>
            </a:r>
            <a:r>
              <a:rPr lang="en-GB" sz="2000" b="1" dirty="0">
                <a:solidFill>
                  <a:schemeClr val="accent5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Stopping sequencing </a:t>
            </a:r>
            <a:r>
              <a:rPr lang="en-GB" sz="2000" b="1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early</a:t>
            </a:r>
            <a:r>
              <a:rPr lang="en-GB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based on real-time analysis</a:t>
            </a:r>
            <a:endParaRPr lang="en-CH" sz="200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BEEA3AE-64BB-04A0-15EF-58D828CC10D2}"/>
              </a:ext>
            </a:extLst>
          </p:cNvPr>
          <p:cNvSpPr/>
          <p:nvPr/>
        </p:nvSpPr>
        <p:spPr>
          <a:xfrm>
            <a:off x="-159026" y="4748044"/>
            <a:ext cx="9481930" cy="576000"/>
          </a:xfrm>
          <a:prstGeom prst="rect">
            <a:avLst/>
          </a:prstGeom>
          <a:solidFill>
            <a:srgbClr val="E6F0FF"/>
          </a:solidFill>
          <a:ln w="3175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0" bIns="108000"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(Real-Time) Analysis:</a:t>
            </a:r>
            <a:r>
              <a: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Analyzing raw signals </a:t>
            </a:r>
            <a:r>
              <a:rPr lang="en-US" sz="2000" b="1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instantly as they are generated</a:t>
            </a:r>
            <a:endParaRPr lang="en-GB" sz="2000" b="1" dirty="0">
              <a:solidFill>
                <a:schemeClr val="tx1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7807D8-FAD2-4344-7973-84F2A6D1E0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639" y="1804848"/>
            <a:ext cx="2108829" cy="94778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04F1269-71DD-7F9D-4155-48EF2D1EA423}"/>
              </a:ext>
            </a:extLst>
          </p:cNvPr>
          <p:cNvSpPr txBox="1"/>
          <p:nvPr/>
        </p:nvSpPr>
        <p:spPr>
          <a:xfrm>
            <a:off x="349173" y="1204036"/>
            <a:ext cx="1693760" cy="57417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Nanopore Sequencer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08FA71-8886-4ED5-74E5-B87557E28515}"/>
              </a:ext>
            </a:extLst>
          </p:cNvPr>
          <p:cNvGrpSpPr/>
          <p:nvPr/>
        </p:nvGrpSpPr>
        <p:grpSpPr>
          <a:xfrm>
            <a:off x="2159798" y="926636"/>
            <a:ext cx="2814585" cy="2363755"/>
            <a:chOff x="2159798" y="926636"/>
            <a:chExt cx="2814585" cy="2363755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5A7A15C-434A-71CA-3131-758892887D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9798" y="1267093"/>
              <a:ext cx="751334" cy="935017"/>
            </a:xfrm>
            <a:prstGeom prst="straightConnector1">
              <a:avLst/>
            </a:prstGeom>
            <a:ln w="31750">
              <a:solidFill>
                <a:srgbClr val="10813D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9EA851D-2C34-1605-CA26-12665943238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798" y="2202110"/>
              <a:ext cx="766689" cy="1088281"/>
            </a:xfrm>
            <a:prstGeom prst="straightConnector1">
              <a:avLst/>
            </a:prstGeom>
            <a:ln w="31750">
              <a:solidFill>
                <a:srgbClr val="10813D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6688A47-6020-3F10-2FCD-D80DE58926A9}"/>
                </a:ext>
              </a:extLst>
            </p:cNvPr>
            <p:cNvSpPr txBox="1"/>
            <p:nvPr/>
          </p:nvSpPr>
          <p:spPr>
            <a:xfrm>
              <a:off x="2865555" y="926636"/>
              <a:ext cx="2108828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Singl</a:t>
              </a:r>
              <a: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 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Nanopore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C2E079B-EB7C-C54E-2CD9-A8D1C750DC8A}"/>
              </a:ext>
            </a:extLst>
          </p:cNvPr>
          <p:cNvSpPr txBox="1"/>
          <p:nvPr/>
        </p:nvSpPr>
        <p:spPr>
          <a:xfrm>
            <a:off x="5203751" y="1356098"/>
            <a:ext cx="2277386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Signals</a:t>
            </a:r>
          </a:p>
          <a:p>
            <a:pPr algn="ctr" defTabSz="1600847"/>
            <a: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(~5000 signals/sec)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28A24AB-567E-CB8C-EDBE-760807E901F4}"/>
              </a:ext>
            </a:extLst>
          </p:cNvPr>
          <p:cNvCxnSpPr>
            <a:cxnSpLocks/>
          </p:cNvCxnSpPr>
          <p:nvPr/>
        </p:nvCxnSpPr>
        <p:spPr>
          <a:xfrm flipV="1">
            <a:off x="4183402" y="2001392"/>
            <a:ext cx="1406069" cy="64785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CECCE4E-386F-A90C-0EF6-ECF45A3B4437}"/>
              </a:ext>
            </a:extLst>
          </p:cNvPr>
          <p:cNvCxnSpPr>
            <a:cxnSpLocks/>
          </p:cNvCxnSpPr>
          <p:nvPr/>
        </p:nvCxnSpPr>
        <p:spPr>
          <a:xfrm flipV="1">
            <a:off x="4259295" y="2559310"/>
            <a:ext cx="1330176" cy="102362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34BE2200-C28A-BC56-A745-7E72C652AFF1}"/>
              </a:ext>
            </a:extLst>
          </p:cNvPr>
          <p:cNvSpPr txBox="1"/>
          <p:nvPr/>
        </p:nvSpPr>
        <p:spPr>
          <a:xfrm>
            <a:off x="0" y="6923123"/>
            <a:ext cx="3504801" cy="15388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sz="1000" dirty="0">
                <a:latin typeface="Avenir Next" panose="020B0503020202020204" pitchFamily="34" charset="0"/>
                <a:hlinkClick r:id="rId12"/>
              </a:rPr>
              <a:t>https://nanoporetech.com/platform/technology/basecalling</a:t>
            </a:r>
            <a:r>
              <a:rPr lang="en-US" sz="1000" dirty="0">
                <a:latin typeface="Avenir Next" panose="020B0503020202020204" pitchFamily="34" charset="0"/>
              </a:rPr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E8958B9-5395-3204-0A6B-3852AFCC2A03}"/>
              </a:ext>
            </a:extLst>
          </p:cNvPr>
          <p:cNvGrpSpPr/>
          <p:nvPr/>
        </p:nvGrpSpPr>
        <p:grpSpPr>
          <a:xfrm>
            <a:off x="7271499" y="1346837"/>
            <a:ext cx="1803283" cy="1518958"/>
            <a:chOff x="7271499" y="1346837"/>
            <a:chExt cx="1803283" cy="1518958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C552D2A2-01E1-F0A9-778B-2027A7AD65C6}"/>
                </a:ext>
              </a:extLst>
            </p:cNvPr>
            <p:cNvGrpSpPr/>
            <p:nvPr/>
          </p:nvGrpSpPr>
          <p:grpSpPr>
            <a:xfrm>
              <a:off x="7771436" y="1691690"/>
              <a:ext cx="1174105" cy="1174105"/>
              <a:chOff x="7765046" y="1516805"/>
              <a:chExt cx="1174105" cy="1174105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78B883A0-C118-C76A-EDAF-9E27A0FF1E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65046" y="1516805"/>
                <a:ext cx="1174105" cy="1174105"/>
              </a:xfrm>
              <a:prstGeom prst="rect">
                <a:avLst/>
              </a:prstGeom>
            </p:spPr>
          </p:pic>
          <p:pic>
            <p:nvPicPr>
              <p:cNvPr id="61" name="Graphic 60" descr="Processor with solid fill">
                <a:extLst>
                  <a:ext uri="{FF2B5EF4-FFF2-40B4-BE49-F238E27FC236}">
                    <a16:creationId xmlns:a16="http://schemas.microsoft.com/office/drawing/2014/main" id="{FC3B0994-B1A0-2657-66A8-BDB06E358D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/>
            </p:blipFill>
            <p:spPr>
              <a:xfrm>
                <a:off x="8102159" y="1801364"/>
                <a:ext cx="499879" cy="495574"/>
              </a:xfrm>
              <a:prstGeom prst="rect">
                <a:avLst/>
              </a:prstGeom>
            </p:spPr>
          </p:pic>
        </p:grp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CF92CCF-6933-5975-9ABE-2E1A64BFB537}"/>
                </a:ext>
              </a:extLst>
            </p:cNvPr>
            <p:cNvCxnSpPr>
              <a:cxnSpLocks/>
            </p:cNvCxnSpPr>
            <p:nvPr/>
          </p:nvCxnSpPr>
          <p:spPr>
            <a:xfrm>
              <a:off x="7271499" y="2276329"/>
              <a:ext cx="419276" cy="1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46BB2D0-8074-BE9C-F303-B6E3F6F0FC02}"/>
                </a:ext>
              </a:extLst>
            </p:cNvPr>
            <p:cNvSpPr txBox="1"/>
            <p:nvPr/>
          </p:nvSpPr>
          <p:spPr>
            <a:xfrm>
              <a:off x="7629415" y="1346837"/>
              <a:ext cx="1445367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(Real-Time)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Analysis</a:t>
              </a:r>
            </a:p>
          </p:txBody>
        </p:sp>
      </p:grpSp>
      <p:pic>
        <p:nvPicPr>
          <p:cNvPr id="112" name="Picture 111">
            <a:extLst>
              <a:ext uri="{FF2B5EF4-FFF2-40B4-BE49-F238E27FC236}">
                <a16:creationId xmlns:a16="http://schemas.microsoft.com/office/drawing/2014/main" id="{AF4891B9-6C82-077D-B2B3-384915F5EF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702"/>
          <a:stretch/>
        </p:blipFill>
        <p:spPr>
          <a:xfrm>
            <a:off x="5589471" y="2018067"/>
            <a:ext cx="1505945" cy="52135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0D0CFE9D-3084-8EA2-FC2A-35F2015D55AE}"/>
              </a:ext>
            </a:extLst>
          </p:cNvPr>
          <p:cNvSpPr txBox="1"/>
          <p:nvPr/>
        </p:nvSpPr>
        <p:spPr>
          <a:xfrm>
            <a:off x="0" y="7172705"/>
            <a:ext cx="9144000" cy="1538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US" sz="1000" dirty="0">
                <a:latin typeface="Avenir Next" panose="020B0503020202020204" pitchFamily="34" charset="0"/>
                <a:hlinkClick r:id="rId17"/>
              </a:rPr>
              <a:t>https://blogs.ed.ac.uk/institute-genetics-cancer/2020/04/08/nanopore-sequencing-controversial-world-records-and-whale-watching/</a:t>
            </a:r>
            <a:r>
              <a:rPr lang="en-US" sz="1000" dirty="0">
                <a:latin typeface="Avenir Next" panose="020B0503020202020204" pitchFamily="34" charset="0"/>
              </a:rPr>
              <a:t>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4387A2-2113-D5B4-BE54-6A1DDFA98172}"/>
              </a:ext>
            </a:extLst>
          </p:cNvPr>
          <p:cNvGrpSpPr/>
          <p:nvPr/>
        </p:nvGrpSpPr>
        <p:grpSpPr>
          <a:xfrm>
            <a:off x="3221736" y="2637324"/>
            <a:ext cx="5210291" cy="539225"/>
            <a:chOff x="3221736" y="2637324"/>
            <a:chExt cx="5210291" cy="539225"/>
          </a:xfrm>
        </p:grpSpPr>
        <p:sp>
          <p:nvSpPr>
            <p:cNvPr id="11" name="Striped Right Arrow 10">
              <a:extLst>
                <a:ext uri="{FF2B5EF4-FFF2-40B4-BE49-F238E27FC236}">
                  <a16:creationId xmlns:a16="http://schemas.microsoft.com/office/drawing/2014/main" id="{02BE2E52-210B-0B8C-BB1D-78387DE37724}"/>
                </a:ext>
              </a:extLst>
            </p:cNvPr>
            <p:cNvSpPr/>
            <p:nvPr/>
          </p:nvSpPr>
          <p:spPr>
            <a:xfrm rot="10800000">
              <a:off x="3221736" y="3029468"/>
              <a:ext cx="5166614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Striped Right Arrow 141">
              <a:extLst>
                <a:ext uri="{FF2B5EF4-FFF2-40B4-BE49-F238E27FC236}">
                  <a16:creationId xmlns:a16="http://schemas.microsoft.com/office/drawing/2014/main" id="{A0DD2315-DDCF-8F82-2D71-05133D15ED57}"/>
                </a:ext>
              </a:extLst>
            </p:cNvPr>
            <p:cNvSpPr/>
            <p:nvPr/>
          </p:nvSpPr>
          <p:spPr>
            <a:xfrm rot="5400000">
              <a:off x="8110700" y="2811570"/>
              <a:ext cx="495573" cy="147081"/>
            </a:xfrm>
            <a:prstGeom prst="stripedRightArrow">
              <a:avLst>
                <a:gd name="adj1" fmla="val 42474"/>
                <a:gd name="adj2" fmla="val 0"/>
              </a:avLst>
            </a:prstGeom>
            <a:solidFill>
              <a:srgbClr val="108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640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72" grpId="0" animBg="1"/>
      <p:bldP spid="73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CCF11-6DEE-82CE-0F4D-A5E8ED25B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CE877A-E7E5-9F7D-F983-7010B7C0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C50A52-512A-B4B3-2A5D-B6002F1C9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Real-Time Analysis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25493A-04D4-F3FC-BEC1-D37F3CD34CBF}"/>
              </a:ext>
            </a:extLst>
          </p:cNvPr>
          <p:cNvGrpSpPr/>
          <p:nvPr/>
        </p:nvGrpSpPr>
        <p:grpSpPr>
          <a:xfrm>
            <a:off x="689651" y="1425452"/>
            <a:ext cx="7725019" cy="764703"/>
            <a:chOff x="311193" y="1971533"/>
            <a:chExt cx="7725019" cy="76470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8D0CECB-3D70-8488-AFB5-E41F96C8BB77}"/>
                </a:ext>
              </a:extLst>
            </p:cNvPr>
            <p:cNvSpPr txBox="1"/>
            <p:nvPr/>
          </p:nvSpPr>
          <p:spPr>
            <a:xfrm>
              <a:off x="311193" y="2413405"/>
              <a:ext cx="5114559" cy="322831"/>
            </a:xfrm>
            <a:prstGeom prst="roundRect">
              <a:avLst>
                <a:gd name="adj" fmla="val 9377"/>
              </a:avLst>
            </a:prstGeom>
            <a:solidFill>
              <a:srgbClr val="F2EEFD"/>
            </a:solidFill>
            <a:ln w="28575">
              <a:solidFill>
                <a:srgbClr val="7030A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Sequencing</a:t>
              </a:r>
              <a:endPara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702271-EFE9-AC41-4432-766740B2FDAC}"/>
                </a:ext>
              </a:extLst>
            </p:cNvPr>
            <p:cNvSpPr txBox="1"/>
            <p:nvPr/>
          </p:nvSpPr>
          <p:spPr>
            <a:xfrm>
              <a:off x="5459823" y="2413403"/>
              <a:ext cx="2576389" cy="322831"/>
            </a:xfrm>
            <a:prstGeom prst="roundRect">
              <a:avLst>
                <a:gd name="adj" fmla="val 9377"/>
              </a:avLst>
            </a:prstGeom>
            <a:solidFill>
              <a:srgbClr val="E6F0FF"/>
            </a:solidFill>
            <a:ln w="28575">
              <a:solidFill>
                <a:srgbClr val="4473C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Analysis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2483C7F-B730-35C7-F1A8-6760B324AE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193" y="2312838"/>
              <a:ext cx="7725019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928C1E1-5D6D-C34C-CEAD-C7C503EC31A6}"/>
                </a:ext>
              </a:extLst>
            </p:cNvPr>
            <p:cNvSpPr txBox="1"/>
            <p:nvPr/>
          </p:nvSpPr>
          <p:spPr>
            <a:xfrm>
              <a:off x="3566598" y="1971533"/>
              <a:ext cx="7986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A0C4720-24A1-7616-F7BC-AD52AD748E95}"/>
              </a:ext>
            </a:extLst>
          </p:cNvPr>
          <p:cNvGrpSpPr/>
          <p:nvPr/>
        </p:nvGrpSpPr>
        <p:grpSpPr>
          <a:xfrm>
            <a:off x="173967" y="3630546"/>
            <a:ext cx="8577371" cy="548640"/>
            <a:chOff x="2097011" y="5585895"/>
            <a:chExt cx="8577371" cy="54864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14D2FBD-E6B8-B7F8-F83F-92B65A095D66}"/>
                </a:ext>
              </a:extLst>
            </p:cNvPr>
            <p:cNvSpPr/>
            <p:nvPr/>
          </p:nvSpPr>
          <p:spPr>
            <a:xfrm>
              <a:off x="2753071" y="5704275"/>
              <a:ext cx="792131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Reducing sequencing time and cost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by stopping sequencing early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CED5DB7-8729-80E0-8BA5-5A299DBA65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33996DC-E271-1B82-A5D7-DCD8A67E105F}"/>
              </a:ext>
            </a:extLst>
          </p:cNvPr>
          <p:cNvGrpSpPr/>
          <p:nvPr/>
        </p:nvGrpSpPr>
        <p:grpSpPr>
          <a:xfrm>
            <a:off x="766629" y="871889"/>
            <a:ext cx="7610742" cy="548640"/>
            <a:chOff x="2097011" y="5585895"/>
            <a:chExt cx="7610742" cy="54864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30D0C47-1BDB-0701-8861-96B60B757907}"/>
                </a:ext>
              </a:extLst>
            </p:cNvPr>
            <p:cNvSpPr/>
            <p:nvPr/>
          </p:nvSpPr>
          <p:spPr>
            <a:xfrm>
              <a:off x="2753071" y="5704275"/>
              <a:ext cx="6954682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Reducing latency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by overlapping analysis with sequencing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327177E-3082-1231-C249-53754875B2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ECFFEF-CC50-7DB7-B273-399606FBCF35}"/>
              </a:ext>
            </a:extLst>
          </p:cNvPr>
          <p:cNvGrpSpPr/>
          <p:nvPr/>
        </p:nvGrpSpPr>
        <p:grpSpPr>
          <a:xfrm>
            <a:off x="689651" y="4218613"/>
            <a:ext cx="7764699" cy="786532"/>
            <a:chOff x="689651" y="4218613"/>
            <a:chExt cx="7764699" cy="78653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AEE3CE5-E21C-0309-2185-A99BBD8F7AE0}"/>
                </a:ext>
              </a:extLst>
            </p:cNvPr>
            <p:cNvSpPr txBox="1"/>
            <p:nvPr/>
          </p:nvSpPr>
          <p:spPr>
            <a:xfrm>
              <a:off x="689652" y="4682314"/>
              <a:ext cx="7725316" cy="322831"/>
            </a:xfrm>
            <a:prstGeom prst="roundRect">
              <a:avLst>
                <a:gd name="adj" fmla="val 9377"/>
              </a:avLst>
            </a:prstGeom>
            <a:solidFill>
              <a:schemeClr val="bg2"/>
            </a:solidFill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Completely Sequenced Read</a:t>
              </a:r>
              <a:endPara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E68B8C6-1491-7086-D3A0-06AF4E79EE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9651" y="4574432"/>
              <a:ext cx="7764699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F845497-C668-8615-1A2F-409F9BDC592F}"/>
                </a:ext>
              </a:extLst>
            </p:cNvPr>
            <p:cNvSpPr txBox="1"/>
            <p:nvPr/>
          </p:nvSpPr>
          <p:spPr>
            <a:xfrm>
              <a:off x="3169203" y="4218613"/>
              <a:ext cx="23503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Sequenced Bases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2C4181-8260-CAD7-7D66-9733B37C7602}"/>
              </a:ext>
            </a:extLst>
          </p:cNvPr>
          <p:cNvGrpSpPr/>
          <p:nvPr/>
        </p:nvGrpSpPr>
        <p:grpSpPr>
          <a:xfrm>
            <a:off x="689651" y="2190153"/>
            <a:ext cx="7715756" cy="1037301"/>
            <a:chOff x="689651" y="2190153"/>
            <a:chExt cx="7715756" cy="103730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0CEF18E-433D-71EE-08CF-8834580B77A4}"/>
                </a:ext>
              </a:extLst>
            </p:cNvPr>
            <p:cNvGrpSpPr/>
            <p:nvPr/>
          </p:nvGrpSpPr>
          <p:grpSpPr>
            <a:xfrm>
              <a:off x="689651" y="2190153"/>
              <a:ext cx="7715756" cy="1037301"/>
              <a:chOff x="311193" y="2736234"/>
              <a:chExt cx="7715756" cy="1037301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8ECC83B-2AE5-2A15-5527-A80C17DD7EBC}"/>
                  </a:ext>
                </a:extLst>
              </p:cNvPr>
              <p:cNvSpPr txBox="1"/>
              <p:nvPr/>
            </p:nvSpPr>
            <p:spPr>
              <a:xfrm>
                <a:off x="311193" y="3450704"/>
                <a:ext cx="5268133" cy="322831"/>
              </a:xfrm>
              <a:prstGeom prst="roundRect">
                <a:avLst>
                  <a:gd name="adj" fmla="val 9377"/>
                </a:avLst>
              </a:prstGeom>
              <a:solidFill>
                <a:srgbClr val="F2EEFD"/>
              </a:solidFill>
              <a:ln w="28575">
                <a:solidFill>
                  <a:srgbClr val="4473C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en-US"/>
                </a:defPPr>
                <a:lvl1pPr algn="ctr">
                  <a:defRPr sz="3600" b="1">
                    <a:solidFill>
                      <a:srgbClr val="FFFF00"/>
                    </a:solidFill>
                    <a:latin typeface="Corbel" panose="020B0503020204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2000" b="0" dirty="0">
                    <a:solidFill>
                      <a:schemeClr val="tx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Sequencing &amp; Real-Time Analysis</a:t>
                </a:r>
                <a:endParaRPr lang="en-US" sz="200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4631FEA-5BF7-D096-122E-9C91779315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79326" y="2736234"/>
                <a:ext cx="0" cy="875886"/>
              </a:xfrm>
              <a:prstGeom prst="line">
                <a:avLst/>
              </a:prstGeom>
              <a:ln w="28575">
                <a:solidFill>
                  <a:srgbClr val="10813D"/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D957909-3B5D-9212-D7BF-B884C18239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26949" y="2736234"/>
                <a:ext cx="0" cy="875886"/>
              </a:xfrm>
              <a:prstGeom prst="line">
                <a:avLst/>
              </a:prstGeom>
              <a:ln w="28575">
                <a:solidFill>
                  <a:srgbClr val="10813D"/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E4DA828-8995-8133-1513-464075DE44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79326" y="3612120"/>
                <a:ext cx="2447622" cy="0"/>
              </a:xfrm>
              <a:prstGeom prst="line">
                <a:avLst/>
              </a:prstGeom>
              <a:ln w="28575">
                <a:solidFill>
                  <a:srgbClr val="10813D"/>
                </a:solidFill>
                <a:prstDash val="solid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3FD9BB5-F125-CF9C-673D-40FA1095D334}"/>
                  </a:ext>
                </a:extLst>
              </p:cNvPr>
              <p:cNvSpPr txBox="1"/>
              <p:nvPr/>
            </p:nvSpPr>
            <p:spPr>
              <a:xfrm>
                <a:off x="5830756" y="3270481"/>
                <a:ext cx="19447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Reduced Latency</a:t>
                </a:r>
              </a:p>
            </p:txBody>
          </p:sp>
        </p:grpSp>
        <p:sp>
          <p:nvSpPr>
            <p:cNvPr id="2" name="Striped Right Arrow 1">
              <a:extLst>
                <a:ext uri="{FF2B5EF4-FFF2-40B4-BE49-F238E27FC236}">
                  <a16:creationId xmlns:a16="http://schemas.microsoft.com/office/drawing/2014/main" id="{090E8206-4BDF-FD1D-9C06-5959D7B10330}"/>
                </a:ext>
              </a:extLst>
            </p:cNvPr>
            <p:cNvSpPr/>
            <p:nvPr/>
          </p:nvSpPr>
          <p:spPr>
            <a:xfrm rot="5400000">
              <a:off x="3058130" y="2473021"/>
              <a:ext cx="545708" cy="151248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A38029-64A1-D096-43F7-9CD049D1BD3E}"/>
              </a:ext>
            </a:extLst>
          </p:cNvPr>
          <p:cNvGrpSpPr/>
          <p:nvPr/>
        </p:nvGrpSpPr>
        <p:grpSpPr>
          <a:xfrm>
            <a:off x="689651" y="5013978"/>
            <a:ext cx="7764699" cy="1549909"/>
            <a:chOff x="689651" y="5013978"/>
            <a:chExt cx="7764699" cy="154990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8D6CAAE-DF31-1786-E7D6-3774ACBA3F67}"/>
                </a:ext>
              </a:extLst>
            </p:cNvPr>
            <p:cNvGrpSpPr/>
            <p:nvPr/>
          </p:nvGrpSpPr>
          <p:grpSpPr>
            <a:xfrm>
              <a:off x="689651" y="5013978"/>
              <a:ext cx="7764699" cy="1549909"/>
              <a:chOff x="396000" y="5194093"/>
              <a:chExt cx="7764699" cy="1549909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E1087F-3B40-165D-5526-DACF7AEDCB75}"/>
                  </a:ext>
                </a:extLst>
              </p:cNvPr>
              <p:cNvSpPr txBox="1"/>
              <p:nvPr/>
            </p:nvSpPr>
            <p:spPr>
              <a:xfrm>
                <a:off x="396000" y="5897617"/>
                <a:ext cx="3117220" cy="322831"/>
              </a:xfrm>
              <a:prstGeom prst="roundRect">
                <a:avLst>
                  <a:gd name="adj" fmla="val 9377"/>
                </a:avLst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en-US"/>
                </a:defPPr>
                <a:lvl1pPr algn="ctr">
                  <a:defRPr sz="3600" b="1">
                    <a:solidFill>
                      <a:srgbClr val="FFFF00"/>
                    </a:solidFill>
                    <a:latin typeface="Corbel" panose="020B0503020204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2000" b="0" dirty="0">
                    <a:solidFill>
                      <a:schemeClr val="tx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Partially Sequenced Read</a:t>
                </a:r>
                <a:endParaRPr lang="en-US" sz="200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40A836F-2566-1089-E43C-965BEEDF035F}"/>
                  </a:ext>
                </a:extLst>
              </p:cNvPr>
              <p:cNvSpPr txBox="1"/>
              <p:nvPr/>
            </p:nvSpPr>
            <p:spPr>
              <a:xfrm>
                <a:off x="1588263" y="6405448"/>
                <a:ext cx="516147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Sequencing is stopped early with a real-time decision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9E28BB9-9C66-73D7-FD76-1138F8D055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3219" y="5194093"/>
                <a:ext cx="0" cy="875886"/>
              </a:xfrm>
              <a:prstGeom prst="line">
                <a:avLst/>
              </a:prstGeom>
              <a:ln w="28575">
                <a:solidFill>
                  <a:srgbClr val="10813D"/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C66CD42-F90C-608A-BA27-55EF68501F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21027" y="5194093"/>
                <a:ext cx="0" cy="875886"/>
              </a:xfrm>
              <a:prstGeom prst="line">
                <a:avLst/>
              </a:prstGeom>
              <a:ln w="28575">
                <a:solidFill>
                  <a:srgbClr val="10813D"/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7E2EB8A1-EA9E-8771-E60F-A1E511155D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26291" y="6066894"/>
                <a:ext cx="4634408" cy="3085"/>
              </a:xfrm>
              <a:prstGeom prst="line">
                <a:avLst/>
              </a:prstGeom>
              <a:ln w="28575">
                <a:solidFill>
                  <a:srgbClr val="10813D"/>
                </a:solidFill>
                <a:prstDash val="solid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AF3F9FA-7A51-0585-76BC-919EE38A7827}"/>
                  </a:ext>
                </a:extLst>
              </p:cNvPr>
              <p:cNvSpPr txBox="1"/>
              <p:nvPr/>
            </p:nvSpPr>
            <p:spPr>
              <a:xfrm>
                <a:off x="3832857" y="5728340"/>
                <a:ext cx="40212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Reduced Sequencing Time (and Cost)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0068836-66B2-E30A-F67D-74A648A693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3219" y="6059033"/>
                <a:ext cx="1" cy="42431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Striped Right Arrow 9">
              <a:extLst>
                <a:ext uri="{FF2B5EF4-FFF2-40B4-BE49-F238E27FC236}">
                  <a16:creationId xmlns:a16="http://schemas.microsoft.com/office/drawing/2014/main" id="{0CACA2EE-5FD3-488A-6FD2-9399FF191713}"/>
                </a:ext>
              </a:extLst>
            </p:cNvPr>
            <p:cNvSpPr/>
            <p:nvPr/>
          </p:nvSpPr>
          <p:spPr>
            <a:xfrm rot="5400000">
              <a:off x="1960528" y="5285699"/>
              <a:ext cx="545708" cy="151248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144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5DEFC-9A7D-C7C0-F5E0-8EF0E23F4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7F409A-028F-CDA6-AAB6-B075E395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B43A85-B2DE-5F0E-B7B6-67D137A8D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in Real-Time Analysis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746EDE-2BC8-4C3E-935F-F594CBB4A76A}"/>
              </a:ext>
            </a:extLst>
          </p:cNvPr>
          <p:cNvGrpSpPr/>
          <p:nvPr/>
        </p:nvGrpSpPr>
        <p:grpSpPr>
          <a:xfrm>
            <a:off x="168823" y="1044635"/>
            <a:ext cx="8786554" cy="723393"/>
            <a:chOff x="167777" y="1044635"/>
            <a:chExt cx="8786554" cy="72339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556ADC-C0D6-E184-8B49-172B3989CB41}"/>
                </a:ext>
              </a:extLst>
            </p:cNvPr>
            <p:cNvSpPr txBox="1"/>
            <p:nvPr/>
          </p:nvSpPr>
          <p:spPr>
            <a:xfrm>
              <a:off x="167777" y="1044635"/>
              <a:ext cx="8786554" cy="723393"/>
            </a:xfrm>
            <a:prstGeom prst="roundRect">
              <a:avLst>
                <a:gd name="adj" fmla="val 9377"/>
              </a:avLst>
            </a:prstGeom>
            <a:solidFill>
              <a:srgbClr val="BACEF3"/>
            </a:solidFill>
            <a:ln w="28575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E61BF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Rapid analysis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 match the nanopore sequencer throughput</a:t>
              </a:r>
            </a:p>
          </p:txBody>
        </p:sp>
        <p:pic>
          <p:nvPicPr>
            <p:cNvPr id="7" name="Graphic 6" descr="Gauge with solid fill">
              <a:extLst>
                <a:ext uri="{FF2B5EF4-FFF2-40B4-BE49-F238E27FC236}">
                  <a16:creationId xmlns:a16="http://schemas.microsoft.com/office/drawing/2014/main" id="{0AE63E77-F144-890E-BAFA-386B2B4C3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8988" y="1211132"/>
              <a:ext cx="390399" cy="390399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F836AF9-A548-7456-D0F0-51983CF3CF8B}"/>
              </a:ext>
            </a:extLst>
          </p:cNvPr>
          <p:cNvGrpSpPr/>
          <p:nvPr/>
        </p:nvGrpSpPr>
        <p:grpSpPr>
          <a:xfrm>
            <a:off x="168821" y="2431608"/>
            <a:ext cx="8786556" cy="723392"/>
            <a:chOff x="167777" y="2403416"/>
            <a:chExt cx="8786556" cy="72339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A7DF45-58E8-3527-C160-26A6ACB698F5}"/>
                </a:ext>
              </a:extLst>
            </p:cNvPr>
            <p:cNvSpPr txBox="1"/>
            <p:nvPr/>
          </p:nvSpPr>
          <p:spPr>
            <a:xfrm>
              <a:off x="167777" y="2403416"/>
              <a:ext cx="8786556" cy="723392"/>
            </a:xfrm>
            <a:prstGeom prst="roundRect">
              <a:avLst>
                <a:gd name="adj" fmla="val 9377"/>
              </a:avLst>
            </a:prstGeom>
            <a:solidFill>
              <a:srgbClr val="BACEF3"/>
            </a:solidFill>
            <a:ln w="28575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E61BF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Timely decisions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 stop sequencing as early as possible</a:t>
              </a:r>
            </a:p>
          </p:txBody>
        </p:sp>
        <p:pic>
          <p:nvPicPr>
            <p:cNvPr id="10" name="Graphic 9" descr="Clock with solid fill">
              <a:extLst>
                <a:ext uri="{FF2B5EF4-FFF2-40B4-BE49-F238E27FC236}">
                  <a16:creationId xmlns:a16="http://schemas.microsoft.com/office/drawing/2014/main" id="{351ABC0D-6524-318B-B408-47F70AD99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78669" y="2569913"/>
              <a:ext cx="390399" cy="39039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32F90A-AD17-6031-32C2-9F2B3D2A767D}"/>
              </a:ext>
            </a:extLst>
          </p:cNvPr>
          <p:cNvGrpSpPr/>
          <p:nvPr/>
        </p:nvGrpSpPr>
        <p:grpSpPr>
          <a:xfrm>
            <a:off x="168821" y="3818580"/>
            <a:ext cx="8786556" cy="723392"/>
            <a:chOff x="167777" y="3966775"/>
            <a:chExt cx="8786556" cy="72339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5BB82B-4DD8-E044-E8DD-FBC8AA59EE4A}"/>
                </a:ext>
              </a:extLst>
            </p:cNvPr>
            <p:cNvSpPr txBox="1"/>
            <p:nvPr/>
          </p:nvSpPr>
          <p:spPr>
            <a:xfrm>
              <a:off x="167777" y="3966775"/>
              <a:ext cx="8786556" cy="723392"/>
            </a:xfrm>
            <a:prstGeom prst="roundRect">
              <a:avLst>
                <a:gd name="adj" fmla="val 9377"/>
              </a:avLst>
            </a:prstGeom>
            <a:solidFill>
              <a:srgbClr val="BACEF3"/>
            </a:solidFill>
            <a:ln w="28575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E61BF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Accurate analysis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from noisy raw signal data</a:t>
              </a:r>
            </a:p>
          </p:txBody>
        </p:sp>
        <p:pic>
          <p:nvPicPr>
            <p:cNvPr id="13" name="Graphic 12" descr="Bullseye with solid fill">
              <a:extLst>
                <a:ext uri="{FF2B5EF4-FFF2-40B4-BE49-F238E27FC236}">
                  <a16:creationId xmlns:a16="http://schemas.microsoft.com/office/drawing/2014/main" id="{57F05B9A-31CC-42F6-9B06-3A57181F8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85442" y="4132909"/>
              <a:ext cx="390399" cy="39112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F0984E-F8BD-AF45-AD27-E5452FA545D4}"/>
              </a:ext>
            </a:extLst>
          </p:cNvPr>
          <p:cNvGrpSpPr/>
          <p:nvPr/>
        </p:nvGrpSpPr>
        <p:grpSpPr>
          <a:xfrm>
            <a:off x="158350" y="5205553"/>
            <a:ext cx="8797027" cy="723391"/>
            <a:chOff x="158350" y="5259738"/>
            <a:chExt cx="8797027" cy="7233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17F511-9AC4-C4E7-EEE8-BED36B6A4026}"/>
                </a:ext>
              </a:extLst>
            </p:cNvPr>
            <p:cNvSpPr txBox="1"/>
            <p:nvPr/>
          </p:nvSpPr>
          <p:spPr>
            <a:xfrm>
              <a:off x="167777" y="5259738"/>
              <a:ext cx="8787600" cy="723391"/>
            </a:xfrm>
            <a:prstGeom prst="roundRect">
              <a:avLst>
                <a:gd name="adj" fmla="val 9377"/>
              </a:avLst>
            </a:prstGeom>
            <a:solidFill>
              <a:srgbClr val="BACEF3"/>
            </a:solidFill>
            <a:ln w="28575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E61BF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Power-efficient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computation for scalability and portability</a:t>
              </a:r>
            </a:p>
          </p:txBody>
        </p:sp>
        <p:pic>
          <p:nvPicPr>
            <p:cNvPr id="16" name="Graphic 15" descr="Battery charging with solid fill">
              <a:extLst>
                <a:ext uri="{FF2B5EF4-FFF2-40B4-BE49-F238E27FC236}">
                  <a16:creationId xmlns:a16="http://schemas.microsoft.com/office/drawing/2014/main" id="{305F8838-C970-6305-61AB-CE44DC543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 rot="16200000">
              <a:off x="158350" y="5445532"/>
              <a:ext cx="351803" cy="3518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896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33E94-1163-595A-F48F-1F0253CAA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0A225D-B990-F749-28FD-A293A847C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6E6D8E-2579-46E8-F745-AEA624096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3F25F2-799F-CEC5-A23E-458BC157FB7E}"/>
              </a:ext>
            </a:extLst>
          </p:cNvPr>
          <p:cNvSpPr/>
          <p:nvPr/>
        </p:nvSpPr>
        <p:spPr>
          <a:xfrm>
            <a:off x="229004" y="4192446"/>
            <a:ext cx="8672264" cy="82296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C5A622-1DC6-2310-12E7-0CE4F1CEDC0B}"/>
              </a:ext>
            </a:extLst>
          </p:cNvPr>
          <p:cNvSpPr/>
          <p:nvPr/>
        </p:nvSpPr>
        <p:spPr>
          <a:xfrm>
            <a:off x="229004" y="866163"/>
            <a:ext cx="8672264" cy="822960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DBA8FC-3EFF-054C-CD86-CF0130B184D9}"/>
              </a:ext>
            </a:extLst>
          </p:cNvPr>
          <p:cNvSpPr/>
          <p:nvPr/>
        </p:nvSpPr>
        <p:spPr>
          <a:xfrm>
            <a:off x="229004" y="3083685"/>
            <a:ext cx="8672264" cy="82296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RawHash2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5D88EF-113C-CD28-9FEA-9D2F4D65CDFF}"/>
              </a:ext>
            </a:extLst>
          </p:cNvPr>
          <p:cNvSpPr/>
          <p:nvPr/>
        </p:nvSpPr>
        <p:spPr>
          <a:xfrm>
            <a:off x="229004" y="1974924"/>
            <a:ext cx="8672264" cy="822960"/>
          </a:xfrm>
          <a:prstGeom prst="rect">
            <a:avLst/>
          </a:prstGeom>
          <a:solidFill>
            <a:srgbClr val="04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RawHash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345B73-793E-450F-12FB-5FFC49CD115E}"/>
              </a:ext>
            </a:extLst>
          </p:cNvPr>
          <p:cNvSpPr/>
          <p:nvPr/>
        </p:nvSpPr>
        <p:spPr>
          <a:xfrm>
            <a:off x="229004" y="5301208"/>
            <a:ext cx="8672264" cy="82296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850136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A6F13-7BB1-8F0F-700B-1B828D059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686786-3899-E316-9BE0-E9F91612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F920C7-F834-E8CB-B2DF-C5B66C32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3D44B55B-D227-206B-38C3-A9AC763E7AA5}"/>
                  </a:ext>
                </a:extLst>
              </p:cNvPr>
              <p:cNvSpPr/>
              <p:nvPr/>
            </p:nvSpPr>
            <p:spPr>
              <a:xfrm>
                <a:off x="123935" y="4967415"/>
                <a:ext cx="8889356" cy="1277046"/>
              </a:xfrm>
              <a:prstGeom prst="roundRect">
                <a:avLst>
                  <a:gd name="adj" fmla="val 8525"/>
                </a:avLst>
              </a:prstGeom>
              <a:solidFill>
                <a:srgbClr val="EDE8F1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2320" lvl="0">
                  <a:spcBef>
                    <a:spcPts val="1200"/>
                  </a:spcBef>
                  <a:defRPr/>
                </a:pPr>
                <a:r>
                  <a:rPr lang="en-US" sz="17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Key Results: </a:t>
                </a:r>
                <a:r>
                  <a:rPr lang="en-US" sz="1700" dirty="0">
                    <a:solidFill>
                      <a:srgbClr val="7030A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Across 3 use cases and 5 genomes of varying sizes</a:t>
                </a:r>
              </a:p>
              <a:p>
                <a:pPr marL="458788" lvl="1" indent="-249238">
                  <a:lnSpc>
                    <a:spcPct val="105000"/>
                  </a:lnSpc>
                  <a:buFont typeface="Arial" pitchFamily="34" charset="0"/>
                  <a:buChar char="–"/>
                  <a:defRPr/>
                </a:pPr>
                <a:r>
                  <a:rPr lang="en-US" sz="16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27</a:t>
                </a:r>
                <a14:m>
                  <m:oMath xmlns:m="http://schemas.openxmlformats.org/officeDocument/2006/math">
                    <m:r>
                      <a:rPr lang="en-GB" sz="16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US" sz="16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19</a:t>
                </a:r>
                <a14:m>
                  <m:oMath xmlns:m="http://schemas.openxmlformats.org/officeDocument/2006/math">
                    <m:r>
                      <a:rPr lang="en-GB" sz="16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US" sz="16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and 4</a:t>
                </a:r>
                <a14:m>
                  <m:oMath xmlns:m="http://schemas.openxmlformats.org/officeDocument/2006/math">
                    <m:r>
                      <a:rPr lang="en-GB" sz="16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US" sz="16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better average throughput</a:t>
                </a:r>
                <a:r>
                  <a:rPr lang="en-US" sz="1600" dirty="0">
                    <a:solidFill>
                      <a:srgbClr val="7030A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compared to the state-of-the-art works</a:t>
                </a:r>
              </a:p>
              <a:p>
                <a:pPr marL="458788" lvl="1" indent="-249238">
                  <a:lnSpc>
                    <a:spcPct val="105000"/>
                  </a:lnSpc>
                  <a:buFont typeface="Arial" pitchFamily="34" charset="0"/>
                  <a:buChar char="–"/>
                  <a:defRPr/>
                </a:pPr>
                <a:r>
                  <a:rPr lang="en-US" sz="16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Most accurate raw signal mapper for all datasets</a:t>
                </a:r>
              </a:p>
              <a:p>
                <a:pPr marL="458788" lvl="1" indent="-249238">
                  <a:lnSpc>
                    <a:spcPct val="105000"/>
                  </a:lnSpc>
                  <a:buFont typeface="Arial" pitchFamily="34" charset="0"/>
                  <a:buChar char="–"/>
                  <a:defRPr/>
                </a:pPr>
                <a:r>
                  <a:rPr lang="en-US" sz="1600" dirty="0">
                    <a:solidFill>
                      <a:srgbClr val="7030A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Sequence Until </a:t>
                </a:r>
                <a:r>
                  <a:rPr lang="en-US" sz="16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reduces the sequencing time and cost by 15</a:t>
                </a:r>
                <a14:m>
                  <m:oMath xmlns:m="http://schemas.openxmlformats.org/officeDocument/2006/math">
                    <m:r>
                      <a:rPr lang="en-GB" sz="16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endParaRPr lang="en-US" sz="1600" b="1" dirty="0">
                  <a:solidFill>
                    <a:srgbClr val="7030A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3D44B55B-D227-206B-38C3-A9AC763E7A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35" y="4967415"/>
                <a:ext cx="8889356" cy="1277046"/>
              </a:xfrm>
              <a:prstGeom prst="roundRect">
                <a:avLst>
                  <a:gd name="adj" fmla="val 8525"/>
                </a:avLst>
              </a:prstGeom>
              <a:blipFill>
                <a:blip r:embed="rId2"/>
                <a:stretch>
                  <a:fillRect/>
                </a:stretch>
              </a:blipFill>
              <a:ln w="317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22F5838-37E9-1518-4CFE-4DBD05FDB83A}"/>
              </a:ext>
            </a:extLst>
          </p:cNvPr>
          <p:cNvSpPr/>
          <p:nvPr/>
        </p:nvSpPr>
        <p:spPr>
          <a:xfrm>
            <a:off x="123935" y="3011559"/>
            <a:ext cx="8889356" cy="1554480"/>
          </a:xfrm>
          <a:prstGeom prst="roundRect">
            <a:avLst>
              <a:gd name="adj" fmla="val 6307"/>
            </a:avLst>
          </a:prstGeom>
          <a:solidFill>
            <a:srgbClr val="E2F0DA"/>
          </a:solidFill>
          <a:ln w="31750">
            <a:solidFill>
              <a:srgbClr val="2A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Contributions:</a:t>
            </a:r>
          </a:p>
          <a:p>
            <a:pPr marL="22320" lvl="0">
              <a:defRPr/>
            </a:pPr>
            <a:r>
              <a:rPr lang="en-US" sz="17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1) </a:t>
            </a:r>
            <a:r>
              <a:rPr lang="en-US" sz="17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17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hash-based mechanism</a:t>
            </a:r>
            <a:r>
              <a:rPr lang="en-US" sz="17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mapping raw nanopore signals</a:t>
            </a:r>
          </a:p>
          <a:p>
            <a:pPr marL="22320" lvl="0">
              <a:defRPr/>
            </a:pPr>
            <a:endParaRPr lang="en-US" sz="1700" b="1" i="1" dirty="0">
              <a:solidFill>
                <a:srgbClr val="10813D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05000"/>
              </a:lnSpc>
              <a:defRPr/>
            </a:pPr>
            <a:r>
              <a:rPr lang="en-US" sz="17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</a:t>
            </a:r>
            <a:r>
              <a:rPr lang="en-US" sz="17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The novel </a:t>
            </a:r>
            <a:r>
              <a:rPr lang="en-US" sz="17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Sequence Until</a:t>
            </a:r>
            <a:r>
              <a:rPr lang="en-US" sz="17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technique can accurately and </a:t>
            </a:r>
            <a:r>
              <a:rPr lang="en-US" sz="17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dynamically stop</a:t>
            </a:r>
            <a:br>
              <a:rPr lang="en-US" sz="17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7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entire sequencing of all reads at once</a:t>
            </a:r>
            <a:r>
              <a:rPr lang="en-US" sz="17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if further sequencing is not necessary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10813D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7F53471-FD87-EA78-840E-ADC03681FD73}"/>
              </a:ext>
            </a:extLst>
          </p:cNvPr>
          <p:cNvSpPr/>
          <p:nvPr/>
        </p:nvSpPr>
        <p:spPr>
          <a:xfrm>
            <a:off x="127322" y="2061543"/>
            <a:ext cx="8889356" cy="548640"/>
          </a:xfrm>
          <a:prstGeom prst="roundRect">
            <a:avLst>
              <a:gd name="adj" fmla="val 21007"/>
            </a:avLst>
          </a:prstGeom>
          <a:solidFill>
            <a:srgbClr val="DFEEF9"/>
          </a:solidFill>
          <a:ln w="3175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Goal: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Enable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accurate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real-time analysis of raw nanopore signals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E7F3FE1-8162-2523-283D-ECC52D08DA46}"/>
              </a:ext>
            </a:extLst>
          </p:cNvPr>
          <p:cNvSpPr/>
          <p:nvPr/>
        </p:nvSpPr>
        <p:spPr>
          <a:xfrm>
            <a:off x="123935" y="928647"/>
            <a:ext cx="8889356" cy="731520"/>
          </a:xfrm>
          <a:prstGeom prst="roundRect">
            <a:avLst>
              <a:gd name="adj" fmla="val 13951"/>
            </a:avLst>
          </a:prstGeom>
          <a:solidFill>
            <a:srgbClr val="FBE5D6"/>
          </a:solidFill>
          <a:ln w="31750">
            <a:solidFill>
              <a:srgbClr val="C00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2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Problem: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Real-time analysis of nanopore raw signals is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inaccurate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inefficient for large genomes</a:t>
            </a:r>
          </a:p>
        </p:txBody>
      </p:sp>
    </p:spTree>
    <p:extLst>
      <p:ext uri="{BB962C8B-B14F-4D97-AF65-F5344CB8AC3E}">
        <p14:creationId xmlns:p14="http://schemas.microsoft.com/office/powerpoint/2010/main" val="228847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1B9001B-BD58-D4E8-259F-70818E383544}"/>
              </a:ext>
            </a:extLst>
          </p:cNvPr>
          <p:cNvCxnSpPr>
            <a:cxnSpLocks/>
          </p:cNvCxnSpPr>
          <p:nvPr/>
        </p:nvCxnSpPr>
        <p:spPr>
          <a:xfrm>
            <a:off x="4720283" y="852412"/>
            <a:ext cx="0" cy="5927441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14B72-8523-2481-4EDA-00341C7A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852412"/>
            <a:ext cx="4720282" cy="813565"/>
          </a:xfrm>
        </p:spPr>
        <p:txBody>
          <a:bodyPr lIns="91440" tIns="45720" rIns="91440" bIns="4572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None/>
            </a:pPr>
            <a:r>
              <a:rPr lang="en-US" sz="2000" b="1" dirty="0"/>
              <a:t>Traditional:</a:t>
            </a:r>
            <a:r>
              <a:rPr lang="en-US" sz="2000" dirty="0"/>
              <a:t> Translating (</a:t>
            </a:r>
            <a:r>
              <a:rPr lang="en-US" sz="2000" b="1" dirty="0" err="1"/>
              <a:t>basecalling</a:t>
            </a:r>
            <a:r>
              <a:rPr lang="en-US" sz="2000" dirty="0"/>
              <a:t>) signals to bases </a:t>
            </a:r>
            <a:r>
              <a:rPr lang="en-US" sz="2000" b="1" dirty="0"/>
              <a:t>before </a:t>
            </a:r>
            <a:r>
              <a:rPr lang="en-US" sz="2000" dirty="0"/>
              <a:t>analysis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406537-29C3-33AE-6B01-2A594D7C6417}"/>
              </a:ext>
            </a:extLst>
          </p:cNvPr>
          <p:cNvSpPr txBox="1">
            <a:spLocks/>
          </p:cNvSpPr>
          <p:nvPr/>
        </p:nvSpPr>
        <p:spPr>
          <a:xfrm>
            <a:off x="4720284" y="852412"/>
            <a:ext cx="4423715" cy="81356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Recent Works: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Directly analyzing signals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without basecalling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Title 53">
            <a:extLst>
              <a:ext uri="{FF2B5EF4-FFF2-40B4-BE49-F238E27FC236}">
                <a16:creationId xmlns:a16="http://schemas.microsoft.com/office/drawing/2014/main" id="{C47B7897-EB59-6DD1-0FF3-DEA69C0A2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Raw Nanopore Signals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7DE00C9-435D-0966-8251-AA1F7D0B3C91}"/>
              </a:ext>
            </a:extLst>
          </p:cNvPr>
          <p:cNvGrpSpPr/>
          <p:nvPr/>
        </p:nvGrpSpPr>
        <p:grpSpPr>
          <a:xfrm>
            <a:off x="178515" y="1898978"/>
            <a:ext cx="4476627" cy="1129912"/>
            <a:chOff x="178515" y="1898978"/>
            <a:chExt cx="4476627" cy="112991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0C311B-CCB3-5357-B53E-C8C17ACB0E83}"/>
                </a:ext>
              </a:extLst>
            </p:cNvPr>
            <p:cNvGrpSpPr/>
            <p:nvPr/>
          </p:nvGrpSpPr>
          <p:grpSpPr>
            <a:xfrm>
              <a:off x="178515" y="1898978"/>
              <a:ext cx="1199850" cy="730965"/>
              <a:chOff x="178515" y="1898978"/>
              <a:chExt cx="1199850" cy="730965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2F7469B-C5A6-5D87-5979-251F5BC8B768}"/>
                  </a:ext>
                </a:extLst>
              </p:cNvPr>
              <p:cNvGrpSpPr/>
              <p:nvPr/>
            </p:nvGrpSpPr>
            <p:grpSpPr>
              <a:xfrm>
                <a:off x="334270" y="2233425"/>
                <a:ext cx="833835" cy="396518"/>
                <a:chOff x="851037" y="1870572"/>
                <a:chExt cx="1254273" cy="396518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AAB0E520-CA86-B44E-3387-4AF549F18AF0}"/>
                    </a:ext>
                  </a:extLst>
                </p:cNvPr>
                <p:cNvGrpSpPr/>
                <p:nvPr/>
              </p:nvGrpSpPr>
              <p:grpSpPr>
                <a:xfrm>
                  <a:off x="851037" y="1870572"/>
                  <a:ext cx="678127" cy="396518"/>
                  <a:chOff x="9402239" y="2567260"/>
                  <a:chExt cx="678127" cy="396518"/>
                </a:xfrm>
              </p:grpSpPr>
              <p:pic>
                <p:nvPicPr>
                  <p:cNvPr id="20" name="Graphic 19" descr="Heartbeat with solid fill">
                    <a:extLst>
                      <a:ext uri="{FF2B5EF4-FFF2-40B4-BE49-F238E27FC236}">
                        <a16:creationId xmlns:a16="http://schemas.microsoft.com/office/drawing/2014/main" id="{264B5693-5A4A-FFAF-F266-555120AB338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9402239" y="2567260"/>
                    <a:ext cx="396518" cy="396518"/>
                  </a:xfrm>
                  <a:prstGeom prst="rect">
                    <a:avLst/>
                  </a:prstGeom>
                </p:spPr>
              </p:pic>
              <p:pic>
                <p:nvPicPr>
                  <p:cNvPr id="21" name="Graphic 20" descr="Heartbeat with solid fill">
                    <a:extLst>
                      <a:ext uri="{FF2B5EF4-FFF2-40B4-BE49-F238E27FC236}">
                        <a16:creationId xmlns:a16="http://schemas.microsoft.com/office/drawing/2014/main" id="{6EA28985-BBF3-2E11-2B26-1DA8EF28355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9683848" y="2567260"/>
                    <a:ext cx="396518" cy="39651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D2FA7AE5-87BD-E654-E78B-B8DE505B7B12}"/>
                    </a:ext>
                  </a:extLst>
                </p:cNvPr>
                <p:cNvGrpSpPr/>
                <p:nvPr/>
              </p:nvGrpSpPr>
              <p:grpSpPr>
                <a:xfrm>
                  <a:off x="1427183" y="1870572"/>
                  <a:ext cx="678127" cy="396518"/>
                  <a:chOff x="9402239" y="2567260"/>
                  <a:chExt cx="678127" cy="396518"/>
                </a:xfrm>
              </p:grpSpPr>
              <p:pic>
                <p:nvPicPr>
                  <p:cNvPr id="18" name="Graphic 17" descr="Heartbeat with solid fill">
                    <a:extLst>
                      <a:ext uri="{FF2B5EF4-FFF2-40B4-BE49-F238E27FC236}">
                        <a16:creationId xmlns:a16="http://schemas.microsoft.com/office/drawing/2014/main" id="{832BF559-0A86-320D-338E-8BF76652E5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9402239" y="2567260"/>
                    <a:ext cx="396518" cy="396518"/>
                  </a:xfrm>
                  <a:prstGeom prst="rect">
                    <a:avLst/>
                  </a:prstGeom>
                </p:spPr>
              </p:pic>
              <p:pic>
                <p:nvPicPr>
                  <p:cNvPr id="19" name="Graphic 18" descr="Heartbeat with solid fill">
                    <a:extLst>
                      <a:ext uri="{FF2B5EF4-FFF2-40B4-BE49-F238E27FC236}">
                        <a16:creationId xmlns:a16="http://schemas.microsoft.com/office/drawing/2014/main" id="{C3045DC3-7EF7-2AD8-EC42-1C1906851DD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9683848" y="2567260"/>
                    <a:ext cx="396518" cy="396518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E5FC26E-BCFC-31F8-406A-0199CFE94723}"/>
                  </a:ext>
                </a:extLst>
              </p:cNvPr>
              <p:cNvSpPr txBox="1"/>
              <p:nvPr/>
            </p:nvSpPr>
            <p:spPr>
              <a:xfrm>
                <a:off x="178515" y="1898978"/>
                <a:ext cx="1199850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 Signals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AF74BA2-EE8F-1C18-824F-D12ED9E23B25}"/>
                </a:ext>
              </a:extLst>
            </p:cNvPr>
            <p:cNvGrpSpPr/>
            <p:nvPr/>
          </p:nvGrpSpPr>
          <p:grpSpPr>
            <a:xfrm>
              <a:off x="1705264" y="1898978"/>
              <a:ext cx="1159613" cy="1129912"/>
              <a:chOff x="1705264" y="1898978"/>
              <a:chExt cx="1159613" cy="1129912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7635E915-A328-33BE-A9F9-243D40F81E7A}"/>
                  </a:ext>
                </a:extLst>
              </p:cNvPr>
              <p:cNvGrpSpPr/>
              <p:nvPr/>
            </p:nvGrpSpPr>
            <p:grpSpPr>
              <a:xfrm>
                <a:off x="1714710" y="1974996"/>
                <a:ext cx="1150167" cy="1053894"/>
                <a:chOff x="4952816" y="3595606"/>
                <a:chExt cx="1739285" cy="1739285"/>
              </a:xfrm>
            </p:grpSpPr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61C123A6-0F01-61BC-58DB-B88E0BA71C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77210" y="4041888"/>
                  <a:ext cx="675617" cy="675617"/>
                </a:xfrm>
                <a:prstGeom prst="rect">
                  <a:avLst/>
                </a:prstGeom>
              </p:spPr>
            </p:pic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F54CBB70-EC16-0EEE-3A8F-21D8EB317B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952816" y="3595606"/>
                  <a:ext cx="1739285" cy="1739285"/>
                </a:xfrm>
                <a:prstGeom prst="rect">
                  <a:avLst/>
                </a:prstGeom>
              </p:spPr>
            </p:pic>
          </p:grp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311CE23-A899-EA92-E316-862539B1EA3D}"/>
                  </a:ext>
                </a:extLst>
              </p:cNvPr>
              <p:cNvSpPr txBox="1"/>
              <p:nvPr/>
            </p:nvSpPr>
            <p:spPr>
              <a:xfrm>
                <a:off x="1705264" y="1898978"/>
                <a:ext cx="1150168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Basecalling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D64A768-4F56-F5F4-D889-485FF83F7FDA}"/>
                </a:ext>
              </a:extLst>
            </p:cNvPr>
            <p:cNvGrpSpPr/>
            <p:nvPr/>
          </p:nvGrpSpPr>
          <p:grpSpPr>
            <a:xfrm>
              <a:off x="3159898" y="1898978"/>
              <a:ext cx="1495244" cy="1129912"/>
              <a:chOff x="3159898" y="1898978"/>
              <a:chExt cx="1495244" cy="1129912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5A6385F-E10C-D9CA-A0D1-D9B7A2770D6B}"/>
                  </a:ext>
                </a:extLst>
              </p:cNvPr>
              <p:cNvGrpSpPr/>
              <p:nvPr/>
            </p:nvGrpSpPr>
            <p:grpSpPr>
              <a:xfrm>
                <a:off x="3320767" y="1974996"/>
                <a:ext cx="1150167" cy="1053894"/>
                <a:chOff x="3356455" y="2131948"/>
                <a:chExt cx="1150167" cy="1053894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8C1DA9C0-A4CC-D65A-018B-0EDA0073AE5C}"/>
                    </a:ext>
                  </a:extLst>
                </p:cNvPr>
                <p:cNvGrpSpPr/>
                <p:nvPr/>
              </p:nvGrpSpPr>
              <p:grpSpPr>
                <a:xfrm>
                  <a:off x="3584102" y="2534283"/>
                  <a:ext cx="696567" cy="158400"/>
                  <a:chOff x="7812635" y="2228753"/>
                  <a:chExt cx="696567" cy="158400"/>
                </a:xfrm>
                <a:solidFill>
                  <a:srgbClr val="7030A0"/>
                </a:solidFill>
              </p:grpSpPr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8F27E1DD-A288-B050-F86E-F76BBCA5D1A0}"/>
                      </a:ext>
                    </a:extLst>
                  </p:cNvPr>
                  <p:cNvSpPr/>
                  <p:nvPr/>
                </p:nvSpPr>
                <p:spPr>
                  <a:xfrm>
                    <a:off x="8171413" y="2228753"/>
                    <a:ext cx="158400" cy="158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ptos" panose="02110004020202020204"/>
                        <a:ea typeface="等线" panose="02010600030101010101" pitchFamily="2" charset="-122"/>
                        <a:cs typeface="+mn-cs"/>
                      </a:rPr>
                      <a:t>G</a:t>
                    </a:r>
                    <a:endPara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1057A20F-9EDC-76DB-F001-683A3F1527B5}"/>
                      </a:ext>
                    </a:extLst>
                  </p:cNvPr>
                  <p:cNvSpPr/>
                  <p:nvPr/>
                </p:nvSpPr>
                <p:spPr>
                  <a:xfrm>
                    <a:off x="8350802" y="2228753"/>
                    <a:ext cx="158400" cy="158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ptos" panose="02110004020202020204"/>
                        <a:ea typeface="等线" panose="02010600030101010101" pitchFamily="2" charset="-122"/>
                        <a:cs typeface="+mn-cs"/>
                      </a:rPr>
                      <a:t>G</a:t>
                    </a:r>
                    <a:endPara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4C7438BD-6F57-6A5E-FCFC-5B9513A9D07B}"/>
                      </a:ext>
                    </a:extLst>
                  </p:cNvPr>
                  <p:cNvSpPr/>
                  <p:nvPr/>
                </p:nvSpPr>
                <p:spPr>
                  <a:xfrm>
                    <a:off x="7812635" y="2228753"/>
                    <a:ext cx="158400" cy="158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ptos" panose="02110004020202020204"/>
                        <a:ea typeface="等线" panose="02010600030101010101" pitchFamily="2" charset="-122"/>
                        <a:cs typeface="+mn-cs"/>
                      </a:rPr>
                      <a:t>A</a:t>
                    </a:r>
                    <a:endPara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90857B67-1DEB-3322-D272-513593E954F3}"/>
                      </a:ext>
                    </a:extLst>
                  </p:cNvPr>
                  <p:cNvSpPr/>
                  <p:nvPr/>
                </p:nvSpPr>
                <p:spPr>
                  <a:xfrm>
                    <a:off x="7992024" y="2228753"/>
                    <a:ext cx="158400" cy="158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ptos" panose="02110004020202020204"/>
                        <a:ea typeface="等线" panose="02010600030101010101" pitchFamily="2" charset="-122"/>
                        <a:cs typeface="+mn-cs"/>
                      </a:rPr>
                      <a:t>T</a:t>
                    </a:r>
                    <a:endPara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DF594446-2FC0-590D-63ED-E1F36ACBCB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356455" y="2131948"/>
                  <a:ext cx="1150167" cy="1053894"/>
                </a:xfrm>
                <a:prstGeom prst="rect">
                  <a:avLst/>
                </a:prstGeom>
              </p:spPr>
            </p:pic>
          </p:grp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D311D68-7714-974E-ECC0-0AD8B7D0EE9F}"/>
                  </a:ext>
                </a:extLst>
              </p:cNvPr>
              <p:cNvSpPr txBox="1"/>
              <p:nvPr/>
            </p:nvSpPr>
            <p:spPr>
              <a:xfrm>
                <a:off x="3159898" y="1898978"/>
                <a:ext cx="1495244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Read Mapping</a:t>
                </a:r>
              </a:p>
            </p:txBody>
          </p:sp>
        </p:grpSp>
        <p:sp>
          <p:nvSpPr>
            <p:cNvPr id="55" name="Striped Right Arrow 54">
              <a:extLst>
                <a:ext uri="{FF2B5EF4-FFF2-40B4-BE49-F238E27FC236}">
                  <a16:creationId xmlns:a16="http://schemas.microsoft.com/office/drawing/2014/main" id="{A6018A95-C14E-93B0-AF44-B07FF95E4ADF}"/>
                </a:ext>
              </a:extLst>
            </p:cNvPr>
            <p:cNvSpPr/>
            <p:nvPr/>
          </p:nvSpPr>
          <p:spPr>
            <a:xfrm>
              <a:off x="1224522" y="2382990"/>
              <a:ext cx="815973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Striped Right Arrow 55">
              <a:extLst>
                <a:ext uri="{FF2B5EF4-FFF2-40B4-BE49-F238E27FC236}">
                  <a16:creationId xmlns:a16="http://schemas.microsoft.com/office/drawing/2014/main" id="{C8344D22-3903-BFB7-6BDD-2545D712FA21}"/>
                </a:ext>
              </a:extLst>
            </p:cNvPr>
            <p:cNvSpPr/>
            <p:nvPr/>
          </p:nvSpPr>
          <p:spPr>
            <a:xfrm>
              <a:off x="2602714" y="2382090"/>
              <a:ext cx="843480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3AD3F2-6EBB-D927-DA86-A7902FF98468}"/>
              </a:ext>
            </a:extLst>
          </p:cNvPr>
          <p:cNvGrpSpPr/>
          <p:nvPr/>
        </p:nvGrpSpPr>
        <p:grpSpPr>
          <a:xfrm>
            <a:off x="5119938" y="1900711"/>
            <a:ext cx="3752600" cy="1146028"/>
            <a:chOff x="5119938" y="1900711"/>
            <a:chExt cx="3752600" cy="114602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6C906CF-18E0-78AD-26E1-24DF6832E6B8}"/>
                </a:ext>
              </a:extLst>
            </p:cNvPr>
            <p:cNvGrpSpPr/>
            <p:nvPr/>
          </p:nvGrpSpPr>
          <p:grpSpPr>
            <a:xfrm>
              <a:off x="5119938" y="1900711"/>
              <a:ext cx="1199850" cy="778300"/>
              <a:chOff x="5119938" y="1900711"/>
              <a:chExt cx="1199850" cy="778300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6A386271-5DD8-E27F-C036-820B8D89D562}"/>
                  </a:ext>
                </a:extLst>
              </p:cNvPr>
              <p:cNvGrpSpPr/>
              <p:nvPr/>
            </p:nvGrpSpPr>
            <p:grpSpPr>
              <a:xfrm>
                <a:off x="5336844" y="2282493"/>
                <a:ext cx="833835" cy="396518"/>
                <a:chOff x="851037" y="1870572"/>
                <a:chExt cx="1254273" cy="396518"/>
              </a:xfrm>
            </p:grpSpPr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1CFEE9D9-B55D-12F1-6170-1B93AFBF5CA1}"/>
                    </a:ext>
                  </a:extLst>
                </p:cNvPr>
                <p:cNvGrpSpPr/>
                <p:nvPr/>
              </p:nvGrpSpPr>
              <p:grpSpPr>
                <a:xfrm>
                  <a:off x="851037" y="1870572"/>
                  <a:ext cx="678127" cy="396518"/>
                  <a:chOff x="9402239" y="2567260"/>
                  <a:chExt cx="678127" cy="396518"/>
                </a:xfrm>
              </p:grpSpPr>
              <p:pic>
                <p:nvPicPr>
                  <p:cNvPr id="79" name="Graphic 78" descr="Heartbeat with solid fill">
                    <a:extLst>
                      <a:ext uri="{FF2B5EF4-FFF2-40B4-BE49-F238E27FC236}">
                        <a16:creationId xmlns:a16="http://schemas.microsoft.com/office/drawing/2014/main" id="{577361E0-FC17-FDF1-331B-74D3CDDD2A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9402239" y="2567260"/>
                    <a:ext cx="396518" cy="396518"/>
                  </a:xfrm>
                  <a:prstGeom prst="rect">
                    <a:avLst/>
                  </a:prstGeom>
                </p:spPr>
              </p:pic>
              <p:pic>
                <p:nvPicPr>
                  <p:cNvPr id="80" name="Graphic 79" descr="Heartbeat with solid fill">
                    <a:extLst>
                      <a:ext uri="{FF2B5EF4-FFF2-40B4-BE49-F238E27FC236}">
                        <a16:creationId xmlns:a16="http://schemas.microsoft.com/office/drawing/2014/main" id="{9B3FD3CB-2837-A9EC-6C8C-E2EE8A1139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9683848" y="2567260"/>
                    <a:ext cx="396518" cy="39651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755B2CEA-0AA0-8E22-399E-F3E1D49B0D4D}"/>
                    </a:ext>
                  </a:extLst>
                </p:cNvPr>
                <p:cNvGrpSpPr/>
                <p:nvPr/>
              </p:nvGrpSpPr>
              <p:grpSpPr>
                <a:xfrm>
                  <a:off x="1427183" y="1870572"/>
                  <a:ext cx="678127" cy="396518"/>
                  <a:chOff x="9402239" y="2567260"/>
                  <a:chExt cx="678127" cy="396518"/>
                </a:xfrm>
              </p:grpSpPr>
              <p:pic>
                <p:nvPicPr>
                  <p:cNvPr id="77" name="Graphic 76" descr="Heartbeat with solid fill">
                    <a:extLst>
                      <a:ext uri="{FF2B5EF4-FFF2-40B4-BE49-F238E27FC236}">
                        <a16:creationId xmlns:a16="http://schemas.microsoft.com/office/drawing/2014/main" id="{456EFC6D-3DF1-5519-AD93-5579869CAE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9402239" y="2567260"/>
                    <a:ext cx="396518" cy="396518"/>
                  </a:xfrm>
                  <a:prstGeom prst="rect">
                    <a:avLst/>
                  </a:prstGeom>
                </p:spPr>
              </p:pic>
              <p:pic>
                <p:nvPicPr>
                  <p:cNvPr id="78" name="Graphic 77" descr="Heartbeat with solid fill">
                    <a:extLst>
                      <a:ext uri="{FF2B5EF4-FFF2-40B4-BE49-F238E27FC236}">
                        <a16:creationId xmlns:a16="http://schemas.microsoft.com/office/drawing/2014/main" id="{AB32E276-62C1-BF62-F236-1AE1EA3A989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9683848" y="2567260"/>
                    <a:ext cx="396518" cy="396518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E77D3DB-23C0-CCA1-8252-CAD55019A97D}"/>
                  </a:ext>
                </a:extLst>
              </p:cNvPr>
              <p:cNvSpPr txBox="1"/>
              <p:nvPr/>
            </p:nvSpPr>
            <p:spPr>
              <a:xfrm>
                <a:off x="5119938" y="1900711"/>
                <a:ext cx="1199850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 Signals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E192795-72B8-7FCD-9C5E-67AB8AFDCD01}"/>
                </a:ext>
              </a:extLst>
            </p:cNvPr>
            <p:cNvGrpSpPr/>
            <p:nvPr/>
          </p:nvGrpSpPr>
          <p:grpSpPr>
            <a:xfrm>
              <a:off x="6778089" y="1900711"/>
              <a:ext cx="2094449" cy="1146028"/>
              <a:chOff x="6778089" y="1900711"/>
              <a:chExt cx="2094449" cy="1146028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9179777C-3F27-664C-D72F-3A88E84EC3AB}"/>
                  </a:ext>
                </a:extLst>
              </p:cNvPr>
              <p:cNvGrpSpPr/>
              <p:nvPr/>
            </p:nvGrpSpPr>
            <p:grpSpPr>
              <a:xfrm>
                <a:off x="7250231" y="1992845"/>
                <a:ext cx="1150167" cy="1053894"/>
                <a:chOff x="6692884" y="2555475"/>
                <a:chExt cx="1150167" cy="1053894"/>
              </a:xfrm>
            </p:grpSpPr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7CE1BBF7-7E4B-ACEA-6650-372C46A4AC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692884" y="2555475"/>
                  <a:ext cx="1150167" cy="1053894"/>
                </a:xfrm>
                <a:prstGeom prst="rect">
                  <a:avLst/>
                </a:prstGeom>
              </p:spPr>
            </p:pic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DACA2D4C-3FAB-A1B7-B28A-C6B4682087AB}"/>
                    </a:ext>
                  </a:extLst>
                </p:cNvPr>
                <p:cNvGrpSpPr/>
                <p:nvPr/>
              </p:nvGrpSpPr>
              <p:grpSpPr>
                <a:xfrm>
                  <a:off x="6928904" y="2834004"/>
                  <a:ext cx="678127" cy="396518"/>
                  <a:chOff x="9402239" y="2567260"/>
                  <a:chExt cx="678127" cy="396518"/>
                </a:xfrm>
              </p:grpSpPr>
              <p:pic>
                <p:nvPicPr>
                  <p:cNvPr id="71" name="Graphic 70" descr="Heartbeat with solid fill">
                    <a:extLst>
                      <a:ext uri="{FF2B5EF4-FFF2-40B4-BE49-F238E27FC236}">
                        <a16:creationId xmlns:a16="http://schemas.microsoft.com/office/drawing/2014/main" id="{F3120C1F-1E7E-1A9E-ABF0-B2FAAD0842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9402239" y="2567260"/>
                    <a:ext cx="396518" cy="396518"/>
                  </a:xfrm>
                  <a:prstGeom prst="rect">
                    <a:avLst/>
                  </a:prstGeom>
                </p:spPr>
              </p:pic>
              <p:pic>
                <p:nvPicPr>
                  <p:cNvPr id="72" name="Graphic 71" descr="Heartbeat with solid fill">
                    <a:extLst>
                      <a:ext uri="{FF2B5EF4-FFF2-40B4-BE49-F238E27FC236}">
                        <a16:creationId xmlns:a16="http://schemas.microsoft.com/office/drawing/2014/main" id="{D8E30878-C36F-1A4A-A341-B4B92F7B9A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9683848" y="2567260"/>
                    <a:ext cx="396518" cy="396518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998437A-3A58-58F4-6AFA-F2ABB6D1E88E}"/>
                  </a:ext>
                </a:extLst>
              </p:cNvPr>
              <p:cNvSpPr txBox="1"/>
              <p:nvPr/>
            </p:nvSpPr>
            <p:spPr>
              <a:xfrm>
                <a:off x="6778089" y="1900711"/>
                <a:ext cx="209444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 Signal Mapping</a:t>
                </a:r>
              </a:p>
            </p:txBody>
          </p:sp>
        </p:grpSp>
        <p:sp>
          <p:nvSpPr>
            <p:cNvPr id="57" name="Striped Right Arrow 56">
              <a:extLst>
                <a:ext uri="{FF2B5EF4-FFF2-40B4-BE49-F238E27FC236}">
                  <a16:creationId xmlns:a16="http://schemas.microsoft.com/office/drawing/2014/main" id="{50E7AD5A-7440-FC27-51BD-0DCB34B2261E}"/>
                </a:ext>
              </a:extLst>
            </p:cNvPr>
            <p:cNvSpPr/>
            <p:nvPr/>
          </p:nvSpPr>
          <p:spPr>
            <a:xfrm>
              <a:off x="6241891" y="2402208"/>
              <a:ext cx="1237489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EEC98C0-22FD-EA6F-214A-A46E841F15F9}"/>
              </a:ext>
            </a:extLst>
          </p:cNvPr>
          <p:cNvGrpSpPr/>
          <p:nvPr/>
        </p:nvGrpSpPr>
        <p:grpSpPr>
          <a:xfrm>
            <a:off x="340611" y="3217939"/>
            <a:ext cx="4083079" cy="615553"/>
            <a:chOff x="2097011" y="5555743"/>
            <a:chExt cx="4083079" cy="615553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E2517FB-8B4B-0BB5-153E-F53B7C785A66}"/>
                </a:ext>
              </a:extLst>
            </p:cNvPr>
            <p:cNvSpPr/>
            <p:nvPr/>
          </p:nvSpPr>
          <p:spPr>
            <a:xfrm>
              <a:off x="2799351" y="5555743"/>
              <a:ext cx="3380739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sequences are 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1813C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less noisy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than raw signals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8B70EA9C-B78A-4164-67D3-E82E342DAD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-600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Quire Sans" panose="020B0502040400020003" pitchFamily="34" charset="0"/>
                </a:rPr>
                <a:t>✓</a:t>
              </a:r>
              <a:endParaRPr kumimoji="0" lang="en-US" sz="7200" b="1" i="0" u="none" strike="noStrike" kern="1200" cap="none" spc="0" normalizeH="0" baseline="-600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Quire Sans" panose="020B0502040400020003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00CDEE9-1519-D0F1-36E6-73119A3C70CD}"/>
              </a:ext>
            </a:extLst>
          </p:cNvPr>
          <p:cNvGrpSpPr/>
          <p:nvPr/>
        </p:nvGrpSpPr>
        <p:grpSpPr>
          <a:xfrm>
            <a:off x="340611" y="4382086"/>
            <a:ext cx="4083095" cy="615553"/>
            <a:chOff x="2097011" y="5555743"/>
            <a:chExt cx="4083095" cy="615553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23BEAC44-307C-8935-866A-764FC9965A5B}"/>
                </a:ext>
              </a:extLst>
            </p:cNvPr>
            <p:cNvSpPr/>
            <p:nvPr/>
          </p:nvSpPr>
          <p:spPr>
            <a:xfrm>
              <a:off x="2799351" y="5555743"/>
              <a:ext cx="3380755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1813C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Many analysis tools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use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sequences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E1BDEBB-783D-C8D2-FA61-653FBE5441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-600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Quire Sans" panose="020B0502040400020003" pitchFamily="34" charset="0"/>
                </a:rPr>
                <a:t>✓</a:t>
              </a:r>
              <a:endParaRPr kumimoji="0" lang="en-US" sz="7200" b="1" i="0" u="none" strike="noStrike" kern="1200" cap="none" spc="0" normalizeH="0" baseline="-600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Quire Sans" panose="020B0502040400020003" pitchFamily="34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9B92227-8D38-DB1E-343F-5D087D708A54}"/>
              </a:ext>
            </a:extLst>
          </p:cNvPr>
          <p:cNvGrpSpPr/>
          <p:nvPr/>
        </p:nvGrpSpPr>
        <p:grpSpPr>
          <a:xfrm>
            <a:off x="340611" y="5546232"/>
            <a:ext cx="4083101" cy="615553"/>
            <a:chOff x="1391386" y="5658096"/>
            <a:chExt cx="4083101" cy="615553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65ED8AF-4C5F-988C-ED86-673253C9CC9C}"/>
                </a:ext>
              </a:extLst>
            </p:cNvPr>
            <p:cNvSpPr/>
            <p:nvPr/>
          </p:nvSpPr>
          <p:spPr>
            <a:xfrm>
              <a:off x="2093726" y="5658096"/>
              <a:ext cx="3380761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Costly and power-hungry</a:t>
              </a:r>
              <a:b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computational requirements</a:t>
              </a: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2AC6CB33-F582-0F87-79D0-50B06D67EB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91386" y="5685945"/>
              <a:ext cx="548640" cy="548640"/>
            </a:xfrm>
            <a:prstGeom prst="ellipse">
              <a:avLst/>
            </a:prstGeom>
            <a:solidFill>
              <a:srgbClr val="FFE0D6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-4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Quire Sans" panose="020B0502040400020003" pitchFamily="34" charset="0"/>
                </a:rPr>
                <a:t>✕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94C3233-78CA-E482-A28E-8559F42B081E}"/>
              </a:ext>
            </a:extLst>
          </p:cNvPr>
          <p:cNvGrpSpPr/>
          <p:nvPr/>
        </p:nvGrpSpPr>
        <p:grpSpPr>
          <a:xfrm>
            <a:off x="4904156" y="3233998"/>
            <a:ext cx="4083079" cy="615553"/>
            <a:chOff x="2097011" y="5555743"/>
            <a:chExt cx="4083079" cy="615553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A306CFA-5ED8-2D18-1A70-70961B8947E7}"/>
                </a:ext>
              </a:extLst>
            </p:cNvPr>
            <p:cNvSpPr/>
            <p:nvPr/>
          </p:nvSpPr>
          <p:spPr>
            <a:xfrm>
              <a:off x="2799351" y="5555743"/>
              <a:ext cx="3380739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1813C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Efficient analysis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with better scalability and portability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786BF518-F9DC-81E2-79D1-081E1484E3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-600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Quire Sans" panose="020B0502040400020003" pitchFamily="34" charset="0"/>
                </a:rPr>
                <a:t>✓</a:t>
              </a:r>
              <a:endParaRPr kumimoji="0" lang="en-US" sz="7200" b="1" i="0" u="none" strike="noStrike" kern="1200" cap="none" spc="0" normalizeH="0" baseline="-600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Quire Sans" panose="020B0502040400020003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BE4B370-DE06-9433-3C83-195BCCC8E2FA}"/>
              </a:ext>
            </a:extLst>
          </p:cNvPr>
          <p:cNvGrpSpPr/>
          <p:nvPr/>
        </p:nvGrpSpPr>
        <p:grpSpPr>
          <a:xfrm>
            <a:off x="4904156" y="4398145"/>
            <a:ext cx="4083095" cy="615553"/>
            <a:chOff x="2097011" y="5555743"/>
            <a:chExt cx="4083095" cy="615553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703FF614-97D8-1638-D811-5CDCEA476274}"/>
                </a:ext>
              </a:extLst>
            </p:cNvPr>
            <p:cNvSpPr/>
            <p:nvPr/>
          </p:nvSpPr>
          <p:spPr>
            <a:xfrm>
              <a:off x="2799351" y="5555743"/>
              <a:ext cx="3380755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signals retain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1813C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more information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than just bases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54809726-80C7-D8B1-9EE3-A307C12DD2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-600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Quire Sans" panose="020B0502040400020003" pitchFamily="34" charset="0"/>
                </a:rPr>
                <a:t>✓</a:t>
              </a:r>
              <a:endParaRPr kumimoji="0" lang="en-US" sz="7200" b="1" i="0" u="none" strike="noStrike" kern="1200" cap="none" spc="0" normalizeH="0" baseline="-600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Quire Sans" panose="020B0502040400020003" pitchFamily="34" charset="0"/>
              </a:endParaRPr>
            </a:p>
          </p:txBody>
        </p:sp>
      </p:grpSp>
      <p:sp>
        <p:nvSpPr>
          <p:cNvPr id="107" name="Slide Number Placeholder 2">
            <a:extLst>
              <a:ext uri="{FF2B5EF4-FFF2-40B4-BE49-F238E27FC236}">
                <a16:creationId xmlns:a16="http://schemas.microsoft.com/office/drawing/2014/main" id="{BDA1DD1D-4826-9C76-DE02-3C271AA86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05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1AB50-306B-EF14-0090-A023A4CEA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1FF3BC-C763-7950-4844-12B14391F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20AFFD-4CCB-2413-B16B-2EA307CE7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 with Raw Signal Mapping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2267CE3-74CD-8DB9-7295-5E6B7D944E54}"/>
              </a:ext>
            </a:extLst>
          </p:cNvPr>
          <p:cNvGrpSpPr/>
          <p:nvPr/>
        </p:nvGrpSpPr>
        <p:grpSpPr>
          <a:xfrm>
            <a:off x="3942923" y="1273411"/>
            <a:ext cx="1254273" cy="396518"/>
            <a:chOff x="851037" y="1870572"/>
            <a:chExt cx="1254273" cy="39651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106B8D2-94BE-F74B-BB17-AEC05D0D56F8}"/>
                </a:ext>
              </a:extLst>
            </p:cNvPr>
            <p:cNvGrpSpPr/>
            <p:nvPr/>
          </p:nvGrpSpPr>
          <p:grpSpPr>
            <a:xfrm>
              <a:off x="851037" y="1870572"/>
              <a:ext cx="678127" cy="396518"/>
              <a:chOff x="9402239" y="2567260"/>
              <a:chExt cx="678127" cy="396518"/>
            </a:xfrm>
          </p:grpSpPr>
          <p:pic>
            <p:nvPicPr>
              <p:cNvPr id="10" name="Graphic 9" descr="Heartbeat with solid fill">
                <a:extLst>
                  <a:ext uri="{FF2B5EF4-FFF2-40B4-BE49-F238E27FC236}">
                    <a16:creationId xmlns:a16="http://schemas.microsoft.com/office/drawing/2014/main" id="{84424587-70D9-679D-A486-A0E81EEB24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9402239" y="2567260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11" name="Graphic 10" descr="Heartbeat with solid fill">
                <a:extLst>
                  <a:ext uri="{FF2B5EF4-FFF2-40B4-BE49-F238E27FC236}">
                    <a16:creationId xmlns:a16="http://schemas.microsoft.com/office/drawing/2014/main" id="{A4F0FB90-0E03-6836-ACE3-CECA4CBB63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9683848" y="2567260"/>
                <a:ext cx="396518" cy="396518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3C60F7C-A1A1-60D3-0334-59BE06459CCD}"/>
                </a:ext>
              </a:extLst>
            </p:cNvPr>
            <p:cNvGrpSpPr/>
            <p:nvPr/>
          </p:nvGrpSpPr>
          <p:grpSpPr>
            <a:xfrm>
              <a:off x="1427183" y="1870572"/>
              <a:ext cx="678127" cy="396518"/>
              <a:chOff x="9402239" y="2567260"/>
              <a:chExt cx="678127" cy="396518"/>
            </a:xfrm>
          </p:grpSpPr>
          <p:pic>
            <p:nvPicPr>
              <p:cNvPr id="8" name="Graphic 7" descr="Heartbeat with solid fill">
                <a:extLst>
                  <a:ext uri="{FF2B5EF4-FFF2-40B4-BE49-F238E27FC236}">
                    <a16:creationId xmlns:a16="http://schemas.microsoft.com/office/drawing/2014/main" id="{8E3C70A3-0E5D-D2A6-C74D-D841FA1E90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9402239" y="2567260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9" name="Graphic 8" descr="Heartbeat with solid fill">
                <a:extLst>
                  <a:ext uri="{FF2B5EF4-FFF2-40B4-BE49-F238E27FC236}">
                    <a16:creationId xmlns:a16="http://schemas.microsoft.com/office/drawing/2014/main" id="{56344AA2-D70C-78CA-8809-4B9E3F2D8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9683848" y="2567260"/>
                <a:ext cx="396518" cy="396518"/>
              </a:xfrm>
              <a:prstGeom prst="rect">
                <a:avLst/>
              </a:prstGeom>
            </p:spPr>
          </p:pic>
        </p:grp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F19BD29-8640-0773-6735-A8A4D592222D}"/>
              </a:ext>
            </a:extLst>
          </p:cNvPr>
          <p:cNvSpPr/>
          <p:nvPr/>
        </p:nvSpPr>
        <p:spPr>
          <a:xfrm>
            <a:off x="3643210" y="1184954"/>
            <a:ext cx="1861457" cy="521774"/>
          </a:xfrm>
          <a:prstGeom prst="roundRect">
            <a:avLst>
              <a:gd name="adj" fmla="val 9865"/>
            </a:avLst>
          </a:prstGeom>
          <a:noFill/>
          <a:ln w="38100">
            <a:solidFill>
              <a:srgbClr val="FE6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C14DD59-9BF1-FEF4-1AAB-3EB743E3897D}"/>
              </a:ext>
            </a:extLst>
          </p:cNvPr>
          <p:cNvSpPr/>
          <p:nvPr/>
        </p:nvSpPr>
        <p:spPr>
          <a:xfrm>
            <a:off x="3639332" y="876438"/>
            <a:ext cx="1861457" cy="326572"/>
          </a:xfrm>
          <a:prstGeom prst="roundRect">
            <a:avLst/>
          </a:prstGeom>
          <a:solidFill>
            <a:srgbClr val="FE6200"/>
          </a:solidFill>
          <a:ln w="38100">
            <a:solidFill>
              <a:srgbClr val="FE6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C01030-A90E-6073-F17F-6B83EEECC28A}"/>
              </a:ext>
            </a:extLst>
          </p:cNvPr>
          <p:cNvSpPr/>
          <p:nvPr/>
        </p:nvSpPr>
        <p:spPr>
          <a:xfrm>
            <a:off x="156378" y="2477193"/>
            <a:ext cx="3001961" cy="352634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Small Reference Genome</a:t>
            </a:r>
            <a:endParaRPr kumimoji="0" lang="en-CH" sz="18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011884-CFAE-ABED-6FD6-B3616617FB89}"/>
              </a:ext>
            </a:extLst>
          </p:cNvPr>
          <p:cNvSpPr/>
          <p:nvPr/>
        </p:nvSpPr>
        <p:spPr>
          <a:xfrm>
            <a:off x="3506641" y="2477193"/>
            <a:ext cx="5432764" cy="352634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 Reference Genome (Human)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68E0E87-CC35-3445-DFE6-1FFAE23952A7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503434" y="1471670"/>
            <a:ext cx="3439489" cy="1005523"/>
          </a:xfrm>
          <a:prstGeom prst="straightConnector1">
            <a:avLst/>
          </a:prstGeom>
          <a:ln w="38100">
            <a:solidFill>
              <a:srgbClr val="863DBE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C861AEB-3D66-6856-8D71-AF5909F19D94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250040" y="1471670"/>
            <a:ext cx="1692883" cy="1005523"/>
          </a:xfrm>
          <a:prstGeom prst="straightConnector1">
            <a:avLst/>
          </a:prstGeom>
          <a:ln w="38100">
            <a:solidFill>
              <a:srgbClr val="863DBE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4268983-D453-C9A7-C320-A5A1601A157E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5197196" y="1471670"/>
            <a:ext cx="3556386" cy="100552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CB744DF-3C83-6D0F-8DC8-06116FC4409F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5197196" y="1471670"/>
            <a:ext cx="2117203" cy="100552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A3836C-8561-64A8-376A-DB97F0B70AF2}"/>
              </a:ext>
            </a:extLst>
          </p:cNvPr>
          <p:cNvCxnSpPr>
            <a:cxnSpLocks/>
            <a:stCxn id="9" idx="3"/>
            <a:endCxn id="15" idx="0"/>
          </p:cNvCxnSpPr>
          <p:nvPr/>
        </p:nvCxnSpPr>
        <p:spPr>
          <a:xfrm>
            <a:off x="5197196" y="1471670"/>
            <a:ext cx="1025827" cy="100552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BD53E6D-5D49-A0C5-6CBB-8A59BAACCF37}"/>
              </a:ext>
            </a:extLst>
          </p:cNvPr>
          <p:cNvCxnSpPr>
            <a:cxnSpLocks/>
            <a:stCxn id="9" idx="3"/>
          </p:cNvCxnSpPr>
          <p:nvPr/>
        </p:nvCxnSpPr>
        <p:spPr>
          <a:xfrm flipH="1">
            <a:off x="5062859" y="1471670"/>
            <a:ext cx="134337" cy="100552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B3EDA8C-E5D8-875C-CF82-A937B5D32BCC}"/>
              </a:ext>
            </a:extLst>
          </p:cNvPr>
          <p:cNvCxnSpPr>
            <a:cxnSpLocks/>
            <a:stCxn id="9" idx="3"/>
          </p:cNvCxnSpPr>
          <p:nvPr/>
        </p:nvCxnSpPr>
        <p:spPr>
          <a:xfrm flipH="1">
            <a:off x="3885467" y="1471670"/>
            <a:ext cx="1311729" cy="100552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04733E5-1C48-485B-1F47-4707482FBE3B}"/>
              </a:ext>
            </a:extLst>
          </p:cNvPr>
          <p:cNvSpPr txBox="1"/>
          <p:nvPr/>
        </p:nvSpPr>
        <p:spPr>
          <a:xfrm>
            <a:off x="156379" y="3160303"/>
            <a:ext cx="3001960" cy="770400"/>
          </a:xfrm>
          <a:prstGeom prst="roundRect">
            <a:avLst>
              <a:gd name="adj" fmla="val 9377"/>
            </a:avLst>
          </a:prstGeom>
          <a:solidFill>
            <a:srgbClr val="F1EEFD"/>
          </a:solidFill>
          <a:ln w="28575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Fewer candidate regions in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small genomes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153BC7-F5B6-1E16-DD3D-221BB77B5B22}"/>
              </a:ext>
            </a:extLst>
          </p:cNvPr>
          <p:cNvSpPr txBox="1"/>
          <p:nvPr/>
        </p:nvSpPr>
        <p:spPr>
          <a:xfrm>
            <a:off x="156378" y="4449171"/>
            <a:ext cx="3001959" cy="460366"/>
          </a:xfrm>
          <a:prstGeom prst="roundRect">
            <a:avLst>
              <a:gd name="adj" fmla="val 9377"/>
            </a:avLst>
          </a:prstGeom>
          <a:solidFill>
            <a:srgbClr val="E3F4DB"/>
          </a:solidFill>
          <a:ln w="28575">
            <a:solidFill>
              <a:srgbClr val="6FAD4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Accurate mapping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45B602-7CCC-A82D-FA66-2D09D389DAFD}"/>
              </a:ext>
            </a:extLst>
          </p:cNvPr>
          <p:cNvSpPr txBox="1"/>
          <p:nvPr/>
        </p:nvSpPr>
        <p:spPr>
          <a:xfrm>
            <a:off x="156379" y="5581783"/>
            <a:ext cx="3001958" cy="460366"/>
          </a:xfrm>
          <a:prstGeom prst="roundRect">
            <a:avLst>
              <a:gd name="adj" fmla="val 9377"/>
            </a:avLst>
          </a:prstGeom>
          <a:solidFill>
            <a:srgbClr val="E3F4DB"/>
          </a:solidFill>
          <a:ln w="28575">
            <a:solidFill>
              <a:srgbClr val="6FAD4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throughput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6B093C-8B05-C480-6587-B660C89DD53B}"/>
              </a:ext>
            </a:extLst>
          </p:cNvPr>
          <p:cNvSpPr txBox="1"/>
          <p:nvPr/>
        </p:nvSpPr>
        <p:spPr>
          <a:xfrm>
            <a:off x="3458424" y="3160303"/>
            <a:ext cx="5529198" cy="770400"/>
          </a:xfrm>
          <a:prstGeom prst="roundRect">
            <a:avLst>
              <a:gd name="adj" fmla="val 9377"/>
            </a:avLst>
          </a:prstGeom>
          <a:solidFill>
            <a:srgbClr val="E5EFFF"/>
          </a:solidFill>
          <a:ln w="28575">
            <a:solidFill>
              <a:srgbClr val="4473C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Substantially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larger number of regions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check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read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the genome size increases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0EA871-2C29-2ED2-A9B8-B6C879EBCBD4}"/>
              </a:ext>
            </a:extLst>
          </p:cNvPr>
          <p:cNvSpPr txBox="1"/>
          <p:nvPr/>
        </p:nvSpPr>
        <p:spPr>
          <a:xfrm>
            <a:off x="3458425" y="4294154"/>
            <a:ext cx="5529197" cy="770400"/>
          </a:xfrm>
          <a:prstGeom prst="roundRect">
            <a:avLst>
              <a:gd name="adj" fmla="val 9377"/>
            </a:avLst>
          </a:prstGeom>
          <a:solidFill>
            <a:srgbClr val="FBE5D6"/>
          </a:solidFill>
          <a:ln w="28575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Probabilistic mechanisms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regions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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accurate mapping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AE8413-5311-AB5F-D19D-55995308B6BE}"/>
              </a:ext>
            </a:extLst>
          </p:cNvPr>
          <p:cNvSpPr txBox="1"/>
          <p:nvPr/>
        </p:nvSpPr>
        <p:spPr>
          <a:xfrm>
            <a:off x="3458425" y="5426766"/>
            <a:ext cx="5529197" cy="770400"/>
          </a:xfrm>
          <a:prstGeom prst="roundRect">
            <a:avLst>
              <a:gd name="adj" fmla="val 9377"/>
            </a:avLst>
          </a:prstGeom>
          <a:solidFill>
            <a:srgbClr val="FBE5D6"/>
          </a:solidFill>
          <a:ln w="28575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Distance calculation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regions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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reduced throughput</a:t>
            </a:r>
          </a:p>
        </p:txBody>
      </p:sp>
    </p:spTree>
    <p:extLst>
      <p:ext uri="{BB962C8B-B14F-4D97-AF65-F5344CB8AC3E}">
        <p14:creationId xmlns:p14="http://schemas.microsoft.com/office/powerpoint/2010/main" val="329454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F2C8A-F641-5CDA-BFA7-6EEC9288B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F9C2DF-C3D7-B65C-7A33-64A3C4C3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59F2A7-156D-ADCB-FC90-E38F3E2BC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 with Raw Signal Mapping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B81D937-00CB-2F4F-B998-3DB8FD38F3C6}"/>
              </a:ext>
            </a:extLst>
          </p:cNvPr>
          <p:cNvGrpSpPr/>
          <p:nvPr/>
        </p:nvGrpSpPr>
        <p:grpSpPr>
          <a:xfrm>
            <a:off x="3942923" y="1273411"/>
            <a:ext cx="1254273" cy="396518"/>
            <a:chOff x="851037" y="1870572"/>
            <a:chExt cx="1254273" cy="39651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1E8FB51-BED4-A7E0-43C5-457D4338464C}"/>
                </a:ext>
              </a:extLst>
            </p:cNvPr>
            <p:cNvGrpSpPr/>
            <p:nvPr/>
          </p:nvGrpSpPr>
          <p:grpSpPr>
            <a:xfrm>
              <a:off x="851037" y="1870572"/>
              <a:ext cx="678127" cy="396518"/>
              <a:chOff x="9402239" y="2567260"/>
              <a:chExt cx="678127" cy="396518"/>
            </a:xfrm>
          </p:grpSpPr>
          <p:pic>
            <p:nvPicPr>
              <p:cNvPr id="10" name="Graphic 9" descr="Heartbeat with solid fill">
                <a:extLst>
                  <a:ext uri="{FF2B5EF4-FFF2-40B4-BE49-F238E27FC236}">
                    <a16:creationId xmlns:a16="http://schemas.microsoft.com/office/drawing/2014/main" id="{DB10552E-9884-3E98-1354-AD690768A0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9402239" y="2567260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11" name="Graphic 10" descr="Heartbeat with solid fill">
                <a:extLst>
                  <a:ext uri="{FF2B5EF4-FFF2-40B4-BE49-F238E27FC236}">
                    <a16:creationId xmlns:a16="http://schemas.microsoft.com/office/drawing/2014/main" id="{26D342C3-581A-B5DE-BF68-94BEE305AC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9683848" y="2567260"/>
                <a:ext cx="396518" cy="396518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BCF54AD-7FC1-AA9C-849D-A2B5F2CD236D}"/>
                </a:ext>
              </a:extLst>
            </p:cNvPr>
            <p:cNvGrpSpPr/>
            <p:nvPr/>
          </p:nvGrpSpPr>
          <p:grpSpPr>
            <a:xfrm>
              <a:off x="1427183" y="1870572"/>
              <a:ext cx="678127" cy="396518"/>
              <a:chOff x="9402239" y="2567260"/>
              <a:chExt cx="678127" cy="396518"/>
            </a:xfrm>
          </p:grpSpPr>
          <p:pic>
            <p:nvPicPr>
              <p:cNvPr id="8" name="Graphic 7" descr="Heartbeat with solid fill">
                <a:extLst>
                  <a:ext uri="{FF2B5EF4-FFF2-40B4-BE49-F238E27FC236}">
                    <a16:creationId xmlns:a16="http://schemas.microsoft.com/office/drawing/2014/main" id="{D3C15D3D-1D3F-0EDA-A47A-39BA887BF9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9402239" y="2567260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9" name="Graphic 8" descr="Heartbeat with solid fill">
                <a:extLst>
                  <a:ext uri="{FF2B5EF4-FFF2-40B4-BE49-F238E27FC236}">
                    <a16:creationId xmlns:a16="http://schemas.microsoft.com/office/drawing/2014/main" id="{6DE6E600-039C-B3A6-1269-0C05F1CD0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9683848" y="2567260"/>
                <a:ext cx="396518" cy="396518"/>
              </a:xfrm>
              <a:prstGeom prst="rect">
                <a:avLst/>
              </a:prstGeom>
            </p:spPr>
          </p:pic>
        </p:grp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F30DBC6-9530-B37E-AD21-E4875D2126AA}"/>
              </a:ext>
            </a:extLst>
          </p:cNvPr>
          <p:cNvSpPr/>
          <p:nvPr/>
        </p:nvSpPr>
        <p:spPr>
          <a:xfrm>
            <a:off x="3643210" y="1184954"/>
            <a:ext cx="1861457" cy="521774"/>
          </a:xfrm>
          <a:prstGeom prst="roundRect">
            <a:avLst>
              <a:gd name="adj" fmla="val 9865"/>
            </a:avLst>
          </a:prstGeom>
          <a:noFill/>
          <a:ln w="38100">
            <a:solidFill>
              <a:srgbClr val="FE6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C2CB669-FB9B-A93E-1B65-B7ED01EC80E0}"/>
              </a:ext>
            </a:extLst>
          </p:cNvPr>
          <p:cNvSpPr/>
          <p:nvPr/>
        </p:nvSpPr>
        <p:spPr>
          <a:xfrm>
            <a:off x="3639332" y="876438"/>
            <a:ext cx="1861457" cy="326572"/>
          </a:xfrm>
          <a:prstGeom prst="roundRect">
            <a:avLst/>
          </a:prstGeom>
          <a:solidFill>
            <a:srgbClr val="FE6200"/>
          </a:solidFill>
          <a:ln w="38100">
            <a:solidFill>
              <a:srgbClr val="FE6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4F8996-2572-BC04-F3AF-C7159410505E}"/>
              </a:ext>
            </a:extLst>
          </p:cNvPr>
          <p:cNvSpPr/>
          <p:nvPr/>
        </p:nvSpPr>
        <p:spPr>
          <a:xfrm>
            <a:off x="156378" y="2477193"/>
            <a:ext cx="3001961" cy="352634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Small Reference Genome</a:t>
            </a:r>
            <a:endParaRPr kumimoji="0" lang="en-CH" sz="18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CC29FF-4906-5C0F-2727-6CAFA70F3B36}"/>
              </a:ext>
            </a:extLst>
          </p:cNvPr>
          <p:cNvSpPr/>
          <p:nvPr/>
        </p:nvSpPr>
        <p:spPr>
          <a:xfrm>
            <a:off x="3506641" y="2477193"/>
            <a:ext cx="5432764" cy="352634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 Reference Genome (Human)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3D6EAD7-09B8-A402-C5F1-9FECE3BC1E34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503434" y="1471670"/>
            <a:ext cx="3439489" cy="1005523"/>
          </a:xfrm>
          <a:prstGeom prst="straightConnector1">
            <a:avLst/>
          </a:prstGeom>
          <a:ln w="38100">
            <a:solidFill>
              <a:srgbClr val="863DBE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18BABBE-D81A-FAB7-6281-0747ADF17D9C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250040" y="1471670"/>
            <a:ext cx="1692883" cy="1005523"/>
          </a:xfrm>
          <a:prstGeom prst="straightConnector1">
            <a:avLst/>
          </a:prstGeom>
          <a:ln w="38100">
            <a:solidFill>
              <a:srgbClr val="863DBE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D0F7ABE-8BB8-B6EF-7FA1-3FC11D6C1FCE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5197196" y="1471670"/>
            <a:ext cx="3556386" cy="100552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9EC119F-48E9-1149-53DA-FE863AD87441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5197196" y="1471670"/>
            <a:ext cx="2117203" cy="100552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1784991-7EC5-39BC-71F5-30ECD39FF9DF}"/>
              </a:ext>
            </a:extLst>
          </p:cNvPr>
          <p:cNvCxnSpPr>
            <a:cxnSpLocks/>
            <a:stCxn id="9" idx="3"/>
            <a:endCxn id="15" idx="0"/>
          </p:cNvCxnSpPr>
          <p:nvPr/>
        </p:nvCxnSpPr>
        <p:spPr>
          <a:xfrm>
            <a:off x="5197196" y="1471670"/>
            <a:ext cx="1025827" cy="100552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21E2D2B-C9CB-224B-8C59-B07B807CB3F7}"/>
              </a:ext>
            </a:extLst>
          </p:cNvPr>
          <p:cNvCxnSpPr>
            <a:cxnSpLocks/>
            <a:stCxn id="9" idx="3"/>
          </p:cNvCxnSpPr>
          <p:nvPr/>
        </p:nvCxnSpPr>
        <p:spPr>
          <a:xfrm flipH="1">
            <a:off x="5062859" y="1471670"/>
            <a:ext cx="134337" cy="100552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93AD856-64DA-57F9-86B3-0D5A34788D0A}"/>
              </a:ext>
            </a:extLst>
          </p:cNvPr>
          <p:cNvCxnSpPr>
            <a:cxnSpLocks/>
            <a:stCxn id="9" idx="3"/>
          </p:cNvCxnSpPr>
          <p:nvPr/>
        </p:nvCxnSpPr>
        <p:spPr>
          <a:xfrm flipH="1">
            <a:off x="3885467" y="1471670"/>
            <a:ext cx="1311729" cy="100552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69C7AE4-1E67-8347-D585-9D4FF13C2CC6}"/>
              </a:ext>
            </a:extLst>
          </p:cNvPr>
          <p:cNvSpPr txBox="1"/>
          <p:nvPr/>
        </p:nvSpPr>
        <p:spPr>
          <a:xfrm>
            <a:off x="156379" y="3160303"/>
            <a:ext cx="3001960" cy="770400"/>
          </a:xfrm>
          <a:prstGeom prst="roundRect">
            <a:avLst>
              <a:gd name="adj" fmla="val 9377"/>
            </a:avLst>
          </a:prstGeom>
          <a:solidFill>
            <a:srgbClr val="F1EEFD"/>
          </a:solidFill>
          <a:ln w="28575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Fewer candidate regions in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small genomes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CC765C-A307-53DB-6A69-A6E92E1488EE}"/>
              </a:ext>
            </a:extLst>
          </p:cNvPr>
          <p:cNvSpPr txBox="1"/>
          <p:nvPr/>
        </p:nvSpPr>
        <p:spPr>
          <a:xfrm>
            <a:off x="156378" y="4449171"/>
            <a:ext cx="3001959" cy="460366"/>
          </a:xfrm>
          <a:prstGeom prst="roundRect">
            <a:avLst>
              <a:gd name="adj" fmla="val 9377"/>
            </a:avLst>
          </a:prstGeom>
          <a:solidFill>
            <a:srgbClr val="E3F4DB"/>
          </a:solidFill>
          <a:ln w="28575">
            <a:solidFill>
              <a:srgbClr val="6FAD4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Accurate mapping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4C507C-2FE2-9DE0-1444-3B9CD3391ECD}"/>
              </a:ext>
            </a:extLst>
          </p:cNvPr>
          <p:cNvSpPr txBox="1"/>
          <p:nvPr/>
        </p:nvSpPr>
        <p:spPr>
          <a:xfrm>
            <a:off x="156379" y="5581783"/>
            <a:ext cx="3001958" cy="460366"/>
          </a:xfrm>
          <a:prstGeom prst="roundRect">
            <a:avLst>
              <a:gd name="adj" fmla="val 9377"/>
            </a:avLst>
          </a:prstGeom>
          <a:solidFill>
            <a:srgbClr val="E3F4DB"/>
          </a:solidFill>
          <a:ln w="28575">
            <a:solidFill>
              <a:srgbClr val="6FAD4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throughput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5C8396-74F9-C817-BB6D-6BA3D90A2ABC}"/>
              </a:ext>
            </a:extLst>
          </p:cNvPr>
          <p:cNvSpPr txBox="1"/>
          <p:nvPr/>
        </p:nvSpPr>
        <p:spPr>
          <a:xfrm>
            <a:off x="3458424" y="3160303"/>
            <a:ext cx="5529198" cy="770400"/>
          </a:xfrm>
          <a:prstGeom prst="roundRect">
            <a:avLst>
              <a:gd name="adj" fmla="val 9377"/>
            </a:avLst>
          </a:prstGeom>
          <a:solidFill>
            <a:srgbClr val="E5EFFF"/>
          </a:solidFill>
          <a:ln w="28575">
            <a:solidFill>
              <a:srgbClr val="4473C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Substantially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larger number of regions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check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read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the genome size increases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B571B3-8997-E188-EA2E-76F90EE7D937}"/>
              </a:ext>
            </a:extLst>
          </p:cNvPr>
          <p:cNvSpPr txBox="1"/>
          <p:nvPr/>
        </p:nvSpPr>
        <p:spPr>
          <a:xfrm>
            <a:off x="3458425" y="4294154"/>
            <a:ext cx="5529197" cy="770400"/>
          </a:xfrm>
          <a:prstGeom prst="roundRect">
            <a:avLst>
              <a:gd name="adj" fmla="val 9377"/>
            </a:avLst>
          </a:prstGeom>
          <a:solidFill>
            <a:srgbClr val="FBE5D6"/>
          </a:solidFill>
          <a:ln w="28575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Probabilistic mechanisms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regions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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accurate mapping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282251-D4F1-2374-631C-406EBD1E62DB}"/>
              </a:ext>
            </a:extLst>
          </p:cNvPr>
          <p:cNvSpPr txBox="1"/>
          <p:nvPr/>
        </p:nvSpPr>
        <p:spPr>
          <a:xfrm>
            <a:off x="3458425" y="5426766"/>
            <a:ext cx="5529197" cy="770400"/>
          </a:xfrm>
          <a:prstGeom prst="roundRect">
            <a:avLst>
              <a:gd name="adj" fmla="val 9377"/>
            </a:avLst>
          </a:prstGeom>
          <a:solidFill>
            <a:srgbClr val="FBE5D6"/>
          </a:solidFill>
          <a:ln w="28575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Distance calculation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regions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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reduced throughput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D83B69-AD6A-7C1E-F045-51EF3F68A871}"/>
              </a:ext>
            </a:extLst>
          </p:cNvPr>
          <p:cNvSpPr/>
          <p:nvPr/>
        </p:nvSpPr>
        <p:spPr>
          <a:xfrm>
            <a:off x="-1940" y="773853"/>
            <a:ext cx="9144000" cy="5545777"/>
          </a:xfrm>
          <a:prstGeom prst="rect">
            <a:avLst/>
          </a:prstGeom>
          <a:solidFill>
            <a:schemeClr val="bg2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B92E6F-86E0-6999-5E1A-008F3F2D9E71}"/>
              </a:ext>
            </a:extLst>
          </p:cNvPr>
          <p:cNvSpPr txBox="1"/>
          <p:nvPr/>
        </p:nvSpPr>
        <p:spPr>
          <a:xfrm>
            <a:off x="178200" y="2194464"/>
            <a:ext cx="8787600" cy="2469073"/>
          </a:xfrm>
          <a:prstGeom prst="roundRect">
            <a:avLst>
              <a:gd name="adj" fmla="val 9377"/>
            </a:avLst>
          </a:prstGeom>
          <a:solidFill>
            <a:srgbClr val="FBE5D6"/>
          </a:solidFill>
          <a:ln w="28575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Existing solutions are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inaccurate or inefficient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large genomes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726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1EE8B-E154-EFD5-D74D-CDB4222DC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25A485-7E24-1961-BF6B-A55385B7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9E1D1F-E04D-6D7A-5FDA-6541853E4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F66D58-0E0A-16B9-3EF8-1C5665E4E481}"/>
              </a:ext>
            </a:extLst>
          </p:cNvPr>
          <p:cNvSpPr txBox="1"/>
          <p:nvPr/>
        </p:nvSpPr>
        <p:spPr>
          <a:xfrm>
            <a:off x="178200" y="2147911"/>
            <a:ext cx="8787600" cy="2562178"/>
          </a:xfrm>
          <a:prstGeom prst="roundRect">
            <a:avLst>
              <a:gd name="adj" fmla="val 9377"/>
            </a:avLst>
          </a:prstGeom>
          <a:solidFill>
            <a:srgbClr val="DEEDF8"/>
          </a:solidFill>
          <a:ln w="28575">
            <a:solidFill>
              <a:srgbClr val="4472C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Enable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fast and accurate real-time analysis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raw nanopore signals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large genomes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921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60709-1CD8-FDB3-9004-A1120D6A3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54C87A-4946-7285-E6A7-7CB04BCC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0932DE-332A-B1A6-6F2F-F2C1D5E71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Self Introduction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23BEC-80FA-291B-9BFF-A7A7E5946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Can </a:t>
            </a:r>
            <a:r>
              <a:rPr lang="en-US" b="1" dirty="0" err="1"/>
              <a:t>Firtina</a:t>
            </a:r>
            <a:endParaRPr lang="en-US" b="1" dirty="0"/>
          </a:p>
          <a:p>
            <a:pPr lvl="1"/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ＭＳ Ｐゴシック" panose="020B0600070205080204" pitchFamily="34" charset="-128"/>
              </a:rPr>
              <a:t>Senior researcher</a:t>
            </a:r>
            <a:r>
              <a:rPr kumimoji="0" lang="en-US" alt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ＭＳ Ｐゴシック" panose="020B0600070205080204" pitchFamily="34" charset="-128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ＭＳ Ｐゴシック" panose="020B0600070205080204" pitchFamily="34" charset="-128"/>
              </a:rPr>
              <a:t>in the 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ＭＳ Ｐゴシック" panose="020B0600070205080204" pitchFamily="34" charset="-128"/>
                <a:hlinkClick r:id="rId2"/>
              </a:rPr>
              <a:t>SAFARI Research Group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ＭＳ Ｐゴシック" panose="020B0600070205080204" pitchFamily="34" charset="-128"/>
              </a:rPr>
              <a:t> </a:t>
            </a:r>
            <a:b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ＭＳ Ｐゴシック" panose="020B0600070205080204" pitchFamily="34" charset="-128"/>
              </a:rPr>
            </a:b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ＭＳ Ｐゴシック" panose="020B0600070205080204" pitchFamily="34" charset="-128"/>
              </a:rPr>
              <a:t>and a lecturer at ETH Zurich (PhD thesis</a:t>
            </a:r>
            <a:r>
              <a:rPr kumimoji="0" lang="en-US" alt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ＭＳ Ｐゴシック" panose="020B0600070205080204" pitchFamily="34" charset="-128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ＭＳ Ｐゴシック" panose="020B0600070205080204" pitchFamily="34" charset="-128"/>
              </a:rPr>
              <a:t>defended in November</a:t>
            </a:r>
            <a:r>
              <a:rPr kumimoji="0" lang="en-US" alt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ＭＳ Ｐゴシック" panose="020B0600070205080204" pitchFamily="34" charset="-128"/>
              </a:rPr>
              <a:t> 2024)</a:t>
            </a:r>
          </a:p>
          <a:p>
            <a:endParaRPr lang="en-US" kern="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ＭＳ Ｐゴシック" panose="020B0600070205080204" pitchFamily="34" charset="-128"/>
              </a:rPr>
              <a:t>Research interests: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ＭＳ Ｐゴシック" panose="020B0600070205080204" pitchFamily="34" charset="-128"/>
              </a:rPr>
              <a:t> Bioinformatics &amp; Computer Architecture</a:t>
            </a:r>
          </a:p>
          <a:p>
            <a:pPr lvl="1"/>
            <a:r>
              <a:rPr lang="en-US" dirty="0"/>
              <a:t>Real-time genome analysis</a:t>
            </a:r>
          </a:p>
          <a:p>
            <a:pPr lvl="1"/>
            <a:r>
              <a:rPr lang="en-US" dirty="0"/>
              <a:t>Similarity search in a large space of genomic data</a:t>
            </a:r>
          </a:p>
          <a:p>
            <a:pPr lvl="1"/>
            <a:r>
              <a:rPr lang="en-US" dirty="0"/>
              <a:t>Hardware-Algorithm co-design to accelerate genome analysis</a:t>
            </a:r>
          </a:p>
          <a:p>
            <a:pPr lvl="1"/>
            <a:r>
              <a:rPr lang="en-US" dirty="0"/>
              <a:t>Genome editing</a:t>
            </a:r>
          </a:p>
          <a:p>
            <a:pPr lvl="1"/>
            <a:r>
              <a:rPr lang="en-US" dirty="0"/>
              <a:t>Error correction</a:t>
            </a:r>
          </a:p>
          <a:p>
            <a:endParaRPr lang="en-US" dirty="0"/>
          </a:p>
          <a:p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ＭＳ Ｐゴシック" panose="020B0600070205080204" pitchFamily="34" charset="-128"/>
              </a:rPr>
              <a:t>Get to know 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ＭＳ Ｐゴシック" panose="020B0600070205080204" pitchFamily="34" charset="-128"/>
              </a:rPr>
              <a:t>our group and our </a:t>
            </a:r>
            <a:r>
              <a:rPr lang="en-US" altLang="en-US" sz="2000" b="1" kern="0" dirty="0">
                <a:solidFill>
                  <a:srgbClr val="000000"/>
                </a:solidFill>
                <a:latin typeface="Avenir Next" panose="020B0503020202020204" pitchFamily="34" charset="0"/>
                <a:ea typeface="ＭＳ Ｐゴシック" panose="020B0600070205080204" pitchFamily="34" charset="-128"/>
              </a:rPr>
              <a:t>research: </a:t>
            </a:r>
            <a:r>
              <a:rPr lang="en-US" altLang="en-US" sz="2000" b="1" kern="0" dirty="0">
                <a:solidFill>
                  <a:srgbClr val="000000"/>
                </a:solidFill>
                <a:latin typeface="Avenir Next" panose="020B0503020202020204" pitchFamily="34" charset="0"/>
                <a:ea typeface="ＭＳ Ｐゴシック" panose="020B0600070205080204" pitchFamily="34" charset="-128"/>
                <a:hlinkClick r:id="rId2"/>
              </a:rPr>
              <a:t>https://safari.ethz.ch</a:t>
            </a:r>
            <a:endParaRPr lang="en-US" dirty="0"/>
          </a:p>
          <a:p>
            <a:pPr lvl="1"/>
            <a:r>
              <a:rPr lang="en-US" dirty="0"/>
              <a:t>Contact me: </a:t>
            </a:r>
            <a:r>
              <a:rPr lang="en-US" dirty="0">
                <a:hlinkClick r:id="rId3"/>
              </a:rPr>
              <a:t>canfirtina@gmail.com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Website: </a:t>
            </a:r>
            <a:r>
              <a:rPr lang="en-US" dirty="0">
                <a:hlinkClick r:id="rId4"/>
              </a:rPr>
              <a:t>https://canfirtina.com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Twitter (aka X): </a:t>
            </a:r>
            <a:r>
              <a:rPr lang="en-US" dirty="0">
                <a:hlinkClick r:id="rId5"/>
              </a:rPr>
              <a:t>https://twitter.com/FirtinaC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Bluesky: </a:t>
            </a:r>
            <a:r>
              <a:rPr lang="en-US" dirty="0">
                <a:hlinkClick r:id="rId6"/>
              </a:rPr>
              <a:t>https://bsky.app/profile/firtinac.bsky.social</a:t>
            </a:r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3839FE-3043-BE9F-D124-87E4BBAAF4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7767" y="0"/>
            <a:ext cx="1271243" cy="142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9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FF513-AD77-4708-8A53-79A81B023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3305D9-244D-D2CC-C248-6A661F238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5D15A-D73A-D0DD-1F4A-05F36D1814E4}"/>
              </a:ext>
            </a:extLst>
          </p:cNvPr>
          <p:cNvSpPr txBox="1"/>
          <p:nvPr/>
        </p:nvSpPr>
        <p:spPr>
          <a:xfrm>
            <a:off x="122378" y="2229328"/>
            <a:ext cx="8894763" cy="1500554"/>
          </a:xfrm>
          <a:prstGeom prst="roundRect">
            <a:avLst>
              <a:gd name="adj" fmla="val 9377"/>
            </a:avLst>
          </a:prstGeom>
          <a:solidFill>
            <a:srgbClr val="DEEDF8"/>
          </a:solidFill>
          <a:ln w="28575">
            <a:solidFill>
              <a:srgbClr val="4472C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hash-based search mechanism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quickly and accurately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9B46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nanopore signals 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reference genomes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504D95-DE6F-61B4-E73D-2CA60EFABB29}"/>
              </a:ext>
            </a:extLst>
          </p:cNvPr>
          <p:cNvSpPr txBox="1"/>
          <p:nvPr/>
        </p:nvSpPr>
        <p:spPr>
          <a:xfrm>
            <a:off x="122378" y="4325814"/>
            <a:ext cx="8894763" cy="1910863"/>
          </a:xfrm>
          <a:prstGeom prst="roundRect">
            <a:avLst>
              <a:gd name="adj" fmla="val 9377"/>
            </a:avLst>
          </a:prstGeom>
          <a:solidFill>
            <a:srgbClr val="DEEDF8"/>
          </a:solidFill>
          <a:ln w="28575">
            <a:solidFill>
              <a:srgbClr val="4472C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Sequence Until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 accurately and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dynamically stop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entire sequencing run at once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further sequencing is unnecessary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B3F716-217B-67CA-7BA8-93FD86BC10A0}"/>
              </a:ext>
            </a:extLst>
          </p:cNvPr>
          <p:cNvGrpSpPr/>
          <p:nvPr/>
        </p:nvGrpSpPr>
        <p:grpSpPr>
          <a:xfrm>
            <a:off x="1628404" y="356266"/>
            <a:ext cx="5882710" cy="1364105"/>
            <a:chOff x="885498" y="269291"/>
            <a:chExt cx="5882710" cy="136410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B3C2D3-6DF9-81DA-A3E4-8974B84E3311}"/>
                </a:ext>
              </a:extLst>
            </p:cNvPr>
            <p:cNvSpPr txBox="1"/>
            <p:nvPr/>
          </p:nvSpPr>
          <p:spPr>
            <a:xfrm>
              <a:off x="2375793" y="351179"/>
              <a:ext cx="439241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aramond" panose="02020404030301010803" pitchFamily="18" charset="0"/>
                  <a:ea typeface="Verdana" panose="020B0604030504040204" pitchFamily="34" charset="0"/>
                  <a:cs typeface="Verdana" panose="020B0604030504040204" pitchFamily="34" charset="0"/>
                </a:rPr>
                <a:t>RawHash</a:t>
              </a:r>
              <a:endParaRPr kumimoji="0" lang="en-CH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pic>
          <p:nvPicPr>
            <p:cNvPr id="9" name="Picture 8" descr="A picture containing graphics, font, screenshot, logo&#10;&#10;Description automatically generated">
              <a:extLst>
                <a:ext uri="{FF2B5EF4-FFF2-40B4-BE49-F238E27FC236}">
                  <a16:creationId xmlns:a16="http://schemas.microsoft.com/office/drawing/2014/main" id="{3F369AE6-3B81-9BAE-4FBD-A04B3AD18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498" y="269291"/>
              <a:ext cx="1415345" cy="13641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80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5A363-6D2D-0A3B-02E7-7550FAB9F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A8A74B-A5C8-22EE-FC69-6F61397E5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B866A3-39FE-F544-17B4-32DCCF27ABB2}"/>
              </a:ext>
            </a:extLst>
          </p:cNvPr>
          <p:cNvSpPr txBox="1"/>
          <p:nvPr/>
        </p:nvSpPr>
        <p:spPr>
          <a:xfrm>
            <a:off x="122378" y="2229328"/>
            <a:ext cx="8894763" cy="1500554"/>
          </a:xfrm>
          <a:prstGeom prst="roundRect">
            <a:avLst>
              <a:gd name="adj" fmla="val 9377"/>
            </a:avLst>
          </a:prstGeom>
          <a:solidFill>
            <a:srgbClr val="DEEDF8"/>
          </a:solidFill>
          <a:ln w="28575">
            <a:solidFill>
              <a:srgbClr val="4472C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hash-based search mechanism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quickly and accurately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9B46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nanopore signals 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reference genomes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B58A8F-3204-7AC6-954F-1837528B0092}"/>
              </a:ext>
            </a:extLst>
          </p:cNvPr>
          <p:cNvSpPr txBox="1"/>
          <p:nvPr/>
        </p:nvSpPr>
        <p:spPr>
          <a:xfrm>
            <a:off x="122378" y="4325814"/>
            <a:ext cx="8894763" cy="1910863"/>
          </a:xfrm>
          <a:prstGeom prst="roundRect">
            <a:avLst>
              <a:gd name="adj" fmla="val 9377"/>
            </a:avLst>
          </a:prstGeom>
          <a:solidFill>
            <a:srgbClr val="DEEDF8"/>
          </a:solidFill>
          <a:ln w="28575">
            <a:solidFill>
              <a:srgbClr val="4472C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Sequence Until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 accurately and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dynamically stop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entire sequencing run at once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further sequencing is unnecessary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3CCDF5-57AD-203F-FA41-837B0F724D40}"/>
              </a:ext>
            </a:extLst>
          </p:cNvPr>
          <p:cNvGrpSpPr/>
          <p:nvPr/>
        </p:nvGrpSpPr>
        <p:grpSpPr>
          <a:xfrm>
            <a:off x="1628404" y="356266"/>
            <a:ext cx="5882710" cy="1364105"/>
            <a:chOff x="885498" y="269291"/>
            <a:chExt cx="5882710" cy="136410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BE608D-A146-8285-982A-A93CA7EE970C}"/>
                </a:ext>
              </a:extLst>
            </p:cNvPr>
            <p:cNvSpPr txBox="1"/>
            <p:nvPr/>
          </p:nvSpPr>
          <p:spPr>
            <a:xfrm>
              <a:off x="2375793" y="351179"/>
              <a:ext cx="439241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aramond" panose="02020404030301010803" pitchFamily="18" charset="0"/>
                  <a:ea typeface="Verdana" panose="020B0604030504040204" pitchFamily="34" charset="0"/>
                  <a:cs typeface="Verdana" panose="020B0604030504040204" pitchFamily="34" charset="0"/>
                </a:rPr>
                <a:t>RawHash</a:t>
              </a:r>
              <a:endParaRPr kumimoji="0" lang="en-CH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pic>
          <p:nvPicPr>
            <p:cNvPr id="9" name="Picture 8" descr="A picture containing graphics, font, screenshot, logo&#10;&#10;Description automatically generated">
              <a:extLst>
                <a:ext uri="{FF2B5EF4-FFF2-40B4-BE49-F238E27FC236}">
                  <a16:creationId xmlns:a16="http://schemas.microsoft.com/office/drawing/2014/main" id="{A43E94AB-041C-6D69-C514-A6EFC0D09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498" y="269291"/>
              <a:ext cx="1415345" cy="136410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C326D2C-80B2-FCF1-2B36-1C1D24F4DADE}"/>
              </a:ext>
            </a:extLst>
          </p:cNvPr>
          <p:cNvSpPr txBox="1"/>
          <p:nvPr/>
        </p:nvSpPr>
        <p:spPr>
          <a:xfrm>
            <a:off x="122378" y="4323271"/>
            <a:ext cx="8894763" cy="1910863"/>
          </a:xfrm>
          <a:prstGeom prst="roundRect">
            <a:avLst>
              <a:gd name="adj" fmla="val 9377"/>
            </a:avLst>
          </a:prstGeom>
          <a:solidFill>
            <a:srgbClr val="DEEDF8">
              <a:alpha val="87953"/>
            </a:srgbClr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026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1FFD3-82CD-7B5E-BD77-025791CE7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EDF3-404A-C72F-DD38-880306E27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RawHash – Key Idea</a:t>
            </a:r>
            <a:endParaRPr lang="en-US" b="1" dirty="0">
              <a:latin typeface="Garamond" panose="02020404030301010803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A121003-8AAE-E785-0BCB-6CE46664D762}"/>
              </a:ext>
            </a:extLst>
          </p:cNvPr>
          <p:cNvGrpSpPr/>
          <p:nvPr/>
        </p:nvGrpSpPr>
        <p:grpSpPr>
          <a:xfrm>
            <a:off x="1194108" y="1676681"/>
            <a:ext cx="1865335" cy="830290"/>
            <a:chOff x="1822407" y="1163236"/>
            <a:chExt cx="1865335" cy="83029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7DDAD21-67D6-8DA9-F0D0-40084F6433EA}"/>
                </a:ext>
              </a:extLst>
            </p:cNvPr>
            <p:cNvGrpSpPr/>
            <p:nvPr/>
          </p:nvGrpSpPr>
          <p:grpSpPr>
            <a:xfrm>
              <a:off x="2125998" y="1560209"/>
              <a:ext cx="1254273" cy="396518"/>
              <a:chOff x="851037" y="1870572"/>
              <a:chExt cx="1254273" cy="396518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7037A2A-7712-FEC4-D429-5BA8CAC5B2B0}"/>
                  </a:ext>
                </a:extLst>
              </p:cNvPr>
              <p:cNvGrpSpPr/>
              <p:nvPr/>
            </p:nvGrpSpPr>
            <p:grpSpPr>
              <a:xfrm>
                <a:off x="851037" y="1870572"/>
                <a:ext cx="678127" cy="396518"/>
                <a:chOff x="9402239" y="2567260"/>
                <a:chExt cx="678127" cy="396518"/>
              </a:xfrm>
            </p:grpSpPr>
            <p:pic>
              <p:nvPicPr>
                <p:cNvPr id="18" name="Graphic 17" descr="Heartbeat with solid fill">
                  <a:extLst>
                    <a:ext uri="{FF2B5EF4-FFF2-40B4-BE49-F238E27FC236}">
                      <a16:creationId xmlns:a16="http://schemas.microsoft.com/office/drawing/2014/main" id="{8660C872-0A61-01A1-75BC-58DE507855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402239" y="256726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9" name="Graphic 18" descr="Heartbeat with solid fill">
                  <a:extLst>
                    <a:ext uri="{FF2B5EF4-FFF2-40B4-BE49-F238E27FC236}">
                      <a16:creationId xmlns:a16="http://schemas.microsoft.com/office/drawing/2014/main" id="{3A1EC9D9-F3BF-3BC1-4283-DCE5D2AA79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683848" y="2567260"/>
                  <a:ext cx="396518" cy="396518"/>
                </a:xfrm>
                <a:prstGeom prst="rect">
                  <a:avLst/>
                </a:prstGeom>
              </p:spPr>
            </p:pic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DECD47F-AAEC-C567-700B-ECF0619B8A6E}"/>
                  </a:ext>
                </a:extLst>
              </p:cNvPr>
              <p:cNvGrpSpPr/>
              <p:nvPr/>
            </p:nvGrpSpPr>
            <p:grpSpPr>
              <a:xfrm>
                <a:off x="1427183" y="1870572"/>
                <a:ext cx="678127" cy="396518"/>
                <a:chOff x="9402239" y="2567260"/>
                <a:chExt cx="678127" cy="396518"/>
              </a:xfrm>
            </p:grpSpPr>
            <p:pic>
              <p:nvPicPr>
                <p:cNvPr id="16" name="Graphic 15" descr="Heartbeat with solid fill">
                  <a:extLst>
                    <a:ext uri="{FF2B5EF4-FFF2-40B4-BE49-F238E27FC236}">
                      <a16:creationId xmlns:a16="http://schemas.microsoft.com/office/drawing/2014/main" id="{06602837-ABB6-D176-67BB-4889A156B3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402239" y="256726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7" name="Graphic 16" descr="Heartbeat with solid fill">
                  <a:extLst>
                    <a:ext uri="{FF2B5EF4-FFF2-40B4-BE49-F238E27FC236}">
                      <a16:creationId xmlns:a16="http://schemas.microsoft.com/office/drawing/2014/main" id="{18C88769-6ECD-879E-251C-E86B91B73F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683848" y="2567260"/>
                  <a:ext cx="396518" cy="396518"/>
                </a:xfrm>
                <a:prstGeom prst="rect">
                  <a:avLst/>
                </a:prstGeom>
              </p:spPr>
            </p:pic>
          </p:grpSp>
        </p:grp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EC151989-A638-E9D8-D9C9-55978F63A183}"/>
                </a:ext>
              </a:extLst>
            </p:cNvPr>
            <p:cNvSpPr/>
            <p:nvPr/>
          </p:nvSpPr>
          <p:spPr>
            <a:xfrm>
              <a:off x="1826285" y="1471752"/>
              <a:ext cx="1861457" cy="521774"/>
            </a:xfrm>
            <a:prstGeom prst="roundRect">
              <a:avLst>
                <a:gd name="adj" fmla="val 9865"/>
              </a:avLst>
            </a:prstGeom>
            <a:noFill/>
            <a:ln w="38100">
              <a:solidFill>
                <a:srgbClr val="FE6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994160F7-C043-061F-CFB4-1DADB62C21A0}"/>
                </a:ext>
              </a:extLst>
            </p:cNvPr>
            <p:cNvSpPr/>
            <p:nvPr/>
          </p:nvSpPr>
          <p:spPr>
            <a:xfrm>
              <a:off x="1822407" y="1163236"/>
              <a:ext cx="1861457" cy="326572"/>
            </a:xfrm>
            <a:prstGeom prst="roundRect">
              <a:avLst/>
            </a:prstGeom>
            <a:solidFill>
              <a:srgbClr val="FE6200"/>
            </a:solidFill>
            <a:ln w="38100">
              <a:solidFill>
                <a:srgbClr val="FE6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Signal #1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4" name="Hexagon 33">
            <a:extLst>
              <a:ext uri="{FF2B5EF4-FFF2-40B4-BE49-F238E27FC236}">
                <a16:creationId xmlns:a16="http://schemas.microsoft.com/office/drawing/2014/main" id="{A6534BC8-28B3-5A58-68CD-F45E3DB4939E}"/>
              </a:ext>
            </a:extLst>
          </p:cNvPr>
          <p:cNvSpPr/>
          <p:nvPr/>
        </p:nvSpPr>
        <p:spPr>
          <a:xfrm>
            <a:off x="1622775" y="2979338"/>
            <a:ext cx="1008000" cy="827999"/>
          </a:xfrm>
          <a:prstGeom prst="hexagon">
            <a:avLst/>
          </a:prstGeom>
          <a:solidFill>
            <a:srgbClr val="C5D7FD"/>
          </a:solidFill>
          <a:ln w="38100">
            <a:solidFill>
              <a:srgbClr val="4372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87A777F-3763-F7C4-EBBB-5477BD04BDE9}"/>
              </a:ext>
            </a:extLst>
          </p:cNvPr>
          <p:cNvCxnSpPr>
            <a:cxnSpLocks/>
          </p:cNvCxnSpPr>
          <p:nvPr/>
        </p:nvCxnSpPr>
        <p:spPr>
          <a:xfrm flipH="1">
            <a:off x="2125805" y="2506971"/>
            <a:ext cx="1940" cy="45396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88F07AF-B52A-0C73-F72C-4E1C15170349}"/>
              </a:ext>
            </a:extLst>
          </p:cNvPr>
          <p:cNvCxnSpPr>
            <a:cxnSpLocks/>
          </p:cNvCxnSpPr>
          <p:nvPr/>
        </p:nvCxnSpPr>
        <p:spPr>
          <a:xfrm>
            <a:off x="2126775" y="3807337"/>
            <a:ext cx="1" cy="47236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BB6016AB-1996-5C5E-BA65-FB4EEBE32994}"/>
              </a:ext>
            </a:extLst>
          </p:cNvPr>
          <p:cNvSpPr/>
          <p:nvPr/>
        </p:nvSpPr>
        <p:spPr>
          <a:xfrm>
            <a:off x="1625735" y="4279705"/>
            <a:ext cx="1002081" cy="362124"/>
          </a:xfrm>
          <a:prstGeom prst="rect">
            <a:avLst/>
          </a:prstGeom>
          <a:solidFill>
            <a:srgbClr val="DEECF8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0x01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3F1AFDF3-021A-8B67-6B7C-ACE528F068CF}"/>
              </a:ext>
            </a:extLst>
          </p:cNvPr>
          <p:cNvSpPr/>
          <p:nvPr/>
        </p:nvSpPr>
        <p:spPr>
          <a:xfrm>
            <a:off x="3891280" y="4133800"/>
            <a:ext cx="1335233" cy="653934"/>
          </a:xfrm>
          <a:prstGeom prst="roundRect">
            <a:avLst/>
          </a:prstGeom>
          <a:solidFill>
            <a:schemeClr val="accent6">
              <a:alpha val="20000"/>
            </a:schemeClr>
          </a:solidFill>
          <a:ln w="31750" cap="flat" cmpd="sng" algn="ctr">
            <a:solidFill>
              <a:schemeClr val="accent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 Match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5F4B75A-6549-5B0C-169D-E91A04151B80}"/>
              </a:ext>
            </a:extLst>
          </p:cNvPr>
          <p:cNvCxnSpPr>
            <a:cxnSpLocks/>
            <a:stCxn id="60" idx="3"/>
            <a:endCxn id="69" idx="1"/>
          </p:cNvCxnSpPr>
          <p:nvPr/>
        </p:nvCxnSpPr>
        <p:spPr>
          <a:xfrm>
            <a:off x="2627816" y="4460767"/>
            <a:ext cx="126346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31C9B9E-7B12-6294-16FC-F180AADD9CC3}"/>
              </a:ext>
            </a:extLst>
          </p:cNvPr>
          <p:cNvCxnSpPr>
            <a:cxnSpLocks/>
            <a:stCxn id="68" idx="1"/>
            <a:endCxn id="69" idx="3"/>
          </p:cNvCxnSpPr>
          <p:nvPr/>
        </p:nvCxnSpPr>
        <p:spPr>
          <a:xfrm flipH="1">
            <a:off x="5226513" y="4460767"/>
            <a:ext cx="126346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26A8273-5E5F-279D-9267-023E8FEC0718}"/>
              </a:ext>
            </a:extLst>
          </p:cNvPr>
          <p:cNvGrpSpPr/>
          <p:nvPr/>
        </p:nvGrpSpPr>
        <p:grpSpPr>
          <a:xfrm>
            <a:off x="6058350" y="1639882"/>
            <a:ext cx="1865335" cy="830290"/>
            <a:chOff x="5452380" y="1126437"/>
            <a:chExt cx="1865335" cy="83029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B9F6BDC-269F-8618-D214-3A46EADA9C68}"/>
                </a:ext>
              </a:extLst>
            </p:cNvPr>
            <p:cNvGrpSpPr/>
            <p:nvPr/>
          </p:nvGrpSpPr>
          <p:grpSpPr>
            <a:xfrm>
              <a:off x="5755971" y="1523410"/>
              <a:ext cx="1254273" cy="396518"/>
              <a:chOff x="851037" y="1870572"/>
              <a:chExt cx="1254273" cy="396518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5834D9E-CA1C-D61F-AFC8-B51F6A5BCA09}"/>
                  </a:ext>
                </a:extLst>
              </p:cNvPr>
              <p:cNvGrpSpPr/>
              <p:nvPr/>
            </p:nvGrpSpPr>
            <p:grpSpPr>
              <a:xfrm>
                <a:off x="851037" y="1870572"/>
                <a:ext cx="678127" cy="396518"/>
                <a:chOff x="9402239" y="2567260"/>
                <a:chExt cx="678127" cy="396518"/>
              </a:xfrm>
            </p:grpSpPr>
            <p:pic>
              <p:nvPicPr>
                <p:cNvPr id="28" name="Graphic 27" descr="Heartbeat with solid fill">
                  <a:extLst>
                    <a:ext uri="{FF2B5EF4-FFF2-40B4-BE49-F238E27FC236}">
                      <a16:creationId xmlns:a16="http://schemas.microsoft.com/office/drawing/2014/main" id="{12EA7558-1FC5-0520-3D60-0F3DA94C5C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402239" y="256726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29" name="Graphic 28" descr="Heartbeat with solid fill">
                  <a:extLst>
                    <a:ext uri="{FF2B5EF4-FFF2-40B4-BE49-F238E27FC236}">
                      <a16:creationId xmlns:a16="http://schemas.microsoft.com/office/drawing/2014/main" id="{CC4E1A06-AFDD-520A-626C-ED6941B6EA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683848" y="2567260"/>
                  <a:ext cx="396518" cy="396518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55FBC48-7855-5B7D-69BD-16643E4DE416}"/>
                  </a:ext>
                </a:extLst>
              </p:cNvPr>
              <p:cNvGrpSpPr/>
              <p:nvPr/>
            </p:nvGrpSpPr>
            <p:grpSpPr>
              <a:xfrm>
                <a:off x="1427183" y="1870572"/>
                <a:ext cx="678127" cy="396518"/>
                <a:chOff x="9402239" y="2567260"/>
                <a:chExt cx="678127" cy="396518"/>
              </a:xfrm>
            </p:grpSpPr>
            <p:pic>
              <p:nvPicPr>
                <p:cNvPr id="25" name="Graphic 24" descr="Heartbeat with solid fill">
                  <a:extLst>
                    <a:ext uri="{FF2B5EF4-FFF2-40B4-BE49-F238E27FC236}">
                      <a16:creationId xmlns:a16="http://schemas.microsoft.com/office/drawing/2014/main" id="{2ED97B36-5D51-E2F3-8B1E-482D2FA8AE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402239" y="256726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26" name="Graphic 25" descr="Heartbeat with solid fill">
                  <a:extLst>
                    <a:ext uri="{FF2B5EF4-FFF2-40B4-BE49-F238E27FC236}">
                      <a16:creationId xmlns:a16="http://schemas.microsoft.com/office/drawing/2014/main" id="{A44D6159-2410-675A-3BD4-1310D60A47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683848" y="2567260"/>
                  <a:ext cx="396518" cy="396518"/>
                </a:xfrm>
                <a:prstGeom prst="rect">
                  <a:avLst/>
                </a:prstGeom>
              </p:spPr>
            </p:pic>
          </p:grpSp>
        </p:grp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485ABE65-5522-4E33-EF2C-CE9A050EA48D}"/>
                </a:ext>
              </a:extLst>
            </p:cNvPr>
            <p:cNvSpPr/>
            <p:nvPr/>
          </p:nvSpPr>
          <p:spPr>
            <a:xfrm>
              <a:off x="5456258" y="1434953"/>
              <a:ext cx="1861457" cy="521774"/>
            </a:xfrm>
            <a:prstGeom prst="roundRect">
              <a:avLst>
                <a:gd name="adj" fmla="val 9865"/>
              </a:avLst>
            </a:prstGeom>
            <a:noFill/>
            <a:ln w="38100">
              <a:solidFill>
                <a:srgbClr val="FE6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35460F27-A815-9C91-0978-0B2E12D0C9D5}"/>
                </a:ext>
              </a:extLst>
            </p:cNvPr>
            <p:cNvSpPr/>
            <p:nvPr/>
          </p:nvSpPr>
          <p:spPr>
            <a:xfrm>
              <a:off x="5452380" y="1126437"/>
              <a:ext cx="1861457" cy="326572"/>
            </a:xfrm>
            <a:prstGeom prst="roundRect">
              <a:avLst/>
            </a:prstGeom>
            <a:solidFill>
              <a:srgbClr val="FE6200"/>
            </a:solidFill>
            <a:ln w="38100">
              <a:solidFill>
                <a:srgbClr val="FE6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Signal #2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EE15F22-8B96-2117-BFC8-65BFF63BD590}"/>
              </a:ext>
            </a:extLst>
          </p:cNvPr>
          <p:cNvCxnSpPr>
            <a:cxnSpLocks/>
          </p:cNvCxnSpPr>
          <p:nvPr/>
        </p:nvCxnSpPr>
        <p:spPr>
          <a:xfrm flipH="1">
            <a:off x="6989563" y="2470172"/>
            <a:ext cx="2909" cy="49076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0F9196C-0674-BC43-0DF1-9662F5326815}"/>
              </a:ext>
            </a:extLst>
          </p:cNvPr>
          <p:cNvCxnSpPr>
            <a:cxnSpLocks/>
          </p:cNvCxnSpPr>
          <p:nvPr/>
        </p:nvCxnSpPr>
        <p:spPr>
          <a:xfrm>
            <a:off x="6990532" y="3788938"/>
            <a:ext cx="970" cy="49076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0EE52EB9-4C7E-B3F2-5351-C6D6E93DD972}"/>
              </a:ext>
            </a:extLst>
          </p:cNvPr>
          <p:cNvSpPr/>
          <p:nvPr/>
        </p:nvSpPr>
        <p:spPr>
          <a:xfrm>
            <a:off x="6489977" y="4279705"/>
            <a:ext cx="1002081" cy="362124"/>
          </a:xfrm>
          <a:prstGeom prst="rect">
            <a:avLst/>
          </a:prstGeom>
          <a:solidFill>
            <a:srgbClr val="DEECF8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0x01</a:t>
            </a:r>
          </a:p>
        </p:txBody>
      </p:sp>
      <p:sp>
        <p:nvSpPr>
          <p:cNvPr id="82" name="Hexagon 81">
            <a:extLst>
              <a:ext uri="{FF2B5EF4-FFF2-40B4-BE49-F238E27FC236}">
                <a16:creationId xmlns:a16="http://schemas.microsoft.com/office/drawing/2014/main" id="{6B36D0D1-1F14-CEC4-680D-E9D699EC9308}"/>
              </a:ext>
            </a:extLst>
          </p:cNvPr>
          <p:cNvSpPr/>
          <p:nvPr/>
        </p:nvSpPr>
        <p:spPr>
          <a:xfrm>
            <a:off x="6487018" y="2960939"/>
            <a:ext cx="1007999" cy="827999"/>
          </a:xfrm>
          <a:prstGeom prst="hexagon">
            <a:avLst/>
          </a:prstGeom>
          <a:solidFill>
            <a:srgbClr val="C5D7FD"/>
          </a:solidFill>
          <a:ln w="38100">
            <a:solidFill>
              <a:srgbClr val="4372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DB51F8D3-11A9-1EFD-2FF7-68781E032DA5}"/>
              </a:ext>
            </a:extLst>
          </p:cNvPr>
          <p:cNvSpPr/>
          <p:nvPr/>
        </p:nvSpPr>
        <p:spPr>
          <a:xfrm>
            <a:off x="3813857" y="1775578"/>
            <a:ext cx="1411956" cy="653934"/>
          </a:xfrm>
          <a:prstGeom prst="roundRect">
            <a:avLst/>
          </a:prstGeom>
          <a:solidFill>
            <a:srgbClr val="C00000">
              <a:alpha val="20000"/>
            </a:srgbClr>
          </a:solidFill>
          <a:ln w="3175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Distance Calculation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47440B36-15B8-27D3-3F3D-AF6E34E46A94}"/>
              </a:ext>
            </a:extLst>
          </p:cNvPr>
          <p:cNvCxnSpPr>
            <a:cxnSpLocks/>
            <a:endCxn id="93" idx="1"/>
          </p:cNvCxnSpPr>
          <p:nvPr/>
        </p:nvCxnSpPr>
        <p:spPr>
          <a:xfrm>
            <a:off x="3055565" y="2099037"/>
            <a:ext cx="758292" cy="0"/>
          </a:xfrm>
          <a:prstGeom prst="straightConnector1">
            <a:avLst/>
          </a:prstGeom>
          <a:ln w="38100">
            <a:solidFill>
              <a:srgbClr val="C00000">
                <a:alpha val="50000"/>
              </a:srgbClr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B0330B32-561D-2FD5-72BC-EC638E6581B7}"/>
              </a:ext>
            </a:extLst>
          </p:cNvPr>
          <p:cNvCxnSpPr>
            <a:cxnSpLocks/>
            <a:endCxn id="93" idx="3"/>
          </p:cNvCxnSpPr>
          <p:nvPr/>
        </p:nvCxnSpPr>
        <p:spPr>
          <a:xfrm flipH="1">
            <a:off x="5225813" y="2099037"/>
            <a:ext cx="832537" cy="0"/>
          </a:xfrm>
          <a:prstGeom prst="straightConnector1">
            <a:avLst/>
          </a:prstGeom>
          <a:ln w="38100">
            <a:solidFill>
              <a:srgbClr val="C00000">
                <a:alpha val="50000"/>
              </a:srgbClr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Cross 101">
            <a:extLst>
              <a:ext uri="{FF2B5EF4-FFF2-40B4-BE49-F238E27FC236}">
                <a16:creationId xmlns:a16="http://schemas.microsoft.com/office/drawing/2014/main" id="{6E09BD52-7913-7CC7-0271-16AC4133E1F8}"/>
              </a:ext>
            </a:extLst>
          </p:cNvPr>
          <p:cNvSpPr/>
          <p:nvPr/>
        </p:nvSpPr>
        <p:spPr>
          <a:xfrm rot="2683010">
            <a:off x="3979835" y="1562545"/>
            <a:ext cx="1080000" cy="1080000"/>
          </a:xfrm>
          <a:prstGeom prst="plus">
            <a:avLst>
              <a:gd name="adj" fmla="val 43665"/>
            </a:avLst>
          </a:prstGeom>
          <a:solidFill>
            <a:srgbClr val="E90404">
              <a:alpha val="6954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6CA523B-122A-58CC-6EA9-4C2919BE40A1}"/>
              </a:ext>
            </a:extLst>
          </p:cNvPr>
          <p:cNvSpPr/>
          <p:nvPr/>
        </p:nvSpPr>
        <p:spPr>
          <a:xfrm>
            <a:off x="0" y="5761133"/>
            <a:ext cx="9144000" cy="6171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 #2: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Accurately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finding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few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 regions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possible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B3D85336-662A-D9FF-2AEB-5DF7ED144295}"/>
              </a:ext>
            </a:extLst>
          </p:cNvPr>
          <p:cNvSpPr/>
          <p:nvPr/>
        </p:nvSpPr>
        <p:spPr>
          <a:xfrm>
            <a:off x="0" y="4986692"/>
            <a:ext cx="9144000" cy="6171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 #1: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Generating 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hash value for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 enough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signals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1B6185C9-05AD-0243-E5C4-31E77E701BA2}"/>
              </a:ext>
            </a:extLst>
          </p:cNvPr>
          <p:cNvSpPr/>
          <p:nvPr/>
        </p:nvSpPr>
        <p:spPr>
          <a:xfrm>
            <a:off x="0" y="918874"/>
            <a:ext cx="9144000" cy="6171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Observation: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Identical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nucleotides generate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raw signals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C4D1A8-9401-7E6F-173D-8DF5437B7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22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225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0" grpId="0" animBg="1"/>
      <p:bldP spid="60" grpId="1" animBg="1"/>
      <p:bldP spid="69" grpId="0" animBg="1"/>
      <p:bldP spid="68" grpId="0" animBg="1"/>
      <p:bldP spid="82" grpId="0" animBg="1"/>
      <p:bldP spid="102" grpId="0" animBg="1"/>
      <p:bldP spid="112" grpId="0" animBg="1"/>
      <p:bldP spid="1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5D707-558D-560F-F4F3-271A53DA0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BEF788-A8EA-B48E-49B0-35C2971A6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RawHash Overview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9635AA-8FF6-2111-5B9D-ABCB81D5A848}"/>
              </a:ext>
            </a:extLst>
          </p:cNvPr>
          <p:cNvGrpSpPr/>
          <p:nvPr/>
        </p:nvGrpSpPr>
        <p:grpSpPr>
          <a:xfrm>
            <a:off x="1369901" y="907279"/>
            <a:ext cx="2593031" cy="867696"/>
            <a:chOff x="1369901" y="907279"/>
            <a:chExt cx="2593031" cy="867696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585A757-AFA8-7389-AA69-63F687FC5990}"/>
                </a:ext>
              </a:extLst>
            </p:cNvPr>
            <p:cNvSpPr/>
            <p:nvPr/>
          </p:nvSpPr>
          <p:spPr>
            <a:xfrm>
              <a:off x="1509255" y="1305197"/>
              <a:ext cx="2318505" cy="469778"/>
            </a:xfrm>
            <a:prstGeom prst="roundRect">
              <a:avLst/>
            </a:prstGeom>
            <a:solidFill>
              <a:srgbClr val="FFE69A"/>
            </a:solidFill>
            <a:ln w="19050" cap="flat" cmpd="sng" algn="ctr">
              <a:solidFill>
                <a:srgbClr val="FFAE3C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b="1" kern="0" dirty="0">
                  <a:latin typeface="PT Mono" panose="02060509020205020204" pitchFamily="49" charset="77"/>
                </a:rPr>
                <a:t>...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US" sz="2000" b="1" kern="0" dirty="0">
                  <a:latin typeface="PT Mono" panose="02060509020205020204" pitchFamily="49" charset="77"/>
                </a:rPr>
                <a:t>...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587815E-49A7-2109-B871-82D3943E7D88}"/>
                </a:ext>
              </a:extLst>
            </p:cNvPr>
            <p:cNvSpPr/>
            <p:nvPr/>
          </p:nvSpPr>
          <p:spPr>
            <a:xfrm>
              <a:off x="1369901" y="907279"/>
              <a:ext cx="259303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 Genome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A089F74-E1DF-F974-F55F-299BDF8B5567}"/>
              </a:ext>
            </a:extLst>
          </p:cNvPr>
          <p:cNvGrpSpPr/>
          <p:nvPr/>
        </p:nvGrpSpPr>
        <p:grpSpPr>
          <a:xfrm>
            <a:off x="1871835" y="2412513"/>
            <a:ext cx="1601934" cy="624200"/>
            <a:chOff x="-19633" y="4151474"/>
            <a:chExt cx="1601934" cy="624200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F67986F-1EB1-C29E-B85C-EAE998E3AB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334" y="4151474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785DBB9C-8660-9E1C-D88C-DAE5BF25CC38}"/>
                </a:ext>
              </a:extLst>
            </p:cNvPr>
            <p:cNvSpPr/>
            <p:nvPr/>
          </p:nvSpPr>
          <p:spPr>
            <a:xfrm>
              <a:off x="-19633" y="4467898"/>
              <a:ext cx="1601934" cy="307776"/>
            </a:xfrm>
            <a:prstGeom prst="roundRect">
              <a:avLst/>
            </a:prstGeom>
            <a:solidFill>
              <a:srgbClr val="FFEADB"/>
            </a:solidFill>
            <a:ln w="19050" cap="flat" cmpd="sng" algn="ctr">
              <a:solidFill>
                <a:srgbClr val="E56D0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Quantization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DFB06E2-DEAF-BCC7-9108-B675528F7124}"/>
              </a:ext>
            </a:extLst>
          </p:cNvPr>
          <p:cNvGrpSpPr/>
          <p:nvPr/>
        </p:nvGrpSpPr>
        <p:grpSpPr>
          <a:xfrm>
            <a:off x="2130822" y="3036713"/>
            <a:ext cx="1083960" cy="642592"/>
            <a:chOff x="2130822" y="3036713"/>
            <a:chExt cx="1083960" cy="642592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2D4AC874-1377-CE0E-0698-EB4EC7A34BA3}"/>
                </a:ext>
              </a:extLst>
            </p:cNvPr>
            <p:cNvSpPr/>
            <p:nvPr/>
          </p:nvSpPr>
          <p:spPr>
            <a:xfrm>
              <a:off x="2130822" y="3366001"/>
              <a:ext cx="1083960" cy="313304"/>
            </a:xfrm>
            <a:prstGeom prst="roundRect">
              <a:avLst/>
            </a:prstGeom>
            <a:solidFill>
              <a:srgbClr val="FFEADB"/>
            </a:solidFill>
            <a:ln w="19050" cap="flat" cmpd="sng" algn="ctr">
              <a:solidFill>
                <a:srgbClr val="E56D0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Hashing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E994A88-9276-BC7B-0CCC-1F28530707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2802" y="3036713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86A5E6-38C9-279C-1044-2DA59C8581A4}"/>
              </a:ext>
            </a:extLst>
          </p:cNvPr>
          <p:cNvGrpSpPr/>
          <p:nvPr/>
        </p:nvGrpSpPr>
        <p:grpSpPr>
          <a:xfrm>
            <a:off x="3214782" y="3207892"/>
            <a:ext cx="1097280" cy="314932"/>
            <a:chOff x="2087838" y="3047819"/>
            <a:chExt cx="1097280" cy="314932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AA575E1-B129-EB8E-88BC-2768C7BC35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7838" y="3362580"/>
              <a:ext cx="1097280" cy="171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A1CB652-DA08-CD58-04C8-F71A790E1928}"/>
                </a:ext>
              </a:extLst>
            </p:cNvPr>
            <p:cNvSpPr/>
            <p:nvPr/>
          </p:nvSpPr>
          <p:spPr>
            <a:xfrm>
              <a:off x="2281929" y="3047819"/>
              <a:ext cx="709099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Store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FCDCA5D-F0FE-AA75-A7A8-F37B57C0C15C}"/>
              </a:ext>
            </a:extLst>
          </p:cNvPr>
          <p:cNvGrpSpPr/>
          <p:nvPr/>
        </p:nvGrpSpPr>
        <p:grpSpPr>
          <a:xfrm>
            <a:off x="3942487" y="2551748"/>
            <a:ext cx="1319880" cy="1428276"/>
            <a:chOff x="3940305" y="2551748"/>
            <a:chExt cx="1319880" cy="1428276"/>
          </a:xfrm>
        </p:grpSpPr>
        <p:pic>
          <p:nvPicPr>
            <p:cNvPr id="50" name="Graphic 49" descr="Database with solid fill">
              <a:extLst>
                <a:ext uri="{FF2B5EF4-FFF2-40B4-BE49-F238E27FC236}">
                  <a16:creationId xmlns:a16="http://schemas.microsoft.com/office/drawing/2014/main" id="{22C377D2-BB0A-9A0E-BBF0-5BB1A474C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43045" y="3065624"/>
              <a:ext cx="914400" cy="914400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D16C0B1-33B4-E424-CD0C-1643AD7D2378}"/>
                </a:ext>
              </a:extLst>
            </p:cNvPr>
            <p:cNvSpPr/>
            <p:nvPr/>
          </p:nvSpPr>
          <p:spPr>
            <a:xfrm>
              <a:off x="3940305" y="2551748"/>
              <a:ext cx="1319880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 Table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(Index)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0E1C68-35DE-A985-2513-463141917588}"/>
              </a:ext>
            </a:extLst>
          </p:cNvPr>
          <p:cNvGrpSpPr/>
          <p:nvPr/>
        </p:nvGrpSpPr>
        <p:grpSpPr>
          <a:xfrm>
            <a:off x="4892792" y="3207892"/>
            <a:ext cx="1097280" cy="311131"/>
            <a:chOff x="3789704" y="3047819"/>
            <a:chExt cx="1097280" cy="311131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E3B93D6-E988-52DA-2A42-DF6F7B2F4C91}"/>
                </a:ext>
              </a:extLst>
            </p:cNvPr>
            <p:cNvCxnSpPr>
              <a:cxnSpLocks/>
            </p:cNvCxnSpPr>
            <p:nvPr/>
          </p:nvCxnSpPr>
          <p:spPr>
            <a:xfrm>
              <a:off x="3789704" y="3355596"/>
              <a:ext cx="1097280" cy="335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C8A8995-2D62-7CF0-9ECE-E4A0A1534D06}"/>
                </a:ext>
              </a:extLst>
            </p:cNvPr>
            <p:cNvSpPr/>
            <p:nvPr/>
          </p:nvSpPr>
          <p:spPr>
            <a:xfrm>
              <a:off x="3935297" y="3047819"/>
              <a:ext cx="806095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Query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C9F238-B8CE-456C-1101-A97CBD8CC53A}"/>
              </a:ext>
            </a:extLst>
          </p:cNvPr>
          <p:cNvGrpSpPr/>
          <p:nvPr/>
        </p:nvGrpSpPr>
        <p:grpSpPr>
          <a:xfrm>
            <a:off x="3885909" y="3878176"/>
            <a:ext cx="1448127" cy="1196590"/>
            <a:chOff x="2757830" y="3719584"/>
            <a:chExt cx="1448127" cy="1196590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6FDD5674-3D9B-0329-5F8C-48F0D70008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5229" y="3719584"/>
              <a:ext cx="0" cy="50749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0D6E938-2E77-E4D1-1944-5A96799AF741}"/>
                </a:ext>
              </a:extLst>
            </p:cNvPr>
            <p:cNvSpPr txBox="1"/>
            <p:nvPr/>
          </p:nvSpPr>
          <p:spPr>
            <a:xfrm>
              <a:off x="2757830" y="4227918"/>
              <a:ext cx="1448127" cy="688256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Matching Regions</a:t>
              </a:r>
              <a:endPara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3C1486B-C572-33E2-9AD3-D73B4AAD2DF4}"/>
              </a:ext>
            </a:extLst>
          </p:cNvPr>
          <p:cNvGrpSpPr/>
          <p:nvPr/>
        </p:nvGrpSpPr>
        <p:grpSpPr>
          <a:xfrm>
            <a:off x="5734040" y="2412513"/>
            <a:ext cx="1600200" cy="624200"/>
            <a:chOff x="469929" y="4173245"/>
            <a:chExt cx="1600200" cy="624200"/>
          </a:xfrm>
        </p:grpSpPr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AE333D5D-97BA-ED2B-AF9C-6706E52E4A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029" y="4173245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F829C43F-B94F-6884-AFD1-B04F84A2DC8A}"/>
                </a:ext>
              </a:extLst>
            </p:cNvPr>
            <p:cNvSpPr/>
            <p:nvPr/>
          </p:nvSpPr>
          <p:spPr>
            <a:xfrm>
              <a:off x="469929" y="4489669"/>
              <a:ext cx="1600200" cy="307776"/>
            </a:xfrm>
            <a:prstGeom prst="roundRect">
              <a:avLst/>
            </a:prstGeom>
            <a:solidFill>
              <a:srgbClr val="FFEADB"/>
            </a:solidFill>
            <a:ln w="19050" cap="flat" cmpd="sng" algn="ctr">
              <a:solidFill>
                <a:srgbClr val="E56D0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Quantization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814CAF-276A-420D-6515-4B989526D550}"/>
              </a:ext>
            </a:extLst>
          </p:cNvPr>
          <p:cNvGrpSpPr/>
          <p:nvPr/>
        </p:nvGrpSpPr>
        <p:grpSpPr>
          <a:xfrm>
            <a:off x="5990072" y="3036713"/>
            <a:ext cx="1088136" cy="635332"/>
            <a:chOff x="5990072" y="3036713"/>
            <a:chExt cx="1088136" cy="635332"/>
          </a:xfrm>
        </p:grpSpPr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128A3855-7969-5B30-629B-6BDB9EE554C2}"/>
                </a:ext>
              </a:extLst>
            </p:cNvPr>
            <p:cNvSpPr/>
            <p:nvPr/>
          </p:nvSpPr>
          <p:spPr>
            <a:xfrm>
              <a:off x="5990072" y="3366001"/>
              <a:ext cx="1088136" cy="306044"/>
            </a:xfrm>
            <a:prstGeom prst="roundRect">
              <a:avLst/>
            </a:prstGeom>
            <a:solidFill>
              <a:srgbClr val="FFEADB"/>
            </a:solidFill>
            <a:ln w="19050" cap="flat" cmpd="sng" algn="ctr">
              <a:solidFill>
                <a:srgbClr val="E56D0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Hashing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AA0C7AA4-BDFC-BB4C-3010-7B5CAEF3EB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34140" y="3036713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A9425D9-4F9B-FC17-E414-26BDC04C3DE3}"/>
              </a:ext>
            </a:extLst>
          </p:cNvPr>
          <p:cNvGrpSpPr/>
          <p:nvPr/>
        </p:nvGrpSpPr>
        <p:grpSpPr>
          <a:xfrm>
            <a:off x="3916753" y="5074766"/>
            <a:ext cx="3165289" cy="1126789"/>
            <a:chOff x="3903690" y="5076247"/>
            <a:chExt cx="3165289" cy="1126789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F71B8209-104F-DD78-BFDE-83DF933337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96909" y="5076247"/>
              <a:ext cx="1" cy="48364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5EDACD1F-8084-8F4E-8A91-65C12F639E11}"/>
                </a:ext>
              </a:extLst>
            </p:cNvPr>
            <p:cNvSpPr/>
            <p:nvPr/>
          </p:nvSpPr>
          <p:spPr>
            <a:xfrm>
              <a:off x="3903690" y="5559891"/>
              <a:ext cx="1386438" cy="643145"/>
            </a:xfrm>
            <a:prstGeom prst="roundRect">
              <a:avLst/>
            </a:prstGeom>
            <a:solidFill>
              <a:srgbClr val="FEEADB"/>
            </a:solidFill>
            <a:ln w="190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Chaining &amp; Mapping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F217DE24-DEC7-445A-68D1-D97D1F6DBA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07666" y="5881463"/>
              <a:ext cx="50347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5DC8A3A1-A895-1AE6-704C-C1E88830A002}"/>
                </a:ext>
              </a:extLst>
            </p:cNvPr>
            <p:cNvSpPr txBox="1"/>
            <p:nvPr/>
          </p:nvSpPr>
          <p:spPr>
            <a:xfrm>
              <a:off x="5793051" y="5587483"/>
              <a:ext cx="1275928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Mapping positions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C65196-9BBC-55AF-0C72-5418F0230823}"/>
              </a:ext>
            </a:extLst>
          </p:cNvPr>
          <p:cNvGrpSpPr/>
          <p:nvPr/>
        </p:nvGrpSpPr>
        <p:grpSpPr>
          <a:xfrm>
            <a:off x="756704" y="933469"/>
            <a:ext cx="523459" cy="2771239"/>
            <a:chOff x="756704" y="933469"/>
            <a:chExt cx="523459" cy="2771239"/>
          </a:xfrm>
        </p:grpSpPr>
        <p:sp>
          <p:nvSpPr>
            <p:cNvPr id="17" name="Striped Right Arrow 16">
              <a:extLst>
                <a:ext uri="{FF2B5EF4-FFF2-40B4-BE49-F238E27FC236}">
                  <a16:creationId xmlns:a16="http://schemas.microsoft.com/office/drawing/2014/main" id="{1D0C5E2D-4C1D-5AEB-4066-3C933DF6C85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-220852" y="2203694"/>
              <a:ext cx="2771239" cy="230790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BD03B70-EBAD-453A-8285-047238E5375B}"/>
                </a:ext>
              </a:extLst>
            </p:cNvPr>
            <p:cNvSpPr/>
            <p:nvPr/>
          </p:nvSpPr>
          <p:spPr>
            <a:xfrm rot="16200000">
              <a:off x="-155690" y="2105906"/>
              <a:ext cx="2132566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Offline Indexing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61D65FB-33EA-FDCC-5BEF-33AEA9353EBD}"/>
              </a:ext>
            </a:extLst>
          </p:cNvPr>
          <p:cNvGrpSpPr/>
          <p:nvPr/>
        </p:nvGrpSpPr>
        <p:grpSpPr>
          <a:xfrm>
            <a:off x="7945329" y="933469"/>
            <a:ext cx="510277" cy="5294967"/>
            <a:chOff x="1049373" y="933468"/>
            <a:chExt cx="510277" cy="5294967"/>
          </a:xfrm>
        </p:grpSpPr>
        <p:sp>
          <p:nvSpPr>
            <p:cNvPr id="29" name="Striped Right Arrow 28">
              <a:extLst>
                <a:ext uri="{FF2B5EF4-FFF2-40B4-BE49-F238E27FC236}">
                  <a16:creationId xmlns:a16="http://schemas.microsoft.com/office/drawing/2014/main" id="{CA1C8E92-00FC-D8D6-E20B-2DD2185DF50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-1482716" y="3465557"/>
              <a:ext cx="5294967" cy="230790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1E0D09B-DE64-ADC8-0481-EB9A15B2B5BD}"/>
                </a:ext>
              </a:extLst>
            </p:cNvPr>
            <p:cNvSpPr/>
            <p:nvPr/>
          </p:nvSpPr>
          <p:spPr>
            <a:xfrm rot="5400000">
              <a:off x="161299" y="3106810"/>
              <a:ext cx="2488925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Real-Time Mapping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FB00BB6-E640-8F88-B752-7A72DF6D7065}"/>
              </a:ext>
            </a:extLst>
          </p:cNvPr>
          <p:cNvGrpSpPr/>
          <p:nvPr/>
        </p:nvGrpSpPr>
        <p:grpSpPr>
          <a:xfrm>
            <a:off x="1559578" y="1781867"/>
            <a:ext cx="2226448" cy="623485"/>
            <a:chOff x="1559578" y="1781867"/>
            <a:chExt cx="2226448" cy="62348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415EC7F-64D8-99FB-148F-C17B0C830C5E}"/>
                </a:ext>
              </a:extLst>
            </p:cNvPr>
            <p:cNvSpPr/>
            <p:nvPr/>
          </p:nvSpPr>
          <p:spPr>
            <a:xfrm>
              <a:off x="1559578" y="2097576"/>
              <a:ext cx="2226448" cy="307776"/>
            </a:xfrm>
            <a:prstGeom prst="roundRect">
              <a:avLst/>
            </a:prstGeom>
            <a:solidFill>
              <a:srgbClr val="FFEADB"/>
            </a:solidFill>
            <a:ln w="19050" cap="flat" cmpd="sng" algn="ctr">
              <a:solidFill>
                <a:srgbClr val="E56D0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</a:t>
              </a: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Conversion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3C7BBC4-8868-4144-132E-61EC734AAB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6416" y="1781867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4801EFB-70C4-8EAC-DB9B-3F43DB9A0219}"/>
              </a:ext>
            </a:extLst>
          </p:cNvPr>
          <p:cNvGrpSpPr/>
          <p:nvPr/>
        </p:nvGrpSpPr>
        <p:grpSpPr>
          <a:xfrm>
            <a:off x="5420916" y="1781867"/>
            <a:ext cx="2226448" cy="623485"/>
            <a:chOff x="5420916" y="1781867"/>
            <a:chExt cx="2226448" cy="62348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7D5779D-C07C-B644-21D9-B01149BA4AEC}"/>
                </a:ext>
              </a:extLst>
            </p:cNvPr>
            <p:cNvSpPr/>
            <p:nvPr/>
          </p:nvSpPr>
          <p:spPr>
            <a:xfrm>
              <a:off x="5420916" y="2097576"/>
              <a:ext cx="2226448" cy="307776"/>
            </a:xfrm>
            <a:prstGeom prst="roundRect">
              <a:avLst/>
            </a:prstGeom>
            <a:solidFill>
              <a:srgbClr val="FFEADB"/>
            </a:solidFill>
            <a:ln w="19050" cap="flat" cmpd="sng" algn="ctr">
              <a:solidFill>
                <a:srgbClr val="E56D0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</a:t>
              </a: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Processing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11EF3B1-6DC7-2120-2612-EFD6CC0144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35336" y="1781867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C0A6A22-FCCB-D2DF-8C02-9DC60C2FDFB3}"/>
              </a:ext>
            </a:extLst>
          </p:cNvPr>
          <p:cNvGrpSpPr/>
          <p:nvPr/>
        </p:nvGrpSpPr>
        <p:grpSpPr>
          <a:xfrm>
            <a:off x="5103050" y="907279"/>
            <a:ext cx="2857855" cy="888383"/>
            <a:chOff x="5103050" y="907279"/>
            <a:chExt cx="2857855" cy="88838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F5C382-78A2-9CBE-1442-5D181D89D323}"/>
                </a:ext>
              </a:extLst>
            </p:cNvPr>
            <p:cNvSpPr txBox="1"/>
            <p:nvPr/>
          </p:nvSpPr>
          <p:spPr>
            <a:xfrm>
              <a:off x="5103050" y="907279"/>
              <a:ext cx="2857855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Nanopore Signals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BC9D875-B3E8-1BE3-7297-2AC833917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8702"/>
            <a:stretch/>
          </p:blipFill>
          <p:spPr>
            <a:xfrm>
              <a:off x="5781100" y="1274312"/>
              <a:ext cx="1505945" cy="521350"/>
            </a:xfrm>
            <a:prstGeom prst="rect">
              <a:avLst/>
            </a:prstGeom>
            <a:ln w="31750">
              <a:solidFill>
                <a:schemeClr val="tx1"/>
              </a:solidFill>
            </a:ln>
          </p:spPr>
        </p:pic>
      </p:grpSp>
      <p:sp>
        <p:nvSpPr>
          <p:cNvPr id="44" name="Slide Number Placeholder 2">
            <a:extLst>
              <a:ext uri="{FF2B5EF4-FFF2-40B4-BE49-F238E27FC236}">
                <a16:creationId xmlns:a16="http://schemas.microsoft.com/office/drawing/2014/main" id="{F3161D4B-E367-5B86-F877-C3BACA40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22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C56E6-9CCE-8321-C277-EEB230140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D1B174-D543-C861-6DEE-69C74CE15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RawHash Overview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9C0EDE8-39A4-C345-BA15-CA086FB35F88}"/>
              </a:ext>
            </a:extLst>
          </p:cNvPr>
          <p:cNvGrpSpPr/>
          <p:nvPr/>
        </p:nvGrpSpPr>
        <p:grpSpPr>
          <a:xfrm>
            <a:off x="1369901" y="907279"/>
            <a:ext cx="2593031" cy="867696"/>
            <a:chOff x="1369901" y="907279"/>
            <a:chExt cx="2593031" cy="867696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152005E-5CE9-C205-66CF-C5A27DC8918F}"/>
                </a:ext>
              </a:extLst>
            </p:cNvPr>
            <p:cNvSpPr/>
            <p:nvPr/>
          </p:nvSpPr>
          <p:spPr>
            <a:xfrm>
              <a:off x="1509255" y="1305197"/>
              <a:ext cx="2318505" cy="469778"/>
            </a:xfrm>
            <a:prstGeom prst="roundRect">
              <a:avLst/>
            </a:prstGeom>
            <a:solidFill>
              <a:srgbClr val="FFE69A"/>
            </a:solidFill>
            <a:ln w="19050" cap="flat" cmpd="sng" algn="ctr">
              <a:solidFill>
                <a:srgbClr val="FFAE3C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b="1" kern="0" dirty="0">
                  <a:latin typeface="PT Mono" panose="02060509020205020204" pitchFamily="49" charset="77"/>
                </a:rPr>
                <a:t>...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US" sz="2000" b="1" kern="0" dirty="0">
                  <a:latin typeface="PT Mono" panose="02060509020205020204" pitchFamily="49" charset="77"/>
                </a:rPr>
                <a:t>...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C31A4F6-2CA5-06A8-A802-A10B2DBB27A7}"/>
                </a:ext>
              </a:extLst>
            </p:cNvPr>
            <p:cNvSpPr/>
            <p:nvPr/>
          </p:nvSpPr>
          <p:spPr>
            <a:xfrm>
              <a:off x="1369901" y="907279"/>
              <a:ext cx="259303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 Genome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F30D2EF-83A2-5E23-A67B-C9D98E7599FB}"/>
              </a:ext>
            </a:extLst>
          </p:cNvPr>
          <p:cNvGrpSpPr/>
          <p:nvPr/>
        </p:nvGrpSpPr>
        <p:grpSpPr>
          <a:xfrm>
            <a:off x="1559578" y="1781867"/>
            <a:ext cx="2226448" cy="623485"/>
            <a:chOff x="1559578" y="1781867"/>
            <a:chExt cx="2226448" cy="62348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C73855D-6E07-F9ED-CF09-6BEDFDBC44A2}"/>
                </a:ext>
              </a:extLst>
            </p:cNvPr>
            <p:cNvSpPr/>
            <p:nvPr/>
          </p:nvSpPr>
          <p:spPr>
            <a:xfrm>
              <a:off x="1559578" y="2097576"/>
              <a:ext cx="2226448" cy="307776"/>
            </a:xfrm>
            <a:prstGeom prst="roundRect">
              <a:avLst/>
            </a:prstGeom>
            <a:solidFill>
              <a:srgbClr val="FFEADB"/>
            </a:solidFill>
            <a:ln w="19050" cap="flat" cmpd="sng" algn="ctr">
              <a:solidFill>
                <a:srgbClr val="E56D0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</a:t>
              </a: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Conversion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FA2F98F-2423-05C4-0D22-99ABA7843B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6416" y="1781867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7DD38B2-8788-299D-59EE-233922447A92}"/>
              </a:ext>
            </a:extLst>
          </p:cNvPr>
          <p:cNvGrpSpPr/>
          <p:nvPr/>
        </p:nvGrpSpPr>
        <p:grpSpPr>
          <a:xfrm>
            <a:off x="5420916" y="1781867"/>
            <a:ext cx="2226448" cy="623485"/>
            <a:chOff x="5420916" y="1781867"/>
            <a:chExt cx="2226448" cy="62348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E742F82-432F-318D-EFCC-0F545C95579F}"/>
                </a:ext>
              </a:extLst>
            </p:cNvPr>
            <p:cNvSpPr/>
            <p:nvPr/>
          </p:nvSpPr>
          <p:spPr>
            <a:xfrm>
              <a:off x="5420916" y="2097576"/>
              <a:ext cx="2226448" cy="307776"/>
            </a:xfrm>
            <a:prstGeom prst="roundRect">
              <a:avLst/>
            </a:prstGeom>
            <a:solidFill>
              <a:srgbClr val="FFEADB"/>
            </a:solidFill>
            <a:ln w="19050" cap="flat" cmpd="sng" algn="ctr">
              <a:solidFill>
                <a:srgbClr val="E56D0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</a:t>
              </a: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Processing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3E6D606-0972-20B3-DA15-022FF1CF5B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35336" y="1781867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644B513-CEB6-134C-9045-9EEFB1D73885}"/>
              </a:ext>
            </a:extLst>
          </p:cNvPr>
          <p:cNvGrpSpPr/>
          <p:nvPr/>
        </p:nvGrpSpPr>
        <p:grpSpPr>
          <a:xfrm>
            <a:off x="5103050" y="907279"/>
            <a:ext cx="2857855" cy="888383"/>
            <a:chOff x="5103050" y="907279"/>
            <a:chExt cx="2857855" cy="88838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23D90A0-C303-CAEC-560F-4BBDEAAE4646}"/>
                </a:ext>
              </a:extLst>
            </p:cNvPr>
            <p:cNvSpPr txBox="1"/>
            <p:nvPr/>
          </p:nvSpPr>
          <p:spPr>
            <a:xfrm>
              <a:off x="5103050" y="907279"/>
              <a:ext cx="2857855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Nanopore Signals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F8E1807-FB86-3780-8A3B-EF86F5232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8702"/>
            <a:stretch/>
          </p:blipFill>
          <p:spPr>
            <a:xfrm>
              <a:off x="5781100" y="1274312"/>
              <a:ext cx="1505945" cy="521350"/>
            </a:xfrm>
            <a:prstGeom prst="rect">
              <a:avLst/>
            </a:prstGeom>
            <a:ln w="31750">
              <a:solidFill>
                <a:schemeClr val="tx1"/>
              </a:solidFill>
            </a:ln>
          </p:spPr>
        </p:pic>
      </p:grp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85FFF519-B8C2-F1CE-40CB-0F1FF5A7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368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B566D-A8D2-D1FB-E7C7-72C57A7E2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2431BB-F4AC-BD2A-02A3-8748246E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177A88-B3C7-84D6-2FEA-16AD095D2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Raw Nanopore Signals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0C04DE-9085-BDDA-514E-C706FC9FE03F}"/>
              </a:ext>
            </a:extLst>
          </p:cNvPr>
          <p:cNvCxnSpPr>
            <a:cxnSpLocks/>
          </p:cNvCxnSpPr>
          <p:nvPr/>
        </p:nvCxnSpPr>
        <p:spPr>
          <a:xfrm>
            <a:off x="4600331" y="4816447"/>
            <a:ext cx="2208432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ED0ED15-18C8-2984-3464-87F51FA6F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7673"/>
            <a:ext cx="9152793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many nucleotides (</a:t>
            </a:r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2000" dirty="0" err="1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mers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sequenced at a time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000" b="1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Observation: 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Abrupt change in the signal as DNA moves</a:t>
            </a:r>
            <a:b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inside a nanopore (e.g., when sequencing a new k-</a:t>
            </a:r>
            <a:r>
              <a:rPr lang="en-US" sz="2000" dirty="0" err="1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400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000" b="1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Goal: 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Identify </a:t>
            </a: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 segments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corresponding each sequenced k-</a:t>
            </a:r>
            <a:r>
              <a:rPr lang="en-US" sz="2000" dirty="0" err="1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</a:t>
            </a:r>
            <a:endParaRPr lang="en-US" sz="2000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6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Event:</a:t>
            </a:r>
            <a:r>
              <a:rPr lang="en-US" sz="16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raw signal </a:t>
            </a:r>
            <a:r>
              <a:rPr lang="en-US" sz="16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segment</a:t>
            </a:r>
            <a:r>
              <a:rPr lang="en-US" sz="16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corresponding to a </a:t>
            </a:r>
            <a:r>
              <a:rPr lang="en-US" sz="16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particular k-</a:t>
            </a:r>
            <a:r>
              <a:rPr lang="en-US" sz="1600" b="1" dirty="0" err="1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</a:t>
            </a:r>
            <a:endParaRPr lang="en-US" sz="1600" b="1" dirty="0">
              <a:solidFill>
                <a:prstClr val="black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600" b="1" kern="12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Statistical tests (segmentation)</a:t>
            </a:r>
            <a:r>
              <a:rPr lang="en-US" sz="1600" kern="12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find these events by identifying abrupt changes</a:t>
            </a:r>
            <a:endParaRPr lang="en-GB" sz="2000" kern="1200" dirty="0">
              <a:solidFill>
                <a:prstClr val="black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3426E33-548C-FD48-1273-00C8EFF01184}"/>
              </a:ext>
            </a:extLst>
          </p:cNvPr>
          <p:cNvGrpSpPr/>
          <p:nvPr/>
        </p:nvGrpSpPr>
        <p:grpSpPr>
          <a:xfrm>
            <a:off x="7161624" y="3954863"/>
            <a:ext cx="793269" cy="430366"/>
            <a:chOff x="7161624" y="3954863"/>
            <a:chExt cx="793269" cy="430366"/>
          </a:xfrm>
        </p:grpSpPr>
        <p:sp>
          <p:nvSpPr>
            <p:cNvPr id="8" name="Left Brace 7">
              <a:extLst>
                <a:ext uri="{FF2B5EF4-FFF2-40B4-BE49-F238E27FC236}">
                  <a16:creationId xmlns:a16="http://schemas.microsoft.com/office/drawing/2014/main" id="{97ACB289-ECE7-9608-9BD1-2D4866C77494}"/>
                </a:ext>
              </a:extLst>
            </p:cNvPr>
            <p:cNvSpPr/>
            <p:nvPr/>
          </p:nvSpPr>
          <p:spPr>
            <a:xfrm rot="5400000">
              <a:off x="7495105" y="4062888"/>
              <a:ext cx="126309" cy="518373"/>
            </a:xfrm>
            <a:prstGeom prst="leftBrace">
              <a:avLst>
                <a:gd name="adj1" fmla="val 77564"/>
                <a:gd name="adj2" fmla="val 48854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156FE3-C668-0AF0-D0AA-660651C015FF}"/>
                </a:ext>
              </a:extLst>
            </p:cNvPr>
            <p:cNvSpPr txBox="1"/>
            <p:nvPr/>
          </p:nvSpPr>
          <p:spPr>
            <a:xfrm>
              <a:off x="7161624" y="3954863"/>
              <a:ext cx="793269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Event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54C1DB-3F63-097F-7443-389E041118C3}"/>
              </a:ext>
            </a:extLst>
          </p:cNvPr>
          <p:cNvGrpSpPr/>
          <p:nvPr/>
        </p:nvGrpSpPr>
        <p:grpSpPr>
          <a:xfrm>
            <a:off x="4600331" y="4621550"/>
            <a:ext cx="2208432" cy="389795"/>
            <a:chOff x="3705256" y="4760458"/>
            <a:chExt cx="2208432" cy="38979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A7D4236-AB79-AFD6-899B-9583B7AD62C8}"/>
                </a:ext>
              </a:extLst>
            </p:cNvPr>
            <p:cNvCxnSpPr>
              <a:cxnSpLocks/>
            </p:cNvCxnSpPr>
            <p:nvPr/>
          </p:nvCxnSpPr>
          <p:spPr>
            <a:xfrm>
              <a:off x="3705256" y="4955356"/>
              <a:ext cx="457200" cy="2762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B0E1224-8F89-300F-735C-B9E93F5F2A1E}"/>
                </a:ext>
              </a:extLst>
            </p:cNvPr>
            <p:cNvSpPr/>
            <p:nvPr/>
          </p:nvSpPr>
          <p:spPr>
            <a:xfrm>
              <a:off x="4178057" y="4760458"/>
              <a:ext cx="1280086" cy="389795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Segment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C78C4ED-3A27-1DAD-BDBD-6B0DD2521AD1}"/>
                </a:ext>
              </a:extLst>
            </p:cNvPr>
            <p:cNvCxnSpPr>
              <a:cxnSpLocks/>
            </p:cNvCxnSpPr>
            <p:nvPr/>
          </p:nvCxnSpPr>
          <p:spPr>
            <a:xfrm>
              <a:off x="5458144" y="4955356"/>
              <a:ext cx="45554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pic>
        <p:nvPicPr>
          <p:cNvPr id="14" name="Picture 9">
            <a:extLst>
              <a:ext uri="{FF2B5EF4-FFF2-40B4-BE49-F238E27FC236}">
                <a16:creationId xmlns:a16="http://schemas.microsoft.com/office/drawing/2014/main" id="{EA8E7FDC-CC30-69EB-9164-FFA257256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2124" y="3941613"/>
            <a:ext cx="1503680" cy="1828800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A8AD705A-63A7-0883-7996-3232E5F6B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02124" y="3941613"/>
            <a:ext cx="150368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39E1CC-FFEA-A0CE-8316-E9A1A31AD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02124" y="3941613"/>
            <a:ext cx="1503680" cy="182880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6D3E11A-6F53-0565-E09F-2853AEB7549E}"/>
              </a:ext>
            </a:extLst>
          </p:cNvPr>
          <p:cNvSpPr/>
          <p:nvPr/>
        </p:nvSpPr>
        <p:spPr>
          <a:xfrm>
            <a:off x="1189257" y="4614462"/>
            <a:ext cx="249383" cy="976553"/>
          </a:xfrm>
          <a:prstGeom prst="roundRect">
            <a:avLst/>
          </a:prstGeom>
          <a:noFill/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8FAAC1-F66F-E3F6-7C15-227A80E22534}"/>
              </a:ext>
            </a:extLst>
          </p:cNvPr>
          <p:cNvGrpSpPr/>
          <p:nvPr/>
        </p:nvGrpSpPr>
        <p:grpSpPr>
          <a:xfrm>
            <a:off x="2498595" y="4224647"/>
            <a:ext cx="1922558" cy="1358966"/>
            <a:chOff x="2070968" y="4363555"/>
            <a:chExt cx="1922558" cy="135896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4D1DA82-E0B2-49FA-EC2A-622F503D0169}"/>
                </a:ext>
              </a:extLst>
            </p:cNvPr>
            <p:cNvCxnSpPr>
              <a:cxnSpLocks/>
            </p:cNvCxnSpPr>
            <p:nvPr/>
          </p:nvCxnSpPr>
          <p:spPr>
            <a:xfrm>
              <a:off x="2464984" y="5352290"/>
              <a:ext cx="152854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EFF2568-A39C-7B2B-741C-E87912D3DB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4984" y="4506859"/>
              <a:ext cx="0" cy="86151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AA4E358-0140-F032-2A15-88C77EB81F98}"/>
                </a:ext>
              </a:extLst>
            </p:cNvPr>
            <p:cNvSpPr txBox="1"/>
            <p:nvPr/>
          </p:nvSpPr>
          <p:spPr>
            <a:xfrm rot="16200000">
              <a:off x="1650795" y="4783728"/>
              <a:ext cx="1148123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pAmpere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B8ABED2-3AAB-8F8A-E400-F81696533A19}"/>
                </a:ext>
              </a:extLst>
            </p:cNvPr>
            <p:cNvSpPr txBox="1"/>
            <p:nvPr/>
          </p:nvSpPr>
          <p:spPr>
            <a:xfrm>
              <a:off x="2925870" y="5414744"/>
              <a:ext cx="60677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E854E6F-E0D1-E14F-F8A2-4E190397202F}"/>
              </a:ext>
            </a:extLst>
          </p:cNvPr>
          <p:cNvGrpSpPr/>
          <p:nvPr/>
        </p:nvGrpSpPr>
        <p:grpSpPr>
          <a:xfrm>
            <a:off x="3625781" y="4364296"/>
            <a:ext cx="795372" cy="599856"/>
            <a:chOff x="3331763" y="4503204"/>
            <a:chExt cx="795372" cy="59985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AE91FAE-E4F9-E02F-050F-A15DF19D8990}"/>
                </a:ext>
              </a:extLst>
            </p:cNvPr>
            <p:cNvCxnSpPr>
              <a:cxnSpLocks/>
            </p:cNvCxnSpPr>
            <p:nvPr/>
          </p:nvCxnSpPr>
          <p:spPr>
            <a:xfrm>
              <a:off x="3381752" y="4746444"/>
              <a:ext cx="0" cy="356616"/>
            </a:xfrm>
            <a:prstGeom prst="straightConnector1">
              <a:avLst/>
            </a:prstGeom>
            <a:ln w="28575">
              <a:solidFill>
                <a:srgbClr val="C00800"/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Graphic 24" descr="Heartbeat with solid fill">
              <a:extLst>
                <a:ext uri="{FF2B5EF4-FFF2-40B4-BE49-F238E27FC236}">
                  <a16:creationId xmlns:a16="http://schemas.microsoft.com/office/drawing/2014/main" id="{ABFB1EB1-9594-57F2-344F-093AD1C47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3331763" y="4503204"/>
              <a:ext cx="521864" cy="52186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B7B1B54-8093-E740-9E04-C0758FB6E020}"/>
                </a:ext>
              </a:extLst>
            </p:cNvPr>
            <p:cNvSpPr txBox="1"/>
            <p:nvPr/>
          </p:nvSpPr>
          <p:spPr>
            <a:xfrm>
              <a:off x="3814225" y="4552386"/>
              <a:ext cx="3129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5A92693-5AA4-4BAA-3C7B-FF2769CA83B3}"/>
              </a:ext>
            </a:extLst>
          </p:cNvPr>
          <p:cNvGrpSpPr/>
          <p:nvPr/>
        </p:nvGrpSpPr>
        <p:grpSpPr>
          <a:xfrm>
            <a:off x="2915863" y="4691518"/>
            <a:ext cx="802628" cy="521864"/>
            <a:chOff x="2297736" y="4830426"/>
            <a:chExt cx="802628" cy="521864"/>
          </a:xfrm>
        </p:grpSpPr>
        <p:pic>
          <p:nvPicPr>
            <p:cNvPr id="28" name="Graphic 27" descr="Heartbeat with solid fill">
              <a:extLst>
                <a:ext uri="{FF2B5EF4-FFF2-40B4-BE49-F238E27FC236}">
                  <a16:creationId xmlns:a16="http://schemas.microsoft.com/office/drawing/2014/main" id="{F0EA5223-5045-A466-F488-75D8A1D86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2578500" y="4830426"/>
              <a:ext cx="521864" cy="52186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BB467F5-B360-367C-280D-8383EB238AF3}"/>
                </a:ext>
              </a:extLst>
            </p:cNvPr>
            <p:cNvSpPr txBox="1"/>
            <p:nvPr/>
          </p:nvSpPr>
          <p:spPr>
            <a:xfrm>
              <a:off x="2297736" y="4876254"/>
              <a:ext cx="3129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BA682BE-CD0B-AB93-0C21-102F6AA863E7}"/>
              </a:ext>
            </a:extLst>
          </p:cNvPr>
          <p:cNvGrpSpPr/>
          <p:nvPr/>
        </p:nvGrpSpPr>
        <p:grpSpPr>
          <a:xfrm>
            <a:off x="786516" y="5600021"/>
            <a:ext cx="1052463" cy="649233"/>
            <a:chOff x="4001843" y="2825553"/>
            <a:chExt cx="1052463" cy="649233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01FE52BF-6FCC-8198-6549-C77792EE3F3B}"/>
                </a:ext>
              </a:extLst>
            </p:cNvPr>
            <p:cNvSpPr/>
            <p:nvPr/>
          </p:nvSpPr>
          <p:spPr>
            <a:xfrm>
              <a:off x="4001843" y="3163890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+mn-cs"/>
                </a:rPr>
                <a:t>6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+mn-cs"/>
                </a:rPr>
                <a:t>-mer</a:t>
              </a:r>
              <a:endParaRPr kumimoji="0" lang="en-C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A67885F-81F4-8AA7-BFEA-B508EDA4C3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8074" y="2825553"/>
              <a:ext cx="0" cy="32137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92F650C-AB24-458D-ED5A-C2C43BBC37FD}"/>
              </a:ext>
            </a:extLst>
          </p:cNvPr>
          <p:cNvGrpSpPr/>
          <p:nvPr/>
        </p:nvGrpSpPr>
        <p:grpSpPr>
          <a:xfrm>
            <a:off x="7013334" y="4387792"/>
            <a:ext cx="1528542" cy="865169"/>
            <a:chOff x="7013334" y="4387792"/>
            <a:chExt cx="1528542" cy="86516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24B2C50-31B5-D5C3-A792-8344EF37E8DD}"/>
                </a:ext>
              </a:extLst>
            </p:cNvPr>
            <p:cNvGrpSpPr/>
            <p:nvPr/>
          </p:nvGrpSpPr>
          <p:grpSpPr>
            <a:xfrm>
              <a:off x="7013334" y="4387792"/>
              <a:ext cx="1528542" cy="865169"/>
              <a:chOff x="6931103" y="4984067"/>
              <a:chExt cx="1528542" cy="865169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61A672B4-E4F4-D6EB-7CB8-1EA942EEACE4}"/>
                  </a:ext>
                </a:extLst>
              </p:cNvPr>
              <p:cNvGrpSpPr/>
              <p:nvPr/>
            </p:nvGrpSpPr>
            <p:grpSpPr>
              <a:xfrm>
                <a:off x="6931103" y="4987722"/>
                <a:ext cx="1528542" cy="861514"/>
                <a:chOff x="2464984" y="4506859"/>
                <a:chExt cx="1528542" cy="861514"/>
              </a:xfrm>
            </p:grpSpPr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A8C5836E-91AC-56EF-6F01-D5D9B24DCA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64984" y="5352290"/>
                  <a:ext cx="1528542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7B9DA8EF-3CEB-20C6-49BE-EE1D2CA77F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64984" y="4506859"/>
                  <a:ext cx="0" cy="861514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94B5FC7E-44F4-5049-A4EA-C0B25544C047}"/>
                  </a:ext>
                </a:extLst>
              </p:cNvPr>
              <p:cNvGrpSpPr/>
              <p:nvPr/>
            </p:nvGrpSpPr>
            <p:grpSpPr>
              <a:xfrm>
                <a:off x="7664273" y="4984067"/>
                <a:ext cx="795372" cy="599856"/>
                <a:chOff x="3331763" y="4503204"/>
                <a:chExt cx="795372" cy="599856"/>
              </a:xfrm>
            </p:grpSpPr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9FC63E73-A4B2-C0A0-5C28-4F000A5C8A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81752" y="4746444"/>
                  <a:ext cx="0" cy="356616"/>
                </a:xfrm>
                <a:prstGeom prst="straightConnector1">
                  <a:avLst/>
                </a:prstGeom>
                <a:ln w="28575">
                  <a:solidFill>
                    <a:srgbClr val="C00800"/>
                  </a:solidFill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4" name="Graphic 43" descr="Heartbeat with solid fill">
                  <a:extLst>
                    <a:ext uri="{FF2B5EF4-FFF2-40B4-BE49-F238E27FC236}">
                      <a16:creationId xmlns:a16="http://schemas.microsoft.com/office/drawing/2014/main" id="{0548FB81-61F5-D435-B86B-56A3A546D0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/>
              </p:blipFill>
              <p:spPr>
                <a:xfrm>
                  <a:off x="3331763" y="4503204"/>
                  <a:ext cx="521864" cy="521864"/>
                </a:xfrm>
                <a:prstGeom prst="rect">
                  <a:avLst/>
                </a:prstGeom>
              </p:spPr>
            </p:pic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8D441AE3-5F79-AC62-8B3B-291CB28A28F2}"/>
                    </a:ext>
                  </a:extLst>
                </p:cNvPr>
                <p:cNvSpPr txBox="1"/>
                <p:nvPr/>
              </p:nvSpPr>
              <p:spPr>
                <a:xfrm>
                  <a:off x="3814225" y="4552386"/>
                  <a:ext cx="312910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…</a:t>
                  </a: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872378D0-65C3-83B7-6A24-B4F8F9013B6F}"/>
                  </a:ext>
                </a:extLst>
              </p:cNvPr>
              <p:cNvGrpSpPr/>
              <p:nvPr/>
            </p:nvGrpSpPr>
            <p:grpSpPr>
              <a:xfrm>
                <a:off x="6954355" y="5311289"/>
                <a:ext cx="802628" cy="521864"/>
                <a:chOff x="2297736" y="4830426"/>
                <a:chExt cx="802628" cy="521864"/>
              </a:xfrm>
            </p:grpSpPr>
            <p:pic>
              <p:nvPicPr>
                <p:cNvPr id="41" name="Graphic 40" descr="Heartbeat with solid fill">
                  <a:extLst>
                    <a:ext uri="{FF2B5EF4-FFF2-40B4-BE49-F238E27FC236}">
                      <a16:creationId xmlns:a16="http://schemas.microsoft.com/office/drawing/2014/main" id="{6E75AEF6-47BD-F675-BEEA-D3DEE36415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/>
                <a:stretch/>
              </p:blipFill>
              <p:spPr>
                <a:xfrm>
                  <a:off x="2578500" y="4830426"/>
                  <a:ext cx="521864" cy="521864"/>
                </a:xfrm>
                <a:prstGeom prst="rect">
                  <a:avLst/>
                </a:prstGeom>
              </p:spPr>
            </p:pic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D755B173-451C-E177-B154-C3716410E570}"/>
                    </a:ext>
                  </a:extLst>
                </p:cNvPr>
                <p:cNvSpPr txBox="1"/>
                <p:nvPr/>
              </p:nvSpPr>
              <p:spPr>
                <a:xfrm>
                  <a:off x="2297736" y="4876254"/>
                  <a:ext cx="312910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…</a:t>
                  </a:r>
                </a:p>
              </p:txBody>
            </p:sp>
          </p:grpSp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5912884-9132-818D-BD45-748F76DF0EC7}"/>
                </a:ext>
              </a:extLst>
            </p:cNvPr>
            <p:cNvCxnSpPr>
              <a:cxnSpLocks/>
            </p:cNvCxnSpPr>
            <p:nvPr/>
          </p:nvCxnSpPr>
          <p:spPr>
            <a:xfrm>
              <a:off x="7796493" y="4389146"/>
              <a:ext cx="0" cy="822960"/>
            </a:xfrm>
            <a:prstGeom prst="line">
              <a:avLst/>
            </a:prstGeom>
            <a:noFill/>
            <a:ln w="31750" cap="flat" cmpd="sng" algn="ctr">
              <a:solidFill>
                <a:srgbClr val="4473C4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020B6F-5F56-6FB9-DCEF-7C7C889B8A47}"/>
                </a:ext>
              </a:extLst>
            </p:cNvPr>
            <p:cNvCxnSpPr>
              <a:cxnSpLocks/>
            </p:cNvCxnSpPr>
            <p:nvPr/>
          </p:nvCxnSpPr>
          <p:spPr>
            <a:xfrm>
              <a:off x="7354206" y="4389146"/>
              <a:ext cx="0" cy="822960"/>
            </a:xfrm>
            <a:prstGeom prst="line">
              <a:avLst/>
            </a:prstGeom>
            <a:noFill/>
            <a:ln w="31750" cap="flat" cmpd="sng" algn="ctr">
              <a:solidFill>
                <a:srgbClr val="4473C4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264D275-7F9A-0D4B-7B63-B314C757138C}"/>
                </a:ext>
              </a:extLst>
            </p:cNvPr>
            <p:cNvCxnSpPr>
              <a:cxnSpLocks/>
            </p:cNvCxnSpPr>
            <p:nvPr/>
          </p:nvCxnSpPr>
          <p:spPr>
            <a:xfrm>
              <a:off x="8221873" y="4389146"/>
              <a:ext cx="0" cy="822960"/>
            </a:xfrm>
            <a:prstGeom prst="line">
              <a:avLst/>
            </a:prstGeom>
            <a:noFill/>
            <a:ln w="31750" cap="flat" cmpd="sng" algn="ctr">
              <a:solidFill>
                <a:srgbClr val="4473C4"/>
              </a:solidFill>
              <a:prstDash val="dash"/>
              <a:miter lim="800000"/>
              <a:tailEnd type="none"/>
            </a:ln>
            <a:effectLst/>
          </p:spPr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809AA58-4750-5719-87BD-A7D313209F91}"/>
              </a:ext>
            </a:extLst>
          </p:cNvPr>
          <p:cNvGrpSpPr/>
          <p:nvPr/>
        </p:nvGrpSpPr>
        <p:grpSpPr>
          <a:xfrm>
            <a:off x="6925613" y="5115146"/>
            <a:ext cx="743073" cy="822401"/>
            <a:chOff x="6925613" y="5115146"/>
            <a:chExt cx="743073" cy="822401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311220E-01CE-E3FF-25AE-BD0009C963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49645" y="5115146"/>
              <a:ext cx="0" cy="32137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17290C7-C0A6-F213-B883-A3CCF6DE6F00}"/>
                </a:ext>
              </a:extLst>
            </p:cNvPr>
            <p:cNvGrpSpPr/>
            <p:nvPr/>
          </p:nvGrpSpPr>
          <p:grpSpPr>
            <a:xfrm>
              <a:off x="6925613" y="5441985"/>
              <a:ext cx="743073" cy="495562"/>
              <a:chOff x="6925613" y="5441985"/>
              <a:chExt cx="743073" cy="495562"/>
            </a:xfrm>
          </p:grpSpPr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id="{B093232E-B52A-70C4-60A1-74E2ACBC6CB2}"/>
                  </a:ext>
                </a:extLst>
              </p:cNvPr>
              <p:cNvSpPr/>
              <p:nvPr/>
            </p:nvSpPr>
            <p:spPr>
              <a:xfrm>
                <a:off x="6925613" y="5441985"/>
                <a:ext cx="743073" cy="310896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-0.06</a:t>
                </a:r>
                <a:endParaRPr kumimoji="0" lang="en-CH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BBAF3C-3C04-01C5-683B-D2AE71434516}"/>
                  </a:ext>
                </a:extLst>
              </p:cNvPr>
              <p:cNvSpPr txBox="1"/>
              <p:nvPr/>
            </p:nvSpPr>
            <p:spPr>
              <a:xfrm>
                <a:off x="6982931" y="5752881"/>
                <a:ext cx="628435" cy="18466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TGCGT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C232FDF-873C-C051-3520-2E6ED77A24B9}"/>
              </a:ext>
            </a:extLst>
          </p:cNvPr>
          <p:cNvGrpSpPr/>
          <p:nvPr/>
        </p:nvGrpSpPr>
        <p:grpSpPr>
          <a:xfrm>
            <a:off x="7848032" y="4794105"/>
            <a:ext cx="725864" cy="1143442"/>
            <a:chOff x="7848032" y="4794105"/>
            <a:chExt cx="725864" cy="1143442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BF8BF4C9-5FE7-D254-9999-4A62D25145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1966" y="4794105"/>
              <a:ext cx="0" cy="64242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F25A66A-B1FF-491D-BCC6-9DA691A38871}"/>
                </a:ext>
              </a:extLst>
            </p:cNvPr>
            <p:cNvGrpSpPr/>
            <p:nvPr/>
          </p:nvGrpSpPr>
          <p:grpSpPr>
            <a:xfrm>
              <a:off x="7848032" y="5441985"/>
              <a:ext cx="725864" cy="495562"/>
              <a:chOff x="7848032" y="5441985"/>
              <a:chExt cx="725864" cy="495562"/>
            </a:xfrm>
          </p:grpSpPr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766D4330-B62E-47B2-E0BF-C7668D4BA6F7}"/>
                  </a:ext>
                </a:extLst>
              </p:cNvPr>
              <p:cNvSpPr/>
              <p:nvPr/>
            </p:nvSpPr>
            <p:spPr>
              <a:xfrm>
                <a:off x="7848032" y="5441985"/>
                <a:ext cx="725864" cy="310896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-0.22</a:t>
                </a:r>
                <a:endParaRPr kumimoji="0" lang="en-CH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E19DE5F-3F77-C54D-4DDA-E278DE8EB40C}"/>
                  </a:ext>
                </a:extLst>
              </p:cNvPr>
              <p:cNvSpPr txBox="1"/>
              <p:nvPr/>
            </p:nvSpPr>
            <p:spPr>
              <a:xfrm>
                <a:off x="7888842" y="5752881"/>
                <a:ext cx="628435" cy="18466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TGCGT</a:t>
                </a:r>
              </a:p>
            </p:txBody>
          </p:sp>
        </p:grp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F911E37-347C-AE88-21F9-29EAD81AFAC2}"/>
              </a:ext>
            </a:extLst>
          </p:cNvPr>
          <p:cNvCxnSpPr>
            <a:cxnSpLocks/>
          </p:cNvCxnSpPr>
          <p:nvPr/>
        </p:nvCxnSpPr>
        <p:spPr>
          <a:xfrm>
            <a:off x="1953633" y="4816447"/>
            <a:ext cx="455544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0546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3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F25B7-832F-4FBB-057F-1972A2E3E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0F38E0-1B3C-BED3-328B-3133562DE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26E9AE-59C9-C764-7BD9-55D413F8E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Reference-to-Signal Conversion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E1D701-32BF-FE8C-372F-7F2FFBA76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2780248"/>
          </a:xfrm>
        </p:spPr>
        <p:txBody>
          <a:bodyPr lIns="91440" tIns="45720" rIns="91440" bIns="45720" anchor="t">
            <a:sp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Goal: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Enable direct comparison to raw signals by converting reference genome into its synthetic signal (one-time task)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000" b="1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K-</a:t>
            </a:r>
            <a:r>
              <a:rPr lang="en-US" sz="2000" b="1" dirty="0" err="1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</a:t>
            </a: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model: 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Provides </a:t>
            </a: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expected 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signal values </a:t>
            </a: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every possible k-</a:t>
            </a:r>
            <a:r>
              <a:rPr lang="en-US" sz="2000" b="1" dirty="0" err="1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</a:t>
            </a:r>
            <a:endParaRPr lang="en-US" sz="2000" b="1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lookup table preconstructed based on nanopore’s characteristics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the </a:t>
            </a: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k-</a:t>
            </a:r>
            <a:r>
              <a:rPr lang="en-US" sz="2000" b="1" dirty="0" err="1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</a:t>
            </a: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model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convert </a:t>
            </a: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k-</a:t>
            </a:r>
            <a:r>
              <a:rPr lang="en-US" sz="2000" b="1" dirty="0" err="1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mers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a reference genome</a:t>
            </a:r>
            <a:b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their </a:t>
            </a: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expected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signal values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A6CF95-B63B-B7D4-C21A-66EF8815F472}"/>
              </a:ext>
            </a:extLst>
          </p:cNvPr>
          <p:cNvSpPr txBox="1"/>
          <p:nvPr/>
        </p:nvSpPr>
        <p:spPr>
          <a:xfrm>
            <a:off x="953405" y="3671889"/>
            <a:ext cx="227337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Reference Genome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F423211-F6AA-F410-94FE-C0BCD269D0E2}"/>
              </a:ext>
            </a:extLst>
          </p:cNvPr>
          <p:cNvGrpSpPr/>
          <p:nvPr/>
        </p:nvGrpSpPr>
        <p:grpSpPr>
          <a:xfrm>
            <a:off x="6924595" y="5973043"/>
            <a:ext cx="1974792" cy="501145"/>
            <a:chOff x="6073167" y="4484619"/>
            <a:chExt cx="1974792" cy="501145"/>
          </a:xfrm>
        </p:grpSpPr>
        <p:sp>
          <p:nvSpPr>
            <p:cNvPr id="8" name="Left Brace 7">
              <a:extLst>
                <a:ext uri="{FF2B5EF4-FFF2-40B4-BE49-F238E27FC236}">
                  <a16:creationId xmlns:a16="http://schemas.microsoft.com/office/drawing/2014/main" id="{0B8A1CAF-F709-5222-2AE9-F05F8A29126F}"/>
                </a:ext>
              </a:extLst>
            </p:cNvPr>
            <p:cNvSpPr/>
            <p:nvPr/>
          </p:nvSpPr>
          <p:spPr>
            <a:xfrm rot="16200000">
              <a:off x="6955255" y="4198326"/>
              <a:ext cx="213571" cy="786157"/>
            </a:xfrm>
            <a:prstGeom prst="leftBrace">
              <a:avLst>
                <a:gd name="adj1" fmla="val 77564"/>
                <a:gd name="adj2" fmla="val 50000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44E8C0-620B-462A-9D3E-19F116031058}"/>
                </a:ext>
              </a:extLst>
            </p:cNvPr>
            <p:cNvSpPr txBox="1"/>
            <p:nvPr/>
          </p:nvSpPr>
          <p:spPr>
            <a:xfrm>
              <a:off x="6073167" y="4677987"/>
              <a:ext cx="197479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Expected Signal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9AD19C-FFE4-40E7-DDD4-B63F51F5CA12}"/>
              </a:ext>
            </a:extLst>
          </p:cNvPr>
          <p:cNvGrpSpPr/>
          <p:nvPr/>
        </p:nvGrpSpPr>
        <p:grpSpPr>
          <a:xfrm>
            <a:off x="0" y="3990341"/>
            <a:ext cx="4180188" cy="457201"/>
            <a:chOff x="4847525" y="3709599"/>
            <a:chExt cx="4180188" cy="457201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4E29A49-0B4E-7041-0DFF-5504F9BD8FB1}"/>
                </a:ext>
              </a:extLst>
            </p:cNvPr>
            <p:cNvSpPr/>
            <p:nvPr/>
          </p:nvSpPr>
          <p:spPr>
            <a:xfrm>
              <a:off x="5022000" y="3709600"/>
              <a:ext cx="3831238" cy="457200"/>
            </a:xfrm>
            <a:prstGeom prst="roundRect">
              <a:avLst/>
            </a:prstGeom>
            <a:solidFill>
              <a:srgbClr val="FFE69A"/>
            </a:solidFill>
            <a:ln w="38100" cap="flat" cmpd="sng" algn="ctr">
              <a:solidFill>
                <a:srgbClr val="FFAE3C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AA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endParaRPr lang="en-CH" sz="2000" b="1" kern="0" dirty="0">
                <a:solidFill>
                  <a:prstClr val="black"/>
                </a:solidFill>
                <a:latin typeface="PT Mono" panose="02060509020205020204" pitchFamily="49" charset="77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22CE36A-4149-6622-F62E-1EF345206098}"/>
                </a:ext>
              </a:extLst>
            </p:cNvPr>
            <p:cNvSpPr/>
            <p:nvPr/>
          </p:nvSpPr>
          <p:spPr>
            <a:xfrm>
              <a:off x="8385919" y="3709599"/>
              <a:ext cx="641794" cy="457200"/>
            </a:xfrm>
            <a:prstGeom prst="roundRect">
              <a:avLst/>
            </a:prstGeom>
            <a:gradFill>
              <a:gsLst>
                <a:gs pos="0">
                  <a:sysClr val="window" lastClr="FFFFFF"/>
                </a:gs>
                <a:gs pos="100000">
                  <a:srgbClr val="FFE69A"/>
                </a:gs>
                <a:gs pos="100000">
                  <a:srgbClr val="FFE69A"/>
                </a:gs>
                <a:gs pos="27000">
                  <a:sysClr val="window" lastClr="FFFFFF"/>
                </a:gs>
              </a:gsLst>
              <a:lin ang="10800000" scaled="1"/>
            </a:gradFill>
            <a:ln w="381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...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911183A-77F0-EC60-EE95-12FC4D273472}"/>
                </a:ext>
              </a:extLst>
            </p:cNvPr>
            <p:cNvCxnSpPr>
              <a:cxnSpLocks/>
            </p:cNvCxnSpPr>
            <p:nvPr/>
          </p:nvCxnSpPr>
          <p:spPr>
            <a:xfrm>
              <a:off x="8385918" y="3709600"/>
              <a:ext cx="583718" cy="0"/>
            </a:xfrm>
            <a:prstGeom prst="line">
              <a:avLst/>
            </a:prstGeom>
            <a:noFill/>
            <a:ln w="38100" cap="flat" cmpd="sng" algn="ctr">
              <a:gradFill flip="none" rotWithShape="1">
                <a:gsLst>
                  <a:gs pos="0">
                    <a:srgbClr val="FFAE3C"/>
                  </a:gs>
                  <a:gs pos="0">
                    <a:srgbClr val="FFAE3C"/>
                  </a:gs>
                  <a:gs pos="100000">
                    <a:sysClr val="window" lastClr="FFFFFF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8753146-3715-D8E1-46C4-9410025CE6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85918" y="4166799"/>
              <a:ext cx="583718" cy="1"/>
            </a:xfrm>
            <a:prstGeom prst="line">
              <a:avLst/>
            </a:prstGeom>
            <a:noFill/>
            <a:ln w="38100" cap="flat" cmpd="sng" algn="ctr">
              <a:gradFill flip="none" rotWithShape="1">
                <a:gsLst>
                  <a:gs pos="0">
                    <a:srgbClr val="FFAE3C"/>
                  </a:gs>
                  <a:gs pos="0">
                    <a:srgbClr val="FFAE3C"/>
                  </a:gs>
                  <a:gs pos="100000">
                    <a:sysClr val="window" lastClr="FFFFFF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9B78DC7E-27C2-9898-A008-1B8D60EEA577}"/>
                </a:ext>
              </a:extLst>
            </p:cNvPr>
            <p:cNvSpPr/>
            <p:nvPr/>
          </p:nvSpPr>
          <p:spPr>
            <a:xfrm>
              <a:off x="4847525" y="3709599"/>
              <a:ext cx="641794" cy="457200"/>
            </a:xfrm>
            <a:prstGeom prst="roundRect">
              <a:avLst/>
            </a:prstGeom>
            <a:gradFill>
              <a:gsLst>
                <a:gs pos="100000">
                  <a:sysClr val="window" lastClr="FFFFFF"/>
                </a:gs>
                <a:gs pos="0">
                  <a:srgbClr val="FFE69A"/>
                </a:gs>
              </a:gsLst>
              <a:lin ang="10800000" scaled="1"/>
            </a:gradFill>
            <a:ln w="381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...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29F5651-7D0B-CFF2-0880-2C201713E4BC}"/>
                </a:ext>
              </a:extLst>
            </p:cNvPr>
            <p:cNvCxnSpPr>
              <a:cxnSpLocks/>
            </p:cNvCxnSpPr>
            <p:nvPr/>
          </p:nvCxnSpPr>
          <p:spPr>
            <a:xfrm>
              <a:off x="4905601" y="3709600"/>
              <a:ext cx="583718" cy="0"/>
            </a:xfrm>
            <a:prstGeom prst="line">
              <a:avLst/>
            </a:prstGeom>
            <a:noFill/>
            <a:ln w="38100" cap="flat" cmpd="sng" algn="ctr">
              <a:gradFill flip="none" rotWithShape="1">
                <a:gsLst>
                  <a:gs pos="100000">
                    <a:srgbClr val="FFAE3C"/>
                  </a:gs>
                  <a:gs pos="100000">
                    <a:srgbClr val="FFAE3C"/>
                  </a:gs>
                  <a:gs pos="0">
                    <a:sysClr val="window" lastClr="FFFFFF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E74FA20-3D0D-0061-37E0-C3C4C78FE8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5601" y="4166799"/>
              <a:ext cx="583718" cy="1"/>
            </a:xfrm>
            <a:prstGeom prst="line">
              <a:avLst/>
            </a:prstGeom>
            <a:noFill/>
            <a:ln w="38100" cap="flat" cmpd="sng" algn="ctr">
              <a:gradFill flip="none" rotWithShape="1">
                <a:gsLst>
                  <a:gs pos="100000">
                    <a:srgbClr val="FFAE3C"/>
                  </a:gs>
                  <a:gs pos="100000">
                    <a:srgbClr val="FFAE3C"/>
                  </a:gs>
                  <a:gs pos="0">
                    <a:sysClr val="window" lastClr="FFFFFF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83814E-CA56-87AA-CFC2-A31E7E632652}"/>
              </a:ext>
            </a:extLst>
          </p:cNvPr>
          <p:cNvCxnSpPr>
            <a:cxnSpLocks/>
          </p:cNvCxnSpPr>
          <p:nvPr/>
        </p:nvCxnSpPr>
        <p:spPr>
          <a:xfrm flipH="1">
            <a:off x="1115197" y="4460240"/>
            <a:ext cx="0" cy="27432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0505677-1251-0420-43C2-AB7E898D57BB}"/>
              </a:ext>
            </a:extLst>
          </p:cNvPr>
          <p:cNvSpPr/>
          <p:nvPr/>
        </p:nvSpPr>
        <p:spPr>
          <a:xfrm>
            <a:off x="625074" y="4075385"/>
            <a:ext cx="944579" cy="286558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B1B9B8C-909B-E848-7580-2290E9C89D05}"/>
              </a:ext>
            </a:extLst>
          </p:cNvPr>
          <p:cNvGrpSpPr/>
          <p:nvPr/>
        </p:nvGrpSpPr>
        <p:grpSpPr>
          <a:xfrm>
            <a:off x="861456" y="5684478"/>
            <a:ext cx="7584316" cy="368051"/>
            <a:chOff x="861456" y="5684478"/>
            <a:chExt cx="7584316" cy="368051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46E235D-6609-C562-06F5-40883B7A456A}"/>
                </a:ext>
              </a:extLst>
            </p:cNvPr>
            <p:cNvSpPr/>
            <p:nvPr/>
          </p:nvSpPr>
          <p:spPr>
            <a:xfrm>
              <a:off x="861456" y="5684478"/>
              <a:ext cx="1087720" cy="365760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endParaRPr lang="en-CH" sz="2000" b="1" kern="0" dirty="0">
                <a:solidFill>
                  <a:prstClr val="black"/>
                </a:solidFill>
                <a:latin typeface="PT Mono" panose="02060509020205020204" pitchFamily="49" charset="77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426075D-3EE3-B50A-4E4B-DE3F92942DBB}"/>
                </a:ext>
              </a:extLst>
            </p:cNvPr>
            <p:cNvGrpSpPr/>
            <p:nvPr/>
          </p:nvGrpSpPr>
          <p:grpSpPr>
            <a:xfrm>
              <a:off x="1949176" y="5686769"/>
              <a:ext cx="5595507" cy="365760"/>
              <a:chOff x="441720" y="4744269"/>
              <a:chExt cx="5595507" cy="365760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802528C-3798-8269-0ACD-73152B505C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720" y="4924858"/>
                <a:ext cx="1715556" cy="229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E2E76AD4-2B31-A7DE-EA30-222800E57B6C}"/>
                  </a:ext>
                </a:extLst>
              </p:cNvPr>
              <p:cNvSpPr/>
              <p:nvPr/>
            </p:nvSpPr>
            <p:spPr>
              <a:xfrm>
                <a:off x="2170360" y="4744269"/>
                <a:ext cx="1797547" cy="365760"/>
              </a:xfrm>
              <a:prstGeom prst="roundRect">
                <a:avLst/>
              </a:prstGeom>
              <a:solidFill>
                <a:srgbClr val="F2F2F2"/>
              </a:solidFill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K-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mer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model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62E4D1E-7F84-A4C6-3325-729A3122FE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815" y="4927149"/>
                <a:ext cx="2065412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907186EB-145C-1474-82A1-0341EAB25BF0}"/>
                </a:ext>
              </a:extLst>
            </p:cNvPr>
            <p:cNvSpPr/>
            <p:nvPr/>
          </p:nvSpPr>
          <p:spPr>
            <a:xfrm>
              <a:off x="7393309" y="5714201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srgbClr val="5B9C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-0.74</a:t>
              </a:r>
              <a:endParaRPr kumimoji="0" lang="en-CH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ACB7953-61F2-E418-1B60-2763254EC480}"/>
              </a:ext>
            </a:extLst>
          </p:cNvPr>
          <p:cNvGrpSpPr/>
          <p:nvPr/>
        </p:nvGrpSpPr>
        <p:grpSpPr>
          <a:xfrm>
            <a:off x="553503" y="4679721"/>
            <a:ext cx="6213309" cy="365760"/>
            <a:chOff x="553503" y="4679721"/>
            <a:chExt cx="6213309" cy="365760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EFFA44D7-B899-95BC-3234-1D51783F0AD8}"/>
                </a:ext>
              </a:extLst>
            </p:cNvPr>
            <p:cNvSpPr/>
            <p:nvPr/>
          </p:nvSpPr>
          <p:spPr>
            <a:xfrm>
              <a:off x="553503" y="4679721"/>
              <a:ext cx="1087720" cy="365760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endParaRPr lang="en-CH" sz="2000" b="1" kern="0" dirty="0">
                <a:solidFill>
                  <a:prstClr val="black"/>
                </a:solidFill>
                <a:latin typeface="PT Mono" panose="02060509020205020204" pitchFamily="49" charset="77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FC3B9BB-18E8-17F6-EE2C-81011CE41029}"/>
                </a:ext>
              </a:extLst>
            </p:cNvPr>
            <p:cNvGrpSpPr/>
            <p:nvPr/>
          </p:nvGrpSpPr>
          <p:grpSpPr>
            <a:xfrm>
              <a:off x="1641223" y="4679721"/>
              <a:ext cx="4226348" cy="365760"/>
              <a:chOff x="133767" y="4744269"/>
              <a:chExt cx="4226348" cy="36576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39514BA-C952-72B4-B6B5-9C0F3915F6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767" y="4927149"/>
                <a:ext cx="2023509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4BF056DE-44C9-CFC1-FDFF-55544C88458B}"/>
                  </a:ext>
                </a:extLst>
              </p:cNvPr>
              <p:cNvSpPr/>
              <p:nvPr/>
            </p:nvSpPr>
            <p:spPr>
              <a:xfrm>
                <a:off x="2170360" y="4744269"/>
                <a:ext cx="1797547" cy="365760"/>
              </a:xfrm>
              <a:prstGeom prst="roundRect">
                <a:avLst/>
              </a:prstGeom>
              <a:solidFill>
                <a:srgbClr val="F2F2F2"/>
              </a:solidFill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K-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mer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model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2C92970-1A37-4892-B767-0C1DFF6FB5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815" y="4927149"/>
                <a:ext cx="3883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0935CD1F-CDFA-036E-57D0-34BA81BE3F64}"/>
                </a:ext>
              </a:extLst>
            </p:cNvPr>
            <p:cNvSpPr/>
            <p:nvPr/>
          </p:nvSpPr>
          <p:spPr>
            <a:xfrm>
              <a:off x="5714349" y="4707153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-0.06</a:t>
              </a:r>
              <a:endParaRPr kumimoji="0" lang="en-C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61F2340-C03D-3D33-DF3F-B15D86E87B22}"/>
              </a:ext>
            </a:extLst>
          </p:cNvPr>
          <p:cNvGrpSpPr/>
          <p:nvPr/>
        </p:nvGrpSpPr>
        <p:grpSpPr>
          <a:xfrm>
            <a:off x="707479" y="5183950"/>
            <a:ext cx="6901036" cy="365761"/>
            <a:chOff x="707479" y="5183950"/>
            <a:chExt cx="6901036" cy="365761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C5158F37-F307-A604-7B63-6EB17928E4FB}"/>
                </a:ext>
              </a:extLst>
            </p:cNvPr>
            <p:cNvSpPr/>
            <p:nvPr/>
          </p:nvSpPr>
          <p:spPr>
            <a:xfrm>
              <a:off x="707479" y="5183951"/>
              <a:ext cx="1087720" cy="365760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endParaRPr lang="en-CH" sz="2000" b="1" kern="0" dirty="0">
                <a:solidFill>
                  <a:prstClr val="black"/>
                </a:solidFill>
                <a:latin typeface="PT Mono" panose="02060509020205020204" pitchFamily="49" charset="77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449AD29-E19B-2313-8700-76805C7234D1}"/>
                </a:ext>
              </a:extLst>
            </p:cNvPr>
            <p:cNvGrpSpPr/>
            <p:nvPr/>
          </p:nvGrpSpPr>
          <p:grpSpPr>
            <a:xfrm>
              <a:off x="1795199" y="5183950"/>
              <a:ext cx="4971613" cy="365760"/>
              <a:chOff x="287743" y="4744269"/>
              <a:chExt cx="4971613" cy="365760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4DA6264-226F-38F4-B68D-D7446B2087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7743" y="4927149"/>
                <a:ext cx="1869533" cy="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456868ED-A492-2C95-AAFE-5FEEA6E74627}"/>
                  </a:ext>
                </a:extLst>
              </p:cNvPr>
              <p:cNvSpPr/>
              <p:nvPr/>
            </p:nvSpPr>
            <p:spPr>
              <a:xfrm>
                <a:off x="2170360" y="4744269"/>
                <a:ext cx="1797547" cy="365760"/>
              </a:xfrm>
              <a:prstGeom prst="roundRect">
                <a:avLst/>
              </a:prstGeom>
              <a:solidFill>
                <a:srgbClr val="F2F2F2"/>
              </a:solidFill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K-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mer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model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15178926-F559-954D-8E4D-32AD4B8364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815" y="4927149"/>
                <a:ext cx="1287541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8462E5F2-17D3-2F83-2995-40A6C6F934CC}"/>
                </a:ext>
              </a:extLst>
            </p:cNvPr>
            <p:cNvSpPr/>
            <p:nvPr/>
          </p:nvSpPr>
          <p:spPr>
            <a:xfrm>
              <a:off x="6556052" y="5211382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srgbClr val="67A141"/>
                  </a:solidFill>
                  <a:latin typeface="PT Mono" panose="02060509020205020204" pitchFamily="49" charset="77"/>
                </a:rPr>
                <a:t>0.24</a:t>
              </a:r>
              <a:endParaRPr kumimoji="0" lang="en-CH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A480DD3-C24D-6114-E353-6FB3CAFFD803}"/>
              </a:ext>
            </a:extLst>
          </p:cNvPr>
          <p:cNvCxnSpPr>
            <a:cxnSpLocks/>
          </p:cNvCxnSpPr>
          <p:nvPr/>
        </p:nvCxnSpPr>
        <p:spPr>
          <a:xfrm>
            <a:off x="4180188" y="4218941"/>
            <a:ext cx="1045589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10614BD-9162-56CD-3DDF-AB344ADE2B1E}"/>
              </a:ext>
            </a:extLst>
          </p:cNvPr>
          <p:cNvGrpSpPr/>
          <p:nvPr/>
        </p:nvGrpSpPr>
        <p:grpSpPr>
          <a:xfrm>
            <a:off x="5225777" y="3671889"/>
            <a:ext cx="3873738" cy="775653"/>
            <a:chOff x="5225777" y="3671889"/>
            <a:chExt cx="3873738" cy="77565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BCBC897-F6C5-C3CF-8519-C766C65B6839}"/>
                </a:ext>
              </a:extLst>
            </p:cNvPr>
            <p:cNvGrpSpPr/>
            <p:nvPr/>
          </p:nvGrpSpPr>
          <p:grpSpPr>
            <a:xfrm>
              <a:off x="5225777" y="3990341"/>
              <a:ext cx="3873738" cy="457201"/>
              <a:chOff x="5475250" y="5193134"/>
              <a:chExt cx="3873738" cy="457201"/>
            </a:xfrm>
          </p:grpSpPr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097DB426-C2A4-1D89-F3EA-4148CDD9FE74}"/>
                  </a:ext>
                </a:extLst>
              </p:cNvPr>
              <p:cNvSpPr/>
              <p:nvPr/>
            </p:nvSpPr>
            <p:spPr>
              <a:xfrm>
                <a:off x="5974562" y="5193135"/>
                <a:ext cx="2875855" cy="457200"/>
              </a:xfrm>
              <a:prstGeom prst="roundRect">
                <a:avLst/>
              </a:prstGeom>
              <a:solidFill>
                <a:srgbClr val="FFE69A"/>
              </a:solidFill>
              <a:ln w="38100" cap="flat" cmpd="sng" algn="ctr">
                <a:solidFill>
                  <a:srgbClr val="FFAE3C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lang="en-US" sz="2000" b="1" kern="0" dirty="0">
                    <a:solidFill>
                      <a:srgbClr val="ED7C31"/>
                    </a:solidFill>
                    <a:latin typeface="PT Mono" panose="02060509020205020204" pitchFamily="49" charset="77"/>
                  </a:rPr>
                  <a:t>-0.06,</a:t>
                </a:r>
                <a:r>
                  <a:rPr lang="en-US" sz="2000" b="1" kern="0" dirty="0">
                    <a:solidFill>
                      <a:srgbClr val="67A141"/>
                    </a:solidFill>
                    <a:latin typeface="PT Mono" panose="02060509020205020204" pitchFamily="49" charset="77"/>
                  </a:rPr>
                  <a:t>0.24,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C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-0.74,</a:t>
                </a:r>
                <a:endPara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F663F188-BC40-864A-4722-A924931D1784}"/>
                  </a:ext>
                </a:extLst>
              </p:cNvPr>
              <p:cNvSpPr/>
              <p:nvPr/>
            </p:nvSpPr>
            <p:spPr>
              <a:xfrm>
                <a:off x="8707194" y="5193134"/>
                <a:ext cx="641794" cy="457200"/>
              </a:xfrm>
              <a:prstGeom prst="round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FFE69A"/>
                  </a:gs>
                  <a:gs pos="100000">
                    <a:srgbClr val="FFE69A"/>
                  </a:gs>
                  <a:gs pos="27000">
                    <a:schemeClr val="bg1"/>
                  </a:gs>
                </a:gsLst>
                <a:lin ang="10800000" scaled="1"/>
              </a:gradFill>
              <a:ln w="381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</a:rPr>
                  <a:t>...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1182A44-8C13-0068-CDDC-FA22BDF6F5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07194" y="5193135"/>
                <a:ext cx="583718" cy="0"/>
              </a:xfrm>
              <a:prstGeom prst="line">
                <a:avLst/>
              </a:prstGeom>
              <a:ln w="38100">
                <a:gradFill flip="none" rotWithShape="1">
                  <a:gsLst>
                    <a:gs pos="0">
                      <a:srgbClr val="FFAE3C"/>
                    </a:gs>
                    <a:gs pos="0">
                      <a:srgbClr val="FFAE3C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ED0704E-5950-4EE1-FC31-3DA46A9FFCB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07194" y="5650334"/>
                <a:ext cx="583718" cy="1"/>
              </a:xfrm>
              <a:prstGeom prst="line">
                <a:avLst/>
              </a:prstGeom>
              <a:ln w="38100">
                <a:gradFill flip="none" rotWithShape="1">
                  <a:gsLst>
                    <a:gs pos="0">
                      <a:srgbClr val="FFAE3C"/>
                    </a:gs>
                    <a:gs pos="0">
                      <a:srgbClr val="FFAE3C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286EEC0D-15BC-5BDE-B6A0-BFF778CD5084}"/>
                  </a:ext>
                </a:extLst>
              </p:cNvPr>
              <p:cNvSpPr/>
              <p:nvPr/>
            </p:nvSpPr>
            <p:spPr>
              <a:xfrm>
                <a:off x="5475250" y="5193134"/>
                <a:ext cx="641794" cy="457200"/>
              </a:xfrm>
              <a:prstGeom prst="roundRect">
                <a:avLst/>
              </a:prstGeom>
              <a:gradFill>
                <a:gsLst>
                  <a:gs pos="100000">
                    <a:schemeClr val="bg1"/>
                  </a:gs>
                  <a:gs pos="0">
                    <a:srgbClr val="FFE69A"/>
                  </a:gs>
                </a:gsLst>
                <a:lin ang="10800000" scaled="1"/>
              </a:gradFill>
              <a:ln w="381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</a:rPr>
                  <a:t>...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7D5B4A2-207B-7B69-7CA5-C58249B8D5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3326" y="5193135"/>
                <a:ext cx="583718" cy="0"/>
              </a:xfrm>
              <a:prstGeom prst="line">
                <a:avLst/>
              </a:prstGeom>
              <a:ln w="38100">
                <a:gradFill flip="none" rotWithShape="1">
                  <a:gsLst>
                    <a:gs pos="100000">
                      <a:srgbClr val="FFAE3C"/>
                    </a:gs>
                    <a:gs pos="100000">
                      <a:srgbClr val="FFAE3C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9781F28F-C9F0-F610-EF77-3716EF8A04F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33326" y="5650334"/>
                <a:ext cx="583718" cy="1"/>
              </a:xfrm>
              <a:prstGeom prst="line">
                <a:avLst/>
              </a:prstGeom>
              <a:ln w="38100">
                <a:gradFill flip="none" rotWithShape="1">
                  <a:gsLst>
                    <a:gs pos="100000">
                      <a:srgbClr val="FFAE3C"/>
                    </a:gs>
                    <a:gs pos="100000">
                      <a:srgbClr val="FFAE3C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A6D0F0C-730C-BD99-9CDA-434415E107C2}"/>
                </a:ext>
              </a:extLst>
            </p:cNvPr>
            <p:cNvSpPr txBox="1"/>
            <p:nvPr/>
          </p:nvSpPr>
          <p:spPr>
            <a:xfrm>
              <a:off x="6122939" y="3671889"/>
              <a:ext cx="2079415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 </a:t>
              </a: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Signals</a:t>
              </a:r>
              <a:endPara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886978C-2283-545E-28FC-10593FD4A6BC}"/>
              </a:ext>
            </a:extLst>
          </p:cNvPr>
          <p:cNvGrpSpPr/>
          <p:nvPr/>
        </p:nvGrpSpPr>
        <p:grpSpPr>
          <a:xfrm>
            <a:off x="3673908" y="4679720"/>
            <a:ext cx="1810116" cy="1366675"/>
            <a:chOff x="3673908" y="4679720"/>
            <a:chExt cx="1810116" cy="1366675"/>
          </a:xfrm>
        </p:grpSpPr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2B822C35-DC57-7388-5801-8DE8E53C7F21}"/>
                </a:ext>
              </a:extLst>
            </p:cNvPr>
            <p:cNvSpPr/>
            <p:nvPr/>
          </p:nvSpPr>
          <p:spPr>
            <a:xfrm>
              <a:off x="3677816" y="4679720"/>
              <a:ext cx="1797547" cy="1366675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9AB6231-A571-1E5D-34FC-C551E078B351}"/>
                </a:ext>
              </a:extLst>
            </p:cNvPr>
            <p:cNvCxnSpPr>
              <a:cxnSpLocks/>
            </p:cNvCxnSpPr>
            <p:nvPr/>
          </p:nvCxnSpPr>
          <p:spPr>
            <a:xfrm>
              <a:off x="3673908" y="4927431"/>
              <a:ext cx="18101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69A7595-D22A-C8B7-B47D-78ACE967460B}"/>
                </a:ext>
              </a:extLst>
            </p:cNvPr>
            <p:cNvSpPr txBox="1"/>
            <p:nvPr/>
          </p:nvSpPr>
          <p:spPr>
            <a:xfrm>
              <a:off x="3966551" y="4697823"/>
              <a:ext cx="1220076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K-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mer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model</a:t>
              </a:r>
              <a:endParaRPr lang="en-US" sz="16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BC31CAE-9831-BD9D-9200-C3945DA369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76589" y="4927431"/>
              <a:ext cx="1" cy="11189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FE443C0-2DE5-FE50-304D-D56F472E04DB}"/>
                </a:ext>
              </a:extLst>
            </p:cNvPr>
            <p:cNvCxnSpPr>
              <a:cxnSpLocks/>
            </p:cNvCxnSpPr>
            <p:nvPr/>
          </p:nvCxnSpPr>
          <p:spPr>
            <a:xfrm>
              <a:off x="3673908" y="5806162"/>
              <a:ext cx="18101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B7FC60B-3BC3-B8C2-3BFB-24E7EAA7AFBC}"/>
                </a:ext>
              </a:extLst>
            </p:cNvPr>
            <p:cNvSpPr txBox="1"/>
            <p:nvPr/>
          </p:nvSpPr>
          <p:spPr>
            <a:xfrm>
              <a:off x="3872318" y="5796692"/>
              <a:ext cx="615739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K-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mer</a:t>
              </a:r>
              <a:endParaRPr lang="en-US" sz="16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C10F01B-6D06-391E-F954-89ECEB19C47A}"/>
                </a:ext>
              </a:extLst>
            </p:cNvPr>
            <p:cNvSpPr txBox="1"/>
            <p:nvPr/>
          </p:nvSpPr>
          <p:spPr>
            <a:xfrm>
              <a:off x="4718107" y="5796692"/>
              <a:ext cx="615739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</a:t>
              </a:r>
              <a:endParaRPr lang="en-US" sz="16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A41262E-99FA-06ED-5BAD-F11316429997}"/>
                </a:ext>
              </a:extLst>
            </p:cNvPr>
            <p:cNvSpPr txBox="1"/>
            <p:nvPr/>
          </p:nvSpPr>
          <p:spPr>
            <a:xfrm>
              <a:off x="3752778" y="4932580"/>
              <a:ext cx="767311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AAAAAA</a:t>
              </a:r>
              <a:endParaRPr lang="en-US" sz="16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A3453AD-B8CB-4F59-2E6B-E86B3BD825E3}"/>
                </a:ext>
              </a:extLst>
            </p:cNvPr>
            <p:cNvSpPr txBox="1"/>
            <p:nvPr/>
          </p:nvSpPr>
          <p:spPr>
            <a:xfrm>
              <a:off x="3752778" y="5552839"/>
              <a:ext cx="767311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TTTTTT</a:t>
              </a:r>
              <a:endParaRPr lang="en-US" sz="16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E4116B4-EC35-5F29-87D3-57010ADB3245}"/>
                </a:ext>
              </a:extLst>
            </p:cNvPr>
            <p:cNvCxnSpPr>
              <a:cxnSpLocks/>
            </p:cNvCxnSpPr>
            <p:nvPr/>
          </p:nvCxnSpPr>
          <p:spPr>
            <a:xfrm>
              <a:off x="3673908" y="5545736"/>
              <a:ext cx="18101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A268750-788E-1633-A3BB-26ED0B6516BB}"/>
                </a:ext>
              </a:extLst>
            </p:cNvPr>
            <p:cNvCxnSpPr>
              <a:cxnSpLocks/>
            </p:cNvCxnSpPr>
            <p:nvPr/>
          </p:nvCxnSpPr>
          <p:spPr>
            <a:xfrm>
              <a:off x="3673908" y="5183950"/>
              <a:ext cx="18101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9473A0A-C6FC-7F39-8A3A-A1AE8A19D243}"/>
                </a:ext>
              </a:extLst>
            </p:cNvPr>
            <p:cNvSpPr txBox="1"/>
            <p:nvPr/>
          </p:nvSpPr>
          <p:spPr>
            <a:xfrm rot="5400000">
              <a:off x="4085962" y="5242488"/>
              <a:ext cx="233304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16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B8D4EE0-5449-AF42-851F-48155A346EB3}"/>
                </a:ext>
              </a:extLst>
            </p:cNvPr>
            <p:cNvSpPr txBox="1"/>
            <p:nvPr/>
          </p:nvSpPr>
          <p:spPr>
            <a:xfrm>
              <a:off x="4695954" y="4932580"/>
              <a:ext cx="638699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-0.29</a:t>
              </a:r>
              <a:endParaRPr lang="en-US" sz="16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53BABB5-1E7A-D85A-BF4A-87939A827FAC}"/>
                </a:ext>
              </a:extLst>
            </p:cNvPr>
            <p:cNvSpPr txBox="1"/>
            <p:nvPr/>
          </p:nvSpPr>
          <p:spPr>
            <a:xfrm>
              <a:off x="4793181" y="5552838"/>
              <a:ext cx="541472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0.04</a:t>
              </a:r>
              <a:endParaRPr lang="en-US" sz="16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6133E58-624B-9BAE-7557-05743D360CF5}"/>
                </a:ext>
              </a:extLst>
            </p:cNvPr>
            <p:cNvSpPr txBox="1"/>
            <p:nvPr/>
          </p:nvSpPr>
          <p:spPr>
            <a:xfrm rot="5400000">
              <a:off x="4976321" y="5242488"/>
              <a:ext cx="233304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16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397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3.7037E-6 L 0.01701 -0.00024 " pathEditMode="relative" rAng="0" ptsTypes="AA">
                                      <p:cBhvr>
                                        <p:cTn id="32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1 -0.00024 L 0.03281 -0.00024 " pathEditMode="relative" rAng="0" ptsTypes="AA">
                                      <p:cBhvr>
                                        <p:cTn id="38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D5778-743C-4C6F-E079-C6503C167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25DB21-35F8-0873-8D77-07A8A8330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05D4F8-DF71-CA56-EE69-C7C19D7A9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Reference-to-Signal Conversion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95D36C-592D-B6D2-14EF-DAD0EE296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2780248"/>
          </a:xfrm>
        </p:spPr>
        <p:txBody>
          <a:bodyPr lIns="91440" tIns="45720" rIns="91440" bIns="45720" anchor="t">
            <a:sp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Goal: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Enable direct comparison to raw signals by converting reference genome into its synthetic signal (one-time task)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000" b="1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K-</a:t>
            </a:r>
            <a:r>
              <a:rPr lang="en-US" sz="2000" b="1" dirty="0" err="1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</a:t>
            </a: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model: 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Provides </a:t>
            </a: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expected 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signal values </a:t>
            </a: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every possible k-</a:t>
            </a:r>
            <a:r>
              <a:rPr lang="en-US" sz="2000" b="1" dirty="0" err="1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</a:t>
            </a:r>
            <a:endParaRPr lang="en-US" sz="2000" b="1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lookup table preconstructed based on nanopore’s characteristics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the </a:t>
            </a: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k-</a:t>
            </a:r>
            <a:r>
              <a:rPr lang="en-US" sz="2000" b="1" dirty="0" err="1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</a:t>
            </a: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model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convert </a:t>
            </a: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k-</a:t>
            </a:r>
            <a:r>
              <a:rPr lang="en-US" sz="2000" b="1" dirty="0" err="1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mers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a reference genome</a:t>
            </a:r>
            <a:b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their </a:t>
            </a: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expected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signal values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201DC-577C-9771-A88E-0C92AC82E7C4}"/>
              </a:ext>
            </a:extLst>
          </p:cNvPr>
          <p:cNvSpPr txBox="1"/>
          <p:nvPr/>
        </p:nvSpPr>
        <p:spPr>
          <a:xfrm>
            <a:off x="953405" y="3671889"/>
            <a:ext cx="227337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Reference Genome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AAB84DD-F75E-AA89-7C4E-2865270767EA}"/>
              </a:ext>
            </a:extLst>
          </p:cNvPr>
          <p:cNvGrpSpPr/>
          <p:nvPr/>
        </p:nvGrpSpPr>
        <p:grpSpPr>
          <a:xfrm>
            <a:off x="6924595" y="5973043"/>
            <a:ext cx="1974792" cy="501145"/>
            <a:chOff x="6073167" y="4484619"/>
            <a:chExt cx="1974792" cy="501145"/>
          </a:xfrm>
        </p:grpSpPr>
        <p:sp>
          <p:nvSpPr>
            <p:cNvPr id="8" name="Left Brace 7">
              <a:extLst>
                <a:ext uri="{FF2B5EF4-FFF2-40B4-BE49-F238E27FC236}">
                  <a16:creationId xmlns:a16="http://schemas.microsoft.com/office/drawing/2014/main" id="{9FA3D8AF-4419-5648-9917-E41266F3CFF5}"/>
                </a:ext>
              </a:extLst>
            </p:cNvPr>
            <p:cNvSpPr/>
            <p:nvPr/>
          </p:nvSpPr>
          <p:spPr>
            <a:xfrm rot="16200000">
              <a:off x="6955255" y="4198326"/>
              <a:ext cx="213571" cy="786157"/>
            </a:xfrm>
            <a:prstGeom prst="leftBrace">
              <a:avLst>
                <a:gd name="adj1" fmla="val 77564"/>
                <a:gd name="adj2" fmla="val 50000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20F193-1B93-135E-CE4D-FD623BF1DC42}"/>
                </a:ext>
              </a:extLst>
            </p:cNvPr>
            <p:cNvSpPr txBox="1"/>
            <p:nvPr/>
          </p:nvSpPr>
          <p:spPr>
            <a:xfrm>
              <a:off x="6073167" y="4677987"/>
              <a:ext cx="197479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Expected Signal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887CC1-EFFF-950A-88C1-B0E186C31486}"/>
              </a:ext>
            </a:extLst>
          </p:cNvPr>
          <p:cNvGrpSpPr/>
          <p:nvPr/>
        </p:nvGrpSpPr>
        <p:grpSpPr>
          <a:xfrm>
            <a:off x="0" y="3990341"/>
            <a:ext cx="4180188" cy="457201"/>
            <a:chOff x="4847525" y="3709599"/>
            <a:chExt cx="4180188" cy="457201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E8D7521A-A116-FC48-641B-20923F03BBD3}"/>
                </a:ext>
              </a:extLst>
            </p:cNvPr>
            <p:cNvSpPr/>
            <p:nvPr/>
          </p:nvSpPr>
          <p:spPr>
            <a:xfrm>
              <a:off x="5022000" y="3709600"/>
              <a:ext cx="3831238" cy="457200"/>
            </a:xfrm>
            <a:prstGeom prst="roundRect">
              <a:avLst/>
            </a:prstGeom>
            <a:solidFill>
              <a:srgbClr val="FFE69A"/>
            </a:solidFill>
            <a:ln w="38100" cap="flat" cmpd="sng" algn="ctr">
              <a:solidFill>
                <a:srgbClr val="FFAE3C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AA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endParaRPr lang="en-CH" sz="2000" b="1" kern="0" dirty="0">
                <a:solidFill>
                  <a:prstClr val="black"/>
                </a:solidFill>
                <a:latin typeface="PT Mono" panose="02060509020205020204" pitchFamily="49" charset="77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62C1D2B-3619-1C06-04D5-CD5547AB35B7}"/>
                </a:ext>
              </a:extLst>
            </p:cNvPr>
            <p:cNvSpPr/>
            <p:nvPr/>
          </p:nvSpPr>
          <p:spPr>
            <a:xfrm>
              <a:off x="8385919" y="3709599"/>
              <a:ext cx="641794" cy="457200"/>
            </a:xfrm>
            <a:prstGeom prst="roundRect">
              <a:avLst/>
            </a:prstGeom>
            <a:gradFill>
              <a:gsLst>
                <a:gs pos="0">
                  <a:sysClr val="window" lastClr="FFFFFF"/>
                </a:gs>
                <a:gs pos="100000">
                  <a:srgbClr val="FFE69A"/>
                </a:gs>
                <a:gs pos="100000">
                  <a:srgbClr val="FFE69A"/>
                </a:gs>
                <a:gs pos="27000">
                  <a:sysClr val="window" lastClr="FFFFFF"/>
                </a:gs>
              </a:gsLst>
              <a:lin ang="10800000" scaled="1"/>
            </a:gradFill>
            <a:ln w="381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...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BC6FB2-55AE-6757-7758-A318560109F2}"/>
                </a:ext>
              </a:extLst>
            </p:cNvPr>
            <p:cNvCxnSpPr>
              <a:cxnSpLocks/>
            </p:cNvCxnSpPr>
            <p:nvPr/>
          </p:nvCxnSpPr>
          <p:spPr>
            <a:xfrm>
              <a:off x="8385918" y="3709600"/>
              <a:ext cx="583718" cy="0"/>
            </a:xfrm>
            <a:prstGeom prst="line">
              <a:avLst/>
            </a:prstGeom>
            <a:noFill/>
            <a:ln w="38100" cap="flat" cmpd="sng" algn="ctr">
              <a:gradFill flip="none" rotWithShape="1">
                <a:gsLst>
                  <a:gs pos="0">
                    <a:srgbClr val="FFAE3C"/>
                  </a:gs>
                  <a:gs pos="0">
                    <a:srgbClr val="FFAE3C"/>
                  </a:gs>
                  <a:gs pos="100000">
                    <a:sysClr val="window" lastClr="FFFFFF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8A60D9C-C3E6-F9AD-DD84-5916A47E79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85918" y="4166799"/>
              <a:ext cx="583718" cy="1"/>
            </a:xfrm>
            <a:prstGeom prst="line">
              <a:avLst/>
            </a:prstGeom>
            <a:noFill/>
            <a:ln w="38100" cap="flat" cmpd="sng" algn="ctr">
              <a:gradFill flip="none" rotWithShape="1">
                <a:gsLst>
                  <a:gs pos="0">
                    <a:srgbClr val="FFAE3C"/>
                  </a:gs>
                  <a:gs pos="0">
                    <a:srgbClr val="FFAE3C"/>
                  </a:gs>
                  <a:gs pos="100000">
                    <a:sysClr val="window" lastClr="FFFFFF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8F018A0-0E3A-A360-363B-DB8BC15E16DA}"/>
                </a:ext>
              </a:extLst>
            </p:cNvPr>
            <p:cNvSpPr/>
            <p:nvPr/>
          </p:nvSpPr>
          <p:spPr>
            <a:xfrm>
              <a:off x="4847525" y="3709599"/>
              <a:ext cx="641794" cy="457200"/>
            </a:xfrm>
            <a:prstGeom prst="roundRect">
              <a:avLst/>
            </a:prstGeom>
            <a:gradFill>
              <a:gsLst>
                <a:gs pos="100000">
                  <a:sysClr val="window" lastClr="FFFFFF"/>
                </a:gs>
                <a:gs pos="0">
                  <a:srgbClr val="FFE69A"/>
                </a:gs>
              </a:gsLst>
              <a:lin ang="10800000" scaled="1"/>
            </a:gradFill>
            <a:ln w="381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...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3ACA059-A310-00FE-2063-794EA6ED6138}"/>
                </a:ext>
              </a:extLst>
            </p:cNvPr>
            <p:cNvCxnSpPr>
              <a:cxnSpLocks/>
            </p:cNvCxnSpPr>
            <p:nvPr/>
          </p:nvCxnSpPr>
          <p:spPr>
            <a:xfrm>
              <a:off x="4905601" y="3709600"/>
              <a:ext cx="583718" cy="0"/>
            </a:xfrm>
            <a:prstGeom prst="line">
              <a:avLst/>
            </a:prstGeom>
            <a:noFill/>
            <a:ln w="38100" cap="flat" cmpd="sng" algn="ctr">
              <a:gradFill flip="none" rotWithShape="1">
                <a:gsLst>
                  <a:gs pos="100000">
                    <a:srgbClr val="FFAE3C"/>
                  </a:gs>
                  <a:gs pos="100000">
                    <a:srgbClr val="FFAE3C"/>
                  </a:gs>
                  <a:gs pos="0">
                    <a:sysClr val="window" lastClr="FFFFFF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8BDD415-A012-4642-4268-6F2764FA28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5601" y="4166799"/>
              <a:ext cx="583718" cy="1"/>
            </a:xfrm>
            <a:prstGeom prst="line">
              <a:avLst/>
            </a:prstGeom>
            <a:noFill/>
            <a:ln w="38100" cap="flat" cmpd="sng" algn="ctr">
              <a:gradFill flip="none" rotWithShape="1">
                <a:gsLst>
                  <a:gs pos="100000">
                    <a:srgbClr val="FFAE3C"/>
                  </a:gs>
                  <a:gs pos="100000">
                    <a:srgbClr val="FFAE3C"/>
                  </a:gs>
                  <a:gs pos="0">
                    <a:sysClr val="window" lastClr="FFFFFF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DC4441-485D-BB5F-2D4E-8A149B06368C}"/>
              </a:ext>
            </a:extLst>
          </p:cNvPr>
          <p:cNvCxnSpPr>
            <a:cxnSpLocks/>
          </p:cNvCxnSpPr>
          <p:nvPr/>
        </p:nvCxnSpPr>
        <p:spPr>
          <a:xfrm flipH="1">
            <a:off x="1115197" y="4460240"/>
            <a:ext cx="0" cy="27432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9446739-B655-4D31-C49E-AC9415669813}"/>
              </a:ext>
            </a:extLst>
          </p:cNvPr>
          <p:cNvSpPr/>
          <p:nvPr/>
        </p:nvSpPr>
        <p:spPr>
          <a:xfrm>
            <a:off x="625074" y="4075385"/>
            <a:ext cx="944579" cy="286558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2FBAA1-C36F-B715-34C8-6387F4A97373}"/>
              </a:ext>
            </a:extLst>
          </p:cNvPr>
          <p:cNvGrpSpPr/>
          <p:nvPr/>
        </p:nvGrpSpPr>
        <p:grpSpPr>
          <a:xfrm>
            <a:off x="861456" y="5684478"/>
            <a:ext cx="7584316" cy="368051"/>
            <a:chOff x="861456" y="5684478"/>
            <a:chExt cx="7584316" cy="368051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5E3DAD4-080A-6272-D133-2619139A3000}"/>
                </a:ext>
              </a:extLst>
            </p:cNvPr>
            <p:cNvSpPr/>
            <p:nvPr/>
          </p:nvSpPr>
          <p:spPr>
            <a:xfrm>
              <a:off x="861456" y="5684478"/>
              <a:ext cx="1087720" cy="365760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endParaRPr lang="en-CH" sz="2000" b="1" kern="0" dirty="0">
                <a:solidFill>
                  <a:prstClr val="black"/>
                </a:solidFill>
                <a:latin typeface="PT Mono" panose="02060509020205020204" pitchFamily="49" charset="77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1C0CFF2-0654-ED04-3820-1B9D38398E75}"/>
                </a:ext>
              </a:extLst>
            </p:cNvPr>
            <p:cNvGrpSpPr/>
            <p:nvPr/>
          </p:nvGrpSpPr>
          <p:grpSpPr>
            <a:xfrm>
              <a:off x="1949176" y="5686769"/>
              <a:ext cx="5595507" cy="365760"/>
              <a:chOff x="441720" y="4744269"/>
              <a:chExt cx="5595507" cy="365760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F79571D-2FFA-7C1E-B248-2571C30A7D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720" y="4924858"/>
                <a:ext cx="1715556" cy="229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60EDDB13-692E-C377-34A5-552617ED8500}"/>
                  </a:ext>
                </a:extLst>
              </p:cNvPr>
              <p:cNvSpPr/>
              <p:nvPr/>
            </p:nvSpPr>
            <p:spPr>
              <a:xfrm>
                <a:off x="2170360" y="4744269"/>
                <a:ext cx="1797547" cy="365760"/>
              </a:xfrm>
              <a:prstGeom prst="roundRect">
                <a:avLst/>
              </a:prstGeom>
              <a:solidFill>
                <a:srgbClr val="F2F2F2"/>
              </a:solidFill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K-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mer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model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263AFCF-515F-B72E-7705-66522EC562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815" y="4927149"/>
                <a:ext cx="2065412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466E0507-D820-D7ED-3034-A00E2D0223ED}"/>
                </a:ext>
              </a:extLst>
            </p:cNvPr>
            <p:cNvSpPr/>
            <p:nvPr/>
          </p:nvSpPr>
          <p:spPr>
            <a:xfrm>
              <a:off x="7393309" y="5714201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srgbClr val="5B9C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-0.74</a:t>
              </a:r>
              <a:endParaRPr kumimoji="0" lang="en-CH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6D961C1-C948-1A2E-D452-F790DF0F490D}"/>
              </a:ext>
            </a:extLst>
          </p:cNvPr>
          <p:cNvGrpSpPr/>
          <p:nvPr/>
        </p:nvGrpSpPr>
        <p:grpSpPr>
          <a:xfrm>
            <a:off x="553503" y="4679721"/>
            <a:ext cx="6213309" cy="365760"/>
            <a:chOff x="553503" y="4679721"/>
            <a:chExt cx="6213309" cy="365760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3D420967-4116-E420-764C-78385AFC3B36}"/>
                </a:ext>
              </a:extLst>
            </p:cNvPr>
            <p:cNvSpPr/>
            <p:nvPr/>
          </p:nvSpPr>
          <p:spPr>
            <a:xfrm>
              <a:off x="553503" y="4679721"/>
              <a:ext cx="1087720" cy="365760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endParaRPr lang="en-CH" sz="2000" b="1" kern="0" dirty="0">
                <a:solidFill>
                  <a:prstClr val="black"/>
                </a:solidFill>
                <a:latin typeface="PT Mono" panose="02060509020205020204" pitchFamily="49" charset="77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96D865A-D90D-A6F5-7A78-56D57FB3846D}"/>
                </a:ext>
              </a:extLst>
            </p:cNvPr>
            <p:cNvGrpSpPr/>
            <p:nvPr/>
          </p:nvGrpSpPr>
          <p:grpSpPr>
            <a:xfrm>
              <a:off x="1641223" y="4679721"/>
              <a:ext cx="4226348" cy="365760"/>
              <a:chOff x="133767" y="4744269"/>
              <a:chExt cx="4226348" cy="36576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4F5DC80-5712-0D90-8DCF-A49FDF7179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767" y="4927149"/>
                <a:ext cx="2023509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861A2703-37A7-5B89-9848-1BF3BCAA916A}"/>
                  </a:ext>
                </a:extLst>
              </p:cNvPr>
              <p:cNvSpPr/>
              <p:nvPr/>
            </p:nvSpPr>
            <p:spPr>
              <a:xfrm>
                <a:off x="2170360" y="4744269"/>
                <a:ext cx="1797547" cy="365760"/>
              </a:xfrm>
              <a:prstGeom prst="roundRect">
                <a:avLst/>
              </a:prstGeom>
              <a:solidFill>
                <a:srgbClr val="F2F2F2"/>
              </a:solidFill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K-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mer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model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A2F34342-1660-F569-C9A0-9FBA6BEC7B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815" y="4927149"/>
                <a:ext cx="3883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167BE28-92C2-1DC7-10D0-38AA6E803D50}"/>
                </a:ext>
              </a:extLst>
            </p:cNvPr>
            <p:cNvSpPr/>
            <p:nvPr/>
          </p:nvSpPr>
          <p:spPr>
            <a:xfrm>
              <a:off x="5714349" y="4707153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-0.06</a:t>
              </a:r>
              <a:endParaRPr kumimoji="0" lang="en-C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29BA75A-BE75-C11E-5808-C07E81F183D0}"/>
              </a:ext>
            </a:extLst>
          </p:cNvPr>
          <p:cNvGrpSpPr/>
          <p:nvPr/>
        </p:nvGrpSpPr>
        <p:grpSpPr>
          <a:xfrm>
            <a:off x="707479" y="5183950"/>
            <a:ext cx="6901036" cy="365761"/>
            <a:chOff x="707479" y="5183950"/>
            <a:chExt cx="6901036" cy="365761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DB964180-1AC1-6D87-D539-F609280FE083}"/>
                </a:ext>
              </a:extLst>
            </p:cNvPr>
            <p:cNvSpPr/>
            <p:nvPr/>
          </p:nvSpPr>
          <p:spPr>
            <a:xfrm>
              <a:off x="707479" y="5183951"/>
              <a:ext cx="1087720" cy="365760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endParaRPr lang="en-CH" sz="2000" b="1" kern="0" dirty="0">
                <a:solidFill>
                  <a:prstClr val="black"/>
                </a:solidFill>
                <a:latin typeface="PT Mono" panose="02060509020205020204" pitchFamily="49" charset="77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BC19E8F-25DE-8B6C-DB86-19FE9F3827BA}"/>
                </a:ext>
              </a:extLst>
            </p:cNvPr>
            <p:cNvGrpSpPr/>
            <p:nvPr/>
          </p:nvGrpSpPr>
          <p:grpSpPr>
            <a:xfrm>
              <a:off x="1795199" y="5183950"/>
              <a:ext cx="4971613" cy="365760"/>
              <a:chOff x="287743" y="4744269"/>
              <a:chExt cx="4971613" cy="365760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CA41944-C645-4C4D-F27A-6E1BC63720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7743" y="4927149"/>
                <a:ext cx="1869533" cy="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FB5A840E-D6A3-0A66-5E98-C5C0EFB202B9}"/>
                  </a:ext>
                </a:extLst>
              </p:cNvPr>
              <p:cNvSpPr/>
              <p:nvPr/>
            </p:nvSpPr>
            <p:spPr>
              <a:xfrm>
                <a:off x="2170360" y="4744269"/>
                <a:ext cx="1797547" cy="365760"/>
              </a:xfrm>
              <a:prstGeom prst="roundRect">
                <a:avLst/>
              </a:prstGeom>
              <a:solidFill>
                <a:srgbClr val="F2F2F2"/>
              </a:solidFill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K-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mer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model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E4B9AD4-198A-0E4B-A370-EC0A2FB6E9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815" y="4927149"/>
                <a:ext cx="1287541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6C1A796F-2616-1E0C-296C-61DA029F3AE8}"/>
                </a:ext>
              </a:extLst>
            </p:cNvPr>
            <p:cNvSpPr/>
            <p:nvPr/>
          </p:nvSpPr>
          <p:spPr>
            <a:xfrm>
              <a:off x="6556052" y="5211382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srgbClr val="67A141"/>
                  </a:solidFill>
                  <a:latin typeface="PT Mono" panose="02060509020205020204" pitchFamily="49" charset="77"/>
                </a:rPr>
                <a:t>0.24</a:t>
              </a:r>
              <a:endParaRPr kumimoji="0" lang="en-CH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8891601-476D-313B-B0BB-F47D9B0F4391}"/>
              </a:ext>
            </a:extLst>
          </p:cNvPr>
          <p:cNvCxnSpPr>
            <a:cxnSpLocks/>
          </p:cNvCxnSpPr>
          <p:nvPr/>
        </p:nvCxnSpPr>
        <p:spPr>
          <a:xfrm>
            <a:off x="4180188" y="4218941"/>
            <a:ext cx="1045589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FBC11C1-99DC-A545-CF8C-8576C265CE4A}"/>
              </a:ext>
            </a:extLst>
          </p:cNvPr>
          <p:cNvGrpSpPr/>
          <p:nvPr/>
        </p:nvGrpSpPr>
        <p:grpSpPr>
          <a:xfrm>
            <a:off x="5225777" y="3671889"/>
            <a:ext cx="3873738" cy="775653"/>
            <a:chOff x="5225777" y="3671889"/>
            <a:chExt cx="3873738" cy="77565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D6B50C-9B3C-80B9-3C8C-4820BF229C20}"/>
                </a:ext>
              </a:extLst>
            </p:cNvPr>
            <p:cNvGrpSpPr/>
            <p:nvPr/>
          </p:nvGrpSpPr>
          <p:grpSpPr>
            <a:xfrm>
              <a:off x="5225777" y="3990341"/>
              <a:ext cx="3873738" cy="457201"/>
              <a:chOff x="5475250" y="5193134"/>
              <a:chExt cx="3873738" cy="457201"/>
            </a:xfrm>
          </p:grpSpPr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CBCDBFB9-9B0B-EE69-9408-088348EA052C}"/>
                  </a:ext>
                </a:extLst>
              </p:cNvPr>
              <p:cNvSpPr/>
              <p:nvPr/>
            </p:nvSpPr>
            <p:spPr>
              <a:xfrm>
                <a:off x="5974562" y="5193135"/>
                <a:ext cx="2875855" cy="457200"/>
              </a:xfrm>
              <a:prstGeom prst="roundRect">
                <a:avLst/>
              </a:prstGeom>
              <a:solidFill>
                <a:srgbClr val="FFE69A"/>
              </a:solidFill>
              <a:ln w="38100" cap="flat" cmpd="sng" algn="ctr">
                <a:solidFill>
                  <a:srgbClr val="FFAE3C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lang="en-US" sz="2000" b="1" kern="0" dirty="0">
                    <a:solidFill>
                      <a:srgbClr val="ED7C31"/>
                    </a:solidFill>
                    <a:latin typeface="PT Mono" panose="02060509020205020204" pitchFamily="49" charset="77"/>
                  </a:rPr>
                  <a:t>-0.06,</a:t>
                </a:r>
                <a:r>
                  <a:rPr lang="en-US" sz="2000" b="1" kern="0" dirty="0">
                    <a:solidFill>
                      <a:srgbClr val="67A141"/>
                    </a:solidFill>
                    <a:latin typeface="PT Mono" panose="02060509020205020204" pitchFamily="49" charset="77"/>
                  </a:rPr>
                  <a:t>0.24,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C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-0.74,</a:t>
                </a:r>
                <a:endPara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47074784-9DE4-EA75-AE05-9324595F488C}"/>
                  </a:ext>
                </a:extLst>
              </p:cNvPr>
              <p:cNvSpPr/>
              <p:nvPr/>
            </p:nvSpPr>
            <p:spPr>
              <a:xfrm>
                <a:off x="8707194" y="5193134"/>
                <a:ext cx="641794" cy="457200"/>
              </a:xfrm>
              <a:prstGeom prst="round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FFE69A"/>
                  </a:gs>
                  <a:gs pos="100000">
                    <a:srgbClr val="FFE69A"/>
                  </a:gs>
                  <a:gs pos="27000">
                    <a:schemeClr val="bg1"/>
                  </a:gs>
                </a:gsLst>
                <a:lin ang="10800000" scaled="1"/>
              </a:gradFill>
              <a:ln w="381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</a:rPr>
                  <a:t>...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5FB324D-A079-FF39-F368-2AFEB2918D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07194" y="5193135"/>
                <a:ext cx="583718" cy="0"/>
              </a:xfrm>
              <a:prstGeom prst="line">
                <a:avLst/>
              </a:prstGeom>
              <a:ln w="38100">
                <a:gradFill flip="none" rotWithShape="1">
                  <a:gsLst>
                    <a:gs pos="0">
                      <a:srgbClr val="FFAE3C"/>
                    </a:gs>
                    <a:gs pos="0">
                      <a:srgbClr val="FFAE3C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41DB7CE-9B95-1AED-45AE-DDC2EEC3FBC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07194" y="5650334"/>
                <a:ext cx="583718" cy="1"/>
              </a:xfrm>
              <a:prstGeom prst="line">
                <a:avLst/>
              </a:prstGeom>
              <a:ln w="38100">
                <a:gradFill flip="none" rotWithShape="1">
                  <a:gsLst>
                    <a:gs pos="0">
                      <a:srgbClr val="FFAE3C"/>
                    </a:gs>
                    <a:gs pos="0">
                      <a:srgbClr val="FFAE3C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6A275785-6A9A-3AFF-3842-AA929BC2893A}"/>
                  </a:ext>
                </a:extLst>
              </p:cNvPr>
              <p:cNvSpPr/>
              <p:nvPr/>
            </p:nvSpPr>
            <p:spPr>
              <a:xfrm>
                <a:off x="5475250" y="5193134"/>
                <a:ext cx="641794" cy="457200"/>
              </a:xfrm>
              <a:prstGeom prst="roundRect">
                <a:avLst/>
              </a:prstGeom>
              <a:gradFill>
                <a:gsLst>
                  <a:gs pos="100000">
                    <a:schemeClr val="bg1"/>
                  </a:gs>
                  <a:gs pos="0">
                    <a:srgbClr val="FFE69A"/>
                  </a:gs>
                </a:gsLst>
                <a:lin ang="10800000" scaled="1"/>
              </a:gradFill>
              <a:ln w="381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</a:rPr>
                  <a:t>...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E5E809B-33E9-A260-4FC1-7322AE7327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3326" y="5193135"/>
                <a:ext cx="583718" cy="0"/>
              </a:xfrm>
              <a:prstGeom prst="line">
                <a:avLst/>
              </a:prstGeom>
              <a:ln w="38100">
                <a:gradFill flip="none" rotWithShape="1">
                  <a:gsLst>
                    <a:gs pos="100000">
                      <a:srgbClr val="FFAE3C"/>
                    </a:gs>
                    <a:gs pos="100000">
                      <a:srgbClr val="FFAE3C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BCE101A-7386-9FC9-6F86-9A4467103B9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33326" y="5650334"/>
                <a:ext cx="583718" cy="1"/>
              </a:xfrm>
              <a:prstGeom prst="line">
                <a:avLst/>
              </a:prstGeom>
              <a:ln w="38100">
                <a:gradFill flip="none" rotWithShape="1">
                  <a:gsLst>
                    <a:gs pos="100000">
                      <a:srgbClr val="FFAE3C"/>
                    </a:gs>
                    <a:gs pos="100000">
                      <a:srgbClr val="FFAE3C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0EBE7B2-7ED8-BEBD-C9F7-78A7ECFD1AF4}"/>
                </a:ext>
              </a:extLst>
            </p:cNvPr>
            <p:cNvSpPr txBox="1"/>
            <p:nvPr/>
          </p:nvSpPr>
          <p:spPr>
            <a:xfrm>
              <a:off x="6122939" y="3671889"/>
              <a:ext cx="2079415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 </a:t>
              </a: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Signals</a:t>
              </a:r>
              <a:endPara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0EA805F-C0A4-61D3-8ED0-91C44072D4CB}"/>
              </a:ext>
            </a:extLst>
          </p:cNvPr>
          <p:cNvGrpSpPr/>
          <p:nvPr/>
        </p:nvGrpSpPr>
        <p:grpSpPr>
          <a:xfrm>
            <a:off x="3673908" y="4679720"/>
            <a:ext cx="1810116" cy="1366675"/>
            <a:chOff x="3673908" y="4679720"/>
            <a:chExt cx="1810116" cy="1366675"/>
          </a:xfrm>
        </p:grpSpPr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33506069-7034-1492-1103-AA4D6E9E4317}"/>
                </a:ext>
              </a:extLst>
            </p:cNvPr>
            <p:cNvSpPr/>
            <p:nvPr/>
          </p:nvSpPr>
          <p:spPr>
            <a:xfrm>
              <a:off x="3677816" y="4679720"/>
              <a:ext cx="1797547" cy="1366675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6B3E9C7-4ADB-E6A5-E1E9-6720688C94AE}"/>
                </a:ext>
              </a:extLst>
            </p:cNvPr>
            <p:cNvCxnSpPr>
              <a:cxnSpLocks/>
            </p:cNvCxnSpPr>
            <p:nvPr/>
          </p:nvCxnSpPr>
          <p:spPr>
            <a:xfrm>
              <a:off x="3673908" y="4927431"/>
              <a:ext cx="18101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9C4A3E5-1F34-AE8A-B769-1E794D5CC94C}"/>
                </a:ext>
              </a:extLst>
            </p:cNvPr>
            <p:cNvSpPr txBox="1"/>
            <p:nvPr/>
          </p:nvSpPr>
          <p:spPr>
            <a:xfrm>
              <a:off x="3966551" y="4697823"/>
              <a:ext cx="1220076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K-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mer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model</a:t>
              </a:r>
              <a:endParaRPr lang="en-US" sz="16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729424C-462A-940E-B1A6-EA96385402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76589" y="4927431"/>
              <a:ext cx="1" cy="11189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9325A8B-5BA4-7952-5C3C-921639410C0F}"/>
                </a:ext>
              </a:extLst>
            </p:cNvPr>
            <p:cNvCxnSpPr>
              <a:cxnSpLocks/>
            </p:cNvCxnSpPr>
            <p:nvPr/>
          </p:nvCxnSpPr>
          <p:spPr>
            <a:xfrm>
              <a:off x="3673908" y="5806162"/>
              <a:ext cx="18101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BA637B8-F4B9-D42F-FA97-C10EDA5DDEB0}"/>
                </a:ext>
              </a:extLst>
            </p:cNvPr>
            <p:cNvSpPr txBox="1"/>
            <p:nvPr/>
          </p:nvSpPr>
          <p:spPr>
            <a:xfrm>
              <a:off x="3872318" y="5796692"/>
              <a:ext cx="615739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K-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mer</a:t>
              </a:r>
              <a:endParaRPr lang="en-US" sz="16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044CDC8-6BA7-A0E6-C3ED-48F43F307F49}"/>
                </a:ext>
              </a:extLst>
            </p:cNvPr>
            <p:cNvSpPr txBox="1"/>
            <p:nvPr/>
          </p:nvSpPr>
          <p:spPr>
            <a:xfrm>
              <a:off x="4718107" y="5796692"/>
              <a:ext cx="615739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</a:t>
              </a:r>
              <a:endParaRPr lang="en-US" sz="16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A5F5564-280F-EC83-76C1-15BE803FA474}"/>
                </a:ext>
              </a:extLst>
            </p:cNvPr>
            <p:cNvSpPr txBox="1"/>
            <p:nvPr/>
          </p:nvSpPr>
          <p:spPr>
            <a:xfrm>
              <a:off x="3752778" y="4932580"/>
              <a:ext cx="767311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AAAAAA</a:t>
              </a:r>
              <a:endParaRPr lang="en-US" sz="16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1B9C5FD-9467-61A3-9110-F7DC3445B878}"/>
                </a:ext>
              </a:extLst>
            </p:cNvPr>
            <p:cNvSpPr txBox="1"/>
            <p:nvPr/>
          </p:nvSpPr>
          <p:spPr>
            <a:xfrm>
              <a:off x="3752778" y="5552839"/>
              <a:ext cx="767311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TTTTTT</a:t>
              </a:r>
              <a:endParaRPr lang="en-US" sz="16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5271D79-DEC3-6F1E-5B8D-20191E23B2B8}"/>
                </a:ext>
              </a:extLst>
            </p:cNvPr>
            <p:cNvCxnSpPr>
              <a:cxnSpLocks/>
            </p:cNvCxnSpPr>
            <p:nvPr/>
          </p:nvCxnSpPr>
          <p:spPr>
            <a:xfrm>
              <a:off x="3673908" y="5545736"/>
              <a:ext cx="18101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3AA89F2-C431-BAAC-C428-0ADC125263CA}"/>
                </a:ext>
              </a:extLst>
            </p:cNvPr>
            <p:cNvCxnSpPr>
              <a:cxnSpLocks/>
            </p:cNvCxnSpPr>
            <p:nvPr/>
          </p:nvCxnSpPr>
          <p:spPr>
            <a:xfrm>
              <a:off x="3673908" y="5183950"/>
              <a:ext cx="18101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877F2B4-0457-13B2-5272-9776FDB90D5B}"/>
                </a:ext>
              </a:extLst>
            </p:cNvPr>
            <p:cNvSpPr txBox="1"/>
            <p:nvPr/>
          </p:nvSpPr>
          <p:spPr>
            <a:xfrm rot="5400000">
              <a:off x="4085962" y="5242488"/>
              <a:ext cx="233304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16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F7521EE-AF08-75AC-F8D5-8C34E6E46CFF}"/>
                </a:ext>
              </a:extLst>
            </p:cNvPr>
            <p:cNvSpPr txBox="1"/>
            <p:nvPr/>
          </p:nvSpPr>
          <p:spPr>
            <a:xfrm>
              <a:off x="4695954" y="4932580"/>
              <a:ext cx="638699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-0.29</a:t>
              </a:r>
              <a:endParaRPr lang="en-US" sz="16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AC564D8-F681-150F-C0C2-4DDB4AE16399}"/>
                </a:ext>
              </a:extLst>
            </p:cNvPr>
            <p:cNvSpPr txBox="1"/>
            <p:nvPr/>
          </p:nvSpPr>
          <p:spPr>
            <a:xfrm>
              <a:off x="4793181" y="5552838"/>
              <a:ext cx="541472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0.04</a:t>
              </a:r>
              <a:endParaRPr lang="en-US" sz="16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1FC0BBC-94A6-27AD-E9BB-BF8F7F2A72F5}"/>
                </a:ext>
              </a:extLst>
            </p:cNvPr>
            <p:cNvSpPr txBox="1"/>
            <p:nvPr/>
          </p:nvSpPr>
          <p:spPr>
            <a:xfrm rot="5400000">
              <a:off x="4976321" y="5242488"/>
              <a:ext cx="233304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16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65F7534-668A-6727-3B91-636BE69C18D4}"/>
              </a:ext>
            </a:extLst>
          </p:cNvPr>
          <p:cNvSpPr/>
          <p:nvPr/>
        </p:nvSpPr>
        <p:spPr>
          <a:xfrm>
            <a:off x="-1940" y="773853"/>
            <a:ext cx="9144000" cy="5545777"/>
          </a:xfrm>
          <a:prstGeom prst="rect">
            <a:avLst/>
          </a:prstGeom>
          <a:solidFill>
            <a:schemeClr val="bg2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497BE57-6790-BD2E-2CD2-A9C603E0C860}"/>
              </a:ext>
            </a:extLst>
          </p:cNvPr>
          <p:cNvSpPr txBox="1"/>
          <p:nvPr/>
        </p:nvSpPr>
        <p:spPr>
          <a:xfrm>
            <a:off x="178200" y="2194464"/>
            <a:ext cx="8787600" cy="2469073"/>
          </a:xfrm>
          <a:prstGeom prst="roundRect">
            <a:avLst>
              <a:gd name="adj" fmla="val 9377"/>
            </a:avLst>
          </a:prstGeom>
          <a:solidFill>
            <a:srgbClr val="E5EFFF"/>
          </a:solidFill>
          <a:ln w="28575">
            <a:solidFill>
              <a:srgbClr val="4473C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we directly match signals to each other?</a:t>
            </a:r>
          </a:p>
        </p:txBody>
      </p:sp>
    </p:spTree>
    <p:extLst>
      <p:ext uri="{BB962C8B-B14F-4D97-AF65-F5344CB8AC3E}">
        <p14:creationId xmlns:p14="http://schemas.microsoft.com/office/powerpoint/2010/main" val="2144121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642BC-316F-3692-519F-F79B08147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F6ACF8-F22C-A96C-3C24-C524EC3CB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RawHash Overview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174B3D-DF84-2F39-1217-557F85D1DC06}"/>
              </a:ext>
            </a:extLst>
          </p:cNvPr>
          <p:cNvGrpSpPr/>
          <p:nvPr/>
        </p:nvGrpSpPr>
        <p:grpSpPr>
          <a:xfrm>
            <a:off x="1369901" y="907279"/>
            <a:ext cx="2593031" cy="867696"/>
            <a:chOff x="1369901" y="907279"/>
            <a:chExt cx="2593031" cy="867696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02544A99-E994-3A49-D3F0-62302C73F81A}"/>
                </a:ext>
              </a:extLst>
            </p:cNvPr>
            <p:cNvSpPr/>
            <p:nvPr/>
          </p:nvSpPr>
          <p:spPr>
            <a:xfrm>
              <a:off x="1509255" y="1305197"/>
              <a:ext cx="2318505" cy="469778"/>
            </a:xfrm>
            <a:prstGeom prst="roundRect">
              <a:avLst/>
            </a:prstGeom>
            <a:solidFill>
              <a:srgbClr val="FFE69A"/>
            </a:solidFill>
            <a:ln w="19050" cap="flat" cmpd="sng" algn="ctr">
              <a:solidFill>
                <a:srgbClr val="FFAE3C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...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...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40A01ED-B7B8-6DFD-69A6-5FCC6468A874}"/>
                </a:ext>
              </a:extLst>
            </p:cNvPr>
            <p:cNvSpPr/>
            <p:nvPr/>
          </p:nvSpPr>
          <p:spPr>
            <a:xfrm>
              <a:off x="1369901" y="907279"/>
              <a:ext cx="259303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 Genome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2F9925E-B8A2-9C22-0D91-33FC57DB6540}"/>
              </a:ext>
            </a:extLst>
          </p:cNvPr>
          <p:cNvGrpSpPr/>
          <p:nvPr/>
        </p:nvGrpSpPr>
        <p:grpSpPr>
          <a:xfrm>
            <a:off x="1871835" y="2412513"/>
            <a:ext cx="1601934" cy="624200"/>
            <a:chOff x="-19633" y="4151474"/>
            <a:chExt cx="1601934" cy="624200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F60C2A6-EECE-FC3A-21AA-9F27E682D5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334" y="4151474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45C3BE2D-4F86-55FE-B3B6-3D0158C74117}"/>
                </a:ext>
              </a:extLst>
            </p:cNvPr>
            <p:cNvSpPr/>
            <p:nvPr/>
          </p:nvSpPr>
          <p:spPr>
            <a:xfrm>
              <a:off x="-19633" y="4467898"/>
              <a:ext cx="1601934" cy="307776"/>
            </a:xfrm>
            <a:prstGeom prst="roundRect">
              <a:avLst/>
            </a:prstGeom>
            <a:solidFill>
              <a:srgbClr val="FFEADB"/>
            </a:solidFill>
            <a:ln w="19050" cap="flat" cmpd="sng" algn="ctr">
              <a:solidFill>
                <a:srgbClr val="E56D0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Quantization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1336AFA-488C-EE60-74C4-6C1E1712E451}"/>
              </a:ext>
            </a:extLst>
          </p:cNvPr>
          <p:cNvGrpSpPr/>
          <p:nvPr/>
        </p:nvGrpSpPr>
        <p:grpSpPr>
          <a:xfrm>
            <a:off x="5734040" y="2412513"/>
            <a:ext cx="1600200" cy="624200"/>
            <a:chOff x="469929" y="4173245"/>
            <a:chExt cx="1600200" cy="624200"/>
          </a:xfrm>
        </p:grpSpPr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F9F920EE-EA58-DB77-2379-5A34A9FB36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029" y="4173245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0472ADC5-A378-77F1-C4B0-39BEA1515A0C}"/>
                </a:ext>
              </a:extLst>
            </p:cNvPr>
            <p:cNvSpPr/>
            <p:nvPr/>
          </p:nvSpPr>
          <p:spPr>
            <a:xfrm>
              <a:off x="469929" y="4489669"/>
              <a:ext cx="1600200" cy="307776"/>
            </a:xfrm>
            <a:prstGeom prst="roundRect">
              <a:avLst/>
            </a:prstGeom>
            <a:solidFill>
              <a:srgbClr val="FFEADB"/>
            </a:solidFill>
            <a:ln w="19050" cap="flat" cmpd="sng" algn="ctr">
              <a:solidFill>
                <a:srgbClr val="E56D0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Quantization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A9B8E39-8084-FDCA-D202-0ECD4B6C4716}"/>
              </a:ext>
            </a:extLst>
          </p:cNvPr>
          <p:cNvGrpSpPr/>
          <p:nvPr/>
        </p:nvGrpSpPr>
        <p:grpSpPr>
          <a:xfrm>
            <a:off x="1559578" y="1781867"/>
            <a:ext cx="2226448" cy="623485"/>
            <a:chOff x="1559578" y="1781867"/>
            <a:chExt cx="2226448" cy="62348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23319E1-89C9-C152-BCC9-EF5F484C1DCE}"/>
                </a:ext>
              </a:extLst>
            </p:cNvPr>
            <p:cNvSpPr/>
            <p:nvPr/>
          </p:nvSpPr>
          <p:spPr>
            <a:xfrm>
              <a:off x="1559578" y="2097576"/>
              <a:ext cx="2226448" cy="307776"/>
            </a:xfrm>
            <a:prstGeom prst="roundRect">
              <a:avLst/>
            </a:prstGeom>
            <a:solidFill>
              <a:srgbClr val="FFEADB"/>
            </a:solidFill>
            <a:ln w="19050" cap="flat" cmpd="sng" algn="ctr">
              <a:solidFill>
                <a:srgbClr val="E56D0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 Conversion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6210818-710E-5AFC-07BA-3667D759D3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6416" y="1781867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CCE137-BC68-452A-2860-16C24A7EC418}"/>
              </a:ext>
            </a:extLst>
          </p:cNvPr>
          <p:cNvGrpSpPr/>
          <p:nvPr/>
        </p:nvGrpSpPr>
        <p:grpSpPr>
          <a:xfrm>
            <a:off x="5420916" y="1781867"/>
            <a:ext cx="2226448" cy="623485"/>
            <a:chOff x="5420916" y="1781867"/>
            <a:chExt cx="2226448" cy="62348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847DEF0-E138-5941-1984-83F63D57B8DB}"/>
                </a:ext>
              </a:extLst>
            </p:cNvPr>
            <p:cNvSpPr/>
            <p:nvPr/>
          </p:nvSpPr>
          <p:spPr>
            <a:xfrm>
              <a:off x="5420916" y="2097576"/>
              <a:ext cx="2226448" cy="307776"/>
            </a:xfrm>
            <a:prstGeom prst="roundRect">
              <a:avLst/>
            </a:prstGeom>
            <a:solidFill>
              <a:srgbClr val="FFEADB"/>
            </a:solidFill>
            <a:ln w="19050" cap="flat" cmpd="sng" algn="ctr">
              <a:solidFill>
                <a:srgbClr val="E56D0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 Processing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A9B0780-F4EF-3776-7A24-4161210AAA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35336" y="1781867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7FA5954-2F81-D526-F42B-587C403D3BDC}"/>
              </a:ext>
            </a:extLst>
          </p:cNvPr>
          <p:cNvGrpSpPr/>
          <p:nvPr/>
        </p:nvGrpSpPr>
        <p:grpSpPr>
          <a:xfrm>
            <a:off x="5103050" y="907279"/>
            <a:ext cx="2857855" cy="888383"/>
            <a:chOff x="5103050" y="907279"/>
            <a:chExt cx="2857855" cy="88838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3428475-5C0F-AC86-D8E6-34C632C477FC}"/>
                </a:ext>
              </a:extLst>
            </p:cNvPr>
            <p:cNvSpPr txBox="1"/>
            <p:nvPr/>
          </p:nvSpPr>
          <p:spPr>
            <a:xfrm>
              <a:off x="5103050" y="907279"/>
              <a:ext cx="2857855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Nanopore Signals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8113BD3-E399-C493-FED0-21E6E2C2E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8702"/>
            <a:stretch/>
          </p:blipFill>
          <p:spPr>
            <a:xfrm>
              <a:off x="5781100" y="1274312"/>
              <a:ext cx="1505945" cy="521350"/>
            </a:xfrm>
            <a:prstGeom prst="rect">
              <a:avLst/>
            </a:prstGeom>
            <a:ln w="31750">
              <a:solidFill>
                <a:schemeClr val="tx1"/>
              </a:solidFill>
            </a:ln>
          </p:spPr>
        </p:pic>
      </p:grp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7AA76D4B-28FA-8DEE-AEE0-FB8BC8B12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284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8927E-3523-7F38-C05E-DF349A6BA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911DAE-6FF6-E22D-9EF5-3F8D6A18F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94DE28-99C9-D8ED-F3DE-16E27856D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in Raw Signal Analysis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7885F67-2262-09DA-C0B0-FFE4733AD5F6}"/>
              </a:ext>
            </a:extLst>
          </p:cNvPr>
          <p:cNvGrpSpPr/>
          <p:nvPr/>
        </p:nvGrpSpPr>
        <p:grpSpPr>
          <a:xfrm>
            <a:off x="909992" y="799245"/>
            <a:ext cx="7324017" cy="336819"/>
            <a:chOff x="909992" y="799245"/>
            <a:chExt cx="7324017" cy="336819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6B24D16-A019-A5C8-571C-B0170CBE0D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9992" y="1136064"/>
              <a:ext cx="7324017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E0E313D-352D-55AE-CDC9-C8C2582BBAEE}"/>
                </a:ext>
              </a:extLst>
            </p:cNvPr>
            <p:cNvSpPr txBox="1"/>
            <p:nvPr/>
          </p:nvSpPr>
          <p:spPr>
            <a:xfrm>
              <a:off x="1557008" y="799245"/>
              <a:ext cx="5775612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Sequencing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+mn-cs"/>
                </a:rPr>
                <a:t>with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Different Nanopores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3C429AA-B350-75CE-8E94-3C1C1A4BA4E9}"/>
              </a:ext>
            </a:extLst>
          </p:cNvPr>
          <p:cNvGrpSpPr/>
          <p:nvPr/>
        </p:nvGrpSpPr>
        <p:grpSpPr>
          <a:xfrm>
            <a:off x="1221479" y="3569773"/>
            <a:ext cx="6627912" cy="538853"/>
            <a:chOff x="607596" y="4127412"/>
            <a:chExt cx="7588223" cy="636427"/>
          </a:xfrm>
        </p:grpSpPr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39437C30-0D10-A43D-BCB8-C4B9C2B57C7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06362" y="4414856"/>
              <a:ext cx="1342" cy="348983"/>
            </a:xfrm>
            <a:prstGeom prst="straightConnector1">
              <a:avLst/>
            </a:prstGeom>
            <a:ln w="76200">
              <a:solidFill>
                <a:srgbClr val="C006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Right Brace 142">
              <a:extLst>
                <a:ext uri="{FF2B5EF4-FFF2-40B4-BE49-F238E27FC236}">
                  <a16:creationId xmlns:a16="http://schemas.microsoft.com/office/drawing/2014/main" id="{DBFAA00E-BBC6-95D3-687A-1CA291289964}"/>
                </a:ext>
              </a:extLst>
            </p:cNvPr>
            <p:cNvSpPr/>
            <p:nvPr/>
          </p:nvSpPr>
          <p:spPr>
            <a:xfrm rot="5400000">
              <a:off x="4197379" y="537629"/>
              <a:ext cx="408657" cy="7588223"/>
            </a:xfrm>
            <a:prstGeom prst="rightBrace">
              <a:avLst>
                <a:gd name="adj1" fmla="val 30298"/>
                <a:gd name="adj2" fmla="val 50000"/>
              </a:avLst>
            </a:prstGeom>
            <a:ln w="57150">
              <a:solidFill>
                <a:srgbClr val="C006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2706C8D-F081-C53F-7ADC-F65D7F8F50B8}"/>
              </a:ext>
            </a:extLst>
          </p:cNvPr>
          <p:cNvGrpSpPr/>
          <p:nvPr/>
        </p:nvGrpSpPr>
        <p:grpSpPr>
          <a:xfrm>
            <a:off x="266450" y="4168657"/>
            <a:ext cx="8611101" cy="548640"/>
            <a:chOff x="1391386" y="5685945"/>
            <a:chExt cx="8611101" cy="54864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1E1120B-37FD-8A35-EE42-0992491DEFF7}"/>
                </a:ext>
              </a:extLst>
            </p:cNvPr>
            <p:cNvSpPr/>
            <p:nvPr/>
          </p:nvSpPr>
          <p:spPr>
            <a:xfrm>
              <a:off x="2046750" y="5806377"/>
              <a:ext cx="7955737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Noise causes slight differences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 raw signals from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 same k-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mer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15B8A06-BDCB-6010-5DD0-2F813DA362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91386" y="5685945"/>
              <a:ext cx="548640" cy="548640"/>
            </a:xfrm>
            <a:prstGeom prst="ellipse">
              <a:avLst/>
            </a:prstGeom>
            <a:solidFill>
              <a:srgbClr val="FFE0D6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-4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Quire Sans" panose="020B0502040400020003" pitchFamily="34" charset="0"/>
                </a:rPr>
                <a:t>✕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CC86632-6421-33F4-CA74-3CBB5416B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822118" y="1178581"/>
            <a:ext cx="150368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8AF1F9-4F61-5A91-6BAE-35D075855B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822118" y="1178581"/>
            <a:ext cx="1503680" cy="1828800"/>
          </a:xfrm>
          <a:prstGeom prst="rect">
            <a:avLst/>
          </a:prstGeom>
        </p:spPr>
      </p:pic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81DAF4BB-A0F8-7309-EE25-EC2D340689A0}"/>
              </a:ext>
            </a:extLst>
          </p:cNvPr>
          <p:cNvSpPr/>
          <p:nvPr/>
        </p:nvSpPr>
        <p:spPr>
          <a:xfrm>
            <a:off x="4403383" y="1860005"/>
            <a:ext cx="249383" cy="976553"/>
          </a:xfrm>
          <a:prstGeom prst="roundRect">
            <a:avLst/>
          </a:prstGeom>
          <a:noFill/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2338DF-54EB-D8A6-63F6-61DC44A8BF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357500" y="1178581"/>
            <a:ext cx="1503680" cy="182880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5AD40A5-86F0-9AA5-7A69-DEABEEFF7C12}"/>
              </a:ext>
            </a:extLst>
          </p:cNvPr>
          <p:cNvSpPr/>
          <p:nvPr/>
        </p:nvSpPr>
        <p:spPr>
          <a:xfrm>
            <a:off x="2938765" y="1860005"/>
            <a:ext cx="249383" cy="976553"/>
          </a:xfrm>
          <a:prstGeom prst="roundRect">
            <a:avLst/>
          </a:prstGeom>
          <a:noFill/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4682F6B-2E52-9FCC-6B72-BE5761C121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92882" y="1178581"/>
            <a:ext cx="1503680" cy="1828800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21CE799-2AA6-84D7-0991-3721F3F9BE01}"/>
              </a:ext>
            </a:extLst>
          </p:cNvPr>
          <p:cNvSpPr/>
          <p:nvPr/>
        </p:nvSpPr>
        <p:spPr>
          <a:xfrm>
            <a:off x="1474147" y="1860005"/>
            <a:ext cx="249383" cy="976553"/>
          </a:xfrm>
          <a:prstGeom prst="roundRect">
            <a:avLst/>
          </a:prstGeom>
          <a:noFill/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721C493-1AE3-144E-663D-47A051E1F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286736" y="1178581"/>
            <a:ext cx="1503680" cy="1828800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92D3355-B59D-0A20-015D-B84E4BF83ACB}"/>
              </a:ext>
            </a:extLst>
          </p:cNvPr>
          <p:cNvSpPr/>
          <p:nvPr/>
        </p:nvSpPr>
        <p:spPr>
          <a:xfrm>
            <a:off x="5868001" y="1860005"/>
            <a:ext cx="249383" cy="976553"/>
          </a:xfrm>
          <a:prstGeom prst="roundRect">
            <a:avLst/>
          </a:prstGeom>
          <a:noFill/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F431D5C-BC6C-E9D8-F60B-F8E60A8547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751355" y="1178581"/>
            <a:ext cx="1503680" cy="1828800"/>
          </a:xfrm>
          <a:prstGeom prst="rect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49E1B87-333E-25BA-D707-7B67805920CB}"/>
              </a:ext>
            </a:extLst>
          </p:cNvPr>
          <p:cNvSpPr/>
          <p:nvPr/>
        </p:nvSpPr>
        <p:spPr>
          <a:xfrm>
            <a:off x="7332620" y="1860005"/>
            <a:ext cx="249383" cy="976553"/>
          </a:xfrm>
          <a:prstGeom prst="roundRect">
            <a:avLst/>
          </a:prstGeom>
          <a:noFill/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902F7A6-A40C-4513-EAA9-D15EA152BD2C}"/>
              </a:ext>
            </a:extLst>
          </p:cNvPr>
          <p:cNvGrpSpPr/>
          <p:nvPr/>
        </p:nvGrpSpPr>
        <p:grpSpPr>
          <a:xfrm>
            <a:off x="2537224" y="2836558"/>
            <a:ext cx="1052463" cy="746720"/>
            <a:chOff x="2537224" y="2836558"/>
            <a:chExt cx="1052463" cy="746720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53B3B276-1E2F-B588-C878-13446A1B220E}"/>
                </a:ext>
              </a:extLst>
            </p:cNvPr>
            <p:cNvSpPr/>
            <p:nvPr/>
          </p:nvSpPr>
          <p:spPr>
            <a:xfrm>
              <a:off x="2537224" y="3272382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-0.07</a:t>
              </a:r>
              <a:endParaRPr kumimoji="0" lang="en-C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A9671705-DB2C-E8D2-3605-78F21FA82796}"/>
                </a:ext>
              </a:extLst>
            </p:cNvPr>
            <p:cNvCxnSpPr>
              <a:cxnSpLocks/>
              <a:stCxn id="123" idx="0"/>
              <a:endCxn id="17" idx="2"/>
            </p:cNvCxnSpPr>
            <p:nvPr/>
          </p:nvCxnSpPr>
          <p:spPr>
            <a:xfrm flipV="1">
              <a:off x="3063456" y="2836558"/>
              <a:ext cx="1" cy="43582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452246-A467-D67D-4C61-E22C20C1ED74}"/>
              </a:ext>
            </a:extLst>
          </p:cNvPr>
          <p:cNvGrpSpPr/>
          <p:nvPr/>
        </p:nvGrpSpPr>
        <p:grpSpPr>
          <a:xfrm>
            <a:off x="5466462" y="2836558"/>
            <a:ext cx="1052463" cy="746720"/>
            <a:chOff x="5466462" y="2836558"/>
            <a:chExt cx="1052463" cy="746720"/>
          </a:xfrm>
        </p:grpSpPr>
        <p:sp>
          <p:nvSpPr>
            <p:cNvPr id="125" name="Rounded Rectangle 124">
              <a:extLst>
                <a:ext uri="{FF2B5EF4-FFF2-40B4-BE49-F238E27FC236}">
                  <a16:creationId xmlns:a16="http://schemas.microsoft.com/office/drawing/2014/main" id="{3E9FDAEE-0B8B-88B9-6D17-B865B0751BFC}"/>
                </a:ext>
              </a:extLst>
            </p:cNvPr>
            <p:cNvSpPr/>
            <p:nvPr/>
          </p:nvSpPr>
          <p:spPr>
            <a:xfrm>
              <a:off x="5466462" y="3272382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-0.05</a:t>
              </a:r>
              <a:endParaRPr kumimoji="0" lang="en-C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0CF9AD94-C9A2-6096-4B10-19905A04E030}"/>
                </a:ext>
              </a:extLst>
            </p:cNvPr>
            <p:cNvCxnSpPr>
              <a:cxnSpLocks/>
              <a:stCxn id="125" idx="0"/>
              <a:endCxn id="26" idx="2"/>
            </p:cNvCxnSpPr>
            <p:nvPr/>
          </p:nvCxnSpPr>
          <p:spPr>
            <a:xfrm flipH="1" flipV="1">
              <a:off x="5992693" y="2836558"/>
              <a:ext cx="1" cy="43582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AE0EC34-67DB-ECF8-F7DD-3D1F93B16E4A}"/>
              </a:ext>
            </a:extLst>
          </p:cNvPr>
          <p:cNvGrpSpPr/>
          <p:nvPr/>
        </p:nvGrpSpPr>
        <p:grpSpPr>
          <a:xfrm>
            <a:off x="4001843" y="2836558"/>
            <a:ext cx="1052463" cy="746720"/>
            <a:chOff x="4001843" y="2836558"/>
            <a:chExt cx="1052463" cy="746720"/>
          </a:xfrm>
        </p:grpSpPr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A6E0E1F4-014B-B2B8-2B85-E57D67040078}"/>
                </a:ext>
              </a:extLst>
            </p:cNvPr>
            <p:cNvSpPr/>
            <p:nvPr/>
          </p:nvSpPr>
          <p:spPr>
            <a:xfrm>
              <a:off x="4001843" y="3272382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-0.06</a:t>
              </a:r>
              <a:endParaRPr kumimoji="0" lang="en-C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3759F526-CBC1-B3D0-D768-A9623FA59B6D}"/>
                </a:ext>
              </a:extLst>
            </p:cNvPr>
            <p:cNvCxnSpPr>
              <a:cxnSpLocks/>
              <a:stCxn id="60" idx="0"/>
              <a:endCxn id="43" idx="2"/>
            </p:cNvCxnSpPr>
            <p:nvPr/>
          </p:nvCxnSpPr>
          <p:spPr>
            <a:xfrm flipV="1">
              <a:off x="4528075" y="2836558"/>
              <a:ext cx="0" cy="43582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3610170-0B94-905E-B51A-1AC560D809A2}"/>
              </a:ext>
            </a:extLst>
          </p:cNvPr>
          <p:cNvGrpSpPr/>
          <p:nvPr/>
        </p:nvGrpSpPr>
        <p:grpSpPr>
          <a:xfrm>
            <a:off x="1072606" y="2836558"/>
            <a:ext cx="1052463" cy="746720"/>
            <a:chOff x="1072606" y="2836558"/>
            <a:chExt cx="1052463" cy="746720"/>
          </a:xfrm>
        </p:grpSpPr>
        <p:sp>
          <p:nvSpPr>
            <p:cNvPr id="124" name="Rounded Rectangle 123">
              <a:extLst>
                <a:ext uri="{FF2B5EF4-FFF2-40B4-BE49-F238E27FC236}">
                  <a16:creationId xmlns:a16="http://schemas.microsoft.com/office/drawing/2014/main" id="{FB0F00A4-3DD3-96C7-A3F9-64942444B64D}"/>
                </a:ext>
              </a:extLst>
            </p:cNvPr>
            <p:cNvSpPr/>
            <p:nvPr/>
          </p:nvSpPr>
          <p:spPr>
            <a:xfrm>
              <a:off x="1072606" y="3272382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-0.05</a:t>
              </a:r>
              <a:endParaRPr kumimoji="0" lang="en-C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31C0D0B2-293C-C8DA-9409-ACB6682A57F3}"/>
                </a:ext>
              </a:extLst>
            </p:cNvPr>
            <p:cNvCxnSpPr>
              <a:cxnSpLocks/>
              <a:stCxn id="124" idx="0"/>
              <a:endCxn id="19" idx="2"/>
            </p:cNvCxnSpPr>
            <p:nvPr/>
          </p:nvCxnSpPr>
          <p:spPr>
            <a:xfrm flipV="1">
              <a:off x="1598838" y="2836558"/>
              <a:ext cx="1" cy="43582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E1CB44E-4713-A9F4-9825-5C8BFBB5603F}"/>
              </a:ext>
            </a:extLst>
          </p:cNvPr>
          <p:cNvGrpSpPr/>
          <p:nvPr/>
        </p:nvGrpSpPr>
        <p:grpSpPr>
          <a:xfrm>
            <a:off x="6931080" y="2836558"/>
            <a:ext cx="1052463" cy="746720"/>
            <a:chOff x="6931080" y="2836558"/>
            <a:chExt cx="1052463" cy="746720"/>
          </a:xfrm>
        </p:grpSpPr>
        <p:sp>
          <p:nvSpPr>
            <p:cNvPr id="126" name="Rounded Rectangle 125">
              <a:extLst>
                <a:ext uri="{FF2B5EF4-FFF2-40B4-BE49-F238E27FC236}">
                  <a16:creationId xmlns:a16="http://schemas.microsoft.com/office/drawing/2014/main" id="{65E597CA-66F5-58FF-5B8B-E980CAF1356D}"/>
                </a:ext>
              </a:extLst>
            </p:cNvPr>
            <p:cNvSpPr/>
            <p:nvPr/>
          </p:nvSpPr>
          <p:spPr>
            <a:xfrm>
              <a:off x="6931080" y="3272382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-0.06</a:t>
              </a:r>
              <a:endParaRPr kumimoji="0" lang="en-C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257A775E-72A9-242F-D67B-344F1D9F4340}"/>
                </a:ext>
              </a:extLst>
            </p:cNvPr>
            <p:cNvCxnSpPr>
              <a:cxnSpLocks/>
              <a:stCxn id="126" idx="0"/>
              <a:endCxn id="29" idx="2"/>
            </p:cNvCxnSpPr>
            <p:nvPr/>
          </p:nvCxnSpPr>
          <p:spPr>
            <a:xfrm flipV="1">
              <a:off x="7457312" y="2836558"/>
              <a:ext cx="0" cy="43582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4D81CD6-9A19-F15B-1D64-1A2F1EBB21A1}"/>
              </a:ext>
            </a:extLst>
          </p:cNvPr>
          <p:cNvSpPr txBox="1"/>
          <p:nvPr/>
        </p:nvSpPr>
        <p:spPr>
          <a:xfrm>
            <a:off x="153496" y="3126752"/>
            <a:ext cx="919110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Signals: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4A89D28-369E-0FF1-9ED0-E47599326D52}"/>
              </a:ext>
            </a:extLst>
          </p:cNvPr>
          <p:cNvGrpSpPr/>
          <p:nvPr/>
        </p:nvGrpSpPr>
        <p:grpSpPr>
          <a:xfrm>
            <a:off x="266450" y="4990380"/>
            <a:ext cx="7439463" cy="548640"/>
            <a:chOff x="266450" y="5005156"/>
            <a:chExt cx="7439463" cy="548640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DBE386D-C2D3-43E3-6F09-89E69BFB81B3}"/>
                </a:ext>
              </a:extLst>
            </p:cNvPr>
            <p:cNvSpPr/>
            <p:nvPr/>
          </p:nvSpPr>
          <p:spPr>
            <a:xfrm>
              <a:off x="889447" y="5125588"/>
              <a:ext cx="6816466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Challenge: Directly matching raw signals is not feasible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A04B6EC-B953-BCE1-DF8C-F346AA13AC36}"/>
                </a:ext>
              </a:extLst>
            </p:cNvPr>
            <p:cNvGrpSpPr/>
            <p:nvPr/>
          </p:nvGrpSpPr>
          <p:grpSpPr>
            <a:xfrm>
              <a:off x="266450" y="5005156"/>
              <a:ext cx="548640" cy="548640"/>
              <a:chOff x="-282190" y="5148806"/>
              <a:chExt cx="548640" cy="54864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EA2561F5-02BC-173B-EE0E-DBFA16E65A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282190" y="5148806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-4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Quire Sans" panose="020B0502040400020003" pitchFamily="34" charset="0"/>
                </a:endParaRPr>
              </a:p>
            </p:txBody>
          </p:sp>
          <p:pic>
            <p:nvPicPr>
              <p:cNvPr id="38" name="Graphic 37" descr="Research with solid fill">
                <a:extLst>
                  <a:ext uri="{FF2B5EF4-FFF2-40B4-BE49-F238E27FC236}">
                    <a16:creationId xmlns:a16="http://schemas.microsoft.com/office/drawing/2014/main" id="{AEB4142C-8852-A7A2-93FC-1D1322A60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-236470" y="5194526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B7CB3A-2F59-F7FC-EA7D-527FDFB6448E}"/>
              </a:ext>
            </a:extLst>
          </p:cNvPr>
          <p:cNvGrpSpPr/>
          <p:nvPr/>
        </p:nvGrpSpPr>
        <p:grpSpPr>
          <a:xfrm>
            <a:off x="266450" y="5812104"/>
            <a:ext cx="7849437" cy="548640"/>
            <a:chOff x="266450" y="5812104"/>
            <a:chExt cx="7849437" cy="54864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0649ACE-7B38-BBFF-745D-1837E4BF32AD}"/>
                </a:ext>
              </a:extLst>
            </p:cNvPr>
            <p:cNvSpPr/>
            <p:nvPr/>
          </p:nvSpPr>
          <p:spPr>
            <a:xfrm>
              <a:off x="889447" y="5932536"/>
              <a:ext cx="7226440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Challenge: A single k-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mer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is too short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for accurate matching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89702BB-E44D-D853-85F3-66F358E81D9A}"/>
                </a:ext>
              </a:extLst>
            </p:cNvPr>
            <p:cNvGrpSpPr/>
            <p:nvPr/>
          </p:nvGrpSpPr>
          <p:grpSpPr>
            <a:xfrm>
              <a:off x="266450" y="5812104"/>
              <a:ext cx="548640" cy="548640"/>
              <a:chOff x="-782810" y="5832369"/>
              <a:chExt cx="548640" cy="54864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7472FB3-BEB9-4E17-C866-B7083D64A4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782810" y="5832369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-4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Quire Sans" panose="020B0502040400020003" pitchFamily="34" charset="0"/>
                </a:endParaRPr>
              </a:p>
            </p:txBody>
          </p:sp>
          <p:pic>
            <p:nvPicPr>
              <p:cNvPr id="40" name="Graphic 39" descr="Lost with solid fill">
                <a:extLst>
                  <a:ext uri="{FF2B5EF4-FFF2-40B4-BE49-F238E27FC236}">
                    <a16:creationId xmlns:a16="http://schemas.microsoft.com/office/drawing/2014/main" id="{92567F73-68D0-6395-5EA1-BE9C64ABF2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-737090" y="5878089"/>
                <a:ext cx="457200" cy="457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281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7" grpId="0" animBg="1"/>
      <p:bldP spid="19" grpId="0" animBg="1"/>
      <p:bldP spid="26" grpId="0" animBg="1"/>
      <p:bldP spid="29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109708-C0EE-C029-DB20-C5083C8D5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57" y="95697"/>
            <a:ext cx="8954443" cy="770467"/>
          </a:xfrm>
        </p:spPr>
        <p:txBody>
          <a:bodyPr lIns="0" rIns="0">
            <a:normAutofit/>
          </a:bodyPr>
          <a:lstStyle/>
          <a:p>
            <a:r>
              <a:rPr lang="en-US" sz="3600" dirty="0">
                <a:latin typeface="Garamond" panose="02020404030301010803" pitchFamily="18" charset="0"/>
                <a:ea typeface="+mn-ea"/>
              </a:rPr>
              <a:t>Recall: Key Applications of Genome Analysis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E38B30-0FC2-EED4-19C4-A2F213DB7E26}"/>
              </a:ext>
            </a:extLst>
          </p:cNvPr>
          <p:cNvGrpSpPr/>
          <p:nvPr/>
        </p:nvGrpSpPr>
        <p:grpSpPr>
          <a:xfrm>
            <a:off x="207154" y="989275"/>
            <a:ext cx="4297680" cy="2666844"/>
            <a:chOff x="207154" y="989275"/>
            <a:chExt cx="4297680" cy="2666844"/>
          </a:xfrm>
        </p:grpSpPr>
        <p:pic>
          <p:nvPicPr>
            <p:cNvPr id="5" name="Content Placeholder 5">
              <a:extLst>
                <a:ext uri="{FF2B5EF4-FFF2-40B4-BE49-F238E27FC236}">
                  <a16:creationId xmlns:a16="http://schemas.microsoft.com/office/drawing/2014/main" id="{9217C2C4-DDF6-D7C2-5BD3-C256134D1D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1547" y="989275"/>
              <a:ext cx="1968896" cy="1965960"/>
            </a:xfrm>
            <a:prstGeom prst="roundRect">
              <a:avLst>
                <a:gd name="adj" fmla="val 35390"/>
              </a:avLst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51413F-670E-2A19-24B9-FFE5FFC64063}"/>
                </a:ext>
              </a:extLst>
            </p:cNvPr>
            <p:cNvSpPr/>
            <p:nvPr/>
          </p:nvSpPr>
          <p:spPr>
            <a:xfrm>
              <a:off x="207154" y="3040566"/>
              <a:ext cx="4297680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Uncovering and treating diseases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linked to genomic variations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F1F351-EF22-0D7E-F94C-B34A775A9988}"/>
              </a:ext>
            </a:extLst>
          </p:cNvPr>
          <p:cNvGrpSpPr/>
          <p:nvPr/>
        </p:nvGrpSpPr>
        <p:grpSpPr>
          <a:xfrm>
            <a:off x="1088927" y="3955175"/>
            <a:ext cx="2534134" cy="2604453"/>
            <a:chOff x="1088927" y="3955175"/>
            <a:chExt cx="2534134" cy="260445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ABFB8AC-C750-8518-1FBC-06E60DF658C5}"/>
                </a:ext>
              </a:extLst>
            </p:cNvPr>
            <p:cNvSpPr/>
            <p:nvPr/>
          </p:nvSpPr>
          <p:spPr>
            <a:xfrm>
              <a:off x="1088927" y="5944075"/>
              <a:ext cx="2534134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Detecting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pathogens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 the environment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AE97D67-7AE1-4AA4-9913-6C754268F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74482" y="3955175"/>
              <a:ext cx="1965960" cy="1965960"/>
            </a:xfrm>
            <a:prstGeom prst="roundRect">
              <a:avLst>
                <a:gd name="adj" fmla="val 33813"/>
              </a:avLst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FB97F4-B8D3-E9A9-A546-BD2782D336D8}"/>
              </a:ext>
            </a:extLst>
          </p:cNvPr>
          <p:cNvGrpSpPr/>
          <p:nvPr/>
        </p:nvGrpSpPr>
        <p:grpSpPr>
          <a:xfrm>
            <a:off x="5608996" y="3955175"/>
            <a:ext cx="2446077" cy="2612207"/>
            <a:chOff x="5608996" y="3955175"/>
            <a:chExt cx="2446077" cy="26122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3DD1AF-C105-17E7-8667-206E21015C1E}"/>
                </a:ext>
              </a:extLst>
            </p:cNvPr>
            <p:cNvSpPr/>
            <p:nvPr/>
          </p:nvSpPr>
          <p:spPr>
            <a:xfrm>
              <a:off x="5608996" y="5951829"/>
              <a:ext cx="2446077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Rapid surveillance of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disease outbreaks</a:t>
              </a:r>
            </a:p>
          </p:txBody>
        </p:sp>
        <p:pic>
          <p:nvPicPr>
            <p:cNvPr id="12" name="Picture 11" descr="A computer with a dna strand on the screen&#10;&#10;Description automatically generated">
              <a:extLst>
                <a:ext uri="{FF2B5EF4-FFF2-40B4-BE49-F238E27FC236}">
                  <a16:creationId xmlns:a16="http://schemas.microsoft.com/office/drawing/2014/main" id="{28ECC5D5-2444-6C2E-A181-0801C9DC2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3559" y="3955175"/>
              <a:ext cx="1988900" cy="1988900"/>
            </a:xfrm>
            <a:prstGeom prst="roundRect">
              <a:avLst>
                <a:gd name="adj" fmla="val 37687"/>
              </a:avLst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DB0E97-DB83-E334-A563-93E609B7E51D}"/>
              </a:ext>
            </a:extLst>
          </p:cNvPr>
          <p:cNvGrpSpPr/>
          <p:nvPr/>
        </p:nvGrpSpPr>
        <p:grpSpPr>
          <a:xfrm>
            <a:off x="5084180" y="989275"/>
            <a:ext cx="3517486" cy="2666844"/>
            <a:chOff x="5084180" y="989275"/>
            <a:chExt cx="3517486" cy="2666844"/>
          </a:xfrm>
        </p:grpSpPr>
        <p:pic>
          <p:nvPicPr>
            <p:cNvPr id="14" name="Picture 13" descr="A pair of hands holding a dna strand&#10;&#10;Description automatically generated">
              <a:extLst>
                <a:ext uri="{FF2B5EF4-FFF2-40B4-BE49-F238E27FC236}">
                  <a16:creationId xmlns:a16="http://schemas.microsoft.com/office/drawing/2014/main" id="{17BDF2DC-0F02-DC5A-ABD5-36F0658AB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3559" y="989275"/>
              <a:ext cx="1966262" cy="1965960"/>
            </a:xfrm>
            <a:prstGeom prst="roundRect">
              <a:avLst>
                <a:gd name="adj" fmla="val 33654"/>
              </a:avLst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DED0D9D-09D9-4FA1-C7B1-1EA771BF6BA9}"/>
                </a:ext>
              </a:extLst>
            </p:cNvPr>
            <p:cNvSpPr/>
            <p:nvPr/>
          </p:nvSpPr>
          <p:spPr>
            <a:xfrm>
              <a:off x="5084180" y="3040566"/>
              <a:ext cx="3517486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Alter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genomes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to solve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fundamental challenges of life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94573C1-8ED5-D579-1FF8-B331C1DF3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28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B034D-0E0E-1A81-8DC6-4C26CD432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F243AB-54B8-61DE-E591-C40210710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464C2A-D9FD-1DB8-66E9-E2781F8DE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RawHash Key Idea – Quantization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63FF9C9-5B04-6A0D-727D-E2BF47442EB5}"/>
              </a:ext>
            </a:extLst>
          </p:cNvPr>
          <p:cNvGrpSpPr/>
          <p:nvPr/>
        </p:nvGrpSpPr>
        <p:grpSpPr>
          <a:xfrm>
            <a:off x="936261" y="3710950"/>
            <a:ext cx="8124829" cy="961214"/>
            <a:chOff x="936261" y="3710950"/>
            <a:chExt cx="8124829" cy="96121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C304E3D-E56B-79A6-1843-079CA85A09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1869" y="4330040"/>
              <a:ext cx="7340973" cy="2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BF9C569-65F9-48D7-C930-76F5A686193E}"/>
                </a:ext>
              </a:extLst>
            </p:cNvPr>
            <p:cNvGrpSpPr/>
            <p:nvPr/>
          </p:nvGrpSpPr>
          <p:grpSpPr>
            <a:xfrm>
              <a:off x="936261" y="4364387"/>
              <a:ext cx="8124829" cy="307777"/>
              <a:chOff x="936261" y="4364387"/>
              <a:chExt cx="8124829" cy="307777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2F63DA6-F6BF-B586-2CDB-6FB031C9C0B7}"/>
                  </a:ext>
                </a:extLst>
              </p:cNvPr>
              <p:cNvSpPr txBox="1"/>
              <p:nvPr/>
            </p:nvSpPr>
            <p:spPr>
              <a:xfrm>
                <a:off x="2883981" y="4364387"/>
                <a:ext cx="411849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Range of signal values (normalized)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2EB400C-1D9F-DB79-9831-A7FB6C699659}"/>
                  </a:ext>
                </a:extLst>
              </p:cNvPr>
              <p:cNvSpPr txBox="1"/>
              <p:nvPr/>
            </p:nvSpPr>
            <p:spPr>
              <a:xfrm>
                <a:off x="936261" y="4364387"/>
                <a:ext cx="59810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-3.00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5C55A9B-0958-0145-60B6-8589DEB7C3C3}"/>
                  </a:ext>
                </a:extLst>
              </p:cNvPr>
              <p:cNvSpPr txBox="1"/>
              <p:nvPr/>
            </p:nvSpPr>
            <p:spPr>
              <a:xfrm>
                <a:off x="8352099" y="4364387"/>
                <a:ext cx="70899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+3.00</a:t>
                </a:r>
              </a:p>
            </p:txBody>
          </p:sp>
        </p:grp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C6583D14-987C-D224-8C4F-D4A040DCC949}"/>
                </a:ext>
              </a:extLst>
            </p:cNvPr>
            <p:cNvSpPr/>
            <p:nvPr/>
          </p:nvSpPr>
          <p:spPr>
            <a:xfrm>
              <a:off x="1241868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49AE07A-AFEB-932A-7262-F5F76CA480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1868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0DC6C9AA-65D3-FD72-AAE7-A3F83336333D}"/>
                </a:ext>
              </a:extLst>
            </p:cNvPr>
            <p:cNvSpPr/>
            <p:nvPr/>
          </p:nvSpPr>
          <p:spPr>
            <a:xfrm>
              <a:off x="1700786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F7178658-F67E-8402-AA20-98D70E0F7E03}"/>
                </a:ext>
              </a:extLst>
            </p:cNvPr>
            <p:cNvSpPr/>
            <p:nvPr/>
          </p:nvSpPr>
          <p:spPr>
            <a:xfrm>
              <a:off x="2159704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9E368B2B-0902-7DCC-E680-B2F0F9412BEB}"/>
                </a:ext>
              </a:extLst>
            </p:cNvPr>
            <p:cNvSpPr/>
            <p:nvPr/>
          </p:nvSpPr>
          <p:spPr>
            <a:xfrm>
              <a:off x="2618622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0FC1EC81-6598-367C-6DC2-811A64D63145}"/>
                </a:ext>
              </a:extLst>
            </p:cNvPr>
            <p:cNvSpPr/>
            <p:nvPr/>
          </p:nvSpPr>
          <p:spPr>
            <a:xfrm>
              <a:off x="3077540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43511EFE-38E0-4B65-4CAF-4FC987BBF314}"/>
                </a:ext>
              </a:extLst>
            </p:cNvPr>
            <p:cNvSpPr/>
            <p:nvPr/>
          </p:nvSpPr>
          <p:spPr>
            <a:xfrm>
              <a:off x="3536458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CE5C5272-9A35-58AF-02B9-03A489A23F9A}"/>
                </a:ext>
              </a:extLst>
            </p:cNvPr>
            <p:cNvSpPr/>
            <p:nvPr/>
          </p:nvSpPr>
          <p:spPr>
            <a:xfrm>
              <a:off x="3995376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FAC25767-FE9C-CC35-55D3-99EB5C8AF95C}"/>
                </a:ext>
              </a:extLst>
            </p:cNvPr>
            <p:cNvSpPr/>
            <p:nvPr/>
          </p:nvSpPr>
          <p:spPr>
            <a:xfrm>
              <a:off x="4454294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D91DCF4A-5B18-87B4-A2EA-6331F022B5EB}"/>
                </a:ext>
              </a:extLst>
            </p:cNvPr>
            <p:cNvSpPr/>
            <p:nvPr/>
          </p:nvSpPr>
          <p:spPr>
            <a:xfrm>
              <a:off x="4913212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DFFA4C77-71DE-97FB-7EA8-C3C726F18D9B}"/>
                </a:ext>
              </a:extLst>
            </p:cNvPr>
            <p:cNvSpPr/>
            <p:nvPr/>
          </p:nvSpPr>
          <p:spPr>
            <a:xfrm>
              <a:off x="5372130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A35A412B-DC86-C8AD-9963-899CD00F050D}"/>
                </a:ext>
              </a:extLst>
            </p:cNvPr>
            <p:cNvSpPr/>
            <p:nvPr/>
          </p:nvSpPr>
          <p:spPr>
            <a:xfrm>
              <a:off x="7666720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A837C7E1-6EBF-E025-F60C-780D6D275E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99359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C24C9882-B7F8-E384-3360-BB2990065B29}"/>
                </a:ext>
              </a:extLst>
            </p:cNvPr>
            <p:cNvSpPr/>
            <p:nvPr/>
          </p:nvSpPr>
          <p:spPr>
            <a:xfrm>
              <a:off x="8125642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BBFC96E6-F65B-C018-A90F-3141E938B0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1721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3496C6C2-B75F-3762-B375-EF7DDFF7F7B6}"/>
                </a:ext>
              </a:extLst>
            </p:cNvPr>
            <p:cNvSpPr/>
            <p:nvPr/>
          </p:nvSpPr>
          <p:spPr>
            <a:xfrm>
              <a:off x="5831048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022AD4E8-D2BB-1CA9-073E-9B1A6B69C0BB}"/>
                </a:ext>
              </a:extLst>
            </p:cNvPr>
            <p:cNvSpPr/>
            <p:nvPr/>
          </p:nvSpPr>
          <p:spPr>
            <a:xfrm>
              <a:off x="6289966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942308EE-571A-100F-17C2-AB935C26610E}"/>
                </a:ext>
              </a:extLst>
            </p:cNvPr>
            <p:cNvSpPr/>
            <p:nvPr/>
          </p:nvSpPr>
          <p:spPr>
            <a:xfrm>
              <a:off x="6748884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C8E30E18-C1A7-C643-0DBC-984B833179F2}"/>
                </a:ext>
              </a:extLst>
            </p:cNvPr>
            <p:cNvSpPr/>
            <p:nvPr/>
          </p:nvSpPr>
          <p:spPr>
            <a:xfrm>
              <a:off x="7207802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92840BCF-C351-7675-C95E-FA92333136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6850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C19586CE-FC00-8F32-DD7D-72A0909639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14341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E83DDE8C-F58D-9904-0DA1-18797AC44B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1832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B9EC689-623C-25F5-C3A5-55A640BC2B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9323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F32030D3-737C-F8AB-4AD5-48B46F5BCB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6814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3D899D2-0C17-78BF-871E-8CB0F8935D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4305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D4ED70D2-4DA9-0BC1-A9A0-EA92E6B4B6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1796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0980940D-4B64-3AAB-804A-B0A0057703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9287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7C97BD49-A3A8-B69C-4E2E-10817B0535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6778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D4B52BFB-A8AB-6AEE-AD0D-117FC4472C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4269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BC45FE10-3920-B27D-7F93-77B59EB7BB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1760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91C78533-9982-DACA-0CBE-479D6B2D26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9251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782E041B-579B-58C0-B216-DB18EE01D3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6742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A7F2C88F-EFAE-20A8-E864-6246390E6D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4233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640D0B9F-948E-292F-EEEF-22239018CFF5}"/>
              </a:ext>
            </a:extLst>
          </p:cNvPr>
          <p:cNvSpPr txBox="1"/>
          <p:nvPr/>
        </p:nvSpPr>
        <p:spPr>
          <a:xfrm>
            <a:off x="172304" y="3713780"/>
            <a:ext cx="103271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Bucket #</a:t>
            </a:r>
          </a:p>
        </p:txBody>
      </p:sp>
      <p:sp>
        <p:nvSpPr>
          <p:cNvPr id="110" name="Rounded Rectangle 109">
            <a:extLst>
              <a:ext uri="{FF2B5EF4-FFF2-40B4-BE49-F238E27FC236}">
                <a16:creationId xmlns:a16="http://schemas.microsoft.com/office/drawing/2014/main" id="{D2C08FA2-19B9-2D8A-853C-FC0322396316}"/>
              </a:ext>
            </a:extLst>
          </p:cNvPr>
          <p:cNvSpPr/>
          <p:nvPr/>
        </p:nvSpPr>
        <p:spPr>
          <a:xfrm>
            <a:off x="4155862" y="1181600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</a:rPr>
              <a:t>C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</a:rPr>
              <a:t>T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</a:rPr>
              <a:t>C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</a:rPr>
              <a:t>T</a:t>
            </a:r>
            <a:endParaRPr kumimoji="0" lang="en-CH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B342DD8-2456-FA7C-4DC4-716E68147BA5}"/>
              </a:ext>
            </a:extLst>
          </p:cNvPr>
          <p:cNvSpPr txBox="1"/>
          <p:nvPr/>
        </p:nvSpPr>
        <p:spPr>
          <a:xfrm>
            <a:off x="1868406" y="1181600"/>
            <a:ext cx="2180595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600847"/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Sequenced k-</a:t>
            </a: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7BA85C-6666-DC86-A7F2-AE77946C799D}"/>
              </a:ext>
            </a:extLst>
          </p:cNvPr>
          <p:cNvGrpSpPr/>
          <p:nvPr/>
        </p:nvGrpSpPr>
        <p:grpSpPr>
          <a:xfrm>
            <a:off x="1235312" y="2038115"/>
            <a:ext cx="6897458" cy="318284"/>
            <a:chOff x="1235312" y="2038115"/>
            <a:chExt cx="6897458" cy="318284"/>
          </a:xfrm>
        </p:grpSpPr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6E476995-0C94-05F4-E76F-1886C7711E35}"/>
                </a:ext>
              </a:extLst>
            </p:cNvPr>
            <p:cNvSpPr/>
            <p:nvPr/>
          </p:nvSpPr>
          <p:spPr>
            <a:xfrm>
              <a:off x="4155862" y="2038115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rgbClr val="ED7D31"/>
                  </a:solidFill>
                  <a:latin typeface="PT Mono" panose="02060509020205020204" pitchFamily="49" charset="77"/>
                </a:rPr>
                <a:t>-0.06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AB0E414E-4703-B0C1-D894-F01EAA9ADBFF}"/>
                </a:ext>
              </a:extLst>
            </p:cNvPr>
            <p:cNvSpPr/>
            <p:nvPr/>
          </p:nvSpPr>
          <p:spPr>
            <a:xfrm>
              <a:off x="2695587" y="2038115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rgbClr val="ED7D31"/>
                  </a:solidFill>
                  <a:latin typeface="PT Mono" panose="02060509020205020204" pitchFamily="49" charset="77"/>
                </a:rPr>
                <a:t>-0.07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15" name="Rounded Rectangle 114">
              <a:extLst>
                <a:ext uri="{FF2B5EF4-FFF2-40B4-BE49-F238E27FC236}">
                  <a16:creationId xmlns:a16="http://schemas.microsoft.com/office/drawing/2014/main" id="{126C85F8-5854-ACF7-990D-5FBBD986D59B}"/>
                </a:ext>
              </a:extLst>
            </p:cNvPr>
            <p:cNvSpPr/>
            <p:nvPr/>
          </p:nvSpPr>
          <p:spPr>
            <a:xfrm>
              <a:off x="1235312" y="2038115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rgbClr val="ED7D31"/>
                  </a:solidFill>
                  <a:latin typeface="PT Mono" panose="02060509020205020204" pitchFamily="49" charset="77"/>
                </a:rPr>
                <a:t>-0.05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45198781-6B36-3161-960D-49D7F0B06FE9}"/>
                </a:ext>
              </a:extLst>
            </p:cNvPr>
            <p:cNvSpPr/>
            <p:nvPr/>
          </p:nvSpPr>
          <p:spPr>
            <a:xfrm>
              <a:off x="5618085" y="2045503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rgbClr val="ED7D31"/>
                  </a:solidFill>
                  <a:latin typeface="PT Mono" panose="02060509020205020204" pitchFamily="49" charset="77"/>
                </a:rPr>
                <a:t>-0.05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44A3034B-E271-BAC6-535A-AF565A4FBDF0}"/>
                </a:ext>
              </a:extLst>
            </p:cNvPr>
            <p:cNvSpPr/>
            <p:nvPr/>
          </p:nvSpPr>
          <p:spPr>
            <a:xfrm>
              <a:off x="7080307" y="2038115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rgbClr val="ED7D31"/>
                  </a:solidFill>
                  <a:latin typeface="PT Mono" panose="02060509020205020204" pitchFamily="49" charset="77"/>
                </a:rPr>
                <a:t>-0.06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F67C715-7007-6A1F-49DF-B0419A654C68}"/>
              </a:ext>
            </a:extLst>
          </p:cNvPr>
          <p:cNvGrpSpPr/>
          <p:nvPr/>
        </p:nvGrpSpPr>
        <p:grpSpPr>
          <a:xfrm>
            <a:off x="1761544" y="1492496"/>
            <a:ext cx="5844995" cy="553007"/>
            <a:chOff x="1761544" y="1492496"/>
            <a:chExt cx="5844995" cy="553007"/>
          </a:xfrm>
        </p:grpSpPr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529B6669-1D7A-EF86-851E-41A4C610116E}"/>
                </a:ext>
              </a:extLst>
            </p:cNvPr>
            <p:cNvCxnSpPr>
              <a:cxnSpLocks/>
              <a:stCxn id="111" idx="0"/>
              <a:endCxn id="110" idx="2"/>
            </p:cNvCxnSpPr>
            <p:nvPr/>
          </p:nvCxnSpPr>
          <p:spPr>
            <a:xfrm flipV="1">
              <a:off x="4682094" y="1492496"/>
              <a:ext cx="0" cy="54561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9D10B92E-A99D-ACE2-0A2B-B62D30AC10AB}"/>
                </a:ext>
              </a:extLst>
            </p:cNvPr>
            <p:cNvCxnSpPr>
              <a:cxnSpLocks/>
              <a:stCxn id="114" idx="0"/>
              <a:endCxn id="110" idx="2"/>
            </p:cNvCxnSpPr>
            <p:nvPr/>
          </p:nvCxnSpPr>
          <p:spPr>
            <a:xfrm flipV="1">
              <a:off x="3221819" y="1492496"/>
              <a:ext cx="1460275" cy="54561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E142DFDE-1C60-1842-BD86-7683D7B37DD0}"/>
                </a:ext>
              </a:extLst>
            </p:cNvPr>
            <p:cNvCxnSpPr>
              <a:cxnSpLocks/>
              <a:stCxn id="115" idx="0"/>
              <a:endCxn id="110" idx="2"/>
            </p:cNvCxnSpPr>
            <p:nvPr/>
          </p:nvCxnSpPr>
          <p:spPr>
            <a:xfrm flipV="1">
              <a:off x="1761544" y="1492496"/>
              <a:ext cx="2920550" cy="54561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2616AD5D-515E-DC3D-91E1-2DD3D1B2933A}"/>
                </a:ext>
              </a:extLst>
            </p:cNvPr>
            <p:cNvCxnSpPr>
              <a:cxnSpLocks/>
              <a:stCxn id="117" idx="0"/>
              <a:endCxn id="110" idx="2"/>
            </p:cNvCxnSpPr>
            <p:nvPr/>
          </p:nvCxnSpPr>
          <p:spPr>
            <a:xfrm flipH="1" flipV="1">
              <a:off x="4682094" y="1492496"/>
              <a:ext cx="2924445" cy="54561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3B98856C-ABA0-48B6-1940-EE39DCD42669}"/>
                </a:ext>
              </a:extLst>
            </p:cNvPr>
            <p:cNvCxnSpPr>
              <a:cxnSpLocks/>
              <a:stCxn id="116" idx="0"/>
              <a:endCxn id="110" idx="2"/>
            </p:cNvCxnSpPr>
            <p:nvPr/>
          </p:nvCxnSpPr>
          <p:spPr>
            <a:xfrm flipH="1" flipV="1">
              <a:off x="4682094" y="1492496"/>
              <a:ext cx="1462223" cy="553007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919822-4640-771C-298F-845658F5D862}"/>
              </a:ext>
            </a:extLst>
          </p:cNvPr>
          <p:cNvGrpSpPr/>
          <p:nvPr/>
        </p:nvGrpSpPr>
        <p:grpSpPr>
          <a:xfrm>
            <a:off x="289312" y="4955256"/>
            <a:ext cx="8565376" cy="548640"/>
            <a:chOff x="2097011" y="5585895"/>
            <a:chExt cx="8565376" cy="54864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4FC83C-B20E-CD44-65AB-7DA786DD6BE8}"/>
                </a:ext>
              </a:extLst>
            </p:cNvPr>
            <p:cNvSpPr/>
            <p:nvPr/>
          </p:nvSpPr>
          <p:spPr>
            <a:xfrm>
              <a:off x="2753071" y="5704275"/>
              <a:ext cx="7909316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Reducing noise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by 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quantizing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raw signals into equal-width buckets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B4757B9-9AE6-4D69-5B80-62D693CD35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EC2BE2A-AD2A-8210-6C5D-81CACDBA11C9}"/>
              </a:ext>
            </a:extLst>
          </p:cNvPr>
          <p:cNvGrpSpPr/>
          <p:nvPr/>
        </p:nvGrpSpPr>
        <p:grpSpPr>
          <a:xfrm>
            <a:off x="289312" y="5698869"/>
            <a:ext cx="8497114" cy="548640"/>
            <a:chOff x="2097011" y="5585895"/>
            <a:chExt cx="8497114" cy="548640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18CE722F-7FF6-C37A-B27F-AE3D795BAF24}"/>
                </a:ext>
              </a:extLst>
            </p:cNvPr>
            <p:cNvSpPr/>
            <p:nvPr/>
          </p:nvSpPr>
          <p:spPr>
            <a:xfrm>
              <a:off x="2753071" y="5704275"/>
              <a:ext cx="7841054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Enables matching raw signals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by eliminating slight differences</a:t>
              </a: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BF2EEF4E-B89A-FF0D-2244-74F22D3CD7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6CB262-D764-1EE6-FF0C-C68015FC2469}"/>
              </a:ext>
            </a:extLst>
          </p:cNvPr>
          <p:cNvGrpSpPr/>
          <p:nvPr/>
        </p:nvGrpSpPr>
        <p:grpSpPr>
          <a:xfrm>
            <a:off x="4119069" y="2349011"/>
            <a:ext cx="1126852" cy="798594"/>
            <a:chOff x="4119069" y="2349011"/>
            <a:chExt cx="1126852" cy="798594"/>
          </a:xfrm>
        </p:grpSpPr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3E63C56B-DB78-807D-DBA3-C30C771A69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81893" y="2349011"/>
              <a:ext cx="401" cy="47952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Rounded Rectangle 153">
              <a:extLst>
                <a:ext uri="{FF2B5EF4-FFF2-40B4-BE49-F238E27FC236}">
                  <a16:creationId xmlns:a16="http://schemas.microsoft.com/office/drawing/2014/main" id="{44A6B221-4E32-272C-BD2B-73CFF966FC50}"/>
                </a:ext>
              </a:extLst>
            </p:cNvPr>
            <p:cNvSpPr/>
            <p:nvPr/>
          </p:nvSpPr>
          <p:spPr>
            <a:xfrm>
              <a:off x="4119069" y="2839829"/>
              <a:ext cx="1126852" cy="307776"/>
            </a:xfrm>
            <a:prstGeom prst="roundRect">
              <a:avLst/>
            </a:prstGeom>
            <a:solidFill>
              <a:srgbClr val="F2EEFD"/>
            </a:solidFill>
            <a:ln w="1905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132F6C4-FBE6-352C-6312-B76A35DE678B}"/>
              </a:ext>
            </a:extLst>
          </p:cNvPr>
          <p:cNvGrpSpPr/>
          <p:nvPr/>
        </p:nvGrpSpPr>
        <p:grpSpPr>
          <a:xfrm>
            <a:off x="1174341" y="2355702"/>
            <a:ext cx="1126852" cy="791903"/>
            <a:chOff x="1174341" y="2355702"/>
            <a:chExt cx="1126852" cy="791903"/>
          </a:xfrm>
        </p:grpSpPr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AE79101B-9E5F-B15A-B019-E335DD437D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61343" y="2355702"/>
              <a:ext cx="401" cy="47952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Rounded Rectangle 160">
              <a:extLst>
                <a:ext uri="{FF2B5EF4-FFF2-40B4-BE49-F238E27FC236}">
                  <a16:creationId xmlns:a16="http://schemas.microsoft.com/office/drawing/2014/main" id="{D3D8B230-2B60-8CBE-418D-6C43AB96F15F}"/>
                </a:ext>
              </a:extLst>
            </p:cNvPr>
            <p:cNvSpPr/>
            <p:nvPr/>
          </p:nvSpPr>
          <p:spPr>
            <a:xfrm>
              <a:off x="1174341" y="2839829"/>
              <a:ext cx="1126852" cy="307776"/>
            </a:xfrm>
            <a:prstGeom prst="roundRect">
              <a:avLst/>
            </a:prstGeom>
            <a:solidFill>
              <a:srgbClr val="F2EEFD"/>
            </a:solidFill>
            <a:ln w="1905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C7BCC0-B940-D0C3-4D66-D383C29279E8}"/>
              </a:ext>
            </a:extLst>
          </p:cNvPr>
          <p:cNvGrpSpPr/>
          <p:nvPr/>
        </p:nvGrpSpPr>
        <p:grpSpPr>
          <a:xfrm>
            <a:off x="2657399" y="2355702"/>
            <a:ext cx="1126852" cy="791903"/>
            <a:chOff x="2657399" y="2355702"/>
            <a:chExt cx="1126852" cy="791903"/>
          </a:xfrm>
        </p:grpSpPr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BC4F0D70-C53F-AF5A-18CE-78787AFA83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21618" y="2355702"/>
              <a:ext cx="401" cy="47952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Rounded Rectangle 162">
              <a:extLst>
                <a:ext uri="{FF2B5EF4-FFF2-40B4-BE49-F238E27FC236}">
                  <a16:creationId xmlns:a16="http://schemas.microsoft.com/office/drawing/2014/main" id="{BFC850D3-9BD7-1BEE-1DDB-E5C0CBE50701}"/>
                </a:ext>
              </a:extLst>
            </p:cNvPr>
            <p:cNvSpPr/>
            <p:nvPr/>
          </p:nvSpPr>
          <p:spPr>
            <a:xfrm>
              <a:off x="2657399" y="2839829"/>
              <a:ext cx="1126852" cy="307776"/>
            </a:xfrm>
            <a:prstGeom prst="roundRect">
              <a:avLst/>
            </a:prstGeom>
            <a:solidFill>
              <a:srgbClr val="F2EEFD"/>
            </a:solidFill>
            <a:ln w="1905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6E9E03-6868-46E7-B459-9A985F55570E}"/>
              </a:ext>
            </a:extLst>
          </p:cNvPr>
          <p:cNvGrpSpPr/>
          <p:nvPr/>
        </p:nvGrpSpPr>
        <p:grpSpPr>
          <a:xfrm>
            <a:off x="5579745" y="2355702"/>
            <a:ext cx="1126852" cy="791903"/>
            <a:chOff x="5579745" y="2355702"/>
            <a:chExt cx="1126852" cy="791903"/>
          </a:xfrm>
        </p:grpSpPr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DA2B6FFE-EAEC-F2E9-A9EF-9DDD133453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44116" y="2355702"/>
              <a:ext cx="401" cy="47952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Rounded Rectangle 164">
              <a:extLst>
                <a:ext uri="{FF2B5EF4-FFF2-40B4-BE49-F238E27FC236}">
                  <a16:creationId xmlns:a16="http://schemas.microsoft.com/office/drawing/2014/main" id="{C0E6DF59-1687-9A74-2D23-364DA4521689}"/>
                </a:ext>
              </a:extLst>
            </p:cNvPr>
            <p:cNvSpPr/>
            <p:nvPr/>
          </p:nvSpPr>
          <p:spPr>
            <a:xfrm>
              <a:off x="5579745" y="2839829"/>
              <a:ext cx="1126852" cy="307776"/>
            </a:xfrm>
            <a:prstGeom prst="roundRect">
              <a:avLst/>
            </a:prstGeom>
            <a:solidFill>
              <a:srgbClr val="F2EEFD"/>
            </a:solidFill>
            <a:ln w="1905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E521E2-92E1-AE38-3DF3-B1C62779AA5A}"/>
              </a:ext>
            </a:extLst>
          </p:cNvPr>
          <p:cNvGrpSpPr/>
          <p:nvPr/>
        </p:nvGrpSpPr>
        <p:grpSpPr>
          <a:xfrm>
            <a:off x="7039820" y="2355033"/>
            <a:ext cx="1126852" cy="792572"/>
            <a:chOff x="7039820" y="2355033"/>
            <a:chExt cx="1126852" cy="792572"/>
          </a:xfrm>
        </p:grpSpPr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E634DF39-31FF-F003-240F-DEC87C8A2B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06338" y="2355033"/>
              <a:ext cx="401" cy="47952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Rounded Rectangle 166">
              <a:extLst>
                <a:ext uri="{FF2B5EF4-FFF2-40B4-BE49-F238E27FC236}">
                  <a16:creationId xmlns:a16="http://schemas.microsoft.com/office/drawing/2014/main" id="{0395D9D4-9824-CF22-46A5-081948D17CC2}"/>
                </a:ext>
              </a:extLst>
            </p:cNvPr>
            <p:cNvSpPr/>
            <p:nvPr/>
          </p:nvSpPr>
          <p:spPr>
            <a:xfrm>
              <a:off x="7039820" y="2839829"/>
              <a:ext cx="1126852" cy="307776"/>
            </a:xfrm>
            <a:prstGeom prst="roundRect">
              <a:avLst/>
            </a:prstGeom>
            <a:solidFill>
              <a:srgbClr val="F2EEFD"/>
            </a:solidFill>
            <a:ln w="1905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0C7858-8E1A-339D-CCB4-5A53358F4EE3}"/>
              </a:ext>
            </a:extLst>
          </p:cNvPr>
          <p:cNvGrpSpPr/>
          <p:nvPr/>
        </p:nvGrpSpPr>
        <p:grpSpPr>
          <a:xfrm>
            <a:off x="1737767" y="3147605"/>
            <a:ext cx="5865479" cy="578891"/>
            <a:chOff x="1737767" y="3147605"/>
            <a:chExt cx="5865479" cy="578891"/>
          </a:xfrm>
        </p:grpSpPr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B9A73122-AADD-870E-3366-07CA5DE9BD47}"/>
                </a:ext>
              </a:extLst>
            </p:cNvPr>
            <p:cNvCxnSpPr>
              <a:cxnSpLocks/>
              <a:endCxn id="161" idx="2"/>
            </p:cNvCxnSpPr>
            <p:nvPr/>
          </p:nvCxnSpPr>
          <p:spPr>
            <a:xfrm flipH="1" flipV="1">
              <a:off x="1737767" y="3147605"/>
              <a:ext cx="2774363" cy="55847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BAAD143E-59B3-39A5-EA40-2F43AF7E92DB}"/>
                </a:ext>
              </a:extLst>
            </p:cNvPr>
            <p:cNvCxnSpPr>
              <a:cxnSpLocks/>
              <a:endCxn id="163" idx="2"/>
            </p:cNvCxnSpPr>
            <p:nvPr/>
          </p:nvCxnSpPr>
          <p:spPr>
            <a:xfrm flipH="1" flipV="1">
              <a:off x="3220825" y="3147605"/>
              <a:ext cx="1412519" cy="565201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0DD9845B-D13E-F975-C536-85673251C457}"/>
                </a:ext>
              </a:extLst>
            </p:cNvPr>
            <p:cNvCxnSpPr>
              <a:cxnSpLocks/>
              <a:endCxn id="154" idx="2"/>
            </p:cNvCxnSpPr>
            <p:nvPr/>
          </p:nvCxnSpPr>
          <p:spPr>
            <a:xfrm flipH="1" flipV="1">
              <a:off x="4682495" y="3147605"/>
              <a:ext cx="400" cy="578891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F8618623-D740-4058-A122-969847C039DF}"/>
                </a:ext>
              </a:extLst>
            </p:cNvPr>
            <p:cNvCxnSpPr>
              <a:cxnSpLocks/>
              <a:endCxn id="165" idx="2"/>
            </p:cNvCxnSpPr>
            <p:nvPr/>
          </p:nvCxnSpPr>
          <p:spPr>
            <a:xfrm flipV="1">
              <a:off x="4735983" y="3147605"/>
              <a:ext cx="1407188" cy="56286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FF0EABF9-8046-F468-FC55-A23849557B35}"/>
                </a:ext>
              </a:extLst>
            </p:cNvPr>
            <p:cNvCxnSpPr>
              <a:cxnSpLocks/>
              <a:endCxn id="167" idx="2"/>
            </p:cNvCxnSpPr>
            <p:nvPr/>
          </p:nvCxnSpPr>
          <p:spPr>
            <a:xfrm flipV="1">
              <a:off x="4860384" y="3147605"/>
              <a:ext cx="2742862" cy="57073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214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8E8F3-BF98-E2F9-C265-B5A91A3A8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8014CA-84BA-35D3-BFC7-59CB43EC5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RawHash Overview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C4805EA-42A1-A47C-170F-6EA6517E8921}"/>
              </a:ext>
            </a:extLst>
          </p:cNvPr>
          <p:cNvGrpSpPr/>
          <p:nvPr/>
        </p:nvGrpSpPr>
        <p:grpSpPr>
          <a:xfrm>
            <a:off x="1369901" y="907279"/>
            <a:ext cx="2593031" cy="867696"/>
            <a:chOff x="1369901" y="907279"/>
            <a:chExt cx="2593031" cy="867696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4932B27-CA47-F429-D412-5412059AD5AD}"/>
                </a:ext>
              </a:extLst>
            </p:cNvPr>
            <p:cNvSpPr/>
            <p:nvPr/>
          </p:nvSpPr>
          <p:spPr>
            <a:xfrm>
              <a:off x="1509255" y="1305197"/>
              <a:ext cx="2318505" cy="469778"/>
            </a:xfrm>
            <a:prstGeom prst="roundRect">
              <a:avLst/>
            </a:prstGeom>
            <a:solidFill>
              <a:srgbClr val="FFE69A"/>
            </a:solidFill>
            <a:ln w="19050" cap="flat" cmpd="sng" algn="ctr">
              <a:solidFill>
                <a:srgbClr val="FFAE3C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...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...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E82D50F-4EDE-314B-C016-5F1208C48B45}"/>
                </a:ext>
              </a:extLst>
            </p:cNvPr>
            <p:cNvSpPr/>
            <p:nvPr/>
          </p:nvSpPr>
          <p:spPr>
            <a:xfrm>
              <a:off x="1369901" y="907279"/>
              <a:ext cx="259303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 Genome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20AB0D7-D999-7921-B8BD-0FB8A36B28BE}"/>
              </a:ext>
            </a:extLst>
          </p:cNvPr>
          <p:cNvGrpSpPr/>
          <p:nvPr/>
        </p:nvGrpSpPr>
        <p:grpSpPr>
          <a:xfrm>
            <a:off x="1871835" y="2412513"/>
            <a:ext cx="1601934" cy="624200"/>
            <a:chOff x="-19633" y="4151474"/>
            <a:chExt cx="1601934" cy="624200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81A6DB1-7644-DA85-03E2-9F8E68E5DA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334" y="4151474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8FB521EF-DA5F-5223-A6DD-F273CEE48DAD}"/>
                </a:ext>
              </a:extLst>
            </p:cNvPr>
            <p:cNvSpPr/>
            <p:nvPr/>
          </p:nvSpPr>
          <p:spPr>
            <a:xfrm>
              <a:off x="-19633" y="4467898"/>
              <a:ext cx="1601934" cy="307776"/>
            </a:xfrm>
            <a:prstGeom prst="roundRect">
              <a:avLst/>
            </a:prstGeom>
            <a:solidFill>
              <a:srgbClr val="FFEADB"/>
            </a:solidFill>
            <a:ln w="19050" cap="flat" cmpd="sng" algn="ctr">
              <a:solidFill>
                <a:srgbClr val="E56D0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Quantization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459FF50-772D-FBF6-BA68-D7693BD2F466}"/>
              </a:ext>
            </a:extLst>
          </p:cNvPr>
          <p:cNvGrpSpPr/>
          <p:nvPr/>
        </p:nvGrpSpPr>
        <p:grpSpPr>
          <a:xfrm>
            <a:off x="2130822" y="3036713"/>
            <a:ext cx="1083960" cy="642592"/>
            <a:chOff x="2130822" y="3036713"/>
            <a:chExt cx="1083960" cy="642592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FD10183E-F816-A3E5-BE0B-9194C2BAE81A}"/>
                </a:ext>
              </a:extLst>
            </p:cNvPr>
            <p:cNvSpPr/>
            <p:nvPr/>
          </p:nvSpPr>
          <p:spPr>
            <a:xfrm>
              <a:off x="2130822" y="3366001"/>
              <a:ext cx="1083960" cy="313304"/>
            </a:xfrm>
            <a:prstGeom prst="roundRect">
              <a:avLst/>
            </a:prstGeom>
            <a:solidFill>
              <a:srgbClr val="FFEADB"/>
            </a:solidFill>
            <a:ln w="19050" cap="flat" cmpd="sng" algn="ctr">
              <a:solidFill>
                <a:srgbClr val="E56D0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Hashing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00E54D6-CE23-5CB6-A133-4BD0AC4A21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2802" y="3036713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C4C8EE-FD52-306D-A8EB-B889062AF223}"/>
              </a:ext>
            </a:extLst>
          </p:cNvPr>
          <p:cNvGrpSpPr/>
          <p:nvPr/>
        </p:nvGrpSpPr>
        <p:grpSpPr>
          <a:xfrm>
            <a:off x="3214782" y="3207892"/>
            <a:ext cx="1097280" cy="314932"/>
            <a:chOff x="2087838" y="3047819"/>
            <a:chExt cx="1097280" cy="314932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D66A74E-717F-A17D-2255-E1E3782ADA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7838" y="3362580"/>
              <a:ext cx="1097280" cy="171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ED36736-DE8D-7EF6-A8E6-4EFB03970318}"/>
                </a:ext>
              </a:extLst>
            </p:cNvPr>
            <p:cNvSpPr/>
            <p:nvPr/>
          </p:nvSpPr>
          <p:spPr>
            <a:xfrm>
              <a:off x="2281929" y="3047819"/>
              <a:ext cx="709099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Store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35F3EB6-6F3E-143D-E010-50A17DE2CD7D}"/>
              </a:ext>
            </a:extLst>
          </p:cNvPr>
          <p:cNvGrpSpPr/>
          <p:nvPr/>
        </p:nvGrpSpPr>
        <p:grpSpPr>
          <a:xfrm>
            <a:off x="3942487" y="2551748"/>
            <a:ext cx="1319880" cy="1428276"/>
            <a:chOff x="3940305" y="2551748"/>
            <a:chExt cx="1319880" cy="1428276"/>
          </a:xfrm>
        </p:grpSpPr>
        <p:pic>
          <p:nvPicPr>
            <p:cNvPr id="50" name="Graphic 49" descr="Database with solid fill">
              <a:extLst>
                <a:ext uri="{FF2B5EF4-FFF2-40B4-BE49-F238E27FC236}">
                  <a16:creationId xmlns:a16="http://schemas.microsoft.com/office/drawing/2014/main" id="{91BAB273-BE8D-B622-002F-8B0DA48C3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43045" y="3065624"/>
              <a:ext cx="914400" cy="914400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ABC5387-4D4D-9D46-61E9-500E1C7E5E56}"/>
                </a:ext>
              </a:extLst>
            </p:cNvPr>
            <p:cNvSpPr/>
            <p:nvPr/>
          </p:nvSpPr>
          <p:spPr>
            <a:xfrm>
              <a:off x="3940305" y="2551748"/>
              <a:ext cx="1319880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 Table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(Index)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033C92-2895-C8C6-FE2B-F8C27E8A0F15}"/>
              </a:ext>
            </a:extLst>
          </p:cNvPr>
          <p:cNvGrpSpPr/>
          <p:nvPr/>
        </p:nvGrpSpPr>
        <p:grpSpPr>
          <a:xfrm>
            <a:off x="4892792" y="3207892"/>
            <a:ext cx="1097280" cy="311131"/>
            <a:chOff x="3789704" y="3047819"/>
            <a:chExt cx="1097280" cy="311131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D86CA5C-49EE-696C-BB71-D92A75BDDE12}"/>
                </a:ext>
              </a:extLst>
            </p:cNvPr>
            <p:cNvCxnSpPr>
              <a:cxnSpLocks/>
            </p:cNvCxnSpPr>
            <p:nvPr/>
          </p:nvCxnSpPr>
          <p:spPr>
            <a:xfrm>
              <a:off x="3789704" y="3355596"/>
              <a:ext cx="1097280" cy="335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AF0E0A20-0545-F1B1-50CA-C8D4A7C26BF6}"/>
                </a:ext>
              </a:extLst>
            </p:cNvPr>
            <p:cNvSpPr/>
            <p:nvPr/>
          </p:nvSpPr>
          <p:spPr>
            <a:xfrm>
              <a:off x="3935297" y="3047819"/>
              <a:ext cx="806095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Query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FFDAA5E-AF84-2653-0A70-8554C635FF27}"/>
              </a:ext>
            </a:extLst>
          </p:cNvPr>
          <p:cNvGrpSpPr/>
          <p:nvPr/>
        </p:nvGrpSpPr>
        <p:grpSpPr>
          <a:xfrm>
            <a:off x="5734040" y="2412513"/>
            <a:ext cx="1600200" cy="624200"/>
            <a:chOff x="469929" y="4173245"/>
            <a:chExt cx="1600200" cy="624200"/>
          </a:xfrm>
        </p:grpSpPr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C7FCA3E4-7A14-A1D3-2865-28A33F6B05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029" y="4173245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3FF9764C-9469-75F4-C666-8F31A1B4CF45}"/>
                </a:ext>
              </a:extLst>
            </p:cNvPr>
            <p:cNvSpPr/>
            <p:nvPr/>
          </p:nvSpPr>
          <p:spPr>
            <a:xfrm>
              <a:off x="469929" y="4489669"/>
              <a:ext cx="1600200" cy="307776"/>
            </a:xfrm>
            <a:prstGeom prst="roundRect">
              <a:avLst/>
            </a:prstGeom>
            <a:solidFill>
              <a:srgbClr val="FFEADB"/>
            </a:solidFill>
            <a:ln w="19050" cap="flat" cmpd="sng" algn="ctr">
              <a:solidFill>
                <a:srgbClr val="E56D0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Quantization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62802FE-FF33-FD59-336D-56A4E3B9FDAB}"/>
              </a:ext>
            </a:extLst>
          </p:cNvPr>
          <p:cNvGrpSpPr/>
          <p:nvPr/>
        </p:nvGrpSpPr>
        <p:grpSpPr>
          <a:xfrm>
            <a:off x="5990072" y="3036713"/>
            <a:ext cx="1088136" cy="635332"/>
            <a:chOff x="5990072" y="3036713"/>
            <a:chExt cx="1088136" cy="635332"/>
          </a:xfrm>
        </p:grpSpPr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D0120E6F-F197-ED1E-F358-52900D45C822}"/>
                </a:ext>
              </a:extLst>
            </p:cNvPr>
            <p:cNvSpPr/>
            <p:nvPr/>
          </p:nvSpPr>
          <p:spPr>
            <a:xfrm>
              <a:off x="5990072" y="3366001"/>
              <a:ext cx="1088136" cy="306044"/>
            </a:xfrm>
            <a:prstGeom prst="roundRect">
              <a:avLst/>
            </a:prstGeom>
            <a:solidFill>
              <a:srgbClr val="FFEADB"/>
            </a:solidFill>
            <a:ln w="19050" cap="flat" cmpd="sng" algn="ctr">
              <a:solidFill>
                <a:srgbClr val="E56D0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Hashing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1CEA4378-3798-058D-6288-C28F8DFEAF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34140" y="3036713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D4EC399-D7FA-82EB-A51B-F782E23071EB}"/>
              </a:ext>
            </a:extLst>
          </p:cNvPr>
          <p:cNvGrpSpPr/>
          <p:nvPr/>
        </p:nvGrpSpPr>
        <p:grpSpPr>
          <a:xfrm>
            <a:off x="1559578" y="1781867"/>
            <a:ext cx="2226448" cy="623485"/>
            <a:chOff x="1559578" y="1781867"/>
            <a:chExt cx="2226448" cy="62348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AD15905-A51C-CF93-85B4-A4FFA925583D}"/>
                </a:ext>
              </a:extLst>
            </p:cNvPr>
            <p:cNvSpPr/>
            <p:nvPr/>
          </p:nvSpPr>
          <p:spPr>
            <a:xfrm>
              <a:off x="1559578" y="2097576"/>
              <a:ext cx="2226448" cy="307776"/>
            </a:xfrm>
            <a:prstGeom prst="roundRect">
              <a:avLst/>
            </a:prstGeom>
            <a:solidFill>
              <a:srgbClr val="FFEADB"/>
            </a:solidFill>
            <a:ln w="19050" cap="flat" cmpd="sng" algn="ctr">
              <a:solidFill>
                <a:srgbClr val="E56D0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 Conversion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4C98A05-20ED-6A9A-E871-D78BDB4A1E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6416" y="1781867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C39DFB6-8815-3003-17A8-EF105E635923}"/>
              </a:ext>
            </a:extLst>
          </p:cNvPr>
          <p:cNvGrpSpPr/>
          <p:nvPr/>
        </p:nvGrpSpPr>
        <p:grpSpPr>
          <a:xfrm>
            <a:off x="5420916" y="1781867"/>
            <a:ext cx="2226448" cy="623485"/>
            <a:chOff x="5420916" y="1781867"/>
            <a:chExt cx="2226448" cy="62348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380775E-01E5-47C1-2CD4-7897F895E237}"/>
                </a:ext>
              </a:extLst>
            </p:cNvPr>
            <p:cNvSpPr/>
            <p:nvPr/>
          </p:nvSpPr>
          <p:spPr>
            <a:xfrm>
              <a:off x="5420916" y="2097576"/>
              <a:ext cx="2226448" cy="307776"/>
            </a:xfrm>
            <a:prstGeom prst="roundRect">
              <a:avLst/>
            </a:prstGeom>
            <a:solidFill>
              <a:srgbClr val="FFEADB"/>
            </a:solidFill>
            <a:ln w="19050" cap="flat" cmpd="sng" algn="ctr">
              <a:solidFill>
                <a:srgbClr val="E56D0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 Processing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EC1B8D9-07CF-6C08-708E-E270AE44B1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35336" y="1781867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859D58F-7424-74F8-D964-3DBDA78BF374}"/>
              </a:ext>
            </a:extLst>
          </p:cNvPr>
          <p:cNvGrpSpPr/>
          <p:nvPr/>
        </p:nvGrpSpPr>
        <p:grpSpPr>
          <a:xfrm>
            <a:off x="5103050" y="907279"/>
            <a:ext cx="2857855" cy="888383"/>
            <a:chOff x="5103050" y="907279"/>
            <a:chExt cx="2857855" cy="88838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38ECED5-1F85-C93F-2D59-6C06EF9B91DB}"/>
                </a:ext>
              </a:extLst>
            </p:cNvPr>
            <p:cNvSpPr txBox="1"/>
            <p:nvPr/>
          </p:nvSpPr>
          <p:spPr>
            <a:xfrm>
              <a:off x="5103050" y="907279"/>
              <a:ext cx="2857855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Nanopore Signals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3E4E410-8288-F745-D21C-E439837FE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8702"/>
            <a:stretch/>
          </p:blipFill>
          <p:spPr>
            <a:xfrm>
              <a:off x="5781100" y="1274312"/>
              <a:ext cx="1505945" cy="521350"/>
            </a:xfrm>
            <a:prstGeom prst="rect">
              <a:avLst/>
            </a:prstGeom>
            <a:ln w="31750">
              <a:solidFill>
                <a:schemeClr val="tx1"/>
              </a:solidFill>
            </a:ln>
          </p:spPr>
        </p:pic>
      </p:grp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F9BB9C85-B55E-F37B-B191-72C1CCF82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2921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12BFA-FE6F-31E7-9C0D-F03DFB591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300C9FBC-0A63-F700-66FD-8E70C33B4A06}"/>
              </a:ext>
            </a:extLst>
          </p:cNvPr>
          <p:cNvSpPr/>
          <p:nvPr/>
        </p:nvSpPr>
        <p:spPr>
          <a:xfrm>
            <a:off x="4679177" y="820264"/>
            <a:ext cx="933044" cy="310896"/>
          </a:xfrm>
          <a:prstGeom prst="roundRect">
            <a:avLst/>
          </a:prstGeom>
          <a:solidFill>
            <a:srgbClr val="F9F5E3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4423E711-715D-DFFD-8D0D-966213B33F01}"/>
              </a:ext>
            </a:extLst>
          </p:cNvPr>
          <p:cNvSpPr/>
          <p:nvPr/>
        </p:nvSpPr>
        <p:spPr>
          <a:xfrm>
            <a:off x="4833308" y="820264"/>
            <a:ext cx="933044" cy="310896"/>
          </a:xfrm>
          <a:prstGeom prst="roundRect">
            <a:avLst/>
          </a:prstGeom>
          <a:solidFill>
            <a:srgbClr val="F9F5E3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222B864A-E2DE-450C-39EB-C9C52D32629A}"/>
              </a:ext>
            </a:extLst>
          </p:cNvPr>
          <p:cNvSpPr/>
          <p:nvPr/>
        </p:nvSpPr>
        <p:spPr>
          <a:xfrm>
            <a:off x="4987439" y="820264"/>
            <a:ext cx="933044" cy="310896"/>
          </a:xfrm>
          <a:prstGeom prst="roundRect">
            <a:avLst/>
          </a:prstGeom>
          <a:solidFill>
            <a:srgbClr val="F9F5E3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1884C121-6A08-2C0E-71D1-2076BED802F3}"/>
              </a:ext>
            </a:extLst>
          </p:cNvPr>
          <p:cNvSpPr/>
          <p:nvPr/>
        </p:nvSpPr>
        <p:spPr>
          <a:xfrm>
            <a:off x="4525046" y="820264"/>
            <a:ext cx="933044" cy="310896"/>
          </a:xfrm>
          <a:prstGeom prst="roundRect">
            <a:avLst/>
          </a:prstGeom>
          <a:solidFill>
            <a:srgbClr val="F9F5E3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82840420-168A-0AB3-B4A1-3DCAD477E95E}"/>
              </a:ext>
            </a:extLst>
          </p:cNvPr>
          <p:cNvSpPr/>
          <p:nvPr/>
        </p:nvSpPr>
        <p:spPr>
          <a:xfrm>
            <a:off x="4370915" y="820264"/>
            <a:ext cx="933044" cy="310896"/>
          </a:xfrm>
          <a:prstGeom prst="roundRect">
            <a:avLst/>
          </a:prstGeom>
          <a:solidFill>
            <a:srgbClr val="F9F5E3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107870-DA0F-B905-0F86-0C90AD102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AE8352-42A0-C396-2695-B05058517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RawHash Key Idea – Hash-based Seeding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F18A623-1F2D-F55C-7754-6A4F57269304}"/>
              </a:ext>
            </a:extLst>
          </p:cNvPr>
          <p:cNvCxnSpPr>
            <a:cxnSpLocks/>
          </p:cNvCxnSpPr>
          <p:nvPr/>
        </p:nvCxnSpPr>
        <p:spPr>
          <a:xfrm flipH="1">
            <a:off x="431545" y="1172250"/>
            <a:ext cx="8144866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4169AE8-7167-A4F8-2204-AB09204173F0}"/>
              </a:ext>
            </a:extLst>
          </p:cNvPr>
          <p:cNvSpPr txBox="1"/>
          <p:nvPr/>
        </p:nvSpPr>
        <p:spPr>
          <a:xfrm>
            <a:off x="2860459" y="833337"/>
            <a:ext cx="30911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Sequencing 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</a:rPr>
              <a:t>C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</a:rPr>
              <a:t>T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</a:rPr>
              <a:t>C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</a:rPr>
              <a:t>T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PT Mono" panose="02060509020205020204" pitchFamily="49" charset="77"/>
              </a:rPr>
              <a:t>A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</a:rPr>
              <a:t>C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PT Mono" panose="02060509020205020204" pitchFamily="49" charset="77"/>
              </a:rPr>
              <a:t>A</a:t>
            </a:r>
            <a:endParaRPr lang="en-US" sz="2000" b="1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2" name="Picture 17">
            <a:extLst>
              <a:ext uri="{FF2B5EF4-FFF2-40B4-BE49-F238E27FC236}">
                <a16:creationId xmlns:a16="http://schemas.microsoft.com/office/drawing/2014/main" id="{394EC21A-887E-8278-0299-545D6CFBB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27402" y="1214767"/>
            <a:ext cx="1503680" cy="18288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7AA499C-9711-AABE-5DC4-A2DC724D7A49}"/>
              </a:ext>
            </a:extLst>
          </p:cNvPr>
          <p:cNvGrpSpPr/>
          <p:nvPr/>
        </p:nvGrpSpPr>
        <p:grpSpPr>
          <a:xfrm>
            <a:off x="469932" y="1896191"/>
            <a:ext cx="1126852" cy="2892142"/>
            <a:chOff x="469932" y="1896191"/>
            <a:chExt cx="1126852" cy="2892142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E708DAB1-0DC5-3CD2-57F2-AE411294CD9B}"/>
                </a:ext>
              </a:extLst>
            </p:cNvPr>
            <p:cNvSpPr/>
            <p:nvPr/>
          </p:nvSpPr>
          <p:spPr>
            <a:xfrm>
              <a:off x="908667" y="1896191"/>
              <a:ext cx="249383" cy="976553"/>
            </a:xfrm>
            <a:prstGeom prst="roundRect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6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C3ACE9B-8531-E735-7559-05614370EB76}"/>
                </a:ext>
              </a:extLst>
            </p:cNvPr>
            <p:cNvGrpSpPr/>
            <p:nvPr/>
          </p:nvGrpSpPr>
          <p:grpSpPr>
            <a:xfrm>
              <a:off x="469932" y="2888525"/>
              <a:ext cx="1126852" cy="1899808"/>
              <a:chOff x="469932" y="2888525"/>
              <a:chExt cx="1126852" cy="1899808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DA86A3D6-62F0-6874-18F8-44F18342D12A}"/>
                  </a:ext>
                </a:extLst>
              </p:cNvPr>
              <p:cNvSpPr/>
              <p:nvPr/>
            </p:nvSpPr>
            <p:spPr>
              <a:xfrm>
                <a:off x="507126" y="3238665"/>
                <a:ext cx="1052463" cy="310896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-0.06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0521715E-9F6F-1922-FF33-32576E4BB506}"/>
                  </a:ext>
                </a:extLst>
              </p:cNvPr>
              <p:cNvCxnSpPr>
                <a:cxnSpLocks/>
                <a:stCxn id="50" idx="0"/>
              </p:cNvCxnSpPr>
              <p:nvPr/>
            </p:nvCxnSpPr>
            <p:spPr>
              <a:xfrm flipV="1">
                <a:off x="1033358" y="2888525"/>
                <a:ext cx="1" cy="35014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ot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BC29AFF1-B30E-9E77-9A07-30AE8E1443C6}"/>
                  </a:ext>
                </a:extLst>
              </p:cNvPr>
              <p:cNvGrpSpPr/>
              <p:nvPr/>
            </p:nvGrpSpPr>
            <p:grpSpPr>
              <a:xfrm>
                <a:off x="469932" y="3549561"/>
                <a:ext cx="1126852" cy="624200"/>
                <a:chOff x="469931" y="4173245"/>
                <a:chExt cx="1126852" cy="624200"/>
              </a:xfrm>
            </p:grpSpPr>
            <p:cxnSp>
              <p:nvCxnSpPr>
                <p:cNvPr id="96" name="Straight Arrow Connector 95">
                  <a:extLst>
                    <a:ext uri="{FF2B5EF4-FFF2-40B4-BE49-F238E27FC236}">
                      <a16:creationId xmlns:a16="http://schemas.microsoft.com/office/drawing/2014/main" id="{8A5020DA-9D3F-8146-CB4D-C13FC54D99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33358" y="4173245"/>
                  <a:ext cx="0" cy="31330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prstDash val="solid"/>
                  <a:headEnd type="triangle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7" name="Rounded Rectangle 96">
                  <a:extLst>
                    <a:ext uri="{FF2B5EF4-FFF2-40B4-BE49-F238E27FC236}">
                      <a16:creationId xmlns:a16="http://schemas.microsoft.com/office/drawing/2014/main" id="{6B0ACEB7-E1AA-8DB6-A3CD-064806C4E572}"/>
                    </a:ext>
                  </a:extLst>
                </p:cNvPr>
                <p:cNvSpPr/>
                <p:nvPr/>
              </p:nvSpPr>
              <p:spPr>
                <a:xfrm>
                  <a:off x="469931" y="4489669"/>
                  <a:ext cx="1126852" cy="307776"/>
                </a:xfrm>
                <a:prstGeom prst="roundRect">
                  <a:avLst/>
                </a:prstGeom>
                <a:solidFill>
                  <a:srgbClr val="F2EEFD"/>
                </a:solidFill>
                <a:ln w="19050" cap="flat" cmpd="sng" algn="ctr">
                  <a:solidFill>
                    <a:srgbClr val="7030A0"/>
                  </a:solidFill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algn="ctr" defTabSz="1600847"/>
                  <a:r>
                    <a:rPr lang="en-US" sz="200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Quantize</a:t>
                  </a:r>
                  <a:endParaRPr kumimoji="0" lang="en-US" sz="20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C8450422-DE85-3149-6FDF-E24FF60EE9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35085" y="4165257"/>
                <a:ext cx="0" cy="3133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Rounded Rectangle 116">
                <a:extLst>
                  <a:ext uri="{FF2B5EF4-FFF2-40B4-BE49-F238E27FC236}">
                    <a16:creationId xmlns:a16="http://schemas.microsoft.com/office/drawing/2014/main" id="{24BD9CD5-A5B3-69CD-00EC-0159D9DEB0C6}"/>
                  </a:ext>
                </a:extLst>
              </p:cNvPr>
              <p:cNvSpPr/>
              <p:nvPr/>
            </p:nvSpPr>
            <p:spPr>
              <a:xfrm>
                <a:off x="469932" y="4480557"/>
                <a:ext cx="1126846" cy="307776"/>
              </a:xfrm>
              <a:prstGeom prst="roundRect">
                <a:avLst/>
              </a:prstGeom>
              <a:noFill/>
              <a:ln w="31750" cap="flat" cmpd="sng" algn="ctr">
                <a:noFill/>
                <a:prstDash val="solid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 defTabSz="1600847"/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0b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D7C31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0111</a:t>
                </a: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ED7C31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A091017-2551-8057-4E3C-3D7B25C03BE2}"/>
              </a:ext>
            </a:extLst>
          </p:cNvPr>
          <p:cNvGrpSpPr/>
          <p:nvPr/>
        </p:nvGrpSpPr>
        <p:grpSpPr>
          <a:xfrm>
            <a:off x="2013734" y="1214767"/>
            <a:ext cx="1503680" cy="3573566"/>
            <a:chOff x="2013734" y="1214767"/>
            <a:chExt cx="1503680" cy="3573566"/>
          </a:xfrm>
        </p:grpSpPr>
        <p:pic>
          <p:nvPicPr>
            <p:cNvPr id="40" name="Picture 15">
              <a:extLst>
                <a:ext uri="{FF2B5EF4-FFF2-40B4-BE49-F238E27FC236}">
                  <a16:creationId xmlns:a16="http://schemas.microsoft.com/office/drawing/2014/main" id="{29473B8A-FE5D-BC72-4C05-B64EADFD9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2013734" y="1214767"/>
              <a:ext cx="1503680" cy="182880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BF9A3D9-5412-2FC9-1988-A0332776CDF3}"/>
                </a:ext>
              </a:extLst>
            </p:cNvPr>
            <p:cNvGrpSpPr/>
            <p:nvPr/>
          </p:nvGrpSpPr>
          <p:grpSpPr>
            <a:xfrm>
              <a:off x="2156965" y="1896191"/>
              <a:ext cx="1126852" cy="2892142"/>
              <a:chOff x="2156965" y="1896191"/>
              <a:chExt cx="1126852" cy="2892142"/>
            </a:xfrm>
          </p:grpSpPr>
          <p:sp>
            <p:nvSpPr>
              <p:cNvPr id="55" name="Rounded Rectangle 54">
                <a:extLst>
                  <a:ext uri="{FF2B5EF4-FFF2-40B4-BE49-F238E27FC236}">
                    <a16:creationId xmlns:a16="http://schemas.microsoft.com/office/drawing/2014/main" id="{7EC972D3-2F5D-7EF1-5E6C-D1BA82A4929B}"/>
                  </a:ext>
                </a:extLst>
              </p:cNvPr>
              <p:cNvSpPr/>
              <p:nvPr/>
            </p:nvSpPr>
            <p:spPr>
              <a:xfrm>
                <a:off x="2194159" y="3238665"/>
                <a:ext cx="1052463" cy="310896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-0.22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6528A77E-3B2B-13CE-BEE4-97FBC54FC3AF}"/>
                  </a:ext>
                </a:extLst>
              </p:cNvPr>
              <p:cNvCxnSpPr>
                <a:cxnSpLocks/>
                <a:stCxn id="55" idx="0"/>
              </p:cNvCxnSpPr>
              <p:nvPr/>
            </p:nvCxnSpPr>
            <p:spPr>
              <a:xfrm flipV="1">
                <a:off x="2720391" y="2888525"/>
                <a:ext cx="1" cy="35014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ot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Rounded Rectangle 91">
                <a:extLst>
                  <a:ext uri="{FF2B5EF4-FFF2-40B4-BE49-F238E27FC236}">
                    <a16:creationId xmlns:a16="http://schemas.microsoft.com/office/drawing/2014/main" id="{3AAEA359-1F5C-4BB3-032B-F7CF72F9C707}"/>
                  </a:ext>
                </a:extLst>
              </p:cNvPr>
              <p:cNvSpPr/>
              <p:nvPr/>
            </p:nvSpPr>
            <p:spPr>
              <a:xfrm>
                <a:off x="2595700" y="1896191"/>
                <a:ext cx="249383" cy="976553"/>
              </a:xfrm>
              <a:prstGeom prst="roundRect">
                <a:avLst/>
              </a:prstGeom>
              <a:noFill/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6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1ABAB187-0AF6-E938-30E9-C14FC43F2B8D}"/>
                  </a:ext>
                </a:extLst>
              </p:cNvPr>
              <p:cNvGrpSpPr/>
              <p:nvPr/>
            </p:nvGrpSpPr>
            <p:grpSpPr>
              <a:xfrm>
                <a:off x="2156965" y="3549561"/>
                <a:ext cx="1126852" cy="624200"/>
                <a:chOff x="2156965" y="4173245"/>
                <a:chExt cx="1126852" cy="624200"/>
              </a:xfrm>
            </p:grpSpPr>
            <p:cxnSp>
              <p:nvCxnSpPr>
                <p:cNvPr id="102" name="Straight Arrow Connector 101">
                  <a:extLst>
                    <a:ext uri="{FF2B5EF4-FFF2-40B4-BE49-F238E27FC236}">
                      <a16:creationId xmlns:a16="http://schemas.microsoft.com/office/drawing/2014/main" id="{1C96503A-8417-563F-9C44-D1AA0BF17F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20392" y="4173245"/>
                  <a:ext cx="0" cy="31330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prstDash val="solid"/>
                  <a:headEnd type="triangle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Rounded Rectangle 102">
                  <a:extLst>
                    <a:ext uri="{FF2B5EF4-FFF2-40B4-BE49-F238E27FC236}">
                      <a16:creationId xmlns:a16="http://schemas.microsoft.com/office/drawing/2014/main" id="{FFD993AA-1772-C47F-BF46-1BB503E034F2}"/>
                    </a:ext>
                  </a:extLst>
                </p:cNvPr>
                <p:cNvSpPr/>
                <p:nvPr/>
              </p:nvSpPr>
              <p:spPr>
                <a:xfrm>
                  <a:off x="2156965" y="4489669"/>
                  <a:ext cx="1126852" cy="307776"/>
                </a:xfrm>
                <a:prstGeom prst="roundRect">
                  <a:avLst/>
                </a:prstGeom>
                <a:solidFill>
                  <a:srgbClr val="F2EEFD"/>
                </a:solidFill>
                <a:ln w="19050" cap="flat" cmpd="sng" algn="ctr">
                  <a:solidFill>
                    <a:srgbClr val="7030A0"/>
                  </a:solidFill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algn="ctr" defTabSz="1600847"/>
                  <a:r>
                    <a:rPr lang="en-US" sz="200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Quantize</a:t>
                  </a:r>
                  <a:endParaRPr kumimoji="0" lang="en-US" sz="20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cxnSp>
            <p:nvCxnSpPr>
              <p:cNvPr id="119" name="Straight Arrow Connector 118">
                <a:extLst>
                  <a:ext uri="{FF2B5EF4-FFF2-40B4-BE49-F238E27FC236}">
                    <a16:creationId xmlns:a16="http://schemas.microsoft.com/office/drawing/2014/main" id="{583F9E44-C962-7F7F-6AE1-BAC10F30E5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21686" y="4165257"/>
                <a:ext cx="0" cy="3133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Rounded Rectangle 127">
                <a:extLst>
                  <a:ext uri="{FF2B5EF4-FFF2-40B4-BE49-F238E27FC236}">
                    <a16:creationId xmlns:a16="http://schemas.microsoft.com/office/drawing/2014/main" id="{3596C220-5A3D-F034-3DDE-FE1AE7DA9014}"/>
                  </a:ext>
                </a:extLst>
              </p:cNvPr>
              <p:cNvSpPr/>
              <p:nvPr/>
            </p:nvSpPr>
            <p:spPr>
              <a:xfrm>
                <a:off x="2156965" y="4480557"/>
                <a:ext cx="1126846" cy="307776"/>
              </a:xfrm>
              <a:prstGeom prst="roundRect">
                <a:avLst/>
              </a:prstGeom>
              <a:noFill/>
              <a:ln w="31750" cap="flat" cmpd="sng" algn="ctr">
                <a:noFill/>
                <a:prstDash val="solid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 defTabSz="1600847"/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0b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0111</a:t>
                </a: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48F994E-2346-9B60-BBDC-FBC2EB239671}"/>
              </a:ext>
            </a:extLst>
          </p:cNvPr>
          <p:cNvGrpSpPr/>
          <p:nvPr/>
        </p:nvGrpSpPr>
        <p:grpSpPr>
          <a:xfrm>
            <a:off x="3700066" y="1214767"/>
            <a:ext cx="1503680" cy="3573566"/>
            <a:chOff x="3700066" y="1214767"/>
            <a:chExt cx="1503680" cy="3573566"/>
          </a:xfrm>
        </p:grpSpPr>
        <p:pic>
          <p:nvPicPr>
            <p:cNvPr id="28" name="Picture 11">
              <a:extLst>
                <a:ext uri="{FF2B5EF4-FFF2-40B4-BE49-F238E27FC236}">
                  <a16:creationId xmlns:a16="http://schemas.microsoft.com/office/drawing/2014/main" id="{AE329039-AAE1-6B0A-B83D-F8E1354B5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3700066" y="1214767"/>
              <a:ext cx="1503680" cy="182880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36CAF66-974B-F9BC-D5F2-F1D79FFC1A5A}"/>
                </a:ext>
              </a:extLst>
            </p:cNvPr>
            <p:cNvGrpSpPr/>
            <p:nvPr/>
          </p:nvGrpSpPr>
          <p:grpSpPr>
            <a:xfrm>
              <a:off x="3843998" y="1896191"/>
              <a:ext cx="1126852" cy="2892142"/>
              <a:chOff x="3843998" y="1896191"/>
              <a:chExt cx="1126852" cy="2892142"/>
            </a:xfrm>
          </p:grpSpPr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39C6D624-840A-9961-8102-0B850FFB872A}"/>
                  </a:ext>
                </a:extLst>
              </p:cNvPr>
              <p:cNvSpPr/>
              <p:nvPr/>
            </p:nvSpPr>
            <p:spPr>
              <a:xfrm>
                <a:off x="3881192" y="3238665"/>
                <a:ext cx="1052463" cy="310896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-0.75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6395DD22-3D7C-8D3E-D63B-93058B78AEC6}"/>
                  </a:ext>
                </a:extLst>
              </p:cNvPr>
              <p:cNvCxnSpPr>
                <a:cxnSpLocks/>
                <a:stCxn id="57" idx="0"/>
              </p:cNvCxnSpPr>
              <p:nvPr/>
            </p:nvCxnSpPr>
            <p:spPr>
              <a:xfrm flipV="1">
                <a:off x="4407424" y="2888525"/>
                <a:ext cx="1" cy="35014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ot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Rounded Rectangle 92">
                <a:extLst>
                  <a:ext uri="{FF2B5EF4-FFF2-40B4-BE49-F238E27FC236}">
                    <a16:creationId xmlns:a16="http://schemas.microsoft.com/office/drawing/2014/main" id="{B50C26EE-B3B8-31B8-33DC-CF39EE14A13E}"/>
                  </a:ext>
                </a:extLst>
              </p:cNvPr>
              <p:cNvSpPr/>
              <p:nvPr/>
            </p:nvSpPr>
            <p:spPr>
              <a:xfrm>
                <a:off x="4282733" y="1896191"/>
                <a:ext cx="249383" cy="976553"/>
              </a:xfrm>
              <a:prstGeom prst="roundRect">
                <a:avLst/>
              </a:prstGeom>
              <a:noFill/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6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0FF7776F-3F99-C86D-A177-369C5ED6C4E7}"/>
                  </a:ext>
                </a:extLst>
              </p:cNvPr>
              <p:cNvGrpSpPr/>
              <p:nvPr/>
            </p:nvGrpSpPr>
            <p:grpSpPr>
              <a:xfrm>
                <a:off x="3843998" y="3549561"/>
                <a:ext cx="1126852" cy="624200"/>
                <a:chOff x="3843999" y="4173245"/>
                <a:chExt cx="1126852" cy="624200"/>
              </a:xfrm>
            </p:grpSpPr>
            <p:cxnSp>
              <p:nvCxnSpPr>
                <p:cNvPr id="104" name="Straight Arrow Connector 103">
                  <a:extLst>
                    <a:ext uri="{FF2B5EF4-FFF2-40B4-BE49-F238E27FC236}">
                      <a16:creationId xmlns:a16="http://schemas.microsoft.com/office/drawing/2014/main" id="{66F81DA8-270B-1BE3-32FF-1CA3E6B426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07426" y="4173245"/>
                  <a:ext cx="0" cy="31330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prstDash val="solid"/>
                  <a:headEnd type="triangle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5" name="Rounded Rectangle 104">
                  <a:extLst>
                    <a:ext uri="{FF2B5EF4-FFF2-40B4-BE49-F238E27FC236}">
                      <a16:creationId xmlns:a16="http://schemas.microsoft.com/office/drawing/2014/main" id="{49851E28-699F-2963-CF1D-EE0CCF4715BF}"/>
                    </a:ext>
                  </a:extLst>
                </p:cNvPr>
                <p:cNvSpPr/>
                <p:nvPr/>
              </p:nvSpPr>
              <p:spPr>
                <a:xfrm>
                  <a:off x="3843999" y="4489669"/>
                  <a:ext cx="1126852" cy="307776"/>
                </a:xfrm>
                <a:prstGeom prst="roundRect">
                  <a:avLst/>
                </a:prstGeom>
                <a:solidFill>
                  <a:srgbClr val="F2EEFD"/>
                </a:solidFill>
                <a:ln w="19050" cap="flat" cmpd="sng" algn="ctr">
                  <a:solidFill>
                    <a:srgbClr val="7030A0"/>
                  </a:solidFill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algn="ctr" defTabSz="1600847"/>
                  <a:r>
                    <a:rPr lang="en-US" sz="200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Quantize</a:t>
                  </a:r>
                  <a:endParaRPr kumimoji="0" lang="en-US" sz="20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id="{12B7E07B-291A-60E8-89BF-0E117380B0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08287" y="4165257"/>
                <a:ext cx="0" cy="3133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Rounded Rectangle 128">
                <a:extLst>
                  <a:ext uri="{FF2B5EF4-FFF2-40B4-BE49-F238E27FC236}">
                    <a16:creationId xmlns:a16="http://schemas.microsoft.com/office/drawing/2014/main" id="{1317AFC7-DC11-F029-494A-4D2D04F89582}"/>
                  </a:ext>
                </a:extLst>
              </p:cNvPr>
              <p:cNvSpPr/>
              <p:nvPr/>
            </p:nvSpPr>
            <p:spPr>
              <a:xfrm>
                <a:off x="3843998" y="4480557"/>
                <a:ext cx="1126846" cy="307776"/>
              </a:xfrm>
              <a:prstGeom prst="roundRect">
                <a:avLst/>
              </a:prstGeom>
              <a:noFill/>
              <a:ln w="31750" cap="flat" cmpd="sng" algn="ctr">
                <a:noFill/>
                <a:prstDash val="solid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 defTabSz="1600847"/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0b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CD5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0110</a:t>
                </a: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5B9CD5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BA7434-0200-6D9C-6F35-1149200F2F0D}"/>
              </a:ext>
            </a:extLst>
          </p:cNvPr>
          <p:cNvGrpSpPr/>
          <p:nvPr/>
        </p:nvGrpSpPr>
        <p:grpSpPr>
          <a:xfrm>
            <a:off x="5386398" y="1214767"/>
            <a:ext cx="1503680" cy="3573566"/>
            <a:chOff x="5386398" y="1214767"/>
            <a:chExt cx="1503680" cy="3573566"/>
          </a:xfrm>
        </p:grpSpPr>
        <p:pic>
          <p:nvPicPr>
            <p:cNvPr id="44" name="Picture 24">
              <a:extLst>
                <a:ext uri="{FF2B5EF4-FFF2-40B4-BE49-F238E27FC236}">
                  <a16:creationId xmlns:a16="http://schemas.microsoft.com/office/drawing/2014/main" id="{EB1FB38F-CD85-5582-FDA6-404E3FF59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386398" y="1214767"/>
              <a:ext cx="1503680" cy="182880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9612DD3-1862-A171-3444-0F8C647F083B}"/>
                </a:ext>
              </a:extLst>
            </p:cNvPr>
            <p:cNvGrpSpPr/>
            <p:nvPr/>
          </p:nvGrpSpPr>
          <p:grpSpPr>
            <a:xfrm>
              <a:off x="5531031" y="1896191"/>
              <a:ext cx="1126852" cy="2892142"/>
              <a:chOff x="5531031" y="1896191"/>
              <a:chExt cx="1126852" cy="2892142"/>
            </a:xfrm>
          </p:grpSpPr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8F6DD31A-FBF9-7B8A-2AAE-012DC6C7AE35}"/>
                  </a:ext>
                </a:extLst>
              </p:cNvPr>
              <p:cNvSpPr/>
              <p:nvPr/>
            </p:nvSpPr>
            <p:spPr>
              <a:xfrm>
                <a:off x="5568225" y="3238665"/>
                <a:ext cx="1052463" cy="310896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0.96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6D30EFC7-A25D-91CD-FE96-4E9C71ABA741}"/>
                  </a:ext>
                </a:extLst>
              </p:cNvPr>
              <p:cNvCxnSpPr>
                <a:cxnSpLocks/>
                <a:stCxn id="59" idx="0"/>
              </p:cNvCxnSpPr>
              <p:nvPr/>
            </p:nvCxnSpPr>
            <p:spPr>
              <a:xfrm flipV="1">
                <a:off x="6094457" y="2888525"/>
                <a:ext cx="1" cy="35014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ot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Rounded Rectangle 93">
                <a:extLst>
                  <a:ext uri="{FF2B5EF4-FFF2-40B4-BE49-F238E27FC236}">
                    <a16:creationId xmlns:a16="http://schemas.microsoft.com/office/drawing/2014/main" id="{367DE343-FA61-4DFF-19E4-C4BA0946C09A}"/>
                  </a:ext>
                </a:extLst>
              </p:cNvPr>
              <p:cNvSpPr/>
              <p:nvPr/>
            </p:nvSpPr>
            <p:spPr>
              <a:xfrm>
                <a:off x="5969766" y="1896191"/>
                <a:ext cx="249383" cy="976553"/>
              </a:xfrm>
              <a:prstGeom prst="roundRect">
                <a:avLst/>
              </a:prstGeom>
              <a:noFill/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6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64884213-5FCE-C31A-4CEF-0F27EE23C78F}"/>
                  </a:ext>
                </a:extLst>
              </p:cNvPr>
              <p:cNvGrpSpPr/>
              <p:nvPr/>
            </p:nvGrpSpPr>
            <p:grpSpPr>
              <a:xfrm>
                <a:off x="5531031" y="3549561"/>
                <a:ext cx="1126852" cy="624200"/>
                <a:chOff x="5531031" y="4177070"/>
                <a:chExt cx="1126852" cy="624200"/>
              </a:xfrm>
            </p:grpSpPr>
            <p:cxnSp>
              <p:nvCxnSpPr>
                <p:cNvPr id="106" name="Straight Arrow Connector 105">
                  <a:extLst>
                    <a:ext uri="{FF2B5EF4-FFF2-40B4-BE49-F238E27FC236}">
                      <a16:creationId xmlns:a16="http://schemas.microsoft.com/office/drawing/2014/main" id="{064BF845-39B7-9D31-0883-2332D94661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94458" y="4177070"/>
                  <a:ext cx="0" cy="31330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prstDash val="solid"/>
                  <a:headEnd type="triangle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Rounded Rectangle 106">
                  <a:extLst>
                    <a:ext uri="{FF2B5EF4-FFF2-40B4-BE49-F238E27FC236}">
                      <a16:creationId xmlns:a16="http://schemas.microsoft.com/office/drawing/2014/main" id="{914DAC35-DB51-BC93-017B-1A5B1861F55B}"/>
                    </a:ext>
                  </a:extLst>
                </p:cNvPr>
                <p:cNvSpPr/>
                <p:nvPr/>
              </p:nvSpPr>
              <p:spPr>
                <a:xfrm>
                  <a:off x="5531031" y="4493494"/>
                  <a:ext cx="1126852" cy="307776"/>
                </a:xfrm>
                <a:prstGeom prst="roundRect">
                  <a:avLst/>
                </a:prstGeom>
                <a:solidFill>
                  <a:srgbClr val="F2EEFD"/>
                </a:solidFill>
                <a:ln w="19050" cap="flat" cmpd="sng" algn="ctr">
                  <a:solidFill>
                    <a:srgbClr val="7030A0"/>
                  </a:solidFill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algn="ctr" defTabSz="1600847"/>
                  <a:r>
                    <a:rPr lang="en-US" sz="200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Quantize</a:t>
                  </a:r>
                  <a:endParaRPr kumimoji="0" lang="en-US" sz="20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cxnSp>
            <p:nvCxnSpPr>
              <p:cNvPr id="121" name="Straight Arrow Connector 120">
                <a:extLst>
                  <a:ext uri="{FF2B5EF4-FFF2-40B4-BE49-F238E27FC236}">
                    <a16:creationId xmlns:a16="http://schemas.microsoft.com/office/drawing/2014/main" id="{6116A578-5F37-EC42-B0A8-43E1BB15D6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4888" y="4165257"/>
                <a:ext cx="0" cy="3133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Rounded Rectangle 129">
                <a:extLst>
                  <a:ext uri="{FF2B5EF4-FFF2-40B4-BE49-F238E27FC236}">
                    <a16:creationId xmlns:a16="http://schemas.microsoft.com/office/drawing/2014/main" id="{FB196C0F-F214-0DAD-DC24-033A768B2574}"/>
                  </a:ext>
                </a:extLst>
              </p:cNvPr>
              <p:cNvSpPr/>
              <p:nvPr/>
            </p:nvSpPr>
            <p:spPr>
              <a:xfrm>
                <a:off x="5531031" y="4480557"/>
                <a:ext cx="1126846" cy="307776"/>
              </a:xfrm>
              <a:prstGeom prst="roundRect">
                <a:avLst/>
              </a:prstGeom>
              <a:noFill/>
              <a:ln w="31750" cap="flat" cmpd="sng" algn="ctr">
                <a:noFill/>
                <a:prstDash val="solid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 defTabSz="1600847"/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0b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D7C31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1011</a:t>
                </a: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ED7C31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B7BCE8C-2F46-3C62-3A6B-11C76E765FCF}"/>
              </a:ext>
            </a:extLst>
          </p:cNvPr>
          <p:cNvGrpSpPr/>
          <p:nvPr/>
        </p:nvGrpSpPr>
        <p:grpSpPr>
          <a:xfrm>
            <a:off x="7072731" y="1214767"/>
            <a:ext cx="1503680" cy="3573566"/>
            <a:chOff x="7072731" y="1214767"/>
            <a:chExt cx="1503680" cy="3573566"/>
          </a:xfrm>
        </p:grpSpPr>
        <p:pic>
          <p:nvPicPr>
            <p:cNvPr id="46" name="Picture 27">
              <a:extLst>
                <a:ext uri="{FF2B5EF4-FFF2-40B4-BE49-F238E27FC236}">
                  <a16:creationId xmlns:a16="http://schemas.microsoft.com/office/drawing/2014/main" id="{86E7DF7A-5BEE-E997-CB16-4EE35ACB1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7072731" y="1214767"/>
              <a:ext cx="1503680" cy="182880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D6941BB-314D-DD31-B88B-9082DDC70D5C}"/>
                </a:ext>
              </a:extLst>
            </p:cNvPr>
            <p:cNvGrpSpPr/>
            <p:nvPr/>
          </p:nvGrpSpPr>
          <p:grpSpPr>
            <a:xfrm>
              <a:off x="7218063" y="1896191"/>
              <a:ext cx="1126852" cy="2892142"/>
              <a:chOff x="7218063" y="1896191"/>
              <a:chExt cx="1126852" cy="2892142"/>
            </a:xfrm>
          </p:grpSpPr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CC072AC7-0639-E441-C1BF-8F3628B9A7D3}"/>
                  </a:ext>
                </a:extLst>
              </p:cNvPr>
              <p:cNvSpPr/>
              <p:nvPr/>
            </p:nvSpPr>
            <p:spPr>
              <a:xfrm>
                <a:off x="7255259" y="3238665"/>
                <a:ext cx="1052463" cy="310896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-0.49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FD4F4A1D-F04F-FB04-234A-651A4F8CA948}"/>
                  </a:ext>
                </a:extLst>
              </p:cNvPr>
              <p:cNvCxnSpPr>
                <a:cxnSpLocks/>
                <a:stCxn id="61" idx="0"/>
              </p:cNvCxnSpPr>
              <p:nvPr/>
            </p:nvCxnSpPr>
            <p:spPr>
              <a:xfrm flipV="1">
                <a:off x="7781491" y="2888525"/>
                <a:ext cx="1" cy="35014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ot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Rounded Rectangle 94">
                <a:extLst>
                  <a:ext uri="{FF2B5EF4-FFF2-40B4-BE49-F238E27FC236}">
                    <a16:creationId xmlns:a16="http://schemas.microsoft.com/office/drawing/2014/main" id="{B2A949EF-EF88-ED77-2D84-A90CC5E4180E}"/>
                  </a:ext>
                </a:extLst>
              </p:cNvPr>
              <p:cNvSpPr/>
              <p:nvPr/>
            </p:nvSpPr>
            <p:spPr>
              <a:xfrm>
                <a:off x="7656798" y="1896191"/>
                <a:ext cx="249383" cy="976553"/>
              </a:xfrm>
              <a:prstGeom prst="roundRect">
                <a:avLst/>
              </a:prstGeom>
              <a:noFill/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6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1C529777-D67A-970C-4E6E-A8B65579BD6D}"/>
                  </a:ext>
                </a:extLst>
              </p:cNvPr>
              <p:cNvGrpSpPr/>
              <p:nvPr/>
            </p:nvGrpSpPr>
            <p:grpSpPr>
              <a:xfrm>
                <a:off x="7218063" y="3549561"/>
                <a:ext cx="1126852" cy="624200"/>
                <a:chOff x="7255260" y="4177070"/>
                <a:chExt cx="1126852" cy="624200"/>
              </a:xfrm>
            </p:grpSpPr>
            <p:cxnSp>
              <p:nvCxnSpPr>
                <p:cNvPr id="108" name="Straight Arrow Connector 107">
                  <a:extLst>
                    <a:ext uri="{FF2B5EF4-FFF2-40B4-BE49-F238E27FC236}">
                      <a16:creationId xmlns:a16="http://schemas.microsoft.com/office/drawing/2014/main" id="{B67F7B08-3083-DBE5-40DF-6EEE17E7B3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18687" y="4177070"/>
                  <a:ext cx="0" cy="31330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prstDash val="solid"/>
                  <a:headEnd type="triangle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9" name="Rounded Rectangle 108">
                  <a:extLst>
                    <a:ext uri="{FF2B5EF4-FFF2-40B4-BE49-F238E27FC236}">
                      <a16:creationId xmlns:a16="http://schemas.microsoft.com/office/drawing/2014/main" id="{68FAD25D-4ADB-51D5-DC75-982FF80D7B36}"/>
                    </a:ext>
                  </a:extLst>
                </p:cNvPr>
                <p:cNvSpPr/>
                <p:nvPr/>
              </p:nvSpPr>
              <p:spPr>
                <a:xfrm>
                  <a:off x="7255260" y="4493494"/>
                  <a:ext cx="1126852" cy="307776"/>
                </a:xfrm>
                <a:prstGeom prst="roundRect">
                  <a:avLst/>
                </a:prstGeom>
                <a:solidFill>
                  <a:srgbClr val="F2EEFD"/>
                </a:solidFill>
                <a:ln w="19050" cap="flat" cmpd="sng" algn="ctr">
                  <a:solidFill>
                    <a:srgbClr val="7030A0"/>
                  </a:solidFill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algn="ctr" defTabSz="1600847"/>
                  <a:r>
                    <a:rPr lang="en-US" sz="200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Quantize</a:t>
                  </a:r>
                  <a:endParaRPr kumimoji="0" lang="en-US" sz="20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cxnSp>
            <p:nvCxnSpPr>
              <p:cNvPr id="122" name="Straight Arrow Connector 121">
                <a:extLst>
                  <a:ext uri="{FF2B5EF4-FFF2-40B4-BE49-F238E27FC236}">
                    <a16:creationId xmlns:a16="http://schemas.microsoft.com/office/drawing/2014/main" id="{50F5FD34-6B2B-90C0-2441-7766546F2A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81489" y="4165257"/>
                <a:ext cx="0" cy="3133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Rounded Rectangle 130">
                <a:extLst>
                  <a:ext uri="{FF2B5EF4-FFF2-40B4-BE49-F238E27FC236}">
                    <a16:creationId xmlns:a16="http://schemas.microsoft.com/office/drawing/2014/main" id="{5E38DB31-61FA-39E2-3B39-062BA68E6F6F}"/>
                  </a:ext>
                </a:extLst>
              </p:cNvPr>
              <p:cNvSpPr/>
              <p:nvPr/>
            </p:nvSpPr>
            <p:spPr>
              <a:xfrm>
                <a:off x="7218063" y="4480557"/>
                <a:ext cx="1126846" cy="307776"/>
              </a:xfrm>
              <a:prstGeom prst="roundRect">
                <a:avLst/>
              </a:prstGeom>
              <a:noFill/>
              <a:ln w="31750" cap="flat" cmpd="sng" algn="ctr">
                <a:noFill/>
                <a:prstDash val="solid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 defTabSz="1600847"/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0b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CD5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0110</a:t>
                </a: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5B9CD5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5358A75-8957-3259-D9CA-4F4B71CC0104}"/>
              </a:ext>
            </a:extLst>
          </p:cNvPr>
          <p:cNvGrpSpPr/>
          <p:nvPr/>
        </p:nvGrpSpPr>
        <p:grpSpPr>
          <a:xfrm>
            <a:off x="469926" y="5126361"/>
            <a:ext cx="4440861" cy="311746"/>
            <a:chOff x="469926" y="5126361"/>
            <a:chExt cx="4440861" cy="311746"/>
          </a:xfrm>
        </p:grpSpPr>
        <p:sp>
          <p:nvSpPr>
            <p:cNvPr id="132" name="Rounded Rectangle 131">
              <a:extLst>
                <a:ext uri="{FF2B5EF4-FFF2-40B4-BE49-F238E27FC236}">
                  <a16:creationId xmlns:a16="http://schemas.microsoft.com/office/drawing/2014/main" id="{E90D6538-82F7-7156-5595-248DF3547F8F}"/>
                </a:ext>
              </a:extLst>
            </p:cNvPr>
            <p:cNvSpPr/>
            <p:nvPr/>
          </p:nvSpPr>
          <p:spPr>
            <a:xfrm>
              <a:off x="469926" y="5130331"/>
              <a:ext cx="688124" cy="307776"/>
            </a:xfrm>
            <a:prstGeom prst="roundRect">
              <a:avLst/>
            </a:prstGeom>
            <a:solidFill>
              <a:srgbClr val="E4F3DE"/>
            </a:solidFill>
            <a:ln w="190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Pack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38ACDDEB-DF0B-5505-FBBB-886D441CD3CA}"/>
                </a:ext>
              </a:extLst>
            </p:cNvPr>
            <p:cNvCxnSpPr>
              <a:cxnSpLocks/>
              <a:endCxn id="132" idx="3"/>
            </p:cNvCxnSpPr>
            <p:nvPr/>
          </p:nvCxnSpPr>
          <p:spPr>
            <a:xfrm flipH="1">
              <a:off x="1158050" y="5284219"/>
              <a:ext cx="33824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Rounded Rectangle 154">
              <a:extLst>
                <a:ext uri="{FF2B5EF4-FFF2-40B4-BE49-F238E27FC236}">
                  <a16:creationId xmlns:a16="http://schemas.microsoft.com/office/drawing/2014/main" id="{B81FAC7D-1EEF-91D9-7C81-BAEEE36593BC}"/>
                </a:ext>
              </a:extLst>
            </p:cNvPr>
            <p:cNvSpPr/>
            <p:nvPr/>
          </p:nvSpPr>
          <p:spPr>
            <a:xfrm>
              <a:off x="1496291" y="5126361"/>
              <a:ext cx="3414496" cy="307776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0b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ED7C31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0111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0111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5B9CD5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0110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ED7C31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1011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5B9CD5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0110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ED7C31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C347C463-1DB2-9FA7-F7BD-B58FA08C92C4}"/>
              </a:ext>
            </a:extLst>
          </p:cNvPr>
          <p:cNvGrpSpPr/>
          <p:nvPr/>
        </p:nvGrpSpPr>
        <p:grpSpPr>
          <a:xfrm>
            <a:off x="535267" y="5643233"/>
            <a:ext cx="6527562" cy="615553"/>
            <a:chOff x="2097011" y="5562881"/>
            <a:chExt cx="6527562" cy="615553"/>
          </a:xfrm>
        </p:grpSpPr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AC93C39A-E880-8A9C-B874-6BB49A991719}"/>
                </a:ext>
              </a:extLst>
            </p:cNvPr>
            <p:cNvSpPr/>
            <p:nvPr/>
          </p:nvSpPr>
          <p:spPr>
            <a:xfrm>
              <a:off x="2745554" y="5562881"/>
              <a:ext cx="5879019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Packing enables directly 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matching fewer</a:t>
              </a:r>
              <a:b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 more accurate k-</a:t>
              </a:r>
              <a:r>
                <a:rPr kumimoji="0" lang="en-US" sz="2000" b="1" u="none" strike="noStrike" kern="1200" cap="none" spc="0" normalizeH="0" baseline="0" noProof="0" dirty="0" err="1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mers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E80BB2F1-8831-1AE5-E4BB-0D5FD05A90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96337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3ECCB6-B0A2-5E02-21BC-988434738015}"/>
              </a:ext>
            </a:extLst>
          </p:cNvPr>
          <p:cNvGrpSpPr/>
          <p:nvPr/>
        </p:nvGrpSpPr>
        <p:grpSpPr>
          <a:xfrm>
            <a:off x="469926" y="4788333"/>
            <a:ext cx="7311560" cy="495887"/>
            <a:chOff x="469926" y="4788333"/>
            <a:chExt cx="7311560" cy="495887"/>
          </a:xfrm>
        </p:grpSpPr>
        <p:cxnSp>
          <p:nvCxnSpPr>
            <p:cNvPr id="167" name="Elbow Connector 166">
              <a:extLst>
                <a:ext uri="{FF2B5EF4-FFF2-40B4-BE49-F238E27FC236}">
                  <a16:creationId xmlns:a16="http://schemas.microsoft.com/office/drawing/2014/main" id="{9549CA17-87FD-8D44-9251-323E72F6D108}"/>
                </a:ext>
              </a:extLst>
            </p:cNvPr>
            <p:cNvCxnSpPr>
              <a:cxnSpLocks/>
              <a:stCxn id="128" idx="2"/>
              <a:endCxn id="132" idx="1"/>
            </p:cNvCxnSpPr>
            <p:nvPr/>
          </p:nvCxnSpPr>
          <p:spPr>
            <a:xfrm rot="5400000">
              <a:off x="1347214" y="3911045"/>
              <a:ext cx="495886" cy="2250462"/>
            </a:xfrm>
            <a:prstGeom prst="bentConnector4">
              <a:avLst>
                <a:gd name="adj1" fmla="val 34484"/>
                <a:gd name="adj2" fmla="val 110158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Elbow Connector 167">
              <a:extLst>
                <a:ext uri="{FF2B5EF4-FFF2-40B4-BE49-F238E27FC236}">
                  <a16:creationId xmlns:a16="http://schemas.microsoft.com/office/drawing/2014/main" id="{4A78C3D0-75AE-F639-DB44-EC46542CB70C}"/>
                </a:ext>
              </a:extLst>
            </p:cNvPr>
            <p:cNvCxnSpPr>
              <a:cxnSpLocks/>
              <a:stCxn id="117" idx="2"/>
              <a:endCxn id="132" idx="1"/>
            </p:cNvCxnSpPr>
            <p:nvPr/>
          </p:nvCxnSpPr>
          <p:spPr>
            <a:xfrm rot="5400000">
              <a:off x="503698" y="4754562"/>
              <a:ext cx="495886" cy="563429"/>
            </a:xfrm>
            <a:prstGeom prst="bentConnector4">
              <a:avLst>
                <a:gd name="adj1" fmla="val 34484"/>
                <a:gd name="adj2" fmla="val 140573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Elbow Connector 170">
              <a:extLst>
                <a:ext uri="{FF2B5EF4-FFF2-40B4-BE49-F238E27FC236}">
                  <a16:creationId xmlns:a16="http://schemas.microsoft.com/office/drawing/2014/main" id="{61C1A7A4-A86F-714D-0EF4-A35FB70F9D9B}"/>
                </a:ext>
              </a:extLst>
            </p:cNvPr>
            <p:cNvCxnSpPr>
              <a:cxnSpLocks/>
              <a:stCxn id="129" idx="2"/>
              <a:endCxn id="132" idx="1"/>
            </p:cNvCxnSpPr>
            <p:nvPr/>
          </p:nvCxnSpPr>
          <p:spPr>
            <a:xfrm rot="5400000">
              <a:off x="2190731" y="3067529"/>
              <a:ext cx="495886" cy="3937495"/>
            </a:xfrm>
            <a:prstGeom prst="bentConnector4">
              <a:avLst>
                <a:gd name="adj1" fmla="val 34484"/>
                <a:gd name="adj2" fmla="val 105806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Elbow Connector 173">
              <a:extLst>
                <a:ext uri="{FF2B5EF4-FFF2-40B4-BE49-F238E27FC236}">
                  <a16:creationId xmlns:a16="http://schemas.microsoft.com/office/drawing/2014/main" id="{B0CABB79-0B61-62D0-512F-53AAA67EAEAF}"/>
                </a:ext>
              </a:extLst>
            </p:cNvPr>
            <p:cNvCxnSpPr>
              <a:cxnSpLocks/>
              <a:stCxn id="130" idx="2"/>
              <a:endCxn id="132" idx="1"/>
            </p:cNvCxnSpPr>
            <p:nvPr/>
          </p:nvCxnSpPr>
          <p:spPr>
            <a:xfrm rot="5400000">
              <a:off x="3034247" y="2224012"/>
              <a:ext cx="495886" cy="5624528"/>
            </a:xfrm>
            <a:prstGeom prst="bentConnector4">
              <a:avLst>
                <a:gd name="adj1" fmla="val 34484"/>
                <a:gd name="adj2" fmla="val 104064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Elbow Connector 176">
              <a:extLst>
                <a:ext uri="{FF2B5EF4-FFF2-40B4-BE49-F238E27FC236}">
                  <a16:creationId xmlns:a16="http://schemas.microsoft.com/office/drawing/2014/main" id="{5BED47A3-4E9B-0054-D062-9A35D87A7DC8}"/>
                </a:ext>
              </a:extLst>
            </p:cNvPr>
            <p:cNvCxnSpPr>
              <a:cxnSpLocks/>
              <a:stCxn id="131" idx="2"/>
              <a:endCxn id="132" idx="1"/>
            </p:cNvCxnSpPr>
            <p:nvPr/>
          </p:nvCxnSpPr>
          <p:spPr>
            <a:xfrm rot="5400000">
              <a:off x="3877763" y="1380496"/>
              <a:ext cx="495886" cy="7311560"/>
            </a:xfrm>
            <a:prstGeom prst="bentConnector4">
              <a:avLst>
                <a:gd name="adj1" fmla="val 34484"/>
                <a:gd name="adj2" fmla="val 103127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FC8EFAD-523C-A18C-C7C0-5A2FF3D563A8}"/>
              </a:ext>
            </a:extLst>
          </p:cNvPr>
          <p:cNvGrpSpPr/>
          <p:nvPr/>
        </p:nvGrpSpPr>
        <p:grpSpPr>
          <a:xfrm>
            <a:off x="4892572" y="5126361"/>
            <a:ext cx="2424096" cy="307776"/>
            <a:chOff x="4892572" y="5126361"/>
            <a:chExt cx="2424096" cy="307776"/>
          </a:xfrm>
        </p:grpSpPr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C1F31BEA-2AE3-53F0-47CF-9BC43410CC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2572" y="5280249"/>
              <a:ext cx="34537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Rounded Rectangle 181">
              <a:extLst>
                <a:ext uri="{FF2B5EF4-FFF2-40B4-BE49-F238E27FC236}">
                  <a16:creationId xmlns:a16="http://schemas.microsoft.com/office/drawing/2014/main" id="{D034D7E7-E894-E7E0-133E-92D3BAB17F56}"/>
                </a:ext>
              </a:extLst>
            </p:cNvPr>
            <p:cNvSpPr/>
            <p:nvPr/>
          </p:nvSpPr>
          <p:spPr>
            <a:xfrm>
              <a:off x="5256158" y="5126361"/>
              <a:ext cx="726652" cy="307776"/>
            </a:xfrm>
            <a:prstGeom prst="roundRect">
              <a:avLst/>
            </a:prstGeom>
            <a:solidFill>
              <a:srgbClr val="F2F2F2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93" name="Straight Arrow Connector 192">
              <a:extLst>
                <a:ext uri="{FF2B5EF4-FFF2-40B4-BE49-F238E27FC236}">
                  <a16:creationId xmlns:a16="http://schemas.microsoft.com/office/drawing/2014/main" id="{2BB51120-C05C-CB14-DD46-5DF434FAEB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82810" y="5284535"/>
              <a:ext cx="34537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Rounded Rectangle 193">
              <a:extLst>
                <a:ext uri="{FF2B5EF4-FFF2-40B4-BE49-F238E27FC236}">
                  <a16:creationId xmlns:a16="http://schemas.microsoft.com/office/drawing/2014/main" id="{26A02CE0-112B-BFFC-C5B5-F61D7C45AFC5}"/>
                </a:ext>
              </a:extLst>
            </p:cNvPr>
            <p:cNvSpPr/>
            <p:nvPr/>
          </p:nvSpPr>
          <p:spPr>
            <a:xfrm>
              <a:off x="6275387" y="5126361"/>
              <a:ext cx="1041281" cy="307776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0x77db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D90A555-381C-E521-2DAE-06F9D0EA712D}"/>
              </a:ext>
            </a:extLst>
          </p:cNvPr>
          <p:cNvGrpSpPr/>
          <p:nvPr/>
        </p:nvGrpSpPr>
        <p:grpSpPr>
          <a:xfrm>
            <a:off x="6796027" y="5134408"/>
            <a:ext cx="2191591" cy="915173"/>
            <a:chOff x="6796027" y="5134408"/>
            <a:chExt cx="2191591" cy="915173"/>
          </a:xfrm>
        </p:grpSpPr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24AC6B20-5B91-361F-119E-4C7F30A0265B}"/>
                </a:ext>
              </a:extLst>
            </p:cNvPr>
            <p:cNvSpPr txBox="1"/>
            <p:nvPr/>
          </p:nvSpPr>
          <p:spPr>
            <a:xfrm>
              <a:off x="7422097" y="5134408"/>
              <a:ext cx="1565521" cy="915173"/>
            </a:xfrm>
            <a:prstGeom prst="roundRect">
              <a:avLst>
                <a:gd name="adj" fmla="val 9377"/>
              </a:avLst>
            </a:prstGeom>
            <a:solidFill>
              <a:srgbClr val="E6F0FF"/>
            </a:solidFill>
            <a:ln w="28575">
              <a:solidFill>
                <a:srgbClr val="4473C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Seeding, Chaining &amp; Mapping</a:t>
              </a:r>
            </a:p>
          </p:txBody>
        </p:sp>
        <p:cxnSp>
          <p:nvCxnSpPr>
            <p:cNvPr id="198" name="Elbow Connector 197">
              <a:extLst>
                <a:ext uri="{FF2B5EF4-FFF2-40B4-BE49-F238E27FC236}">
                  <a16:creationId xmlns:a16="http://schemas.microsoft.com/office/drawing/2014/main" id="{F802F160-CD9B-41B0-09E0-A146721A5922}"/>
                </a:ext>
              </a:extLst>
            </p:cNvPr>
            <p:cNvCxnSpPr>
              <a:cxnSpLocks/>
              <a:stCxn id="194" idx="2"/>
              <a:endCxn id="197" idx="1"/>
            </p:cNvCxnSpPr>
            <p:nvPr/>
          </p:nvCxnSpPr>
          <p:spPr>
            <a:xfrm rot="16200000" flipH="1">
              <a:off x="7030133" y="5200031"/>
              <a:ext cx="157858" cy="626069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243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78" grpId="0" animBg="1"/>
      <p:bldP spid="78" grpId="1" animBg="1"/>
      <p:bldP spid="77" grpId="0" animBg="1"/>
      <p:bldP spid="77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29E86-A9A9-AE7F-DE6B-249210359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C31FBE-8BF4-FF1A-7035-B371FCE3C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RawHash Overview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1BA1957-1EB6-9851-6558-E9DF81A74208}"/>
              </a:ext>
            </a:extLst>
          </p:cNvPr>
          <p:cNvGrpSpPr/>
          <p:nvPr/>
        </p:nvGrpSpPr>
        <p:grpSpPr>
          <a:xfrm>
            <a:off x="1369901" y="907279"/>
            <a:ext cx="2593031" cy="867696"/>
            <a:chOff x="1369901" y="907279"/>
            <a:chExt cx="2593031" cy="867696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AA788D7B-3F37-0ED7-5C1A-7AF15447F47C}"/>
                </a:ext>
              </a:extLst>
            </p:cNvPr>
            <p:cNvSpPr/>
            <p:nvPr/>
          </p:nvSpPr>
          <p:spPr>
            <a:xfrm>
              <a:off x="1509255" y="1305197"/>
              <a:ext cx="2318505" cy="469778"/>
            </a:xfrm>
            <a:prstGeom prst="roundRect">
              <a:avLst/>
            </a:prstGeom>
            <a:solidFill>
              <a:srgbClr val="FFE69A"/>
            </a:solidFill>
            <a:ln w="19050" cap="flat" cmpd="sng" algn="ctr">
              <a:solidFill>
                <a:srgbClr val="FFAE3C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...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...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448D13-991A-679A-ED1C-8F4690DC9A96}"/>
                </a:ext>
              </a:extLst>
            </p:cNvPr>
            <p:cNvSpPr/>
            <p:nvPr/>
          </p:nvSpPr>
          <p:spPr>
            <a:xfrm>
              <a:off x="1369901" y="907279"/>
              <a:ext cx="259303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 Genome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BE86DEC-1135-5F18-396A-0FCE28DD9407}"/>
              </a:ext>
            </a:extLst>
          </p:cNvPr>
          <p:cNvGrpSpPr/>
          <p:nvPr/>
        </p:nvGrpSpPr>
        <p:grpSpPr>
          <a:xfrm>
            <a:off x="1871835" y="2412513"/>
            <a:ext cx="1601934" cy="624200"/>
            <a:chOff x="-19633" y="4151474"/>
            <a:chExt cx="1601934" cy="624200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0B6057F-B983-F439-785A-089937869A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334" y="4151474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C398C393-41FB-9033-F01D-DEF6C9990E68}"/>
                </a:ext>
              </a:extLst>
            </p:cNvPr>
            <p:cNvSpPr/>
            <p:nvPr/>
          </p:nvSpPr>
          <p:spPr>
            <a:xfrm>
              <a:off x="-19633" y="4467898"/>
              <a:ext cx="1601934" cy="307776"/>
            </a:xfrm>
            <a:prstGeom prst="roundRect">
              <a:avLst/>
            </a:prstGeom>
            <a:solidFill>
              <a:srgbClr val="FFEADB"/>
            </a:solidFill>
            <a:ln w="19050" cap="flat" cmpd="sng" algn="ctr">
              <a:solidFill>
                <a:srgbClr val="E56D0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Quantization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49FF3A5-F319-B9FE-049F-E2E69736F7E0}"/>
              </a:ext>
            </a:extLst>
          </p:cNvPr>
          <p:cNvGrpSpPr/>
          <p:nvPr/>
        </p:nvGrpSpPr>
        <p:grpSpPr>
          <a:xfrm>
            <a:off x="2130822" y="3036713"/>
            <a:ext cx="1083960" cy="642592"/>
            <a:chOff x="2130822" y="3036713"/>
            <a:chExt cx="1083960" cy="642592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73541407-0F19-6256-3669-C7AE97F3241A}"/>
                </a:ext>
              </a:extLst>
            </p:cNvPr>
            <p:cNvSpPr/>
            <p:nvPr/>
          </p:nvSpPr>
          <p:spPr>
            <a:xfrm>
              <a:off x="2130822" y="3366001"/>
              <a:ext cx="1083960" cy="313304"/>
            </a:xfrm>
            <a:prstGeom prst="roundRect">
              <a:avLst/>
            </a:prstGeom>
            <a:solidFill>
              <a:srgbClr val="FFEADB"/>
            </a:solidFill>
            <a:ln w="19050" cap="flat" cmpd="sng" algn="ctr">
              <a:solidFill>
                <a:srgbClr val="E56D0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Hashing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C673CBB-9C48-A2E6-D7C4-8079B853AE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2802" y="3036713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EFDC27-9199-D585-FB30-91FD2A6299DD}"/>
              </a:ext>
            </a:extLst>
          </p:cNvPr>
          <p:cNvGrpSpPr/>
          <p:nvPr/>
        </p:nvGrpSpPr>
        <p:grpSpPr>
          <a:xfrm>
            <a:off x="3214782" y="3207892"/>
            <a:ext cx="1097280" cy="314932"/>
            <a:chOff x="2087838" y="3047819"/>
            <a:chExt cx="1097280" cy="314932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4F251B6-D11F-3908-B7E3-FF4C6380EB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7838" y="3362580"/>
              <a:ext cx="1097280" cy="171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47F63C3-BBC6-12B8-C49D-E22FDEF360F1}"/>
                </a:ext>
              </a:extLst>
            </p:cNvPr>
            <p:cNvSpPr/>
            <p:nvPr/>
          </p:nvSpPr>
          <p:spPr>
            <a:xfrm>
              <a:off x="2281929" y="3047819"/>
              <a:ext cx="709099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Store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FF329AB-1224-F3CB-CFED-F45D66C788EB}"/>
              </a:ext>
            </a:extLst>
          </p:cNvPr>
          <p:cNvGrpSpPr/>
          <p:nvPr/>
        </p:nvGrpSpPr>
        <p:grpSpPr>
          <a:xfrm>
            <a:off x="3942487" y="2551748"/>
            <a:ext cx="1319880" cy="1428276"/>
            <a:chOff x="3940305" y="2551748"/>
            <a:chExt cx="1319880" cy="1428276"/>
          </a:xfrm>
        </p:grpSpPr>
        <p:pic>
          <p:nvPicPr>
            <p:cNvPr id="50" name="Graphic 49" descr="Database with solid fill">
              <a:extLst>
                <a:ext uri="{FF2B5EF4-FFF2-40B4-BE49-F238E27FC236}">
                  <a16:creationId xmlns:a16="http://schemas.microsoft.com/office/drawing/2014/main" id="{341F4EF4-3AAF-7DF3-979C-E23D7BAEF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43045" y="3065624"/>
              <a:ext cx="914400" cy="914400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910457D-3588-D637-145F-241668E34DDB}"/>
                </a:ext>
              </a:extLst>
            </p:cNvPr>
            <p:cNvSpPr/>
            <p:nvPr/>
          </p:nvSpPr>
          <p:spPr>
            <a:xfrm>
              <a:off x="3940305" y="2551748"/>
              <a:ext cx="1319880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 Table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(Index)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C071E8-C172-0C9C-5810-EFC9E39EA1D1}"/>
              </a:ext>
            </a:extLst>
          </p:cNvPr>
          <p:cNvGrpSpPr/>
          <p:nvPr/>
        </p:nvGrpSpPr>
        <p:grpSpPr>
          <a:xfrm>
            <a:off x="4892792" y="3207892"/>
            <a:ext cx="1097280" cy="311131"/>
            <a:chOff x="3789704" y="3047819"/>
            <a:chExt cx="1097280" cy="311131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292A2123-7614-4043-F041-8608F3E3DD69}"/>
                </a:ext>
              </a:extLst>
            </p:cNvPr>
            <p:cNvCxnSpPr>
              <a:cxnSpLocks/>
            </p:cNvCxnSpPr>
            <p:nvPr/>
          </p:nvCxnSpPr>
          <p:spPr>
            <a:xfrm>
              <a:off x="3789704" y="3355596"/>
              <a:ext cx="1097280" cy="335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A31BC571-D0D2-A9DF-BE08-E5F25163A43B}"/>
                </a:ext>
              </a:extLst>
            </p:cNvPr>
            <p:cNvSpPr/>
            <p:nvPr/>
          </p:nvSpPr>
          <p:spPr>
            <a:xfrm>
              <a:off x="3935297" y="3047819"/>
              <a:ext cx="806095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Query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C770D8-B000-2A8B-5F44-EDAA963218C7}"/>
              </a:ext>
            </a:extLst>
          </p:cNvPr>
          <p:cNvGrpSpPr/>
          <p:nvPr/>
        </p:nvGrpSpPr>
        <p:grpSpPr>
          <a:xfrm>
            <a:off x="3885909" y="3878176"/>
            <a:ext cx="1448127" cy="1196590"/>
            <a:chOff x="2757830" y="3719584"/>
            <a:chExt cx="1448127" cy="1196590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F677A63D-A6B2-8F31-8B6E-E77B4ACCA8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5229" y="3719584"/>
              <a:ext cx="0" cy="50749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D345941-88B3-7B72-E4C7-E0BFC41F1977}"/>
                </a:ext>
              </a:extLst>
            </p:cNvPr>
            <p:cNvSpPr txBox="1"/>
            <p:nvPr/>
          </p:nvSpPr>
          <p:spPr>
            <a:xfrm>
              <a:off x="2757830" y="4227918"/>
              <a:ext cx="1448127" cy="688256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Matching Regions</a:t>
              </a:r>
              <a:endPara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42E0ED6-0E55-6A9D-A0CF-2220CB54FBF8}"/>
              </a:ext>
            </a:extLst>
          </p:cNvPr>
          <p:cNvGrpSpPr/>
          <p:nvPr/>
        </p:nvGrpSpPr>
        <p:grpSpPr>
          <a:xfrm>
            <a:off x="5734040" y="2412513"/>
            <a:ext cx="1600200" cy="624200"/>
            <a:chOff x="469929" y="4173245"/>
            <a:chExt cx="1600200" cy="624200"/>
          </a:xfrm>
        </p:grpSpPr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04D0DA18-8A12-7EE5-A51A-AD8F63D503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029" y="4173245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0C04CDA9-173D-24DB-B0F6-BBF1C75E3AFC}"/>
                </a:ext>
              </a:extLst>
            </p:cNvPr>
            <p:cNvSpPr/>
            <p:nvPr/>
          </p:nvSpPr>
          <p:spPr>
            <a:xfrm>
              <a:off x="469929" y="4489669"/>
              <a:ext cx="1600200" cy="307776"/>
            </a:xfrm>
            <a:prstGeom prst="roundRect">
              <a:avLst/>
            </a:prstGeom>
            <a:solidFill>
              <a:srgbClr val="FFEADB"/>
            </a:solidFill>
            <a:ln w="19050" cap="flat" cmpd="sng" algn="ctr">
              <a:solidFill>
                <a:srgbClr val="E56D0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Quantization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0FFF851-4757-BD94-A69E-882CD06A8401}"/>
              </a:ext>
            </a:extLst>
          </p:cNvPr>
          <p:cNvGrpSpPr/>
          <p:nvPr/>
        </p:nvGrpSpPr>
        <p:grpSpPr>
          <a:xfrm>
            <a:off x="5990072" y="3036713"/>
            <a:ext cx="1088136" cy="635332"/>
            <a:chOff x="5990072" y="3036713"/>
            <a:chExt cx="1088136" cy="635332"/>
          </a:xfrm>
        </p:grpSpPr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A9C5D5D0-3DEF-4981-176C-3D1D7D9CFEC1}"/>
                </a:ext>
              </a:extLst>
            </p:cNvPr>
            <p:cNvSpPr/>
            <p:nvPr/>
          </p:nvSpPr>
          <p:spPr>
            <a:xfrm>
              <a:off x="5990072" y="3366001"/>
              <a:ext cx="1088136" cy="306044"/>
            </a:xfrm>
            <a:prstGeom prst="roundRect">
              <a:avLst/>
            </a:prstGeom>
            <a:solidFill>
              <a:srgbClr val="FFEADB"/>
            </a:solidFill>
            <a:ln w="19050" cap="flat" cmpd="sng" algn="ctr">
              <a:solidFill>
                <a:srgbClr val="E56D0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Hashing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0E88C207-4999-C8E0-71B5-08155E4E63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34140" y="3036713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E077E81-2303-0FA9-8CDE-634D82CAD67F}"/>
              </a:ext>
            </a:extLst>
          </p:cNvPr>
          <p:cNvGrpSpPr/>
          <p:nvPr/>
        </p:nvGrpSpPr>
        <p:grpSpPr>
          <a:xfrm>
            <a:off x="3916753" y="5074766"/>
            <a:ext cx="3165289" cy="1126789"/>
            <a:chOff x="3903690" y="5076247"/>
            <a:chExt cx="3165289" cy="1126789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EED687-499B-878B-B607-4CD26AD4F7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96909" y="5076247"/>
              <a:ext cx="1" cy="48364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7E5E32E5-C57F-52EA-F13A-7BF8ECF8854A}"/>
                </a:ext>
              </a:extLst>
            </p:cNvPr>
            <p:cNvSpPr/>
            <p:nvPr/>
          </p:nvSpPr>
          <p:spPr>
            <a:xfrm>
              <a:off x="3903690" y="5559891"/>
              <a:ext cx="1386438" cy="643145"/>
            </a:xfrm>
            <a:prstGeom prst="roundRect">
              <a:avLst/>
            </a:prstGeom>
            <a:solidFill>
              <a:srgbClr val="FEEADB"/>
            </a:solidFill>
            <a:ln w="190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Chaining &amp; Mapping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9D73D124-B9C6-B47E-5891-E40A2D83F2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07666" y="5881463"/>
              <a:ext cx="50347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8B50C71-8083-0B7B-438B-CE5B5E70C1FB}"/>
                </a:ext>
              </a:extLst>
            </p:cNvPr>
            <p:cNvSpPr txBox="1"/>
            <p:nvPr/>
          </p:nvSpPr>
          <p:spPr>
            <a:xfrm>
              <a:off x="5793051" y="5587483"/>
              <a:ext cx="1275928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Mapping positions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D62E03-6561-748E-8A87-76F988A7A4DB}"/>
              </a:ext>
            </a:extLst>
          </p:cNvPr>
          <p:cNvGrpSpPr/>
          <p:nvPr/>
        </p:nvGrpSpPr>
        <p:grpSpPr>
          <a:xfrm>
            <a:off x="756704" y="933469"/>
            <a:ext cx="523459" cy="2771239"/>
            <a:chOff x="756704" y="933469"/>
            <a:chExt cx="523459" cy="2771239"/>
          </a:xfrm>
        </p:grpSpPr>
        <p:sp>
          <p:nvSpPr>
            <p:cNvPr id="17" name="Striped Right Arrow 16">
              <a:extLst>
                <a:ext uri="{FF2B5EF4-FFF2-40B4-BE49-F238E27FC236}">
                  <a16:creationId xmlns:a16="http://schemas.microsoft.com/office/drawing/2014/main" id="{8FB3F001-548D-0BA6-B249-7D4C97753CD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-220852" y="2203694"/>
              <a:ext cx="2771239" cy="230790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C73E9F9-A818-B02B-6789-4156995AF161}"/>
                </a:ext>
              </a:extLst>
            </p:cNvPr>
            <p:cNvSpPr/>
            <p:nvPr/>
          </p:nvSpPr>
          <p:spPr>
            <a:xfrm rot="16200000">
              <a:off x="-155690" y="2105906"/>
              <a:ext cx="2132566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Offline Indexing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C35F13D-6A07-748B-57FF-92B33BFB72B0}"/>
              </a:ext>
            </a:extLst>
          </p:cNvPr>
          <p:cNvGrpSpPr/>
          <p:nvPr/>
        </p:nvGrpSpPr>
        <p:grpSpPr>
          <a:xfrm>
            <a:off x="7945329" y="933469"/>
            <a:ext cx="510277" cy="5294967"/>
            <a:chOff x="1049373" y="933468"/>
            <a:chExt cx="510277" cy="5294967"/>
          </a:xfrm>
        </p:grpSpPr>
        <p:sp>
          <p:nvSpPr>
            <p:cNvPr id="29" name="Striped Right Arrow 28">
              <a:extLst>
                <a:ext uri="{FF2B5EF4-FFF2-40B4-BE49-F238E27FC236}">
                  <a16:creationId xmlns:a16="http://schemas.microsoft.com/office/drawing/2014/main" id="{BCDF82B5-B3ED-B89C-8A56-6DFEBFBBA06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-1482716" y="3465557"/>
              <a:ext cx="5294967" cy="230790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17AFEF3-9B35-308D-C5B0-BFF2E640EC4B}"/>
                </a:ext>
              </a:extLst>
            </p:cNvPr>
            <p:cNvSpPr/>
            <p:nvPr/>
          </p:nvSpPr>
          <p:spPr>
            <a:xfrm rot="5400000">
              <a:off x="161299" y="3106810"/>
              <a:ext cx="2488925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Real-Time Mapping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13D2669-A502-10BE-C0BA-D620FD986CF4}"/>
              </a:ext>
            </a:extLst>
          </p:cNvPr>
          <p:cNvGrpSpPr/>
          <p:nvPr/>
        </p:nvGrpSpPr>
        <p:grpSpPr>
          <a:xfrm>
            <a:off x="1559578" y="1781867"/>
            <a:ext cx="2226448" cy="623485"/>
            <a:chOff x="1559578" y="1781867"/>
            <a:chExt cx="2226448" cy="62348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F35F8DA-B68F-370F-2720-D1B267A400FD}"/>
                </a:ext>
              </a:extLst>
            </p:cNvPr>
            <p:cNvSpPr/>
            <p:nvPr/>
          </p:nvSpPr>
          <p:spPr>
            <a:xfrm>
              <a:off x="1559578" y="2097576"/>
              <a:ext cx="2226448" cy="307776"/>
            </a:xfrm>
            <a:prstGeom prst="roundRect">
              <a:avLst/>
            </a:prstGeom>
            <a:solidFill>
              <a:srgbClr val="FFEADB"/>
            </a:solidFill>
            <a:ln w="19050" cap="flat" cmpd="sng" algn="ctr">
              <a:solidFill>
                <a:srgbClr val="E56D0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 Conversion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00E9660-9A35-3F5D-B3C2-AAA41C73EE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6416" y="1781867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4DB41D5-C14B-8C5C-C929-853E1CA6335D}"/>
              </a:ext>
            </a:extLst>
          </p:cNvPr>
          <p:cNvGrpSpPr/>
          <p:nvPr/>
        </p:nvGrpSpPr>
        <p:grpSpPr>
          <a:xfrm>
            <a:off x="5420916" y="1781867"/>
            <a:ext cx="2226448" cy="623485"/>
            <a:chOff x="5420916" y="1781867"/>
            <a:chExt cx="2226448" cy="62348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B0BDE848-BAA1-380C-3B03-6C6F9ACB1EA0}"/>
                </a:ext>
              </a:extLst>
            </p:cNvPr>
            <p:cNvSpPr/>
            <p:nvPr/>
          </p:nvSpPr>
          <p:spPr>
            <a:xfrm>
              <a:off x="5420916" y="2097576"/>
              <a:ext cx="2226448" cy="307776"/>
            </a:xfrm>
            <a:prstGeom prst="roundRect">
              <a:avLst/>
            </a:prstGeom>
            <a:solidFill>
              <a:srgbClr val="FFEADB"/>
            </a:solidFill>
            <a:ln w="19050" cap="flat" cmpd="sng" algn="ctr">
              <a:solidFill>
                <a:srgbClr val="E56D0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 Processing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065E9E6-89C2-C53F-74DD-93F035279E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35336" y="1781867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DD48AD6-9585-9CF2-EF1A-902ABCD53B4A}"/>
              </a:ext>
            </a:extLst>
          </p:cNvPr>
          <p:cNvGrpSpPr/>
          <p:nvPr/>
        </p:nvGrpSpPr>
        <p:grpSpPr>
          <a:xfrm>
            <a:off x="5103050" y="907279"/>
            <a:ext cx="2857855" cy="888383"/>
            <a:chOff x="5103050" y="907279"/>
            <a:chExt cx="2857855" cy="88838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4EB258B-F9A8-65C9-ACE4-3CB2618FD38A}"/>
                </a:ext>
              </a:extLst>
            </p:cNvPr>
            <p:cNvSpPr txBox="1"/>
            <p:nvPr/>
          </p:nvSpPr>
          <p:spPr>
            <a:xfrm>
              <a:off x="5103050" y="907279"/>
              <a:ext cx="2857855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Nanopore Signals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FA94A97-4449-FFF3-7AEA-10EAA21D4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8702"/>
            <a:stretch/>
          </p:blipFill>
          <p:spPr>
            <a:xfrm>
              <a:off x="5781100" y="1274312"/>
              <a:ext cx="1505945" cy="521350"/>
            </a:xfrm>
            <a:prstGeom prst="rect">
              <a:avLst/>
            </a:prstGeom>
            <a:ln w="31750">
              <a:solidFill>
                <a:schemeClr val="tx1"/>
              </a:solidFill>
            </a:ln>
          </p:spPr>
        </p:pic>
      </p:grpSp>
      <p:sp>
        <p:nvSpPr>
          <p:cNvPr id="31" name="Slide Number Placeholder 2">
            <a:extLst>
              <a:ext uri="{FF2B5EF4-FFF2-40B4-BE49-F238E27FC236}">
                <a16:creationId xmlns:a16="http://schemas.microsoft.com/office/drawing/2014/main" id="{8C709EF5-FA80-46A2-E16C-7640CC21D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6464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761C9-AA76-05A6-66DB-56D50710B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5A2939-66C9-472A-A581-03486F325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Mapping with RawHash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977F4DF-BAB6-8B81-DB92-339D6BCCDFB7}"/>
              </a:ext>
            </a:extLst>
          </p:cNvPr>
          <p:cNvGrpSpPr/>
          <p:nvPr/>
        </p:nvGrpSpPr>
        <p:grpSpPr>
          <a:xfrm>
            <a:off x="1369901" y="907279"/>
            <a:ext cx="2593031" cy="2478489"/>
            <a:chOff x="614885" y="1019143"/>
            <a:chExt cx="2593031" cy="2478489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24DD95D5-EA09-6303-32F8-9DFE18EB106E}"/>
                </a:ext>
              </a:extLst>
            </p:cNvPr>
            <p:cNvSpPr/>
            <p:nvPr/>
          </p:nvSpPr>
          <p:spPr>
            <a:xfrm>
              <a:off x="772711" y="1741257"/>
              <a:ext cx="2277379" cy="469778"/>
            </a:xfrm>
            <a:prstGeom prst="roundRect">
              <a:avLst/>
            </a:prstGeom>
            <a:solidFill>
              <a:srgbClr val="FFE69A"/>
            </a:solidFill>
            <a:ln w="19050" cap="flat" cmpd="sng" algn="ctr">
              <a:solidFill>
                <a:srgbClr val="FFAE3C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+mn-cs"/>
                </a:rPr>
                <a:t>Reference Signals</a:t>
              </a:r>
              <a:endParaRPr kumimoji="0" lang="en-CH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4D1B114-3743-04F1-F99B-D11FE45D8417}"/>
                </a:ext>
              </a:extLst>
            </p:cNvPr>
            <p:cNvSpPr/>
            <p:nvPr/>
          </p:nvSpPr>
          <p:spPr>
            <a:xfrm>
              <a:off x="614885" y="1019143"/>
              <a:ext cx="2593031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 Genome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(Converted to Signals)</a:t>
              </a:r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0A2AB36-A9C4-0655-A206-5AB2315A7A0D}"/>
                </a:ext>
              </a:extLst>
            </p:cNvPr>
            <p:cNvGrpSpPr/>
            <p:nvPr/>
          </p:nvGrpSpPr>
          <p:grpSpPr>
            <a:xfrm>
              <a:off x="1347974" y="2222373"/>
              <a:ext cx="1126852" cy="1275259"/>
              <a:chOff x="1350633" y="2222373"/>
              <a:chExt cx="1126852" cy="1275259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9165F25-52CB-932D-E850-D0A3D659AE3D}"/>
                  </a:ext>
                </a:extLst>
              </p:cNvPr>
              <p:cNvGrpSpPr/>
              <p:nvPr/>
            </p:nvGrpSpPr>
            <p:grpSpPr>
              <a:xfrm>
                <a:off x="1350633" y="2222373"/>
                <a:ext cx="1126852" cy="624200"/>
                <a:chOff x="455449" y="4151474"/>
                <a:chExt cx="1126852" cy="624200"/>
              </a:xfrm>
            </p:grpSpPr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98A19587-7B4E-CC14-6E59-755DBACCD6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18875" y="4151474"/>
                  <a:ext cx="0" cy="31330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prstDash val="solid"/>
                  <a:headEnd type="triangle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5799CA19-4386-12F6-EBBA-5D5DA144C57A}"/>
                    </a:ext>
                  </a:extLst>
                </p:cNvPr>
                <p:cNvSpPr/>
                <p:nvPr/>
              </p:nvSpPr>
              <p:spPr>
                <a:xfrm>
                  <a:off x="455449" y="4467898"/>
                  <a:ext cx="1126852" cy="307776"/>
                </a:xfrm>
                <a:prstGeom prst="roundRect">
                  <a:avLst/>
                </a:prstGeom>
                <a:solidFill>
                  <a:srgbClr val="FFEADB"/>
                </a:solidFill>
                <a:ln w="19050" cap="flat" cmpd="sng" algn="ctr">
                  <a:solidFill>
                    <a:srgbClr val="E56D0B"/>
                  </a:solidFill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Quantize</a:t>
                  </a:r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A5DD46EB-01E3-8C68-83AB-B73069621437}"/>
                  </a:ext>
                </a:extLst>
              </p:cNvPr>
              <p:cNvSpPr/>
              <p:nvPr/>
            </p:nvSpPr>
            <p:spPr>
              <a:xfrm>
                <a:off x="1481118" y="3184328"/>
                <a:ext cx="865883" cy="313304"/>
              </a:xfrm>
              <a:prstGeom prst="roundRect">
                <a:avLst/>
              </a:prstGeom>
              <a:solidFill>
                <a:srgbClr val="FFEADB"/>
              </a:solidFill>
              <a:ln w="19050" cap="flat" cmpd="sng" algn="ctr">
                <a:solidFill>
                  <a:srgbClr val="E56D0B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51CB0592-8D9D-0DAD-48D6-B668AA5C25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14059" y="2846573"/>
                <a:ext cx="0" cy="3133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C4A29C-FDC4-C1FB-D7B3-DD3622E597A0}"/>
              </a:ext>
            </a:extLst>
          </p:cNvPr>
          <p:cNvGrpSpPr/>
          <p:nvPr/>
        </p:nvGrpSpPr>
        <p:grpSpPr>
          <a:xfrm>
            <a:off x="3111286" y="2914355"/>
            <a:ext cx="1211004" cy="314761"/>
            <a:chOff x="1984342" y="3047819"/>
            <a:chExt cx="1211004" cy="314761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80E2ED2-15C6-B86B-CD26-32E8F0205D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84342" y="3362580"/>
              <a:ext cx="121100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B95FD89-03B0-FF84-CBC9-56F6BD9D3A05}"/>
                </a:ext>
              </a:extLst>
            </p:cNvPr>
            <p:cNvSpPr/>
            <p:nvPr/>
          </p:nvSpPr>
          <p:spPr>
            <a:xfrm>
              <a:off x="2235295" y="3047819"/>
              <a:ext cx="709099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Store</a:t>
              </a:r>
            </a:p>
          </p:txBody>
        </p:sp>
      </p:grpSp>
      <p:pic>
        <p:nvPicPr>
          <p:cNvPr id="50" name="Graphic 49" descr="Database with solid fill">
            <a:extLst>
              <a:ext uri="{FF2B5EF4-FFF2-40B4-BE49-F238E27FC236}">
                <a16:creationId xmlns:a16="http://schemas.microsoft.com/office/drawing/2014/main" id="{0BB351C0-C670-791B-1BF8-BB4FB6F49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43045" y="2772087"/>
            <a:ext cx="914400" cy="91440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14F982E9-DE9C-59F0-0470-FCEA5CA5CB76}"/>
              </a:ext>
            </a:extLst>
          </p:cNvPr>
          <p:cNvSpPr/>
          <p:nvPr/>
        </p:nvSpPr>
        <p:spPr>
          <a:xfrm>
            <a:off x="3940305" y="2249744"/>
            <a:ext cx="131988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 Table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(Index)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F35F7D-F9F0-1B2F-DF2E-2A5103F18F22}"/>
              </a:ext>
            </a:extLst>
          </p:cNvPr>
          <p:cNvGrpSpPr/>
          <p:nvPr/>
        </p:nvGrpSpPr>
        <p:grpSpPr>
          <a:xfrm>
            <a:off x="4878280" y="2914355"/>
            <a:ext cx="1207008" cy="318562"/>
            <a:chOff x="3775192" y="3047819"/>
            <a:chExt cx="1207008" cy="318562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F75FFB2-F38F-B99E-585F-FC03C95078C2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92" y="3362751"/>
              <a:ext cx="1207008" cy="363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F8CF814-39B6-55B0-4015-812A7E1C4BF5}"/>
                </a:ext>
              </a:extLst>
            </p:cNvPr>
            <p:cNvSpPr/>
            <p:nvPr/>
          </p:nvSpPr>
          <p:spPr>
            <a:xfrm>
              <a:off x="3975649" y="3047819"/>
              <a:ext cx="806095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Query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9DD9DB-076D-0A52-3FA5-8CC7DA50CFF7}"/>
              </a:ext>
            </a:extLst>
          </p:cNvPr>
          <p:cNvGrpSpPr/>
          <p:nvPr/>
        </p:nvGrpSpPr>
        <p:grpSpPr>
          <a:xfrm>
            <a:off x="3872846" y="3586120"/>
            <a:ext cx="1448127" cy="1196590"/>
            <a:chOff x="2757830" y="3719584"/>
            <a:chExt cx="1448127" cy="1196590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EFA4FB7B-5E29-E5B0-005B-BACEC4FE2D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5229" y="3719584"/>
              <a:ext cx="0" cy="50749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A4D3EAC-EC85-41CC-1374-00E159474305}"/>
                </a:ext>
              </a:extLst>
            </p:cNvPr>
            <p:cNvSpPr txBox="1"/>
            <p:nvPr/>
          </p:nvSpPr>
          <p:spPr>
            <a:xfrm>
              <a:off x="2757830" y="4227918"/>
              <a:ext cx="1448127" cy="688256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Matching Regions</a:t>
              </a:r>
              <a:endPara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79A78A-9FFF-AF74-E289-A40F75FE78C7}"/>
              </a:ext>
            </a:extLst>
          </p:cNvPr>
          <p:cNvGrpSpPr/>
          <p:nvPr/>
        </p:nvGrpSpPr>
        <p:grpSpPr>
          <a:xfrm>
            <a:off x="3903690" y="4782710"/>
            <a:ext cx="3363300" cy="1126789"/>
            <a:chOff x="4605819" y="3760836"/>
            <a:chExt cx="3363300" cy="1126789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85D8E577-CD2B-AE55-2139-E92436EAD6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9038" y="3760836"/>
              <a:ext cx="1" cy="48364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30949A71-6AC1-31D7-5B7D-93D7B7225F48}"/>
                </a:ext>
              </a:extLst>
            </p:cNvPr>
            <p:cNvSpPr/>
            <p:nvPr/>
          </p:nvSpPr>
          <p:spPr>
            <a:xfrm>
              <a:off x="4605819" y="4244480"/>
              <a:ext cx="1386438" cy="643145"/>
            </a:xfrm>
            <a:prstGeom prst="roundRect">
              <a:avLst/>
            </a:prstGeom>
            <a:solidFill>
              <a:srgbClr val="FEEADB"/>
            </a:solidFill>
            <a:ln w="190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Chaining &amp; Mapping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66824573-BABE-8218-5835-79551E4017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09795" y="4566052"/>
              <a:ext cx="50347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162CFAB-BBA4-6E78-6F15-4CA7329C2101}"/>
                </a:ext>
              </a:extLst>
            </p:cNvPr>
            <p:cNvSpPr txBox="1"/>
            <p:nvPr/>
          </p:nvSpPr>
          <p:spPr>
            <a:xfrm>
              <a:off x="6520992" y="4258276"/>
              <a:ext cx="1448127" cy="615553"/>
            </a:xfrm>
            <a:prstGeom prst="rect">
              <a:avLst/>
            </a:prstGeom>
            <a:solidFill>
              <a:srgbClr val="FFEADB"/>
            </a:solidFill>
            <a:ln w="15875">
              <a:solidFill>
                <a:srgbClr val="E56D0B"/>
              </a:solidFill>
              <a:prstDash val="solid"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Continue Mapping?</a:t>
              </a:r>
              <a:endPara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60EFA0-374E-5FEF-2470-DFD764774F80}"/>
              </a:ext>
            </a:extLst>
          </p:cNvPr>
          <p:cNvGrpSpPr/>
          <p:nvPr/>
        </p:nvGrpSpPr>
        <p:grpSpPr>
          <a:xfrm>
            <a:off x="5395380" y="907279"/>
            <a:ext cx="2277386" cy="2496322"/>
            <a:chOff x="5417786" y="1023081"/>
            <a:chExt cx="2277386" cy="249632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1178AFD-0FD0-2FDA-3E91-99B3BB1D14DE}"/>
                </a:ext>
              </a:extLst>
            </p:cNvPr>
            <p:cNvSpPr txBox="1"/>
            <p:nvPr/>
          </p:nvSpPr>
          <p:spPr>
            <a:xfrm>
              <a:off x="5417786" y="1023081"/>
              <a:ext cx="2277386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Signals</a:t>
              </a:r>
            </a:p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(~5000 signals/sec)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303A972-F1E2-A8A3-DBB8-979BAEA25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8702"/>
            <a:stretch/>
          </p:blipFill>
          <p:spPr>
            <a:xfrm>
              <a:off x="5803506" y="1714310"/>
              <a:ext cx="1505945" cy="521350"/>
            </a:xfrm>
            <a:prstGeom prst="rect">
              <a:avLst/>
            </a:prstGeom>
            <a:ln w="31750">
              <a:solidFill>
                <a:schemeClr val="tx1"/>
              </a:solidFill>
            </a:ln>
          </p:spPr>
        </p:pic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4D300EC5-02C9-084E-39D7-1D93056EBEA8}"/>
                </a:ext>
              </a:extLst>
            </p:cNvPr>
            <p:cNvGrpSpPr/>
            <p:nvPr/>
          </p:nvGrpSpPr>
          <p:grpSpPr>
            <a:xfrm>
              <a:off x="5993459" y="2262481"/>
              <a:ext cx="1126852" cy="1256922"/>
              <a:chOff x="1669328" y="2182972"/>
              <a:chExt cx="1126852" cy="1256922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1E9E74F0-449D-E554-7B84-956B5F80FAAD}"/>
                  </a:ext>
                </a:extLst>
              </p:cNvPr>
              <p:cNvGrpSpPr/>
              <p:nvPr/>
            </p:nvGrpSpPr>
            <p:grpSpPr>
              <a:xfrm>
                <a:off x="1669328" y="2182972"/>
                <a:ext cx="1126852" cy="624200"/>
                <a:chOff x="469931" y="4173245"/>
                <a:chExt cx="1126852" cy="624200"/>
              </a:xfrm>
            </p:grpSpPr>
            <p:cxnSp>
              <p:nvCxnSpPr>
                <p:cNvPr id="100" name="Straight Arrow Connector 99">
                  <a:extLst>
                    <a:ext uri="{FF2B5EF4-FFF2-40B4-BE49-F238E27FC236}">
                      <a16:creationId xmlns:a16="http://schemas.microsoft.com/office/drawing/2014/main" id="{B990E470-52CE-3762-EEB1-24F9525B61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33358" y="4173245"/>
                  <a:ext cx="0" cy="31330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prstDash val="solid"/>
                  <a:headEnd type="triangle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Rounded Rectangle 100">
                  <a:extLst>
                    <a:ext uri="{FF2B5EF4-FFF2-40B4-BE49-F238E27FC236}">
                      <a16:creationId xmlns:a16="http://schemas.microsoft.com/office/drawing/2014/main" id="{6C760941-2FBE-15E6-4010-47BC0EE870BA}"/>
                    </a:ext>
                  </a:extLst>
                </p:cNvPr>
                <p:cNvSpPr/>
                <p:nvPr/>
              </p:nvSpPr>
              <p:spPr>
                <a:xfrm>
                  <a:off x="469931" y="4489669"/>
                  <a:ext cx="1126852" cy="307776"/>
                </a:xfrm>
                <a:prstGeom prst="roundRect">
                  <a:avLst/>
                </a:prstGeom>
                <a:solidFill>
                  <a:srgbClr val="FFEADB"/>
                </a:solidFill>
                <a:ln w="19050" cap="flat" cmpd="sng" algn="ctr">
                  <a:solidFill>
                    <a:srgbClr val="E56D0B"/>
                  </a:solidFill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Quantize</a:t>
                  </a:r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98" name="Rounded Rectangle 97">
                <a:extLst>
                  <a:ext uri="{FF2B5EF4-FFF2-40B4-BE49-F238E27FC236}">
                    <a16:creationId xmlns:a16="http://schemas.microsoft.com/office/drawing/2014/main" id="{24FA4B43-02D8-8755-974C-F8BA86191CFE}"/>
                  </a:ext>
                </a:extLst>
              </p:cNvPr>
              <p:cNvSpPr/>
              <p:nvPr/>
            </p:nvSpPr>
            <p:spPr>
              <a:xfrm>
                <a:off x="1794229" y="3133850"/>
                <a:ext cx="865883" cy="306044"/>
              </a:xfrm>
              <a:prstGeom prst="roundRect">
                <a:avLst/>
              </a:prstGeom>
              <a:solidFill>
                <a:srgbClr val="FFEADB"/>
              </a:solidFill>
              <a:ln w="19050" cap="flat" cmpd="sng" algn="ctr">
                <a:solidFill>
                  <a:srgbClr val="E56D0B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D9CC172B-A027-0B43-D584-3A64567248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37875" y="2807172"/>
                <a:ext cx="0" cy="3133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512EEC5-B80F-74A5-6119-BD2914409277}"/>
              </a:ext>
            </a:extLst>
          </p:cNvPr>
          <p:cNvGrpSpPr/>
          <p:nvPr/>
        </p:nvGrpSpPr>
        <p:grpSpPr>
          <a:xfrm>
            <a:off x="7277381" y="1818068"/>
            <a:ext cx="566594" cy="3769859"/>
            <a:chOff x="7266990" y="1818068"/>
            <a:chExt cx="566594" cy="3769859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2A5B826-E365-898E-BABE-5237BBEE6F3A}"/>
                </a:ext>
              </a:extLst>
            </p:cNvPr>
            <p:cNvSpPr txBox="1"/>
            <p:nvPr/>
          </p:nvSpPr>
          <p:spPr>
            <a:xfrm rot="5400000">
              <a:off x="6040580" y="3532599"/>
              <a:ext cx="327823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Yes: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Analyze the next chunk</a:t>
              </a:r>
            </a:p>
          </p:txBody>
        </p:sp>
        <p:cxnSp>
          <p:nvCxnSpPr>
            <p:cNvPr id="32" name="Elbow Connector 31">
              <a:extLst>
                <a:ext uri="{FF2B5EF4-FFF2-40B4-BE49-F238E27FC236}">
                  <a16:creationId xmlns:a16="http://schemas.microsoft.com/office/drawing/2014/main" id="{819291A9-1F26-3689-79C9-C742C49F4A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66990" y="1818068"/>
              <a:ext cx="20055" cy="3769859"/>
            </a:xfrm>
            <a:prstGeom prst="bentConnector3">
              <a:avLst>
                <a:gd name="adj1" fmla="val 1239865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7339624-B27B-7735-631D-EBD15A554FF2}"/>
              </a:ext>
            </a:extLst>
          </p:cNvPr>
          <p:cNvGrpSpPr/>
          <p:nvPr/>
        </p:nvGrpSpPr>
        <p:grpSpPr>
          <a:xfrm>
            <a:off x="6542927" y="5768108"/>
            <a:ext cx="2294454" cy="615553"/>
            <a:chOff x="6542927" y="5768108"/>
            <a:chExt cx="2294454" cy="615553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0F32654-CD74-CE91-5860-37A57403E2BD}"/>
                </a:ext>
              </a:extLst>
            </p:cNvPr>
            <p:cNvSpPr txBox="1"/>
            <p:nvPr/>
          </p:nvSpPr>
          <p:spPr>
            <a:xfrm>
              <a:off x="7337073" y="5768108"/>
              <a:ext cx="1500308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Stop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Sequencing</a:t>
              </a:r>
            </a:p>
          </p:txBody>
        </p:sp>
        <p:cxnSp>
          <p:nvCxnSpPr>
            <p:cNvPr id="42" name="Elbow Connector 41">
              <a:extLst>
                <a:ext uri="{FF2B5EF4-FFF2-40B4-BE49-F238E27FC236}">
                  <a16:creationId xmlns:a16="http://schemas.microsoft.com/office/drawing/2014/main" id="{4BC87206-D34A-3A60-D2F0-5E2E9E28C9B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849909" y="5588721"/>
              <a:ext cx="180182" cy="794146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9B80B6-8B56-BD29-9A2D-120F481B6F1F}"/>
              </a:ext>
            </a:extLst>
          </p:cNvPr>
          <p:cNvGrpSpPr/>
          <p:nvPr/>
        </p:nvGrpSpPr>
        <p:grpSpPr>
          <a:xfrm>
            <a:off x="756704" y="933468"/>
            <a:ext cx="523459" cy="2652651"/>
            <a:chOff x="756704" y="933468"/>
            <a:chExt cx="523459" cy="2652651"/>
          </a:xfrm>
        </p:grpSpPr>
        <p:sp>
          <p:nvSpPr>
            <p:cNvPr id="17" name="Striped Right Arrow 16">
              <a:extLst>
                <a:ext uri="{FF2B5EF4-FFF2-40B4-BE49-F238E27FC236}">
                  <a16:creationId xmlns:a16="http://schemas.microsoft.com/office/drawing/2014/main" id="{51295049-33E9-5304-0939-39328BF54F6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-161558" y="2144399"/>
              <a:ext cx="2652651" cy="230790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B7735FA-18CE-263B-7841-C1E5A4D771B1}"/>
                </a:ext>
              </a:extLst>
            </p:cNvPr>
            <p:cNvSpPr/>
            <p:nvPr/>
          </p:nvSpPr>
          <p:spPr>
            <a:xfrm rot="16200000">
              <a:off x="-155690" y="2105906"/>
              <a:ext cx="2132566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Offline Indexing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8FE5886-524B-0596-B0FD-3DF4B41BA7A3}"/>
              </a:ext>
            </a:extLst>
          </p:cNvPr>
          <p:cNvGrpSpPr/>
          <p:nvPr/>
        </p:nvGrpSpPr>
        <p:grpSpPr>
          <a:xfrm>
            <a:off x="8102724" y="933470"/>
            <a:ext cx="510277" cy="4654458"/>
            <a:chOff x="1049373" y="933469"/>
            <a:chExt cx="510277" cy="4654458"/>
          </a:xfrm>
        </p:grpSpPr>
        <p:sp>
          <p:nvSpPr>
            <p:cNvPr id="29" name="Striped Right Arrow 28">
              <a:extLst>
                <a:ext uri="{FF2B5EF4-FFF2-40B4-BE49-F238E27FC236}">
                  <a16:creationId xmlns:a16="http://schemas.microsoft.com/office/drawing/2014/main" id="{06F85A8E-64AB-BF7F-35F4-1B70B8F655B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-1162461" y="3145303"/>
              <a:ext cx="4654458" cy="230790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14BFDCB-248B-3242-CF58-849A21283480}"/>
                </a:ext>
              </a:extLst>
            </p:cNvPr>
            <p:cNvSpPr/>
            <p:nvPr/>
          </p:nvSpPr>
          <p:spPr>
            <a:xfrm rot="5400000">
              <a:off x="161299" y="3106810"/>
              <a:ext cx="2488925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Real-Time Mapping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E3AF9414-4DC4-B0DD-5A68-F127B0F9A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83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3BC2B-28EC-852B-03D8-D87D10AA5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944326-915F-D78F-7D95-BE076BFB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F1E51D-7EC1-C8C7-A4C1-EEEA2012A0BC}"/>
              </a:ext>
            </a:extLst>
          </p:cNvPr>
          <p:cNvSpPr txBox="1"/>
          <p:nvPr/>
        </p:nvSpPr>
        <p:spPr>
          <a:xfrm>
            <a:off x="122378" y="2229328"/>
            <a:ext cx="8894763" cy="1500554"/>
          </a:xfrm>
          <a:prstGeom prst="roundRect">
            <a:avLst>
              <a:gd name="adj" fmla="val 9377"/>
            </a:avLst>
          </a:prstGeom>
          <a:solidFill>
            <a:srgbClr val="DEEDF8"/>
          </a:solidFill>
          <a:ln w="28575">
            <a:solidFill>
              <a:srgbClr val="4472C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hash-based search mechanism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quickly and accurately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9B46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nanopore signals 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reference genomes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6A3E5-D01B-C155-05AE-FBF06BAF4D77}"/>
              </a:ext>
            </a:extLst>
          </p:cNvPr>
          <p:cNvSpPr txBox="1"/>
          <p:nvPr/>
        </p:nvSpPr>
        <p:spPr>
          <a:xfrm>
            <a:off x="122378" y="4325814"/>
            <a:ext cx="8894763" cy="1910863"/>
          </a:xfrm>
          <a:prstGeom prst="roundRect">
            <a:avLst>
              <a:gd name="adj" fmla="val 9377"/>
            </a:avLst>
          </a:prstGeom>
          <a:solidFill>
            <a:srgbClr val="DEEDF8"/>
          </a:solidFill>
          <a:ln w="28575">
            <a:solidFill>
              <a:srgbClr val="4472C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Sequence Until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 accurately and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dynamically stop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entire sequencing run at once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further sequencing is unnecessary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6D44362-A3D5-F79D-8E94-1053DDED83D5}"/>
              </a:ext>
            </a:extLst>
          </p:cNvPr>
          <p:cNvGrpSpPr/>
          <p:nvPr/>
        </p:nvGrpSpPr>
        <p:grpSpPr>
          <a:xfrm>
            <a:off x="1628404" y="356266"/>
            <a:ext cx="5882710" cy="1364105"/>
            <a:chOff x="885498" y="269291"/>
            <a:chExt cx="5882710" cy="136410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88E6EF9-8189-9630-6DAD-A64D1B159373}"/>
                </a:ext>
              </a:extLst>
            </p:cNvPr>
            <p:cNvSpPr txBox="1"/>
            <p:nvPr/>
          </p:nvSpPr>
          <p:spPr>
            <a:xfrm>
              <a:off x="2375793" y="351179"/>
              <a:ext cx="439241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aramond" panose="02020404030301010803" pitchFamily="18" charset="0"/>
                  <a:ea typeface="Verdana" panose="020B0604030504040204" pitchFamily="34" charset="0"/>
                  <a:cs typeface="Verdana" panose="020B0604030504040204" pitchFamily="34" charset="0"/>
                </a:rPr>
                <a:t>RawHash</a:t>
              </a:r>
              <a:endParaRPr kumimoji="0" lang="en-CH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pic>
          <p:nvPicPr>
            <p:cNvPr id="9" name="Picture 8" descr="A picture containing graphics, font, screenshot, logo&#10;&#10;Description automatically generated">
              <a:extLst>
                <a:ext uri="{FF2B5EF4-FFF2-40B4-BE49-F238E27FC236}">
                  <a16:creationId xmlns:a16="http://schemas.microsoft.com/office/drawing/2014/main" id="{2480C521-0BD2-AC04-5DC4-B70B8FF11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498" y="269291"/>
              <a:ext cx="1415345" cy="136410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10B457B-FF9A-7984-2860-4A9029243988}"/>
              </a:ext>
            </a:extLst>
          </p:cNvPr>
          <p:cNvSpPr txBox="1"/>
          <p:nvPr/>
        </p:nvSpPr>
        <p:spPr>
          <a:xfrm>
            <a:off x="122378" y="4323271"/>
            <a:ext cx="8894763" cy="1910863"/>
          </a:xfrm>
          <a:prstGeom prst="roundRect">
            <a:avLst>
              <a:gd name="adj" fmla="val 9377"/>
            </a:avLst>
          </a:prstGeom>
          <a:solidFill>
            <a:srgbClr val="DEEDF8">
              <a:alpha val="87953"/>
            </a:srgbClr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553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24D40-958B-333C-C819-28C4563CB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0A251C-9746-3A29-D6FD-B44BEE1F4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2A610-61D5-AB3F-ADF8-7149B526DC84}"/>
              </a:ext>
            </a:extLst>
          </p:cNvPr>
          <p:cNvSpPr txBox="1"/>
          <p:nvPr/>
        </p:nvSpPr>
        <p:spPr>
          <a:xfrm>
            <a:off x="122378" y="2229328"/>
            <a:ext cx="8894763" cy="1500554"/>
          </a:xfrm>
          <a:prstGeom prst="roundRect">
            <a:avLst>
              <a:gd name="adj" fmla="val 9377"/>
            </a:avLst>
          </a:prstGeom>
          <a:solidFill>
            <a:srgbClr val="DEEDF8"/>
          </a:solidFill>
          <a:ln w="28575">
            <a:solidFill>
              <a:srgbClr val="4472C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hash-based search mechanism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quickly and accurately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9B46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nanopore signals 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reference genomes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3CA20B-5161-246D-7C2D-537DFB068C4D}"/>
              </a:ext>
            </a:extLst>
          </p:cNvPr>
          <p:cNvSpPr txBox="1"/>
          <p:nvPr/>
        </p:nvSpPr>
        <p:spPr>
          <a:xfrm>
            <a:off x="122378" y="4325814"/>
            <a:ext cx="8894763" cy="1910863"/>
          </a:xfrm>
          <a:prstGeom prst="roundRect">
            <a:avLst>
              <a:gd name="adj" fmla="val 9377"/>
            </a:avLst>
          </a:prstGeom>
          <a:solidFill>
            <a:srgbClr val="DEEDF8"/>
          </a:solidFill>
          <a:ln w="28575">
            <a:solidFill>
              <a:srgbClr val="4472C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Sequence Until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 accurately and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dynamically stop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entire sequencing run at once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further sequencing is unnecessary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B9199DF-F084-F2EA-21EF-F264A45F1CD1}"/>
              </a:ext>
            </a:extLst>
          </p:cNvPr>
          <p:cNvGrpSpPr/>
          <p:nvPr/>
        </p:nvGrpSpPr>
        <p:grpSpPr>
          <a:xfrm>
            <a:off x="1628404" y="356266"/>
            <a:ext cx="5882710" cy="1364105"/>
            <a:chOff x="885498" y="269291"/>
            <a:chExt cx="5882710" cy="136410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DCF6DA-90E3-59A9-352F-1A5CBCD91E32}"/>
                </a:ext>
              </a:extLst>
            </p:cNvPr>
            <p:cNvSpPr txBox="1"/>
            <p:nvPr/>
          </p:nvSpPr>
          <p:spPr>
            <a:xfrm>
              <a:off x="2375793" y="351179"/>
              <a:ext cx="439241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aramond" panose="02020404030301010803" pitchFamily="18" charset="0"/>
                  <a:ea typeface="Verdana" panose="020B0604030504040204" pitchFamily="34" charset="0"/>
                  <a:cs typeface="Verdana" panose="020B0604030504040204" pitchFamily="34" charset="0"/>
                </a:rPr>
                <a:t>RawHash</a:t>
              </a:r>
              <a:endParaRPr kumimoji="0" lang="en-CH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pic>
          <p:nvPicPr>
            <p:cNvPr id="9" name="Picture 8" descr="A picture containing graphics, font, screenshot, logo&#10;&#10;Description automatically generated">
              <a:extLst>
                <a:ext uri="{FF2B5EF4-FFF2-40B4-BE49-F238E27FC236}">
                  <a16:creationId xmlns:a16="http://schemas.microsoft.com/office/drawing/2014/main" id="{5C9F0F60-D620-E6C6-D22F-AFBDBC8AF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498" y="269291"/>
              <a:ext cx="1415345" cy="1364105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CCAABD3-D3F1-65B4-1B78-85091F87418F}"/>
              </a:ext>
            </a:extLst>
          </p:cNvPr>
          <p:cNvSpPr txBox="1"/>
          <p:nvPr/>
        </p:nvSpPr>
        <p:spPr>
          <a:xfrm>
            <a:off x="122377" y="2229328"/>
            <a:ext cx="8894763" cy="1500554"/>
          </a:xfrm>
          <a:prstGeom prst="roundRect">
            <a:avLst>
              <a:gd name="adj" fmla="val 9377"/>
            </a:avLst>
          </a:prstGeom>
          <a:solidFill>
            <a:srgbClr val="DEEDF8">
              <a:alpha val="88000"/>
            </a:srgbClr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3590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56272-7027-4443-8E0A-FEF83B35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>
                <a:latin typeface="Garamond" panose="02020404030301010803" pitchFamily="18" charset="0"/>
              </a:rPr>
              <a:t>The Sequence Until Mechanism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AC199A-01DA-919E-F5EC-C480AEC3E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831094"/>
            <a:ext cx="8798061" cy="5466674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b="1" dirty="0">
                <a:solidFill>
                  <a:srgbClr val="4473C4"/>
                </a:solidFill>
              </a:rPr>
              <a:t>Problem:</a:t>
            </a:r>
            <a:endParaRPr lang="en-GB" dirty="0">
              <a:solidFill>
                <a:srgbClr val="4473C4"/>
              </a:solidFill>
            </a:endParaRPr>
          </a:p>
          <a:p>
            <a:pPr lvl="1">
              <a:spcAft>
                <a:spcPts val="500"/>
              </a:spcAft>
            </a:pPr>
            <a:r>
              <a:rPr lang="en-GB" dirty="0"/>
              <a:t>Unnecessary sequencing waste time, power and money</a:t>
            </a:r>
          </a:p>
          <a:p>
            <a:pPr lvl="1">
              <a:spcAft>
                <a:spcPts val="500"/>
              </a:spcAft>
            </a:pPr>
            <a:endParaRPr lang="en-GB" dirty="0"/>
          </a:p>
          <a:p>
            <a:pPr>
              <a:spcAft>
                <a:spcPts val="500"/>
              </a:spcAft>
            </a:pPr>
            <a:r>
              <a:rPr lang="en-GB" b="1" dirty="0">
                <a:solidFill>
                  <a:srgbClr val="4473C4"/>
                </a:solidFill>
              </a:rPr>
              <a:t>Key Idea:</a:t>
            </a:r>
            <a:endParaRPr lang="en-GB" dirty="0">
              <a:solidFill>
                <a:srgbClr val="4473C4"/>
              </a:solidFill>
            </a:endParaRPr>
          </a:p>
          <a:p>
            <a:pPr lvl="1">
              <a:spcAft>
                <a:spcPts val="500"/>
              </a:spcAft>
            </a:pPr>
            <a:r>
              <a:rPr lang="en-GB" b="1" dirty="0"/>
              <a:t>Dynamically</a:t>
            </a:r>
            <a:r>
              <a:rPr lang="en-GB" b="1" dirty="0">
                <a:solidFill>
                  <a:srgbClr val="2E5597"/>
                </a:solidFill>
              </a:rPr>
              <a:t> </a:t>
            </a:r>
            <a:r>
              <a:rPr lang="en-GB" dirty="0"/>
              <a:t>decide if further sequencing of the entire sample is necessary to achieve high accuracy</a:t>
            </a:r>
          </a:p>
          <a:p>
            <a:pPr lvl="1">
              <a:spcAft>
                <a:spcPts val="500"/>
              </a:spcAft>
            </a:pPr>
            <a:r>
              <a:rPr lang="en-GB" dirty="0"/>
              <a:t>Stop sequencing early without sacrificing accuracy</a:t>
            </a:r>
          </a:p>
          <a:p>
            <a:pPr lvl="1">
              <a:spcAft>
                <a:spcPts val="500"/>
              </a:spcAft>
            </a:pPr>
            <a:endParaRPr lang="en-GB" sz="1600" b="1" dirty="0"/>
          </a:p>
          <a:p>
            <a:pPr>
              <a:spcAft>
                <a:spcPts val="500"/>
              </a:spcAft>
            </a:pPr>
            <a:r>
              <a:rPr lang="en-GB" b="1" dirty="0">
                <a:solidFill>
                  <a:srgbClr val="4473C4"/>
                </a:solidFill>
              </a:rPr>
              <a:t>Potential Benefits:</a:t>
            </a:r>
            <a:endParaRPr lang="en-GB" dirty="0">
              <a:solidFill>
                <a:srgbClr val="4473C4"/>
              </a:solidFill>
            </a:endParaRPr>
          </a:p>
          <a:p>
            <a:pPr lvl="1">
              <a:spcAft>
                <a:spcPts val="500"/>
              </a:spcAft>
            </a:pPr>
            <a:r>
              <a:rPr lang="en-GB" dirty="0"/>
              <a:t>Significant </a:t>
            </a:r>
            <a:r>
              <a:rPr lang="en-GB" b="1" dirty="0"/>
              <a:t>reduction in sequencing time and cost</a:t>
            </a:r>
          </a:p>
          <a:p>
            <a:pPr lvl="1">
              <a:spcAft>
                <a:spcPts val="500"/>
              </a:spcAft>
            </a:pPr>
            <a:endParaRPr lang="en-GB" dirty="0"/>
          </a:p>
          <a:p>
            <a:pPr>
              <a:spcAft>
                <a:spcPts val="500"/>
              </a:spcAft>
            </a:pPr>
            <a:r>
              <a:rPr lang="en-GB" dirty="0"/>
              <a:t>Example real-time genome analysis use case: </a:t>
            </a:r>
          </a:p>
          <a:p>
            <a:pPr lvl="1">
              <a:spcAft>
                <a:spcPts val="500"/>
              </a:spcAft>
            </a:pPr>
            <a:r>
              <a:rPr lang="en-GB" b="1" dirty="0"/>
              <a:t>Relative abundance estimation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B379D9-AA2E-0498-59CC-AA135C440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71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56272-7027-4443-8E0A-FEF83B35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>
                <a:latin typeface="Garamond" panose="02020404030301010803" pitchFamily="18" charset="0"/>
              </a:rPr>
              <a:t>The Sequence Until Mechanism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07AC199A-01DA-919E-F5EC-C480AEC3EB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9560" y="934126"/>
                <a:ext cx="8798061" cy="5466674"/>
              </a:xfrm>
            </p:spPr>
            <p:txBody>
              <a:bodyPr/>
              <a:lstStyle/>
              <a:p>
                <a:pPr>
                  <a:spcAft>
                    <a:spcPts val="500"/>
                  </a:spcAft>
                </a:pPr>
                <a:r>
                  <a:rPr lang="en-GB" b="1" dirty="0">
                    <a:solidFill>
                      <a:srgbClr val="4473C4"/>
                    </a:solidFill>
                  </a:rPr>
                  <a:t>Key Steps:</a:t>
                </a:r>
                <a:endParaRPr lang="en-GB" dirty="0">
                  <a:solidFill>
                    <a:srgbClr val="4473C4"/>
                  </a:solidFill>
                </a:endParaRPr>
              </a:p>
              <a:p>
                <a:pPr marL="466850" lvl="1" indent="-342900">
                  <a:spcAft>
                    <a:spcPts val="500"/>
                  </a:spcAft>
                  <a:buFont typeface="+mj-lt"/>
                  <a:buAutoNum type="arabicPeriod"/>
                </a:pPr>
                <a:r>
                  <a:rPr lang="en-GB" sz="1800" dirty="0"/>
                  <a:t> Continuously generate relative abundance estimation after every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1800" dirty="0"/>
                  <a:t> reads</a:t>
                </a:r>
              </a:p>
              <a:p>
                <a:pPr marL="466850" lvl="1" indent="-342900">
                  <a:spcAft>
                    <a:spcPts val="500"/>
                  </a:spcAft>
                  <a:buFont typeface="+mj-lt"/>
                  <a:buAutoNum type="arabicPeriod"/>
                </a:pPr>
                <a:r>
                  <a:rPr lang="en-GB" sz="1800" dirty="0"/>
                  <a:t> Keep the last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sz="1800" dirty="0"/>
                  <a:t> estimation results</a:t>
                </a:r>
              </a:p>
              <a:p>
                <a:pPr marL="466850" lvl="1" indent="-342900">
                  <a:spcAft>
                    <a:spcPts val="500"/>
                  </a:spcAft>
                  <a:buFont typeface="+mj-lt"/>
                  <a:buAutoNum type="arabicPeriod"/>
                </a:pPr>
                <a:r>
                  <a:rPr lang="en-GB" sz="1800" dirty="0"/>
                  <a:t> </a:t>
                </a:r>
                <a:r>
                  <a:rPr lang="en-GB" sz="1800" b="1" dirty="0"/>
                  <a:t>Detect outliers</a:t>
                </a:r>
                <a:r>
                  <a:rPr lang="en-GB" sz="1800" dirty="0"/>
                  <a:t> in the results via </a:t>
                </a:r>
                <a:r>
                  <a:rPr lang="en-GB" sz="1800" b="1" dirty="0"/>
                  <a:t>cross-correlation</a:t>
                </a:r>
                <a:r>
                  <a:rPr lang="en-GB" sz="1800" dirty="0"/>
                  <a:t> of the recent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sz="1800" dirty="0"/>
                  <a:t> results</a:t>
                </a:r>
              </a:p>
              <a:p>
                <a:pPr marL="466850" lvl="1" indent="-342900">
                  <a:spcAft>
                    <a:spcPts val="500"/>
                  </a:spcAft>
                  <a:buFont typeface="+mj-lt"/>
                  <a:buAutoNum type="arabicPeriod"/>
                </a:pPr>
                <a:r>
                  <a:rPr lang="en-GB" sz="1800" dirty="0"/>
                  <a:t> Absence of outliers indicates </a:t>
                </a:r>
                <a:r>
                  <a:rPr lang="en-GB" sz="1800" b="1" dirty="0"/>
                  <a:t>consistent results</a:t>
                </a:r>
                <a:endParaRPr lang="en-GB" sz="1800" b="1" dirty="0">
                  <a:sym typeface="Wingdings" pitchFamily="2" charset="2"/>
                </a:endParaRPr>
              </a:p>
              <a:p>
                <a:pPr lvl="1">
                  <a:spcAft>
                    <a:spcPts val="500"/>
                  </a:spcAft>
                </a:pPr>
                <a:r>
                  <a:rPr lang="en-GB" dirty="0">
                    <a:sym typeface="Wingdings" pitchFamily="2" charset="2"/>
                  </a:rPr>
                  <a:t>Further sequencing </a:t>
                </a:r>
                <a:r>
                  <a:rPr lang="en-GB" b="1" dirty="0">
                    <a:sym typeface="Wingdings" pitchFamily="2" charset="2"/>
                  </a:rPr>
                  <a:t>is likely </a:t>
                </a:r>
                <a:r>
                  <a:rPr lang="en-GB" dirty="0">
                    <a:sym typeface="Wingdings" pitchFamily="2" charset="2"/>
                  </a:rPr>
                  <a:t>to generate consistent results  Stop the sequencing</a:t>
                </a:r>
                <a:endParaRPr lang="en-GB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07AC199A-01DA-919E-F5EC-C480AEC3EB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9560" y="934126"/>
                <a:ext cx="8798061" cy="5466674"/>
              </a:xfrm>
              <a:blipFill>
                <a:blip r:embed="rId3"/>
                <a:stretch>
                  <a:fillRect l="-432" t="-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0392C46A-1C29-5A94-C8C4-53A3A77AD354}"/>
              </a:ext>
            </a:extLst>
          </p:cNvPr>
          <p:cNvGrpSpPr/>
          <p:nvPr/>
        </p:nvGrpSpPr>
        <p:grpSpPr>
          <a:xfrm>
            <a:off x="190232" y="3443724"/>
            <a:ext cx="6913832" cy="815885"/>
            <a:chOff x="190232" y="3537853"/>
            <a:chExt cx="6913832" cy="8158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6AEA92BC-4C7D-DC35-D209-62386910A33E}"/>
                    </a:ext>
                  </a:extLst>
                </p:cNvPr>
                <p:cNvSpPr txBox="1"/>
                <p:nvPr/>
              </p:nvSpPr>
              <p:spPr>
                <a:xfrm>
                  <a:off x="190232" y="3737035"/>
                  <a:ext cx="2573749" cy="417520"/>
                </a:xfrm>
                <a:prstGeom prst="roundRect">
                  <a:avLst>
                    <a:gd name="adj" fmla="val 4777"/>
                  </a:avLst>
                </a:prstGeom>
                <a:solidFill>
                  <a:srgbClr val="FFEADC"/>
                </a:solidFill>
                <a:ln w="31750">
                  <a:solidFill>
                    <a:srgbClr val="E46C0B"/>
                  </a:solidFill>
                </a:ln>
              </p:spPr>
              <p:txBody>
                <a:bodyPr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𝑛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R</a:t>
                  </a:r>
                  <a:r>
                    <a:rPr kumimoji="0" lang="en-US" sz="1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eads</a:t>
                  </a: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Sequenced</a:t>
                  </a: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6AEA92BC-4C7D-DC35-D209-62386910A3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232" y="3737035"/>
                  <a:ext cx="2573749" cy="417520"/>
                </a:xfrm>
                <a:prstGeom prst="roundRect">
                  <a:avLst>
                    <a:gd name="adj" fmla="val 4777"/>
                  </a:avLst>
                </a:prstGeom>
                <a:blipFill>
                  <a:blip r:embed="rId4"/>
                  <a:stretch>
                    <a:fillRect b="-13889"/>
                  </a:stretch>
                </a:blipFill>
                <a:ln w="31750">
                  <a:solidFill>
                    <a:srgbClr val="E46C0B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DAF817B-9880-44FC-D126-7741DEEED546}"/>
                </a:ext>
              </a:extLst>
            </p:cNvPr>
            <p:cNvCxnSpPr>
              <a:cxnSpLocks/>
              <a:stCxn id="4" idx="3"/>
              <a:endCxn id="15" idx="1"/>
            </p:cNvCxnSpPr>
            <p:nvPr/>
          </p:nvCxnSpPr>
          <p:spPr>
            <a:xfrm>
              <a:off x="2763981" y="3945795"/>
              <a:ext cx="478867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3C42002-49AF-A20F-7FFB-DD2926272CF5}"/>
                </a:ext>
              </a:extLst>
            </p:cNvPr>
            <p:cNvSpPr/>
            <p:nvPr/>
          </p:nvSpPr>
          <p:spPr>
            <a:xfrm>
              <a:off x="3242848" y="3537853"/>
              <a:ext cx="1583983" cy="815885"/>
            </a:xfrm>
            <a:prstGeom prst="roundRect">
              <a:avLst/>
            </a:prstGeom>
            <a:solidFill>
              <a:srgbClr val="DCD0E5">
                <a:alpha val="20000"/>
              </a:srgbClr>
            </a:solidFill>
            <a:ln w="31750" cap="flat" cmpd="sng" algn="ctr">
              <a:solidFill>
                <a:srgbClr val="C294E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Relative Abundance Estimation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C838315-10C5-D213-6F34-3B309816D761}"/>
                </a:ext>
              </a:extLst>
            </p:cNvPr>
            <p:cNvCxnSpPr>
              <a:cxnSpLocks/>
              <a:stCxn id="15" idx="3"/>
              <a:endCxn id="17" idx="1"/>
            </p:cNvCxnSpPr>
            <p:nvPr/>
          </p:nvCxnSpPr>
          <p:spPr>
            <a:xfrm flipV="1">
              <a:off x="4826831" y="3945795"/>
              <a:ext cx="571573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A804B4F3-2A72-B0DF-D8E5-212E6EFECB7E}"/>
                </a:ext>
              </a:extLst>
            </p:cNvPr>
            <p:cNvSpPr/>
            <p:nvPr/>
          </p:nvSpPr>
          <p:spPr>
            <a:xfrm>
              <a:off x="5398404" y="3737038"/>
              <a:ext cx="1705660" cy="417514"/>
            </a:xfrm>
            <a:prstGeom prst="roundRect">
              <a:avLst/>
            </a:prstGeom>
            <a:solidFill>
              <a:srgbClr val="FCEECB"/>
            </a:solidFill>
            <a:ln w="31750" cap="flat" cmpd="sng" algn="ctr">
              <a:solidFill>
                <a:srgbClr val="AB8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Estimation #1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824F7B6-7C78-34D2-C17C-3B7037BAC6C7}"/>
              </a:ext>
            </a:extLst>
          </p:cNvPr>
          <p:cNvGrpSpPr/>
          <p:nvPr/>
        </p:nvGrpSpPr>
        <p:grpSpPr>
          <a:xfrm>
            <a:off x="190232" y="4367726"/>
            <a:ext cx="6913832" cy="2019207"/>
            <a:chOff x="190232" y="4461855"/>
            <a:chExt cx="6913832" cy="2019207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06432ACE-B7D0-BE3E-06AF-09BB08F524B2}"/>
                </a:ext>
              </a:extLst>
            </p:cNvPr>
            <p:cNvSpPr/>
            <p:nvPr/>
          </p:nvSpPr>
          <p:spPr>
            <a:xfrm>
              <a:off x="3242848" y="5665177"/>
              <a:ext cx="1583981" cy="815885"/>
            </a:xfrm>
            <a:prstGeom prst="roundRect">
              <a:avLst/>
            </a:prstGeom>
            <a:solidFill>
              <a:srgbClr val="DCD0E5">
                <a:alpha val="20000"/>
              </a:srgbClr>
            </a:solidFill>
            <a:ln w="31750" cap="flat" cmpd="sng" algn="ctr">
              <a:solidFill>
                <a:srgbClr val="C294E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Relative Abundance Estimation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2F7E90E-6DFD-1803-9423-357102360443}"/>
                    </a:ext>
                  </a:extLst>
                </p:cNvPr>
                <p:cNvSpPr txBox="1"/>
                <p:nvPr/>
              </p:nvSpPr>
              <p:spPr>
                <a:xfrm>
                  <a:off x="190232" y="4661037"/>
                  <a:ext cx="2573750" cy="417520"/>
                </a:xfrm>
                <a:prstGeom prst="roundRect">
                  <a:avLst>
                    <a:gd name="adj" fmla="val 4777"/>
                  </a:avLst>
                </a:prstGeom>
                <a:solidFill>
                  <a:srgbClr val="FFEADC"/>
                </a:solidFill>
                <a:ln w="31750">
                  <a:solidFill>
                    <a:srgbClr val="E46C0B"/>
                  </a:solidFill>
                </a:ln>
              </p:spPr>
              <p:txBody>
                <a:bodyPr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2</m:t>
                      </m:r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𝑛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Reads Sequenced</a:t>
                  </a: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2F7E90E-6DFD-1803-9423-3571023604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232" y="4661037"/>
                  <a:ext cx="2573750" cy="417520"/>
                </a:xfrm>
                <a:prstGeom prst="roundRect">
                  <a:avLst>
                    <a:gd name="adj" fmla="val 4777"/>
                  </a:avLst>
                </a:prstGeom>
                <a:blipFill>
                  <a:blip r:embed="rId5"/>
                  <a:stretch>
                    <a:fillRect b="-13514"/>
                  </a:stretch>
                </a:blipFill>
                <a:ln w="31750">
                  <a:solidFill>
                    <a:srgbClr val="E46C0B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F21C1CC-4ED5-9BA4-CA0D-F8BB21191D0A}"/>
                </a:ext>
              </a:extLst>
            </p:cNvPr>
            <p:cNvCxnSpPr>
              <a:cxnSpLocks/>
              <a:stCxn id="31" idx="3"/>
              <a:endCxn id="33" idx="1"/>
            </p:cNvCxnSpPr>
            <p:nvPr/>
          </p:nvCxnSpPr>
          <p:spPr>
            <a:xfrm>
              <a:off x="2763982" y="4869797"/>
              <a:ext cx="478867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D137F40A-BED6-A64E-28E2-088B64D3A56E}"/>
                </a:ext>
              </a:extLst>
            </p:cNvPr>
            <p:cNvSpPr/>
            <p:nvPr/>
          </p:nvSpPr>
          <p:spPr>
            <a:xfrm>
              <a:off x="3242849" y="4461855"/>
              <a:ext cx="1583982" cy="815885"/>
            </a:xfrm>
            <a:prstGeom prst="roundRect">
              <a:avLst/>
            </a:prstGeom>
            <a:solidFill>
              <a:srgbClr val="DCD0E5">
                <a:alpha val="20000"/>
              </a:srgbClr>
            </a:solidFill>
            <a:ln w="31750" cap="flat" cmpd="sng" algn="ctr">
              <a:solidFill>
                <a:srgbClr val="C294E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Relative Abundance Estimation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7482836-A877-BFE8-E6D0-980B071983DF}"/>
                </a:ext>
              </a:extLst>
            </p:cNvPr>
            <p:cNvCxnSpPr>
              <a:cxnSpLocks/>
              <a:stCxn id="33" idx="3"/>
              <a:endCxn id="35" idx="1"/>
            </p:cNvCxnSpPr>
            <p:nvPr/>
          </p:nvCxnSpPr>
          <p:spPr>
            <a:xfrm flipV="1">
              <a:off x="4826831" y="4869797"/>
              <a:ext cx="571573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A2DD20B1-779E-5AD3-C2C2-D5CEC9295D39}"/>
                </a:ext>
              </a:extLst>
            </p:cNvPr>
            <p:cNvSpPr/>
            <p:nvPr/>
          </p:nvSpPr>
          <p:spPr>
            <a:xfrm>
              <a:off x="5398404" y="4661040"/>
              <a:ext cx="1705660" cy="417514"/>
            </a:xfrm>
            <a:prstGeom prst="roundRect">
              <a:avLst/>
            </a:prstGeom>
            <a:solidFill>
              <a:srgbClr val="FCEECB"/>
            </a:solidFill>
            <a:ln w="31750" cap="flat" cmpd="sng" algn="ctr">
              <a:solidFill>
                <a:srgbClr val="AB8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Estimation #2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244318B-A4E3-582B-3FEB-23EF988DF493}"/>
                    </a:ext>
                  </a:extLst>
                </p:cNvPr>
                <p:cNvSpPr txBox="1"/>
                <p:nvPr/>
              </p:nvSpPr>
              <p:spPr>
                <a:xfrm>
                  <a:off x="190232" y="5864359"/>
                  <a:ext cx="2573750" cy="417520"/>
                </a:xfrm>
                <a:prstGeom prst="roundRect">
                  <a:avLst>
                    <a:gd name="adj" fmla="val 4777"/>
                  </a:avLst>
                </a:prstGeom>
                <a:solidFill>
                  <a:srgbClr val="FFEADC"/>
                </a:solidFill>
                <a:ln w="31750">
                  <a:solidFill>
                    <a:srgbClr val="E46C0B"/>
                  </a:solidFill>
                </a:ln>
              </p:spPr>
              <p:txBody>
                <a:bodyPr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𝑡</m:t>
                      </m:r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𝑛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Reads Sequenced</a:t>
                  </a: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244318B-A4E3-582B-3FEB-23EF988DF4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232" y="5864359"/>
                  <a:ext cx="2573750" cy="417520"/>
                </a:xfrm>
                <a:prstGeom prst="roundRect">
                  <a:avLst>
                    <a:gd name="adj" fmla="val 4777"/>
                  </a:avLst>
                </a:prstGeom>
                <a:blipFill>
                  <a:blip r:embed="rId6"/>
                  <a:stretch>
                    <a:fillRect r="-485" b="-16667"/>
                  </a:stretch>
                </a:blipFill>
                <a:ln w="31750">
                  <a:solidFill>
                    <a:srgbClr val="E46C0B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CADCC01-3B5E-5914-9AD9-EC512320415F}"/>
                </a:ext>
              </a:extLst>
            </p:cNvPr>
            <p:cNvCxnSpPr>
              <a:cxnSpLocks/>
              <a:stCxn id="36" idx="3"/>
              <a:endCxn id="38" idx="1"/>
            </p:cNvCxnSpPr>
            <p:nvPr/>
          </p:nvCxnSpPr>
          <p:spPr>
            <a:xfrm>
              <a:off x="2763982" y="6073119"/>
              <a:ext cx="478866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952720A-E012-F819-5768-8E5A9D14FF9F}"/>
                </a:ext>
              </a:extLst>
            </p:cNvPr>
            <p:cNvCxnSpPr>
              <a:cxnSpLocks/>
              <a:stCxn id="38" idx="3"/>
              <a:endCxn id="40" idx="1"/>
            </p:cNvCxnSpPr>
            <p:nvPr/>
          </p:nvCxnSpPr>
          <p:spPr>
            <a:xfrm flipV="1">
              <a:off x="4826829" y="6073119"/>
              <a:ext cx="571574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ounded Rectangle 39">
                  <a:extLst>
                    <a:ext uri="{FF2B5EF4-FFF2-40B4-BE49-F238E27FC236}">
                      <a16:creationId xmlns:a16="http://schemas.microsoft.com/office/drawing/2014/main" id="{77C4EC89-CF7D-8283-8058-3754745A7570}"/>
                    </a:ext>
                  </a:extLst>
                </p:cNvPr>
                <p:cNvSpPr/>
                <p:nvPr/>
              </p:nvSpPr>
              <p:spPr>
                <a:xfrm>
                  <a:off x="5398403" y="5864362"/>
                  <a:ext cx="1705661" cy="417514"/>
                </a:xfrm>
                <a:prstGeom prst="roundRect">
                  <a:avLst/>
                </a:prstGeom>
                <a:solidFill>
                  <a:srgbClr val="FCEECB"/>
                </a:solidFill>
                <a:ln w="31750" cap="flat" cmpd="sng" algn="ctr">
                  <a:solidFill>
                    <a:srgbClr val="AB8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Estimation #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𝑡</m:t>
                      </m:r>
                    </m:oMath>
                  </a14:m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0" name="Rounded Rectangle 39">
                  <a:extLst>
                    <a:ext uri="{FF2B5EF4-FFF2-40B4-BE49-F238E27FC236}">
                      <a16:creationId xmlns:a16="http://schemas.microsoft.com/office/drawing/2014/main" id="{77C4EC89-CF7D-8283-8058-3754745A75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8403" y="5864362"/>
                  <a:ext cx="1705661" cy="417514"/>
                </a:xfrm>
                <a:prstGeom prst="roundRect">
                  <a:avLst/>
                </a:prstGeom>
                <a:blipFill>
                  <a:blip r:embed="rId7"/>
                  <a:stretch>
                    <a:fillRect b="-13889"/>
                  </a:stretch>
                </a:blipFill>
                <a:ln w="31750" cap="flat" cmpd="sng" algn="ctr">
                  <a:solidFill>
                    <a:srgbClr val="AB8000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0FAFF20-11D1-E217-7748-FDB133389628}"/>
                </a:ext>
              </a:extLst>
            </p:cNvPr>
            <p:cNvSpPr txBox="1"/>
            <p:nvPr/>
          </p:nvSpPr>
          <p:spPr>
            <a:xfrm rot="5400000">
              <a:off x="3983538" y="5286792"/>
              <a:ext cx="19546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5BB1D7D-64A8-F120-A207-0A6C70010CB7}"/>
                </a:ext>
              </a:extLst>
            </p:cNvPr>
            <p:cNvSpPr txBox="1"/>
            <p:nvPr/>
          </p:nvSpPr>
          <p:spPr>
            <a:xfrm rot="5400000">
              <a:off x="6322805" y="5286792"/>
              <a:ext cx="19546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8862BBE-3E3C-0C81-AD02-EC8F415E3541}"/>
                </a:ext>
              </a:extLst>
            </p:cNvPr>
            <p:cNvSpPr txBox="1"/>
            <p:nvPr/>
          </p:nvSpPr>
          <p:spPr>
            <a:xfrm rot="5400000">
              <a:off x="1343497" y="5286792"/>
              <a:ext cx="19546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340673E-6521-27BF-6F0C-73F1D2D424A0}"/>
              </a:ext>
            </a:extLst>
          </p:cNvPr>
          <p:cNvGrpSpPr/>
          <p:nvPr/>
        </p:nvGrpSpPr>
        <p:grpSpPr>
          <a:xfrm>
            <a:off x="7170521" y="3642905"/>
            <a:ext cx="1602142" cy="2544841"/>
            <a:chOff x="7170521" y="3737034"/>
            <a:chExt cx="1602142" cy="2544841"/>
          </a:xfrm>
        </p:grpSpPr>
        <p:sp>
          <p:nvSpPr>
            <p:cNvPr id="56" name="Left Brace 55">
              <a:extLst>
                <a:ext uri="{FF2B5EF4-FFF2-40B4-BE49-F238E27FC236}">
                  <a16:creationId xmlns:a16="http://schemas.microsoft.com/office/drawing/2014/main" id="{4FBC3491-ED31-BA18-1F80-D0B84ABEE294}"/>
                </a:ext>
              </a:extLst>
            </p:cNvPr>
            <p:cNvSpPr/>
            <p:nvPr/>
          </p:nvSpPr>
          <p:spPr>
            <a:xfrm rot="10800000">
              <a:off x="7170521" y="3737034"/>
              <a:ext cx="213571" cy="2544841"/>
            </a:xfrm>
            <a:prstGeom prst="leftBrace">
              <a:avLst>
                <a:gd name="adj1" fmla="val 77564"/>
                <a:gd name="adj2" fmla="val 50000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35D453D-9701-1F76-D488-6472DF2379EB}"/>
                </a:ext>
              </a:extLst>
            </p:cNvPr>
            <p:cNvCxnSpPr>
              <a:cxnSpLocks/>
            </p:cNvCxnSpPr>
            <p:nvPr/>
          </p:nvCxnSpPr>
          <p:spPr>
            <a:xfrm>
              <a:off x="7384092" y="5009456"/>
              <a:ext cx="308571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2" name="Diamond 61">
              <a:extLst>
                <a:ext uri="{FF2B5EF4-FFF2-40B4-BE49-F238E27FC236}">
                  <a16:creationId xmlns:a16="http://schemas.microsoft.com/office/drawing/2014/main" id="{9C0AC6BF-9345-BCEA-DDBB-EF6ACC24E1B2}"/>
                </a:ext>
              </a:extLst>
            </p:cNvPr>
            <p:cNvSpPr/>
            <p:nvPr/>
          </p:nvSpPr>
          <p:spPr>
            <a:xfrm>
              <a:off x="7692663" y="4649455"/>
              <a:ext cx="1080000" cy="720000"/>
            </a:xfrm>
            <a:prstGeom prst="diamond">
              <a:avLst/>
            </a:prstGeom>
            <a:solidFill>
              <a:srgbClr val="E3F0D9"/>
            </a:solidFill>
            <a:ln w="317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Outlier?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0BDF99C-89F4-16E8-D427-6C689D05D82B}"/>
              </a:ext>
            </a:extLst>
          </p:cNvPr>
          <p:cNvGrpSpPr/>
          <p:nvPr/>
        </p:nvGrpSpPr>
        <p:grpSpPr>
          <a:xfrm>
            <a:off x="7450549" y="3467972"/>
            <a:ext cx="1495638" cy="1106012"/>
            <a:chOff x="7450549" y="3562101"/>
            <a:chExt cx="1495638" cy="1106012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98652B5-4D6C-CF61-CB78-35327A5BDD3B}"/>
                </a:ext>
              </a:extLst>
            </p:cNvPr>
            <p:cNvCxnSpPr>
              <a:cxnSpLocks/>
              <a:endCxn id="76" idx="2"/>
            </p:cNvCxnSpPr>
            <p:nvPr/>
          </p:nvCxnSpPr>
          <p:spPr>
            <a:xfrm flipH="1" flipV="1">
              <a:off x="8198368" y="4167741"/>
              <a:ext cx="34295" cy="481714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B6D3103-2AA7-C1A5-7631-1231574A5E1F}"/>
                </a:ext>
              </a:extLst>
            </p:cNvPr>
            <p:cNvSpPr txBox="1"/>
            <p:nvPr/>
          </p:nvSpPr>
          <p:spPr>
            <a:xfrm rot="16200000">
              <a:off x="7887905" y="4323355"/>
              <a:ext cx="412517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Yes</a:t>
              </a: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6155AFA7-50C7-2803-683F-70DDAF6A7774}"/>
                </a:ext>
              </a:extLst>
            </p:cNvPr>
            <p:cNvSpPr/>
            <p:nvPr/>
          </p:nvSpPr>
          <p:spPr>
            <a:xfrm>
              <a:off x="7450549" y="3562101"/>
              <a:ext cx="1495638" cy="60564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Keep Sequencing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4530B5D-276E-E873-5ACB-AB7BC8F65371}"/>
              </a:ext>
            </a:extLst>
          </p:cNvPr>
          <p:cNvGrpSpPr/>
          <p:nvPr/>
        </p:nvGrpSpPr>
        <p:grpSpPr>
          <a:xfrm>
            <a:off x="7459357" y="5275326"/>
            <a:ext cx="1492863" cy="1065488"/>
            <a:chOff x="7459357" y="5275326"/>
            <a:chExt cx="1492863" cy="1065488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5784F1D-B9AE-FFD3-C0EC-2A6096303FD2}"/>
                </a:ext>
              </a:extLst>
            </p:cNvPr>
            <p:cNvCxnSpPr>
              <a:cxnSpLocks/>
              <a:stCxn id="62" idx="2"/>
            </p:cNvCxnSpPr>
            <p:nvPr/>
          </p:nvCxnSpPr>
          <p:spPr>
            <a:xfrm>
              <a:off x="8232663" y="5275326"/>
              <a:ext cx="0" cy="42570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CC088D4-8A1A-E941-515F-16BE32A14910}"/>
                </a:ext>
              </a:extLst>
            </p:cNvPr>
            <p:cNvSpPr txBox="1"/>
            <p:nvPr/>
          </p:nvSpPr>
          <p:spPr>
            <a:xfrm rot="16200000">
              <a:off x="7896481" y="5353482"/>
              <a:ext cx="39536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</a:t>
              </a: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A09DF2C7-7B06-308A-3F28-F98FD72218DC}"/>
                </a:ext>
              </a:extLst>
            </p:cNvPr>
            <p:cNvSpPr/>
            <p:nvPr/>
          </p:nvSpPr>
          <p:spPr>
            <a:xfrm>
              <a:off x="7459357" y="5735174"/>
              <a:ext cx="1492863" cy="60564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Stop Sequencing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93AF4-E53F-5B2F-C5D6-7B64835C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04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857F0-68B3-2588-6777-20B4EC9C3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FFBBF-B93E-402B-9C99-B1CCB8BCB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F7A003-3BBE-427B-1670-BC6264247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E9E733-3BCC-08AA-6A7D-B199E7DBBC4E}"/>
              </a:ext>
            </a:extLst>
          </p:cNvPr>
          <p:cNvSpPr/>
          <p:nvPr/>
        </p:nvSpPr>
        <p:spPr>
          <a:xfrm>
            <a:off x="229004" y="4192446"/>
            <a:ext cx="8672264" cy="82296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8229F2-EF9C-8E12-9D4B-EF3FE2CA6868}"/>
              </a:ext>
            </a:extLst>
          </p:cNvPr>
          <p:cNvSpPr/>
          <p:nvPr/>
        </p:nvSpPr>
        <p:spPr>
          <a:xfrm>
            <a:off x="229004" y="866163"/>
            <a:ext cx="8672264" cy="822960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EBDD1A-5535-D9D4-4568-EA8CE53A868A}"/>
              </a:ext>
            </a:extLst>
          </p:cNvPr>
          <p:cNvSpPr/>
          <p:nvPr/>
        </p:nvSpPr>
        <p:spPr>
          <a:xfrm>
            <a:off x="229004" y="3083685"/>
            <a:ext cx="8672264" cy="822960"/>
          </a:xfrm>
          <a:prstGeom prst="rect">
            <a:avLst/>
          </a:prstGeom>
          <a:solidFill>
            <a:srgbClr val="04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RawHash2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6AB25E-A5F5-2626-40D4-773671383DD3}"/>
              </a:ext>
            </a:extLst>
          </p:cNvPr>
          <p:cNvSpPr/>
          <p:nvPr/>
        </p:nvSpPr>
        <p:spPr>
          <a:xfrm>
            <a:off x="229004" y="1974924"/>
            <a:ext cx="8672264" cy="822960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RawHash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16D058-E50D-0BE3-D836-35EBBF1913A0}"/>
              </a:ext>
            </a:extLst>
          </p:cNvPr>
          <p:cNvSpPr/>
          <p:nvPr/>
        </p:nvSpPr>
        <p:spPr>
          <a:xfrm>
            <a:off x="229004" y="5301208"/>
            <a:ext cx="8672264" cy="82296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67636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26A03-2EDE-F85D-F0AB-D7F0A6B7C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A999C8-6DE3-7C33-3479-E8C2AB840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CB3E89-8BBB-01C4-7115-32E007096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rIns="0">
            <a:noAutofit/>
          </a:bodyPr>
          <a:lstStyle/>
          <a:p>
            <a:r>
              <a:rPr lang="en-US" dirty="0"/>
              <a:t>Recall: Genome Sequencing Data Generation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DF6EED-E449-C137-3FAB-97A6AAE586E8}"/>
              </a:ext>
            </a:extLst>
          </p:cNvPr>
          <p:cNvSpPr/>
          <p:nvPr/>
        </p:nvSpPr>
        <p:spPr>
          <a:xfrm>
            <a:off x="3300687" y="2418511"/>
            <a:ext cx="1503176" cy="196772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1EF5F4-9377-57BB-8E49-4DC3C89107D3}"/>
              </a:ext>
            </a:extLst>
          </p:cNvPr>
          <p:cNvSpPr/>
          <p:nvPr/>
        </p:nvSpPr>
        <p:spPr>
          <a:xfrm>
            <a:off x="3300687" y="2672904"/>
            <a:ext cx="1503176" cy="196772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AAA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GGG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TTT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C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37A721-7BD8-7694-2C14-5A614FFC5517}"/>
              </a:ext>
            </a:extLst>
          </p:cNvPr>
          <p:cNvSpPr/>
          <p:nvPr/>
        </p:nvSpPr>
        <p:spPr>
          <a:xfrm>
            <a:off x="3300687" y="3181690"/>
            <a:ext cx="1503176" cy="196772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CCC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AAA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TT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421336-7B62-57F7-5F13-7DC03FC6421E}"/>
              </a:ext>
            </a:extLst>
          </p:cNvPr>
          <p:cNvSpPr/>
          <p:nvPr/>
        </p:nvSpPr>
        <p:spPr>
          <a:xfrm>
            <a:off x="3300687" y="2927297"/>
            <a:ext cx="1503176" cy="196772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98D1F3-5C0B-5904-A56B-FE039538ADB4}"/>
              </a:ext>
            </a:extLst>
          </p:cNvPr>
          <p:cNvSpPr/>
          <p:nvPr/>
        </p:nvSpPr>
        <p:spPr>
          <a:xfrm>
            <a:off x="3099764" y="2361514"/>
            <a:ext cx="1771642" cy="1067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0616510F-2E24-D7DC-52BA-7DB5B004A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54550">
            <a:off x="1195298" y="2212188"/>
            <a:ext cx="533705" cy="126398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CABC6BE-5EBF-6677-1AD6-6AEED78493FF}"/>
              </a:ext>
            </a:extLst>
          </p:cNvPr>
          <p:cNvSpPr txBox="1"/>
          <p:nvPr/>
        </p:nvSpPr>
        <p:spPr>
          <a:xfrm>
            <a:off x="6091961" y="3688445"/>
            <a:ext cx="226013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4931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Sequencing Data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4931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4931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(Reads)</a:t>
            </a:r>
            <a:endParaRPr kumimoji="0" lang="en-CH" sz="2000" b="1" i="0" u="none" strike="noStrike" kern="1200" cap="none" spc="0" normalizeH="0" baseline="0" noProof="0" dirty="0">
              <a:ln>
                <a:noFill/>
              </a:ln>
              <a:solidFill>
                <a:srgbClr val="F49314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6C2FEF-3EFE-DC19-67BE-F1478F8E4BC4}"/>
              </a:ext>
            </a:extLst>
          </p:cNvPr>
          <p:cNvSpPr txBox="1"/>
          <p:nvPr/>
        </p:nvSpPr>
        <p:spPr>
          <a:xfrm>
            <a:off x="61642" y="3688445"/>
            <a:ext cx="253056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Biological Molecule (e.g., DNA)</a:t>
            </a:r>
            <a:endParaRPr kumimoji="0" lang="en-C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E713E02-B13D-B92E-8EB8-040707582D4C}"/>
              </a:ext>
            </a:extLst>
          </p:cNvPr>
          <p:cNvCxnSpPr>
            <a:cxnSpLocks/>
          </p:cNvCxnSpPr>
          <p:nvPr/>
        </p:nvCxnSpPr>
        <p:spPr>
          <a:xfrm flipV="1">
            <a:off x="2015885" y="2937634"/>
            <a:ext cx="73152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E44AF52-C33C-2B99-1A84-4D0C5874B812}"/>
              </a:ext>
            </a:extLst>
          </p:cNvPr>
          <p:cNvCxnSpPr>
            <a:cxnSpLocks/>
          </p:cNvCxnSpPr>
          <p:nvPr/>
        </p:nvCxnSpPr>
        <p:spPr>
          <a:xfrm>
            <a:off x="4940960" y="2892556"/>
            <a:ext cx="73152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94CC0BB-DC06-B9BA-7D0D-601D9BA034CA}"/>
              </a:ext>
            </a:extLst>
          </p:cNvPr>
          <p:cNvGrpSpPr/>
          <p:nvPr/>
        </p:nvGrpSpPr>
        <p:grpSpPr>
          <a:xfrm>
            <a:off x="2726901" y="2102741"/>
            <a:ext cx="2450970" cy="1317086"/>
            <a:chOff x="2726901" y="2102741"/>
            <a:chExt cx="2450970" cy="1317086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0B4084A-CB9C-6A68-F63F-2C8394CC9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1133" y="2501177"/>
              <a:ext cx="1442752" cy="91865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D20FA9C-4BCF-E404-CB2F-E8F3F757F38F}"/>
                </a:ext>
              </a:extLst>
            </p:cNvPr>
            <p:cNvSpPr txBox="1"/>
            <p:nvPr/>
          </p:nvSpPr>
          <p:spPr>
            <a:xfrm>
              <a:off x="2726901" y="2102741"/>
              <a:ext cx="245097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Sequencing Device</a:t>
              </a: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5E902A7-F50D-0306-6C26-7F64F0C96DB0}"/>
              </a:ext>
            </a:extLst>
          </p:cNvPr>
          <p:cNvGrpSpPr/>
          <p:nvPr/>
        </p:nvGrpSpPr>
        <p:grpSpPr>
          <a:xfrm>
            <a:off x="1560019" y="5582417"/>
            <a:ext cx="6023963" cy="548640"/>
            <a:chOff x="916512" y="5584737"/>
            <a:chExt cx="6023963" cy="54864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FB1DCB8-17BF-C44A-C304-4D823571A4DA}"/>
                </a:ext>
              </a:extLst>
            </p:cNvPr>
            <p:cNvSpPr/>
            <p:nvPr/>
          </p:nvSpPr>
          <p:spPr>
            <a:xfrm>
              <a:off x="1570471" y="5705169"/>
              <a:ext cx="5370004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Challenge: Large volume of data to analyze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C3342BE-10E6-2B0B-FF2D-E2646EDC6E92}"/>
                </a:ext>
              </a:extLst>
            </p:cNvPr>
            <p:cNvGrpSpPr/>
            <p:nvPr/>
          </p:nvGrpSpPr>
          <p:grpSpPr>
            <a:xfrm>
              <a:off x="916512" y="5584737"/>
              <a:ext cx="548640" cy="548640"/>
              <a:chOff x="1525220" y="5584737"/>
              <a:chExt cx="548640" cy="548640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24E69D1-807D-DDA0-AC0A-DF7B35B343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5220" y="5584737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-4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Quire Sans" panose="020B0502040400020003" pitchFamily="34" charset="0"/>
                </a:endParaRPr>
              </a:p>
            </p:txBody>
          </p:sp>
          <p:pic>
            <p:nvPicPr>
              <p:cNvPr id="55" name="Graphic 54" descr="Database with solid fill">
                <a:extLst>
                  <a:ext uri="{FF2B5EF4-FFF2-40B4-BE49-F238E27FC236}">
                    <a16:creationId xmlns:a16="http://schemas.microsoft.com/office/drawing/2014/main" id="{7E75E8F8-323A-6790-9D44-F2C1F9C7B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570940" y="5630457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CD2BF0-6D34-62D5-495C-2079BB20B3E3}"/>
              </a:ext>
            </a:extLst>
          </p:cNvPr>
          <p:cNvGrpSpPr/>
          <p:nvPr/>
        </p:nvGrpSpPr>
        <p:grpSpPr>
          <a:xfrm>
            <a:off x="2469435" y="4758265"/>
            <a:ext cx="4205131" cy="548640"/>
            <a:chOff x="1833005" y="4758265"/>
            <a:chExt cx="4205131" cy="54864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5174546-42B6-2D47-FE4E-1EE10A0C6BF2}"/>
                </a:ext>
              </a:extLst>
            </p:cNvPr>
            <p:cNvSpPr/>
            <p:nvPr/>
          </p:nvSpPr>
          <p:spPr>
            <a:xfrm>
              <a:off x="2472810" y="4878697"/>
              <a:ext cx="3565326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Challenge: Unknown origins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7095786-6138-3929-8582-55730B7652C1}"/>
                </a:ext>
              </a:extLst>
            </p:cNvPr>
            <p:cNvGrpSpPr/>
            <p:nvPr/>
          </p:nvGrpSpPr>
          <p:grpSpPr>
            <a:xfrm>
              <a:off x="1833005" y="4758265"/>
              <a:ext cx="548640" cy="548640"/>
              <a:chOff x="3954918" y="4777353"/>
              <a:chExt cx="548640" cy="548640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440D6503-1CBA-3BFA-F2DC-4856D08E6B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54918" y="4777353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-4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+mn-ea"/>
                    <a:cs typeface="Quire Sans" panose="020B0502040400020003" pitchFamily="34" charset="0"/>
                  </a:rPr>
                  <a:t>?</a:t>
                </a:r>
              </a:p>
            </p:txBody>
          </p:sp>
          <p:pic>
            <p:nvPicPr>
              <p:cNvPr id="48" name="Graphic 47" descr="Database with solid fill">
                <a:extLst>
                  <a:ext uri="{FF2B5EF4-FFF2-40B4-BE49-F238E27FC236}">
                    <a16:creationId xmlns:a16="http://schemas.microsoft.com/office/drawing/2014/main" id="{92F5A163-7E4E-FD80-E29A-7FBB4CFFE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000638" y="4823073"/>
                <a:ext cx="457200" cy="457200"/>
              </a:xfrm>
              <a:prstGeom prst="rect">
                <a:avLst/>
              </a:prstGeom>
            </p:spPr>
          </p:pic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82844832-972A-EDF3-E87C-4802A6CED661}"/>
              </a:ext>
            </a:extLst>
          </p:cNvPr>
          <p:cNvSpPr/>
          <p:nvPr/>
        </p:nvSpPr>
        <p:spPr>
          <a:xfrm>
            <a:off x="4931778" y="2501177"/>
            <a:ext cx="3718174" cy="1828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6ACF9C-AB8A-2459-0831-2D9611500894}"/>
              </a:ext>
            </a:extLst>
          </p:cNvPr>
          <p:cNvSpPr txBox="1"/>
          <p:nvPr/>
        </p:nvSpPr>
        <p:spPr>
          <a:xfrm>
            <a:off x="1480630" y="911812"/>
            <a:ext cx="6182740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Sequencing process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converts biological molecules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49314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01584D-8966-8838-9C25-919B71EDD76B}"/>
              </a:ext>
            </a:extLst>
          </p:cNvPr>
          <p:cNvSpPr txBox="1"/>
          <p:nvPr/>
        </p:nvSpPr>
        <p:spPr>
          <a:xfrm>
            <a:off x="1953684" y="1222330"/>
            <a:ext cx="5236632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into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49314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digital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49314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nucleotide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49314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 sequences called reads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04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5741 L 0.34947 0.1419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56" y="421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6 0.0199 L 0.28645 0.00787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1" y="-60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1574 L 0.4059 -0.0787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03" y="-314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43 -0.05417 L 0.44027 -0.01782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26" y="180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3" grpId="0"/>
      <p:bldP spid="27" grpId="0"/>
      <p:bldP spid="28" grpId="0" animBg="1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4AECA-22D4-7975-DA84-E43E59B70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4">
            <a:extLst>
              <a:ext uri="{FF2B5EF4-FFF2-40B4-BE49-F238E27FC236}">
                <a16:creationId xmlns:a16="http://schemas.microsoft.com/office/drawing/2014/main" id="{2E978708-996F-6AD6-3F3E-CF98AD5AD43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34963" y="1503040"/>
            <a:ext cx="8428037" cy="1431161"/>
          </a:xfrm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5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Computer Architecture</a:t>
            </a:r>
            <a:br>
              <a:rPr lang="en-US" altLang="en-US" sz="4500" b="1" dirty="0">
                <a:ea typeface="ＭＳ Ｐゴシック" panose="020B0600070205080204" pitchFamily="34" charset="-128"/>
              </a:rPr>
            </a:br>
            <a:r>
              <a:rPr lang="en-US" altLang="en-US" sz="4200" dirty="0">
                <a:ea typeface="ＭＳ Ｐゴシック" panose="020B0600070205080204" pitchFamily="34" charset="-128"/>
              </a:rPr>
              <a:t>Lecture 26b: </a:t>
            </a:r>
            <a:r>
              <a:rPr lang="en-US" altLang="en-US" sz="4000" dirty="0">
                <a:solidFill>
                  <a:srgbClr val="006633"/>
                </a:solidFill>
                <a:ea typeface="ＭＳ Ｐゴシック" panose="020B0600070205080204" pitchFamily="34" charset="-128"/>
              </a:rPr>
              <a:t>RawHash</a:t>
            </a:r>
            <a:endParaRPr lang="en-US" altLang="en-US" sz="4200" dirty="0">
              <a:ea typeface="ＭＳ Ｐゴシック" panose="020B0600070205080204" pitchFamily="34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960E5E-B494-DE0A-F05E-4932504DDCC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/>
            <a:endParaRPr lang="en-US" altLang="en-US" dirty="0">
              <a:solidFill>
                <a:srgbClr val="003399"/>
              </a:solidFill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dirty="0">
                <a:solidFill>
                  <a:srgbClr val="003399"/>
                </a:solidFill>
                <a:ea typeface="ＭＳ Ｐゴシック" panose="020B0600070205080204" pitchFamily="34" charset="-128"/>
              </a:rPr>
              <a:t>Can Firtina</a:t>
            </a:r>
          </a:p>
          <a:p>
            <a:pPr eaLnBrk="1" hangingPunct="1"/>
            <a:endParaRPr lang="en-US" altLang="en-US" sz="2800" dirty="0">
              <a:solidFill>
                <a:srgbClr val="003399"/>
              </a:solidFill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ETH Zurich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Fall 2024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13 December 2024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819483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35720-DEE7-292D-5FEE-F92C424FD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CDC2FC-6A9B-7D94-F4AB-DECA62067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B22C50-3F9C-AD2B-1650-000CBB175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Sequencing Data Analysis</a:t>
            </a:r>
          </a:p>
        </p:txBody>
      </p:sp>
      <p:sp>
        <p:nvSpPr>
          <p:cNvPr id="172" name="Freeform 171">
            <a:extLst>
              <a:ext uri="{FF2B5EF4-FFF2-40B4-BE49-F238E27FC236}">
                <a16:creationId xmlns:a16="http://schemas.microsoft.com/office/drawing/2014/main" id="{CDDFD439-38CC-741A-186C-0A2959A61EE3}"/>
              </a:ext>
            </a:extLst>
          </p:cNvPr>
          <p:cNvSpPr/>
          <p:nvPr/>
        </p:nvSpPr>
        <p:spPr>
          <a:xfrm>
            <a:off x="699808" y="1677020"/>
            <a:ext cx="757809" cy="777240"/>
          </a:xfrm>
          <a:custGeom>
            <a:avLst/>
            <a:gdLst>
              <a:gd name="connsiteX0" fmla="*/ 689229 w 757809"/>
              <a:gd name="connsiteY0" fmla="*/ 708660 h 777240"/>
              <a:gd name="connsiteX1" fmla="*/ 117729 w 757809"/>
              <a:gd name="connsiteY1" fmla="*/ 708660 h 777240"/>
              <a:gd name="connsiteX2" fmla="*/ 117729 w 757809"/>
              <a:gd name="connsiteY2" fmla="*/ 68580 h 777240"/>
              <a:gd name="connsiteX3" fmla="*/ 689229 w 757809"/>
              <a:gd name="connsiteY3" fmla="*/ 68580 h 777240"/>
              <a:gd name="connsiteX4" fmla="*/ 689229 w 757809"/>
              <a:gd name="connsiteY4" fmla="*/ 708660 h 777240"/>
              <a:gd name="connsiteX5" fmla="*/ 49149 w 757809"/>
              <a:gd name="connsiteY5" fmla="*/ 0 h 777240"/>
              <a:gd name="connsiteX6" fmla="*/ 49149 w 757809"/>
              <a:gd name="connsiteY6" fmla="*/ 68580 h 777240"/>
              <a:gd name="connsiteX7" fmla="*/ 34290 w 757809"/>
              <a:gd name="connsiteY7" fmla="*/ 68580 h 777240"/>
              <a:gd name="connsiteX8" fmla="*/ 3429 w 757809"/>
              <a:gd name="connsiteY8" fmla="*/ 102870 h 777240"/>
              <a:gd name="connsiteX9" fmla="*/ 34290 w 757809"/>
              <a:gd name="connsiteY9" fmla="*/ 137160 h 777240"/>
              <a:gd name="connsiteX10" fmla="*/ 49149 w 757809"/>
              <a:gd name="connsiteY10" fmla="*/ 137160 h 777240"/>
              <a:gd name="connsiteX11" fmla="*/ 49149 w 757809"/>
              <a:gd name="connsiteY11" fmla="*/ 182880 h 777240"/>
              <a:gd name="connsiteX12" fmla="*/ 34290 w 757809"/>
              <a:gd name="connsiteY12" fmla="*/ 182880 h 777240"/>
              <a:gd name="connsiteX13" fmla="*/ 0 w 757809"/>
              <a:gd name="connsiteY13" fmla="*/ 217170 h 777240"/>
              <a:gd name="connsiteX14" fmla="*/ 34290 w 757809"/>
              <a:gd name="connsiteY14" fmla="*/ 251460 h 777240"/>
              <a:gd name="connsiteX15" fmla="*/ 49149 w 757809"/>
              <a:gd name="connsiteY15" fmla="*/ 251460 h 777240"/>
              <a:gd name="connsiteX16" fmla="*/ 49149 w 757809"/>
              <a:gd name="connsiteY16" fmla="*/ 297180 h 777240"/>
              <a:gd name="connsiteX17" fmla="*/ 34290 w 757809"/>
              <a:gd name="connsiteY17" fmla="*/ 297180 h 777240"/>
              <a:gd name="connsiteX18" fmla="*/ 0 w 757809"/>
              <a:gd name="connsiteY18" fmla="*/ 331470 h 777240"/>
              <a:gd name="connsiteX19" fmla="*/ 34290 w 757809"/>
              <a:gd name="connsiteY19" fmla="*/ 365760 h 777240"/>
              <a:gd name="connsiteX20" fmla="*/ 49149 w 757809"/>
              <a:gd name="connsiteY20" fmla="*/ 365760 h 777240"/>
              <a:gd name="connsiteX21" fmla="*/ 49149 w 757809"/>
              <a:gd name="connsiteY21" fmla="*/ 411480 h 777240"/>
              <a:gd name="connsiteX22" fmla="*/ 34290 w 757809"/>
              <a:gd name="connsiteY22" fmla="*/ 411480 h 777240"/>
              <a:gd name="connsiteX23" fmla="*/ 0 w 757809"/>
              <a:gd name="connsiteY23" fmla="*/ 445770 h 777240"/>
              <a:gd name="connsiteX24" fmla="*/ 34290 w 757809"/>
              <a:gd name="connsiteY24" fmla="*/ 480060 h 777240"/>
              <a:gd name="connsiteX25" fmla="*/ 49149 w 757809"/>
              <a:gd name="connsiteY25" fmla="*/ 480060 h 777240"/>
              <a:gd name="connsiteX26" fmla="*/ 49149 w 757809"/>
              <a:gd name="connsiteY26" fmla="*/ 525780 h 777240"/>
              <a:gd name="connsiteX27" fmla="*/ 34290 w 757809"/>
              <a:gd name="connsiteY27" fmla="*/ 525780 h 777240"/>
              <a:gd name="connsiteX28" fmla="*/ 0 w 757809"/>
              <a:gd name="connsiteY28" fmla="*/ 560070 h 777240"/>
              <a:gd name="connsiteX29" fmla="*/ 34290 w 757809"/>
              <a:gd name="connsiteY29" fmla="*/ 594360 h 777240"/>
              <a:gd name="connsiteX30" fmla="*/ 49149 w 757809"/>
              <a:gd name="connsiteY30" fmla="*/ 594360 h 777240"/>
              <a:gd name="connsiteX31" fmla="*/ 49149 w 757809"/>
              <a:gd name="connsiteY31" fmla="*/ 640080 h 777240"/>
              <a:gd name="connsiteX32" fmla="*/ 34290 w 757809"/>
              <a:gd name="connsiteY32" fmla="*/ 640080 h 777240"/>
              <a:gd name="connsiteX33" fmla="*/ 0 w 757809"/>
              <a:gd name="connsiteY33" fmla="*/ 674370 h 777240"/>
              <a:gd name="connsiteX34" fmla="*/ 34290 w 757809"/>
              <a:gd name="connsiteY34" fmla="*/ 708660 h 777240"/>
              <a:gd name="connsiteX35" fmla="*/ 49149 w 757809"/>
              <a:gd name="connsiteY35" fmla="*/ 708660 h 777240"/>
              <a:gd name="connsiteX36" fmla="*/ 49149 w 757809"/>
              <a:gd name="connsiteY36" fmla="*/ 777240 h 777240"/>
              <a:gd name="connsiteX37" fmla="*/ 757809 w 757809"/>
              <a:gd name="connsiteY37" fmla="*/ 777240 h 777240"/>
              <a:gd name="connsiteX38" fmla="*/ 757809 w 757809"/>
              <a:gd name="connsiteY38" fmla="*/ 0 h 777240"/>
              <a:gd name="connsiteX39" fmla="*/ 49149 w 757809"/>
              <a:gd name="connsiteY39" fmla="*/ 0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57809" h="777240">
                <a:moveTo>
                  <a:pt x="689229" y="708660"/>
                </a:moveTo>
                <a:lnTo>
                  <a:pt x="117729" y="708660"/>
                </a:lnTo>
                <a:lnTo>
                  <a:pt x="117729" y="68580"/>
                </a:lnTo>
                <a:lnTo>
                  <a:pt x="689229" y="68580"/>
                </a:lnTo>
                <a:lnTo>
                  <a:pt x="689229" y="708660"/>
                </a:lnTo>
                <a:close/>
                <a:moveTo>
                  <a:pt x="49149" y="0"/>
                </a:moveTo>
                <a:lnTo>
                  <a:pt x="49149" y="68580"/>
                </a:lnTo>
                <a:lnTo>
                  <a:pt x="34290" y="68580"/>
                </a:lnTo>
                <a:cubicBezTo>
                  <a:pt x="16002" y="69723"/>
                  <a:pt x="3429" y="84582"/>
                  <a:pt x="3429" y="102870"/>
                </a:cubicBezTo>
                <a:cubicBezTo>
                  <a:pt x="2286" y="121158"/>
                  <a:pt x="16002" y="136017"/>
                  <a:pt x="34290" y="137160"/>
                </a:cubicBezTo>
                <a:lnTo>
                  <a:pt x="49149" y="137160"/>
                </a:lnTo>
                <a:lnTo>
                  <a:pt x="49149" y="182880"/>
                </a:lnTo>
                <a:lnTo>
                  <a:pt x="34290" y="182880"/>
                </a:lnTo>
                <a:cubicBezTo>
                  <a:pt x="14859" y="182880"/>
                  <a:pt x="0" y="197739"/>
                  <a:pt x="0" y="217170"/>
                </a:cubicBezTo>
                <a:cubicBezTo>
                  <a:pt x="0" y="236601"/>
                  <a:pt x="14859" y="251460"/>
                  <a:pt x="34290" y="251460"/>
                </a:cubicBezTo>
                <a:lnTo>
                  <a:pt x="49149" y="251460"/>
                </a:lnTo>
                <a:lnTo>
                  <a:pt x="49149" y="297180"/>
                </a:lnTo>
                <a:lnTo>
                  <a:pt x="34290" y="297180"/>
                </a:lnTo>
                <a:cubicBezTo>
                  <a:pt x="14859" y="297180"/>
                  <a:pt x="0" y="312039"/>
                  <a:pt x="0" y="331470"/>
                </a:cubicBezTo>
                <a:cubicBezTo>
                  <a:pt x="0" y="350901"/>
                  <a:pt x="14859" y="365760"/>
                  <a:pt x="34290" y="365760"/>
                </a:cubicBezTo>
                <a:lnTo>
                  <a:pt x="49149" y="365760"/>
                </a:lnTo>
                <a:lnTo>
                  <a:pt x="49149" y="411480"/>
                </a:lnTo>
                <a:lnTo>
                  <a:pt x="34290" y="411480"/>
                </a:lnTo>
                <a:cubicBezTo>
                  <a:pt x="14859" y="411480"/>
                  <a:pt x="0" y="426339"/>
                  <a:pt x="0" y="445770"/>
                </a:cubicBezTo>
                <a:cubicBezTo>
                  <a:pt x="0" y="465201"/>
                  <a:pt x="14859" y="480060"/>
                  <a:pt x="34290" y="480060"/>
                </a:cubicBezTo>
                <a:lnTo>
                  <a:pt x="49149" y="480060"/>
                </a:lnTo>
                <a:lnTo>
                  <a:pt x="49149" y="525780"/>
                </a:lnTo>
                <a:lnTo>
                  <a:pt x="34290" y="525780"/>
                </a:lnTo>
                <a:cubicBezTo>
                  <a:pt x="14859" y="525780"/>
                  <a:pt x="0" y="540639"/>
                  <a:pt x="0" y="560070"/>
                </a:cubicBezTo>
                <a:cubicBezTo>
                  <a:pt x="0" y="579501"/>
                  <a:pt x="14859" y="594360"/>
                  <a:pt x="34290" y="594360"/>
                </a:cubicBezTo>
                <a:lnTo>
                  <a:pt x="49149" y="594360"/>
                </a:lnTo>
                <a:lnTo>
                  <a:pt x="49149" y="640080"/>
                </a:lnTo>
                <a:lnTo>
                  <a:pt x="34290" y="640080"/>
                </a:lnTo>
                <a:cubicBezTo>
                  <a:pt x="14859" y="640080"/>
                  <a:pt x="0" y="654939"/>
                  <a:pt x="0" y="674370"/>
                </a:cubicBezTo>
                <a:cubicBezTo>
                  <a:pt x="0" y="693801"/>
                  <a:pt x="14859" y="708660"/>
                  <a:pt x="34290" y="708660"/>
                </a:cubicBezTo>
                <a:lnTo>
                  <a:pt x="49149" y="708660"/>
                </a:lnTo>
                <a:lnTo>
                  <a:pt x="49149" y="777240"/>
                </a:lnTo>
                <a:lnTo>
                  <a:pt x="757809" y="777240"/>
                </a:lnTo>
                <a:lnTo>
                  <a:pt x="757809" y="0"/>
                </a:lnTo>
                <a:lnTo>
                  <a:pt x="49149" y="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3" name="Freeform 172">
            <a:extLst>
              <a:ext uri="{FF2B5EF4-FFF2-40B4-BE49-F238E27FC236}">
                <a16:creationId xmlns:a16="http://schemas.microsoft.com/office/drawing/2014/main" id="{2CBE5014-F3BE-741D-4BBF-ED1715F42EE6}"/>
              </a:ext>
            </a:extLst>
          </p:cNvPr>
          <p:cNvSpPr/>
          <p:nvPr/>
        </p:nvSpPr>
        <p:spPr>
          <a:xfrm>
            <a:off x="886535" y="1814180"/>
            <a:ext cx="433922" cy="502920"/>
          </a:xfrm>
          <a:custGeom>
            <a:avLst/>
            <a:gdLst>
              <a:gd name="connsiteX0" fmla="*/ 91022 w 433922"/>
              <a:gd name="connsiteY0" fmla="*/ 365760 h 502920"/>
              <a:gd name="connsiteX1" fmla="*/ 136742 w 433922"/>
              <a:gd name="connsiteY1" fmla="*/ 411480 h 502920"/>
              <a:gd name="connsiteX2" fmla="*/ 91022 w 433922"/>
              <a:gd name="connsiteY2" fmla="*/ 457200 h 502920"/>
              <a:gd name="connsiteX3" fmla="*/ 45302 w 433922"/>
              <a:gd name="connsiteY3" fmla="*/ 411480 h 502920"/>
              <a:gd name="connsiteX4" fmla="*/ 91022 w 433922"/>
              <a:gd name="connsiteY4" fmla="*/ 365760 h 502920"/>
              <a:gd name="connsiteX5" fmla="*/ 91022 w 433922"/>
              <a:gd name="connsiteY5" fmla="*/ 502920 h 502920"/>
              <a:gd name="connsiteX6" fmla="*/ 181319 w 433922"/>
              <a:gd name="connsiteY6" fmla="*/ 422910 h 502920"/>
              <a:gd name="connsiteX7" fmla="*/ 113882 w 433922"/>
              <a:gd name="connsiteY7" fmla="*/ 323469 h 502920"/>
              <a:gd name="connsiteX8" fmla="*/ 113882 w 433922"/>
              <a:gd name="connsiteY8" fmla="*/ 297180 h 502920"/>
              <a:gd name="connsiteX9" fmla="*/ 136742 w 433922"/>
              <a:gd name="connsiteY9" fmla="*/ 274320 h 502920"/>
              <a:gd name="connsiteX10" fmla="*/ 296762 w 433922"/>
              <a:gd name="connsiteY10" fmla="*/ 274320 h 502920"/>
              <a:gd name="connsiteX11" fmla="*/ 365342 w 433922"/>
              <a:gd name="connsiteY11" fmla="*/ 205740 h 502920"/>
              <a:gd name="connsiteX12" fmla="*/ 365342 w 433922"/>
              <a:gd name="connsiteY12" fmla="*/ 77724 h 502920"/>
              <a:gd name="connsiteX13" fmla="*/ 395060 w 433922"/>
              <a:gd name="connsiteY13" fmla="*/ 107442 h 502920"/>
              <a:gd name="connsiteX14" fmla="*/ 427064 w 433922"/>
              <a:gd name="connsiteY14" fmla="*/ 107442 h 502920"/>
              <a:gd name="connsiteX15" fmla="*/ 427064 w 433922"/>
              <a:gd name="connsiteY15" fmla="*/ 75438 h 502920"/>
              <a:gd name="connsiteX16" fmla="*/ 358484 w 433922"/>
              <a:gd name="connsiteY16" fmla="*/ 6858 h 502920"/>
              <a:gd name="connsiteX17" fmla="*/ 342482 w 433922"/>
              <a:gd name="connsiteY17" fmla="*/ 0 h 502920"/>
              <a:gd name="connsiteX18" fmla="*/ 326480 w 433922"/>
              <a:gd name="connsiteY18" fmla="*/ 6858 h 502920"/>
              <a:gd name="connsiteX19" fmla="*/ 257900 w 433922"/>
              <a:gd name="connsiteY19" fmla="*/ 75438 h 502920"/>
              <a:gd name="connsiteX20" fmla="*/ 257900 w 433922"/>
              <a:gd name="connsiteY20" fmla="*/ 107442 h 502920"/>
              <a:gd name="connsiteX21" fmla="*/ 289904 w 433922"/>
              <a:gd name="connsiteY21" fmla="*/ 107442 h 502920"/>
              <a:gd name="connsiteX22" fmla="*/ 319622 w 433922"/>
              <a:gd name="connsiteY22" fmla="*/ 77724 h 502920"/>
              <a:gd name="connsiteX23" fmla="*/ 319622 w 433922"/>
              <a:gd name="connsiteY23" fmla="*/ 205740 h 502920"/>
              <a:gd name="connsiteX24" fmla="*/ 296762 w 433922"/>
              <a:gd name="connsiteY24" fmla="*/ 228600 h 502920"/>
              <a:gd name="connsiteX25" fmla="*/ 136742 w 433922"/>
              <a:gd name="connsiteY25" fmla="*/ 228600 h 502920"/>
              <a:gd name="connsiteX26" fmla="*/ 68162 w 433922"/>
              <a:gd name="connsiteY26" fmla="*/ 297180 h 502920"/>
              <a:gd name="connsiteX27" fmla="*/ 68162 w 433922"/>
              <a:gd name="connsiteY27" fmla="*/ 323469 h 502920"/>
              <a:gd name="connsiteX28" fmla="*/ 725 w 433922"/>
              <a:gd name="connsiteY28" fmla="*/ 422910 h 502920"/>
              <a:gd name="connsiteX29" fmla="*/ 91022 w 433922"/>
              <a:gd name="connsiteY29" fmla="*/ 50292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33922" h="502920">
                <a:moveTo>
                  <a:pt x="91022" y="365760"/>
                </a:moveTo>
                <a:cubicBezTo>
                  <a:pt x="116168" y="365760"/>
                  <a:pt x="136742" y="386334"/>
                  <a:pt x="136742" y="411480"/>
                </a:cubicBezTo>
                <a:cubicBezTo>
                  <a:pt x="136742" y="436626"/>
                  <a:pt x="116168" y="457200"/>
                  <a:pt x="91022" y="457200"/>
                </a:cubicBezTo>
                <a:cubicBezTo>
                  <a:pt x="65876" y="457200"/>
                  <a:pt x="45302" y="436626"/>
                  <a:pt x="45302" y="411480"/>
                </a:cubicBezTo>
                <a:cubicBezTo>
                  <a:pt x="45302" y="386334"/>
                  <a:pt x="65876" y="365760"/>
                  <a:pt x="91022" y="365760"/>
                </a:cubicBezTo>
                <a:close/>
                <a:moveTo>
                  <a:pt x="91022" y="502920"/>
                </a:moveTo>
                <a:cubicBezTo>
                  <a:pt x="136742" y="502920"/>
                  <a:pt x="175604" y="468630"/>
                  <a:pt x="181319" y="422910"/>
                </a:cubicBezTo>
                <a:cubicBezTo>
                  <a:pt x="187034" y="377190"/>
                  <a:pt x="158459" y="334899"/>
                  <a:pt x="113882" y="323469"/>
                </a:cubicBezTo>
                <a:lnTo>
                  <a:pt x="113882" y="297180"/>
                </a:lnTo>
                <a:cubicBezTo>
                  <a:pt x="113882" y="284607"/>
                  <a:pt x="124169" y="274320"/>
                  <a:pt x="136742" y="274320"/>
                </a:cubicBezTo>
                <a:lnTo>
                  <a:pt x="296762" y="274320"/>
                </a:lnTo>
                <a:cubicBezTo>
                  <a:pt x="334481" y="274320"/>
                  <a:pt x="365342" y="243459"/>
                  <a:pt x="365342" y="205740"/>
                </a:cubicBezTo>
                <a:lnTo>
                  <a:pt x="365342" y="77724"/>
                </a:lnTo>
                <a:lnTo>
                  <a:pt x="395060" y="107442"/>
                </a:lnTo>
                <a:cubicBezTo>
                  <a:pt x="404204" y="116586"/>
                  <a:pt x="417920" y="116586"/>
                  <a:pt x="427064" y="107442"/>
                </a:cubicBezTo>
                <a:cubicBezTo>
                  <a:pt x="436208" y="98298"/>
                  <a:pt x="436208" y="84582"/>
                  <a:pt x="427064" y="75438"/>
                </a:cubicBezTo>
                <a:lnTo>
                  <a:pt x="358484" y="6858"/>
                </a:lnTo>
                <a:cubicBezTo>
                  <a:pt x="353912" y="2286"/>
                  <a:pt x="348197" y="0"/>
                  <a:pt x="342482" y="0"/>
                </a:cubicBezTo>
                <a:cubicBezTo>
                  <a:pt x="336767" y="0"/>
                  <a:pt x="331052" y="2286"/>
                  <a:pt x="326480" y="6858"/>
                </a:cubicBezTo>
                <a:lnTo>
                  <a:pt x="257900" y="75438"/>
                </a:lnTo>
                <a:cubicBezTo>
                  <a:pt x="248756" y="84582"/>
                  <a:pt x="248756" y="98298"/>
                  <a:pt x="257900" y="107442"/>
                </a:cubicBezTo>
                <a:cubicBezTo>
                  <a:pt x="267044" y="116586"/>
                  <a:pt x="280760" y="116586"/>
                  <a:pt x="289904" y="107442"/>
                </a:cubicBezTo>
                <a:lnTo>
                  <a:pt x="319622" y="77724"/>
                </a:lnTo>
                <a:lnTo>
                  <a:pt x="319622" y="205740"/>
                </a:lnTo>
                <a:cubicBezTo>
                  <a:pt x="319622" y="218313"/>
                  <a:pt x="309335" y="228600"/>
                  <a:pt x="296762" y="228600"/>
                </a:cubicBezTo>
                <a:lnTo>
                  <a:pt x="136742" y="228600"/>
                </a:lnTo>
                <a:cubicBezTo>
                  <a:pt x="99023" y="228600"/>
                  <a:pt x="68162" y="259461"/>
                  <a:pt x="68162" y="297180"/>
                </a:cubicBezTo>
                <a:lnTo>
                  <a:pt x="68162" y="323469"/>
                </a:lnTo>
                <a:cubicBezTo>
                  <a:pt x="23585" y="334899"/>
                  <a:pt x="-4990" y="378333"/>
                  <a:pt x="725" y="422910"/>
                </a:cubicBezTo>
                <a:cubicBezTo>
                  <a:pt x="6440" y="468630"/>
                  <a:pt x="45302" y="502920"/>
                  <a:pt x="91022" y="50292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4" name="Freeform 173">
            <a:extLst>
              <a:ext uri="{FF2B5EF4-FFF2-40B4-BE49-F238E27FC236}">
                <a16:creationId xmlns:a16="http://schemas.microsoft.com/office/drawing/2014/main" id="{4F12C519-8DEE-1954-A497-C4D6D70A8F3A}"/>
              </a:ext>
            </a:extLst>
          </p:cNvPr>
          <p:cNvSpPr/>
          <p:nvPr/>
        </p:nvSpPr>
        <p:spPr>
          <a:xfrm>
            <a:off x="1137577" y="2134219"/>
            <a:ext cx="182879" cy="182879"/>
          </a:xfrm>
          <a:custGeom>
            <a:avLst/>
            <a:gdLst>
              <a:gd name="connsiteX0" fmla="*/ 176022 w 182879"/>
              <a:gd name="connsiteY0" fmla="*/ 6858 h 182879"/>
              <a:gd name="connsiteX1" fmla="*/ 160020 w 182879"/>
              <a:gd name="connsiteY1" fmla="*/ 0 h 182879"/>
              <a:gd name="connsiteX2" fmla="*/ 144018 w 182879"/>
              <a:gd name="connsiteY2" fmla="*/ 6858 h 182879"/>
              <a:gd name="connsiteX3" fmla="*/ 91440 w 182879"/>
              <a:gd name="connsiteY3" fmla="*/ 59436 h 182879"/>
              <a:gd name="connsiteX4" fmla="*/ 38862 w 182879"/>
              <a:gd name="connsiteY4" fmla="*/ 6858 h 182879"/>
              <a:gd name="connsiteX5" fmla="*/ 6858 w 182879"/>
              <a:gd name="connsiteY5" fmla="*/ 6858 h 182879"/>
              <a:gd name="connsiteX6" fmla="*/ 6858 w 182879"/>
              <a:gd name="connsiteY6" fmla="*/ 38862 h 182879"/>
              <a:gd name="connsiteX7" fmla="*/ 59436 w 182879"/>
              <a:gd name="connsiteY7" fmla="*/ 91440 h 182879"/>
              <a:gd name="connsiteX8" fmla="*/ 6858 w 182879"/>
              <a:gd name="connsiteY8" fmla="*/ 144018 h 182879"/>
              <a:gd name="connsiteX9" fmla="*/ 6858 w 182879"/>
              <a:gd name="connsiteY9" fmla="*/ 176022 h 182879"/>
              <a:gd name="connsiteX10" fmla="*/ 38862 w 182879"/>
              <a:gd name="connsiteY10" fmla="*/ 176022 h 182879"/>
              <a:gd name="connsiteX11" fmla="*/ 91440 w 182879"/>
              <a:gd name="connsiteY11" fmla="*/ 123444 h 182879"/>
              <a:gd name="connsiteX12" fmla="*/ 144018 w 182879"/>
              <a:gd name="connsiteY12" fmla="*/ 176022 h 182879"/>
              <a:gd name="connsiteX13" fmla="*/ 176022 w 182879"/>
              <a:gd name="connsiteY13" fmla="*/ 176022 h 182879"/>
              <a:gd name="connsiteX14" fmla="*/ 176022 w 182879"/>
              <a:gd name="connsiteY14" fmla="*/ 144018 h 182879"/>
              <a:gd name="connsiteX15" fmla="*/ 123444 w 182879"/>
              <a:gd name="connsiteY15" fmla="*/ 91440 h 182879"/>
              <a:gd name="connsiteX16" fmla="*/ 176022 w 182879"/>
              <a:gd name="connsiteY16" fmla="*/ 38862 h 182879"/>
              <a:gd name="connsiteX17" fmla="*/ 176022 w 182879"/>
              <a:gd name="connsiteY17" fmla="*/ 6858 h 182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2879" h="182879">
                <a:moveTo>
                  <a:pt x="176022" y="6858"/>
                </a:moveTo>
                <a:cubicBezTo>
                  <a:pt x="171450" y="2286"/>
                  <a:pt x="165735" y="0"/>
                  <a:pt x="160020" y="0"/>
                </a:cubicBezTo>
                <a:cubicBezTo>
                  <a:pt x="154305" y="0"/>
                  <a:pt x="148590" y="2286"/>
                  <a:pt x="144018" y="6858"/>
                </a:cubicBezTo>
                <a:lnTo>
                  <a:pt x="91440" y="59436"/>
                </a:lnTo>
                <a:lnTo>
                  <a:pt x="38862" y="6858"/>
                </a:lnTo>
                <a:cubicBezTo>
                  <a:pt x="29718" y="-2286"/>
                  <a:pt x="16002" y="-2286"/>
                  <a:pt x="6858" y="6858"/>
                </a:cubicBezTo>
                <a:cubicBezTo>
                  <a:pt x="-2286" y="16002"/>
                  <a:pt x="-2286" y="29718"/>
                  <a:pt x="6858" y="38862"/>
                </a:cubicBezTo>
                <a:lnTo>
                  <a:pt x="59436" y="91440"/>
                </a:lnTo>
                <a:lnTo>
                  <a:pt x="6858" y="144018"/>
                </a:lnTo>
                <a:cubicBezTo>
                  <a:pt x="-2286" y="153162"/>
                  <a:pt x="-2286" y="166878"/>
                  <a:pt x="6858" y="176022"/>
                </a:cubicBezTo>
                <a:cubicBezTo>
                  <a:pt x="16002" y="185166"/>
                  <a:pt x="29718" y="185166"/>
                  <a:pt x="38862" y="176022"/>
                </a:cubicBezTo>
                <a:lnTo>
                  <a:pt x="91440" y="123444"/>
                </a:lnTo>
                <a:lnTo>
                  <a:pt x="144018" y="176022"/>
                </a:lnTo>
                <a:cubicBezTo>
                  <a:pt x="153162" y="185166"/>
                  <a:pt x="166878" y="185166"/>
                  <a:pt x="176022" y="176022"/>
                </a:cubicBezTo>
                <a:cubicBezTo>
                  <a:pt x="185166" y="166878"/>
                  <a:pt x="185166" y="153162"/>
                  <a:pt x="176022" y="144018"/>
                </a:cubicBezTo>
                <a:lnTo>
                  <a:pt x="123444" y="91440"/>
                </a:lnTo>
                <a:lnTo>
                  <a:pt x="176022" y="38862"/>
                </a:lnTo>
                <a:cubicBezTo>
                  <a:pt x="185166" y="29718"/>
                  <a:pt x="185166" y="16002"/>
                  <a:pt x="176022" y="6858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5" name="Freeform 174">
            <a:extLst>
              <a:ext uri="{FF2B5EF4-FFF2-40B4-BE49-F238E27FC236}">
                <a16:creationId xmlns:a16="http://schemas.microsoft.com/office/drawing/2014/main" id="{DE125FED-5704-A080-AF01-49BEC70AEB76}"/>
              </a:ext>
            </a:extLst>
          </p:cNvPr>
          <p:cNvSpPr/>
          <p:nvPr/>
        </p:nvSpPr>
        <p:spPr>
          <a:xfrm>
            <a:off x="886117" y="1814179"/>
            <a:ext cx="182880" cy="182880"/>
          </a:xfrm>
          <a:custGeom>
            <a:avLst/>
            <a:gdLst>
              <a:gd name="connsiteX0" fmla="*/ 6858 w 182880"/>
              <a:gd name="connsiteY0" fmla="*/ 176022 h 182880"/>
              <a:gd name="connsiteX1" fmla="*/ 22860 w 182880"/>
              <a:gd name="connsiteY1" fmla="*/ 182880 h 182880"/>
              <a:gd name="connsiteX2" fmla="*/ 38862 w 182880"/>
              <a:gd name="connsiteY2" fmla="*/ 176022 h 182880"/>
              <a:gd name="connsiteX3" fmla="*/ 91440 w 182880"/>
              <a:gd name="connsiteY3" fmla="*/ 123444 h 182880"/>
              <a:gd name="connsiteX4" fmla="*/ 144018 w 182880"/>
              <a:gd name="connsiteY4" fmla="*/ 176022 h 182880"/>
              <a:gd name="connsiteX5" fmla="*/ 176022 w 182880"/>
              <a:gd name="connsiteY5" fmla="*/ 176022 h 182880"/>
              <a:gd name="connsiteX6" fmla="*/ 176022 w 182880"/>
              <a:gd name="connsiteY6" fmla="*/ 144018 h 182880"/>
              <a:gd name="connsiteX7" fmla="*/ 123444 w 182880"/>
              <a:gd name="connsiteY7" fmla="*/ 91440 h 182880"/>
              <a:gd name="connsiteX8" fmla="*/ 176022 w 182880"/>
              <a:gd name="connsiteY8" fmla="*/ 38862 h 182880"/>
              <a:gd name="connsiteX9" fmla="*/ 176022 w 182880"/>
              <a:gd name="connsiteY9" fmla="*/ 6858 h 182880"/>
              <a:gd name="connsiteX10" fmla="*/ 144018 w 182880"/>
              <a:gd name="connsiteY10" fmla="*/ 6858 h 182880"/>
              <a:gd name="connsiteX11" fmla="*/ 91440 w 182880"/>
              <a:gd name="connsiteY11" fmla="*/ 59436 h 182880"/>
              <a:gd name="connsiteX12" fmla="*/ 38862 w 182880"/>
              <a:gd name="connsiteY12" fmla="*/ 6858 h 182880"/>
              <a:gd name="connsiteX13" fmla="*/ 6858 w 182880"/>
              <a:gd name="connsiteY13" fmla="*/ 6858 h 182880"/>
              <a:gd name="connsiteX14" fmla="*/ 6858 w 182880"/>
              <a:gd name="connsiteY14" fmla="*/ 38862 h 182880"/>
              <a:gd name="connsiteX15" fmla="*/ 59436 w 182880"/>
              <a:gd name="connsiteY15" fmla="*/ 91440 h 182880"/>
              <a:gd name="connsiteX16" fmla="*/ 6858 w 182880"/>
              <a:gd name="connsiteY16" fmla="*/ 144018 h 182880"/>
              <a:gd name="connsiteX17" fmla="*/ 6858 w 182880"/>
              <a:gd name="connsiteY17" fmla="*/ 176022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2880" h="182880">
                <a:moveTo>
                  <a:pt x="6858" y="176022"/>
                </a:moveTo>
                <a:cubicBezTo>
                  <a:pt x="11430" y="180594"/>
                  <a:pt x="17145" y="182880"/>
                  <a:pt x="22860" y="182880"/>
                </a:cubicBezTo>
                <a:cubicBezTo>
                  <a:pt x="28575" y="182880"/>
                  <a:pt x="34290" y="180594"/>
                  <a:pt x="38862" y="176022"/>
                </a:cubicBezTo>
                <a:lnTo>
                  <a:pt x="91440" y="123444"/>
                </a:lnTo>
                <a:lnTo>
                  <a:pt x="144018" y="176022"/>
                </a:lnTo>
                <a:cubicBezTo>
                  <a:pt x="153162" y="185166"/>
                  <a:pt x="166878" y="185166"/>
                  <a:pt x="176022" y="176022"/>
                </a:cubicBezTo>
                <a:cubicBezTo>
                  <a:pt x="185166" y="166878"/>
                  <a:pt x="185166" y="153162"/>
                  <a:pt x="176022" y="144018"/>
                </a:cubicBezTo>
                <a:lnTo>
                  <a:pt x="123444" y="91440"/>
                </a:lnTo>
                <a:lnTo>
                  <a:pt x="176022" y="38862"/>
                </a:lnTo>
                <a:cubicBezTo>
                  <a:pt x="185166" y="29718"/>
                  <a:pt x="185166" y="16002"/>
                  <a:pt x="176022" y="6858"/>
                </a:cubicBezTo>
                <a:cubicBezTo>
                  <a:pt x="166878" y="-2286"/>
                  <a:pt x="153162" y="-2286"/>
                  <a:pt x="144018" y="6858"/>
                </a:cubicBezTo>
                <a:lnTo>
                  <a:pt x="91440" y="59436"/>
                </a:lnTo>
                <a:lnTo>
                  <a:pt x="38862" y="6858"/>
                </a:lnTo>
                <a:cubicBezTo>
                  <a:pt x="29718" y="-2286"/>
                  <a:pt x="16002" y="-2286"/>
                  <a:pt x="6858" y="6858"/>
                </a:cubicBezTo>
                <a:cubicBezTo>
                  <a:pt x="-2286" y="16002"/>
                  <a:pt x="-2286" y="29718"/>
                  <a:pt x="6858" y="38862"/>
                </a:cubicBezTo>
                <a:lnTo>
                  <a:pt x="59436" y="91440"/>
                </a:lnTo>
                <a:lnTo>
                  <a:pt x="6858" y="144018"/>
                </a:lnTo>
                <a:cubicBezTo>
                  <a:pt x="-2286" y="153162"/>
                  <a:pt x="-2286" y="166878"/>
                  <a:pt x="6858" y="176022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4984A639-611F-2590-D8D3-C3B32BEC4D5C}"/>
              </a:ext>
            </a:extLst>
          </p:cNvPr>
          <p:cNvSpPr/>
          <p:nvPr/>
        </p:nvSpPr>
        <p:spPr>
          <a:xfrm>
            <a:off x="371049" y="1030207"/>
            <a:ext cx="1395898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Heuristic Algorithms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8E780FA7-1727-37A7-004D-93600BA7D078}"/>
              </a:ext>
            </a:extLst>
          </p:cNvPr>
          <p:cNvCxnSpPr>
            <a:cxnSpLocks/>
          </p:cNvCxnSpPr>
          <p:nvPr/>
        </p:nvCxnSpPr>
        <p:spPr>
          <a:xfrm flipH="1" flipV="1">
            <a:off x="1766947" y="2511672"/>
            <a:ext cx="1318224" cy="59221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Freeform 176">
            <a:extLst>
              <a:ext uri="{FF2B5EF4-FFF2-40B4-BE49-F238E27FC236}">
                <a16:creationId xmlns:a16="http://schemas.microsoft.com/office/drawing/2014/main" id="{4B1555E4-1B71-1608-FBB2-4A9E659E9FA8}"/>
              </a:ext>
            </a:extLst>
          </p:cNvPr>
          <p:cNvSpPr/>
          <p:nvPr/>
        </p:nvSpPr>
        <p:spPr>
          <a:xfrm>
            <a:off x="4264437" y="1280594"/>
            <a:ext cx="640080" cy="182880"/>
          </a:xfrm>
          <a:custGeom>
            <a:avLst/>
            <a:gdLst>
              <a:gd name="connsiteX0" fmla="*/ 640080 w 640080"/>
              <a:gd name="connsiteY0" fmla="*/ 91440 h 182880"/>
              <a:gd name="connsiteX1" fmla="*/ 320040 w 640080"/>
              <a:gd name="connsiteY1" fmla="*/ 182880 h 182880"/>
              <a:gd name="connsiteX2" fmla="*/ 0 w 640080"/>
              <a:gd name="connsiteY2" fmla="*/ 91440 h 182880"/>
              <a:gd name="connsiteX3" fmla="*/ 320040 w 640080"/>
              <a:gd name="connsiteY3" fmla="*/ 0 h 182880"/>
              <a:gd name="connsiteX4" fmla="*/ 640080 w 640080"/>
              <a:gd name="connsiteY4" fmla="*/ 9144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080" h="182880">
                <a:moveTo>
                  <a:pt x="640080" y="91440"/>
                </a:moveTo>
                <a:cubicBezTo>
                  <a:pt x="640080" y="141941"/>
                  <a:pt x="496793" y="182880"/>
                  <a:pt x="320040" y="182880"/>
                </a:cubicBezTo>
                <a:cubicBezTo>
                  <a:pt x="143287" y="182880"/>
                  <a:pt x="0" y="141941"/>
                  <a:pt x="0" y="91440"/>
                </a:cubicBezTo>
                <a:cubicBezTo>
                  <a:pt x="0" y="40939"/>
                  <a:pt x="143287" y="0"/>
                  <a:pt x="320040" y="0"/>
                </a:cubicBezTo>
                <a:cubicBezTo>
                  <a:pt x="496793" y="0"/>
                  <a:pt x="640080" y="40939"/>
                  <a:pt x="640080" y="9144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8" name="Freeform 177">
            <a:extLst>
              <a:ext uri="{FF2B5EF4-FFF2-40B4-BE49-F238E27FC236}">
                <a16:creationId xmlns:a16="http://schemas.microsoft.com/office/drawing/2014/main" id="{EDB5B9A8-A4CE-5500-342E-0C55419A6CDE}"/>
              </a:ext>
            </a:extLst>
          </p:cNvPr>
          <p:cNvSpPr/>
          <p:nvPr/>
        </p:nvSpPr>
        <p:spPr>
          <a:xfrm>
            <a:off x="4264437" y="1417754"/>
            <a:ext cx="640080" cy="274320"/>
          </a:xfrm>
          <a:custGeom>
            <a:avLst/>
            <a:gdLst>
              <a:gd name="connsiteX0" fmla="*/ 548640 w 640080"/>
              <a:gd name="connsiteY0" fmla="*/ 182880 h 274320"/>
              <a:gd name="connsiteX1" fmla="*/ 525780 w 640080"/>
              <a:gd name="connsiteY1" fmla="*/ 160020 h 274320"/>
              <a:gd name="connsiteX2" fmla="*/ 548640 w 640080"/>
              <a:gd name="connsiteY2" fmla="*/ 137160 h 274320"/>
              <a:gd name="connsiteX3" fmla="*/ 571500 w 640080"/>
              <a:gd name="connsiteY3" fmla="*/ 160020 h 274320"/>
              <a:gd name="connsiteX4" fmla="*/ 548640 w 640080"/>
              <a:gd name="connsiteY4" fmla="*/ 182880 h 274320"/>
              <a:gd name="connsiteX5" fmla="*/ 320040 w 640080"/>
              <a:gd name="connsiteY5" fmla="*/ 91440 h 274320"/>
              <a:gd name="connsiteX6" fmla="*/ 0 w 640080"/>
              <a:gd name="connsiteY6" fmla="*/ 0 h 274320"/>
              <a:gd name="connsiteX7" fmla="*/ 0 w 640080"/>
              <a:gd name="connsiteY7" fmla="*/ 182880 h 274320"/>
              <a:gd name="connsiteX8" fmla="*/ 320040 w 640080"/>
              <a:gd name="connsiteY8" fmla="*/ 274320 h 274320"/>
              <a:gd name="connsiteX9" fmla="*/ 640080 w 640080"/>
              <a:gd name="connsiteY9" fmla="*/ 182880 h 274320"/>
              <a:gd name="connsiteX10" fmla="*/ 640080 w 640080"/>
              <a:gd name="connsiteY10" fmla="*/ 0 h 274320"/>
              <a:gd name="connsiteX11" fmla="*/ 320040 w 640080"/>
              <a:gd name="connsiteY11" fmla="*/ 9144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0080" h="274320">
                <a:moveTo>
                  <a:pt x="548640" y="182880"/>
                </a:moveTo>
                <a:cubicBezTo>
                  <a:pt x="534924" y="182880"/>
                  <a:pt x="525780" y="173736"/>
                  <a:pt x="525780" y="160020"/>
                </a:cubicBezTo>
                <a:cubicBezTo>
                  <a:pt x="525780" y="146304"/>
                  <a:pt x="534924" y="137160"/>
                  <a:pt x="548640" y="137160"/>
                </a:cubicBezTo>
                <a:cubicBezTo>
                  <a:pt x="562356" y="137160"/>
                  <a:pt x="571500" y="146304"/>
                  <a:pt x="571500" y="160020"/>
                </a:cubicBezTo>
                <a:cubicBezTo>
                  <a:pt x="571500" y="173736"/>
                  <a:pt x="562356" y="182880"/>
                  <a:pt x="548640" y="182880"/>
                </a:cubicBezTo>
                <a:close/>
                <a:moveTo>
                  <a:pt x="320040" y="91440"/>
                </a:moveTo>
                <a:cubicBezTo>
                  <a:pt x="144018" y="91440"/>
                  <a:pt x="0" y="50292"/>
                  <a:pt x="0" y="0"/>
                </a:cubicBezTo>
                <a:lnTo>
                  <a:pt x="0" y="182880"/>
                </a:lnTo>
                <a:cubicBezTo>
                  <a:pt x="0" y="233172"/>
                  <a:pt x="144018" y="274320"/>
                  <a:pt x="320040" y="274320"/>
                </a:cubicBezTo>
                <a:cubicBezTo>
                  <a:pt x="496062" y="274320"/>
                  <a:pt x="640080" y="233172"/>
                  <a:pt x="640080" y="182880"/>
                </a:cubicBezTo>
                <a:lnTo>
                  <a:pt x="640080" y="0"/>
                </a:lnTo>
                <a:cubicBezTo>
                  <a:pt x="640080" y="50292"/>
                  <a:pt x="496062" y="91440"/>
                  <a:pt x="320040" y="9144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9" name="Freeform 178">
            <a:extLst>
              <a:ext uri="{FF2B5EF4-FFF2-40B4-BE49-F238E27FC236}">
                <a16:creationId xmlns:a16="http://schemas.microsoft.com/office/drawing/2014/main" id="{F9AB5E3B-E04A-BE1D-9B5C-F30993184B82}"/>
              </a:ext>
            </a:extLst>
          </p:cNvPr>
          <p:cNvSpPr/>
          <p:nvPr/>
        </p:nvSpPr>
        <p:spPr>
          <a:xfrm>
            <a:off x="4264437" y="1646354"/>
            <a:ext cx="640080" cy="274320"/>
          </a:xfrm>
          <a:custGeom>
            <a:avLst/>
            <a:gdLst>
              <a:gd name="connsiteX0" fmla="*/ 548640 w 640080"/>
              <a:gd name="connsiteY0" fmla="*/ 182880 h 274320"/>
              <a:gd name="connsiteX1" fmla="*/ 525780 w 640080"/>
              <a:gd name="connsiteY1" fmla="*/ 160020 h 274320"/>
              <a:gd name="connsiteX2" fmla="*/ 548640 w 640080"/>
              <a:gd name="connsiteY2" fmla="*/ 137160 h 274320"/>
              <a:gd name="connsiteX3" fmla="*/ 571500 w 640080"/>
              <a:gd name="connsiteY3" fmla="*/ 160020 h 274320"/>
              <a:gd name="connsiteX4" fmla="*/ 548640 w 640080"/>
              <a:gd name="connsiteY4" fmla="*/ 182880 h 274320"/>
              <a:gd name="connsiteX5" fmla="*/ 320040 w 640080"/>
              <a:gd name="connsiteY5" fmla="*/ 91440 h 274320"/>
              <a:gd name="connsiteX6" fmla="*/ 0 w 640080"/>
              <a:gd name="connsiteY6" fmla="*/ 0 h 274320"/>
              <a:gd name="connsiteX7" fmla="*/ 0 w 640080"/>
              <a:gd name="connsiteY7" fmla="*/ 182880 h 274320"/>
              <a:gd name="connsiteX8" fmla="*/ 320040 w 640080"/>
              <a:gd name="connsiteY8" fmla="*/ 274320 h 274320"/>
              <a:gd name="connsiteX9" fmla="*/ 640080 w 640080"/>
              <a:gd name="connsiteY9" fmla="*/ 182880 h 274320"/>
              <a:gd name="connsiteX10" fmla="*/ 640080 w 640080"/>
              <a:gd name="connsiteY10" fmla="*/ 0 h 274320"/>
              <a:gd name="connsiteX11" fmla="*/ 320040 w 640080"/>
              <a:gd name="connsiteY11" fmla="*/ 9144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0080" h="274320">
                <a:moveTo>
                  <a:pt x="548640" y="182880"/>
                </a:moveTo>
                <a:cubicBezTo>
                  <a:pt x="534924" y="182880"/>
                  <a:pt x="525780" y="173736"/>
                  <a:pt x="525780" y="160020"/>
                </a:cubicBezTo>
                <a:cubicBezTo>
                  <a:pt x="525780" y="146304"/>
                  <a:pt x="534924" y="137160"/>
                  <a:pt x="548640" y="137160"/>
                </a:cubicBezTo>
                <a:cubicBezTo>
                  <a:pt x="562356" y="137160"/>
                  <a:pt x="571500" y="146304"/>
                  <a:pt x="571500" y="160020"/>
                </a:cubicBezTo>
                <a:cubicBezTo>
                  <a:pt x="571500" y="173736"/>
                  <a:pt x="562356" y="182880"/>
                  <a:pt x="548640" y="182880"/>
                </a:cubicBezTo>
                <a:close/>
                <a:moveTo>
                  <a:pt x="320040" y="91440"/>
                </a:moveTo>
                <a:cubicBezTo>
                  <a:pt x="144018" y="91440"/>
                  <a:pt x="0" y="50292"/>
                  <a:pt x="0" y="0"/>
                </a:cubicBezTo>
                <a:lnTo>
                  <a:pt x="0" y="182880"/>
                </a:lnTo>
                <a:cubicBezTo>
                  <a:pt x="0" y="233172"/>
                  <a:pt x="144018" y="274320"/>
                  <a:pt x="320040" y="274320"/>
                </a:cubicBezTo>
                <a:cubicBezTo>
                  <a:pt x="496062" y="274320"/>
                  <a:pt x="640080" y="233172"/>
                  <a:pt x="640080" y="182880"/>
                </a:cubicBezTo>
                <a:lnTo>
                  <a:pt x="640080" y="0"/>
                </a:lnTo>
                <a:cubicBezTo>
                  <a:pt x="640080" y="50292"/>
                  <a:pt x="496062" y="91440"/>
                  <a:pt x="320040" y="9144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0" name="Freeform 179">
            <a:extLst>
              <a:ext uri="{FF2B5EF4-FFF2-40B4-BE49-F238E27FC236}">
                <a16:creationId xmlns:a16="http://schemas.microsoft.com/office/drawing/2014/main" id="{5B092F82-A48E-A49F-D65C-8A1D325B9D98}"/>
              </a:ext>
            </a:extLst>
          </p:cNvPr>
          <p:cNvSpPr/>
          <p:nvPr/>
        </p:nvSpPr>
        <p:spPr>
          <a:xfrm>
            <a:off x="4264437" y="1874954"/>
            <a:ext cx="640080" cy="274320"/>
          </a:xfrm>
          <a:custGeom>
            <a:avLst/>
            <a:gdLst>
              <a:gd name="connsiteX0" fmla="*/ 548640 w 640080"/>
              <a:gd name="connsiteY0" fmla="*/ 182880 h 274320"/>
              <a:gd name="connsiteX1" fmla="*/ 525780 w 640080"/>
              <a:gd name="connsiteY1" fmla="*/ 160020 h 274320"/>
              <a:gd name="connsiteX2" fmla="*/ 548640 w 640080"/>
              <a:gd name="connsiteY2" fmla="*/ 137160 h 274320"/>
              <a:gd name="connsiteX3" fmla="*/ 571500 w 640080"/>
              <a:gd name="connsiteY3" fmla="*/ 160020 h 274320"/>
              <a:gd name="connsiteX4" fmla="*/ 548640 w 640080"/>
              <a:gd name="connsiteY4" fmla="*/ 182880 h 274320"/>
              <a:gd name="connsiteX5" fmla="*/ 320040 w 640080"/>
              <a:gd name="connsiteY5" fmla="*/ 91440 h 274320"/>
              <a:gd name="connsiteX6" fmla="*/ 0 w 640080"/>
              <a:gd name="connsiteY6" fmla="*/ 0 h 274320"/>
              <a:gd name="connsiteX7" fmla="*/ 0 w 640080"/>
              <a:gd name="connsiteY7" fmla="*/ 182880 h 274320"/>
              <a:gd name="connsiteX8" fmla="*/ 320040 w 640080"/>
              <a:gd name="connsiteY8" fmla="*/ 274320 h 274320"/>
              <a:gd name="connsiteX9" fmla="*/ 640080 w 640080"/>
              <a:gd name="connsiteY9" fmla="*/ 182880 h 274320"/>
              <a:gd name="connsiteX10" fmla="*/ 640080 w 640080"/>
              <a:gd name="connsiteY10" fmla="*/ 0 h 274320"/>
              <a:gd name="connsiteX11" fmla="*/ 320040 w 640080"/>
              <a:gd name="connsiteY11" fmla="*/ 9144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0080" h="274320">
                <a:moveTo>
                  <a:pt x="548640" y="182880"/>
                </a:moveTo>
                <a:cubicBezTo>
                  <a:pt x="534924" y="182880"/>
                  <a:pt x="525780" y="173736"/>
                  <a:pt x="525780" y="160020"/>
                </a:cubicBezTo>
                <a:cubicBezTo>
                  <a:pt x="525780" y="146304"/>
                  <a:pt x="534924" y="137160"/>
                  <a:pt x="548640" y="137160"/>
                </a:cubicBezTo>
                <a:cubicBezTo>
                  <a:pt x="562356" y="137160"/>
                  <a:pt x="571500" y="146304"/>
                  <a:pt x="571500" y="160020"/>
                </a:cubicBezTo>
                <a:cubicBezTo>
                  <a:pt x="571500" y="173736"/>
                  <a:pt x="562356" y="182880"/>
                  <a:pt x="548640" y="182880"/>
                </a:cubicBezTo>
                <a:close/>
                <a:moveTo>
                  <a:pt x="320040" y="91440"/>
                </a:moveTo>
                <a:cubicBezTo>
                  <a:pt x="144018" y="91440"/>
                  <a:pt x="0" y="50292"/>
                  <a:pt x="0" y="0"/>
                </a:cubicBezTo>
                <a:lnTo>
                  <a:pt x="0" y="182880"/>
                </a:lnTo>
                <a:cubicBezTo>
                  <a:pt x="0" y="233172"/>
                  <a:pt x="144018" y="274320"/>
                  <a:pt x="320040" y="274320"/>
                </a:cubicBezTo>
                <a:cubicBezTo>
                  <a:pt x="496062" y="274320"/>
                  <a:pt x="640080" y="233172"/>
                  <a:pt x="640080" y="182880"/>
                </a:cubicBezTo>
                <a:lnTo>
                  <a:pt x="640080" y="0"/>
                </a:lnTo>
                <a:cubicBezTo>
                  <a:pt x="640080" y="50292"/>
                  <a:pt x="496062" y="91440"/>
                  <a:pt x="320040" y="9144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E7AAB4B-E983-6930-1C6E-4D8117D1AB07}"/>
              </a:ext>
            </a:extLst>
          </p:cNvPr>
          <p:cNvSpPr/>
          <p:nvPr/>
        </p:nvSpPr>
        <p:spPr>
          <a:xfrm>
            <a:off x="3656343" y="894206"/>
            <a:ext cx="182079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Structures</a:t>
            </a: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AD4FC79E-B34D-3A69-85B4-620012787FD6}"/>
              </a:ext>
            </a:extLst>
          </p:cNvPr>
          <p:cNvCxnSpPr>
            <a:cxnSpLocks/>
          </p:cNvCxnSpPr>
          <p:nvPr/>
        </p:nvCxnSpPr>
        <p:spPr>
          <a:xfrm flipV="1">
            <a:off x="4588587" y="2198242"/>
            <a:ext cx="0" cy="46064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9FB1C9C3-E14E-D865-514E-B401F1604A29}"/>
              </a:ext>
            </a:extLst>
          </p:cNvPr>
          <p:cNvSpPr/>
          <p:nvPr/>
        </p:nvSpPr>
        <p:spPr>
          <a:xfrm>
            <a:off x="7713247" y="1309363"/>
            <a:ext cx="72351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Filters</a:t>
            </a:r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623D3566-EF25-E9B2-C8D5-A3D497C3E040}"/>
              </a:ext>
            </a:extLst>
          </p:cNvPr>
          <p:cNvCxnSpPr>
            <a:cxnSpLocks/>
          </p:cNvCxnSpPr>
          <p:nvPr/>
        </p:nvCxnSpPr>
        <p:spPr>
          <a:xfrm flipV="1">
            <a:off x="6123702" y="2509525"/>
            <a:ext cx="1316736" cy="59436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Freeform 209">
            <a:extLst>
              <a:ext uri="{FF2B5EF4-FFF2-40B4-BE49-F238E27FC236}">
                <a16:creationId xmlns:a16="http://schemas.microsoft.com/office/drawing/2014/main" id="{3BF20FBB-58E0-B190-1398-E516A8841DE5}"/>
              </a:ext>
            </a:extLst>
          </p:cNvPr>
          <p:cNvSpPr/>
          <p:nvPr/>
        </p:nvSpPr>
        <p:spPr>
          <a:xfrm>
            <a:off x="1030649" y="5418497"/>
            <a:ext cx="68580" cy="91440"/>
          </a:xfrm>
          <a:custGeom>
            <a:avLst/>
            <a:gdLst>
              <a:gd name="connsiteX0" fmla="*/ 0 w 68580"/>
              <a:gd name="connsiteY0" fmla="*/ 0 h 91440"/>
              <a:gd name="connsiteX1" fmla="*/ 68580 w 68580"/>
              <a:gd name="connsiteY1" fmla="*/ 0 h 91440"/>
              <a:gd name="connsiteX2" fmla="*/ 68580 w 68580"/>
              <a:gd name="connsiteY2" fmla="*/ 91440 h 91440"/>
              <a:gd name="connsiteX3" fmla="*/ 0 w 68580"/>
              <a:gd name="connsiteY3" fmla="*/ 9144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" h="91440">
                <a:moveTo>
                  <a:pt x="0" y="0"/>
                </a:moveTo>
                <a:lnTo>
                  <a:pt x="68580" y="0"/>
                </a:lnTo>
                <a:lnTo>
                  <a:pt x="68580" y="91440"/>
                </a:lnTo>
                <a:lnTo>
                  <a:pt x="0" y="9144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1" name="Freeform 210">
            <a:extLst>
              <a:ext uri="{FF2B5EF4-FFF2-40B4-BE49-F238E27FC236}">
                <a16:creationId xmlns:a16="http://schemas.microsoft.com/office/drawing/2014/main" id="{023DE020-F69D-A319-4495-1D5D907EFC3F}"/>
              </a:ext>
            </a:extLst>
          </p:cNvPr>
          <p:cNvSpPr/>
          <p:nvPr/>
        </p:nvSpPr>
        <p:spPr>
          <a:xfrm>
            <a:off x="1030649" y="5555657"/>
            <a:ext cx="68580" cy="68580"/>
          </a:xfrm>
          <a:custGeom>
            <a:avLst/>
            <a:gdLst>
              <a:gd name="connsiteX0" fmla="*/ 0 w 68580"/>
              <a:gd name="connsiteY0" fmla="*/ 0 h 68580"/>
              <a:gd name="connsiteX1" fmla="*/ 68580 w 68580"/>
              <a:gd name="connsiteY1" fmla="*/ 0 h 68580"/>
              <a:gd name="connsiteX2" fmla="*/ 68580 w 68580"/>
              <a:gd name="connsiteY2" fmla="*/ 68580 h 68580"/>
              <a:gd name="connsiteX3" fmla="*/ 0 w 68580"/>
              <a:gd name="connsiteY3" fmla="*/ 6858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" h="68580">
                <a:moveTo>
                  <a:pt x="0" y="0"/>
                </a:moveTo>
                <a:lnTo>
                  <a:pt x="68580" y="0"/>
                </a:lnTo>
                <a:lnTo>
                  <a:pt x="68580" y="68580"/>
                </a:lnTo>
                <a:lnTo>
                  <a:pt x="0" y="6858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2" name="Freeform 211">
            <a:extLst>
              <a:ext uri="{FF2B5EF4-FFF2-40B4-BE49-F238E27FC236}">
                <a16:creationId xmlns:a16="http://schemas.microsoft.com/office/drawing/2014/main" id="{CE00AB2E-6DD2-5A16-1393-6A036DBEA430}"/>
              </a:ext>
            </a:extLst>
          </p:cNvPr>
          <p:cNvSpPr/>
          <p:nvPr/>
        </p:nvSpPr>
        <p:spPr>
          <a:xfrm>
            <a:off x="1144949" y="5555657"/>
            <a:ext cx="331470" cy="68580"/>
          </a:xfrm>
          <a:custGeom>
            <a:avLst/>
            <a:gdLst>
              <a:gd name="connsiteX0" fmla="*/ 0 w 331470"/>
              <a:gd name="connsiteY0" fmla="*/ 0 h 68580"/>
              <a:gd name="connsiteX1" fmla="*/ 331470 w 331470"/>
              <a:gd name="connsiteY1" fmla="*/ 0 h 68580"/>
              <a:gd name="connsiteX2" fmla="*/ 331470 w 331470"/>
              <a:gd name="connsiteY2" fmla="*/ 68580 h 68580"/>
              <a:gd name="connsiteX3" fmla="*/ 0 w 331470"/>
              <a:gd name="connsiteY3" fmla="*/ 6858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" h="68580">
                <a:moveTo>
                  <a:pt x="0" y="0"/>
                </a:moveTo>
                <a:lnTo>
                  <a:pt x="331470" y="0"/>
                </a:lnTo>
                <a:lnTo>
                  <a:pt x="331470" y="68580"/>
                </a:lnTo>
                <a:lnTo>
                  <a:pt x="0" y="6858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3" name="Freeform 212">
            <a:extLst>
              <a:ext uri="{FF2B5EF4-FFF2-40B4-BE49-F238E27FC236}">
                <a16:creationId xmlns:a16="http://schemas.microsoft.com/office/drawing/2014/main" id="{9A33789E-2B7B-8885-C1EF-32C8DE75D88D}"/>
              </a:ext>
            </a:extLst>
          </p:cNvPr>
          <p:cNvSpPr/>
          <p:nvPr/>
        </p:nvSpPr>
        <p:spPr>
          <a:xfrm>
            <a:off x="653459" y="5555657"/>
            <a:ext cx="331470" cy="68580"/>
          </a:xfrm>
          <a:custGeom>
            <a:avLst/>
            <a:gdLst>
              <a:gd name="connsiteX0" fmla="*/ 0 w 331470"/>
              <a:gd name="connsiteY0" fmla="*/ 0 h 68580"/>
              <a:gd name="connsiteX1" fmla="*/ 331470 w 331470"/>
              <a:gd name="connsiteY1" fmla="*/ 0 h 68580"/>
              <a:gd name="connsiteX2" fmla="*/ 331470 w 331470"/>
              <a:gd name="connsiteY2" fmla="*/ 68580 h 68580"/>
              <a:gd name="connsiteX3" fmla="*/ 0 w 331470"/>
              <a:gd name="connsiteY3" fmla="*/ 6858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" h="68580">
                <a:moveTo>
                  <a:pt x="0" y="0"/>
                </a:moveTo>
                <a:lnTo>
                  <a:pt x="331470" y="0"/>
                </a:lnTo>
                <a:lnTo>
                  <a:pt x="331470" y="68580"/>
                </a:lnTo>
                <a:lnTo>
                  <a:pt x="0" y="6858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4" name="Freeform 213">
            <a:extLst>
              <a:ext uri="{FF2B5EF4-FFF2-40B4-BE49-F238E27FC236}">
                <a16:creationId xmlns:a16="http://schemas.microsoft.com/office/drawing/2014/main" id="{724B19A3-3BAC-2B2C-622B-FEC7544EB748}"/>
              </a:ext>
            </a:extLst>
          </p:cNvPr>
          <p:cNvSpPr/>
          <p:nvPr/>
        </p:nvSpPr>
        <p:spPr>
          <a:xfrm>
            <a:off x="699179" y="5235617"/>
            <a:ext cx="731520" cy="182880"/>
          </a:xfrm>
          <a:custGeom>
            <a:avLst/>
            <a:gdLst>
              <a:gd name="connsiteX0" fmla="*/ 690601 w 731520"/>
              <a:gd name="connsiteY0" fmla="*/ 0 h 182880"/>
              <a:gd name="connsiteX1" fmla="*/ 40919 w 731520"/>
              <a:gd name="connsiteY1" fmla="*/ 0 h 182880"/>
              <a:gd name="connsiteX2" fmla="*/ 0 w 731520"/>
              <a:gd name="connsiteY2" fmla="*/ 40919 h 182880"/>
              <a:gd name="connsiteX3" fmla="*/ 0 w 731520"/>
              <a:gd name="connsiteY3" fmla="*/ 141961 h 182880"/>
              <a:gd name="connsiteX4" fmla="*/ 40919 w 731520"/>
              <a:gd name="connsiteY4" fmla="*/ 182880 h 182880"/>
              <a:gd name="connsiteX5" fmla="*/ 690601 w 731520"/>
              <a:gd name="connsiteY5" fmla="*/ 182880 h 182880"/>
              <a:gd name="connsiteX6" fmla="*/ 731520 w 731520"/>
              <a:gd name="connsiteY6" fmla="*/ 141961 h 182880"/>
              <a:gd name="connsiteX7" fmla="*/ 731520 w 731520"/>
              <a:gd name="connsiteY7" fmla="*/ 40919 h 182880"/>
              <a:gd name="connsiteX8" fmla="*/ 690601 w 731520"/>
              <a:gd name="connsiteY8" fmla="*/ 0 h 182880"/>
              <a:gd name="connsiteX9" fmla="*/ 114300 w 731520"/>
              <a:gd name="connsiteY9" fmla="*/ 114300 h 182880"/>
              <a:gd name="connsiteX10" fmla="*/ 91440 w 731520"/>
              <a:gd name="connsiteY10" fmla="*/ 91440 h 182880"/>
              <a:gd name="connsiteX11" fmla="*/ 114300 w 731520"/>
              <a:gd name="connsiteY11" fmla="*/ 68580 h 182880"/>
              <a:gd name="connsiteX12" fmla="*/ 137160 w 731520"/>
              <a:gd name="connsiteY12" fmla="*/ 91440 h 182880"/>
              <a:gd name="connsiteX13" fmla="*/ 114300 w 731520"/>
              <a:gd name="connsiteY13" fmla="*/ 114300 h 182880"/>
              <a:gd name="connsiteX14" fmla="*/ 228600 w 731520"/>
              <a:gd name="connsiteY14" fmla="*/ 114300 h 182880"/>
              <a:gd name="connsiteX15" fmla="*/ 205740 w 731520"/>
              <a:gd name="connsiteY15" fmla="*/ 91440 h 182880"/>
              <a:gd name="connsiteX16" fmla="*/ 228600 w 731520"/>
              <a:gd name="connsiteY16" fmla="*/ 68580 h 182880"/>
              <a:gd name="connsiteX17" fmla="*/ 251460 w 731520"/>
              <a:gd name="connsiteY17" fmla="*/ 91440 h 182880"/>
              <a:gd name="connsiteX18" fmla="*/ 228600 w 731520"/>
              <a:gd name="connsiteY18" fmla="*/ 114300 h 182880"/>
              <a:gd name="connsiteX19" fmla="*/ 342900 w 731520"/>
              <a:gd name="connsiteY19" fmla="*/ 114300 h 182880"/>
              <a:gd name="connsiteX20" fmla="*/ 320040 w 731520"/>
              <a:gd name="connsiteY20" fmla="*/ 91440 h 182880"/>
              <a:gd name="connsiteX21" fmla="*/ 342900 w 731520"/>
              <a:gd name="connsiteY21" fmla="*/ 68580 h 182880"/>
              <a:gd name="connsiteX22" fmla="*/ 365760 w 731520"/>
              <a:gd name="connsiteY22" fmla="*/ 91440 h 182880"/>
              <a:gd name="connsiteX23" fmla="*/ 342900 w 731520"/>
              <a:gd name="connsiteY23" fmla="*/ 11430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1520" h="182880">
                <a:moveTo>
                  <a:pt x="690601" y="0"/>
                </a:moveTo>
                <a:lnTo>
                  <a:pt x="40919" y="0"/>
                </a:lnTo>
                <a:cubicBezTo>
                  <a:pt x="18320" y="0"/>
                  <a:pt x="0" y="18320"/>
                  <a:pt x="0" y="40919"/>
                </a:cubicBezTo>
                <a:lnTo>
                  <a:pt x="0" y="141961"/>
                </a:lnTo>
                <a:cubicBezTo>
                  <a:pt x="0" y="164560"/>
                  <a:pt x="18320" y="182880"/>
                  <a:pt x="40919" y="182880"/>
                </a:cubicBezTo>
                <a:lnTo>
                  <a:pt x="690601" y="182880"/>
                </a:lnTo>
                <a:cubicBezTo>
                  <a:pt x="713200" y="182880"/>
                  <a:pt x="731520" y="164560"/>
                  <a:pt x="731520" y="141961"/>
                </a:cubicBezTo>
                <a:lnTo>
                  <a:pt x="731520" y="40919"/>
                </a:lnTo>
                <a:cubicBezTo>
                  <a:pt x="731520" y="18320"/>
                  <a:pt x="713200" y="0"/>
                  <a:pt x="690601" y="0"/>
                </a:cubicBezTo>
                <a:close/>
                <a:moveTo>
                  <a:pt x="114300" y="114300"/>
                </a:moveTo>
                <a:cubicBezTo>
                  <a:pt x="101674" y="114300"/>
                  <a:pt x="91440" y="104066"/>
                  <a:pt x="91440" y="91440"/>
                </a:cubicBezTo>
                <a:cubicBezTo>
                  <a:pt x="91440" y="78814"/>
                  <a:pt x="101674" y="68580"/>
                  <a:pt x="114300" y="68580"/>
                </a:cubicBezTo>
                <a:cubicBezTo>
                  <a:pt x="126926" y="68580"/>
                  <a:pt x="137160" y="78814"/>
                  <a:pt x="137160" y="91440"/>
                </a:cubicBezTo>
                <a:cubicBezTo>
                  <a:pt x="137160" y="104066"/>
                  <a:pt x="126926" y="114300"/>
                  <a:pt x="114300" y="114300"/>
                </a:cubicBezTo>
                <a:close/>
                <a:moveTo>
                  <a:pt x="228600" y="114300"/>
                </a:moveTo>
                <a:cubicBezTo>
                  <a:pt x="215974" y="114300"/>
                  <a:pt x="205740" y="104066"/>
                  <a:pt x="205740" y="91440"/>
                </a:cubicBezTo>
                <a:cubicBezTo>
                  <a:pt x="205740" y="78814"/>
                  <a:pt x="215974" y="68580"/>
                  <a:pt x="228600" y="68580"/>
                </a:cubicBezTo>
                <a:cubicBezTo>
                  <a:pt x="241226" y="68580"/>
                  <a:pt x="251460" y="78814"/>
                  <a:pt x="251460" y="91440"/>
                </a:cubicBezTo>
                <a:cubicBezTo>
                  <a:pt x="251460" y="104066"/>
                  <a:pt x="241226" y="114300"/>
                  <a:pt x="228600" y="114300"/>
                </a:cubicBezTo>
                <a:close/>
                <a:moveTo>
                  <a:pt x="342900" y="114300"/>
                </a:moveTo>
                <a:cubicBezTo>
                  <a:pt x="330274" y="114300"/>
                  <a:pt x="320040" y="104066"/>
                  <a:pt x="320040" y="91440"/>
                </a:cubicBezTo>
                <a:cubicBezTo>
                  <a:pt x="320040" y="78814"/>
                  <a:pt x="330274" y="68580"/>
                  <a:pt x="342900" y="68580"/>
                </a:cubicBezTo>
                <a:cubicBezTo>
                  <a:pt x="355526" y="68580"/>
                  <a:pt x="365760" y="78814"/>
                  <a:pt x="365760" y="91440"/>
                </a:cubicBezTo>
                <a:cubicBezTo>
                  <a:pt x="365760" y="104066"/>
                  <a:pt x="355526" y="114300"/>
                  <a:pt x="342900" y="11430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5" name="Freeform 214">
            <a:extLst>
              <a:ext uri="{FF2B5EF4-FFF2-40B4-BE49-F238E27FC236}">
                <a16:creationId xmlns:a16="http://schemas.microsoft.com/office/drawing/2014/main" id="{AC4F5296-4F00-281C-399B-C584DDB8BF25}"/>
              </a:ext>
            </a:extLst>
          </p:cNvPr>
          <p:cNvSpPr/>
          <p:nvPr/>
        </p:nvSpPr>
        <p:spPr>
          <a:xfrm>
            <a:off x="699179" y="5007017"/>
            <a:ext cx="731520" cy="182880"/>
          </a:xfrm>
          <a:custGeom>
            <a:avLst/>
            <a:gdLst>
              <a:gd name="connsiteX0" fmla="*/ 690601 w 731520"/>
              <a:gd name="connsiteY0" fmla="*/ 0 h 182880"/>
              <a:gd name="connsiteX1" fmla="*/ 40919 w 731520"/>
              <a:gd name="connsiteY1" fmla="*/ 0 h 182880"/>
              <a:gd name="connsiteX2" fmla="*/ 0 w 731520"/>
              <a:gd name="connsiteY2" fmla="*/ 40919 h 182880"/>
              <a:gd name="connsiteX3" fmla="*/ 0 w 731520"/>
              <a:gd name="connsiteY3" fmla="*/ 141961 h 182880"/>
              <a:gd name="connsiteX4" fmla="*/ 40919 w 731520"/>
              <a:gd name="connsiteY4" fmla="*/ 182880 h 182880"/>
              <a:gd name="connsiteX5" fmla="*/ 690601 w 731520"/>
              <a:gd name="connsiteY5" fmla="*/ 182880 h 182880"/>
              <a:gd name="connsiteX6" fmla="*/ 731520 w 731520"/>
              <a:gd name="connsiteY6" fmla="*/ 141961 h 182880"/>
              <a:gd name="connsiteX7" fmla="*/ 731520 w 731520"/>
              <a:gd name="connsiteY7" fmla="*/ 40919 h 182880"/>
              <a:gd name="connsiteX8" fmla="*/ 690601 w 731520"/>
              <a:gd name="connsiteY8" fmla="*/ 0 h 182880"/>
              <a:gd name="connsiteX9" fmla="*/ 114300 w 731520"/>
              <a:gd name="connsiteY9" fmla="*/ 114300 h 182880"/>
              <a:gd name="connsiteX10" fmla="*/ 91440 w 731520"/>
              <a:gd name="connsiteY10" fmla="*/ 91440 h 182880"/>
              <a:gd name="connsiteX11" fmla="*/ 114300 w 731520"/>
              <a:gd name="connsiteY11" fmla="*/ 68580 h 182880"/>
              <a:gd name="connsiteX12" fmla="*/ 137160 w 731520"/>
              <a:gd name="connsiteY12" fmla="*/ 91440 h 182880"/>
              <a:gd name="connsiteX13" fmla="*/ 114300 w 731520"/>
              <a:gd name="connsiteY13" fmla="*/ 114300 h 182880"/>
              <a:gd name="connsiteX14" fmla="*/ 228600 w 731520"/>
              <a:gd name="connsiteY14" fmla="*/ 114300 h 182880"/>
              <a:gd name="connsiteX15" fmla="*/ 205740 w 731520"/>
              <a:gd name="connsiteY15" fmla="*/ 91440 h 182880"/>
              <a:gd name="connsiteX16" fmla="*/ 228600 w 731520"/>
              <a:gd name="connsiteY16" fmla="*/ 68580 h 182880"/>
              <a:gd name="connsiteX17" fmla="*/ 251460 w 731520"/>
              <a:gd name="connsiteY17" fmla="*/ 91440 h 182880"/>
              <a:gd name="connsiteX18" fmla="*/ 228600 w 731520"/>
              <a:gd name="connsiteY18" fmla="*/ 114300 h 182880"/>
              <a:gd name="connsiteX19" fmla="*/ 342900 w 731520"/>
              <a:gd name="connsiteY19" fmla="*/ 114300 h 182880"/>
              <a:gd name="connsiteX20" fmla="*/ 320040 w 731520"/>
              <a:gd name="connsiteY20" fmla="*/ 91440 h 182880"/>
              <a:gd name="connsiteX21" fmla="*/ 342900 w 731520"/>
              <a:gd name="connsiteY21" fmla="*/ 68580 h 182880"/>
              <a:gd name="connsiteX22" fmla="*/ 365760 w 731520"/>
              <a:gd name="connsiteY22" fmla="*/ 91440 h 182880"/>
              <a:gd name="connsiteX23" fmla="*/ 342900 w 731520"/>
              <a:gd name="connsiteY23" fmla="*/ 11430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1520" h="182880">
                <a:moveTo>
                  <a:pt x="690601" y="0"/>
                </a:moveTo>
                <a:lnTo>
                  <a:pt x="40919" y="0"/>
                </a:lnTo>
                <a:cubicBezTo>
                  <a:pt x="18320" y="0"/>
                  <a:pt x="0" y="18320"/>
                  <a:pt x="0" y="40919"/>
                </a:cubicBezTo>
                <a:lnTo>
                  <a:pt x="0" y="141961"/>
                </a:lnTo>
                <a:cubicBezTo>
                  <a:pt x="0" y="164560"/>
                  <a:pt x="18320" y="182880"/>
                  <a:pt x="40919" y="182880"/>
                </a:cubicBezTo>
                <a:lnTo>
                  <a:pt x="690601" y="182880"/>
                </a:lnTo>
                <a:cubicBezTo>
                  <a:pt x="713200" y="182880"/>
                  <a:pt x="731520" y="164560"/>
                  <a:pt x="731520" y="141961"/>
                </a:cubicBezTo>
                <a:lnTo>
                  <a:pt x="731520" y="40919"/>
                </a:lnTo>
                <a:cubicBezTo>
                  <a:pt x="731520" y="18320"/>
                  <a:pt x="713200" y="0"/>
                  <a:pt x="690601" y="0"/>
                </a:cubicBezTo>
                <a:close/>
                <a:moveTo>
                  <a:pt x="114300" y="114300"/>
                </a:moveTo>
                <a:cubicBezTo>
                  <a:pt x="101674" y="114300"/>
                  <a:pt x="91440" y="104066"/>
                  <a:pt x="91440" y="91440"/>
                </a:cubicBezTo>
                <a:cubicBezTo>
                  <a:pt x="91440" y="78814"/>
                  <a:pt x="101674" y="68580"/>
                  <a:pt x="114300" y="68580"/>
                </a:cubicBezTo>
                <a:cubicBezTo>
                  <a:pt x="126926" y="68580"/>
                  <a:pt x="137160" y="78814"/>
                  <a:pt x="137160" y="91440"/>
                </a:cubicBezTo>
                <a:cubicBezTo>
                  <a:pt x="137160" y="104066"/>
                  <a:pt x="126926" y="114300"/>
                  <a:pt x="114300" y="114300"/>
                </a:cubicBezTo>
                <a:close/>
                <a:moveTo>
                  <a:pt x="228600" y="114300"/>
                </a:moveTo>
                <a:cubicBezTo>
                  <a:pt x="215974" y="114300"/>
                  <a:pt x="205740" y="104066"/>
                  <a:pt x="205740" y="91440"/>
                </a:cubicBezTo>
                <a:cubicBezTo>
                  <a:pt x="205740" y="78814"/>
                  <a:pt x="215974" y="68580"/>
                  <a:pt x="228600" y="68580"/>
                </a:cubicBezTo>
                <a:cubicBezTo>
                  <a:pt x="241226" y="68580"/>
                  <a:pt x="251460" y="78814"/>
                  <a:pt x="251460" y="91440"/>
                </a:cubicBezTo>
                <a:cubicBezTo>
                  <a:pt x="251460" y="104066"/>
                  <a:pt x="241226" y="114300"/>
                  <a:pt x="228600" y="114300"/>
                </a:cubicBezTo>
                <a:close/>
                <a:moveTo>
                  <a:pt x="342900" y="114300"/>
                </a:moveTo>
                <a:cubicBezTo>
                  <a:pt x="330274" y="114300"/>
                  <a:pt x="320040" y="104066"/>
                  <a:pt x="320040" y="91440"/>
                </a:cubicBezTo>
                <a:cubicBezTo>
                  <a:pt x="320040" y="78814"/>
                  <a:pt x="330274" y="68580"/>
                  <a:pt x="342900" y="68580"/>
                </a:cubicBezTo>
                <a:cubicBezTo>
                  <a:pt x="355526" y="68580"/>
                  <a:pt x="365760" y="78814"/>
                  <a:pt x="365760" y="91440"/>
                </a:cubicBezTo>
                <a:cubicBezTo>
                  <a:pt x="365760" y="104066"/>
                  <a:pt x="355526" y="114300"/>
                  <a:pt x="342900" y="11430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6" name="Freeform 215">
            <a:extLst>
              <a:ext uri="{FF2B5EF4-FFF2-40B4-BE49-F238E27FC236}">
                <a16:creationId xmlns:a16="http://schemas.microsoft.com/office/drawing/2014/main" id="{F8695F95-8BE3-09C8-73BA-018615D86FDF}"/>
              </a:ext>
            </a:extLst>
          </p:cNvPr>
          <p:cNvSpPr/>
          <p:nvPr/>
        </p:nvSpPr>
        <p:spPr>
          <a:xfrm>
            <a:off x="699179" y="4778417"/>
            <a:ext cx="731520" cy="182880"/>
          </a:xfrm>
          <a:custGeom>
            <a:avLst/>
            <a:gdLst>
              <a:gd name="connsiteX0" fmla="*/ 690601 w 731520"/>
              <a:gd name="connsiteY0" fmla="*/ 0 h 182880"/>
              <a:gd name="connsiteX1" fmla="*/ 40919 w 731520"/>
              <a:gd name="connsiteY1" fmla="*/ 0 h 182880"/>
              <a:gd name="connsiteX2" fmla="*/ 0 w 731520"/>
              <a:gd name="connsiteY2" fmla="*/ 40919 h 182880"/>
              <a:gd name="connsiteX3" fmla="*/ 0 w 731520"/>
              <a:gd name="connsiteY3" fmla="*/ 141961 h 182880"/>
              <a:gd name="connsiteX4" fmla="*/ 40919 w 731520"/>
              <a:gd name="connsiteY4" fmla="*/ 182880 h 182880"/>
              <a:gd name="connsiteX5" fmla="*/ 690601 w 731520"/>
              <a:gd name="connsiteY5" fmla="*/ 182880 h 182880"/>
              <a:gd name="connsiteX6" fmla="*/ 731520 w 731520"/>
              <a:gd name="connsiteY6" fmla="*/ 141961 h 182880"/>
              <a:gd name="connsiteX7" fmla="*/ 731520 w 731520"/>
              <a:gd name="connsiteY7" fmla="*/ 40919 h 182880"/>
              <a:gd name="connsiteX8" fmla="*/ 690601 w 731520"/>
              <a:gd name="connsiteY8" fmla="*/ 0 h 182880"/>
              <a:gd name="connsiteX9" fmla="*/ 114300 w 731520"/>
              <a:gd name="connsiteY9" fmla="*/ 114300 h 182880"/>
              <a:gd name="connsiteX10" fmla="*/ 91440 w 731520"/>
              <a:gd name="connsiteY10" fmla="*/ 91440 h 182880"/>
              <a:gd name="connsiteX11" fmla="*/ 114300 w 731520"/>
              <a:gd name="connsiteY11" fmla="*/ 68580 h 182880"/>
              <a:gd name="connsiteX12" fmla="*/ 137160 w 731520"/>
              <a:gd name="connsiteY12" fmla="*/ 91440 h 182880"/>
              <a:gd name="connsiteX13" fmla="*/ 114300 w 731520"/>
              <a:gd name="connsiteY13" fmla="*/ 114300 h 182880"/>
              <a:gd name="connsiteX14" fmla="*/ 228600 w 731520"/>
              <a:gd name="connsiteY14" fmla="*/ 114300 h 182880"/>
              <a:gd name="connsiteX15" fmla="*/ 205740 w 731520"/>
              <a:gd name="connsiteY15" fmla="*/ 91440 h 182880"/>
              <a:gd name="connsiteX16" fmla="*/ 228600 w 731520"/>
              <a:gd name="connsiteY16" fmla="*/ 68580 h 182880"/>
              <a:gd name="connsiteX17" fmla="*/ 251460 w 731520"/>
              <a:gd name="connsiteY17" fmla="*/ 91440 h 182880"/>
              <a:gd name="connsiteX18" fmla="*/ 228600 w 731520"/>
              <a:gd name="connsiteY18" fmla="*/ 114300 h 182880"/>
              <a:gd name="connsiteX19" fmla="*/ 342900 w 731520"/>
              <a:gd name="connsiteY19" fmla="*/ 114300 h 182880"/>
              <a:gd name="connsiteX20" fmla="*/ 320040 w 731520"/>
              <a:gd name="connsiteY20" fmla="*/ 91440 h 182880"/>
              <a:gd name="connsiteX21" fmla="*/ 342900 w 731520"/>
              <a:gd name="connsiteY21" fmla="*/ 68580 h 182880"/>
              <a:gd name="connsiteX22" fmla="*/ 365760 w 731520"/>
              <a:gd name="connsiteY22" fmla="*/ 91440 h 182880"/>
              <a:gd name="connsiteX23" fmla="*/ 342900 w 731520"/>
              <a:gd name="connsiteY23" fmla="*/ 11430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1520" h="182880">
                <a:moveTo>
                  <a:pt x="690601" y="0"/>
                </a:moveTo>
                <a:lnTo>
                  <a:pt x="40919" y="0"/>
                </a:lnTo>
                <a:cubicBezTo>
                  <a:pt x="18320" y="0"/>
                  <a:pt x="0" y="18320"/>
                  <a:pt x="0" y="40919"/>
                </a:cubicBezTo>
                <a:lnTo>
                  <a:pt x="0" y="141961"/>
                </a:lnTo>
                <a:cubicBezTo>
                  <a:pt x="0" y="164560"/>
                  <a:pt x="18320" y="182880"/>
                  <a:pt x="40919" y="182880"/>
                </a:cubicBezTo>
                <a:lnTo>
                  <a:pt x="690601" y="182880"/>
                </a:lnTo>
                <a:cubicBezTo>
                  <a:pt x="713200" y="182880"/>
                  <a:pt x="731520" y="164560"/>
                  <a:pt x="731520" y="141961"/>
                </a:cubicBezTo>
                <a:lnTo>
                  <a:pt x="731520" y="40919"/>
                </a:lnTo>
                <a:cubicBezTo>
                  <a:pt x="731520" y="18320"/>
                  <a:pt x="713200" y="0"/>
                  <a:pt x="690601" y="0"/>
                </a:cubicBezTo>
                <a:close/>
                <a:moveTo>
                  <a:pt x="114300" y="114300"/>
                </a:moveTo>
                <a:cubicBezTo>
                  <a:pt x="101674" y="114300"/>
                  <a:pt x="91440" y="104066"/>
                  <a:pt x="91440" y="91440"/>
                </a:cubicBezTo>
                <a:cubicBezTo>
                  <a:pt x="91440" y="78814"/>
                  <a:pt x="101674" y="68580"/>
                  <a:pt x="114300" y="68580"/>
                </a:cubicBezTo>
                <a:cubicBezTo>
                  <a:pt x="126926" y="68580"/>
                  <a:pt x="137160" y="78814"/>
                  <a:pt x="137160" y="91440"/>
                </a:cubicBezTo>
                <a:cubicBezTo>
                  <a:pt x="137160" y="104066"/>
                  <a:pt x="126926" y="114300"/>
                  <a:pt x="114300" y="114300"/>
                </a:cubicBezTo>
                <a:close/>
                <a:moveTo>
                  <a:pt x="228600" y="114300"/>
                </a:moveTo>
                <a:cubicBezTo>
                  <a:pt x="215974" y="114300"/>
                  <a:pt x="205740" y="104066"/>
                  <a:pt x="205740" y="91440"/>
                </a:cubicBezTo>
                <a:cubicBezTo>
                  <a:pt x="205740" y="78814"/>
                  <a:pt x="215974" y="68580"/>
                  <a:pt x="228600" y="68580"/>
                </a:cubicBezTo>
                <a:cubicBezTo>
                  <a:pt x="241226" y="68580"/>
                  <a:pt x="251460" y="78814"/>
                  <a:pt x="251460" y="91440"/>
                </a:cubicBezTo>
                <a:cubicBezTo>
                  <a:pt x="251460" y="104066"/>
                  <a:pt x="241226" y="114300"/>
                  <a:pt x="228600" y="114300"/>
                </a:cubicBezTo>
                <a:close/>
                <a:moveTo>
                  <a:pt x="342900" y="114300"/>
                </a:moveTo>
                <a:cubicBezTo>
                  <a:pt x="330274" y="114300"/>
                  <a:pt x="320040" y="104066"/>
                  <a:pt x="320040" y="91440"/>
                </a:cubicBezTo>
                <a:cubicBezTo>
                  <a:pt x="320040" y="78814"/>
                  <a:pt x="330274" y="68580"/>
                  <a:pt x="342900" y="68580"/>
                </a:cubicBezTo>
                <a:cubicBezTo>
                  <a:pt x="355526" y="68580"/>
                  <a:pt x="365760" y="78814"/>
                  <a:pt x="365760" y="91440"/>
                </a:cubicBezTo>
                <a:cubicBezTo>
                  <a:pt x="365760" y="104066"/>
                  <a:pt x="355526" y="114300"/>
                  <a:pt x="342900" y="11430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81630F5-A074-A789-656B-CEA7CD975562}"/>
              </a:ext>
            </a:extLst>
          </p:cNvPr>
          <p:cNvSpPr/>
          <p:nvPr/>
        </p:nvSpPr>
        <p:spPr>
          <a:xfrm>
            <a:off x="371048" y="5749967"/>
            <a:ext cx="139589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Distributed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Computing</a:t>
            </a: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50E4F845-32C1-E71C-7B69-86107E8FCA32}"/>
              </a:ext>
            </a:extLst>
          </p:cNvPr>
          <p:cNvCxnSpPr>
            <a:cxnSpLocks/>
          </p:cNvCxnSpPr>
          <p:nvPr/>
        </p:nvCxnSpPr>
        <p:spPr>
          <a:xfrm flipH="1">
            <a:off x="1768435" y="4225694"/>
            <a:ext cx="1316736" cy="59436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Freeform 182">
            <a:extLst>
              <a:ext uri="{FF2B5EF4-FFF2-40B4-BE49-F238E27FC236}">
                <a16:creationId xmlns:a16="http://schemas.microsoft.com/office/drawing/2014/main" id="{3DB7234B-16B7-D3BE-1083-4376A86B37D6}"/>
              </a:ext>
            </a:extLst>
          </p:cNvPr>
          <p:cNvSpPr/>
          <p:nvPr/>
        </p:nvSpPr>
        <p:spPr>
          <a:xfrm>
            <a:off x="7640662" y="504130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4" name="Freeform 183">
            <a:extLst>
              <a:ext uri="{FF2B5EF4-FFF2-40B4-BE49-F238E27FC236}">
                <a16:creationId xmlns:a16="http://schemas.microsoft.com/office/drawing/2014/main" id="{231C3C08-9B83-510E-3232-0AD470130090}"/>
              </a:ext>
            </a:extLst>
          </p:cNvPr>
          <p:cNvSpPr/>
          <p:nvPr/>
        </p:nvSpPr>
        <p:spPr>
          <a:xfrm>
            <a:off x="7640662" y="494986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5" name="Freeform 184">
            <a:extLst>
              <a:ext uri="{FF2B5EF4-FFF2-40B4-BE49-F238E27FC236}">
                <a16:creationId xmlns:a16="http://schemas.microsoft.com/office/drawing/2014/main" id="{30B8CA4D-86E4-E57E-FB96-89F9437DEE21}"/>
              </a:ext>
            </a:extLst>
          </p:cNvPr>
          <p:cNvSpPr/>
          <p:nvPr/>
        </p:nvSpPr>
        <p:spPr>
          <a:xfrm>
            <a:off x="7640662" y="513274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6" name="Freeform 185">
            <a:extLst>
              <a:ext uri="{FF2B5EF4-FFF2-40B4-BE49-F238E27FC236}">
                <a16:creationId xmlns:a16="http://schemas.microsoft.com/office/drawing/2014/main" id="{F1DA18E1-CA9F-F958-1AE6-A8E97CACC396}"/>
              </a:ext>
            </a:extLst>
          </p:cNvPr>
          <p:cNvSpPr/>
          <p:nvPr/>
        </p:nvSpPr>
        <p:spPr>
          <a:xfrm>
            <a:off x="7640662" y="540706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7" name="Freeform 186">
            <a:extLst>
              <a:ext uri="{FF2B5EF4-FFF2-40B4-BE49-F238E27FC236}">
                <a16:creationId xmlns:a16="http://schemas.microsoft.com/office/drawing/2014/main" id="{9EAD67A9-5B90-C379-03E7-45285428D8F0}"/>
              </a:ext>
            </a:extLst>
          </p:cNvPr>
          <p:cNvSpPr/>
          <p:nvPr/>
        </p:nvSpPr>
        <p:spPr>
          <a:xfrm>
            <a:off x="7640662" y="531562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8" name="Freeform 187">
            <a:extLst>
              <a:ext uri="{FF2B5EF4-FFF2-40B4-BE49-F238E27FC236}">
                <a16:creationId xmlns:a16="http://schemas.microsoft.com/office/drawing/2014/main" id="{64392E87-5871-48C2-1217-A0472BBF3252}"/>
              </a:ext>
            </a:extLst>
          </p:cNvPr>
          <p:cNvSpPr/>
          <p:nvPr/>
        </p:nvSpPr>
        <p:spPr>
          <a:xfrm>
            <a:off x="7640662" y="522418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9" name="Freeform 188">
            <a:extLst>
              <a:ext uri="{FF2B5EF4-FFF2-40B4-BE49-F238E27FC236}">
                <a16:creationId xmlns:a16="http://schemas.microsoft.com/office/drawing/2014/main" id="{D043BB70-1C6F-52A6-165E-65D271CF2811}"/>
              </a:ext>
            </a:extLst>
          </p:cNvPr>
          <p:cNvSpPr/>
          <p:nvPr/>
        </p:nvSpPr>
        <p:spPr>
          <a:xfrm>
            <a:off x="8429332" y="531562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0" name="Freeform 189">
            <a:extLst>
              <a:ext uri="{FF2B5EF4-FFF2-40B4-BE49-F238E27FC236}">
                <a16:creationId xmlns:a16="http://schemas.microsoft.com/office/drawing/2014/main" id="{A706E2F0-80AA-9127-353A-64BC51B07EA7}"/>
              </a:ext>
            </a:extLst>
          </p:cNvPr>
          <p:cNvSpPr/>
          <p:nvPr/>
        </p:nvSpPr>
        <p:spPr>
          <a:xfrm>
            <a:off x="8429332" y="540706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1" name="Freeform 190">
            <a:extLst>
              <a:ext uri="{FF2B5EF4-FFF2-40B4-BE49-F238E27FC236}">
                <a16:creationId xmlns:a16="http://schemas.microsoft.com/office/drawing/2014/main" id="{DDE0740E-948A-E10E-0C66-66DF18F79DE9}"/>
              </a:ext>
            </a:extLst>
          </p:cNvPr>
          <p:cNvSpPr/>
          <p:nvPr/>
        </p:nvSpPr>
        <p:spPr>
          <a:xfrm>
            <a:off x="8429332" y="522418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2" name="Freeform 191">
            <a:extLst>
              <a:ext uri="{FF2B5EF4-FFF2-40B4-BE49-F238E27FC236}">
                <a16:creationId xmlns:a16="http://schemas.microsoft.com/office/drawing/2014/main" id="{C795F284-6958-C4F4-B7C3-9A664F554E41}"/>
              </a:ext>
            </a:extLst>
          </p:cNvPr>
          <p:cNvSpPr/>
          <p:nvPr/>
        </p:nvSpPr>
        <p:spPr>
          <a:xfrm>
            <a:off x="8429332" y="494986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3" name="Freeform 192">
            <a:extLst>
              <a:ext uri="{FF2B5EF4-FFF2-40B4-BE49-F238E27FC236}">
                <a16:creationId xmlns:a16="http://schemas.microsoft.com/office/drawing/2014/main" id="{3A1AEB49-3B1A-107A-5D7C-74E61FBAFC30}"/>
              </a:ext>
            </a:extLst>
          </p:cNvPr>
          <p:cNvSpPr/>
          <p:nvPr/>
        </p:nvSpPr>
        <p:spPr>
          <a:xfrm>
            <a:off x="8429332" y="513274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4" name="Freeform 193">
            <a:extLst>
              <a:ext uri="{FF2B5EF4-FFF2-40B4-BE49-F238E27FC236}">
                <a16:creationId xmlns:a16="http://schemas.microsoft.com/office/drawing/2014/main" id="{ECF4201D-5D4D-6AB1-57E1-E5F2BEE979EB}"/>
              </a:ext>
            </a:extLst>
          </p:cNvPr>
          <p:cNvSpPr/>
          <p:nvPr/>
        </p:nvSpPr>
        <p:spPr>
          <a:xfrm>
            <a:off x="8429332" y="504130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5" name="Freeform 194">
            <a:extLst>
              <a:ext uri="{FF2B5EF4-FFF2-40B4-BE49-F238E27FC236}">
                <a16:creationId xmlns:a16="http://schemas.microsoft.com/office/drawing/2014/main" id="{389243DF-4249-6AFD-281C-7CCFA119E438}"/>
              </a:ext>
            </a:extLst>
          </p:cNvPr>
          <p:cNvSpPr/>
          <p:nvPr/>
        </p:nvSpPr>
        <p:spPr>
          <a:xfrm>
            <a:off x="8097862" y="476698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6" name="Freeform 195">
            <a:extLst>
              <a:ext uri="{FF2B5EF4-FFF2-40B4-BE49-F238E27FC236}">
                <a16:creationId xmlns:a16="http://schemas.microsoft.com/office/drawing/2014/main" id="{259AA999-A02C-CB63-2464-66AA64A8BFBD}"/>
              </a:ext>
            </a:extLst>
          </p:cNvPr>
          <p:cNvSpPr/>
          <p:nvPr/>
        </p:nvSpPr>
        <p:spPr>
          <a:xfrm>
            <a:off x="8280742" y="476698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7" name="Freeform 196">
            <a:extLst>
              <a:ext uri="{FF2B5EF4-FFF2-40B4-BE49-F238E27FC236}">
                <a16:creationId xmlns:a16="http://schemas.microsoft.com/office/drawing/2014/main" id="{80BCA745-E91D-10EF-3540-899EFA7FB4B1}"/>
              </a:ext>
            </a:extLst>
          </p:cNvPr>
          <p:cNvSpPr/>
          <p:nvPr/>
        </p:nvSpPr>
        <p:spPr>
          <a:xfrm>
            <a:off x="8189302" y="476698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8" name="Freeform 197">
            <a:extLst>
              <a:ext uri="{FF2B5EF4-FFF2-40B4-BE49-F238E27FC236}">
                <a16:creationId xmlns:a16="http://schemas.microsoft.com/office/drawing/2014/main" id="{A836CBC3-0373-0B15-9587-4165AC83C9F7}"/>
              </a:ext>
            </a:extLst>
          </p:cNvPr>
          <p:cNvSpPr/>
          <p:nvPr/>
        </p:nvSpPr>
        <p:spPr>
          <a:xfrm>
            <a:off x="8006422" y="476698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9" name="Freeform 198">
            <a:extLst>
              <a:ext uri="{FF2B5EF4-FFF2-40B4-BE49-F238E27FC236}">
                <a16:creationId xmlns:a16="http://schemas.microsoft.com/office/drawing/2014/main" id="{0307EE8C-E127-3A16-7AEA-5B62B30974CE}"/>
              </a:ext>
            </a:extLst>
          </p:cNvPr>
          <p:cNvSpPr/>
          <p:nvPr/>
        </p:nvSpPr>
        <p:spPr>
          <a:xfrm>
            <a:off x="7823542" y="476698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0" name="Freeform 199">
            <a:extLst>
              <a:ext uri="{FF2B5EF4-FFF2-40B4-BE49-F238E27FC236}">
                <a16:creationId xmlns:a16="http://schemas.microsoft.com/office/drawing/2014/main" id="{9E038D69-56BA-E4B9-6931-3FB84AB85D78}"/>
              </a:ext>
            </a:extLst>
          </p:cNvPr>
          <p:cNvSpPr/>
          <p:nvPr/>
        </p:nvSpPr>
        <p:spPr>
          <a:xfrm>
            <a:off x="7914982" y="476698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1" name="Freeform 200">
            <a:extLst>
              <a:ext uri="{FF2B5EF4-FFF2-40B4-BE49-F238E27FC236}">
                <a16:creationId xmlns:a16="http://schemas.microsoft.com/office/drawing/2014/main" id="{A01850FE-7D38-8BD6-C1A0-6FD8322A9C9D}"/>
              </a:ext>
            </a:extLst>
          </p:cNvPr>
          <p:cNvSpPr/>
          <p:nvPr/>
        </p:nvSpPr>
        <p:spPr>
          <a:xfrm>
            <a:off x="7914982" y="555565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2" name="Freeform 201">
            <a:extLst>
              <a:ext uri="{FF2B5EF4-FFF2-40B4-BE49-F238E27FC236}">
                <a16:creationId xmlns:a16="http://schemas.microsoft.com/office/drawing/2014/main" id="{4FD3F30E-D70E-1CFE-AA7F-6E25246C64A5}"/>
              </a:ext>
            </a:extLst>
          </p:cNvPr>
          <p:cNvSpPr/>
          <p:nvPr/>
        </p:nvSpPr>
        <p:spPr>
          <a:xfrm>
            <a:off x="7823542" y="555565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3" name="Freeform 202">
            <a:extLst>
              <a:ext uri="{FF2B5EF4-FFF2-40B4-BE49-F238E27FC236}">
                <a16:creationId xmlns:a16="http://schemas.microsoft.com/office/drawing/2014/main" id="{587CE2F3-AD9D-7E21-E8AD-56CA317CEA52}"/>
              </a:ext>
            </a:extLst>
          </p:cNvPr>
          <p:cNvSpPr/>
          <p:nvPr/>
        </p:nvSpPr>
        <p:spPr>
          <a:xfrm>
            <a:off x="8006422" y="555565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4" name="Freeform 203">
            <a:extLst>
              <a:ext uri="{FF2B5EF4-FFF2-40B4-BE49-F238E27FC236}">
                <a16:creationId xmlns:a16="http://schemas.microsoft.com/office/drawing/2014/main" id="{B330199B-8DE1-DF3A-7C62-FBC965B0186B}"/>
              </a:ext>
            </a:extLst>
          </p:cNvPr>
          <p:cNvSpPr/>
          <p:nvPr/>
        </p:nvSpPr>
        <p:spPr>
          <a:xfrm>
            <a:off x="8097862" y="555565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5" name="Freeform 204">
            <a:extLst>
              <a:ext uri="{FF2B5EF4-FFF2-40B4-BE49-F238E27FC236}">
                <a16:creationId xmlns:a16="http://schemas.microsoft.com/office/drawing/2014/main" id="{DCEE76DF-F080-5255-4E13-0866DCFA65AC}"/>
              </a:ext>
            </a:extLst>
          </p:cNvPr>
          <p:cNvSpPr/>
          <p:nvPr/>
        </p:nvSpPr>
        <p:spPr>
          <a:xfrm>
            <a:off x="8189302" y="555565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6" name="Freeform 205">
            <a:extLst>
              <a:ext uri="{FF2B5EF4-FFF2-40B4-BE49-F238E27FC236}">
                <a16:creationId xmlns:a16="http://schemas.microsoft.com/office/drawing/2014/main" id="{8A2BB498-E857-96B7-FB88-F62AA44EF23E}"/>
              </a:ext>
            </a:extLst>
          </p:cNvPr>
          <p:cNvSpPr/>
          <p:nvPr/>
        </p:nvSpPr>
        <p:spPr>
          <a:xfrm>
            <a:off x="8280742" y="555565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7" name="Freeform 206">
            <a:extLst>
              <a:ext uri="{FF2B5EF4-FFF2-40B4-BE49-F238E27FC236}">
                <a16:creationId xmlns:a16="http://schemas.microsoft.com/office/drawing/2014/main" id="{28A9A202-524A-D7BD-FB92-0D8DFBC0D538}"/>
              </a:ext>
            </a:extLst>
          </p:cNvPr>
          <p:cNvSpPr/>
          <p:nvPr/>
        </p:nvSpPr>
        <p:spPr>
          <a:xfrm>
            <a:off x="7926412" y="5052737"/>
            <a:ext cx="297180" cy="297180"/>
          </a:xfrm>
          <a:custGeom>
            <a:avLst/>
            <a:gdLst>
              <a:gd name="connsiteX0" fmla="*/ 0 w 297180"/>
              <a:gd name="connsiteY0" fmla="*/ 0 h 297180"/>
              <a:gd name="connsiteX1" fmla="*/ 297180 w 297180"/>
              <a:gd name="connsiteY1" fmla="*/ 0 h 297180"/>
              <a:gd name="connsiteX2" fmla="*/ 297180 w 297180"/>
              <a:gd name="connsiteY2" fmla="*/ 297180 h 297180"/>
              <a:gd name="connsiteX3" fmla="*/ 0 w 297180"/>
              <a:gd name="connsiteY3" fmla="*/ 297180 h 29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180" h="297180">
                <a:moveTo>
                  <a:pt x="0" y="0"/>
                </a:moveTo>
                <a:lnTo>
                  <a:pt x="297180" y="0"/>
                </a:lnTo>
                <a:lnTo>
                  <a:pt x="297180" y="297180"/>
                </a:lnTo>
                <a:lnTo>
                  <a:pt x="0" y="29718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8" name="Freeform 207">
            <a:extLst>
              <a:ext uri="{FF2B5EF4-FFF2-40B4-BE49-F238E27FC236}">
                <a16:creationId xmlns:a16="http://schemas.microsoft.com/office/drawing/2014/main" id="{01BADEC3-48F2-DE94-553A-69AB398EE353}"/>
              </a:ext>
            </a:extLst>
          </p:cNvPr>
          <p:cNvSpPr/>
          <p:nvPr/>
        </p:nvSpPr>
        <p:spPr>
          <a:xfrm>
            <a:off x="7766392" y="4892717"/>
            <a:ext cx="617220" cy="617220"/>
          </a:xfrm>
          <a:custGeom>
            <a:avLst/>
            <a:gdLst>
              <a:gd name="connsiteX0" fmla="*/ 571500 w 617220"/>
              <a:gd name="connsiteY0" fmla="*/ 0 h 617220"/>
              <a:gd name="connsiteX1" fmla="*/ 45720 w 617220"/>
              <a:gd name="connsiteY1" fmla="*/ 0 h 617220"/>
              <a:gd name="connsiteX2" fmla="*/ 0 w 617220"/>
              <a:gd name="connsiteY2" fmla="*/ 45720 h 617220"/>
              <a:gd name="connsiteX3" fmla="*/ 0 w 617220"/>
              <a:gd name="connsiteY3" fmla="*/ 571500 h 617220"/>
              <a:gd name="connsiteX4" fmla="*/ 45720 w 617220"/>
              <a:gd name="connsiteY4" fmla="*/ 617220 h 617220"/>
              <a:gd name="connsiteX5" fmla="*/ 571500 w 617220"/>
              <a:gd name="connsiteY5" fmla="*/ 617220 h 617220"/>
              <a:gd name="connsiteX6" fmla="*/ 617220 w 617220"/>
              <a:gd name="connsiteY6" fmla="*/ 571500 h 617220"/>
              <a:gd name="connsiteX7" fmla="*/ 617220 w 617220"/>
              <a:gd name="connsiteY7" fmla="*/ 45720 h 617220"/>
              <a:gd name="connsiteX8" fmla="*/ 571500 w 617220"/>
              <a:gd name="connsiteY8" fmla="*/ 0 h 617220"/>
              <a:gd name="connsiteX9" fmla="*/ 502920 w 617220"/>
              <a:gd name="connsiteY9" fmla="*/ 502920 h 617220"/>
              <a:gd name="connsiteX10" fmla="*/ 114300 w 617220"/>
              <a:gd name="connsiteY10" fmla="*/ 502920 h 617220"/>
              <a:gd name="connsiteX11" fmla="*/ 114300 w 617220"/>
              <a:gd name="connsiteY11" fmla="*/ 114300 h 617220"/>
              <a:gd name="connsiteX12" fmla="*/ 502920 w 617220"/>
              <a:gd name="connsiteY12" fmla="*/ 11430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7220" h="617220">
                <a:moveTo>
                  <a:pt x="571500" y="0"/>
                </a:moveTo>
                <a:lnTo>
                  <a:pt x="45720" y="0"/>
                </a:lnTo>
                <a:cubicBezTo>
                  <a:pt x="20470" y="0"/>
                  <a:pt x="0" y="20470"/>
                  <a:pt x="0" y="45720"/>
                </a:cubicBezTo>
                <a:lnTo>
                  <a:pt x="0" y="571500"/>
                </a:lnTo>
                <a:cubicBezTo>
                  <a:pt x="0" y="596750"/>
                  <a:pt x="20470" y="617220"/>
                  <a:pt x="45720" y="617220"/>
                </a:cubicBezTo>
                <a:lnTo>
                  <a:pt x="571500" y="617220"/>
                </a:lnTo>
                <a:cubicBezTo>
                  <a:pt x="596750" y="617220"/>
                  <a:pt x="617220" y="596750"/>
                  <a:pt x="617220" y="571500"/>
                </a:cubicBezTo>
                <a:lnTo>
                  <a:pt x="617220" y="45720"/>
                </a:lnTo>
                <a:cubicBezTo>
                  <a:pt x="617220" y="20470"/>
                  <a:pt x="596750" y="0"/>
                  <a:pt x="571500" y="0"/>
                </a:cubicBezTo>
                <a:close/>
                <a:moveTo>
                  <a:pt x="502920" y="502920"/>
                </a:moveTo>
                <a:lnTo>
                  <a:pt x="114300" y="502920"/>
                </a:lnTo>
                <a:lnTo>
                  <a:pt x="114300" y="114300"/>
                </a:lnTo>
                <a:lnTo>
                  <a:pt x="502920" y="11430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CD00286-D4F2-119B-5C73-63421DA971EB}"/>
              </a:ext>
            </a:extLst>
          </p:cNvPr>
          <p:cNvSpPr/>
          <p:nvPr/>
        </p:nvSpPr>
        <p:spPr>
          <a:xfrm>
            <a:off x="7339521" y="5749967"/>
            <a:ext cx="147096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Hardware Accelerators</a:t>
            </a:r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D8EE6773-96AC-E2F7-1EDB-351CEF76914A}"/>
              </a:ext>
            </a:extLst>
          </p:cNvPr>
          <p:cNvCxnSpPr>
            <a:cxnSpLocks/>
          </p:cNvCxnSpPr>
          <p:nvPr/>
        </p:nvCxnSpPr>
        <p:spPr>
          <a:xfrm>
            <a:off x="6123702" y="4225694"/>
            <a:ext cx="1316736" cy="59436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42D3EB87-B02A-7D30-29D7-2BF9ED7F4857}"/>
              </a:ext>
            </a:extLst>
          </p:cNvPr>
          <p:cNvGrpSpPr/>
          <p:nvPr/>
        </p:nvGrpSpPr>
        <p:grpSpPr>
          <a:xfrm>
            <a:off x="2491921" y="4716784"/>
            <a:ext cx="3701074" cy="615553"/>
            <a:chOff x="2491921" y="4716784"/>
            <a:chExt cx="3701074" cy="615553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C29204EE-14EE-1BC0-AC1C-455660AAED96}"/>
                </a:ext>
              </a:extLst>
            </p:cNvPr>
            <p:cNvSpPr/>
            <p:nvPr/>
          </p:nvSpPr>
          <p:spPr>
            <a:xfrm>
              <a:off x="2984179" y="4716784"/>
              <a:ext cx="3208816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Quick, accurate, and energy-efficient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analysis</a:t>
              </a: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F40AB306-91B2-0C2E-ED72-D72A8F0D8F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1921" y="4750240"/>
              <a:ext cx="548640" cy="5486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-600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Quire Sans" panose="020B0502040400020003" pitchFamily="34" charset="0"/>
                </a:rPr>
                <a:t>✓</a:t>
              </a:r>
              <a:endParaRPr kumimoji="0" lang="en-US" sz="7200" b="1" i="0" u="none" strike="noStrike" kern="1200" cap="none" spc="0" normalizeH="0" baseline="-600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Quire Sans" panose="020B0502040400020003" pitchFamily="34" charset="0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E64C19D1-6D30-4C46-6212-D6061967E930}"/>
              </a:ext>
            </a:extLst>
          </p:cNvPr>
          <p:cNvGrpSpPr/>
          <p:nvPr/>
        </p:nvGrpSpPr>
        <p:grpSpPr>
          <a:xfrm>
            <a:off x="2491921" y="5636081"/>
            <a:ext cx="3814619" cy="923330"/>
            <a:chOff x="2491921" y="5636081"/>
            <a:chExt cx="3814619" cy="923330"/>
          </a:xfrm>
        </p:grpSpPr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007BC036-B787-3747-A917-DE4189E4AC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1921" y="5823426"/>
              <a:ext cx="548640" cy="548640"/>
            </a:xfrm>
            <a:prstGeom prst="ellipse">
              <a:avLst/>
            </a:prstGeom>
            <a:solidFill>
              <a:srgbClr val="FFE0D6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-4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Quire Sans" panose="020B0502040400020003" pitchFamily="34" charset="0"/>
                </a:rPr>
                <a:t>✕</a:t>
              </a: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F92185C6-C746-4CA6-46ED-998A843BCF7F}"/>
                </a:ext>
              </a:extLst>
            </p:cNvPr>
            <p:cNvSpPr/>
            <p:nvPr/>
          </p:nvSpPr>
          <p:spPr>
            <a:xfrm>
              <a:off x="2946301" y="5636081"/>
              <a:ext cx="3360239" cy="9233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6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Imperfections in sequencing data</a:t>
              </a:r>
              <a:b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impacts design choices</a:t>
              </a:r>
            </a:p>
          </p:txBody>
        </p:sp>
      </p:grpSp>
      <p:sp>
        <p:nvSpPr>
          <p:cNvPr id="181" name="Graphic 97" descr="Filter with solid fill">
            <a:extLst>
              <a:ext uri="{FF2B5EF4-FFF2-40B4-BE49-F238E27FC236}">
                <a16:creationId xmlns:a16="http://schemas.microsoft.com/office/drawing/2014/main" id="{65228590-4235-FEEA-159E-F888FC5B6164}"/>
              </a:ext>
            </a:extLst>
          </p:cNvPr>
          <p:cNvSpPr/>
          <p:nvPr/>
        </p:nvSpPr>
        <p:spPr>
          <a:xfrm>
            <a:off x="7686382" y="1677020"/>
            <a:ext cx="777240" cy="777240"/>
          </a:xfrm>
          <a:custGeom>
            <a:avLst/>
            <a:gdLst>
              <a:gd name="connsiteX0" fmla="*/ 777240 w 777240"/>
              <a:gd name="connsiteY0" fmla="*/ 0 h 777240"/>
              <a:gd name="connsiteX1" fmla="*/ 0 w 777240"/>
              <a:gd name="connsiteY1" fmla="*/ 0 h 777240"/>
              <a:gd name="connsiteX2" fmla="*/ 342900 w 777240"/>
              <a:gd name="connsiteY2" fmla="*/ 342900 h 777240"/>
              <a:gd name="connsiteX3" fmla="*/ 342900 w 777240"/>
              <a:gd name="connsiteY3" fmla="*/ 685800 h 777240"/>
              <a:gd name="connsiteX4" fmla="*/ 342900 w 777240"/>
              <a:gd name="connsiteY4" fmla="*/ 777240 h 777240"/>
              <a:gd name="connsiteX5" fmla="*/ 434340 w 777240"/>
              <a:gd name="connsiteY5" fmla="*/ 685800 h 777240"/>
              <a:gd name="connsiteX6" fmla="*/ 434340 w 777240"/>
              <a:gd name="connsiteY6" fmla="*/ 342900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7240" h="777240">
                <a:moveTo>
                  <a:pt x="777240" y="0"/>
                </a:moveTo>
                <a:lnTo>
                  <a:pt x="0" y="0"/>
                </a:lnTo>
                <a:lnTo>
                  <a:pt x="342900" y="342900"/>
                </a:lnTo>
                <a:lnTo>
                  <a:pt x="342900" y="685800"/>
                </a:lnTo>
                <a:lnTo>
                  <a:pt x="342900" y="777240"/>
                </a:lnTo>
                <a:lnTo>
                  <a:pt x="434340" y="685800"/>
                </a:lnTo>
                <a:lnTo>
                  <a:pt x="434340" y="34290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C42C352B-D7EB-88E9-7362-E4ADCEE070DF}"/>
              </a:ext>
            </a:extLst>
          </p:cNvPr>
          <p:cNvSpPr/>
          <p:nvPr/>
        </p:nvSpPr>
        <p:spPr>
          <a:xfrm>
            <a:off x="3217986" y="2724204"/>
            <a:ext cx="2741202" cy="1928483"/>
          </a:xfrm>
          <a:prstGeom prst="ellipse">
            <a:avLst/>
          </a:prstGeom>
          <a:solidFill>
            <a:srgbClr val="E5EFFF"/>
          </a:solidFill>
          <a:ln w="38100">
            <a:solidFill>
              <a:srgbClr val="5F9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cxnSp>
        <p:nvCxnSpPr>
          <p:cNvPr id="247" name="Straight Arrow Connector 246">
            <a:extLst>
              <a:ext uri="{FF2B5EF4-FFF2-40B4-BE49-F238E27FC236}">
                <a16:creationId xmlns:a16="http://schemas.microsoft.com/office/drawing/2014/main" id="{A6B294A6-A5D8-0387-29E4-7D7244D0C379}"/>
              </a:ext>
            </a:extLst>
          </p:cNvPr>
          <p:cNvCxnSpPr>
            <a:cxnSpLocks/>
            <a:stCxn id="246" idx="0"/>
            <a:endCxn id="246" idx="4"/>
          </p:cNvCxnSpPr>
          <p:nvPr/>
        </p:nvCxnSpPr>
        <p:spPr>
          <a:xfrm>
            <a:off x="4588587" y="2724204"/>
            <a:ext cx="0" cy="1928483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5BA1317C-5A03-74B2-22ED-313DE345CECD}"/>
              </a:ext>
            </a:extLst>
          </p:cNvPr>
          <p:cNvGrpSpPr/>
          <p:nvPr/>
        </p:nvGrpSpPr>
        <p:grpSpPr>
          <a:xfrm>
            <a:off x="4651787" y="2956272"/>
            <a:ext cx="1043823" cy="1450763"/>
            <a:chOff x="4651787" y="2956272"/>
            <a:chExt cx="1043823" cy="1450763"/>
          </a:xfrm>
        </p:grpSpPr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39727DB1-6662-849A-B299-C2AFCB9C5445}"/>
                </a:ext>
              </a:extLst>
            </p:cNvPr>
            <p:cNvSpPr/>
            <p:nvPr/>
          </p:nvSpPr>
          <p:spPr>
            <a:xfrm>
              <a:off x="4910188" y="2956272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GG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B43762CE-6C0B-426D-8622-8A802F193752}"/>
                </a:ext>
              </a:extLst>
            </p:cNvPr>
            <p:cNvSpPr/>
            <p:nvPr/>
          </p:nvSpPr>
          <p:spPr>
            <a:xfrm>
              <a:off x="5220122" y="3585513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CC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89ECD726-A808-AF8C-1D1B-F88CB7B7FD84}"/>
                </a:ext>
              </a:extLst>
            </p:cNvPr>
            <p:cNvSpPr/>
            <p:nvPr/>
          </p:nvSpPr>
          <p:spPr>
            <a:xfrm>
              <a:off x="5188956" y="3881087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C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C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FF342C25-3E2F-9DB2-8E56-A1E6761E958A}"/>
                </a:ext>
              </a:extLst>
            </p:cNvPr>
            <p:cNvSpPr/>
            <p:nvPr/>
          </p:nvSpPr>
          <p:spPr>
            <a:xfrm>
              <a:off x="4665228" y="3220535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CC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A44E6078-9AFE-AFE4-4EC4-38C13ABEBA91}"/>
                </a:ext>
              </a:extLst>
            </p:cNvPr>
            <p:cNvSpPr/>
            <p:nvPr/>
          </p:nvSpPr>
          <p:spPr>
            <a:xfrm>
              <a:off x="5188956" y="3324629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A4DE6045-8B69-236F-5F01-27CC6751459E}"/>
                </a:ext>
              </a:extLst>
            </p:cNvPr>
            <p:cNvSpPr/>
            <p:nvPr/>
          </p:nvSpPr>
          <p:spPr>
            <a:xfrm>
              <a:off x="4651787" y="3632582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E3652ECC-52E5-503C-3B7A-E86DEF2A0088}"/>
                </a:ext>
              </a:extLst>
            </p:cNvPr>
            <p:cNvSpPr/>
            <p:nvPr/>
          </p:nvSpPr>
          <p:spPr>
            <a:xfrm>
              <a:off x="4657118" y="3978216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82B298F6-07A8-495F-8DA6-F156325C0E03}"/>
                </a:ext>
              </a:extLst>
            </p:cNvPr>
            <p:cNvSpPr/>
            <p:nvPr/>
          </p:nvSpPr>
          <p:spPr>
            <a:xfrm>
              <a:off x="4938763" y="4255274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CC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GG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F5A87308-186F-4723-1FE3-0F2DBEE02820}"/>
              </a:ext>
            </a:extLst>
          </p:cNvPr>
          <p:cNvGrpSpPr/>
          <p:nvPr/>
        </p:nvGrpSpPr>
        <p:grpSpPr>
          <a:xfrm>
            <a:off x="3290824" y="3503457"/>
            <a:ext cx="724026" cy="300653"/>
            <a:chOff x="6981644" y="1976087"/>
            <a:chExt cx="959736" cy="398532"/>
          </a:xfrm>
        </p:grpSpPr>
        <p:pic>
          <p:nvPicPr>
            <p:cNvPr id="258" name="Graphic 257" descr="Heartbeat with solid fill">
              <a:extLst>
                <a:ext uri="{FF2B5EF4-FFF2-40B4-BE49-F238E27FC236}">
                  <a16:creationId xmlns:a16="http://schemas.microsoft.com/office/drawing/2014/main" id="{72D7C1A1-B034-3575-A5FF-6B3243AEB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259" name="Graphic 258" descr="Heartbeat with solid fill">
              <a:extLst>
                <a:ext uri="{FF2B5EF4-FFF2-40B4-BE49-F238E27FC236}">
                  <a16:creationId xmlns:a16="http://schemas.microsoft.com/office/drawing/2014/main" id="{4995A846-1655-6046-917A-4EB39A00F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260" name="Graphic 259" descr="Heartbeat with solid fill">
              <a:extLst>
                <a:ext uri="{FF2B5EF4-FFF2-40B4-BE49-F238E27FC236}">
                  <a16:creationId xmlns:a16="http://schemas.microsoft.com/office/drawing/2014/main" id="{2F87F9D1-0AD1-24FF-9246-7CDBC5D84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1794A5AE-02AD-5749-C0F6-864818BCC0D3}"/>
              </a:ext>
            </a:extLst>
          </p:cNvPr>
          <p:cNvGrpSpPr/>
          <p:nvPr/>
        </p:nvGrpSpPr>
        <p:grpSpPr>
          <a:xfrm>
            <a:off x="3751019" y="3301350"/>
            <a:ext cx="724026" cy="300653"/>
            <a:chOff x="6981644" y="1976087"/>
            <a:chExt cx="959736" cy="398532"/>
          </a:xfrm>
        </p:grpSpPr>
        <p:pic>
          <p:nvPicPr>
            <p:cNvPr id="262" name="Graphic 261" descr="Heartbeat with solid fill">
              <a:extLst>
                <a:ext uri="{FF2B5EF4-FFF2-40B4-BE49-F238E27FC236}">
                  <a16:creationId xmlns:a16="http://schemas.microsoft.com/office/drawing/2014/main" id="{B9070F65-E0B1-AE1F-7120-17819B826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263" name="Graphic 262" descr="Heartbeat with solid fill">
              <a:extLst>
                <a:ext uri="{FF2B5EF4-FFF2-40B4-BE49-F238E27FC236}">
                  <a16:creationId xmlns:a16="http://schemas.microsoft.com/office/drawing/2014/main" id="{0D2ACB3A-381A-65BB-03AE-9385A494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264" name="Graphic 263" descr="Heartbeat with solid fill">
              <a:extLst>
                <a:ext uri="{FF2B5EF4-FFF2-40B4-BE49-F238E27FC236}">
                  <a16:creationId xmlns:a16="http://schemas.microsoft.com/office/drawing/2014/main" id="{632BF4B0-171A-BA77-96FE-0318DAA62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C3E9E0CA-6455-8129-CA5C-E82275A4226E}"/>
              </a:ext>
            </a:extLst>
          </p:cNvPr>
          <p:cNvGrpSpPr/>
          <p:nvPr/>
        </p:nvGrpSpPr>
        <p:grpSpPr>
          <a:xfrm>
            <a:off x="3488064" y="3932881"/>
            <a:ext cx="724026" cy="300653"/>
            <a:chOff x="6981644" y="1976087"/>
            <a:chExt cx="959736" cy="398532"/>
          </a:xfrm>
        </p:grpSpPr>
        <p:pic>
          <p:nvPicPr>
            <p:cNvPr id="266" name="Graphic 265" descr="Heartbeat with solid fill">
              <a:extLst>
                <a:ext uri="{FF2B5EF4-FFF2-40B4-BE49-F238E27FC236}">
                  <a16:creationId xmlns:a16="http://schemas.microsoft.com/office/drawing/2014/main" id="{0A7C13B4-8119-8C93-5C13-F11136827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267" name="Graphic 266" descr="Heartbeat with solid fill">
              <a:extLst>
                <a:ext uri="{FF2B5EF4-FFF2-40B4-BE49-F238E27FC236}">
                  <a16:creationId xmlns:a16="http://schemas.microsoft.com/office/drawing/2014/main" id="{A90DFDF0-B352-280B-19BC-4B925A559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268" name="Graphic 267" descr="Heartbeat with solid fill">
              <a:extLst>
                <a:ext uri="{FF2B5EF4-FFF2-40B4-BE49-F238E27FC236}">
                  <a16:creationId xmlns:a16="http://schemas.microsoft.com/office/drawing/2014/main" id="{BD0D6AE2-1450-DB57-6822-478D0C428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27BEABFD-7A6E-7D01-A780-0D6578F408D8}"/>
              </a:ext>
            </a:extLst>
          </p:cNvPr>
          <p:cNvGrpSpPr/>
          <p:nvPr/>
        </p:nvGrpSpPr>
        <p:grpSpPr>
          <a:xfrm>
            <a:off x="3864103" y="4203346"/>
            <a:ext cx="724026" cy="300653"/>
            <a:chOff x="6981644" y="1976087"/>
            <a:chExt cx="959736" cy="398532"/>
          </a:xfrm>
        </p:grpSpPr>
        <p:pic>
          <p:nvPicPr>
            <p:cNvPr id="270" name="Graphic 269" descr="Heartbeat with solid fill">
              <a:extLst>
                <a:ext uri="{FF2B5EF4-FFF2-40B4-BE49-F238E27FC236}">
                  <a16:creationId xmlns:a16="http://schemas.microsoft.com/office/drawing/2014/main" id="{D20E0FE7-64E4-0E23-6F06-566F71916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271" name="Graphic 270" descr="Heartbeat with solid fill">
              <a:extLst>
                <a:ext uri="{FF2B5EF4-FFF2-40B4-BE49-F238E27FC236}">
                  <a16:creationId xmlns:a16="http://schemas.microsoft.com/office/drawing/2014/main" id="{E946E605-1370-054A-B38E-CD9FA3800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272" name="Graphic 271" descr="Heartbeat with solid fill">
              <a:extLst>
                <a:ext uri="{FF2B5EF4-FFF2-40B4-BE49-F238E27FC236}">
                  <a16:creationId xmlns:a16="http://schemas.microsoft.com/office/drawing/2014/main" id="{4984B855-2477-FC26-8E09-2AE21980F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FE83CBA9-9A84-C094-2241-F8DA2367FA0E}"/>
              </a:ext>
            </a:extLst>
          </p:cNvPr>
          <p:cNvGrpSpPr/>
          <p:nvPr/>
        </p:nvGrpSpPr>
        <p:grpSpPr>
          <a:xfrm>
            <a:off x="3816139" y="2806705"/>
            <a:ext cx="724031" cy="300652"/>
            <a:chOff x="6981638" y="1976087"/>
            <a:chExt cx="959742" cy="398530"/>
          </a:xfrm>
        </p:grpSpPr>
        <p:pic>
          <p:nvPicPr>
            <p:cNvPr id="274" name="Graphic 273" descr="Heartbeat with solid fill">
              <a:extLst>
                <a:ext uri="{FF2B5EF4-FFF2-40B4-BE49-F238E27FC236}">
                  <a16:creationId xmlns:a16="http://schemas.microsoft.com/office/drawing/2014/main" id="{68683B22-7614-DFCA-53C4-52CE7B6D4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38" y="1978099"/>
              <a:ext cx="396518" cy="396518"/>
            </a:xfrm>
            <a:prstGeom prst="rect">
              <a:avLst/>
            </a:prstGeom>
          </p:spPr>
        </p:pic>
        <p:pic>
          <p:nvPicPr>
            <p:cNvPr id="275" name="Graphic 274" descr="Heartbeat with solid fill">
              <a:extLst>
                <a:ext uri="{FF2B5EF4-FFF2-40B4-BE49-F238E27FC236}">
                  <a16:creationId xmlns:a16="http://schemas.microsoft.com/office/drawing/2014/main" id="{A8F9529D-2B95-86A7-336F-3E84F32C0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44" y="1978098"/>
              <a:ext cx="396518" cy="396518"/>
            </a:xfrm>
            <a:prstGeom prst="rect">
              <a:avLst/>
            </a:prstGeom>
          </p:spPr>
        </p:pic>
        <p:pic>
          <p:nvPicPr>
            <p:cNvPr id="276" name="Graphic 275" descr="Heartbeat with solid fill">
              <a:extLst>
                <a:ext uri="{FF2B5EF4-FFF2-40B4-BE49-F238E27FC236}">
                  <a16:creationId xmlns:a16="http://schemas.microsoft.com/office/drawing/2014/main" id="{23ABA01A-421E-2907-D81F-5B2CCC3E5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FFE82DB4-467C-6BC9-6F72-6A5C7D0799D3}"/>
              </a:ext>
            </a:extLst>
          </p:cNvPr>
          <p:cNvGrpSpPr/>
          <p:nvPr/>
        </p:nvGrpSpPr>
        <p:grpSpPr>
          <a:xfrm>
            <a:off x="3840072" y="3712118"/>
            <a:ext cx="724026" cy="300653"/>
            <a:chOff x="6981644" y="1976087"/>
            <a:chExt cx="959736" cy="398532"/>
          </a:xfrm>
        </p:grpSpPr>
        <p:pic>
          <p:nvPicPr>
            <p:cNvPr id="278" name="Graphic 277" descr="Heartbeat with solid fill">
              <a:extLst>
                <a:ext uri="{FF2B5EF4-FFF2-40B4-BE49-F238E27FC236}">
                  <a16:creationId xmlns:a16="http://schemas.microsoft.com/office/drawing/2014/main" id="{EC2518DD-AC86-BEA9-ACC7-ED2D74D3D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279" name="Graphic 278" descr="Heartbeat with solid fill">
              <a:extLst>
                <a:ext uri="{FF2B5EF4-FFF2-40B4-BE49-F238E27FC236}">
                  <a16:creationId xmlns:a16="http://schemas.microsoft.com/office/drawing/2014/main" id="{EA5C918A-3162-4E37-28A2-0DEE173B5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280" name="Graphic 279" descr="Heartbeat with solid fill">
              <a:extLst>
                <a:ext uri="{FF2B5EF4-FFF2-40B4-BE49-F238E27FC236}">
                  <a16:creationId xmlns:a16="http://schemas.microsoft.com/office/drawing/2014/main" id="{45F899A8-3FEA-7DEA-33E1-19A2655BB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10654604-9F23-96F3-5707-C50261BC455F}"/>
              </a:ext>
            </a:extLst>
          </p:cNvPr>
          <p:cNvGrpSpPr/>
          <p:nvPr/>
        </p:nvGrpSpPr>
        <p:grpSpPr>
          <a:xfrm>
            <a:off x="3526792" y="3041587"/>
            <a:ext cx="724031" cy="300652"/>
            <a:chOff x="6981638" y="1976087"/>
            <a:chExt cx="959742" cy="398530"/>
          </a:xfrm>
        </p:grpSpPr>
        <p:pic>
          <p:nvPicPr>
            <p:cNvPr id="282" name="Graphic 281" descr="Heartbeat with solid fill">
              <a:extLst>
                <a:ext uri="{FF2B5EF4-FFF2-40B4-BE49-F238E27FC236}">
                  <a16:creationId xmlns:a16="http://schemas.microsoft.com/office/drawing/2014/main" id="{5D8A6239-FCB1-28D6-5E74-A1123B379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38" y="1978099"/>
              <a:ext cx="396518" cy="396518"/>
            </a:xfrm>
            <a:prstGeom prst="rect">
              <a:avLst/>
            </a:prstGeom>
          </p:spPr>
        </p:pic>
        <p:pic>
          <p:nvPicPr>
            <p:cNvPr id="283" name="Graphic 282" descr="Heartbeat with solid fill">
              <a:extLst>
                <a:ext uri="{FF2B5EF4-FFF2-40B4-BE49-F238E27FC236}">
                  <a16:creationId xmlns:a16="http://schemas.microsoft.com/office/drawing/2014/main" id="{4959DACA-DE9B-97A5-868B-86948CBD9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44" y="1978098"/>
              <a:ext cx="396518" cy="396518"/>
            </a:xfrm>
            <a:prstGeom prst="rect">
              <a:avLst/>
            </a:prstGeom>
          </p:spPr>
        </p:pic>
        <p:pic>
          <p:nvPicPr>
            <p:cNvPr id="284" name="Graphic 283" descr="Heartbeat with solid fill">
              <a:extLst>
                <a:ext uri="{FF2B5EF4-FFF2-40B4-BE49-F238E27FC236}">
                  <a16:creationId xmlns:a16="http://schemas.microsoft.com/office/drawing/2014/main" id="{765836DF-8909-70DA-0448-6D86C1EF7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734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1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0D6"/>
                                      </p:to>
                                    </p:animClr>
                                    <p:set>
                                      <p:cBhvr>
                                        <p:cTn id="127" dur="1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1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7" presetClass="emph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1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31" dur="1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42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46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50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5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5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62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6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70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74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78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82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86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90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94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98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02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06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10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3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14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7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18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22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5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26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7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3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3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3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7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38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9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42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5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46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7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50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3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54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5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7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58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9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6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5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66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7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9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70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1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3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74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5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7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7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1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82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3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5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86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7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9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90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3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94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5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7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98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9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/>
      <p:bldP spid="173" grpId="0" animBg="1"/>
      <p:bldP spid="174" grpId="0" animBg="1"/>
      <p:bldP spid="175" grpId="0" animBg="1"/>
      <p:bldP spid="104" grpId="0"/>
      <p:bldP spid="177" grpId="0" animBg="1"/>
      <p:bldP spid="178" grpId="0" animBg="1"/>
      <p:bldP spid="179" grpId="0" animBg="1"/>
      <p:bldP spid="180" grpId="0" animBg="1"/>
      <p:bldP spid="108" grpId="0"/>
      <p:bldP spid="109" grpId="0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111" grpId="0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110" grpId="0"/>
      <p:bldP spid="18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B74C7-9EC8-504D-94C4-443E8AB7B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3F18E3-C9E4-78B1-B746-D409B754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025F6B-219B-A354-2BEE-2AB83C29B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Minimizer Sketching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1124089-DA29-D07D-DB20-938B50F3E481}"/>
              </a:ext>
            </a:extLst>
          </p:cNvPr>
          <p:cNvSpPr/>
          <p:nvPr/>
        </p:nvSpPr>
        <p:spPr>
          <a:xfrm>
            <a:off x="3061295" y="2834322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EDD537-CDD3-1E70-CB5D-A974A9DC4459}"/>
              </a:ext>
            </a:extLst>
          </p:cNvPr>
          <p:cNvSpPr/>
          <p:nvPr/>
        </p:nvSpPr>
        <p:spPr>
          <a:xfrm>
            <a:off x="4333915" y="2841791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0xA1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1EA02DBB-59F3-244C-8599-09C5E97A7C98}"/>
              </a:ext>
            </a:extLst>
          </p:cNvPr>
          <p:cNvSpPr/>
          <p:nvPr/>
        </p:nvSpPr>
        <p:spPr>
          <a:xfrm>
            <a:off x="774079" y="2824222"/>
            <a:ext cx="180551" cy="1360178"/>
          </a:xfrm>
          <a:prstGeom prst="leftBrace">
            <a:avLst>
              <a:gd name="adj1" fmla="val 77564"/>
              <a:gd name="adj2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A1E41648-1C4D-98AF-37DF-BFB4911B3214}"/>
              </a:ext>
            </a:extLst>
          </p:cNvPr>
          <p:cNvSpPr/>
          <p:nvPr/>
        </p:nvSpPr>
        <p:spPr>
          <a:xfrm rot="16200000">
            <a:off x="1926162" y="3770808"/>
            <a:ext cx="235136" cy="1123200"/>
          </a:xfrm>
          <a:prstGeom prst="leftBrace">
            <a:avLst>
              <a:gd name="adj1" fmla="val 77564"/>
              <a:gd name="adj2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B63CA8-952E-4E1A-3BE6-BD297DB387B8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2190674" y="2967522"/>
            <a:ext cx="877134" cy="268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9E02ED-AFCF-509A-B85E-1DBCD585B7D8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2329165" y="3316418"/>
            <a:ext cx="738643" cy="5253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914C6B-31B4-3C85-CF64-E5B832DDCCC9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2467656" y="3665314"/>
            <a:ext cx="600152" cy="3058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F327F0-5C4C-2DCA-85B7-B4E19724EB22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2606147" y="4015073"/>
            <a:ext cx="461661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01855A-85A2-2151-F3EE-09DA0BF8DCB2}"/>
              </a:ext>
            </a:extLst>
          </p:cNvPr>
          <p:cNvCxnSpPr>
            <a:cxnSpLocks/>
          </p:cNvCxnSpPr>
          <p:nvPr/>
        </p:nvCxnSpPr>
        <p:spPr>
          <a:xfrm>
            <a:off x="3865288" y="2967790"/>
            <a:ext cx="460800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86C7C38-2007-66AE-1B36-1C945066FCD2}"/>
              </a:ext>
            </a:extLst>
          </p:cNvPr>
          <p:cNvSpPr/>
          <p:nvPr/>
        </p:nvSpPr>
        <p:spPr>
          <a:xfrm>
            <a:off x="4333915" y="3190885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0x02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C762ED-86FF-2D7C-2322-DF27A36FB426}"/>
              </a:ext>
            </a:extLst>
          </p:cNvPr>
          <p:cNvCxnSpPr>
            <a:cxnSpLocks/>
          </p:cNvCxnSpPr>
          <p:nvPr/>
        </p:nvCxnSpPr>
        <p:spPr>
          <a:xfrm flipV="1">
            <a:off x="3865288" y="3316885"/>
            <a:ext cx="460800" cy="191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24B45AA-E0F7-B046-67C5-8F604DC88180}"/>
              </a:ext>
            </a:extLst>
          </p:cNvPr>
          <p:cNvSpPr/>
          <p:nvPr/>
        </p:nvSpPr>
        <p:spPr>
          <a:xfrm>
            <a:off x="4333915" y="3539979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0xFC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EA3DE-4620-F553-3750-2AD6C3E0E768}"/>
              </a:ext>
            </a:extLst>
          </p:cNvPr>
          <p:cNvCxnSpPr>
            <a:cxnSpLocks/>
          </p:cNvCxnSpPr>
          <p:nvPr/>
        </p:nvCxnSpPr>
        <p:spPr>
          <a:xfrm>
            <a:off x="3865288" y="3665979"/>
            <a:ext cx="4608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E6FCF45-E5A5-2BBD-3C19-0FC992F3B5E4}"/>
              </a:ext>
            </a:extLst>
          </p:cNvPr>
          <p:cNvSpPr/>
          <p:nvPr/>
        </p:nvSpPr>
        <p:spPr>
          <a:xfrm>
            <a:off x="4333915" y="3889074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0x45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97D0553-FFBD-9E51-8781-50F858395517}"/>
              </a:ext>
            </a:extLst>
          </p:cNvPr>
          <p:cNvCxnSpPr>
            <a:cxnSpLocks/>
          </p:cNvCxnSpPr>
          <p:nvPr/>
        </p:nvCxnSpPr>
        <p:spPr>
          <a:xfrm>
            <a:off x="3865288" y="4015074"/>
            <a:ext cx="4608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AC30126-5C3D-7304-911B-374ED79DE568}"/>
              </a:ext>
            </a:extLst>
          </p:cNvPr>
          <p:cNvSpPr/>
          <p:nvPr/>
        </p:nvSpPr>
        <p:spPr>
          <a:xfrm>
            <a:off x="5744384" y="2812958"/>
            <a:ext cx="925743" cy="1297382"/>
          </a:xfrm>
          <a:prstGeom prst="roundRect">
            <a:avLst/>
          </a:prstGeom>
          <a:solidFill>
            <a:srgbClr val="EEDAA8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Find</a:t>
            </a:r>
          </a:p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Minimum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F5AB0A-A139-64E3-1618-419199FA776B}"/>
                  </a:ext>
                </a:extLst>
              </p:cNvPr>
              <p:cNvSpPr txBox="1"/>
              <p:nvPr/>
            </p:nvSpPr>
            <p:spPr>
              <a:xfrm rot="16200000">
                <a:off x="-177997" y="3134979"/>
                <a:ext cx="1094659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"/>
                    <a:ea typeface="+mn-ea"/>
                    <a:cs typeface="+mn-cs"/>
                  </a:rPr>
                  <a:t>Window of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"/>
                    <a:ea typeface="+mn-ea"/>
                    <a:cs typeface="+mn-cs"/>
                  </a:rPr>
                  <a:t>k-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"/>
                    <a:ea typeface="+mn-ea"/>
                    <a:cs typeface="+mn-cs"/>
                  </a:rPr>
                  <a:t>mers</a:t>
                </a:r>
                <a:b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"/>
                    <a:ea typeface="+mn-ea"/>
                    <a:cs typeface="+mn-cs"/>
                  </a:rPr>
                </a:b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1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𝒘</m:t>
                    </m:r>
                    <m:r>
                      <a:rPr kumimoji="0" lang="en-US" sz="1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= </m:t>
                    </m:r>
                    <m:r>
                      <a:rPr kumimoji="0" lang="en-US" sz="1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</m:oMath>
                </a14:m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F5AB0A-A139-64E3-1618-419199FA7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77997" y="3134979"/>
                <a:ext cx="1094659" cy="738664"/>
              </a:xfrm>
              <a:prstGeom prst="rect">
                <a:avLst/>
              </a:prstGeom>
              <a:blipFill>
                <a:blip r:embed="rId2"/>
                <a:stretch>
                  <a:fillRect l="-8475" t="-10227" r="-15254" b="-1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5B94A1-0737-5041-4879-B10C501AC64F}"/>
                  </a:ext>
                </a:extLst>
              </p:cNvPr>
              <p:cNvSpPr txBox="1"/>
              <p:nvPr/>
            </p:nvSpPr>
            <p:spPr>
              <a:xfrm>
                <a:off x="1351137" y="4494974"/>
                <a:ext cx="138518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"/>
                    <a:ea typeface="+mn-ea"/>
                    <a:cs typeface="+mn-cs"/>
                  </a:rPr>
                  <a:t>Overlapping</a:t>
                </a:r>
                <a:b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"/>
                    <a:ea typeface="+mn-ea"/>
                    <a:cs typeface="+mn-cs"/>
                  </a:rPr>
                </a:b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"/>
                    <a:ea typeface="+mn-ea"/>
                    <a:cs typeface="+mn-cs"/>
                  </a:rPr>
                  <a:t>k-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"/>
                    <a:ea typeface="+mn-ea"/>
                    <a:cs typeface="+mn-cs"/>
                  </a:rPr>
                  <a:t>mers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"/>
                    <a:ea typeface="+mn-ea"/>
                    <a:cs typeface="+mn-cs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en-US" sz="1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𝒌</m:t>
                    </m:r>
                    <m:r>
                      <a:rPr kumimoji="0" lang="en-US" sz="1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𝟕</m:t>
                    </m:r>
                  </m:oMath>
                </a14:m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5B94A1-0737-5041-4879-B10C501AC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137" y="4494974"/>
                <a:ext cx="1385187" cy="492443"/>
              </a:xfrm>
              <a:prstGeom prst="rect">
                <a:avLst/>
              </a:prstGeom>
              <a:blipFill>
                <a:blip r:embed="rId3"/>
                <a:stretch>
                  <a:fillRect l="-9091" t="-12500" r="-8182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4708B2A-803D-1E37-D45D-452ECC3DA281}"/>
              </a:ext>
            </a:extLst>
          </p:cNvPr>
          <p:cNvSpPr/>
          <p:nvPr/>
        </p:nvSpPr>
        <p:spPr>
          <a:xfrm>
            <a:off x="1067474" y="2834322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GCTATTA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80DF8A9-A545-7D1D-65B4-5AB53735697A}"/>
              </a:ext>
            </a:extLst>
          </p:cNvPr>
          <p:cNvSpPr/>
          <p:nvPr/>
        </p:nvSpPr>
        <p:spPr>
          <a:xfrm>
            <a:off x="1344456" y="3532114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TATTACC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A3F67E-C2F8-C059-DCAF-7045A138273C}"/>
              </a:ext>
            </a:extLst>
          </p:cNvPr>
          <p:cNvSpPr/>
          <p:nvPr/>
        </p:nvSpPr>
        <p:spPr>
          <a:xfrm>
            <a:off x="1205965" y="3183218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CTATTAC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08896FB-D47F-775D-0292-63B7D677AC80}"/>
              </a:ext>
            </a:extLst>
          </p:cNvPr>
          <p:cNvSpPr/>
          <p:nvPr/>
        </p:nvSpPr>
        <p:spPr>
          <a:xfrm>
            <a:off x="1482947" y="3881873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ATTACCT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6B0A6BB5-5A34-3732-74D9-C7150F595D24}"/>
              </a:ext>
            </a:extLst>
          </p:cNvPr>
          <p:cNvCxnSpPr>
            <a:cxnSpLocks/>
            <a:stCxn id="6" idx="3"/>
            <a:endCxn id="20" idx="1"/>
          </p:cNvCxnSpPr>
          <p:nvPr/>
        </p:nvCxnSpPr>
        <p:spPr>
          <a:xfrm>
            <a:off x="5053915" y="2967791"/>
            <a:ext cx="690469" cy="49385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C8532F8B-058F-3561-BA90-509FACA51197}"/>
              </a:ext>
            </a:extLst>
          </p:cNvPr>
          <p:cNvCxnSpPr>
            <a:cxnSpLocks/>
            <a:stCxn id="14" idx="3"/>
            <a:endCxn id="20" idx="1"/>
          </p:cNvCxnSpPr>
          <p:nvPr/>
        </p:nvCxnSpPr>
        <p:spPr>
          <a:xfrm>
            <a:off x="5053915" y="3316885"/>
            <a:ext cx="690469" cy="144764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BA10BC75-CCDB-E50F-8D1C-D82595EEA2DA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5053915" y="3461649"/>
            <a:ext cx="690469" cy="20433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62DF7D12-B121-085A-D0AB-BC1B31CE9184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 flipV="1">
            <a:off x="5053915" y="3461649"/>
            <a:ext cx="690469" cy="553425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C204578-E114-CB3D-8384-34A556BDBECC}"/>
              </a:ext>
            </a:extLst>
          </p:cNvPr>
          <p:cNvSpPr/>
          <p:nvPr/>
        </p:nvSpPr>
        <p:spPr>
          <a:xfrm>
            <a:off x="7141683" y="3335649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0x02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79FCF6D-4794-D82D-69A0-93D486CF1063}"/>
              </a:ext>
            </a:extLst>
          </p:cNvPr>
          <p:cNvCxnSpPr>
            <a:cxnSpLocks/>
          </p:cNvCxnSpPr>
          <p:nvPr/>
        </p:nvCxnSpPr>
        <p:spPr>
          <a:xfrm>
            <a:off x="7501683" y="3587648"/>
            <a:ext cx="0" cy="374219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C878D33-449A-8B8B-CF59-8459686235CB}"/>
              </a:ext>
            </a:extLst>
          </p:cNvPr>
          <p:cNvSpPr/>
          <p:nvPr/>
        </p:nvSpPr>
        <p:spPr>
          <a:xfrm>
            <a:off x="6940083" y="3961867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CTATTAC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21D3F306-F302-48A3-FFF6-E540B15C21B2}"/>
              </a:ext>
            </a:extLst>
          </p:cNvPr>
          <p:cNvSpPr/>
          <p:nvPr/>
        </p:nvSpPr>
        <p:spPr>
          <a:xfrm rot="16200000">
            <a:off x="7404894" y="3752280"/>
            <a:ext cx="193578" cy="1202880"/>
          </a:xfrm>
          <a:prstGeom prst="leftBrace">
            <a:avLst>
              <a:gd name="adj1" fmla="val 77564"/>
              <a:gd name="adj2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43768E-75A3-BAB3-9FF4-8B7F38CF5F53}"/>
              </a:ext>
            </a:extLst>
          </p:cNvPr>
          <p:cNvSpPr txBox="1"/>
          <p:nvPr/>
        </p:nvSpPr>
        <p:spPr>
          <a:xfrm>
            <a:off x="6781146" y="4441043"/>
            <a:ext cx="14410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Sampled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k-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mer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 (Minimizer)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2B83EFC-4B11-BE7B-B242-74D0ACC47CB4}"/>
              </a:ext>
            </a:extLst>
          </p:cNvPr>
          <p:cNvSpPr/>
          <p:nvPr/>
        </p:nvSpPr>
        <p:spPr>
          <a:xfrm>
            <a:off x="3061295" y="3183218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2187FBD9-03B2-922B-DFD1-2907859B72B7}"/>
              </a:ext>
            </a:extLst>
          </p:cNvPr>
          <p:cNvSpPr/>
          <p:nvPr/>
        </p:nvSpPr>
        <p:spPr>
          <a:xfrm>
            <a:off x="3061295" y="3532114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D6A5B437-7110-B0F6-F4E6-6BC227E37521}"/>
              </a:ext>
            </a:extLst>
          </p:cNvPr>
          <p:cNvSpPr/>
          <p:nvPr/>
        </p:nvSpPr>
        <p:spPr>
          <a:xfrm>
            <a:off x="3061295" y="3881873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33B521B-C100-2D6A-7E13-4C7E2D4ED444}"/>
              </a:ext>
            </a:extLst>
          </p:cNvPr>
          <p:cNvSpPr/>
          <p:nvPr/>
        </p:nvSpPr>
        <p:spPr>
          <a:xfrm>
            <a:off x="8331482" y="3134681"/>
            <a:ext cx="777600" cy="653934"/>
          </a:xfrm>
          <a:prstGeom prst="roundRect">
            <a:avLst/>
          </a:prstGeom>
          <a:solidFill>
            <a:srgbClr val="FFF3CC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 Table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2A76A1D2-5D23-85EA-8130-B522C4D527F4}"/>
              </a:ext>
            </a:extLst>
          </p:cNvPr>
          <p:cNvSpPr/>
          <p:nvPr/>
        </p:nvSpPr>
        <p:spPr>
          <a:xfrm>
            <a:off x="1068294" y="2197183"/>
            <a:ext cx="1537853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GCTATTACCT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BE9D6E3-370E-DA05-632A-35ED4FC38539}"/>
              </a:ext>
            </a:extLst>
          </p:cNvPr>
          <p:cNvCxnSpPr>
            <a:cxnSpLocks/>
            <a:stCxn id="40" idx="2"/>
          </p:cNvCxnSpPr>
          <p:nvPr/>
        </p:nvCxnSpPr>
        <p:spPr>
          <a:xfrm flipH="1">
            <a:off x="1836401" y="2463583"/>
            <a:ext cx="820" cy="345965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773F442-FAC1-A8D9-5D83-FB40A9327988}"/>
              </a:ext>
            </a:extLst>
          </p:cNvPr>
          <p:cNvCxnSpPr>
            <a:cxnSpLocks/>
          </p:cNvCxnSpPr>
          <p:nvPr/>
        </p:nvCxnSpPr>
        <p:spPr>
          <a:xfrm>
            <a:off x="6670127" y="3461649"/>
            <a:ext cx="4572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20CF001-5053-090E-B73D-3AD8FCF4052A}"/>
              </a:ext>
            </a:extLst>
          </p:cNvPr>
          <p:cNvCxnSpPr>
            <a:cxnSpLocks/>
          </p:cNvCxnSpPr>
          <p:nvPr/>
        </p:nvCxnSpPr>
        <p:spPr>
          <a:xfrm flipV="1">
            <a:off x="7865260" y="3461648"/>
            <a:ext cx="457200" cy="2493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FCF7A92D-65C2-173E-EF67-F09EA4BC2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40" y="3940520"/>
            <a:ext cx="274320" cy="27432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06E7CEC-FE57-B5F9-A7EB-230B7D157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442" y="4462007"/>
            <a:ext cx="274320" cy="27432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DD166C2-18A2-6AFD-1F19-843C75E2E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6755" y="2499405"/>
            <a:ext cx="274320" cy="2743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067528A-09FF-2318-0C51-30F0D6DD5F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596" y="2968922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46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DEFB6-9FF3-BE32-1C55-E81CAAEAD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46B3C6-0E34-020E-F66F-772B6DFC1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1815CD-BBDF-99E5-F1E1-24A878839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Spaced Seeding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169960-0B56-FC9A-7C79-E4EEA4C5721D}"/>
              </a:ext>
            </a:extLst>
          </p:cNvPr>
          <p:cNvCxnSpPr>
            <a:cxnSpLocks/>
          </p:cNvCxnSpPr>
          <p:nvPr/>
        </p:nvCxnSpPr>
        <p:spPr>
          <a:xfrm>
            <a:off x="2113410" y="2675820"/>
            <a:ext cx="460686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678A079-AADF-0A40-DCFD-36BF07D4D0EC}"/>
              </a:ext>
            </a:extLst>
          </p:cNvPr>
          <p:cNvSpPr/>
          <p:nvPr/>
        </p:nvSpPr>
        <p:spPr>
          <a:xfrm>
            <a:off x="2574096" y="2542620"/>
            <a:ext cx="1076400" cy="266400"/>
          </a:xfrm>
          <a:prstGeom prst="roundRect">
            <a:avLst/>
          </a:prstGeom>
          <a:solidFill>
            <a:srgbClr val="F0EEFB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Pattern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D2D387-1D33-828B-C8BB-104CFAF74BD9}"/>
              </a:ext>
            </a:extLst>
          </p:cNvPr>
          <p:cNvCxnSpPr>
            <a:cxnSpLocks/>
          </p:cNvCxnSpPr>
          <p:nvPr/>
        </p:nvCxnSpPr>
        <p:spPr>
          <a:xfrm>
            <a:off x="3650496" y="2674457"/>
            <a:ext cx="461993" cy="1363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0A92A30-FC09-7366-5BC4-3DFF1AC055EF}"/>
              </a:ext>
            </a:extLst>
          </p:cNvPr>
          <p:cNvSpPr/>
          <p:nvPr/>
        </p:nvSpPr>
        <p:spPr>
          <a:xfrm>
            <a:off x="4112489" y="2542620"/>
            <a:ext cx="12384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TA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TA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F0B11F-0B58-6F63-440B-BDC691187EA9}"/>
              </a:ext>
            </a:extLst>
          </p:cNvPr>
          <p:cNvSpPr/>
          <p:nvPr/>
        </p:nvSpPr>
        <p:spPr>
          <a:xfrm>
            <a:off x="961410" y="2542620"/>
            <a:ext cx="11520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GCTATTA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50D8531-6BFF-1B95-C454-9806B74E6359}"/>
              </a:ext>
            </a:extLst>
          </p:cNvPr>
          <p:cNvSpPr/>
          <p:nvPr/>
        </p:nvSpPr>
        <p:spPr>
          <a:xfrm>
            <a:off x="961410" y="2974176"/>
            <a:ext cx="11520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GATACTA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1749CD-C9E9-CC1B-F3EE-C57BC95D3CA5}"/>
              </a:ext>
            </a:extLst>
          </p:cNvPr>
          <p:cNvCxnSpPr>
            <a:cxnSpLocks/>
          </p:cNvCxnSpPr>
          <p:nvPr/>
        </p:nvCxnSpPr>
        <p:spPr>
          <a:xfrm>
            <a:off x="2113410" y="3107376"/>
            <a:ext cx="460686" cy="3288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D3A94B-2EAA-7FA7-C109-AB1B19A4A9D8}"/>
              </a:ext>
            </a:extLst>
          </p:cNvPr>
          <p:cNvCxnSpPr>
            <a:cxnSpLocks/>
          </p:cNvCxnSpPr>
          <p:nvPr/>
        </p:nvCxnSpPr>
        <p:spPr>
          <a:xfrm flipV="1">
            <a:off x="3650496" y="3104089"/>
            <a:ext cx="461993" cy="6575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99DA620-57C8-C7DF-72A8-E8C65D341F10}"/>
              </a:ext>
            </a:extLst>
          </p:cNvPr>
          <p:cNvSpPr/>
          <p:nvPr/>
        </p:nvSpPr>
        <p:spPr>
          <a:xfrm>
            <a:off x="4112489" y="2974176"/>
            <a:ext cx="12384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TA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TA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ADC261F-11D3-C4E1-FA60-B96A534DE5B8}"/>
              </a:ext>
            </a:extLst>
          </p:cNvPr>
          <p:cNvSpPr/>
          <p:nvPr/>
        </p:nvSpPr>
        <p:spPr>
          <a:xfrm>
            <a:off x="961410" y="3406570"/>
            <a:ext cx="11520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GACACTA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DB23FA-176C-D7F5-6DAA-2DBD80BCBEA4}"/>
              </a:ext>
            </a:extLst>
          </p:cNvPr>
          <p:cNvCxnSpPr>
            <a:cxnSpLocks/>
          </p:cNvCxnSpPr>
          <p:nvPr/>
        </p:nvCxnSpPr>
        <p:spPr>
          <a:xfrm>
            <a:off x="2113410" y="3539770"/>
            <a:ext cx="460686" cy="1243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2C91F7-AC20-9D32-FCD3-077A1D4AD814}"/>
              </a:ext>
            </a:extLst>
          </p:cNvPr>
          <p:cNvCxnSpPr>
            <a:cxnSpLocks/>
          </p:cNvCxnSpPr>
          <p:nvPr/>
        </p:nvCxnSpPr>
        <p:spPr>
          <a:xfrm flipV="1">
            <a:off x="3650496" y="3538527"/>
            <a:ext cx="461993" cy="2486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62DC64C-5D94-87B4-1707-E3B73E99D12D}"/>
              </a:ext>
            </a:extLst>
          </p:cNvPr>
          <p:cNvSpPr/>
          <p:nvPr/>
        </p:nvSpPr>
        <p:spPr>
          <a:xfrm>
            <a:off x="4112489" y="3406570"/>
            <a:ext cx="12384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CA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TA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693436-64A8-3E10-6D2C-58A8B05EDA6E}"/>
              </a:ext>
            </a:extLst>
          </p:cNvPr>
          <p:cNvCxnSpPr>
            <a:cxnSpLocks/>
          </p:cNvCxnSpPr>
          <p:nvPr/>
        </p:nvCxnSpPr>
        <p:spPr>
          <a:xfrm>
            <a:off x="5350889" y="2675820"/>
            <a:ext cx="4667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51AD23-948D-DB69-7B63-D536A4972921}"/>
              </a:ext>
            </a:extLst>
          </p:cNvPr>
          <p:cNvCxnSpPr>
            <a:cxnSpLocks/>
          </p:cNvCxnSpPr>
          <p:nvPr/>
        </p:nvCxnSpPr>
        <p:spPr>
          <a:xfrm flipV="1">
            <a:off x="5350889" y="3107376"/>
            <a:ext cx="466700" cy="3287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0C45EF-6D77-9844-C67B-211457900140}"/>
              </a:ext>
            </a:extLst>
          </p:cNvPr>
          <p:cNvCxnSpPr>
            <a:cxnSpLocks/>
          </p:cNvCxnSpPr>
          <p:nvPr/>
        </p:nvCxnSpPr>
        <p:spPr>
          <a:xfrm flipV="1">
            <a:off x="5350889" y="3539770"/>
            <a:ext cx="466700" cy="1243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84641E0-C152-4C75-4601-BF19150D891E}"/>
              </a:ext>
            </a:extLst>
          </p:cNvPr>
          <p:cNvSpPr/>
          <p:nvPr/>
        </p:nvSpPr>
        <p:spPr>
          <a:xfrm>
            <a:off x="7080050" y="2549821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0xA1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24C3E0-13FB-1AD4-AB02-3EB569A10F39}"/>
              </a:ext>
            </a:extLst>
          </p:cNvPr>
          <p:cNvCxnSpPr>
            <a:cxnSpLocks/>
          </p:cNvCxnSpPr>
          <p:nvPr/>
        </p:nvCxnSpPr>
        <p:spPr>
          <a:xfrm>
            <a:off x="6609589" y="2672204"/>
            <a:ext cx="470461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EFA11556-E170-64D7-F06F-AECC603AA06B}"/>
              </a:ext>
            </a:extLst>
          </p:cNvPr>
          <p:cNvSpPr/>
          <p:nvPr/>
        </p:nvSpPr>
        <p:spPr>
          <a:xfrm>
            <a:off x="7080050" y="2981377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0xA1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48465A-6773-8672-1BD7-5DA67E6D93D6}"/>
              </a:ext>
            </a:extLst>
          </p:cNvPr>
          <p:cNvCxnSpPr>
            <a:cxnSpLocks/>
          </p:cNvCxnSpPr>
          <p:nvPr/>
        </p:nvCxnSpPr>
        <p:spPr>
          <a:xfrm flipV="1">
            <a:off x="6611527" y="3105732"/>
            <a:ext cx="468523" cy="15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84A70869-8479-991E-7883-D428BE418F06}"/>
              </a:ext>
            </a:extLst>
          </p:cNvPr>
          <p:cNvSpPr/>
          <p:nvPr/>
        </p:nvSpPr>
        <p:spPr>
          <a:xfrm>
            <a:off x="7080050" y="3413771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0xFC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124A540-6F13-0F15-DEA4-2BAB186C1C64}"/>
              </a:ext>
            </a:extLst>
          </p:cNvPr>
          <p:cNvCxnSpPr>
            <a:cxnSpLocks/>
          </p:cNvCxnSpPr>
          <p:nvPr/>
        </p:nvCxnSpPr>
        <p:spPr>
          <a:xfrm>
            <a:off x="6619364" y="3539770"/>
            <a:ext cx="460686" cy="1244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9666A54-954A-0E22-29ED-05CA21616F96}"/>
              </a:ext>
            </a:extLst>
          </p:cNvPr>
          <p:cNvSpPr/>
          <p:nvPr/>
        </p:nvSpPr>
        <p:spPr>
          <a:xfrm>
            <a:off x="3923928" y="2420888"/>
            <a:ext cx="1618922" cy="1388752"/>
          </a:xfrm>
          <a:prstGeom prst="roundRect">
            <a:avLst>
              <a:gd name="adj" fmla="val 9166"/>
            </a:avLst>
          </a:prstGeom>
          <a:noFill/>
          <a:ln w="3175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111B2E-1BEE-2F0C-A31E-6CA5935B4B19}"/>
              </a:ext>
            </a:extLst>
          </p:cNvPr>
          <p:cNvSpPr txBox="1"/>
          <p:nvPr/>
        </p:nvSpPr>
        <p:spPr>
          <a:xfrm>
            <a:off x="4012852" y="3841199"/>
            <a:ext cx="14410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Spaced Seeds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5898C9BC-E361-EE7F-ECF6-027165915B1D}"/>
              </a:ext>
            </a:extLst>
          </p:cNvPr>
          <p:cNvSpPr/>
          <p:nvPr/>
        </p:nvSpPr>
        <p:spPr>
          <a:xfrm>
            <a:off x="5817589" y="2542620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6945E2A-4D01-2C2B-FF77-B2F45584B863}"/>
              </a:ext>
            </a:extLst>
          </p:cNvPr>
          <p:cNvSpPr/>
          <p:nvPr/>
        </p:nvSpPr>
        <p:spPr>
          <a:xfrm>
            <a:off x="5817589" y="2974176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BF77C1D-05DF-9127-1288-F45FC79261C9}"/>
              </a:ext>
            </a:extLst>
          </p:cNvPr>
          <p:cNvSpPr/>
          <p:nvPr/>
        </p:nvSpPr>
        <p:spPr>
          <a:xfrm>
            <a:off x="5817589" y="3406570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1798A825-8017-5574-3EB7-0F6FCBEDD9F4}"/>
              </a:ext>
            </a:extLst>
          </p:cNvPr>
          <p:cNvSpPr/>
          <p:nvPr/>
        </p:nvSpPr>
        <p:spPr>
          <a:xfrm>
            <a:off x="2574096" y="2974176"/>
            <a:ext cx="1076400" cy="266400"/>
          </a:xfrm>
          <a:prstGeom prst="roundRect">
            <a:avLst/>
          </a:prstGeom>
          <a:solidFill>
            <a:srgbClr val="F0EEFB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Pattern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DEC85EC-E56C-93E5-88EC-E86281244CE4}"/>
              </a:ext>
            </a:extLst>
          </p:cNvPr>
          <p:cNvSpPr/>
          <p:nvPr/>
        </p:nvSpPr>
        <p:spPr>
          <a:xfrm>
            <a:off x="2574096" y="3406570"/>
            <a:ext cx="1076400" cy="266400"/>
          </a:xfrm>
          <a:prstGeom prst="roundRect">
            <a:avLst/>
          </a:prstGeom>
          <a:solidFill>
            <a:srgbClr val="F0EEFB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Pattern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3247DE7-5434-930A-3BE9-EBD1355CA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136" y="2204285"/>
            <a:ext cx="274320" cy="2743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952FBB9-A9D1-1F28-D9B1-5CC41C213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529" y="2085789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921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E92D0-67D7-6068-63B6-61A6E0896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FD2D25-A550-1769-DFFA-108685229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CB77B0-9997-1F17-17D5-7B12CE6AB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Strobemer</a:t>
            </a:r>
            <a:r>
              <a:rPr lang="en-US" dirty="0"/>
              <a:t> Sketches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802402-2476-B48E-0E69-0331092F6C81}"/>
              </a:ext>
            </a:extLst>
          </p:cNvPr>
          <p:cNvCxnSpPr>
            <a:cxnSpLocks/>
          </p:cNvCxnSpPr>
          <p:nvPr/>
        </p:nvCxnSpPr>
        <p:spPr>
          <a:xfrm>
            <a:off x="3400835" y="2883854"/>
            <a:ext cx="469078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06C383-51A3-ECCD-3FD2-2AB730D9DB85}"/>
              </a:ext>
            </a:extLst>
          </p:cNvPr>
          <p:cNvCxnSpPr>
            <a:cxnSpLocks/>
          </p:cNvCxnSpPr>
          <p:nvPr/>
        </p:nvCxnSpPr>
        <p:spPr>
          <a:xfrm>
            <a:off x="3400835" y="3359643"/>
            <a:ext cx="469078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D5EE72-B8CC-02BD-90C6-E6142BA6BA0D}"/>
              </a:ext>
            </a:extLst>
          </p:cNvPr>
          <p:cNvCxnSpPr>
            <a:cxnSpLocks/>
          </p:cNvCxnSpPr>
          <p:nvPr/>
        </p:nvCxnSpPr>
        <p:spPr>
          <a:xfrm>
            <a:off x="4491623" y="2883854"/>
            <a:ext cx="469078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5866F5-FFC1-86F1-7580-368512B53BD3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4491623" y="3357938"/>
            <a:ext cx="469076" cy="1705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0E7A50-FF56-9248-7D87-BA76F889328F}"/>
              </a:ext>
            </a:extLst>
          </p:cNvPr>
          <p:cNvCxnSpPr>
            <a:cxnSpLocks/>
          </p:cNvCxnSpPr>
          <p:nvPr/>
        </p:nvCxnSpPr>
        <p:spPr>
          <a:xfrm>
            <a:off x="3400835" y="3818431"/>
            <a:ext cx="469078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FD1364-2281-C7AE-C573-660656CC1B57}"/>
              </a:ext>
            </a:extLst>
          </p:cNvPr>
          <p:cNvCxnSpPr>
            <a:cxnSpLocks/>
            <a:endCxn id="32" idx="1"/>
          </p:cNvCxnSpPr>
          <p:nvPr/>
        </p:nvCxnSpPr>
        <p:spPr>
          <a:xfrm flipV="1">
            <a:off x="4491623" y="3804653"/>
            <a:ext cx="469076" cy="1705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24262D-3A58-6E79-C638-64131455A5D5}"/>
              </a:ext>
            </a:extLst>
          </p:cNvPr>
          <p:cNvCxnSpPr>
            <a:cxnSpLocks/>
          </p:cNvCxnSpPr>
          <p:nvPr/>
        </p:nvCxnSpPr>
        <p:spPr>
          <a:xfrm>
            <a:off x="6678092" y="2883854"/>
            <a:ext cx="4608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C28D3F-4C88-7B6B-3E0D-9EB885910D20}"/>
              </a:ext>
            </a:extLst>
          </p:cNvPr>
          <p:cNvCxnSpPr>
            <a:cxnSpLocks/>
          </p:cNvCxnSpPr>
          <p:nvPr/>
        </p:nvCxnSpPr>
        <p:spPr>
          <a:xfrm flipV="1">
            <a:off x="6678092" y="3322502"/>
            <a:ext cx="460800" cy="748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86898D-B08E-EE37-BC6C-9D266F6D5EFA}"/>
              </a:ext>
            </a:extLst>
          </p:cNvPr>
          <p:cNvCxnSpPr>
            <a:cxnSpLocks/>
          </p:cNvCxnSpPr>
          <p:nvPr/>
        </p:nvCxnSpPr>
        <p:spPr>
          <a:xfrm>
            <a:off x="6678091" y="3753503"/>
            <a:ext cx="4608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563084-E055-2D76-5658-9A1E66A558F3}"/>
              </a:ext>
            </a:extLst>
          </p:cNvPr>
          <p:cNvCxnSpPr>
            <a:cxnSpLocks/>
          </p:cNvCxnSpPr>
          <p:nvPr/>
        </p:nvCxnSpPr>
        <p:spPr>
          <a:xfrm flipV="1">
            <a:off x="7804917" y="2883854"/>
            <a:ext cx="468523" cy="1072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30BECE7-14DB-B496-AD73-005DF16772FE}"/>
              </a:ext>
            </a:extLst>
          </p:cNvPr>
          <p:cNvCxnSpPr>
            <a:cxnSpLocks/>
            <a:endCxn id="34" idx="1"/>
          </p:cNvCxnSpPr>
          <p:nvPr/>
        </p:nvCxnSpPr>
        <p:spPr>
          <a:xfrm flipV="1">
            <a:off x="7804917" y="3319215"/>
            <a:ext cx="468523" cy="3288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21255D-2103-A300-850D-FF0F56135E38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7812754" y="3753503"/>
            <a:ext cx="460686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341AF22-960E-D2BF-42C5-47E91EE33AF6}"/>
              </a:ext>
            </a:extLst>
          </p:cNvPr>
          <p:cNvSpPr/>
          <p:nvPr/>
        </p:nvSpPr>
        <p:spPr>
          <a:xfrm>
            <a:off x="261959" y="2750654"/>
            <a:ext cx="3283839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GCTATTACCTTAATGTGATGGAC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84AA2B-FE7C-B308-1B55-9489ECEBB83B}"/>
              </a:ext>
            </a:extLst>
          </p:cNvPr>
          <p:cNvSpPr/>
          <p:nvPr/>
        </p:nvSpPr>
        <p:spPr>
          <a:xfrm>
            <a:off x="323528" y="2759655"/>
            <a:ext cx="565200" cy="247517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1B75D5-6B8D-FA23-532B-2A209A69848F}"/>
              </a:ext>
            </a:extLst>
          </p:cNvPr>
          <p:cNvSpPr/>
          <p:nvPr/>
        </p:nvSpPr>
        <p:spPr>
          <a:xfrm>
            <a:off x="1558528" y="2759655"/>
            <a:ext cx="565200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6B46D1-6FB9-D6F8-18DB-914B4D72C375}"/>
              </a:ext>
            </a:extLst>
          </p:cNvPr>
          <p:cNvSpPr/>
          <p:nvPr/>
        </p:nvSpPr>
        <p:spPr>
          <a:xfrm>
            <a:off x="2782664" y="2759655"/>
            <a:ext cx="565200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4926747-B666-5387-E718-0C334A062A77}"/>
              </a:ext>
            </a:extLst>
          </p:cNvPr>
          <p:cNvSpPr/>
          <p:nvPr/>
        </p:nvSpPr>
        <p:spPr>
          <a:xfrm>
            <a:off x="261959" y="3222096"/>
            <a:ext cx="3283839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GCTATCCCCTTAATGGGATGGAC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74C0D8-8123-718D-8937-AB328068FA63}"/>
              </a:ext>
            </a:extLst>
          </p:cNvPr>
          <p:cNvSpPr/>
          <p:nvPr/>
        </p:nvSpPr>
        <p:spPr>
          <a:xfrm>
            <a:off x="313254" y="3235752"/>
            <a:ext cx="565200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DA310C-F6DE-8824-FC44-2AACDEA5AD50}"/>
              </a:ext>
            </a:extLst>
          </p:cNvPr>
          <p:cNvSpPr/>
          <p:nvPr/>
        </p:nvSpPr>
        <p:spPr>
          <a:xfrm>
            <a:off x="1558528" y="3235752"/>
            <a:ext cx="565200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CEFB8E-1A71-A204-166E-8C4FA42E0240}"/>
              </a:ext>
            </a:extLst>
          </p:cNvPr>
          <p:cNvSpPr/>
          <p:nvPr/>
        </p:nvSpPr>
        <p:spPr>
          <a:xfrm>
            <a:off x="2771800" y="3235752"/>
            <a:ext cx="592521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125F8C3-E492-42DA-E611-C7E7CF5D5988}"/>
              </a:ext>
            </a:extLst>
          </p:cNvPr>
          <p:cNvSpPr/>
          <p:nvPr/>
        </p:nvSpPr>
        <p:spPr>
          <a:xfrm>
            <a:off x="3868750" y="2750654"/>
            <a:ext cx="745200" cy="266400"/>
          </a:xfrm>
          <a:prstGeom prst="roundRect">
            <a:avLst/>
          </a:prstGeom>
          <a:solidFill>
            <a:srgbClr val="F2F2F2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Link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8D6C883-1379-7DFB-D6F2-3FD02CF26B77}"/>
              </a:ext>
            </a:extLst>
          </p:cNvPr>
          <p:cNvSpPr/>
          <p:nvPr/>
        </p:nvSpPr>
        <p:spPr>
          <a:xfrm>
            <a:off x="4960699" y="2750654"/>
            <a:ext cx="18108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GCTATTAATGGA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F1D105D-22A1-3242-4922-467B7A36FC15}"/>
              </a:ext>
            </a:extLst>
          </p:cNvPr>
          <p:cNvSpPr/>
          <p:nvPr/>
        </p:nvSpPr>
        <p:spPr>
          <a:xfrm>
            <a:off x="4960699" y="3224738"/>
            <a:ext cx="18108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GCTATTAATGGA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BE8DEEE-2F49-9D15-1A7B-4857CD9B3FF8}"/>
              </a:ext>
            </a:extLst>
          </p:cNvPr>
          <p:cNvSpPr/>
          <p:nvPr/>
        </p:nvSpPr>
        <p:spPr>
          <a:xfrm>
            <a:off x="261959" y="3685231"/>
            <a:ext cx="3283839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GCCCTCCCCTTAAAGGGAATGGA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803F-AF13-ACD0-7AD9-4E812FB7DDE9}"/>
              </a:ext>
            </a:extLst>
          </p:cNvPr>
          <p:cNvSpPr/>
          <p:nvPr/>
        </p:nvSpPr>
        <p:spPr>
          <a:xfrm>
            <a:off x="611560" y="3689454"/>
            <a:ext cx="565200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85BD94F-4645-609F-E0C7-8FA8F999B5E8}"/>
              </a:ext>
            </a:extLst>
          </p:cNvPr>
          <p:cNvSpPr/>
          <p:nvPr/>
        </p:nvSpPr>
        <p:spPr>
          <a:xfrm>
            <a:off x="1702544" y="3689454"/>
            <a:ext cx="565200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E9B9E38-E830-2CAC-BE8D-EF9D5D6737EA}"/>
              </a:ext>
            </a:extLst>
          </p:cNvPr>
          <p:cNvSpPr/>
          <p:nvPr/>
        </p:nvSpPr>
        <p:spPr>
          <a:xfrm>
            <a:off x="2891358" y="3689454"/>
            <a:ext cx="622569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7DDB839-C6E1-EC87-FF92-261B2E70BCAB}"/>
              </a:ext>
            </a:extLst>
          </p:cNvPr>
          <p:cNvSpPr/>
          <p:nvPr/>
        </p:nvSpPr>
        <p:spPr>
          <a:xfrm>
            <a:off x="4960699" y="3671453"/>
            <a:ext cx="18108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CCTCTAAATGGA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B3B60BB-83B1-DCAF-F254-CCDD5E06698C}"/>
              </a:ext>
            </a:extLst>
          </p:cNvPr>
          <p:cNvSpPr/>
          <p:nvPr/>
        </p:nvSpPr>
        <p:spPr>
          <a:xfrm>
            <a:off x="8273440" y="2757855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0xA1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4D9B957-0C7F-02AB-178B-8346B05E92F3}"/>
              </a:ext>
            </a:extLst>
          </p:cNvPr>
          <p:cNvSpPr/>
          <p:nvPr/>
        </p:nvSpPr>
        <p:spPr>
          <a:xfrm>
            <a:off x="8273440" y="3193215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0xA1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E44EFF1-B34D-DC4B-AA54-05CEB02040AD}"/>
              </a:ext>
            </a:extLst>
          </p:cNvPr>
          <p:cNvSpPr/>
          <p:nvPr/>
        </p:nvSpPr>
        <p:spPr>
          <a:xfrm>
            <a:off x="8273440" y="3627503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0xFC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9851682-C749-6BBF-B0F5-770651013A3F}"/>
              </a:ext>
            </a:extLst>
          </p:cNvPr>
          <p:cNvCxnSpPr>
            <a:cxnSpLocks/>
            <a:stCxn id="37" idx="0"/>
            <a:endCxn id="29" idx="2"/>
          </p:cNvCxnSpPr>
          <p:nvPr/>
        </p:nvCxnSpPr>
        <p:spPr>
          <a:xfrm flipH="1" flipV="1">
            <a:off x="894160" y="3937853"/>
            <a:ext cx="1145020" cy="267334"/>
          </a:xfrm>
          <a:prstGeom prst="line">
            <a:avLst/>
          </a:prstGeom>
          <a:ln w="28575">
            <a:solidFill>
              <a:srgbClr val="2F528E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D86363B-9718-3B45-96CF-988587E3931F}"/>
              </a:ext>
            </a:extLst>
          </p:cNvPr>
          <p:cNvSpPr txBox="1"/>
          <p:nvPr/>
        </p:nvSpPr>
        <p:spPr>
          <a:xfrm>
            <a:off x="382476" y="4205187"/>
            <a:ext cx="331340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F528E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Selected k-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F528E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mers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F528E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 (e.g., minimizers)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3139E6A-7F87-92C5-2835-42B010C6D691}"/>
              </a:ext>
            </a:extLst>
          </p:cNvPr>
          <p:cNvCxnSpPr>
            <a:cxnSpLocks/>
            <a:stCxn id="37" idx="0"/>
            <a:endCxn id="30" idx="2"/>
          </p:cNvCxnSpPr>
          <p:nvPr/>
        </p:nvCxnSpPr>
        <p:spPr>
          <a:xfrm flipH="1" flipV="1">
            <a:off x="1985144" y="3937853"/>
            <a:ext cx="54036" cy="267334"/>
          </a:xfrm>
          <a:prstGeom prst="line">
            <a:avLst/>
          </a:prstGeom>
          <a:ln w="28575">
            <a:solidFill>
              <a:srgbClr val="2F528E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60B06B5-B704-6E30-1666-DE195DABB6A1}"/>
              </a:ext>
            </a:extLst>
          </p:cNvPr>
          <p:cNvCxnSpPr>
            <a:cxnSpLocks/>
            <a:stCxn id="37" idx="0"/>
            <a:endCxn id="31" idx="2"/>
          </p:cNvCxnSpPr>
          <p:nvPr/>
        </p:nvCxnSpPr>
        <p:spPr>
          <a:xfrm flipV="1">
            <a:off x="2039180" y="3937853"/>
            <a:ext cx="1163463" cy="267334"/>
          </a:xfrm>
          <a:prstGeom prst="line">
            <a:avLst/>
          </a:prstGeom>
          <a:ln w="28575">
            <a:solidFill>
              <a:srgbClr val="2F528E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85789B52-022D-C0DB-71DC-A0FBA4F09AD7}"/>
              </a:ext>
            </a:extLst>
          </p:cNvPr>
          <p:cNvSpPr/>
          <p:nvPr/>
        </p:nvSpPr>
        <p:spPr>
          <a:xfrm>
            <a:off x="4760110" y="2609681"/>
            <a:ext cx="2149416" cy="1531207"/>
          </a:xfrm>
          <a:prstGeom prst="roundRect">
            <a:avLst>
              <a:gd name="adj" fmla="val 9166"/>
            </a:avLst>
          </a:prstGeom>
          <a:noFill/>
          <a:ln w="3175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5ED545-706F-478A-2D0D-F2332C2B2C37}"/>
              </a:ext>
            </a:extLst>
          </p:cNvPr>
          <p:cNvSpPr txBox="1"/>
          <p:nvPr/>
        </p:nvSpPr>
        <p:spPr>
          <a:xfrm>
            <a:off x="5262553" y="4205187"/>
            <a:ext cx="114453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Strobemers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9BA9CF76-75AD-2119-1068-F80826583325}"/>
              </a:ext>
            </a:extLst>
          </p:cNvPr>
          <p:cNvSpPr/>
          <p:nvPr/>
        </p:nvSpPr>
        <p:spPr>
          <a:xfrm>
            <a:off x="7145842" y="2750654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B917B6B-D130-31A9-08E0-F0E60DD6DFAF}"/>
              </a:ext>
            </a:extLst>
          </p:cNvPr>
          <p:cNvSpPr/>
          <p:nvPr/>
        </p:nvSpPr>
        <p:spPr>
          <a:xfrm>
            <a:off x="7145842" y="3179478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6A69E19-BBC3-DADB-4F43-7914ADD67870}"/>
              </a:ext>
            </a:extLst>
          </p:cNvPr>
          <p:cNvSpPr/>
          <p:nvPr/>
        </p:nvSpPr>
        <p:spPr>
          <a:xfrm>
            <a:off x="7145842" y="3613916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01E68E00-4D50-65DA-B542-6A8FD7AC2001}"/>
              </a:ext>
            </a:extLst>
          </p:cNvPr>
          <p:cNvSpPr/>
          <p:nvPr/>
        </p:nvSpPr>
        <p:spPr>
          <a:xfrm>
            <a:off x="3868750" y="3217751"/>
            <a:ext cx="745200" cy="266400"/>
          </a:xfrm>
          <a:prstGeom prst="roundRect">
            <a:avLst/>
          </a:prstGeom>
          <a:solidFill>
            <a:srgbClr val="F2F2F2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Link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BE15E5EE-AC0C-C141-7DFD-C7E29842228B}"/>
              </a:ext>
            </a:extLst>
          </p:cNvPr>
          <p:cNvSpPr/>
          <p:nvPr/>
        </p:nvSpPr>
        <p:spPr>
          <a:xfrm>
            <a:off x="3868750" y="3683898"/>
            <a:ext cx="745200" cy="266400"/>
          </a:xfrm>
          <a:prstGeom prst="roundRect">
            <a:avLst/>
          </a:prstGeom>
          <a:solidFill>
            <a:srgbClr val="F2F2F2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Link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8F72341-5AE4-EEC3-F467-F29FDD46B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8" y="4190273"/>
            <a:ext cx="274320" cy="2743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B23BA62-0490-0873-3FC4-9B9E67846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190" y="2412797"/>
            <a:ext cx="274320" cy="27432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D619820-4ACC-4CF4-D2B2-2C0B0027F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699" y="4191137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300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Hash-Based Sketching and Seed Matching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19082D4-6A5A-073D-D837-C225061268DC}"/>
              </a:ext>
            </a:extLst>
          </p:cNvPr>
          <p:cNvSpPr>
            <a:spLocks noChangeAspect="1"/>
          </p:cNvSpPr>
          <p:nvPr/>
        </p:nvSpPr>
        <p:spPr>
          <a:xfrm>
            <a:off x="5832474" y="1465438"/>
            <a:ext cx="2987994" cy="413999"/>
          </a:xfrm>
          <a:prstGeom prst="roundRect">
            <a:avLst/>
          </a:prstGeom>
          <a:solidFill>
            <a:srgbClr val="F8F4E2"/>
          </a:solidFill>
          <a:ln w="31750" cap="flat" cmpd="sng" algn="ctr">
            <a:solidFill>
              <a:srgbClr val="BF900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CAGGCTATAACCCTAATGTTGC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903068-D7DA-3F26-6CF5-CB131D65CFB2}"/>
              </a:ext>
            </a:extLst>
          </p:cNvPr>
          <p:cNvSpPr txBox="1"/>
          <p:nvPr/>
        </p:nvSpPr>
        <p:spPr>
          <a:xfrm>
            <a:off x="1666619" y="1165373"/>
            <a:ext cx="163583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Target Sequence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E2FC592-F90D-5BDA-7FDA-76432A40B5A3}"/>
              </a:ext>
            </a:extLst>
          </p:cNvPr>
          <p:cNvSpPr/>
          <p:nvPr/>
        </p:nvSpPr>
        <p:spPr>
          <a:xfrm>
            <a:off x="1667735" y="3670983"/>
            <a:ext cx="757645" cy="307542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B9314E-2EFC-9146-AEA0-D8D818E8A9C9}"/>
              </a:ext>
            </a:extLst>
          </p:cNvPr>
          <p:cNvSpPr txBox="1"/>
          <p:nvPr/>
        </p:nvSpPr>
        <p:spPr>
          <a:xfrm>
            <a:off x="7203038" y="1165373"/>
            <a:ext cx="161743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Query Sequence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54532B-D098-9546-ECDD-AF5F1197A490}"/>
              </a:ext>
            </a:extLst>
          </p:cNvPr>
          <p:cNvSpPr/>
          <p:nvPr/>
        </p:nvSpPr>
        <p:spPr>
          <a:xfrm>
            <a:off x="1667735" y="436720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33CF1-427F-041E-989D-8D977FECE295}"/>
              </a:ext>
            </a:extLst>
          </p:cNvPr>
          <p:cNvSpPr txBox="1"/>
          <p:nvPr/>
        </p:nvSpPr>
        <p:spPr>
          <a:xfrm>
            <a:off x="2745735" y="5814732"/>
            <a:ext cx="107798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 Table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8A064F-3E8C-2951-73E9-4CD4A237F1F5}"/>
              </a:ext>
            </a:extLst>
          </p:cNvPr>
          <p:cNvSpPr txBox="1"/>
          <p:nvPr/>
        </p:nvSpPr>
        <p:spPr>
          <a:xfrm rot="16200000">
            <a:off x="1647088" y="4845674"/>
            <a:ext cx="52418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Store</a:t>
            </a:r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A790FB4A-3351-AF43-5569-280B03230164}"/>
              </a:ext>
            </a:extLst>
          </p:cNvPr>
          <p:cNvCxnSpPr>
            <a:cxnSpLocks/>
            <a:stCxn id="41" idx="2"/>
          </p:cNvCxnSpPr>
          <p:nvPr/>
        </p:nvCxnSpPr>
        <p:spPr>
          <a:xfrm rot="5400000">
            <a:off x="5307164" y="4233028"/>
            <a:ext cx="872562" cy="1644904"/>
          </a:xfrm>
          <a:prstGeom prst="bentConnector2">
            <a:avLst/>
          </a:prstGeom>
          <a:ln w="28575">
            <a:solidFill>
              <a:srgbClr val="4472C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9A2E888-D087-EEC7-9471-D3ADD6283C2F}"/>
              </a:ext>
            </a:extLst>
          </p:cNvPr>
          <p:cNvSpPr txBox="1"/>
          <p:nvPr/>
        </p:nvSpPr>
        <p:spPr>
          <a:xfrm rot="16200000">
            <a:off x="6413933" y="4922871"/>
            <a:ext cx="59311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Query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13ED71-FACF-8FCB-EB30-14454EDF2C45}"/>
              </a:ext>
            </a:extLst>
          </p:cNvPr>
          <p:cNvSpPr txBox="1"/>
          <p:nvPr/>
        </p:nvSpPr>
        <p:spPr>
          <a:xfrm>
            <a:off x="5049806" y="5215535"/>
            <a:ext cx="59311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37F30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Match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19525C-D8F7-A20E-A420-2BE99B721D17}"/>
              </a:ext>
            </a:extLst>
          </p:cNvPr>
          <p:cNvSpPr txBox="1"/>
          <p:nvPr/>
        </p:nvSpPr>
        <p:spPr>
          <a:xfrm>
            <a:off x="5049806" y="5697007"/>
            <a:ext cx="92333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No Match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C17680F-DFB0-E955-4238-431752AE9417}"/>
              </a:ext>
            </a:extLst>
          </p:cNvPr>
          <p:cNvSpPr/>
          <p:nvPr/>
        </p:nvSpPr>
        <p:spPr>
          <a:xfrm>
            <a:off x="1666619" y="1465346"/>
            <a:ext cx="3324832" cy="414091"/>
          </a:xfrm>
          <a:prstGeom prst="roundRect">
            <a:avLst/>
          </a:prstGeom>
          <a:solidFill>
            <a:srgbClr val="FFE69A"/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GCTATTACCTTAATGTGATGGACGA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BC6BF3C-D397-0543-979C-42EC633B8E5C}"/>
              </a:ext>
            </a:extLst>
          </p:cNvPr>
          <p:cNvCxnSpPr>
            <a:cxnSpLocks/>
          </p:cNvCxnSpPr>
          <p:nvPr/>
        </p:nvCxnSpPr>
        <p:spPr>
          <a:xfrm>
            <a:off x="3329035" y="1871158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18AA26-117D-EECD-A470-811F9CAD277A}"/>
              </a:ext>
            </a:extLst>
          </p:cNvPr>
          <p:cNvCxnSpPr>
            <a:cxnSpLocks/>
          </p:cNvCxnSpPr>
          <p:nvPr/>
        </p:nvCxnSpPr>
        <p:spPr>
          <a:xfrm>
            <a:off x="7326471" y="1872168"/>
            <a:ext cx="1" cy="35028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0D61CD7-835E-613F-DE70-FFF17F19DD1B}"/>
              </a:ext>
            </a:extLst>
          </p:cNvPr>
          <p:cNvCxnSpPr>
            <a:cxnSpLocks/>
          </p:cNvCxnSpPr>
          <p:nvPr/>
        </p:nvCxnSpPr>
        <p:spPr>
          <a:xfrm>
            <a:off x="2046557" y="3992609"/>
            <a:ext cx="0" cy="36000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ADC5256-370D-B7B9-1056-E19FEB2F4048}"/>
              </a:ext>
            </a:extLst>
          </p:cNvPr>
          <p:cNvCxnSpPr>
            <a:cxnSpLocks/>
          </p:cNvCxnSpPr>
          <p:nvPr/>
        </p:nvCxnSpPr>
        <p:spPr>
          <a:xfrm>
            <a:off x="3218046" y="3992609"/>
            <a:ext cx="0" cy="36000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9AC53A0-D764-3250-D886-776B83C147C7}"/>
              </a:ext>
            </a:extLst>
          </p:cNvPr>
          <p:cNvCxnSpPr>
            <a:cxnSpLocks/>
          </p:cNvCxnSpPr>
          <p:nvPr/>
        </p:nvCxnSpPr>
        <p:spPr>
          <a:xfrm>
            <a:off x="4421940" y="3992609"/>
            <a:ext cx="0" cy="36000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88AEAA4-2B0D-24A4-84DF-4E368EC1AD08}"/>
              </a:ext>
            </a:extLst>
          </p:cNvPr>
          <p:cNvCxnSpPr>
            <a:cxnSpLocks/>
          </p:cNvCxnSpPr>
          <p:nvPr/>
        </p:nvCxnSpPr>
        <p:spPr>
          <a:xfrm>
            <a:off x="6565896" y="3992609"/>
            <a:ext cx="0" cy="36000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6C44E06-CBA3-75CC-5542-BF43133242AB}"/>
              </a:ext>
            </a:extLst>
          </p:cNvPr>
          <p:cNvCxnSpPr>
            <a:cxnSpLocks/>
          </p:cNvCxnSpPr>
          <p:nvPr/>
        </p:nvCxnSpPr>
        <p:spPr>
          <a:xfrm>
            <a:off x="7920223" y="3992609"/>
            <a:ext cx="0" cy="36000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8C4BC3A-44AF-82A2-F8CC-444C0342B3E0}"/>
              </a:ext>
            </a:extLst>
          </p:cNvPr>
          <p:cNvSpPr/>
          <p:nvPr/>
        </p:nvSpPr>
        <p:spPr>
          <a:xfrm>
            <a:off x="2839224" y="436720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0xA4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89DF999-6664-21AE-1DF5-44E14AD6FF8A}"/>
              </a:ext>
            </a:extLst>
          </p:cNvPr>
          <p:cNvSpPr/>
          <p:nvPr/>
        </p:nvSpPr>
        <p:spPr>
          <a:xfrm>
            <a:off x="4043118" y="436720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0x41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E76A8A9-C4B5-74E1-4B2C-30930D0D92E7}"/>
              </a:ext>
            </a:extLst>
          </p:cNvPr>
          <p:cNvSpPr/>
          <p:nvPr/>
        </p:nvSpPr>
        <p:spPr>
          <a:xfrm>
            <a:off x="6187074" y="436720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0x01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F7BCA9E-DE97-F66E-6D5F-6DF7CDA86B63}"/>
              </a:ext>
            </a:extLst>
          </p:cNvPr>
          <p:cNvSpPr/>
          <p:nvPr/>
        </p:nvSpPr>
        <p:spPr>
          <a:xfrm>
            <a:off x="7541401" y="436720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0xFE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A3A28B8-CD9B-1490-CB67-193D00EB9D4F}"/>
              </a:ext>
            </a:extLst>
          </p:cNvPr>
          <p:cNvSpPr/>
          <p:nvPr/>
        </p:nvSpPr>
        <p:spPr>
          <a:xfrm rot="16200000">
            <a:off x="3012109" y="3927542"/>
            <a:ext cx="449545" cy="3324834"/>
          </a:xfrm>
          <a:prstGeom prst="roundRect">
            <a:avLst/>
          </a:prstGeom>
          <a:solidFill>
            <a:srgbClr val="DEEDF8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2D393D4-73FF-3A83-F5EE-89CA61487B71}"/>
              </a:ext>
            </a:extLst>
          </p:cNvPr>
          <p:cNvSpPr/>
          <p:nvPr/>
        </p:nvSpPr>
        <p:spPr>
          <a:xfrm>
            <a:off x="1667735" y="546879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0x01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A7CB361-D5A7-2F6D-7CB2-5616E4D04356}"/>
              </a:ext>
            </a:extLst>
          </p:cNvPr>
          <p:cNvSpPr/>
          <p:nvPr/>
        </p:nvSpPr>
        <p:spPr>
          <a:xfrm>
            <a:off x="2839224" y="546396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0xA4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0F73FAA-AF39-943F-75AD-B86BB565CC85}"/>
              </a:ext>
            </a:extLst>
          </p:cNvPr>
          <p:cNvSpPr/>
          <p:nvPr/>
        </p:nvSpPr>
        <p:spPr>
          <a:xfrm>
            <a:off x="4043118" y="546396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0x41</a:t>
            </a: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6940A6CD-6C17-7D18-A58A-4A7F825EFA67}"/>
              </a:ext>
            </a:extLst>
          </p:cNvPr>
          <p:cNvCxnSpPr>
            <a:cxnSpLocks/>
          </p:cNvCxnSpPr>
          <p:nvPr/>
        </p:nvCxnSpPr>
        <p:spPr>
          <a:xfrm rot="5400000">
            <a:off x="5881728" y="3658465"/>
            <a:ext cx="1077762" cy="2999231"/>
          </a:xfrm>
          <a:prstGeom prst="bentConnector2">
            <a:avLst/>
          </a:prstGeom>
          <a:ln w="28575">
            <a:solidFill>
              <a:srgbClr val="4472C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FBCF6EF-DEB6-CFD2-C09A-C6A958FDDB43}"/>
              </a:ext>
            </a:extLst>
          </p:cNvPr>
          <p:cNvSpPr txBox="1"/>
          <p:nvPr/>
        </p:nvSpPr>
        <p:spPr>
          <a:xfrm rot="16200000">
            <a:off x="7771276" y="4922871"/>
            <a:ext cx="59311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Query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B1A30E7-A5A9-A332-7FB6-C6876C0538B3}"/>
              </a:ext>
            </a:extLst>
          </p:cNvPr>
          <p:cNvSpPr txBox="1"/>
          <p:nvPr/>
        </p:nvSpPr>
        <p:spPr>
          <a:xfrm rot="16200000">
            <a:off x="2813564" y="4845674"/>
            <a:ext cx="52418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Store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943CD6F-173E-DE63-8472-AD880BD75F58}"/>
              </a:ext>
            </a:extLst>
          </p:cNvPr>
          <p:cNvCxnSpPr>
            <a:cxnSpLocks/>
          </p:cNvCxnSpPr>
          <p:nvPr/>
        </p:nvCxnSpPr>
        <p:spPr>
          <a:xfrm flipH="1">
            <a:off x="3215586" y="4619199"/>
            <a:ext cx="4920" cy="844761"/>
          </a:xfrm>
          <a:prstGeom prst="line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B38798E3-4493-D7F8-DDAC-929C2315AC9A}"/>
              </a:ext>
            </a:extLst>
          </p:cNvPr>
          <p:cNvSpPr txBox="1"/>
          <p:nvPr/>
        </p:nvSpPr>
        <p:spPr>
          <a:xfrm rot="16200000">
            <a:off x="4036738" y="4845674"/>
            <a:ext cx="52418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Store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00A5D69-DD79-8ED9-EA65-16E150EBB679}"/>
              </a:ext>
            </a:extLst>
          </p:cNvPr>
          <p:cNvCxnSpPr>
            <a:cxnSpLocks/>
          </p:cNvCxnSpPr>
          <p:nvPr/>
        </p:nvCxnSpPr>
        <p:spPr>
          <a:xfrm flipH="1">
            <a:off x="4421940" y="4619199"/>
            <a:ext cx="1" cy="844761"/>
          </a:xfrm>
          <a:prstGeom prst="line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5D1FA6B1-E8E9-36EC-DF26-EE8E90A90110}"/>
              </a:ext>
            </a:extLst>
          </p:cNvPr>
          <p:cNvSpPr/>
          <p:nvPr/>
        </p:nvSpPr>
        <p:spPr>
          <a:xfrm>
            <a:off x="2839224" y="3670983"/>
            <a:ext cx="757645" cy="307542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12343675-D9BB-B1F5-C285-2E641D05D079}"/>
              </a:ext>
            </a:extLst>
          </p:cNvPr>
          <p:cNvSpPr/>
          <p:nvPr/>
        </p:nvSpPr>
        <p:spPr>
          <a:xfrm>
            <a:off x="4043118" y="3670983"/>
            <a:ext cx="757645" cy="307542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5274C3A8-1238-578C-25DC-FBE216A1EA13}"/>
              </a:ext>
            </a:extLst>
          </p:cNvPr>
          <p:cNvSpPr/>
          <p:nvPr/>
        </p:nvSpPr>
        <p:spPr>
          <a:xfrm>
            <a:off x="6187074" y="3670983"/>
            <a:ext cx="757645" cy="307542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005FEEAA-52E0-4FE0-6385-29C92DACBD7B}"/>
              </a:ext>
            </a:extLst>
          </p:cNvPr>
          <p:cNvSpPr/>
          <p:nvPr/>
        </p:nvSpPr>
        <p:spPr>
          <a:xfrm>
            <a:off x="7541401" y="3670983"/>
            <a:ext cx="757645" cy="307542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101B55B6-40F4-1BFD-A3D9-1F5FFEF1A880}"/>
              </a:ext>
            </a:extLst>
          </p:cNvPr>
          <p:cNvSpPr>
            <a:spLocks/>
          </p:cNvSpPr>
          <p:nvPr/>
        </p:nvSpPr>
        <p:spPr>
          <a:xfrm>
            <a:off x="1666619" y="2222309"/>
            <a:ext cx="3324832" cy="307542"/>
          </a:xfrm>
          <a:prstGeom prst="hexagon">
            <a:avLst/>
          </a:prstGeom>
          <a:solidFill>
            <a:srgbClr val="5B9BD5"/>
          </a:solidFill>
          <a:ln w="952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wrap="none" lIns="0" tIns="0" rIns="0" bIns="3657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"/>
                <a:ea typeface="Tahoma" panose="020B0604030504040204" pitchFamily="34" charset="0"/>
                <a:cs typeface="Tahoma" panose="020B0604030504040204" pitchFamily="34" charset="0"/>
              </a:rPr>
              <a:t>Sketching</a:t>
            </a:r>
            <a:endParaRPr kumimoji="0" lang="en-CH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EFEC71FC-4F2F-D648-CB96-6CB2536D0FF5}"/>
              </a:ext>
            </a:extLst>
          </p:cNvPr>
          <p:cNvSpPr>
            <a:spLocks/>
          </p:cNvSpPr>
          <p:nvPr/>
        </p:nvSpPr>
        <p:spPr>
          <a:xfrm>
            <a:off x="5832471" y="2222309"/>
            <a:ext cx="2988001" cy="307542"/>
          </a:xfrm>
          <a:prstGeom prst="hexagon">
            <a:avLst/>
          </a:prstGeom>
          <a:solidFill>
            <a:srgbClr val="5B9BD5"/>
          </a:solidFill>
          <a:ln w="952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wrap="none" lIns="0" tIns="0" rIns="0" bIns="3657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"/>
                <a:ea typeface="Tahoma" panose="020B0604030504040204" pitchFamily="34" charset="0"/>
                <a:cs typeface="Tahoma" panose="020B0604030504040204" pitchFamily="34" charset="0"/>
              </a:rPr>
              <a:t>Sketching</a:t>
            </a:r>
            <a:endParaRPr kumimoji="0" lang="en-CH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444E57B-BC3E-DF18-79F1-1E723F4787AA}"/>
              </a:ext>
            </a:extLst>
          </p:cNvPr>
          <p:cNvSpPr/>
          <p:nvPr/>
        </p:nvSpPr>
        <p:spPr>
          <a:xfrm>
            <a:off x="1648303" y="2893754"/>
            <a:ext cx="796508" cy="414091"/>
          </a:xfrm>
          <a:prstGeom prst="roundRect">
            <a:avLst/>
          </a:prstGeom>
          <a:solidFill>
            <a:srgbClr val="FFE69A"/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GCTA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70D6AED-44C9-2737-B76E-472E6E55FD01}"/>
              </a:ext>
            </a:extLst>
          </p:cNvPr>
          <p:cNvCxnSpPr>
            <a:cxnSpLocks/>
          </p:cNvCxnSpPr>
          <p:nvPr/>
        </p:nvCxnSpPr>
        <p:spPr>
          <a:xfrm>
            <a:off x="2046557" y="3307845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93DB6D5-E681-67B1-6C5D-9F07CB19708F}"/>
              </a:ext>
            </a:extLst>
          </p:cNvPr>
          <p:cNvCxnSpPr>
            <a:cxnSpLocks/>
          </p:cNvCxnSpPr>
          <p:nvPr/>
        </p:nvCxnSpPr>
        <p:spPr>
          <a:xfrm>
            <a:off x="2046557" y="2529851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33FFD5F-41B1-D91F-965A-7F34DBAC036E}"/>
              </a:ext>
            </a:extLst>
          </p:cNvPr>
          <p:cNvSpPr/>
          <p:nvPr/>
        </p:nvSpPr>
        <p:spPr>
          <a:xfrm>
            <a:off x="2819792" y="2883013"/>
            <a:ext cx="796508" cy="414091"/>
          </a:xfrm>
          <a:prstGeom prst="roundRect">
            <a:avLst/>
          </a:prstGeom>
          <a:solidFill>
            <a:srgbClr val="FFE69A"/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TAAT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ABB4266-C8C5-00B3-6ED8-6D68ABE327D8}"/>
              </a:ext>
            </a:extLst>
          </p:cNvPr>
          <p:cNvCxnSpPr>
            <a:cxnSpLocks/>
          </p:cNvCxnSpPr>
          <p:nvPr/>
        </p:nvCxnSpPr>
        <p:spPr>
          <a:xfrm>
            <a:off x="3218046" y="3307845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F95C6C5-A324-28FA-C438-66A5119F802D}"/>
              </a:ext>
            </a:extLst>
          </p:cNvPr>
          <p:cNvCxnSpPr>
            <a:cxnSpLocks/>
          </p:cNvCxnSpPr>
          <p:nvPr/>
        </p:nvCxnSpPr>
        <p:spPr>
          <a:xfrm>
            <a:off x="3218046" y="2529851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53ECFC86-44CC-3BB4-9322-60CD8C132EB2}"/>
              </a:ext>
            </a:extLst>
          </p:cNvPr>
          <p:cNvSpPr/>
          <p:nvPr/>
        </p:nvSpPr>
        <p:spPr>
          <a:xfrm>
            <a:off x="4023686" y="2883013"/>
            <a:ext cx="796508" cy="414091"/>
          </a:xfrm>
          <a:prstGeom prst="roundRect">
            <a:avLst/>
          </a:prstGeom>
          <a:solidFill>
            <a:srgbClr val="FFE69A"/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GACG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2F099A1-4C58-6110-E926-BAF355625534}"/>
              </a:ext>
            </a:extLst>
          </p:cNvPr>
          <p:cNvCxnSpPr>
            <a:cxnSpLocks/>
          </p:cNvCxnSpPr>
          <p:nvPr/>
        </p:nvCxnSpPr>
        <p:spPr>
          <a:xfrm>
            <a:off x="4421940" y="3307845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CC14AB4-D78D-AC2A-73A4-31F86F7C617E}"/>
              </a:ext>
            </a:extLst>
          </p:cNvPr>
          <p:cNvCxnSpPr>
            <a:cxnSpLocks/>
          </p:cNvCxnSpPr>
          <p:nvPr/>
        </p:nvCxnSpPr>
        <p:spPr>
          <a:xfrm>
            <a:off x="4421940" y="2529851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48FAA980-9ACF-82DF-F923-0721BFA2F3A9}"/>
              </a:ext>
            </a:extLst>
          </p:cNvPr>
          <p:cNvSpPr/>
          <p:nvPr/>
        </p:nvSpPr>
        <p:spPr>
          <a:xfrm>
            <a:off x="6167642" y="2891119"/>
            <a:ext cx="796508" cy="414091"/>
          </a:xfrm>
          <a:prstGeom prst="roundRect">
            <a:avLst/>
          </a:prstGeom>
          <a:solidFill>
            <a:srgbClr val="F8F4E3"/>
          </a:solidFill>
          <a:ln w="31750" cap="flat" cmpd="sng" algn="ctr">
            <a:solidFill>
              <a:srgbClr val="BF8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GCTA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B71464C-D8AC-7ADA-B322-F44A79792613}"/>
              </a:ext>
            </a:extLst>
          </p:cNvPr>
          <p:cNvCxnSpPr>
            <a:cxnSpLocks/>
          </p:cNvCxnSpPr>
          <p:nvPr/>
        </p:nvCxnSpPr>
        <p:spPr>
          <a:xfrm>
            <a:off x="6565896" y="3305210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D82950D-13BF-2D34-8770-BCCF7EB955AF}"/>
              </a:ext>
            </a:extLst>
          </p:cNvPr>
          <p:cNvCxnSpPr>
            <a:cxnSpLocks/>
          </p:cNvCxnSpPr>
          <p:nvPr/>
        </p:nvCxnSpPr>
        <p:spPr>
          <a:xfrm>
            <a:off x="6565896" y="2527216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6AA0DDE5-D406-82A5-1F61-71A6C63A02B3}"/>
              </a:ext>
            </a:extLst>
          </p:cNvPr>
          <p:cNvSpPr/>
          <p:nvPr/>
        </p:nvSpPr>
        <p:spPr>
          <a:xfrm>
            <a:off x="7521969" y="2878101"/>
            <a:ext cx="796508" cy="414091"/>
          </a:xfrm>
          <a:prstGeom prst="roundRect">
            <a:avLst/>
          </a:prstGeom>
          <a:solidFill>
            <a:srgbClr val="F8F4E3"/>
          </a:solidFill>
          <a:ln w="31750" cap="flat" cmpd="sng" algn="ctr">
            <a:solidFill>
              <a:srgbClr val="BF8F00"/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ATGT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D9FF02F-A677-08C9-B578-746D56D1BBBB}"/>
              </a:ext>
            </a:extLst>
          </p:cNvPr>
          <p:cNvCxnSpPr>
            <a:cxnSpLocks/>
          </p:cNvCxnSpPr>
          <p:nvPr/>
        </p:nvCxnSpPr>
        <p:spPr>
          <a:xfrm>
            <a:off x="7920223" y="3302933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3B59613-FB0B-9AC6-A656-5BB34A36AD8D}"/>
              </a:ext>
            </a:extLst>
          </p:cNvPr>
          <p:cNvCxnSpPr>
            <a:cxnSpLocks/>
          </p:cNvCxnSpPr>
          <p:nvPr/>
        </p:nvCxnSpPr>
        <p:spPr>
          <a:xfrm>
            <a:off x="7920223" y="2524939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D3C68B5-6263-7808-0453-567D02184C8F}"/>
              </a:ext>
            </a:extLst>
          </p:cNvPr>
          <p:cNvCxnSpPr>
            <a:cxnSpLocks/>
          </p:cNvCxnSpPr>
          <p:nvPr/>
        </p:nvCxnSpPr>
        <p:spPr>
          <a:xfrm>
            <a:off x="2046557" y="4619199"/>
            <a:ext cx="0" cy="849591"/>
          </a:xfrm>
          <a:prstGeom prst="line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4BED649-683B-DDE3-7C23-B7AA10745E2D}"/>
              </a:ext>
            </a:extLst>
          </p:cNvPr>
          <p:cNvCxnSpPr>
            <a:cxnSpLocks/>
            <a:stCxn id="45" idx="1"/>
          </p:cNvCxnSpPr>
          <p:nvPr/>
        </p:nvCxnSpPr>
        <p:spPr>
          <a:xfrm flipH="1" flipV="1">
            <a:off x="1115616" y="5589959"/>
            <a:ext cx="552119" cy="4831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89FD9623-AC6F-5D59-2D5B-E7F6BEE80258}"/>
              </a:ext>
            </a:extLst>
          </p:cNvPr>
          <p:cNvSpPr txBox="1"/>
          <p:nvPr/>
        </p:nvSpPr>
        <p:spPr>
          <a:xfrm>
            <a:off x="33073" y="5215535"/>
            <a:ext cx="1219411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Tahoma" panose="020B0604030504040204" pitchFamily="34" charset="0"/>
                <a:cs typeface="Tahoma" panose="020B0604030504040204" pitchFamily="34" charset="0"/>
              </a:rPr>
              <a:t>&lt;List of Positional Information&gt;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6EBCB658-3F87-8E88-0515-F6910092559A}"/>
              </a:ext>
            </a:extLst>
          </p:cNvPr>
          <p:cNvSpPr/>
          <p:nvPr/>
        </p:nvSpPr>
        <p:spPr>
          <a:xfrm>
            <a:off x="1802694" y="1513671"/>
            <a:ext cx="487725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6C77FA5-2AD4-DBBD-B4DB-FD0AB9C9BB28}"/>
              </a:ext>
            </a:extLst>
          </p:cNvPr>
          <p:cNvCxnSpPr>
            <a:cxnSpLocks/>
          </p:cNvCxnSpPr>
          <p:nvPr/>
        </p:nvCxnSpPr>
        <p:spPr>
          <a:xfrm flipH="1">
            <a:off x="2046556" y="1825829"/>
            <a:ext cx="5164" cy="736029"/>
          </a:xfrm>
          <a:prstGeom prst="line">
            <a:avLst/>
          </a:prstGeom>
          <a:ln w="28575">
            <a:solidFill>
              <a:schemeClr val="tx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85D655D0-2391-E995-C519-4BA923964FEC}"/>
              </a:ext>
            </a:extLst>
          </p:cNvPr>
          <p:cNvSpPr/>
          <p:nvPr/>
        </p:nvSpPr>
        <p:spPr>
          <a:xfrm>
            <a:off x="3028697" y="1513671"/>
            <a:ext cx="487725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110" name="Rounded Rectangle 109">
            <a:extLst>
              <a:ext uri="{FF2B5EF4-FFF2-40B4-BE49-F238E27FC236}">
                <a16:creationId xmlns:a16="http://schemas.microsoft.com/office/drawing/2014/main" id="{F406E318-69C0-84C8-4FD2-0854E41C4785}"/>
              </a:ext>
            </a:extLst>
          </p:cNvPr>
          <p:cNvSpPr/>
          <p:nvPr/>
        </p:nvSpPr>
        <p:spPr>
          <a:xfrm>
            <a:off x="4249597" y="1513671"/>
            <a:ext cx="487725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111" name="Rounded Rectangle 110">
            <a:extLst>
              <a:ext uri="{FF2B5EF4-FFF2-40B4-BE49-F238E27FC236}">
                <a16:creationId xmlns:a16="http://schemas.microsoft.com/office/drawing/2014/main" id="{8EEF3C3F-4A69-F15D-98FF-64AD1F1E9F05}"/>
              </a:ext>
            </a:extLst>
          </p:cNvPr>
          <p:cNvSpPr/>
          <p:nvPr/>
        </p:nvSpPr>
        <p:spPr>
          <a:xfrm>
            <a:off x="6348602" y="1513671"/>
            <a:ext cx="487725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id="{77C237E8-C215-8503-E64D-1CB84463F313}"/>
              </a:ext>
            </a:extLst>
          </p:cNvPr>
          <p:cNvSpPr/>
          <p:nvPr/>
        </p:nvSpPr>
        <p:spPr>
          <a:xfrm>
            <a:off x="7823968" y="1513671"/>
            <a:ext cx="487725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90437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F2FB5-C5EE-82CF-B709-0A216A1DA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354AA9-5ECD-7FBC-8769-EAFB98B98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6076B8-FFEC-07A2-ABE6-7438CD746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Chaining (Two Points)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DED565-943F-FB78-3264-2DF9FEC760EB}"/>
              </a:ext>
            </a:extLst>
          </p:cNvPr>
          <p:cNvSpPr/>
          <p:nvPr/>
        </p:nvSpPr>
        <p:spPr>
          <a:xfrm>
            <a:off x="1475656" y="3645024"/>
            <a:ext cx="3492781" cy="288032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3657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Query Seq.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7F9438-0B29-BECC-E8C1-EFF31C69225B}"/>
              </a:ext>
            </a:extLst>
          </p:cNvPr>
          <p:cNvSpPr/>
          <p:nvPr/>
        </p:nvSpPr>
        <p:spPr>
          <a:xfrm>
            <a:off x="1475655" y="2636912"/>
            <a:ext cx="3492786" cy="283464"/>
          </a:xfrm>
          <a:prstGeom prst="rect">
            <a:avLst/>
          </a:prstGeom>
          <a:solidFill>
            <a:srgbClr val="FFE69A"/>
          </a:solidFill>
          <a:ln w="158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3657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Target Seq.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25B152B-25C0-1A10-513F-C85163F79672}"/>
              </a:ext>
            </a:extLst>
          </p:cNvPr>
          <p:cNvCxnSpPr>
            <a:cxnSpLocks/>
          </p:cNvCxnSpPr>
          <p:nvPr/>
        </p:nvCxnSpPr>
        <p:spPr>
          <a:xfrm>
            <a:off x="4788023" y="2636912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37E853B-3246-0608-0EC5-9808F9289019}"/>
              </a:ext>
            </a:extLst>
          </p:cNvPr>
          <p:cNvCxnSpPr>
            <a:cxnSpLocks/>
          </p:cNvCxnSpPr>
          <p:nvPr/>
        </p:nvCxnSpPr>
        <p:spPr>
          <a:xfrm>
            <a:off x="4283967" y="2636912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14CCF6-0A88-2E4B-24D8-36EEB5D79E77}"/>
                  </a:ext>
                </a:extLst>
              </p:cNvPr>
              <p:cNvSpPr txBox="1"/>
              <p:nvPr/>
            </p:nvSpPr>
            <p:spPr>
              <a:xfrm>
                <a:off x="4427586" y="2673206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</m:t>
                      </m:r>
                      <m:r>
                        <a:rPr kumimoji="0" lang="en-US" sz="1400" b="0" i="1" u="none" strike="noStrike" kern="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</m:t>
                      </m:r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14CCF6-0A88-2E4B-24D8-36EEB5D79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586" y="2673206"/>
                <a:ext cx="216818" cy="215444"/>
              </a:xfrm>
              <a:prstGeom prst="rect">
                <a:avLst/>
              </a:prstGeom>
              <a:blipFill>
                <a:blip r:embed="rId2"/>
                <a:stretch>
                  <a:fillRect l="-11111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A7BE49-362F-68C9-89B3-952B244AD0BA}"/>
                  </a:ext>
                </a:extLst>
              </p:cNvPr>
              <p:cNvSpPr txBox="1"/>
              <p:nvPr/>
            </p:nvSpPr>
            <p:spPr>
              <a:xfrm>
                <a:off x="4788023" y="2385174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1400" b="0" i="1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</m:t>
                      </m:r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A7BE49-362F-68C9-89B3-952B244AD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3" y="2385174"/>
                <a:ext cx="216818" cy="215444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FDC2BA-5E58-9B09-CE2A-B6F1DBCAF2AA}"/>
              </a:ext>
            </a:extLst>
          </p:cNvPr>
          <p:cNvCxnSpPr>
            <a:cxnSpLocks/>
          </p:cNvCxnSpPr>
          <p:nvPr/>
        </p:nvCxnSpPr>
        <p:spPr>
          <a:xfrm>
            <a:off x="4860031" y="3645024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A62F2EB-703F-2019-4C5A-6044DEE82B57}"/>
              </a:ext>
            </a:extLst>
          </p:cNvPr>
          <p:cNvCxnSpPr>
            <a:cxnSpLocks/>
          </p:cNvCxnSpPr>
          <p:nvPr/>
        </p:nvCxnSpPr>
        <p:spPr>
          <a:xfrm>
            <a:off x="4355975" y="3645024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507D2C-9706-A999-15F4-C481E1FB7BB5}"/>
                  </a:ext>
                </a:extLst>
              </p:cNvPr>
              <p:cNvSpPr txBox="1"/>
              <p:nvPr/>
            </p:nvSpPr>
            <p:spPr>
              <a:xfrm>
                <a:off x="4499594" y="3681318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</m:t>
                      </m:r>
                      <m:r>
                        <a:rPr kumimoji="0" lang="en-US" sz="1400" b="0" i="1" u="none" strike="noStrike" kern="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</m:t>
                      </m:r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507D2C-9706-A999-15F4-C481E1FB7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594" y="3681318"/>
                <a:ext cx="216818" cy="215444"/>
              </a:xfrm>
              <a:prstGeom prst="rect">
                <a:avLst/>
              </a:prstGeom>
              <a:blipFill>
                <a:blip r:embed="rId4"/>
                <a:stretch>
                  <a:fillRect l="-1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D6E630-1D30-760A-1503-3284AC3B72AA}"/>
                  </a:ext>
                </a:extLst>
              </p:cNvPr>
              <p:cNvSpPr txBox="1"/>
              <p:nvPr/>
            </p:nvSpPr>
            <p:spPr>
              <a:xfrm>
                <a:off x="4860031" y="3393286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1400" b="0" i="1" u="none" strike="noStrike" kern="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</m:t>
                      </m:r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D6E630-1D30-760A-1503-3284AC3B7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1" y="3393286"/>
                <a:ext cx="216818" cy="215444"/>
              </a:xfrm>
              <a:prstGeom prst="rect">
                <a:avLst/>
              </a:prstGeom>
              <a:blipFill>
                <a:blip r:embed="rId5"/>
                <a:stretch>
                  <a:fillRect l="-11111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C7C9310-48CE-2317-A6C9-DDEEF418641A}"/>
              </a:ext>
            </a:extLst>
          </p:cNvPr>
          <p:cNvCxnSpPr>
            <a:cxnSpLocks/>
          </p:cNvCxnSpPr>
          <p:nvPr/>
        </p:nvCxnSpPr>
        <p:spPr>
          <a:xfrm>
            <a:off x="2340221" y="2636912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F7CBC52-6CD9-E714-87DB-BB905440925C}"/>
              </a:ext>
            </a:extLst>
          </p:cNvPr>
          <p:cNvCxnSpPr>
            <a:cxnSpLocks/>
          </p:cNvCxnSpPr>
          <p:nvPr/>
        </p:nvCxnSpPr>
        <p:spPr>
          <a:xfrm>
            <a:off x="1836165" y="2636912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6BECA9-7309-3AF5-56E2-9A33665713FE}"/>
                  </a:ext>
                </a:extLst>
              </p:cNvPr>
              <p:cNvSpPr txBox="1"/>
              <p:nvPr/>
            </p:nvSpPr>
            <p:spPr>
              <a:xfrm>
                <a:off x="1979784" y="2673206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</m:t>
                      </m:r>
                      <m:r>
                        <a:rPr kumimoji="0" lang="en-US" sz="1400" b="0" i="1" u="none" strike="noStrike" kern="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𝑗</m:t>
                      </m:r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6BECA9-7309-3AF5-56E2-9A3366571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84" y="2673206"/>
                <a:ext cx="216818" cy="215444"/>
              </a:xfrm>
              <a:prstGeom prst="rect">
                <a:avLst/>
              </a:prstGeom>
              <a:blipFill>
                <a:blip r:embed="rId6"/>
                <a:stretch>
                  <a:fillRect l="-17647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19B845-4F20-3A40-A2B2-26D708667884}"/>
                  </a:ext>
                </a:extLst>
              </p:cNvPr>
              <p:cNvSpPr txBox="1"/>
              <p:nvPr/>
            </p:nvSpPr>
            <p:spPr>
              <a:xfrm>
                <a:off x="2340221" y="2385174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1400" b="0" i="1" u="none" strike="noStrike" kern="0" cap="none" spc="0" normalizeH="0" baseline="-2500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𝑗</m:t>
                      </m:r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19B845-4F20-3A40-A2B2-26D708667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221" y="2385174"/>
                <a:ext cx="216818" cy="215444"/>
              </a:xfrm>
              <a:prstGeom prst="rect">
                <a:avLst/>
              </a:prstGeom>
              <a:blipFill>
                <a:blip r:embed="rId7"/>
                <a:stretch>
                  <a:fillRect l="-5556" r="-555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FB0C32-93C6-DE55-84A1-41905482752D}"/>
              </a:ext>
            </a:extLst>
          </p:cNvPr>
          <p:cNvCxnSpPr>
            <a:cxnSpLocks/>
          </p:cNvCxnSpPr>
          <p:nvPr/>
        </p:nvCxnSpPr>
        <p:spPr>
          <a:xfrm>
            <a:off x="2472313" y="3647400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CF8B39C-4F0D-55BB-6D5F-36CB1453F21A}"/>
              </a:ext>
            </a:extLst>
          </p:cNvPr>
          <p:cNvCxnSpPr>
            <a:cxnSpLocks/>
          </p:cNvCxnSpPr>
          <p:nvPr/>
        </p:nvCxnSpPr>
        <p:spPr>
          <a:xfrm>
            <a:off x="1968257" y="3647400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5D45B79-2BE7-8B2B-B91F-DC7F4D7DCB19}"/>
                  </a:ext>
                </a:extLst>
              </p:cNvPr>
              <p:cNvSpPr txBox="1"/>
              <p:nvPr/>
            </p:nvSpPr>
            <p:spPr>
              <a:xfrm>
                <a:off x="2111876" y="3683694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</m:t>
                      </m:r>
                      <m:r>
                        <a:rPr kumimoji="0" lang="en-US" sz="1400" b="0" i="1" u="none" strike="noStrike" kern="0" cap="none" spc="0" normalizeH="0" baseline="-2500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𝑗</m:t>
                      </m:r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5D45B79-2BE7-8B2B-B91F-DC7F4D7DC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1876" y="3683694"/>
                <a:ext cx="216818" cy="215444"/>
              </a:xfrm>
              <a:prstGeom prst="rect">
                <a:avLst/>
              </a:prstGeom>
              <a:blipFill>
                <a:blip r:embed="rId8"/>
                <a:stretch>
                  <a:fillRect l="-11111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707400D-D27D-963B-2C4B-3699588592C8}"/>
                  </a:ext>
                </a:extLst>
              </p:cNvPr>
              <p:cNvSpPr txBox="1"/>
              <p:nvPr/>
            </p:nvSpPr>
            <p:spPr>
              <a:xfrm>
                <a:off x="2472313" y="3393286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1400" b="0" i="1" u="none" strike="noStrike" kern="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𝑗</m:t>
                      </m:r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707400D-D27D-963B-2C4B-369958859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313" y="3393286"/>
                <a:ext cx="216818" cy="215444"/>
              </a:xfrm>
              <a:prstGeom prst="rect">
                <a:avLst/>
              </a:prstGeom>
              <a:blipFill>
                <a:blip r:embed="rId9"/>
                <a:stretch>
                  <a:fillRect l="-11111" r="-11111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eft Brace 22">
            <a:extLst>
              <a:ext uri="{FF2B5EF4-FFF2-40B4-BE49-F238E27FC236}">
                <a16:creationId xmlns:a16="http://schemas.microsoft.com/office/drawing/2014/main" id="{7EBC38DE-4D55-5017-2640-DFC06084224A}"/>
              </a:ext>
            </a:extLst>
          </p:cNvPr>
          <p:cNvSpPr/>
          <p:nvPr/>
        </p:nvSpPr>
        <p:spPr>
          <a:xfrm rot="16200000">
            <a:off x="4472840" y="2744016"/>
            <a:ext cx="126309" cy="518373"/>
          </a:xfrm>
          <a:prstGeom prst="leftBrace">
            <a:avLst>
              <a:gd name="adj1" fmla="val 77564"/>
              <a:gd name="adj2" fmla="val 48854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3F97107-1206-4E5E-B37E-35C4DCE458BD}"/>
                  </a:ext>
                </a:extLst>
              </p:cNvPr>
              <p:cNvSpPr txBox="1"/>
              <p:nvPr/>
            </p:nvSpPr>
            <p:spPr>
              <a:xfrm>
                <a:off x="4469955" y="3015857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  <m:r>
                        <a:rPr kumimoji="0" lang="en-US" sz="1400" b="0" i="1" u="none" strike="noStrike" kern="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</m:t>
                      </m:r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3F97107-1206-4E5E-B37E-35C4DCE45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955" y="3015857"/>
                <a:ext cx="216818" cy="215444"/>
              </a:xfrm>
              <a:prstGeom prst="rect">
                <a:avLst/>
              </a:prstGeom>
              <a:blipFill>
                <a:blip r:embed="rId10"/>
                <a:stretch>
                  <a:fillRect l="-15789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EF0E4E-517D-079E-E248-200A5FAD8DB5}"/>
              </a:ext>
            </a:extLst>
          </p:cNvPr>
          <p:cNvCxnSpPr>
            <a:cxnSpLocks/>
          </p:cNvCxnSpPr>
          <p:nvPr/>
        </p:nvCxnSpPr>
        <p:spPr>
          <a:xfrm>
            <a:off x="1835696" y="2924944"/>
            <a:ext cx="132561" cy="720080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098777D-0C7C-E33A-CAFD-3121471FF75E}"/>
              </a:ext>
            </a:extLst>
          </p:cNvPr>
          <p:cNvCxnSpPr>
            <a:cxnSpLocks/>
          </p:cNvCxnSpPr>
          <p:nvPr/>
        </p:nvCxnSpPr>
        <p:spPr>
          <a:xfrm>
            <a:off x="2340221" y="2922568"/>
            <a:ext cx="132092" cy="722456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74EECC0-C444-2F2C-CA1D-2EDAA6863586}"/>
              </a:ext>
            </a:extLst>
          </p:cNvPr>
          <p:cNvSpPr txBox="1"/>
          <p:nvPr/>
        </p:nvSpPr>
        <p:spPr>
          <a:xfrm>
            <a:off x="2663603" y="3054943"/>
            <a:ext cx="1078566" cy="4460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Anchor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(Seed match)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C1C3582-1498-A8EE-A488-345E3BB8F861}"/>
              </a:ext>
            </a:extLst>
          </p:cNvPr>
          <p:cNvCxnSpPr>
            <a:cxnSpLocks/>
          </p:cNvCxnSpPr>
          <p:nvPr/>
        </p:nvCxnSpPr>
        <p:spPr>
          <a:xfrm>
            <a:off x="2410299" y="3284984"/>
            <a:ext cx="272004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505E7BE-71F1-9F90-6157-7093D563FAB8}"/>
              </a:ext>
            </a:extLst>
          </p:cNvPr>
          <p:cNvGrpSpPr/>
          <p:nvPr/>
        </p:nvGrpSpPr>
        <p:grpSpPr>
          <a:xfrm>
            <a:off x="5681528" y="2305869"/>
            <a:ext cx="1810863" cy="1944211"/>
            <a:chOff x="5569450" y="2204864"/>
            <a:chExt cx="1810863" cy="1944211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ABC24944-FECA-6582-6451-C72164ECF21E}"/>
                </a:ext>
              </a:extLst>
            </p:cNvPr>
            <p:cNvSpPr/>
            <p:nvPr/>
          </p:nvSpPr>
          <p:spPr>
            <a:xfrm>
              <a:off x="5569450" y="2204876"/>
              <a:ext cx="1810863" cy="1944199"/>
            </a:xfrm>
            <a:prstGeom prst="roundRect">
              <a:avLst/>
            </a:prstGeom>
            <a:solidFill>
              <a:srgbClr val="E3F2DA"/>
            </a:solidFill>
            <a:ln w="317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BC840D8-3B6D-85D2-1B9C-7F5FADA3B4AC}"/>
                </a:ext>
              </a:extLst>
            </p:cNvPr>
            <p:cNvSpPr txBox="1"/>
            <p:nvPr/>
          </p:nvSpPr>
          <p:spPr>
            <a:xfrm>
              <a:off x="6045423" y="2204864"/>
              <a:ext cx="858916" cy="215444"/>
            </a:xfrm>
            <a:prstGeom prst="rect">
              <a:avLst/>
            </a:prstGeom>
            <a:solidFill>
              <a:srgbClr val="E3F2DA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Chaining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CF084B7-1C63-A345-56CE-19F373566C18}"/>
                </a:ext>
              </a:extLst>
            </p:cNvPr>
            <p:cNvSpPr/>
            <p:nvPr/>
          </p:nvSpPr>
          <p:spPr>
            <a:xfrm rot="16200000">
              <a:off x="5225366" y="3295974"/>
              <a:ext cx="1097280" cy="283464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tIns="0" rIns="0" bIns="3657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+mn-ea"/>
                  <a:cs typeface="+mn-cs"/>
                </a:rPr>
                <a:t>Query Seq.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4EE007A-0257-7871-EE5F-CC333D1402AE}"/>
                </a:ext>
              </a:extLst>
            </p:cNvPr>
            <p:cNvSpPr/>
            <p:nvPr/>
          </p:nvSpPr>
          <p:spPr>
            <a:xfrm>
              <a:off x="5968929" y="2564904"/>
              <a:ext cx="1339375" cy="283464"/>
            </a:xfrm>
            <a:prstGeom prst="rect">
              <a:avLst/>
            </a:prstGeom>
            <a:solidFill>
              <a:srgbClr val="FFE69A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tIns="0" rIns="0" bIns="3657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+mn-ea"/>
                  <a:cs typeface="+mn-cs"/>
                </a:rPr>
                <a:t>Target Seq.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CB13375-821E-42C2-05A0-E484DFAAB8E6}"/>
                </a:ext>
              </a:extLst>
            </p:cNvPr>
            <p:cNvSpPr/>
            <p:nvPr/>
          </p:nvSpPr>
          <p:spPr>
            <a:xfrm>
              <a:off x="6074072" y="3031466"/>
              <a:ext cx="365760" cy="368680"/>
            </a:xfrm>
            <a:prstGeom prst="rect">
              <a:avLst/>
            </a:prstGeom>
            <a:solidFill>
              <a:srgbClr val="DEEDF8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62231B2-7F9D-177E-E733-11E3511889AF}"/>
                </a:ext>
              </a:extLst>
            </p:cNvPr>
            <p:cNvSpPr/>
            <p:nvPr/>
          </p:nvSpPr>
          <p:spPr>
            <a:xfrm>
              <a:off x="6802920" y="3607530"/>
              <a:ext cx="365760" cy="368680"/>
            </a:xfrm>
            <a:prstGeom prst="rect">
              <a:avLst/>
            </a:prstGeom>
            <a:solidFill>
              <a:srgbClr val="DEEDF8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7C1A28F-7C40-D7E9-D4F4-1523DAC1AF3B}"/>
                </a:ext>
              </a:extLst>
            </p:cNvPr>
            <p:cNvCxnSpPr>
              <a:cxnSpLocks/>
            </p:cNvCxnSpPr>
            <p:nvPr/>
          </p:nvCxnSpPr>
          <p:spPr>
            <a:xfrm>
              <a:off x="6071361" y="3400146"/>
              <a:ext cx="728848" cy="573193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Left Brace 36">
              <a:extLst>
                <a:ext uri="{FF2B5EF4-FFF2-40B4-BE49-F238E27FC236}">
                  <a16:creationId xmlns:a16="http://schemas.microsoft.com/office/drawing/2014/main" id="{E649A365-C6B7-1ABE-355E-1B318496EC70}"/>
                </a:ext>
              </a:extLst>
            </p:cNvPr>
            <p:cNvSpPr/>
            <p:nvPr/>
          </p:nvSpPr>
          <p:spPr>
            <a:xfrm rot="18505352">
              <a:off x="6313546" y="3305722"/>
              <a:ext cx="126309" cy="887770"/>
            </a:xfrm>
            <a:prstGeom prst="leftBrace">
              <a:avLst>
                <a:gd name="adj1" fmla="val 77564"/>
                <a:gd name="adj2" fmla="val 48854"/>
              </a:avLst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05FC168-45B6-DD7C-EE18-5E4C5CB9ACC2}"/>
                </a:ext>
              </a:extLst>
            </p:cNvPr>
            <p:cNvCxnSpPr>
              <a:cxnSpLocks/>
            </p:cNvCxnSpPr>
            <p:nvPr/>
          </p:nvCxnSpPr>
          <p:spPr>
            <a:xfrm>
              <a:off x="6442543" y="3027851"/>
              <a:ext cx="728848" cy="573193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E54B955-BEAF-723A-4552-B8F1ACF097A3}"/>
                    </a:ext>
                  </a:extLst>
                </p:cNvPr>
                <p:cNvSpPr txBox="1"/>
                <p:nvPr/>
              </p:nvSpPr>
              <p:spPr>
                <a:xfrm rot="2202238">
                  <a:off x="6644825" y="3007325"/>
                  <a:ext cx="665020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1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𝑥𝑖</m:t>
                        </m:r>
                        <m:r>
                          <a:rPr kumimoji="0" lang="en-US" sz="1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14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1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1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1" name="TextBox 260">
                  <a:extLst>
                    <a:ext uri="{FF2B5EF4-FFF2-40B4-BE49-F238E27FC236}">
                      <a16:creationId xmlns:a16="http://schemas.microsoft.com/office/drawing/2014/main" id="{164D5320-B930-BEE0-A435-347CBD661F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202238">
                  <a:off x="6644825" y="3007325"/>
                  <a:ext cx="665020" cy="215444"/>
                </a:xfrm>
                <a:prstGeom prst="rect">
                  <a:avLst/>
                </a:prstGeom>
                <a:blipFill>
                  <a:blip r:embed="rId13"/>
                  <a:stretch>
                    <a:fillRect l="-14815" t="-4348" r="-7407" b="-195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D0A284F-B953-0D64-D1C9-63D9E7125F36}"/>
                    </a:ext>
                  </a:extLst>
                </p:cNvPr>
                <p:cNvSpPr txBox="1"/>
                <p:nvPr/>
              </p:nvSpPr>
              <p:spPr>
                <a:xfrm rot="2202238">
                  <a:off x="5923540" y="3752291"/>
                  <a:ext cx="700570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1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𝑦𝑖</m:t>
                        </m:r>
                        <m:r>
                          <a:rPr kumimoji="0" lang="en-US" sz="1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1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𝑦𝑗</m:t>
                        </m:r>
                        <m:r>
                          <a:rPr kumimoji="0" lang="en-US" sz="1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2" name="TextBox 261">
                  <a:extLst>
                    <a:ext uri="{FF2B5EF4-FFF2-40B4-BE49-F238E27FC236}">
                      <a16:creationId xmlns:a16="http://schemas.microsoft.com/office/drawing/2014/main" id="{C518235E-3BF1-6973-9EBB-79D365228F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202238">
                  <a:off x="5923540" y="3752291"/>
                  <a:ext cx="700570" cy="215444"/>
                </a:xfrm>
                <a:prstGeom prst="rect">
                  <a:avLst/>
                </a:prstGeom>
                <a:blipFill>
                  <a:blip r:embed="rId14"/>
                  <a:stretch>
                    <a:fillRect l="-16071" t="-6250" r="-7143" b="-187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Left Brace 40">
              <a:extLst>
                <a:ext uri="{FF2B5EF4-FFF2-40B4-BE49-F238E27FC236}">
                  <a16:creationId xmlns:a16="http://schemas.microsoft.com/office/drawing/2014/main" id="{346A2C17-4356-0E3A-8318-9D9129B5BE58}"/>
                </a:ext>
              </a:extLst>
            </p:cNvPr>
            <p:cNvSpPr/>
            <p:nvPr/>
          </p:nvSpPr>
          <p:spPr>
            <a:xfrm rot="7704513">
              <a:off x="6798274" y="2805848"/>
              <a:ext cx="126309" cy="893902"/>
            </a:xfrm>
            <a:prstGeom prst="leftBrace">
              <a:avLst>
                <a:gd name="adj1" fmla="val 77564"/>
                <a:gd name="adj2" fmla="val 48854"/>
              </a:avLst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0EC99F5-B312-7409-23D4-172471300C79}"/>
                </a:ext>
              </a:extLst>
            </p:cNvPr>
            <p:cNvCxnSpPr>
              <a:cxnSpLocks/>
            </p:cNvCxnSpPr>
            <p:nvPr/>
          </p:nvCxnSpPr>
          <p:spPr>
            <a:xfrm>
              <a:off x="6800209" y="3607530"/>
              <a:ext cx="368471" cy="36868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798A06BE-3323-4410-7766-986851C517D2}"/>
                    </a:ext>
                  </a:extLst>
                </p:cNvPr>
                <p:cNvSpPr txBox="1"/>
                <p:nvPr/>
              </p:nvSpPr>
              <p:spPr>
                <a:xfrm rot="2775877">
                  <a:off x="6868926" y="3735633"/>
                  <a:ext cx="216818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1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  <m:r>
                          <a:rPr kumimoji="0" lang="en-US" sz="1400" b="0" i="1" u="none" strike="noStrike" kern="0" cap="none" spc="0" normalizeH="0" baseline="-25000" noProof="0" dirty="0" err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oMath>
                    </m:oMathPara>
                  </a14:m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7" name="TextBox 266">
                  <a:extLst>
                    <a:ext uri="{FF2B5EF4-FFF2-40B4-BE49-F238E27FC236}">
                      <a16:creationId xmlns:a16="http://schemas.microsoft.com/office/drawing/2014/main" id="{A9CBE5AA-803A-4DD5-E6A5-68B8F56414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775877">
                  <a:off x="6868926" y="3735633"/>
                  <a:ext cx="216818" cy="215444"/>
                </a:xfrm>
                <a:prstGeom prst="rect">
                  <a:avLst/>
                </a:prstGeom>
                <a:blipFill>
                  <a:blip r:embed="rId15"/>
                  <a:stretch>
                    <a:fillRect l="-1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0744962-55A8-A0DF-E86F-9BE3B2886AB1}"/>
                    </a:ext>
                  </a:extLst>
                </p:cNvPr>
                <p:cNvSpPr txBox="1"/>
                <p:nvPr/>
              </p:nvSpPr>
              <p:spPr>
                <a:xfrm>
                  <a:off x="6172233" y="3075959"/>
                  <a:ext cx="216818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  <m:r>
                          <a:rPr kumimoji="0" lang="en-US" sz="1400" b="0" i="1" u="none" strike="noStrike" kern="0" cap="none" spc="0" normalizeH="0" baseline="-25000" noProof="0" dirty="0" err="1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oMath>
                    </m:oMathPara>
                  </a14:m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8" name="TextBox 267">
                  <a:extLst>
                    <a:ext uri="{FF2B5EF4-FFF2-40B4-BE49-F238E27FC236}">
                      <a16:creationId xmlns:a16="http://schemas.microsoft.com/office/drawing/2014/main" id="{B46DECFD-A23B-D72B-3D3F-4BCD0DB049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2233" y="3075959"/>
                  <a:ext cx="216818" cy="215444"/>
                </a:xfrm>
                <a:prstGeom prst="rect">
                  <a:avLst/>
                </a:prstGeom>
                <a:blipFill>
                  <a:blip r:embed="rId16"/>
                  <a:stretch>
                    <a:fillRect l="-16667" b="-41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7CF2B96-115E-CA61-DB90-329F57498933}"/>
              </a:ext>
            </a:extLst>
          </p:cNvPr>
          <p:cNvCxnSpPr>
            <a:cxnSpLocks/>
          </p:cNvCxnSpPr>
          <p:nvPr/>
        </p:nvCxnSpPr>
        <p:spPr>
          <a:xfrm>
            <a:off x="4795181" y="3285916"/>
            <a:ext cx="775267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56D89055-3BFB-38B4-5B0D-8C38160773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93241" y="3193246"/>
            <a:ext cx="182880" cy="18288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36A0479-DFE4-1AD7-E4DF-E4B8F1FDE72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91484" y="2429873"/>
            <a:ext cx="182880" cy="18288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1793CF2-269B-35E9-3DF9-BECD0164E3C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72808" y="3443997"/>
            <a:ext cx="182880" cy="18288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5792B3D-3D0E-1B66-30E9-DA71593B07F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52759" y="3064392"/>
            <a:ext cx="182880" cy="18288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2028007-E603-A405-7FD2-235A81D4D34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95860" y="2324937"/>
            <a:ext cx="18288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220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Chaining (Multiple Points)</a:t>
            </a:r>
            <a:endParaRPr lang="en-US" sz="2400" b="1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7EEDDA-44F1-39C9-E44D-AA1558AE19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274"/>
          <a:stretch/>
        </p:blipFill>
        <p:spPr>
          <a:xfrm>
            <a:off x="2219414" y="4223485"/>
            <a:ext cx="2496602" cy="253881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000BF19-8BD2-6AB8-BD10-EE21BEFC4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2"/>
            <a:ext cx="8954441" cy="3169400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/>
              <a:t>Exact hash value matches: </a:t>
            </a:r>
            <a:r>
              <a:rPr lang="en-US" sz="2400" dirty="0"/>
              <a:t>Needed for finding matching regions between a reference genome and a read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/>
              <a:t>What if there are mutations or errors?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solidFill>
                  <a:srgbClr val="C00000"/>
                </a:solidFill>
              </a:rPr>
              <a:t>No hash (seed) match</a:t>
            </a:r>
            <a:r>
              <a:rPr lang="en-US" sz="2000" dirty="0"/>
              <a:t> will occur in such positions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/>
              <a:t>The chaining algorithm links </a:t>
            </a:r>
            <a:r>
              <a:rPr lang="en-US" sz="2400" b="1" dirty="0"/>
              <a:t>exact matches in a proximity</a:t>
            </a:r>
            <a:r>
              <a:rPr lang="en-US" sz="2400" dirty="0"/>
              <a:t> even though there are gaps (no seed matches) between them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2AAF1-C6CE-9C25-7F9E-8AB286B6B5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86" r="30784"/>
          <a:stretch/>
        </p:blipFill>
        <p:spPr>
          <a:xfrm>
            <a:off x="4788024" y="4223485"/>
            <a:ext cx="2136562" cy="25388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13889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DF551-2A04-B656-3B8E-C2D6CEF1E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2B7F89-E1A6-4084-BF3B-5730E2D97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5975" y="2050256"/>
            <a:ext cx="7543800" cy="32766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D8CFD2-BAE8-0CE8-2788-100236EB7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113CD5-7420-10F7-102A-87677473E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Alignment</a:t>
            </a:r>
          </a:p>
        </p:txBody>
      </p:sp>
    </p:spTree>
    <p:extLst>
      <p:ext uri="{BB962C8B-B14F-4D97-AF65-F5344CB8AC3E}">
        <p14:creationId xmlns:p14="http://schemas.microsoft.com/office/powerpoint/2010/main" val="7222065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01387-DF9F-9282-526A-86A79D140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00617B-B15C-D5E0-1778-AB1B8CDAA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52525" y="1485106"/>
            <a:ext cx="6870700" cy="44069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74A29C-0C35-8F84-846C-363970A64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757BE3-6201-C1AE-37FB-62E979CAA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Nanopore Sequencing</a:t>
            </a:r>
          </a:p>
        </p:txBody>
      </p:sp>
    </p:spTree>
    <p:extLst>
      <p:ext uri="{BB962C8B-B14F-4D97-AF65-F5344CB8AC3E}">
        <p14:creationId xmlns:p14="http://schemas.microsoft.com/office/powerpoint/2010/main" val="2250325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4" name="Group 833">
            <a:extLst>
              <a:ext uri="{FF2B5EF4-FFF2-40B4-BE49-F238E27FC236}">
                <a16:creationId xmlns:a16="http://schemas.microsoft.com/office/drawing/2014/main" id="{400EEF2E-70FF-F8E6-A535-5A6884C3C431}"/>
              </a:ext>
            </a:extLst>
          </p:cNvPr>
          <p:cNvGrpSpPr/>
          <p:nvPr/>
        </p:nvGrpSpPr>
        <p:grpSpPr>
          <a:xfrm>
            <a:off x="773878" y="3695592"/>
            <a:ext cx="7308871" cy="1622835"/>
            <a:chOff x="773878" y="3695592"/>
            <a:chExt cx="7308871" cy="1622835"/>
          </a:xfrm>
        </p:grpSpPr>
        <p:sp>
          <p:nvSpPr>
            <p:cNvPr id="459" name="Rounded Rectangle 458">
              <a:extLst>
                <a:ext uri="{FF2B5EF4-FFF2-40B4-BE49-F238E27FC236}">
                  <a16:creationId xmlns:a16="http://schemas.microsoft.com/office/drawing/2014/main" id="{7A87AD76-0E78-E779-042C-C536334BFCB7}"/>
                </a:ext>
              </a:extLst>
            </p:cNvPr>
            <p:cNvSpPr/>
            <p:nvPr/>
          </p:nvSpPr>
          <p:spPr>
            <a:xfrm>
              <a:off x="1061249" y="3695592"/>
              <a:ext cx="7021500" cy="1622835"/>
            </a:xfrm>
            <a:prstGeom prst="roundRect">
              <a:avLst/>
            </a:prstGeom>
            <a:solidFill>
              <a:srgbClr val="C6E1B6"/>
            </a:solidFill>
            <a:ln w="31750" cap="flat" cmpd="sng" algn="ctr">
              <a:noFill/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703" name="Group 702">
              <a:extLst>
                <a:ext uri="{FF2B5EF4-FFF2-40B4-BE49-F238E27FC236}">
                  <a16:creationId xmlns:a16="http://schemas.microsoft.com/office/drawing/2014/main" id="{1723CB8A-EF67-9280-E929-6F64CA980E96}"/>
                </a:ext>
              </a:extLst>
            </p:cNvPr>
            <p:cNvGrpSpPr/>
            <p:nvPr/>
          </p:nvGrpSpPr>
          <p:grpSpPr>
            <a:xfrm>
              <a:off x="773878" y="3898092"/>
              <a:ext cx="205115" cy="1217834"/>
              <a:chOff x="859866" y="3623825"/>
              <a:chExt cx="205115" cy="1217834"/>
            </a:xfrm>
          </p:grpSpPr>
          <p:sp>
            <p:nvSpPr>
              <p:cNvPr id="451" name="TextBox 450">
                <a:extLst>
                  <a:ext uri="{FF2B5EF4-FFF2-40B4-BE49-F238E27FC236}">
                    <a16:creationId xmlns:a16="http://schemas.microsoft.com/office/drawing/2014/main" id="{9A9052D3-348D-1F9F-562E-F11A19F2B936}"/>
                  </a:ext>
                </a:extLst>
              </p:cNvPr>
              <p:cNvSpPr txBox="1"/>
              <p:nvPr/>
            </p:nvSpPr>
            <p:spPr>
              <a:xfrm rot="16200000">
                <a:off x="453215" y="4247812"/>
                <a:ext cx="1018416" cy="1692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Read Mapping</a:t>
                </a:r>
              </a:p>
            </p:txBody>
          </p:sp>
          <p:pic>
            <p:nvPicPr>
              <p:cNvPr id="452" name="Picture 451">
                <a:extLst>
                  <a:ext uri="{FF2B5EF4-FFF2-40B4-BE49-F238E27FC236}">
                    <a16:creationId xmlns:a16="http://schemas.microsoft.com/office/drawing/2014/main" id="{0A0269EE-EC87-C353-FD35-FC2028DC53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9866" y="3623825"/>
                <a:ext cx="205115" cy="199418"/>
              </a:xfrm>
              <a:prstGeom prst="rect">
                <a:avLst/>
              </a:prstGeom>
            </p:spPr>
          </p:pic>
        </p:grpSp>
      </p:grpSp>
      <p:grpSp>
        <p:nvGrpSpPr>
          <p:cNvPr id="779" name="Group 778">
            <a:extLst>
              <a:ext uri="{FF2B5EF4-FFF2-40B4-BE49-F238E27FC236}">
                <a16:creationId xmlns:a16="http://schemas.microsoft.com/office/drawing/2014/main" id="{5723DAEB-16EF-4EF9-B197-9F0522C2F631}"/>
              </a:ext>
            </a:extLst>
          </p:cNvPr>
          <p:cNvGrpSpPr/>
          <p:nvPr/>
        </p:nvGrpSpPr>
        <p:grpSpPr>
          <a:xfrm>
            <a:off x="1191239" y="4804657"/>
            <a:ext cx="6761522" cy="350588"/>
            <a:chOff x="1042812" y="4804657"/>
            <a:chExt cx="6761522" cy="350588"/>
          </a:xfrm>
        </p:grpSpPr>
        <p:grpSp>
          <p:nvGrpSpPr>
            <p:cNvPr id="732" name="Group 731">
              <a:extLst>
                <a:ext uri="{FF2B5EF4-FFF2-40B4-BE49-F238E27FC236}">
                  <a16:creationId xmlns:a16="http://schemas.microsoft.com/office/drawing/2014/main" id="{2FE991AC-A776-89D3-7230-08E8D0836458}"/>
                </a:ext>
              </a:extLst>
            </p:cNvPr>
            <p:cNvGrpSpPr/>
            <p:nvPr/>
          </p:nvGrpSpPr>
          <p:grpSpPr>
            <a:xfrm>
              <a:off x="3178932" y="4897655"/>
              <a:ext cx="4625402" cy="164593"/>
              <a:chOff x="848581" y="1297586"/>
              <a:chExt cx="4625402" cy="164593"/>
            </a:xfrm>
          </p:grpSpPr>
          <p:sp>
            <p:nvSpPr>
              <p:cNvPr id="733" name="Rounded Rectangle 732">
                <a:extLst>
                  <a:ext uri="{FF2B5EF4-FFF2-40B4-BE49-F238E27FC236}">
                    <a16:creationId xmlns:a16="http://schemas.microsoft.com/office/drawing/2014/main" id="{39A28CEA-526F-6BE8-A467-41450B283A04}"/>
                  </a:ext>
                </a:extLst>
              </p:cNvPr>
              <p:cNvSpPr/>
              <p:nvPr/>
            </p:nvSpPr>
            <p:spPr>
              <a:xfrm>
                <a:off x="1242238" y="1297587"/>
                <a:ext cx="3831238" cy="164592"/>
              </a:xfrm>
              <a:prstGeom prst="roundRect">
                <a:avLst/>
              </a:prstGeom>
              <a:solidFill>
                <a:srgbClr val="FFE69A"/>
              </a:solidFill>
              <a:ln w="15875" cap="flat" cmpd="sng" algn="ctr">
                <a:solidFill>
                  <a:srgbClr val="FFAE3C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AA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G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CC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T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A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T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A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T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G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C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G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T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AA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T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C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A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G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A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T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A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GG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A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T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C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G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T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C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A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C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G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A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C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T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G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T</a:t>
                </a:r>
                <a:endParaRPr kumimoji="0" lang="en-CH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endParaRPr>
              </a:p>
            </p:txBody>
          </p:sp>
          <p:grpSp>
            <p:nvGrpSpPr>
              <p:cNvPr id="734" name="Group 733">
                <a:extLst>
                  <a:ext uri="{FF2B5EF4-FFF2-40B4-BE49-F238E27FC236}">
                    <a16:creationId xmlns:a16="http://schemas.microsoft.com/office/drawing/2014/main" id="{78816ED9-85FB-8FF1-EFD7-55D5C4A9EE46}"/>
                  </a:ext>
                </a:extLst>
              </p:cNvPr>
              <p:cNvGrpSpPr/>
              <p:nvPr/>
            </p:nvGrpSpPr>
            <p:grpSpPr>
              <a:xfrm>
                <a:off x="4832188" y="1297586"/>
                <a:ext cx="641795" cy="164593"/>
                <a:chOff x="4299375" y="1547359"/>
                <a:chExt cx="641795" cy="164593"/>
              </a:xfrm>
            </p:grpSpPr>
            <p:sp>
              <p:nvSpPr>
                <p:cNvPr id="739" name="Rounded Rectangle 738">
                  <a:extLst>
                    <a:ext uri="{FF2B5EF4-FFF2-40B4-BE49-F238E27FC236}">
                      <a16:creationId xmlns:a16="http://schemas.microsoft.com/office/drawing/2014/main" id="{D9CCAD25-9606-2C89-C677-BDA3A0730113}"/>
                    </a:ext>
                  </a:extLst>
                </p:cNvPr>
                <p:cNvSpPr/>
                <p:nvPr/>
              </p:nvSpPr>
              <p:spPr>
                <a:xfrm>
                  <a:off x="4299376" y="1547359"/>
                  <a:ext cx="641794" cy="164592"/>
                </a:xfrm>
                <a:prstGeom prst="roundRect">
                  <a:avLst/>
                </a:prstGeom>
                <a:gradFill>
                  <a:gsLst>
                    <a:gs pos="0">
                      <a:srgbClr val="C6E1B6"/>
                    </a:gs>
                    <a:gs pos="100000">
                      <a:srgbClr val="FFE69A"/>
                    </a:gs>
                    <a:gs pos="100000">
                      <a:srgbClr val="FFE69A"/>
                    </a:gs>
                    <a:gs pos="27000">
                      <a:srgbClr val="C6E1B6"/>
                    </a:gs>
                  </a:gsLst>
                  <a:lin ang="10800000" scaled="1"/>
                </a:gradFill>
                <a:ln w="381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+mn-ea"/>
                      <a:cs typeface="+mn-cs"/>
                    </a:rPr>
                    <a:t>...</a:t>
                  </a:r>
                  <a:endParaRPr kumimoji="0" lang="en-CH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endParaRPr>
                </a:p>
              </p:txBody>
            </p:sp>
            <p:cxnSp>
              <p:nvCxnSpPr>
                <p:cNvPr id="740" name="Straight Connector 739">
                  <a:extLst>
                    <a:ext uri="{FF2B5EF4-FFF2-40B4-BE49-F238E27FC236}">
                      <a16:creationId xmlns:a16="http://schemas.microsoft.com/office/drawing/2014/main" id="{69D313A3-4B35-4CC7-310A-D4C8940161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99375" y="1547360"/>
                  <a:ext cx="583718" cy="0"/>
                </a:xfrm>
                <a:prstGeom prst="line">
                  <a:avLst/>
                </a:prstGeom>
                <a:ln w="15875">
                  <a:gradFill flip="none" rotWithShape="1">
                    <a:gsLst>
                      <a:gs pos="0">
                        <a:srgbClr val="FFAE3C"/>
                      </a:gs>
                      <a:gs pos="0">
                        <a:srgbClr val="FFAE3C"/>
                      </a:gs>
                      <a:gs pos="100000">
                        <a:srgbClr val="C6E1B6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1" name="Straight Connector 740">
                  <a:extLst>
                    <a:ext uri="{FF2B5EF4-FFF2-40B4-BE49-F238E27FC236}">
                      <a16:creationId xmlns:a16="http://schemas.microsoft.com/office/drawing/2014/main" id="{E21602BA-9F40-A3D5-0EB3-A906BCE852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99375" y="1711951"/>
                  <a:ext cx="583718" cy="1"/>
                </a:xfrm>
                <a:prstGeom prst="line">
                  <a:avLst/>
                </a:prstGeom>
                <a:ln w="15875">
                  <a:gradFill flip="none" rotWithShape="1">
                    <a:gsLst>
                      <a:gs pos="0">
                        <a:srgbClr val="FFAE3C"/>
                      </a:gs>
                      <a:gs pos="0">
                        <a:srgbClr val="FFAE3C"/>
                      </a:gs>
                      <a:gs pos="100000">
                        <a:srgbClr val="C6E1B6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5" name="Group 734">
                <a:extLst>
                  <a:ext uri="{FF2B5EF4-FFF2-40B4-BE49-F238E27FC236}">
                    <a16:creationId xmlns:a16="http://schemas.microsoft.com/office/drawing/2014/main" id="{02D1040F-5FC1-948B-DF8F-B15554DA5349}"/>
                  </a:ext>
                </a:extLst>
              </p:cNvPr>
              <p:cNvGrpSpPr/>
              <p:nvPr/>
            </p:nvGrpSpPr>
            <p:grpSpPr>
              <a:xfrm>
                <a:off x="848581" y="1297586"/>
                <a:ext cx="641794" cy="164593"/>
                <a:chOff x="-88560" y="1547359"/>
                <a:chExt cx="641794" cy="164593"/>
              </a:xfrm>
            </p:grpSpPr>
            <p:sp>
              <p:nvSpPr>
                <p:cNvPr id="736" name="Rounded Rectangle 735">
                  <a:extLst>
                    <a:ext uri="{FF2B5EF4-FFF2-40B4-BE49-F238E27FC236}">
                      <a16:creationId xmlns:a16="http://schemas.microsoft.com/office/drawing/2014/main" id="{89601EA5-D9FE-0C8B-CFE7-CB80F4335A18}"/>
                    </a:ext>
                  </a:extLst>
                </p:cNvPr>
                <p:cNvSpPr/>
                <p:nvPr/>
              </p:nvSpPr>
              <p:spPr>
                <a:xfrm>
                  <a:off x="-88560" y="1547359"/>
                  <a:ext cx="641794" cy="164592"/>
                </a:xfrm>
                <a:prstGeom prst="roundRect">
                  <a:avLst/>
                </a:prstGeom>
                <a:gradFill>
                  <a:gsLst>
                    <a:gs pos="73000">
                      <a:srgbClr val="C6E1B6"/>
                    </a:gs>
                    <a:gs pos="100000">
                      <a:srgbClr val="C6E1B6"/>
                    </a:gs>
                    <a:gs pos="0">
                      <a:srgbClr val="FFE69A"/>
                    </a:gs>
                  </a:gsLst>
                  <a:lin ang="10800000" scaled="1"/>
                </a:gradFill>
                <a:ln w="381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+mn-ea"/>
                      <a:cs typeface="+mn-cs"/>
                    </a:rPr>
                    <a:t>...</a:t>
                  </a:r>
                  <a:endParaRPr kumimoji="0" lang="en-CH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7" name="Straight Connector 736">
                  <a:extLst>
                    <a:ext uri="{FF2B5EF4-FFF2-40B4-BE49-F238E27FC236}">
                      <a16:creationId xmlns:a16="http://schemas.microsoft.com/office/drawing/2014/main" id="{F50A1E22-65E2-939F-7F03-4A813F2BA8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0484" y="1547360"/>
                  <a:ext cx="583718" cy="0"/>
                </a:xfrm>
                <a:prstGeom prst="line">
                  <a:avLst/>
                </a:prstGeom>
                <a:ln w="15875">
                  <a:gradFill flip="none" rotWithShape="1">
                    <a:gsLst>
                      <a:gs pos="100000">
                        <a:srgbClr val="FFAE3C"/>
                      </a:gs>
                      <a:gs pos="100000">
                        <a:srgbClr val="FFAE3C"/>
                      </a:gs>
                      <a:gs pos="0">
                        <a:srgbClr val="C6E1B6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8" name="Straight Connector 737">
                  <a:extLst>
                    <a:ext uri="{FF2B5EF4-FFF2-40B4-BE49-F238E27FC236}">
                      <a16:creationId xmlns:a16="http://schemas.microsoft.com/office/drawing/2014/main" id="{264CFEA3-E8FF-F1C4-0435-9A41177601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30484" y="1711951"/>
                  <a:ext cx="583718" cy="1"/>
                </a:xfrm>
                <a:prstGeom prst="line">
                  <a:avLst/>
                </a:prstGeom>
                <a:ln w="15875">
                  <a:gradFill flip="none" rotWithShape="1">
                    <a:gsLst>
                      <a:gs pos="100000">
                        <a:srgbClr val="FFAE3C"/>
                      </a:gs>
                      <a:gs pos="100000">
                        <a:srgbClr val="FFAE3C"/>
                      </a:gs>
                      <a:gs pos="0">
                        <a:srgbClr val="C6E1B6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42" name="TextBox 741">
              <a:extLst>
                <a:ext uri="{FF2B5EF4-FFF2-40B4-BE49-F238E27FC236}">
                  <a16:creationId xmlns:a16="http://schemas.microsoft.com/office/drawing/2014/main" id="{A30EC7C1-C7F2-BFB2-353A-63CC11FB8E93}"/>
                </a:ext>
              </a:extLst>
            </p:cNvPr>
            <p:cNvSpPr txBox="1"/>
            <p:nvPr/>
          </p:nvSpPr>
          <p:spPr>
            <a:xfrm>
              <a:off x="1347786" y="4895313"/>
              <a:ext cx="1883924" cy="1692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 Genome (Target):</a:t>
              </a:r>
            </a:p>
          </p:txBody>
        </p:sp>
        <p:pic>
          <p:nvPicPr>
            <p:cNvPr id="776" name="Graphic 775" descr="Database with solid fill">
              <a:extLst>
                <a:ext uri="{FF2B5EF4-FFF2-40B4-BE49-F238E27FC236}">
                  <a16:creationId xmlns:a16="http://schemas.microsoft.com/office/drawing/2014/main" id="{AE7B2BDD-40A2-A26A-20F2-E4FC783EA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42812" y="4804657"/>
              <a:ext cx="350588" cy="350588"/>
            </a:xfrm>
            <a:prstGeom prst="rect">
              <a:avLst/>
            </a:prstGeom>
          </p:spPr>
        </p:pic>
      </p:grpSp>
      <p:grpSp>
        <p:nvGrpSpPr>
          <p:cNvPr id="810" name="Group 809">
            <a:extLst>
              <a:ext uri="{FF2B5EF4-FFF2-40B4-BE49-F238E27FC236}">
                <a16:creationId xmlns:a16="http://schemas.microsoft.com/office/drawing/2014/main" id="{531513AB-3BF7-C246-3E86-2A81189833BA}"/>
              </a:ext>
            </a:extLst>
          </p:cNvPr>
          <p:cNvGrpSpPr/>
          <p:nvPr/>
        </p:nvGrpSpPr>
        <p:grpSpPr>
          <a:xfrm>
            <a:off x="1839469" y="3857208"/>
            <a:ext cx="3629677" cy="345816"/>
            <a:chOff x="1839469" y="3857208"/>
            <a:chExt cx="3629677" cy="345816"/>
          </a:xfrm>
        </p:grpSpPr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id="{84AEF3DB-649C-856A-764F-291C899F9D2D}"/>
                </a:ext>
              </a:extLst>
            </p:cNvPr>
            <p:cNvSpPr/>
            <p:nvPr/>
          </p:nvSpPr>
          <p:spPr>
            <a:xfrm>
              <a:off x="3942098" y="3971647"/>
              <a:ext cx="1527048" cy="165426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AA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CC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GG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C</a:t>
              </a:r>
              <a:endParaRPr kumimoji="0" lang="en-CH" sz="11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grpSp>
          <p:nvGrpSpPr>
            <p:cNvPr id="807" name="Group 806">
              <a:extLst>
                <a:ext uri="{FF2B5EF4-FFF2-40B4-BE49-F238E27FC236}">
                  <a16:creationId xmlns:a16="http://schemas.microsoft.com/office/drawing/2014/main" id="{1D34E736-1E9E-1011-939A-A7C79B14FD2A}"/>
                </a:ext>
              </a:extLst>
            </p:cNvPr>
            <p:cNvGrpSpPr/>
            <p:nvPr/>
          </p:nvGrpSpPr>
          <p:grpSpPr>
            <a:xfrm>
              <a:off x="1839469" y="3857208"/>
              <a:ext cx="2019290" cy="345816"/>
              <a:chOff x="1839469" y="3857208"/>
              <a:chExt cx="2019290" cy="345816"/>
            </a:xfrm>
          </p:grpSpPr>
          <p:sp>
            <p:nvSpPr>
              <p:cNvPr id="743" name="TextBox 742">
                <a:extLst>
                  <a:ext uri="{FF2B5EF4-FFF2-40B4-BE49-F238E27FC236}">
                    <a16:creationId xmlns:a16="http://schemas.microsoft.com/office/drawing/2014/main" id="{6523732F-7ACC-8403-E540-2D89D7511A68}"/>
                  </a:ext>
                </a:extLst>
              </p:cNvPr>
              <p:cNvSpPr txBox="1"/>
              <p:nvPr/>
            </p:nvSpPr>
            <p:spPr>
              <a:xfrm>
                <a:off x="2169888" y="3971647"/>
                <a:ext cx="1688871" cy="1692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Sequencing Data (Query):</a:t>
                </a:r>
              </a:p>
            </p:txBody>
          </p:sp>
          <p:pic>
            <p:nvPicPr>
              <p:cNvPr id="777" name="Graphic 776" descr="DNA with solid fill">
                <a:extLst>
                  <a:ext uri="{FF2B5EF4-FFF2-40B4-BE49-F238E27FC236}">
                    <a16:creationId xmlns:a16="http://schemas.microsoft.com/office/drawing/2014/main" id="{AB492BBB-AB5E-535D-FCE3-8B926CCDFA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2474162">
                <a:off x="1839469" y="3857208"/>
                <a:ext cx="345816" cy="345816"/>
              </a:xfrm>
              <a:prstGeom prst="rect">
                <a:avLst/>
              </a:prstGeom>
            </p:spPr>
          </p:pic>
        </p:grpSp>
      </p:grpSp>
      <p:grpSp>
        <p:nvGrpSpPr>
          <p:cNvPr id="707" name="Group 706">
            <a:extLst>
              <a:ext uri="{FF2B5EF4-FFF2-40B4-BE49-F238E27FC236}">
                <a16:creationId xmlns:a16="http://schemas.microsoft.com/office/drawing/2014/main" id="{59377843-0A39-D9CB-B07A-BF408ED13969}"/>
              </a:ext>
            </a:extLst>
          </p:cNvPr>
          <p:cNvGrpSpPr/>
          <p:nvPr/>
        </p:nvGrpSpPr>
        <p:grpSpPr>
          <a:xfrm>
            <a:off x="707158" y="735034"/>
            <a:ext cx="7375592" cy="1389385"/>
            <a:chOff x="707158" y="735034"/>
            <a:chExt cx="7375592" cy="1389385"/>
          </a:xfrm>
        </p:grpSpPr>
        <p:sp>
          <p:nvSpPr>
            <p:cNvPr id="377" name="Rounded Rectangle 376">
              <a:extLst>
                <a:ext uri="{FF2B5EF4-FFF2-40B4-BE49-F238E27FC236}">
                  <a16:creationId xmlns:a16="http://schemas.microsoft.com/office/drawing/2014/main" id="{5AA4D02F-C216-C114-8FCE-40DD1D03D798}"/>
                </a:ext>
              </a:extLst>
            </p:cNvPr>
            <p:cNvSpPr/>
            <p:nvPr/>
          </p:nvSpPr>
          <p:spPr>
            <a:xfrm>
              <a:off x="1061250" y="807988"/>
              <a:ext cx="7021500" cy="1243479"/>
            </a:xfrm>
            <a:prstGeom prst="roundRect">
              <a:avLst/>
            </a:prstGeom>
            <a:solidFill>
              <a:srgbClr val="FFF3CD"/>
            </a:solidFill>
            <a:ln w="31750" cap="flat" cmpd="sng" algn="ctr">
              <a:solidFill>
                <a:srgbClr val="FFC30F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702" name="Group 701">
              <a:extLst>
                <a:ext uri="{FF2B5EF4-FFF2-40B4-BE49-F238E27FC236}">
                  <a16:creationId xmlns:a16="http://schemas.microsoft.com/office/drawing/2014/main" id="{29EE898B-A819-6027-55C2-ACEED8F9C8CD}"/>
                </a:ext>
              </a:extLst>
            </p:cNvPr>
            <p:cNvGrpSpPr/>
            <p:nvPr/>
          </p:nvGrpSpPr>
          <p:grpSpPr>
            <a:xfrm>
              <a:off x="707158" y="735034"/>
              <a:ext cx="338554" cy="1389385"/>
              <a:chOff x="695892" y="809914"/>
              <a:chExt cx="338554" cy="1389385"/>
            </a:xfrm>
          </p:grpSpPr>
          <p:pic>
            <p:nvPicPr>
              <p:cNvPr id="418" name="Picture 417">
                <a:extLst>
                  <a:ext uri="{FF2B5EF4-FFF2-40B4-BE49-F238E27FC236}">
                    <a16:creationId xmlns:a16="http://schemas.microsoft.com/office/drawing/2014/main" id="{619BE602-F84F-B147-BB54-45C4DA710D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611" y="809914"/>
                <a:ext cx="205115" cy="199417"/>
              </a:xfrm>
              <a:prstGeom prst="rect">
                <a:avLst/>
              </a:prstGeom>
            </p:spPr>
          </p:pic>
          <p:sp>
            <p:nvSpPr>
              <p:cNvPr id="419" name="TextBox 418">
                <a:extLst>
                  <a:ext uri="{FF2B5EF4-FFF2-40B4-BE49-F238E27FC236}">
                    <a16:creationId xmlns:a16="http://schemas.microsoft.com/office/drawing/2014/main" id="{D44DD367-904E-DFCF-B9E4-7AB71DA5A794}"/>
                  </a:ext>
                </a:extLst>
              </p:cNvPr>
              <p:cNvSpPr txBox="1"/>
              <p:nvPr/>
            </p:nvSpPr>
            <p:spPr>
              <a:xfrm rot="16200000">
                <a:off x="271245" y="1436099"/>
                <a:ext cx="1187847" cy="33855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Sequencing Data Generation</a:t>
                </a:r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91AA91A-B1F1-6012-F82C-9169535CF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57" y="95697"/>
            <a:ext cx="8954443" cy="770467"/>
          </a:xfrm>
        </p:spPr>
        <p:txBody>
          <a:bodyPr lIns="0" rIns="0">
            <a:noAutofit/>
          </a:bodyPr>
          <a:lstStyle/>
          <a:p>
            <a:r>
              <a:rPr lang="en-US" sz="3600" dirty="0">
                <a:latin typeface="Garamond" panose="02020404030301010803" pitchFamily="18" charset="0"/>
                <a:ea typeface="+mn-ea"/>
              </a:rPr>
              <a:t>Recall: A Common Genome Analysis Pipeline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434FA-FFBA-3622-E1A3-F7B07CED4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208C0006-3191-E779-AF5A-5F2EEA521BB3}"/>
              </a:ext>
            </a:extLst>
          </p:cNvPr>
          <p:cNvSpPr txBox="1"/>
          <p:nvPr/>
        </p:nvSpPr>
        <p:spPr>
          <a:xfrm>
            <a:off x="4743681" y="974915"/>
            <a:ext cx="995601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Sequencing</a:t>
            </a:r>
          </a:p>
        </p:txBody>
      </p:sp>
      <p:grpSp>
        <p:nvGrpSpPr>
          <p:cNvPr id="394" name="Group 393">
            <a:extLst>
              <a:ext uri="{FF2B5EF4-FFF2-40B4-BE49-F238E27FC236}">
                <a16:creationId xmlns:a16="http://schemas.microsoft.com/office/drawing/2014/main" id="{366177ED-14B1-A6EF-ED3D-E6195509A2F4}"/>
              </a:ext>
            </a:extLst>
          </p:cNvPr>
          <p:cNvGrpSpPr/>
          <p:nvPr/>
        </p:nvGrpSpPr>
        <p:grpSpPr>
          <a:xfrm>
            <a:off x="1229019" y="879811"/>
            <a:ext cx="1090784" cy="865552"/>
            <a:chOff x="827584" y="1256580"/>
            <a:chExt cx="1326462" cy="1052568"/>
          </a:xfrm>
        </p:grpSpPr>
        <p:pic>
          <p:nvPicPr>
            <p:cNvPr id="395" name="Content Placeholder 4">
              <a:extLst>
                <a:ext uri="{FF2B5EF4-FFF2-40B4-BE49-F238E27FC236}">
                  <a16:creationId xmlns:a16="http://schemas.microsoft.com/office/drawing/2014/main" id="{AB0C006C-AE62-E676-6E09-CD29CFADE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382397">
              <a:off x="1234271" y="1734584"/>
              <a:ext cx="341156" cy="807971"/>
            </a:xfrm>
            <a:prstGeom prst="rect">
              <a:avLst/>
            </a:prstGeom>
          </p:spPr>
        </p:pic>
        <p:sp>
          <p:nvSpPr>
            <p:cNvPr id="396" name="TextBox 395">
              <a:extLst>
                <a:ext uri="{FF2B5EF4-FFF2-40B4-BE49-F238E27FC236}">
                  <a16:creationId xmlns:a16="http://schemas.microsoft.com/office/drawing/2014/main" id="{CFDF7061-8CEC-3F4B-5512-EFB5D1683EB7}"/>
                </a:ext>
              </a:extLst>
            </p:cNvPr>
            <p:cNvSpPr txBox="1"/>
            <p:nvPr/>
          </p:nvSpPr>
          <p:spPr>
            <a:xfrm>
              <a:off x="827584" y="1256580"/>
              <a:ext cx="1326462" cy="41170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DNA</a:t>
              </a:r>
              <a:b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Molecule</a:t>
              </a:r>
            </a:p>
          </p:txBody>
        </p:sp>
      </p:grpSp>
      <p:grpSp>
        <p:nvGrpSpPr>
          <p:cNvPr id="398" name="Group 397">
            <a:extLst>
              <a:ext uri="{FF2B5EF4-FFF2-40B4-BE49-F238E27FC236}">
                <a16:creationId xmlns:a16="http://schemas.microsoft.com/office/drawing/2014/main" id="{7B68314F-A575-05D9-9CEC-03A673B7DF91}"/>
              </a:ext>
            </a:extLst>
          </p:cNvPr>
          <p:cNvGrpSpPr/>
          <p:nvPr/>
        </p:nvGrpSpPr>
        <p:grpSpPr>
          <a:xfrm>
            <a:off x="3020372" y="879811"/>
            <a:ext cx="1022741" cy="1014217"/>
            <a:chOff x="2627784" y="1256580"/>
            <a:chExt cx="1243718" cy="1233354"/>
          </a:xfrm>
        </p:grpSpPr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D25AFDC5-3F4E-E508-3096-59E2F66E19C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81591" y="1804056"/>
              <a:ext cx="936104" cy="685878"/>
              <a:chOff x="976557" y="7482329"/>
              <a:chExt cx="3585556" cy="2627118"/>
            </a:xfrm>
          </p:grpSpPr>
          <p:pic>
            <p:nvPicPr>
              <p:cNvPr id="401" name="Picture 400">
                <a:extLst>
                  <a:ext uri="{FF2B5EF4-FFF2-40B4-BE49-F238E27FC236}">
                    <a16:creationId xmlns:a16="http://schemas.microsoft.com/office/drawing/2014/main" id="{CFB31C9A-209F-DEDB-EDFB-956C3A23B7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76557" y="7680297"/>
                <a:ext cx="2034354" cy="2429150"/>
              </a:xfrm>
              <a:prstGeom prst="rect">
                <a:avLst/>
              </a:prstGeom>
            </p:spPr>
          </p:pic>
          <p:pic>
            <p:nvPicPr>
              <p:cNvPr id="402" name="Picture 401">
                <a:extLst>
                  <a:ext uri="{FF2B5EF4-FFF2-40B4-BE49-F238E27FC236}">
                    <a16:creationId xmlns:a16="http://schemas.microsoft.com/office/drawing/2014/main" id="{5A2378A0-6AD9-E3CE-7103-24F3E13D5C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4672758">
                <a:off x="2661899" y="7483973"/>
                <a:ext cx="1610543" cy="1607256"/>
              </a:xfrm>
              <a:prstGeom prst="rect">
                <a:avLst/>
              </a:prstGeom>
            </p:spPr>
          </p:pic>
          <p:sp>
            <p:nvSpPr>
              <p:cNvPr id="403" name="Arc 402">
                <a:extLst>
                  <a:ext uri="{FF2B5EF4-FFF2-40B4-BE49-F238E27FC236}">
                    <a16:creationId xmlns:a16="http://schemas.microsoft.com/office/drawing/2014/main" id="{A2B53680-1502-3A4A-EFD9-B7930CD29586}"/>
                  </a:ext>
                </a:extLst>
              </p:cNvPr>
              <p:cNvSpPr/>
              <p:nvPr/>
            </p:nvSpPr>
            <p:spPr>
              <a:xfrm rot="1280361">
                <a:off x="3913257" y="8508696"/>
                <a:ext cx="648856" cy="319078"/>
              </a:xfrm>
              <a:prstGeom prst="arc">
                <a:avLst>
                  <a:gd name="adj1" fmla="val 16200000"/>
                  <a:gd name="adj2" fmla="val 20861098"/>
                </a:avLst>
              </a:prstGeom>
              <a:ln w="92075">
                <a:solidFill>
                  <a:srgbClr val="FF61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04" name="Arc 403">
                <a:extLst>
                  <a:ext uri="{FF2B5EF4-FFF2-40B4-BE49-F238E27FC236}">
                    <a16:creationId xmlns:a16="http://schemas.microsoft.com/office/drawing/2014/main" id="{CA5EC674-CD3D-FDAB-D1DF-CF1C5A6922B9}"/>
                  </a:ext>
                </a:extLst>
              </p:cNvPr>
              <p:cNvSpPr/>
              <p:nvPr/>
            </p:nvSpPr>
            <p:spPr>
              <a:xfrm rot="1976593" flipV="1">
                <a:off x="3776748" y="8657014"/>
                <a:ext cx="648856" cy="319078"/>
              </a:xfrm>
              <a:prstGeom prst="arc">
                <a:avLst>
                  <a:gd name="adj1" fmla="val 16200000"/>
                  <a:gd name="adj2" fmla="val 20861098"/>
                </a:avLst>
              </a:prstGeom>
              <a:ln w="92075">
                <a:solidFill>
                  <a:srgbClr val="FF61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05" name="Arc 404">
                <a:extLst>
                  <a:ext uri="{FF2B5EF4-FFF2-40B4-BE49-F238E27FC236}">
                    <a16:creationId xmlns:a16="http://schemas.microsoft.com/office/drawing/2014/main" id="{8DB230C9-8FF5-244B-60F8-7DA11472E520}"/>
                  </a:ext>
                </a:extLst>
              </p:cNvPr>
              <p:cNvSpPr/>
              <p:nvPr/>
            </p:nvSpPr>
            <p:spPr>
              <a:xfrm rot="1987043" flipH="1">
                <a:off x="2501734" y="7595833"/>
                <a:ext cx="648856" cy="319078"/>
              </a:xfrm>
              <a:prstGeom prst="arc">
                <a:avLst>
                  <a:gd name="adj1" fmla="val 16200000"/>
                  <a:gd name="adj2" fmla="val 20861098"/>
                </a:avLst>
              </a:prstGeom>
              <a:ln w="92075">
                <a:solidFill>
                  <a:srgbClr val="FF61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06" name="Arc 405">
                <a:extLst>
                  <a:ext uri="{FF2B5EF4-FFF2-40B4-BE49-F238E27FC236}">
                    <a16:creationId xmlns:a16="http://schemas.microsoft.com/office/drawing/2014/main" id="{1F4CFA71-AE91-1BD8-7E2F-A2A10CC63B73}"/>
                  </a:ext>
                </a:extLst>
              </p:cNvPr>
              <p:cNvSpPr/>
              <p:nvPr/>
            </p:nvSpPr>
            <p:spPr>
              <a:xfrm rot="1810581" flipH="1" flipV="1">
                <a:off x="2393149" y="7760013"/>
                <a:ext cx="648856" cy="319078"/>
              </a:xfrm>
              <a:prstGeom prst="arc">
                <a:avLst>
                  <a:gd name="adj1" fmla="val 16200000"/>
                  <a:gd name="adj2" fmla="val 20861098"/>
                </a:avLst>
              </a:prstGeom>
              <a:ln w="92075">
                <a:solidFill>
                  <a:srgbClr val="FF61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400" name="TextBox 399">
              <a:extLst>
                <a:ext uri="{FF2B5EF4-FFF2-40B4-BE49-F238E27FC236}">
                  <a16:creationId xmlns:a16="http://schemas.microsoft.com/office/drawing/2014/main" id="{F445F818-65BF-100F-EC5D-D8FDFD413192}"/>
                </a:ext>
              </a:extLst>
            </p:cNvPr>
            <p:cNvSpPr txBox="1"/>
            <p:nvPr/>
          </p:nvSpPr>
          <p:spPr>
            <a:xfrm>
              <a:off x="2627784" y="1256580"/>
              <a:ext cx="1243718" cy="41170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Library Preparation</a:t>
              </a:r>
            </a:p>
          </p:txBody>
        </p:sp>
      </p:grpSp>
      <p:grpSp>
        <p:nvGrpSpPr>
          <p:cNvPr id="692" name="Group 691">
            <a:extLst>
              <a:ext uri="{FF2B5EF4-FFF2-40B4-BE49-F238E27FC236}">
                <a16:creationId xmlns:a16="http://schemas.microsoft.com/office/drawing/2014/main" id="{96A5B9D6-18A2-0987-2E0A-3F2EBF36CB5A}"/>
              </a:ext>
            </a:extLst>
          </p:cNvPr>
          <p:cNvGrpSpPr/>
          <p:nvPr/>
        </p:nvGrpSpPr>
        <p:grpSpPr>
          <a:xfrm>
            <a:off x="6651048" y="1252548"/>
            <a:ext cx="1150984" cy="660392"/>
            <a:chOff x="6571189" y="1411425"/>
            <a:chExt cx="1055912" cy="605843"/>
          </a:xfrm>
        </p:grpSpPr>
        <p:sp>
          <p:nvSpPr>
            <p:cNvPr id="678" name="Rectangle 677">
              <a:extLst>
                <a:ext uri="{FF2B5EF4-FFF2-40B4-BE49-F238E27FC236}">
                  <a16:creationId xmlns:a16="http://schemas.microsoft.com/office/drawing/2014/main" id="{B1FFFCE7-37A0-39AC-A7A9-18BAA25790DA}"/>
                </a:ext>
              </a:extLst>
            </p:cNvPr>
            <p:cNvSpPr/>
            <p:nvPr/>
          </p:nvSpPr>
          <p:spPr>
            <a:xfrm>
              <a:off x="6571189" y="1411425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GG</a:t>
              </a:r>
              <a:endParaRPr kumimoji="0" lang="en-CH" sz="11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sp>
          <p:nvSpPr>
            <p:cNvPr id="679" name="Rectangle 678">
              <a:extLst>
                <a:ext uri="{FF2B5EF4-FFF2-40B4-BE49-F238E27FC236}">
                  <a16:creationId xmlns:a16="http://schemas.microsoft.com/office/drawing/2014/main" id="{FA87A537-6BC2-40DE-2C36-398423068508}"/>
                </a:ext>
              </a:extLst>
            </p:cNvPr>
            <p:cNvSpPr/>
            <p:nvPr/>
          </p:nvSpPr>
          <p:spPr>
            <a:xfrm>
              <a:off x="6804169" y="1656729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CC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endParaRPr kumimoji="0" lang="en-CH" sz="11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sp>
          <p:nvSpPr>
            <p:cNvPr id="680" name="Rectangle 679">
              <a:extLst>
                <a:ext uri="{FF2B5EF4-FFF2-40B4-BE49-F238E27FC236}">
                  <a16:creationId xmlns:a16="http://schemas.microsoft.com/office/drawing/2014/main" id="{DADCDB5E-16D4-09E5-979C-4E3937895C29}"/>
                </a:ext>
              </a:extLst>
            </p:cNvPr>
            <p:cNvSpPr/>
            <p:nvPr/>
          </p:nvSpPr>
          <p:spPr>
            <a:xfrm>
              <a:off x="7121886" y="1455428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GG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endParaRPr kumimoji="0" lang="en-CH" sz="11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id="{AC34A3D2-AEF7-A244-6E60-364935C60ED7}"/>
                </a:ext>
              </a:extLst>
            </p:cNvPr>
            <p:cNvSpPr/>
            <p:nvPr/>
          </p:nvSpPr>
          <p:spPr>
            <a:xfrm>
              <a:off x="6600416" y="1865507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AA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CC</a:t>
              </a:r>
              <a:endParaRPr kumimoji="0" lang="en-CH" sz="11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id="{F684527F-9DC0-64BB-DE5B-36E729D59496}"/>
                </a:ext>
              </a:extLst>
            </p:cNvPr>
            <p:cNvSpPr/>
            <p:nvPr/>
          </p:nvSpPr>
          <p:spPr>
            <a:xfrm>
              <a:off x="7151613" y="1858030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endParaRPr kumimoji="0" lang="en-CH" sz="11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</p:grpSp>
      <p:sp>
        <p:nvSpPr>
          <p:cNvPr id="676" name="Rectangle 675">
            <a:extLst>
              <a:ext uri="{FF2B5EF4-FFF2-40B4-BE49-F238E27FC236}">
                <a16:creationId xmlns:a16="http://schemas.microsoft.com/office/drawing/2014/main" id="{29C7E230-CA63-A0C1-3728-AEFD8DB5F6D0}"/>
              </a:ext>
            </a:extLst>
          </p:cNvPr>
          <p:cNvSpPr/>
          <p:nvPr/>
        </p:nvSpPr>
        <p:spPr>
          <a:xfrm>
            <a:off x="6612847" y="1197819"/>
            <a:ext cx="1231709" cy="769760"/>
          </a:xfrm>
          <a:prstGeom prst="rect">
            <a:avLst/>
          </a:prstGeom>
          <a:solidFill>
            <a:srgbClr val="FFF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" name="TextBox 408">
            <a:extLst>
              <a:ext uri="{FF2B5EF4-FFF2-40B4-BE49-F238E27FC236}">
                <a16:creationId xmlns:a16="http://schemas.microsoft.com/office/drawing/2014/main" id="{D44B9CE9-DD98-F015-C1D6-81BB56F6DF35}"/>
              </a:ext>
            </a:extLst>
          </p:cNvPr>
          <p:cNvSpPr txBox="1"/>
          <p:nvPr/>
        </p:nvSpPr>
        <p:spPr>
          <a:xfrm>
            <a:off x="6439852" y="878492"/>
            <a:ext cx="1525858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</a:t>
            </a:r>
            <a:b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Sequencing Data</a:t>
            </a:r>
          </a:p>
        </p:txBody>
      </p:sp>
      <p:grpSp>
        <p:nvGrpSpPr>
          <p:cNvPr id="410" name="Group 409">
            <a:extLst>
              <a:ext uri="{FF2B5EF4-FFF2-40B4-BE49-F238E27FC236}">
                <a16:creationId xmlns:a16="http://schemas.microsoft.com/office/drawing/2014/main" id="{E3C023CF-91E7-062F-953D-7A86458D76A1}"/>
              </a:ext>
            </a:extLst>
          </p:cNvPr>
          <p:cNvGrpSpPr/>
          <p:nvPr/>
        </p:nvGrpSpPr>
        <p:grpSpPr>
          <a:xfrm>
            <a:off x="6781430" y="1307165"/>
            <a:ext cx="911895" cy="560390"/>
            <a:chOff x="6948264" y="1776271"/>
            <a:chExt cx="1108922" cy="681469"/>
          </a:xfrm>
        </p:grpSpPr>
        <p:grpSp>
          <p:nvGrpSpPr>
            <p:cNvPr id="411" name="Group 410">
              <a:extLst>
                <a:ext uri="{FF2B5EF4-FFF2-40B4-BE49-F238E27FC236}">
                  <a16:creationId xmlns:a16="http://schemas.microsoft.com/office/drawing/2014/main" id="{768E9F5C-3D59-AA02-86F1-75641F58075C}"/>
                </a:ext>
              </a:extLst>
            </p:cNvPr>
            <p:cNvGrpSpPr/>
            <p:nvPr/>
          </p:nvGrpSpPr>
          <p:grpSpPr>
            <a:xfrm>
              <a:off x="6948264" y="1776271"/>
              <a:ext cx="1108922" cy="681469"/>
              <a:chOff x="2857077" y="2235844"/>
              <a:chExt cx="1108922" cy="681469"/>
            </a:xfrm>
          </p:grpSpPr>
          <p:cxnSp>
            <p:nvCxnSpPr>
              <p:cNvPr id="416" name="Straight Arrow Connector 415">
                <a:extLst>
                  <a:ext uri="{FF2B5EF4-FFF2-40B4-BE49-F238E27FC236}">
                    <a16:creationId xmlns:a16="http://schemas.microsoft.com/office/drawing/2014/main" id="{4FEBF0B9-D65A-BE74-793B-E3F871D21F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7077" y="2917313"/>
                <a:ext cx="110892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Arrow Connector 416">
                <a:extLst>
                  <a:ext uri="{FF2B5EF4-FFF2-40B4-BE49-F238E27FC236}">
                    <a16:creationId xmlns:a16="http://schemas.microsoft.com/office/drawing/2014/main" id="{1900B217-26D1-0FCC-25A5-5C3BCE96D6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57077" y="2235844"/>
                <a:ext cx="4372" cy="68146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2" name="Group 411">
              <a:extLst>
                <a:ext uri="{FF2B5EF4-FFF2-40B4-BE49-F238E27FC236}">
                  <a16:creationId xmlns:a16="http://schemas.microsoft.com/office/drawing/2014/main" id="{F46BBF9D-936A-DA6B-6D3B-914F5BBC5E51}"/>
                </a:ext>
              </a:extLst>
            </p:cNvPr>
            <p:cNvGrpSpPr/>
            <p:nvPr/>
          </p:nvGrpSpPr>
          <p:grpSpPr>
            <a:xfrm>
              <a:off x="6981644" y="1976087"/>
              <a:ext cx="959736" cy="398532"/>
              <a:chOff x="6981644" y="1976087"/>
              <a:chExt cx="959736" cy="398532"/>
            </a:xfrm>
          </p:grpSpPr>
          <p:pic>
            <p:nvPicPr>
              <p:cNvPr id="413" name="Graphic 412" descr="Heartbeat with solid fill">
                <a:extLst>
                  <a:ext uri="{FF2B5EF4-FFF2-40B4-BE49-F238E27FC236}">
                    <a16:creationId xmlns:a16="http://schemas.microsoft.com/office/drawing/2014/main" id="{CF0790C1-AF5C-4585-41B1-0D19390C68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p:blipFill>
            <p:spPr>
              <a:xfrm>
                <a:off x="6981644" y="197810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414" name="Graphic 413" descr="Heartbeat with solid fill">
                <a:extLst>
                  <a:ext uri="{FF2B5EF4-FFF2-40B4-BE49-F238E27FC236}">
                    <a16:creationId xmlns:a16="http://schemas.microsoft.com/office/drawing/2014/main" id="{A79BE17A-9FEF-5A17-D49E-8E14F0C0BA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p:blipFill>
            <p:spPr>
              <a:xfrm>
                <a:off x="7263253" y="197810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415" name="Graphic 414" descr="Heartbeat with solid fill">
                <a:extLst>
                  <a:ext uri="{FF2B5EF4-FFF2-40B4-BE49-F238E27FC236}">
                    <a16:creationId xmlns:a16="http://schemas.microsoft.com/office/drawing/2014/main" id="{71AF6F13-8291-7BA4-1897-EE3520C38D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p:blipFill>
            <p:spPr>
              <a:xfrm>
                <a:off x="7544862" y="1976087"/>
                <a:ext cx="396518" cy="396518"/>
              </a:xfrm>
              <a:prstGeom prst="rect">
                <a:avLst/>
              </a:prstGeom>
            </p:spPr>
          </p:pic>
        </p:grpSp>
      </p:grpSp>
      <p:sp>
        <p:nvSpPr>
          <p:cNvPr id="690" name="Rectangle 689">
            <a:extLst>
              <a:ext uri="{FF2B5EF4-FFF2-40B4-BE49-F238E27FC236}">
                <a16:creationId xmlns:a16="http://schemas.microsoft.com/office/drawing/2014/main" id="{A09D0E44-EF0C-8C4B-3994-B50A4E29939B}"/>
              </a:ext>
            </a:extLst>
          </p:cNvPr>
          <p:cNvSpPr/>
          <p:nvPr/>
        </p:nvSpPr>
        <p:spPr>
          <a:xfrm>
            <a:off x="7019343" y="895241"/>
            <a:ext cx="362013" cy="162984"/>
          </a:xfrm>
          <a:prstGeom prst="rect">
            <a:avLst/>
          </a:prstGeom>
          <a:solidFill>
            <a:srgbClr val="FFF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B0CD459-2135-5B21-F6A5-AD508C3E960E}"/>
              </a:ext>
            </a:extLst>
          </p:cNvPr>
          <p:cNvCxnSpPr>
            <a:cxnSpLocks/>
          </p:cNvCxnSpPr>
          <p:nvPr/>
        </p:nvCxnSpPr>
        <p:spPr>
          <a:xfrm>
            <a:off x="2239161" y="1585013"/>
            <a:ext cx="59803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ECF6E6E-96A7-8A1F-9A3E-22B8D0A372F1}"/>
              </a:ext>
            </a:extLst>
          </p:cNvPr>
          <p:cNvCxnSpPr>
            <a:cxnSpLocks/>
          </p:cNvCxnSpPr>
          <p:nvPr/>
        </p:nvCxnSpPr>
        <p:spPr>
          <a:xfrm>
            <a:off x="4053609" y="1585013"/>
            <a:ext cx="59803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C4F175-774A-AEDC-9B72-587847D2C4F0}"/>
              </a:ext>
            </a:extLst>
          </p:cNvPr>
          <p:cNvCxnSpPr>
            <a:cxnSpLocks/>
          </p:cNvCxnSpPr>
          <p:nvPr/>
        </p:nvCxnSpPr>
        <p:spPr>
          <a:xfrm>
            <a:off x="5887186" y="1585013"/>
            <a:ext cx="59803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7" name="Group 716">
            <a:extLst>
              <a:ext uri="{FF2B5EF4-FFF2-40B4-BE49-F238E27FC236}">
                <a16:creationId xmlns:a16="http://schemas.microsoft.com/office/drawing/2014/main" id="{451FD761-9E74-AB3D-7BB4-AAC7C90B8F4E}"/>
              </a:ext>
            </a:extLst>
          </p:cNvPr>
          <p:cNvGrpSpPr/>
          <p:nvPr/>
        </p:nvGrpSpPr>
        <p:grpSpPr>
          <a:xfrm>
            <a:off x="774924" y="2333425"/>
            <a:ext cx="3768694" cy="1080209"/>
            <a:chOff x="774924" y="2333425"/>
            <a:chExt cx="3768694" cy="1080209"/>
          </a:xfrm>
        </p:grpSpPr>
        <p:grpSp>
          <p:nvGrpSpPr>
            <p:cNvPr id="712" name="Group 711">
              <a:extLst>
                <a:ext uri="{FF2B5EF4-FFF2-40B4-BE49-F238E27FC236}">
                  <a16:creationId xmlns:a16="http://schemas.microsoft.com/office/drawing/2014/main" id="{37085869-AE23-4A47-21D4-015F3694A83D}"/>
                </a:ext>
              </a:extLst>
            </p:cNvPr>
            <p:cNvGrpSpPr/>
            <p:nvPr/>
          </p:nvGrpSpPr>
          <p:grpSpPr>
            <a:xfrm>
              <a:off x="774924" y="2333425"/>
              <a:ext cx="3768694" cy="1080209"/>
              <a:chOff x="774924" y="2333425"/>
              <a:chExt cx="3768694" cy="1080209"/>
            </a:xfrm>
          </p:grpSpPr>
          <p:sp>
            <p:nvSpPr>
              <p:cNvPr id="426" name="Rounded Rectangle 425">
                <a:extLst>
                  <a:ext uri="{FF2B5EF4-FFF2-40B4-BE49-F238E27FC236}">
                    <a16:creationId xmlns:a16="http://schemas.microsoft.com/office/drawing/2014/main" id="{7978EBC0-A5F3-DA72-1221-B05E27294502}"/>
                  </a:ext>
                </a:extLst>
              </p:cNvPr>
              <p:cNvSpPr/>
              <p:nvPr/>
            </p:nvSpPr>
            <p:spPr>
              <a:xfrm>
                <a:off x="1061249" y="2333425"/>
                <a:ext cx="3482369" cy="1080209"/>
              </a:xfrm>
              <a:prstGeom prst="roundRect">
                <a:avLst/>
              </a:prstGeom>
              <a:solidFill>
                <a:srgbClr val="FEEADB"/>
              </a:solidFill>
              <a:ln w="31750" cap="flat" cmpd="sng" algn="ctr">
                <a:solidFill>
                  <a:srgbClr val="E46C0B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701" name="Group 700">
                <a:extLst>
                  <a:ext uri="{FF2B5EF4-FFF2-40B4-BE49-F238E27FC236}">
                    <a16:creationId xmlns:a16="http://schemas.microsoft.com/office/drawing/2014/main" id="{6CFFBB53-793C-2C71-3556-6CE7695CCBA4}"/>
                  </a:ext>
                </a:extLst>
              </p:cNvPr>
              <p:cNvGrpSpPr/>
              <p:nvPr/>
            </p:nvGrpSpPr>
            <p:grpSpPr>
              <a:xfrm>
                <a:off x="774924" y="2364486"/>
                <a:ext cx="203023" cy="1007530"/>
                <a:chOff x="743701" y="2329134"/>
                <a:chExt cx="203023" cy="1007530"/>
              </a:xfrm>
            </p:grpSpPr>
            <p:sp>
              <p:nvSpPr>
                <p:cNvPr id="424" name="TextBox 423">
                  <a:extLst>
                    <a:ext uri="{FF2B5EF4-FFF2-40B4-BE49-F238E27FC236}">
                      <a16:creationId xmlns:a16="http://schemas.microsoft.com/office/drawing/2014/main" id="{276AC674-D4CE-E6C9-2AE6-7EA05E54B937}"/>
                    </a:ext>
                  </a:extLst>
                </p:cNvPr>
                <p:cNvSpPr txBox="1"/>
                <p:nvPr/>
              </p:nvSpPr>
              <p:spPr>
                <a:xfrm rot="16200000">
                  <a:off x="444672" y="2851485"/>
                  <a:ext cx="801081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Translating</a:t>
                  </a:r>
                </a:p>
              </p:txBody>
            </p:sp>
            <p:pic>
              <p:nvPicPr>
                <p:cNvPr id="425" name="Picture 424">
                  <a:extLst>
                    <a:ext uri="{FF2B5EF4-FFF2-40B4-BE49-F238E27FC236}">
                      <a16:creationId xmlns:a16="http://schemas.microsoft.com/office/drawing/2014/main" id="{7C2C208A-FCA0-8F04-DF95-D678E6CF77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43701" y="2329134"/>
                  <a:ext cx="203023" cy="20302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93922741-306C-C2F3-B2B9-FA52091CA751}"/>
                </a:ext>
              </a:extLst>
            </p:cNvPr>
            <p:cNvGrpSpPr/>
            <p:nvPr/>
          </p:nvGrpSpPr>
          <p:grpSpPr>
            <a:xfrm>
              <a:off x="1229019" y="2520432"/>
              <a:ext cx="3216392" cy="695637"/>
              <a:chOff x="1229019" y="2520432"/>
              <a:chExt cx="3216392" cy="695637"/>
            </a:xfrm>
          </p:grpSpPr>
          <p:grpSp>
            <p:nvGrpSpPr>
              <p:cNvPr id="691" name="Group 690">
                <a:extLst>
                  <a:ext uri="{FF2B5EF4-FFF2-40B4-BE49-F238E27FC236}">
                    <a16:creationId xmlns:a16="http://schemas.microsoft.com/office/drawing/2014/main" id="{1E212967-3482-BA09-9949-B0972567A6C3}"/>
                  </a:ext>
                </a:extLst>
              </p:cNvPr>
              <p:cNvGrpSpPr/>
              <p:nvPr/>
            </p:nvGrpSpPr>
            <p:grpSpPr>
              <a:xfrm>
                <a:off x="1229019" y="2520432"/>
                <a:ext cx="947437" cy="695637"/>
                <a:chOff x="1370689" y="2521673"/>
                <a:chExt cx="947437" cy="695637"/>
              </a:xfrm>
            </p:grpSpPr>
            <p:grpSp>
              <p:nvGrpSpPr>
                <p:cNvPr id="432" name="Group 431">
                  <a:extLst>
                    <a:ext uri="{FF2B5EF4-FFF2-40B4-BE49-F238E27FC236}">
                      <a16:creationId xmlns:a16="http://schemas.microsoft.com/office/drawing/2014/main" id="{DEAD6161-85AF-E7C3-B254-A3569028B128}"/>
                    </a:ext>
                  </a:extLst>
                </p:cNvPr>
                <p:cNvGrpSpPr/>
                <p:nvPr/>
              </p:nvGrpSpPr>
              <p:grpSpPr>
                <a:xfrm>
                  <a:off x="1370689" y="2697693"/>
                  <a:ext cx="947437" cy="519617"/>
                  <a:chOff x="857024" y="3582248"/>
                  <a:chExt cx="1152144" cy="631887"/>
                </a:xfrm>
              </p:grpSpPr>
              <p:pic>
                <p:nvPicPr>
                  <p:cNvPr id="434" name="Picture 433">
                    <a:extLst>
                      <a:ext uri="{FF2B5EF4-FFF2-40B4-BE49-F238E27FC236}">
                        <a16:creationId xmlns:a16="http://schemas.microsoft.com/office/drawing/2014/main" id="{C67F33A7-7C5B-4842-FFB8-295EE2C6F17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t="20501" b="19645"/>
                  <a:stretch/>
                </p:blipFill>
                <p:spPr>
                  <a:xfrm>
                    <a:off x="857024" y="3582248"/>
                    <a:ext cx="1152144" cy="631887"/>
                  </a:xfrm>
                  <a:prstGeom prst="rect">
                    <a:avLst/>
                  </a:prstGeom>
                </p:spPr>
              </p:pic>
              <p:pic>
                <p:nvPicPr>
                  <p:cNvPr id="435" name="Picture 434">
                    <a:extLst>
                      <a:ext uri="{FF2B5EF4-FFF2-40B4-BE49-F238E27FC236}">
                        <a16:creationId xmlns:a16="http://schemas.microsoft.com/office/drawing/2014/main" id="{49D541EC-DAF4-86D5-C685-6BA840CEE49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209708" y="3643487"/>
                    <a:ext cx="446777" cy="40938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33" name="TextBox 432">
                  <a:extLst>
                    <a:ext uri="{FF2B5EF4-FFF2-40B4-BE49-F238E27FC236}">
                      <a16:creationId xmlns:a16="http://schemas.microsoft.com/office/drawing/2014/main" id="{BB7E211D-F7A3-1C99-CBFC-4F86FE3964F0}"/>
                    </a:ext>
                  </a:extLst>
                </p:cNvPr>
                <p:cNvSpPr txBox="1"/>
                <p:nvPr/>
              </p:nvSpPr>
              <p:spPr>
                <a:xfrm>
                  <a:off x="1450993" y="2521673"/>
                  <a:ext cx="786825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Basecalling</a:t>
                  </a:r>
                </a:p>
              </p:txBody>
            </p:sp>
          </p:grpSp>
          <p:grpSp>
            <p:nvGrpSpPr>
              <p:cNvPr id="698" name="Group 697">
                <a:extLst>
                  <a:ext uri="{FF2B5EF4-FFF2-40B4-BE49-F238E27FC236}">
                    <a16:creationId xmlns:a16="http://schemas.microsoft.com/office/drawing/2014/main" id="{73CF9FB7-BFB6-FE40-C761-26E9FE88E5A6}"/>
                  </a:ext>
                </a:extLst>
              </p:cNvPr>
              <p:cNvGrpSpPr/>
              <p:nvPr/>
            </p:nvGrpSpPr>
            <p:grpSpPr>
              <a:xfrm>
                <a:off x="2918363" y="2609260"/>
                <a:ext cx="1527048" cy="532154"/>
                <a:chOff x="2918363" y="2609260"/>
                <a:chExt cx="1527048" cy="532154"/>
              </a:xfrm>
            </p:grpSpPr>
            <p:sp>
              <p:nvSpPr>
                <p:cNvPr id="430" name="Rectangle 429">
                  <a:extLst>
                    <a:ext uri="{FF2B5EF4-FFF2-40B4-BE49-F238E27FC236}">
                      <a16:creationId xmlns:a16="http://schemas.microsoft.com/office/drawing/2014/main" id="{0F42F0B0-0C78-DE0C-ACA8-C94DD671723C}"/>
                    </a:ext>
                  </a:extLst>
                </p:cNvPr>
                <p:cNvSpPr/>
                <p:nvPr/>
              </p:nvSpPr>
              <p:spPr>
                <a:xfrm>
                  <a:off x="2918363" y="2975988"/>
                  <a:ext cx="1527048" cy="165426"/>
                </a:xfrm>
                <a:prstGeom prst="rect">
                  <a:avLst/>
                </a:prstGeom>
                <a:solidFill>
                  <a:srgbClr val="F8F3E1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+mn-ea"/>
                      <a:cs typeface="+mn-cs"/>
                    </a:rPr>
                    <a:t>AA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+mn-ea"/>
                      <a:cs typeface="+mn-cs"/>
                    </a:rPr>
                    <a:t>G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+mn-ea"/>
                      <a:cs typeface="+mn-cs"/>
                    </a:rPr>
                    <a:t>CC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+mn-ea"/>
                      <a:cs typeface="+mn-cs"/>
                    </a:rPr>
                    <a:t>T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+mn-ea"/>
                      <a:cs typeface="+mn-cs"/>
                    </a:rPr>
                    <a:t>A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+mn-ea"/>
                      <a:cs typeface="+mn-cs"/>
                    </a:rPr>
                    <a:t>T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+mn-ea"/>
                      <a:cs typeface="+mn-cs"/>
                    </a:rPr>
                    <a:t>A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+mn-ea"/>
                      <a:cs typeface="+mn-cs"/>
                    </a:rPr>
                    <a:t>T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+mn-ea"/>
                      <a:cs typeface="+mn-cs"/>
                    </a:rPr>
                    <a:t>GG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+mn-ea"/>
                      <a:cs typeface="+mn-cs"/>
                    </a:rPr>
                    <a:t>T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+mn-ea"/>
                      <a:cs typeface="+mn-cs"/>
                    </a:rPr>
                    <a:t>A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+mn-ea"/>
                      <a:cs typeface="+mn-cs"/>
                    </a:rPr>
                    <a:t>G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+mn-ea"/>
                      <a:cs typeface="+mn-cs"/>
                    </a:rPr>
                    <a:t>T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+mn-ea"/>
                      <a:cs typeface="+mn-cs"/>
                    </a:rPr>
                    <a:t>C</a:t>
                  </a:r>
                  <a:endParaRPr kumimoji="0" lang="en-CH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TextBox 430">
                  <a:extLst>
                    <a:ext uri="{FF2B5EF4-FFF2-40B4-BE49-F238E27FC236}">
                      <a16:creationId xmlns:a16="http://schemas.microsoft.com/office/drawing/2014/main" id="{4D88A24C-33D8-C9DE-165F-BEBED5AC1109}"/>
                    </a:ext>
                  </a:extLst>
                </p:cNvPr>
                <p:cNvSpPr txBox="1"/>
                <p:nvPr/>
              </p:nvSpPr>
              <p:spPr>
                <a:xfrm>
                  <a:off x="3078991" y="2609260"/>
                  <a:ext cx="1205792" cy="3385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Basecalled</a:t>
                  </a: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Sequencing Data</a:t>
                  </a:r>
                </a:p>
              </p:txBody>
            </p:sp>
          </p:grp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A971BF8A-EF4B-96C9-267B-BCDC6EC61C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8390" y="2871765"/>
                <a:ext cx="59803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6" name="Group 715">
            <a:extLst>
              <a:ext uri="{FF2B5EF4-FFF2-40B4-BE49-F238E27FC236}">
                <a16:creationId xmlns:a16="http://schemas.microsoft.com/office/drawing/2014/main" id="{D1434567-4E10-7CF3-FBD4-25A702D5887C}"/>
              </a:ext>
            </a:extLst>
          </p:cNvPr>
          <p:cNvGrpSpPr/>
          <p:nvPr/>
        </p:nvGrpSpPr>
        <p:grpSpPr>
          <a:xfrm>
            <a:off x="4723176" y="2269235"/>
            <a:ext cx="3623673" cy="1198031"/>
            <a:chOff x="4723176" y="2269235"/>
            <a:chExt cx="3623673" cy="1198031"/>
          </a:xfrm>
        </p:grpSpPr>
        <p:grpSp>
          <p:nvGrpSpPr>
            <p:cNvPr id="715" name="Group 714">
              <a:extLst>
                <a:ext uri="{FF2B5EF4-FFF2-40B4-BE49-F238E27FC236}">
                  <a16:creationId xmlns:a16="http://schemas.microsoft.com/office/drawing/2014/main" id="{14B5D5EF-7ED6-5108-7FF8-D7F645DB6C72}"/>
                </a:ext>
              </a:extLst>
            </p:cNvPr>
            <p:cNvGrpSpPr/>
            <p:nvPr/>
          </p:nvGrpSpPr>
          <p:grpSpPr>
            <a:xfrm>
              <a:off x="4723176" y="2269235"/>
              <a:ext cx="3623673" cy="1198031"/>
              <a:chOff x="4723176" y="2269235"/>
              <a:chExt cx="3623673" cy="1198031"/>
            </a:xfrm>
          </p:grpSpPr>
          <p:sp>
            <p:nvSpPr>
              <p:cNvPr id="440" name="Rounded Rectangle 439">
                <a:extLst>
                  <a:ext uri="{FF2B5EF4-FFF2-40B4-BE49-F238E27FC236}">
                    <a16:creationId xmlns:a16="http://schemas.microsoft.com/office/drawing/2014/main" id="{63F31FB9-A749-9B67-67CC-56699FBEFD8B}"/>
                  </a:ext>
                </a:extLst>
              </p:cNvPr>
              <p:cNvSpPr/>
              <p:nvPr/>
            </p:nvSpPr>
            <p:spPr>
              <a:xfrm>
                <a:off x="4723176" y="2329257"/>
                <a:ext cx="3359575" cy="1080209"/>
              </a:xfrm>
              <a:prstGeom prst="roundRect">
                <a:avLst/>
              </a:prstGeom>
              <a:solidFill>
                <a:srgbClr val="FEEADB"/>
              </a:solidFill>
              <a:ln w="31750" cap="flat" cmpd="sng" algn="ctr">
                <a:solidFill>
                  <a:srgbClr val="E46C0B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706" name="Group 705">
                <a:extLst>
                  <a:ext uri="{FF2B5EF4-FFF2-40B4-BE49-F238E27FC236}">
                    <a16:creationId xmlns:a16="http://schemas.microsoft.com/office/drawing/2014/main" id="{B8B007D8-3496-1D2D-EEA9-0D12358BC00C}"/>
                  </a:ext>
                </a:extLst>
              </p:cNvPr>
              <p:cNvGrpSpPr/>
              <p:nvPr/>
            </p:nvGrpSpPr>
            <p:grpSpPr>
              <a:xfrm>
                <a:off x="8143826" y="2269235"/>
                <a:ext cx="203023" cy="1198031"/>
                <a:chOff x="8163309" y="2224095"/>
                <a:chExt cx="203023" cy="1198031"/>
              </a:xfrm>
            </p:grpSpPr>
            <p:pic>
              <p:nvPicPr>
                <p:cNvPr id="438" name="Picture 437">
                  <a:extLst>
                    <a:ext uri="{FF2B5EF4-FFF2-40B4-BE49-F238E27FC236}">
                      <a16:creationId xmlns:a16="http://schemas.microsoft.com/office/drawing/2014/main" id="{F26FC4B5-1C54-C575-5C3D-4A8688CBF9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163309" y="2224095"/>
                  <a:ext cx="203023" cy="203022"/>
                </a:xfrm>
                <a:prstGeom prst="rect">
                  <a:avLst/>
                </a:prstGeom>
              </p:spPr>
            </p:pic>
            <p:sp>
              <p:nvSpPr>
                <p:cNvPr id="439" name="TextBox 438">
                  <a:extLst>
                    <a:ext uri="{FF2B5EF4-FFF2-40B4-BE49-F238E27FC236}">
                      <a16:creationId xmlns:a16="http://schemas.microsoft.com/office/drawing/2014/main" id="{56F03013-E800-A5DC-B3C9-407ADDA240BB}"/>
                    </a:ext>
                  </a:extLst>
                </p:cNvPr>
                <p:cNvSpPr txBox="1"/>
                <p:nvPr/>
              </p:nvSpPr>
              <p:spPr>
                <a:xfrm rot="5400000">
                  <a:off x="7767316" y="2839983"/>
                  <a:ext cx="995008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"/>
                      <a:ea typeface="Tahoma" panose="020B0604030504040204" pitchFamily="34" charset="0"/>
                      <a:cs typeface="Tahoma" panose="020B0604030504040204" pitchFamily="34" charset="0"/>
                    </a:rPr>
                    <a:t>Preprocessing</a:t>
                  </a:r>
                </a:p>
              </p:txBody>
            </p:sp>
          </p:grpSp>
        </p:grpSp>
        <p:grpSp>
          <p:nvGrpSpPr>
            <p:cNvPr id="714" name="Group 713">
              <a:extLst>
                <a:ext uri="{FF2B5EF4-FFF2-40B4-BE49-F238E27FC236}">
                  <a16:creationId xmlns:a16="http://schemas.microsoft.com/office/drawing/2014/main" id="{FDE90853-F6F0-AED8-B47C-484AFCFC5171}"/>
                </a:ext>
              </a:extLst>
            </p:cNvPr>
            <p:cNvGrpSpPr/>
            <p:nvPr/>
          </p:nvGrpSpPr>
          <p:grpSpPr>
            <a:xfrm>
              <a:off x="4816118" y="2521673"/>
              <a:ext cx="3122504" cy="684411"/>
              <a:chOff x="4816118" y="2521673"/>
              <a:chExt cx="3122504" cy="684411"/>
            </a:xfrm>
          </p:grpSpPr>
          <p:grpSp>
            <p:nvGrpSpPr>
              <p:cNvPr id="694" name="Group 693">
                <a:extLst>
                  <a:ext uri="{FF2B5EF4-FFF2-40B4-BE49-F238E27FC236}">
                    <a16:creationId xmlns:a16="http://schemas.microsoft.com/office/drawing/2014/main" id="{0524A156-C8B1-C95B-AC3B-B1ADA1D34A4C}"/>
                  </a:ext>
                </a:extLst>
              </p:cNvPr>
              <p:cNvGrpSpPr/>
              <p:nvPr/>
            </p:nvGrpSpPr>
            <p:grpSpPr>
              <a:xfrm>
                <a:off x="6992811" y="2521673"/>
                <a:ext cx="945811" cy="684411"/>
                <a:chOff x="6992811" y="2521673"/>
                <a:chExt cx="945811" cy="684411"/>
              </a:xfrm>
            </p:grpSpPr>
            <p:sp>
              <p:nvSpPr>
                <p:cNvPr id="446" name="TextBox 445">
                  <a:extLst>
                    <a:ext uri="{FF2B5EF4-FFF2-40B4-BE49-F238E27FC236}">
                      <a16:creationId xmlns:a16="http://schemas.microsoft.com/office/drawing/2014/main" id="{CD2C24E5-ED8E-92FA-04A2-B09BB51C3175}"/>
                    </a:ext>
                  </a:extLst>
                </p:cNvPr>
                <p:cNvSpPr txBox="1"/>
                <p:nvPr/>
              </p:nvSpPr>
              <p:spPr>
                <a:xfrm>
                  <a:off x="7085682" y="2521673"/>
                  <a:ext cx="760069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Denoising</a:t>
                  </a:r>
                </a:p>
              </p:txBody>
            </p:sp>
            <p:grpSp>
              <p:nvGrpSpPr>
                <p:cNvPr id="447" name="Group 446">
                  <a:extLst>
                    <a:ext uri="{FF2B5EF4-FFF2-40B4-BE49-F238E27FC236}">
                      <a16:creationId xmlns:a16="http://schemas.microsoft.com/office/drawing/2014/main" id="{62F7A72B-E85E-877C-BC7D-ED31A67D81D7}"/>
                    </a:ext>
                  </a:extLst>
                </p:cNvPr>
                <p:cNvGrpSpPr/>
                <p:nvPr/>
              </p:nvGrpSpPr>
              <p:grpSpPr>
                <a:xfrm>
                  <a:off x="6992811" y="2697693"/>
                  <a:ext cx="945811" cy="508391"/>
                  <a:chOff x="6967405" y="3789559"/>
                  <a:chExt cx="1150167" cy="618235"/>
                </a:xfrm>
              </p:grpSpPr>
              <p:pic>
                <p:nvPicPr>
                  <p:cNvPr id="448" name="Picture 447">
                    <a:extLst>
                      <a:ext uri="{FF2B5EF4-FFF2-40B4-BE49-F238E27FC236}">
                        <a16:creationId xmlns:a16="http://schemas.microsoft.com/office/drawing/2014/main" id="{F16FF8CD-B1F5-3CC8-398A-B3563D104A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t="19630" b="21708"/>
                  <a:stretch/>
                </p:blipFill>
                <p:spPr>
                  <a:xfrm>
                    <a:off x="6967405" y="3789559"/>
                    <a:ext cx="1150167" cy="618235"/>
                  </a:xfrm>
                  <a:prstGeom prst="rect">
                    <a:avLst/>
                  </a:prstGeom>
                </p:spPr>
              </p:pic>
              <p:pic>
                <p:nvPicPr>
                  <p:cNvPr id="449" name="Graphic 448" descr="Heartbeat with solid fill">
                    <a:extLst>
                      <a:ext uri="{FF2B5EF4-FFF2-40B4-BE49-F238E27FC236}">
                        <a16:creationId xmlns:a16="http://schemas.microsoft.com/office/drawing/2014/main" id="{A931D765-E164-4FCC-85A5-79348355BD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rcRect/>
                  <a:stretch/>
                </p:blipFill>
                <p:spPr>
                  <a:xfrm>
                    <a:off x="7203425" y="3861231"/>
                    <a:ext cx="396519" cy="396519"/>
                  </a:xfrm>
                  <a:prstGeom prst="rect">
                    <a:avLst/>
                  </a:prstGeom>
                </p:spPr>
              </p:pic>
              <p:pic>
                <p:nvPicPr>
                  <p:cNvPr id="450" name="Graphic 449" descr="Heartbeat with solid fill">
                    <a:extLst>
                      <a:ext uri="{FF2B5EF4-FFF2-40B4-BE49-F238E27FC236}">
                        <a16:creationId xmlns:a16="http://schemas.microsoft.com/office/drawing/2014/main" id="{C5BEC400-6E46-37EF-579B-5645CA8962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rcRect/>
                  <a:stretch/>
                </p:blipFill>
                <p:spPr>
                  <a:xfrm>
                    <a:off x="7485034" y="3861231"/>
                    <a:ext cx="396519" cy="396519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699" name="Group 698">
                <a:extLst>
                  <a:ext uri="{FF2B5EF4-FFF2-40B4-BE49-F238E27FC236}">
                    <a16:creationId xmlns:a16="http://schemas.microsoft.com/office/drawing/2014/main" id="{B34C8506-7527-D3BD-B918-A17B76E2A122}"/>
                  </a:ext>
                </a:extLst>
              </p:cNvPr>
              <p:cNvGrpSpPr/>
              <p:nvPr/>
            </p:nvGrpSpPr>
            <p:grpSpPr>
              <a:xfrm>
                <a:off x="4816118" y="2609260"/>
                <a:ext cx="1527048" cy="528539"/>
                <a:chOff x="4816118" y="2609260"/>
                <a:chExt cx="1527048" cy="528539"/>
              </a:xfrm>
            </p:grpSpPr>
            <p:sp>
              <p:nvSpPr>
                <p:cNvPr id="444" name="Rectangle 443">
                  <a:extLst>
                    <a:ext uri="{FF2B5EF4-FFF2-40B4-BE49-F238E27FC236}">
                      <a16:creationId xmlns:a16="http://schemas.microsoft.com/office/drawing/2014/main" id="{D1E49A77-561D-CF32-1ACC-8C213A3B1CE8}"/>
                    </a:ext>
                  </a:extLst>
                </p:cNvPr>
                <p:cNvSpPr/>
                <p:nvPr/>
              </p:nvSpPr>
              <p:spPr>
                <a:xfrm>
                  <a:off x="4816118" y="2975988"/>
                  <a:ext cx="1527048" cy="161811"/>
                </a:xfrm>
                <a:prstGeom prst="rect">
                  <a:avLst/>
                </a:prstGeom>
                <a:solidFill>
                  <a:srgbClr val="F8F3E1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+mn-ea"/>
                      <a:cs typeface="+mn-cs"/>
                    </a:rPr>
                    <a:t>-2.1,</a:t>
                  </a: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+mn-ea"/>
                      <a:cs typeface="+mn-cs"/>
                    </a:rPr>
                    <a:t>0.3,</a:t>
                  </a: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+mn-ea"/>
                      <a:cs typeface="+mn-cs"/>
                    </a:rPr>
                    <a:t>2.3,</a:t>
                  </a: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+mn-ea"/>
                      <a:cs typeface="+mn-cs"/>
                    </a:rPr>
                    <a:t>-1.4</a:t>
                  </a:r>
                  <a:endParaRPr kumimoji="0" lang="en-CH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TextBox 444">
                  <a:extLst>
                    <a:ext uri="{FF2B5EF4-FFF2-40B4-BE49-F238E27FC236}">
                      <a16:creationId xmlns:a16="http://schemas.microsoft.com/office/drawing/2014/main" id="{5A4EF25A-2FDE-59C6-9E58-70B11BC762D1}"/>
                    </a:ext>
                  </a:extLst>
                </p:cNvPr>
                <p:cNvSpPr txBox="1"/>
                <p:nvPr/>
              </p:nvSpPr>
              <p:spPr>
                <a:xfrm>
                  <a:off x="4985673" y="2609260"/>
                  <a:ext cx="1191415" cy="3385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Denoised Raw Sequencing Data</a:t>
                  </a:r>
                </a:p>
              </p:txBody>
            </p:sp>
          </p:grp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434FE8BD-8510-7CB1-37B7-734537A228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70808" y="2868251"/>
                <a:ext cx="59436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F4E5EE7-738D-A17E-AB3C-408126D5FBF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248" y="1368800"/>
            <a:ext cx="783109" cy="498634"/>
          </a:xfrm>
          <a:prstGeom prst="rect">
            <a:avLst/>
          </a:prstGeom>
        </p:spPr>
      </p:pic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AF33112E-B608-80FC-E872-DEA61E40D797}"/>
              </a:ext>
            </a:extLst>
          </p:cNvPr>
          <p:cNvCxnSpPr>
            <a:cxnSpLocks/>
          </p:cNvCxnSpPr>
          <p:nvPr/>
        </p:nvCxnSpPr>
        <p:spPr>
          <a:xfrm rot="5400000">
            <a:off x="4053933" y="-381909"/>
            <a:ext cx="566928" cy="5257800"/>
          </a:xfrm>
          <a:prstGeom prst="bentConnector3">
            <a:avLst>
              <a:gd name="adj1" fmla="val 4024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C335375-23D6-B14D-F147-90B5D067E1A7}"/>
              </a:ext>
            </a:extLst>
          </p:cNvPr>
          <p:cNvCxnSpPr>
            <a:cxnSpLocks/>
          </p:cNvCxnSpPr>
          <p:nvPr/>
        </p:nvCxnSpPr>
        <p:spPr>
          <a:xfrm flipH="1">
            <a:off x="7465717" y="1963527"/>
            <a:ext cx="547" cy="56800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0" name="Group 729">
            <a:extLst>
              <a:ext uri="{FF2B5EF4-FFF2-40B4-BE49-F238E27FC236}">
                <a16:creationId xmlns:a16="http://schemas.microsoft.com/office/drawing/2014/main" id="{0458F404-F96C-8B58-3EDF-2461EA14A0BB}"/>
              </a:ext>
            </a:extLst>
          </p:cNvPr>
          <p:cNvGrpSpPr/>
          <p:nvPr/>
        </p:nvGrpSpPr>
        <p:grpSpPr>
          <a:xfrm>
            <a:off x="707158" y="5238395"/>
            <a:ext cx="7375591" cy="1382727"/>
            <a:chOff x="707158" y="5238395"/>
            <a:chExt cx="7375591" cy="1382727"/>
          </a:xfrm>
        </p:grpSpPr>
        <p:grpSp>
          <p:nvGrpSpPr>
            <p:cNvPr id="728" name="Group 727">
              <a:extLst>
                <a:ext uri="{FF2B5EF4-FFF2-40B4-BE49-F238E27FC236}">
                  <a16:creationId xmlns:a16="http://schemas.microsoft.com/office/drawing/2014/main" id="{DCC920B4-9A22-28B3-864B-1B2B51EA657E}"/>
                </a:ext>
              </a:extLst>
            </p:cNvPr>
            <p:cNvGrpSpPr/>
            <p:nvPr/>
          </p:nvGrpSpPr>
          <p:grpSpPr>
            <a:xfrm>
              <a:off x="707158" y="5238395"/>
              <a:ext cx="7375591" cy="1382727"/>
              <a:chOff x="707158" y="5238395"/>
              <a:chExt cx="7375591" cy="1382727"/>
            </a:xfrm>
          </p:grpSpPr>
          <p:grpSp>
            <p:nvGrpSpPr>
              <p:cNvPr id="723" name="Group 722">
                <a:extLst>
                  <a:ext uri="{FF2B5EF4-FFF2-40B4-BE49-F238E27FC236}">
                    <a16:creationId xmlns:a16="http://schemas.microsoft.com/office/drawing/2014/main" id="{817B1564-36E6-6486-8838-245CB3BA3B63}"/>
                  </a:ext>
                </a:extLst>
              </p:cNvPr>
              <p:cNvGrpSpPr/>
              <p:nvPr/>
            </p:nvGrpSpPr>
            <p:grpSpPr>
              <a:xfrm>
                <a:off x="1061249" y="5600384"/>
                <a:ext cx="2124439" cy="947425"/>
                <a:chOff x="1061249" y="5600384"/>
                <a:chExt cx="2124439" cy="947425"/>
              </a:xfrm>
            </p:grpSpPr>
            <p:sp>
              <p:nvSpPr>
                <p:cNvPr id="362" name="Rounded Rectangle 361">
                  <a:extLst>
                    <a:ext uri="{FF2B5EF4-FFF2-40B4-BE49-F238E27FC236}">
                      <a16:creationId xmlns:a16="http://schemas.microsoft.com/office/drawing/2014/main" id="{BF8EF6A9-9056-DA29-09B5-3675E3240DF9}"/>
                    </a:ext>
                  </a:extLst>
                </p:cNvPr>
                <p:cNvSpPr/>
                <p:nvPr/>
              </p:nvSpPr>
              <p:spPr>
                <a:xfrm>
                  <a:off x="1061249" y="5600384"/>
                  <a:ext cx="2124439" cy="947425"/>
                </a:xfrm>
                <a:prstGeom prst="roundRect">
                  <a:avLst/>
                </a:prstGeom>
                <a:solidFill>
                  <a:srgbClr val="E5EFFE"/>
                </a:solidFill>
                <a:ln w="31750" cap="flat" cmpd="sng" algn="ctr">
                  <a:solidFill>
                    <a:srgbClr val="4473C4"/>
                  </a:solidFill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722" name="Group 721">
                  <a:extLst>
                    <a:ext uri="{FF2B5EF4-FFF2-40B4-BE49-F238E27FC236}">
                      <a16:creationId xmlns:a16="http://schemas.microsoft.com/office/drawing/2014/main" id="{776F757E-A609-8C77-E0CF-CCC57930F9EA}"/>
                    </a:ext>
                  </a:extLst>
                </p:cNvPr>
                <p:cNvGrpSpPr/>
                <p:nvPr/>
              </p:nvGrpSpPr>
              <p:grpSpPr>
                <a:xfrm>
                  <a:off x="1364039" y="5660342"/>
                  <a:ext cx="1518859" cy="823871"/>
                  <a:chOff x="1364039" y="5660342"/>
                  <a:chExt cx="1518859" cy="823871"/>
                </a:xfrm>
              </p:grpSpPr>
              <p:sp>
                <p:nvSpPr>
                  <p:cNvPr id="364" name="TextBox 363">
                    <a:extLst>
                      <a:ext uri="{FF2B5EF4-FFF2-40B4-BE49-F238E27FC236}">
                        <a16:creationId xmlns:a16="http://schemas.microsoft.com/office/drawing/2014/main" id="{09237E83-6C0D-9A6D-098E-C64B2102DCC5}"/>
                      </a:ext>
                    </a:extLst>
                  </p:cNvPr>
                  <p:cNvSpPr txBox="1"/>
                  <p:nvPr/>
                </p:nvSpPr>
                <p:spPr>
                  <a:xfrm>
                    <a:off x="1819583" y="5660342"/>
                    <a:ext cx="719040" cy="1692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marL="0" marR="0" lvl="0" indent="0" algn="ctr" defTabSz="160084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venir Next" panose="020B05030202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Assembly</a:t>
                    </a:r>
                  </a:p>
                </p:txBody>
              </p:sp>
              <p:sp>
                <p:nvSpPr>
                  <p:cNvPr id="365" name="Rectangle 364">
                    <a:extLst>
                      <a:ext uri="{FF2B5EF4-FFF2-40B4-BE49-F238E27FC236}">
                        <a16:creationId xmlns:a16="http://schemas.microsoft.com/office/drawing/2014/main" id="{54578288-2767-F4DC-B451-9752EBA75D31}"/>
                      </a:ext>
                    </a:extLst>
                  </p:cNvPr>
                  <p:cNvSpPr/>
                  <p:nvPr/>
                </p:nvSpPr>
                <p:spPr>
                  <a:xfrm>
                    <a:off x="1364039" y="6424058"/>
                    <a:ext cx="1518848" cy="60155"/>
                  </a:xfrm>
                  <a:prstGeom prst="rect">
                    <a:avLst/>
                  </a:prstGeom>
                  <a:solidFill>
                    <a:srgbClr val="FCEEE4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miter lim="800000"/>
                  </a:ln>
                  <a:effectLst/>
                </p:spPr>
                <p:txBody>
                  <a:bodyPr lIns="0" rIns="0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CH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366" name="Straight Arrow Connector 365">
                    <a:extLst>
                      <a:ext uri="{FF2B5EF4-FFF2-40B4-BE49-F238E27FC236}">
                        <a16:creationId xmlns:a16="http://schemas.microsoft.com/office/drawing/2014/main" id="{A88DF880-8AED-342A-77B6-ADAAD6EB33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77340" y="6266915"/>
                    <a:ext cx="0" cy="13078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headEnd w="sm" len="med"/>
                    <a:tailEnd type="triangle" w="sm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67" name="Group 366">
                    <a:extLst>
                      <a:ext uri="{FF2B5EF4-FFF2-40B4-BE49-F238E27FC236}">
                        <a16:creationId xmlns:a16="http://schemas.microsoft.com/office/drawing/2014/main" id="{C4033589-A9F3-600F-04EA-977B1AE818D0}"/>
                      </a:ext>
                    </a:extLst>
                  </p:cNvPr>
                  <p:cNvGrpSpPr/>
                  <p:nvPr/>
                </p:nvGrpSpPr>
                <p:grpSpPr>
                  <a:xfrm>
                    <a:off x="1364040" y="5911616"/>
                    <a:ext cx="1518858" cy="313191"/>
                    <a:chOff x="9537230" y="8572266"/>
                    <a:chExt cx="1847027" cy="380861"/>
                  </a:xfrm>
                </p:grpSpPr>
                <p:sp>
                  <p:nvSpPr>
                    <p:cNvPr id="368" name="Rectangle 367">
                      <a:extLst>
                        <a:ext uri="{FF2B5EF4-FFF2-40B4-BE49-F238E27FC236}">
                          <a16:creationId xmlns:a16="http://schemas.microsoft.com/office/drawing/2014/main" id="{E113B1A4-63A0-F5CD-6F20-6DFC68BD50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7230" y="8572266"/>
                      <a:ext cx="822441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9BD5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9" name="Rectangle 368">
                      <a:extLst>
                        <a:ext uri="{FF2B5EF4-FFF2-40B4-BE49-F238E27FC236}">
                          <a16:creationId xmlns:a16="http://schemas.microsoft.com/office/drawing/2014/main" id="{7C25A429-8FC7-AC7B-CD1D-910FC43B3D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53685" y="8726121"/>
                      <a:ext cx="537666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9BD5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0" name="Rectangle 369">
                      <a:extLst>
                        <a:ext uri="{FF2B5EF4-FFF2-40B4-BE49-F238E27FC236}">
                          <a16:creationId xmlns:a16="http://schemas.microsoft.com/office/drawing/2014/main" id="{5A05DC1D-41DA-B56D-0FDE-8BA821C697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37574" y="8726121"/>
                      <a:ext cx="746683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9BD5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1" name="Rectangle 370">
                      <a:extLst>
                        <a:ext uri="{FF2B5EF4-FFF2-40B4-BE49-F238E27FC236}">
                          <a16:creationId xmlns:a16="http://schemas.microsoft.com/office/drawing/2014/main" id="{4F152C31-C798-65E3-65FF-D8979A6AFF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03408" y="8879975"/>
                      <a:ext cx="627854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9BD5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2" name="Rectangle 371">
                      <a:extLst>
                        <a:ext uri="{FF2B5EF4-FFF2-40B4-BE49-F238E27FC236}">
                          <a16:creationId xmlns:a16="http://schemas.microsoft.com/office/drawing/2014/main" id="{74B0C184-AC32-DD8D-CE0C-CF9FEB7DFD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59676" y="8879975"/>
                      <a:ext cx="798999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9BD5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3" name="Rectangle 372">
                      <a:extLst>
                        <a:ext uri="{FF2B5EF4-FFF2-40B4-BE49-F238E27FC236}">
                          <a16:creationId xmlns:a16="http://schemas.microsoft.com/office/drawing/2014/main" id="{979AA528-225D-70BC-7445-691CDE0CBA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98099" y="8572266"/>
                      <a:ext cx="822441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9BD5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725" name="Group 724">
                <a:extLst>
                  <a:ext uri="{FF2B5EF4-FFF2-40B4-BE49-F238E27FC236}">
                    <a16:creationId xmlns:a16="http://schemas.microsoft.com/office/drawing/2014/main" id="{2CF840A0-C8A4-18D2-74AD-B79CA873B886}"/>
                  </a:ext>
                </a:extLst>
              </p:cNvPr>
              <p:cNvGrpSpPr/>
              <p:nvPr/>
            </p:nvGrpSpPr>
            <p:grpSpPr>
              <a:xfrm>
                <a:off x="3324895" y="5600384"/>
                <a:ext cx="2124439" cy="947425"/>
                <a:chOff x="3324895" y="5600384"/>
                <a:chExt cx="2124439" cy="947425"/>
              </a:xfrm>
            </p:grpSpPr>
            <p:sp>
              <p:nvSpPr>
                <p:cNvPr id="348" name="Rounded Rectangle 347">
                  <a:extLst>
                    <a:ext uri="{FF2B5EF4-FFF2-40B4-BE49-F238E27FC236}">
                      <a16:creationId xmlns:a16="http://schemas.microsoft.com/office/drawing/2014/main" id="{D6217B73-3122-0C81-A867-24E0CD06DBFE}"/>
                    </a:ext>
                  </a:extLst>
                </p:cNvPr>
                <p:cNvSpPr/>
                <p:nvPr/>
              </p:nvSpPr>
              <p:spPr>
                <a:xfrm>
                  <a:off x="3324895" y="5600384"/>
                  <a:ext cx="2124439" cy="947425"/>
                </a:xfrm>
                <a:prstGeom prst="roundRect">
                  <a:avLst/>
                </a:prstGeom>
                <a:solidFill>
                  <a:srgbClr val="E5EFFE"/>
                </a:solidFill>
                <a:ln w="31750" cap="flat" cmpd="sng" algn="ctr">
                  <a:solidFill>
                    <a:srgbClr val="4473C4"/>
                  </a:solidFill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724" name="Group 723">
                  <a:extLst>
                    <a:ext uri="{FF2B5EF4-FFF2-40B4-BE49-F238E27FC236}">
                      <a16:creationId xmlns:a16="http://schemas.microsoft.com/office/drawing/2014/main" id="{04F2EB86-C985-F448-2D95-9217B283235B}"/>
                    </a:ext>
                  </a:extLst>
                </p:cNvPr>
                <p:cNvGrpSpPr/>
                <p:nvPr/>
              </p:nvGrpSpPr>
              <p:grpSpPr>
                <a:xfrm>
                  <a:off x="3627686" y="5660342"/>
                  <a:ext cx="1518857" cy="809493"/>
                  <a:chOff x="3627686" y="5660342"/>
                  <a:chExt cx="1518857" cy="809493"/>
                </a:xfrm>
              </p:grpSpPr>
              <p:sp>
                <p:nvSpPr>
                  <p:cNvPr id="350" name="TextBox 349">
                    <a:extLst>
                      <a:ext uri="{FF2B5EF4-FFF2-40B4-BE49-F238E27FC236}">
                        <a16:creationId xmlns:a16="http://schemas.microsoft.com/office/drawing/2014/main" id="{2B3824D5-8C1F-5022-2B8B-C40CD1295FAD}"/>
                      </a:ext>
                    </a:extLst>
                  </p:cNvPr>
                  <p:cNvSpPr txBox="1"/>
                  <p:nvPr/>
                </p:nvSpPr>
                <p:spPr>
                  <a:xfrm>
                    <a:off x="3862045" y="5660342"/>
                    <a:ext cx="1050139" cy="1692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marL="0" marR="0" lvl="0" indent="0" algn="ctr" defTabSz="160084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venir Next" panose="020B05030202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Variant Calling</a:t>
                    </a:r>
                  </a:p>
                </p:txBody>
              </p:sp>
              <p:grpSp>
                <p:nvGrpSpPr>
                  <p:cNvPr id="351" name="Group 350">
                    <a:extLst>
                      <a:ext uri="{FF2B5EF4-FFF2-40B4-BE49-F238E27FC236}">
                        <a16:creationId xmlns:a16="http://schemas.microsoft.com/office/drawing/2014/main" id="{4795BA32-DC3B-D859-AAD3-23D3EBDC8D30}"/>
                      </a:ext>
                    </a:extLst>
                  </p:cNvPr>
                  <p:cNvGrpSpPr/>
                  <p:nvPr/>
                </p:nvGrpSpPr>
                <p:grpSpPr>
                  <a:xfrm>
                    <a:off x="3627686" y="5932147"/>
                    <a:ext cx="1518857" cy="537688"/>
                    <a:chOff x="12291404" y="8541569"/>
                    <a:chExt cx="1847027" cy="653862"/>
                  </a:xfrm>
                </p:grpSpPr>
                <p:grpSp>
                  <p:nvGrpSpPr>
                    <p:cNvPr id="352" name="Group 351">
                      <a:extLst>
                        <a:ext uri="{FF2B5EF4-FFF2-40B4-BE49-F238E27FC236}">
                          <a16:creationId xmlns:a16="http://schemas.microsoft.com/office/drawing/2014/main" id="{4F99E7E2-E057-0A62-369E-9025E34079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291404" y="8757592"/>
                      <a:ext cx="1847027" cy="380861"/>
                      <a:chOff x="9537230" y="8572266"/>
                      <a:chExt cx="1847027" cy="380861"/>
                    </a:xfrm>
                  </p:grpSpPr>
                  <p:sp>
                    <p:nvSpPr>
                      <p:cNvPr id="356" name="Rectangle 355">
                        <a:extLst>
                          <a:ext uri="{FF2B5EF4-FFF2-40B4-BE49-F238E27FC236}">
                            <a16:creationId xmlns:a16="http://schemas.microsoft.com/office/drawing/2014/main" id="{2A62A442-1467-57DC-63FD-1ABD6C6F3C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37230" y="8572266"/>
                        <a:ext cx="822441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7" name="Rectangle 356">
                        <a:extLst>
                          <a:ext uri="{FF2B5EF4-FFF2-40B4-BE49-F238E27FC236}">
                            <a16:creationId xmlns:a16="http://schemas.microsoft.com/office/drawing/2014/main" id="{62F99DFA-74C9-8CF5-AD5C-FA0E645D46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53685" y="8726121"/>
                        <a:ext cx="537666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8" name="Rectangle 357">
                        <a:extLst>
                          <a:ext uri="{FF2B5EF4-FFF2-40B4-BE49-F238E27FC236}">
                            <a16:creationId xmlns:a16="http://schemas.microsoft.com/office/drawing/2014/main" id="{63932CFD-30C4-2C7A-AFFC-41396AF9AE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7574" y="8726121"/>
                        <a:ext cx="746683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9" name="Rectangle 358">
                        <a:extLst>
                          <a:ext uri="{FF2B5EF4-FFF2-40B4-BE49-F238E27FC236}">
                            <a16:creationId xmlns:a16="http://schemas.microsoft.com/office/drawing/2014/main" id="{1F6A703E-D0A1-8A88-A5D1-64572F4B40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03408" y="8879975"/>
                        <a:ext cx="627854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60" name="Rectangle 359">
                        <a:extLst>
                          <a:ext uri="{FF2B5EF4-FFF2-40B4-BE49-F238E27FC236}">
                            <a16:creationId xmlns:a16="http://schemas.microsoft.com/office/drawing/2014/main" id="{5ABFAD21-2F9C-CF10-883B-DC9775E72B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59676" y="8879975"/>
                        <a:ext cx="798999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61" name="Rectangle 360">
                        <a:extLst>
                          <a:ext uri="{FF2B5EF4-FFF2-40B4-BE49-F238E27FC236}">
                            <a16:creationId xmlns:a16="http://schemas.microsoft.com/office/drawing/2014/main" id="{E10AC318-5A1C-B34B-6085-462505CDE7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98099" y="8572266"/>
                        <a:ext cx="822441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353" name="Rectangle 352">
                      <a:extLst>
                        <a:ext uri="{FF2B5EF4-FFF2-40B4-BE49-F238E27FC236}">
                          <a16:creationId xmlns:a16="http://schemas.microsoft.com/office/drawing/2014/main" id="{A46F32F7-2E9B-38BB-1922-D23FD8067B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91404" y="8572266"/>
                      <a:ext cx="1847015" cy="73152"/>
                    </a:xfrm>
                    <a:prstGeom prst="rect">
                      <a:avLst/>
                    </a:prstGeom>
                    <a:solidFill>
                      <a:srgbClr val="FFE69A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9BD5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4" name="Rectangle 353">
                      <a:extLst>
                        <a:ext uri="{FF2B5EF4-FFF2-40B4-BE49-F238E27FC236}">
                          <a16:creationId xmlns:a16="http://schemas.microsoft.com/office/drawing/2014/main" id="{CE5E3A8C-6404-14A3-0E74-1E5CE647BDA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165547" y="8840728"/>
                      <a:ext cx="653860" cy="55543"/>
                    </a:xfrm>
                    <a:prstGeom prst="rect">
                      <a:avLst/>
                    </a:prstGeom>
                    <a:noFill/>
                    <a:ln w="9525" cap="flat" cmpd="sng" algn="ctr">
                      <a:solidFill>
                        <a:srgbClr val="C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9BD5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Rectangle 354">
                      <a:extLst>
                        <a:ext uri="{FF2B5EF4-FFF2-40B4-BE49-F238E27FC236}">
                          <a16:creationId xmlns:a16="http://schemas.microsoft.com/office/drawing/2014/main" id="{8BB5CDC5-9AE1-B055-6DC4-53144AFB985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2445464" y="8840728"/>
                      <a:ext cx="653862" cy="55543"/>
                    </a:xfrm>
                    <a:prstGeom prst="rect">
                      <a:avLst/>
                    </a:prstGeom>
                    <a:noFill/>
                    <a:ln w="9525" cap="flat" cmpd="sng" algn="ctr">
                      <a:solidFill>
                        <a:srgbClr val="C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9BD5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727" name="Group 726">
                <a:extLst>
                  <a:ext uri="{FF2B5EF4-FFF2-40B4-BE49-F238E27FC236}">
                    <a16:creationId xmlns:a16="http://schemas.microsoft.com/office/drawing/2014/main" id="{EB04B69E-EEB6-7915-FA32-CBF1920A3008}"/>
                  </a:ext>
                </a:extLst>
              </p:cNvPr>
              <p:cNvGrpSpPr/>
              <p:nvPr/>
            </p:nvGrpSpPr>
            <p:grpSpPr>
              <a:xfrm>
                <a:off x="5588542" y="5238395"/>
                <a:ext cx="2494207" cy="1309415"/>
                <a:chOff x="5588542" y="5238395"/>
                <a:chExt cx="2494207" cy="1309415"/>
              </a:xfrm>
            </p:grpSpPr>
            <p:sp>
              <p:nvSpPr>
                <p:cNvPr id="334" name="Rounded Rectangle 333">
                  <a:extLst>
                    <a:ext uri="{FF2B5EF4-FFF2-40B4-BE49-F238E27FC236}">
                      <a16:creationId xmlns:a16="http://schemas.microsoft.com/office/drawing/2014/main" id="{E06345AD-8B7F-BB1B-A321-878E3C955FBB}"/>
                    </a:ext>
                  </a:extLst>
                </p:cNvPr>
                <p:cNvSpPr/>
                <p:nvPr/>
              </p:nvSpPr>
              <p:spPr>
                <a:xfrm>
                  <a:off x="5588542" y="5600385"/>
                  <a:ext cx="2494207" cy="947425"/>
                </a:xfrm>
                <a:prstGeom prst="roundRect">
                  <a:avLst/>
                </a:prstGeom>
                <a:solidFill>
                  <a:srgbClr val="E5EFFE"/>
                </a:solidFill>
                <a:ln w="31750" cap="flat" cmpd="sng" algn="ctr">
                  <a:solidFill>
                    <a:srgbClr val="4473C4"/>
                  </a:solidFill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726" name="Group 725">
                  <a:extLst>
                    <a:ext uri="{FF2B5EF4-FFF2-40B4-BE49-F238E27FC236}">
                      <a16:creationId xmlns:a16="http://schemas.microsoft.com/office/drawing/2014/main" id="{7E748B6F-77B1-9563-E2CF-04696A9A4C2F}"/>
                    </a:ext>
                  </a:extLst>
                </p:cNvPr>
                <p:cNvGrpSpPr/>
                <p:nvPr/>
              </p:nvGrpSpPr>
              <p:grpSpPr>
                <a:xfrm>
                  <a:off x="5845272" y="5238395"/>
                  <a:ext cx="1980746" cy="1246411"/>
                  <a:chOff x="5845272" y="5238395"/>
                  <a:chExt cx="1980746" cy="1246411"/>
                </a:xfrm>
              </p:grpSpPr>
              <p:sp>
                <p:nvSpPr>
                  <p:cNvPr id="336" name="TextBox 335">
                    <a:extLst>
                      <a:ext uri="{FF2B5EF4-FFF2-40B4-BE49-F238E27FC236}">
                        <a16:creationId xmlns:a16="http://schemas.microsoft.com/office/drawing/2014/main" id="{23E83656-16AA-854D-274C-40F3BD8F39B8}"/>
                      </a:ext>
                    </a:extLst>
                  </p:cNvPr>
                  <p:cNvSpPr txBox="1"/>
                  <p:nvPr/>
                </p:nvSpPr>
                <p:spPr>
                  <a:xfrm>
                    <a:off x="6326221" y="5660342"/>
                    <a:ext cx="1018846" cy="1692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marL="0" marR="0" lvl="0" indent="0" algn="ctr" defTabSz="160084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venir Next" panose="020B05030202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Metagenomics</a:t>
                    </a:r>
                  </a:p>
                </p:txBody>
              </p:sp>
              <p:grpSp>
                <p:nvGrpSpPr>
                  <p:cNvPr id="337" name="Group 336">
                    <a:extLst>
                      <a:ext uri="{FF2B5EF4-FFF2-40B4-BE49-F238E27FC236}">
                        <a16:creationId xmlns:a16="http://schemas.microsoft.com/office/drawing/2014/main" id="{5BB26780-33DB-3C2D-9B25-FB7D2399A9FE}"/>
                      </a:ext>
                    </a:extLst>
                  </p:cNvPr>
                  <p:cNvGrpSpPr/>
                  <p:nvPr/>
                </p:nvGrpSpPr>
                <p:grpSpPr>
                  <a:xfrm>
                    <a:off x="5845272" y="5238395"/>
                    <a:ext cx="1980746" cy="1246411"/>
                    <a:chOff x="15157176" y="7794451"/>
                    <a:chExt cx="2408713" cy="1515715"/>
                  </a:xfrm>
                </p:grpSpPr>
                <p:graphicFrame>
                  <p:nvGraphicFramePr>
                    <p:cNvPr id="338" name="Chart 337">
                      <a:extLst>
                        <a:ext uri="{FF2B5EF4-FFF2-40B4-BE49-F238E27FC236}">
                          <a16:creationId xmlns:a16="http://schemas.microsoft.com/office/drawing/2014/main" id="{BFA19B08-98BD-66E8-A254-4009275E44C8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16565249" y="7794451"/>
                    <a:ext cx="1000640" cy="1515715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19"/>
                    </a:graphicData>
                  </a:graphic>
                </p:graphicFrame>
                <p:grpSp>
                  <p:nvGrpSpPr>
                    <p:cNvPr id="339" name="Group 338">
                      <a:extLst>
                        <a:ext uri="{FF2B5EF4-FFF2-40B4-BE49-F238E27FC236}">
                          <a16:creationId xmlns:a16="http://schemas.microsoft.com/office/drawing/2014/main" id="{E54120EF-98DD-C0BF-FC4A-FF4CC2C1EB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57176" y="8900464"/>
                      <a:ext cx="1408073" cy="73152"/>
                      <a:chOff x="14910799" y="8900464"/>
                      <a:chExt cx="1408073" cy="73152"/>
                    </a:xfrm>
                  </p:grpSpPr>
                  <p:cxnSp>
                    <p:nvCxnSpPr>
                      <p:cNvPr id="346" name="Straight Arrow Connector 345">
                        <a:extLst>
                          <a:ext uri="{FF2B5EF4-FFF2-40B4-BE49-F238E27FC236}">
                            <a16:creationId xmlns:a16="http://schemas.microsoft.com/office/drawing/2014/main" id="{331DB3CA-F649-797D-188B-3C731DCAD1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900488" y="8937040"/>
                        <a:ext cx="418384" cy="0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w="sm" len="med"/>
                        <a:tailEnd type="triangle" w="sm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47" name="Rectangle 346">
                        <a:extLst>
                          <a:ext uri="{FF2B5EF4-FFF2-40B4-BE49-F238E27FC236}">
                            <a16:creationId xmlns:a16="http://schemas.microsoft.com/office/drawing/2014/main" id="{28F5630E-78C6-3473-CD03-B18964577D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10799" y="8900464"/>
                        <a:ext cx="746683" cy="73152"/>
                      </a:xfrm>
                      <a:prstGeom prst="rect">
                        <a:avLst/>
                      </a:prstGeom>
                      <a:solidFill>
                        <a:srgbClr val="ABD2F4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40" name="Group 339">
                      <a:extLst>
                        <a:ext uri="{FF2B5EF4-FFF2-40B4-BE49-F238E27FC236}">
                          <a16:creationId xmlns:a16="http://schemas.microsoft.com/office/drawing/2014/main" id="{C7E4B802-72DE-D2B4-A3A0-774BDC1E5D6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57176" y="9116488"/>
                      <a:ext cx="1450449" cy="73152"/>
                      <a:chOff x="14910799" y="9107415"/>
                      <a:chExt cx="1450449" cy="73152"/>
                    </a:xfrm>
                  </p:grpSpPr>
                  <p:cxnSp>
                    <p:nvCxnSpPr>
                      <p:cNvPr id="344" name="Straight Arrow Connector 343">
                        <a:extLst>
                          <a:ext uri="{FF2B5EF4-FFF2-40B4-BE49-F238E27FC236}">
                            <a16:creationId xmlns:a16="http://schemas.microsoft.com/office/drawing/2014/main" id="{2BA49002-10FF-8A69-7F78-9FB2D9540BB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900488" y="9143991"/>
                        <a:ext cx="460760" cy="0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w="sm" len="med"/>
                        <a:tailEnd type="triangle" w="sm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45" name="Rectangle 344">
                        <a:extLst>
                          <a:ext uri="{FF2B5EF4-FFF2-40B4-BE49-F238E27FC236}">
                            <a16:creationId xmlns:a16="http://schemas.microsoft.com/office/drawing/2014/main" id="{D284480A-BB9C-3834-A790-AC7920B96C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10799" y="9107415"/>
                        <a:ext cx="798999" cy="73152"/>
                      </a:xfrm>
                      <a:prstGeom prst="rect">
                        <a:avLst/>
                      </a:prstGeom>
                      <a:solidFill>
                        <a:srgbClr val="D77976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41" name="Group 340">
                      <a:extLst>
                        <a:ext uri="{FF2B5EF4-FFF2-40B4-BE49-F238E27FC236}">
                          <a16:creationId xmlns:a16="http://schemas.microsoft.com/office/drawing/2014/main" id="{CB8676A1-0515-3B66-9C8F-35F90B49FF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57176" y="8684440"/>
                      <a:ext cx="1450449" cy="73152"/>
                      <a:chOff x="14910799" y="8689317"/>
                      <a:chExt cx="1450449" cy="73152"/>
                    </a:xfrm>
                  </p:grpSpPr>
                  <p:cxnSp>
                    <p:nvCxnSpPr>
                      <p:cNvPr id="342" name="Straight Arrow Connector 341">
                        <a:extLst>
                          <a:ext uri="{FF2B5EF4-FFF2-40B4-BE49-F238E27FC236}">
                            <a16:creationId xmlns:a16="http://schemas.microsoft.com/office/drawing/2014/main" id="{B0F7C2C2-CC2E-EF8F-7606-EC3D8A7D4D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900488" y="8725893"/>
                        <a:ext cx="460760" cy="0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w="sm" len="med"/>
                        <a:tailEnd type="triangle" w="sm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43" name="Rectangle 342">
                        <a:extLst>
                          <a:ext uri="{FF2B5EF4-FFF2-40B4-BE49-F238E27FC236}">
                            <a16:creationId xmlns:a16="http://schemas.microsoft.com/office/drawing/2014/main" id="{E311ECA3-F7EE-690B-892C-348921A40F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10799" y="8689317"/>
                        <a:ext cx="822441" cy="73152"/>
                      </a:xfrm>
                      <a:prstGeom prst="rect">
                        <a:avLst/>
                      </a:prstGeom>
                      <a:solidFill>
                        <a:srgbClr val="8BB778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704" name="Group 703">
                <a:extLst>
                  <a:ext uri="{FF2B5EF4-FFF2-40B4-BE49-F238E27FC236}">
                    <a16:creationId xmlns:a16="http://schemas.microsoft.com/office/drawing/2014/main" id="{C404B8A8-2EDF-6E8C-50C3-730FCEEACEFF}"/>
                  </a:ext>
                </a:extLst>
              </p:cNvPr>
              <p:cNvGrpSpPr/>
              <p:nvPr/>
            </p:nvGrpSpPr>
            <p:grpSpPr>
              <a:xfrm>
                <a:off x="707158" y="5527069"/>
                <a:ext cx="338554" cy="1094053"/>
                <a:chOff x="687894" y="5459568"/>
                <a:chExt cx="338554" cy="1094053"/>
              </a:xfrm>
            </p:grpSpPr>
            <p:sp>
              <p:nvSpPr>
                <p:cNvPr id="332" name="TextBox 331">
                  <a:extLst>
                    <a:ext uri="{FF2B5EF4-FFF2-40B4-BE49-F238E27FC236}">
                      <a16:creationId xmlns:a16="http://schemas.microsoft.com/office/drawing/2014/main" id="{1DA88CC3-C161-8577-CCB7-D26A187E3568}"/>
                    </a:ext>
                  </a:extLst>
                </p:cNvPr>
                <p:cNvSpPr txBox="1"/>
                <p:nvPr/>
              </p:nvSpPr>
              <p:spPr>
                <a:xfrm rot="16200000">
                  <a:off x="410352" y="5937526"/>
                  <a:ext cx="893637" cy="3385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Downstream Analysis</a:t>
                  </a:r>
                </a:p>
              </p:txBody>
            </p:sp>
            <p:pic>
              <p:nvPicPr>
                <p:cNvPr id="333" name="Picture 332">
                  <a:extLst>
                    <a:ext uri="{FF2B5EF4-FFF2-40B4-BE49-F238E27FC236}">
                      <a16:creationId xmlns:a16="http://schemas.microsoft.com/office/drawing/2014/main" id="{0B94B2A2-1A92-4112-279A-D0E47607BF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7998" y="5459568"/>
                  <a:ext cx="198345" cy="19697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29" name="Group 728">
              <a:extLst>
                <a:ext uri="{FF2B5EF4-FFF2-40B4-BE49-F238E27FC236}">
                  <a16:creationId xmlns:a16="http://schemas.microsoft.com/office/drawing/2014/main" id="{40BBE60A-DBFB-A067-65A8-CC18E8E9304A}"/>
                </a:ext>
              </a:extLst>
            </p:cNvPr>
            <p:cNvGrpSpPr/>
            <p:nvPr/>
          </p:nvGrpSpPr>
          <p:grpSpPr>
            <a:xfrm>
              <a:off x="2123470" y="5318426"/>
              <a:ext cx="4712176" cy="281959"/>
              <a:chOff x="2123470" y="5318426"/>
              <a:chExt cx="4712176" cy="281959"/>
            </a:xfrm>
          </p:grpSpPr>
          <p:cxnSp>
            <p:nvCxnSpPr>
              <p:cNvPr id="61" name="Elbow Connector 60">
                <a:extLst>
                  <a:ext uri="{FF2B5EF4-FFF2-40B4-BE49-F238E27FC236}">
                    <a16:creationId xmlns:a16="http://schemas.microsoft.com/office/drawing/2014/main" id="{F318F72D-F3D3-31BE-10BF-DCB0805237C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123470" y="5403294"/>
                <a:ext cx="2263529" cy="197089"/>
              </a:xfrm>
              <a:prstGeom prst="bentConnector2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Elbow Connector 453">
                <a:extLst>
                  <a:ext uri="{FF2B5EF4-FFF2-40B4-BE49-F238E27FC236}">
                    <a16:creationId xmlns:a16="http://schemas.microsoft.com/office/drawing/2014/main" id="{AA5109A2-20AC-D6D3-1C7F-70ACF31066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7848" y="5403297"/>
                <a:ext cx="2447798" cy="197088"/>
              </a:xfrm>
              <a:prstGeom prst="bentConnector2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6" name="Straight Arrow Connector 655">
                <a:extLst>
                  <a:ext uri="{FF2B5EF4-FFF2-40B4-BE49-F238E27FC236}">
                    <a16:creationId xmlns:a16="http://schemas.microsoft.com/office/drawing/2014/main" id="{D5BFD41B-C1ED-9302-0D1E-EA796C3DF3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7114" y="5318426"/>
                <a:ext cx="1" cy="28195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9" name="Group 768">
            <a:extLst>
              <a:ext uri="{FF2B5EF4-FFF2-40B4-BE49-F238E27FC236}">
                <a16:creationId xmlns:a16="http://schemas.microsoft.com/office/drawing/2014/main" id="{89CEB99E-F2B1-21A5-109D-2E65F43E8C2F}"/>
              </a:ext>
            </a:extLst>
          </p:cNvPr>
          <p:cNvGrpSpPr/>
          <p:nvPr/>
        </p:nvGrpSpPr>
        <p:grpSpPr>
          <a:xfrm>
            <a:off x="1684039" y="4271944"/>
            <a:ext cx="1916663" cy="463793"/>
            <a:chOff x="5562476" y="4297218"/>
            <a:chExt cx="1916663" cy="463793"/>
          </a:xfrm>
        </p:grpSpPr>
        <p:pic>
          <p:nvPicPr>
            <p:cNvPr id="326" name="Graphic 325" descr="Magnifying glass with solid fill">
              <a:extLst>
                <a:ext uri="{FF2B5EF4-FFF2-40B4-BE49-F238E27FC236}">
                  <a16:creationId xmlns:a16="http://schemas.microsoft.com/office/drawing/2014/main" id="{3CF6E8D7-4934-0393-2FA5-80E0038A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/>
          </p:blipFill>
          <p:spPr>
            <a:xfrm>
              <a:off x="7015346" y="4297218"/>
              <a:ext cx="463793" cy="463793"/>
            </a:xfrm>
            <a:prstGeom prst="rect">
              <a:avLst/>
            </a:prstGeom>
          </p:spPr>
        </p:pic>
        <p:sp>
          <p:nvSpPr>
            <p:cNvPr id="768" name="TextBox 767">
              <a:extLst>
                <a:ext uri="{FF2B5EF4-FFF2-40B4-BE49-F238E27FC236}">
                  <a16:creationId xmlns:a16="http://schemas.microsoft.com/office/drawing/2014/main" id="{4ADAFDA9-6DD9-1816-4393-5F5D661453A3}"/>
                </a:ext>
              </a:extLst>
            </p:cNvPr>
            <p:cNvSpPr txBox="1"/>
            <p:nvPr/>
          </p:nvSpPr>
          <p:spPr>
            <a:xfrm>
              <a:off x="5562476" y="4424329"/>
              <a:ext cx="1483597" cy="1692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Identifying the origin</a:t>
              </a:r>
            </a:p>
          </p:txBody>
        </p:sp>
      </p:grpSp>
      <p:grpSp>
        <p:nvGrpSpPr>
          <p:cNvPr id="833" name="Group 832">
            <a:extLst>
              <a:ext uri="{FF2B5EF4-FFF2-40B4-BE49-F238E27FC236}">
                <a16:creationId xmlns:a16="http://schemas.microsoft.com/office/drawing/2014/main" id="{2D9F502C-B80A-104C-A752-A1B020DB5B8A}"/>
              </a:ext>
            </a:extLst>
          </p:cNvPr>
          <p:cNvGrpSpPr/>
          <p:nvPr/>
        </p:nvGrpSpPr>
        <p:grpSpPr>
          <a:xfrm>
            <a:off x="3581892" y="4106258"/>
            <a:ext cx="1887254" cy="816064"/>
            <a:chOff x="3581892" y="4106258"/>
            <a:chExt cx="1887254" cy="816064"/>
          </a:xfrm>
        </p:grpSpPr>
        <p:grpSp>
          <p:nvGrpSpPr>
            <p:cNvPr id="808" name="Group 807">
              <a:extLst>
                <a:ext uri="{FF2B5EF4-FFF2-40B4-BE49-F238E27FC236}">
                  <a16:creationId xmlns:a16="http://schemas.microsoft.com/office/drawing/2014/main" id="{74D2BE02-6D15-0EFF-A909-DA9F3A6872F5}"/>
                </a:ext>
              </a:extLst>
            </p:cNvPr>
            <p:cNvGrpSpPr/>
            <p:nvPr/>
          </p:nvGrpSpPr>
          <p:grpSpPr>
            <a:xfrm>
              <a:off x="4038464" y="4106258"/>
              <a:ext cx="1430682" cy="816064"/>
              <a:chOff x="4038464" y="4106258"/>
              <a:chExt cx="1430682" cy="816064"/>
            </a:xfrm>
          </p:grpSpPr>
          <p:cxnSp>
            <p:nvCxnSpPr>
              <p:cNvPr id="763" name="Straight Arrow Connector 762">
                <a:extLst>
                  <a:ext uri="{FF2B5EF4-FFF2-40B4-BE49-F238E27FC236}">
                    <a16:creationId xmlns:a16="http://schemas.microsoft.com/office/drawing/2014/main" id="{1CB83149-3D58-FC53-BA05-994D37E7BD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3721" y="4110609"/>
                <a:ext cx="2013" cy="81171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6" name="Straight Arrow Connector 785">
                <a:extLst>
                  <a:ext uri="{FF2B5EF4-FFF2-40B4-BE49-F238E27FC236}">
                    <a16:creationId xmlns:a16="http://schemas.microsoft.com/office/drawing/2014/main" id="{3E5E4399-E246-A9CA-EC37-34462BBFA8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6326" y="4115429"/>
                <a:ext cx="82820" cy="80642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3" name="Straight Arrow Connector 792">
                <a:extLst>
                  <a:ext uri="{FF2B5EF4-FFF2-40B4-BE49-F238E27FC236}">
                    <a16:creationId xmlns:a16="http://schemas.microsoft.com/office/drawing/2014/main" id="{3E9F50C8-33EA-70CF-A5E1-8CA6DCBC09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90198" y="4106258"/>
                <a:ext cx="0" cy="81606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5" name="Straight Arrow Connector 794">
                <a:extLst>
                  <a:ext uri="{FF2B5EF4-FFF2-40B4-BE49-F238E27FC236}">
                    <a16:creationId xmlns:a16="http://schemas.microsoft.com/office/drawing/2014/main" id="{ED88162C-911F-0043-5786-F00620C1A2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06672" y="4106258"/>
                <a:ext cx="0" cy="81606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6" name="Straight Arrow Connector 795">
                <a:extLst>
                  <a:ext uri="{FF2B5EF4-FFF2-40B4-BE49-F238E27FC236}">
                    <a16:creationId xmlns:a16="http://schemas.microsoft.com/office/drawing/2014/main" id="{1E955DCD-59CF-AFE1-52B7-0DD4B0C755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23146" y="4106258"/>
                <a:ext cx="0" cy="81606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7" name="Straight Arrow Connector 796">
                <a:extLst>
                  <a:ext uri="{FF2B5EF4-FFF2-40B4-BE49-F238E27FC236}">
                    <a16:creationId xmlns:a16="http://schemas.microsoft.com/office/drawing/2014/main" id="{7F07EF5B-C074-1F26-C621-D7B712B6A3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9620" y="4106258"/>
                <a:ext cx="0" cy="81606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8" name="Straight Arrow Connector 797">
                <a:extLst>
                  <a:ext uri="{FF2B5EF4-FFF2-40B4-BE49-F238E27FC236}">
                    <a16:creationId xmlns:a16="http://schemas.microsoft.com/office/drawing/2014/main" id="{2D2AB6CB-5162-666A-405B-AED05EF7A8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6094" y="4106258"/>
                <a:ext cx="0" cy="81606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9" name="Straight Arrow Connector 798">
                <a:extLst>
                  <a:ext uri="{FF2B5EF4-FFF2-40B4-BE49-F238E27FC236}">
                    <a16:creationId xmlns:a16="http://schemas.microsoft.com/office/drawing/2014/main" id="{FF8868EC-0891-3468-BD87-128FA43E41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72568" y="4106258"/>
                <a:ext cx="0" cy="81606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0" name="Straight Arrow Connector 799">
                <a:extLst>
                  <a:ext uri="{FF2B5EF4-FFF2-40B4-BE49-F238E27FC236}">
                    <a16:creationId xmlns:a16="http://schemas.microsoft.com/office/drawing/2014/main" id="{CB47D65E-A55E-BB0A-51B5-96D81F1CF9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9042" y="4106258"/>
                <a:ext cx="0" cy="81606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1" name="Straight Arrow Connector 800">
                <a:extLst>
                  <a:ext uri="{FF2B5EF4-FFF2-40B4-BE49-F238E27FC236}">
                    <a16:creationId xmlns:a16="http://schemas.microsoft.com/office/drawing/2014/main" id="{F0BB1B2A-D840-345B-9150-6588382569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05516" y="4106258"/>
                <a:ext cx="0" cy="81606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2" name="Straight Arrow Connector 801">
                <a:extLst>
                  <a:ext uri="{FF2B5EF4-FFF2-40B4-BE49-F238E27FC236}">
                    <a16:creationId xmlns:a16="http://schemas.microsoft.com/office/drawing/2014/main" id="{EB910F41-B112-ECEB-502B-085FD78CCF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1990" y="4106258"/>
                <a:ext cx="0" cy="81606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3" name="Straight Arrow Connector 802">
                <a:extLst>
                  <a:ext uri="{FF2B5EF4-FFF2-40B4-BE49-F238E27FC236}">
                    <a16:creationId xmlns:a16="http://schemas.microsoft.com/office/drawing/2014/main" id="{29ED2CC3-B1C1-CE8A-EE42-A6C71DEFE0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38464" y="4110609"/>
                <a:ext cx="0" cy="81171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05" name="Straight Arrow Connector 804">
              <a:extLst>
                <a:ext uri="{FF2B5EF4-FFF2-40B4-BE49-F238E27FC236}">
                  <a16:creationId xmlns:a16="http://schemas.microsoft.com/office/drawing/2014/main" id="{33DCB93B-D511-02DC-36EB-8F5543BA0A7F}"/>
                </a:ext>
              </a:extLst>
            </p:cNvPr>
            <p:cNvCxnSpPr>
              <a:cxnSpLocks/>
            </p:cNvCxnSpPr>
            <p:nvPr/>
          </p:nvCxnSpPr>
          <p:spPr>
            <a:xfrm>
              <a:off x="3581892" y="4538206"/>
              <a:ext cx="40170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2" name="Straight Arrow Connector 821">
              <a:extLst>
                <a:ext uri="{FF2B5EF4-FFF2-40B4-BE49-F238E27FC236}">
                  <a16:creationId xmlns:a16="http://schemas.microsoft.com/office/drawing/2014/main" id="{77D30582-990A-3E23-00F1-2B1079492E3D}"/>
                </a:ext>
              </a:extLst>
            </p:cNvPr>
            <p:cNvCxnSpPr>
              <a:cxnSpLocks/>
            </p:cNvCxnSpPr>
            <p:nvPr/>
          </p:nvCxnSpPr>
          <p:spPr>
            <a:xfrm>
              <a:off x="5305231" y="4115429"/>
              <a:ext cx="82820" cy="806423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6" name="Straight Arrow Connector 825">
              <a:extLst>
                <a:ext uri="{FF2B5EF4-FFF2-40B4-BE49-F238E27FC236}">
                  <a16:creationId xmlns:a16="http://schemas.microsoft.com/office/drawing/2014/main" id="{A30D6259-9C22-A7B4-D044-2739AF962BC9}"/>
                </a:ext>
              </a:extLst>
            </p:cNvPr>
            <p:cNvCxnSpPr>
              <a:cxnSpLocks/>
            </p:cNvCxnSpPr>
            <p:nvPr/>
          </p:nvCxnSpPr>
          <p:spPr>
            <a:xfrm>
              <a:off x="5037005" y="4113137"/>
              <a:ext cx="96970" cy="806422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9" name="Straight Arrow Connector 828">
              <a:extLst>
                <a:ext uri="{FF2B5EF4-FFF2-40B4-BE49-F238E27FC236}">
                  <a16:creationId xmlns:a16="http://schemas.microsoft.com/office/drawing/2014/main" id="{15254F54-7F95-1DA7-1B4B-3B81E9C3B812}"/>
                </a:ext>
              </a:extLst>
            </p:cNvPr>
            <p:cNvCxnSpPr>
              <a:cxnSpLocks/>
            </p:cNvCxnSpPr>
            <p:nvPr/>
          </p:nvCxnSpPr>
          <p:spPr>
            <a:xfrm>
              <a:off x="4956602" y="4113137"/>
              <a:ext cx="96970" cy="806422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1" name="Straight Arrow Connector 830">
              <a:extLst>
                <a:ext uri="{FF2B5EF4-FFF2-40B4-BE49-F238E27FC236}">
                  <a16:creationId xmlns:a16="http://schemas.microsoft.com/office/drawing/2014/main" id="{990A1061-83B4-F9CC-95FF-59F9B4EE5480}"/>
                </a:ext>
              </a:extLst>
            </p:cNvPr>
            <p:cNvCxnSpPr>
              <a:cxnSpLocks/>
            </p:cNvCxnSpPr>
            <p:nvPr/>
          </p:nvCxnSpPr>
          <p:spPr>
            <a:xfrm>
              <a:off x="5117408" y="4113137"/>
              <a:ext cx="96970" cy="806422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906282D-4F82-600C-278A-3DE8D5ED31CB}"/>
              </a:ext>
            </a:extLst>
          </p:cNvPr>
          <p:cNvSpPr/>
          <p:nvPr/>
        </p:nvSpPr>
        <p:spPr>
          <a:xfrm>
            <a:off x="1229019" y="3783153"/>
            <a:ext cx="6662013" cy="1401080"/>
          </a:xfrm>
          <a:prstGeom prst="rect">
            <a:avLst/>
          </a:prstGeom>
          <a:solidFill>
            <a:srgbClr val="C6E1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55" name="Group 654">
            <a:extLst>
              <a:ext uri="{FF2B5EF4-FFF2-40B4-BE49-F238E27FC236}">
                <a16:creationId xmlns:a16="http://schemas.microsoft.com/office/drawing/2014/main" id="{E0455493-232B-B5F4-2A03-BC13DF7D663F}"/>
              </a:ext>
            </a:extLst>
          </p:cNvPr>
          <p:cNvGrpSpPr/>
          <p:nvPr/>
        </p:nvGrpSpPr>
        <p:grpSpPr>
          <a:xfrm>
            <a:off x="1119869" y="3738800"/>
            <a:ext cx="2863731" cy="1534187"/>
            <a:chOff x="1523031" y="3732266"/>
            <a:chExt cx="2627185" cy="1407462"/>
          </a:xfrm>
        </p:grpSpPr>
        <p:grpSp>
          <p:nvGrpSpPr>
            <p:cNvPr id="462" name="Group 461">
              <a:extLst>
                <a:ext uri="{FF2B5EF4-FFF2-40B4-BE49-F238E27FC236}">
                  <a16:creationId xmlns:a16="http://schemas.microsoft.com/office/drawing/2014/main" id="{30D53539-E594-165A-1495-A98F36F7F65D}"/>
                </a:ext>
              </a:extLst>
            </p:cNvPr>
            <p:cNvGrpSpPr/>
            <p:nvPr/>
          </p:nvGrpSpPr>
          <p:grpSpPr>
            <a:xfrm>
              <a:off x="1523031" y="3732266"/>
              <a:ext cx="2627185" cy="1407462"/>
              <a:chOff x="751464" y="3026016"/>
              <a:chExt cx="3482480" cy="1865670"/>
            </a:xfrm>
          </p:grpSpPr>
          <p:sp>
            <p:nvSpPr>
              <p:cNvPr id="580" name="Rounded Rectangle 579">
                <a:extLst>
                  <a:ext uri="{FF2B5EF4-FFF2-40B4-BE49-F238E27FC236}">
                    <a16:creationId xmlns:a16="http://schemas.microsoft.com/office/drawing/2014/main" id="{8A9E22CA-4A04-ED0A-5336-01666573F43A}"/>
                  </a:ext>
                </a:extLst>
              </p:cNvPr>
              <p:cNvSpPr/>
              <p:nvPr/>
            </p:nvSpPr>
            <p:spPr>
              <a:xfrm>
                <a:off x="751464" y="3026016"/>
                <a:ext cx="3457305" cy="1865670"/>
              </a:xfrm>
              <a:prstGeom prst="roundRect">
                <a:avLst/>
              </a:prstGeom>
              <a:solidFill>
                <a:srgbClr val="E3F2DA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581" name="Group 580">
                <a:extLst>
                  <a:ext uri="{FF2B5EF4-FFF2-40B4-BE49-F238E27FC236}">
                    <a16:creationId xmlns:a16="http://schemas.microsoft.com/office/drawing/2014/main" id="{AE765C77-8A09-0941-9CEE-78CD30292BF9}"/>
                  </a:ext>
                </a:extLst>
              </p:cNvPr>
              <p:cNvGrpSpPr/>
              <p:nvPr/>
            </p:nvGrpSpPr>
            <p:grpSpPr>
              <a:xfrm>
                <a:off x="1107763" y="4610840"/>
                <a:ext cx="1165677" cy="201168"/>
                <a:chOff x="1107763" y="4610840"/>
                <a:chExt cx="1165677" cy="201168"/>
              </a:xfrm>
            </p:grpSpPr>
            <p:sp>
              <p:nvSpPr>
                <p:cNvPr id="622" name="Hexagon 621">
                  <a:extLst>
                    <a:ext uri="{FF2B5EF4-FFF2-40B4-BE49-F238E27FC236}">
                      <a16:creationId xmlns:a16="http://schemas.microsoft.com/office/drawing/2014/main" id="{532B9BC6-0D56-DC15-99C5-571A36C9A60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07763" y="4610840"/>
                  <a:ext cx="500218" cy="201168"/>
                </a:xfrm>
                <a:prstGeom prst="hexagon">
                  <a:avLst/>
                </a:prstGeom>
                <a:solidFill>
                  <a:srgbClr val="5B9BD5"/>
                </a:solidFill>
                <a:ln w="9525" cap="flat" cmpd="sng" algn="ctr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Hash</a:t>
                  </a:r>
                </a:p>
              </p:txBody>
            </p:sp>
            <p:sp>
              <p:nvSpPr>
                <p:cNvPr id="623" name="Rectangle 622">
                  <a:extLst>
                    <a:ext uri="{FF2B5EF4-FFF2-40B4-BE49-F238E27FC236}">
                      <a16:creationId xmlns:a16="http://schemas.microsoft.com/office/drawing/2014/main" id="{D3DC9683-3F2A-802E-20A8-7C5EEDD211EC}"/>
                    </a:ext>
                  </a:extLst>
                </p:cNvPr>
                <p:cNvSpPr/>
                <p:nvPr/>
              </p:nvSpPr>
              <p:spPr>
                <a:xfrm>
                  <a:off x="1829104" y="4610840"/>
                  <a:ext cx="444336" cy="201168"/>
                </a:xfrm>
                <a:prstGeom prst="rect">
                  <a:avLst/>
                </a:prstGeom>
                <a:solidFill>
                  <a:srgbClr val="DEEDF8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0x01</a:t>
                  </a:r>
                </a:p>
              </p:txBody>
            </p:sp>
            <p:cxnSp>
              <p:nvCxnSpPr>
                <p:cNvPr id="624" name="Straight Arrow Connector 623">
                  <a:extLst>
                    <a:ext uri="{FF2B5EF4-FFF2-40B4-BE49-F238E27FC236}">
                      <a16:creationId xmlns:a16="http://schemas.microsoft.com/office/drawing/2014/main" id="{E6582D6F-A284-6559-72F0-516254459C5D}"/>
                    </a:ext>
                  </a:extLst>
                </p:cNvPr>
                <p:cNvCxnSpPr>
                  <a:cxnSpLocks/>
                  <a:endCxn id="623" idx="1"/>
                </p:cNvCxnSpPr>
                <p:nvPr/>
              </p:nvCxnSpPr>
              <p:spPr>
                <a:xfrm>
                  <a:off x="1607981" y="4711424"/>
                  <a:ext cx="221123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2" name="Group 581">
                <a:extLst>
                  <a:ext uri="{FF2B5EF4-FFF2-40B4-BE49-F238E27FC236}">
                    <a16:creationId xmlns:a16="http://schemas.microsoft.com/office/drawing/2014/main" id="{E44349EA-6861-5D81-8F6C-02D8E4E6EEE7}"/>
                  </a:ext>
                </a:extLst>
              </p:cNvPr>
              <p:cNvGrpSpPr/>
              <p:nvPr/>
            </p:nvGrpSpPr>
            <p:grpSpPr>
              <a:xfrm>
                <a:off x="865206" y="4106784"/>
                <a:ext cx="1491993" cy="604640"/>
                <a:chOff x="865206" y="4106784"/>
                <a:chExt cx="1491993" cy="604640"/>
              </a:xfrm>
            </p:grpSpPr>
            <p:sp>
              <p:nvSpPr>
                <p:cNvPr id="614" name="Rectangle 613">
                  <a:extLst>
                    <a:ext uri="{FF2B5EF4-FFF2-40B4-BE49-F238E27FC236}">
                      <a16:creationId xmlns:a16="http://schemas.microsoft.com/office/drawing/2014/main" id="{09515D1B-2C01-FBE8-B258-FDE39BEFDFAB}"/>
                    </a:ext>
                  </a:extLst>
                </p:cNvPr>
                <p:cNvSpPr/>
                <p:nvPr/>
              </p:nvSpPr>
              <p:spPr>
                <a:xfrm>
                  <a:off x="865206" y="4106784"/>
                  <a:ext cx="207168" cy="201168"/>
                </a:xfrm>
                <a:prstGeom prst="rect">
                  <a:avLst/>
                </a:prstGeom>
                <a:solidFill>
                  <a:srgbClr val="FFE69A"/>
                </a:solidFill>
                <a:ln w="1587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15" name="Rectangle 614">
                  <a:extLst>
                    <a:ext uri="{FF2B5EF4-FFF2-40B4-BE49-F238E27FC236}">
                      <a16:creationId xmlns:a16="http://schemas.microsoft.com/office/drawing/2014/main" id="{11DF4A9B-A2CA-A61C-0A9F-54E4BFD78BCE}"/>
                    </a:ext>
                  </a:extLst>
                </p:cNvPr>
                <p:cNvSpPr/>
                <p:nvPr/>
              </p:nvSpPr>
              <p:spPr>
                <a:xfrm>
                  <a:off x="1369264" y="4106784"/>
                  <a:ext cx="207168" cy="201168"/>
                </a:xfrm>
                <a:prstGeom prst="rect">
                  <a:avLst/>
                </a:prstGeom>
                <a:solidFill>
                  <a:srgbClr val="FFE69A"/>
                </a:solidFill>
                <a:ln w="1587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16" name="Rectangle 615">
                  <a:extLst>
                    <a:ext uri="{FF2B5EF4-FFF2-40B4-BE49-F238E27FC236}">
                      <a16:creationId xmlns:a16="http://schemas.microsoft.com/office/drawing/2014/main" id="{427208A3-C56D-3B85-F897-E3A05158BEE7}"/>
                    </a:ext>
                  </a:extLst>
                </p:cNvPr>
                <p:cNvSpPr/>
                <p:nvPr/>
              </p:nvSpPr>
              <p:spPr>
                <a:xfrm>
                  <a:off x="1873320" y="4106784"/>
                  <a:ext cx="207168" cy="201168"/>
                </a:xfrm>
                <a:prstGeom prst="rect">
                  <a:avLst/>
                </a:prstGeom>
                <a:solidFill>
                  <a:srgbClr val="FFE69A"/>
                </a:solidFill>
                <a:ln w="1587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17" name="Rectangle 616">
                  <a:extLst>
                    <a:ext uri="{FF2B5EF4-FFF2-40B4-BE49-F238E27FC236}">
                      <a16:creationId xmlns:a16="http://schemas.microsoft.com/office/drawing/2014/main" id="{3DB7FE75-5D10-09DF-F72F-5295C707543D}"/>
                    </a:ext>
                  </a:extLst>
                </p:cNvPr>
                <p:cNvSpPr/>
                <p:nvPr/>
              </p:nvSpPr>
              <p:spPr>
                <a:xfrm>
                  <a:off x="2150031" y="4106784"/>
                  <a:ext cx="207168" cy="201168"/>
                </a:xfrm>
                <a:prstGeom prst="rect">
                  <a:avLst/>
                </a:prstGeom>
                <a:solidFill>
                  <a:srgbClr val="FFE69A"/>
                </a:solidFill>
                <a:ln w="1587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618" name="Elbow Connector 617">
                  <a:extLst>
                    <a:ext uri="{FF2B5EF4-FFF2-40B4-BE49-F238E27FC236}">
                      <a16:creationId xmlns:a16="http://schemas.microsoft.com/office/drawing/2014/main" id="{745B794C-D4C7-8A33-A9AF-1B1112C89343}"/>
                    </a:ext>
                  </a:extLst>
                </p:cNvPr>
                <p:cNvCxnSpPr>
                  <a:cxnSpLocks/>
                  <a:stCxn id="614" idx="2"/>
                  <a:endCxn id="622" idx="3"/>
                </p:cNvCxnSpPr>
                <p:nvPr/>
              </p:nvCxnSpPr>
              <p:spPr>
                <a:xfrm rot="16200000" flipH="1">
                  <a:off x="836540" y="4440201"/>
                  <a:ext cx="403472" cy="138973"/>
                </a:xfrm>
                <a:prstGeom prst="bentConnector2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9" name="Straight Arrow Connector 618">
                  <a:extLst>
                    <a:ext uri="{FF2B5EF4-FFF2-40B4-BE49-F238E27FC236}">
                      <a16:creationId xmlns:a16="http://schemas.microsoft.com/office/drawing/2014/main" id="{0EDBF591-212C-ECEB-0D68-4E49C9D564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73361" y="4309329"/>
                  <a:ext cx="0" cy="24573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0" name="Straight Arrow Connector 619">
                  <a:extLst>
                    <a:ext uri="{FF2B5EF4-FFF2-40B4-BE49-F238E27FC236}">
                      <a16:creationId xmlns:a16="http://schemas.microsoft.com/office/drawing/2014/main" id="{54F6B902-9F28-150C-118A-3B41E36375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77417" y="4309329"/>
                  <a:ext cx="0" cy="24573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1" name="Straight Arrow Connector 620">
                  <a:extLst>
                    <a:ext uri="{FF2B5EF4-FFF2-40B4-BE49-F238E27FC236}">
                      <a16:creationId xmlns:a16="http://schemas.microsoft.com/office/drawing/2014/main" id="{1A5B5B83-F8C3-A89C-A146-555D1FE0B4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53404" y="4309329"/>
                  <a:ext cx="724" cy="24573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3" name="TextBox 582">
                <a:extLst>
                  <a:ext uri="{FF2B5EF4-FFF2-40B4-BE49-F238E27FC236}">
                    <a16:creationId xmlns:a16="http://schemas.microsoft.com/office/drawing/2014/main" id="{3C0038A1-63AE-EE33-50A1-7DAA2EBA59E4}"/>
                  </a:ext>
                </a:extLst>
              </p:cNvPr>
              <p:cNvSpPr txBox="1"/>
              <p:nvPr/>
            </p:nvSpPr>
            <p:spPr>
              <a:xfrm>
                <a:off x="2221125" y="3047058"/>
                <a:ext cx="738034" cy="205852"/>
              </a:xfrm>
              <a:prstGeom prst="rect">
                <a:avLst/>
              </a:prstGeom>
              <a:solidFill>
                <a:srgbClr val="E3F2DA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Indexing</a:t>
                </a:r>
              </a:p>
            </p:txBody>
          </p:sp>
          <p:grpSp>
            <p:nvGrpSpPr>
              <p:cNvPr id="584" name="Group 583">
                <a:extLst>
                  <a:ext uri="{FF2B5EF4-FFF2-40B4-BE49-F238E27FC236}">
                    <a16:creationId xmlns:a16="http://schemas.microsoft.com/office/drawing/2014/main" id="{322E0F97-55F5-8141-8F22-D671BFA1FB29}"/>
                  </a:ext>
                </a:extLst>
              </p:cNvPr>
              <p:cNvGrpSpPr/>
              <p:nvPr/>
            </p:nvGrpSpPr>
            <p:grpSpPr>
              <a:xfrm>
                <a:off x="2699792" y="3295686"/>
                <a:ext cx="1314296" cy="1326326"/>
                <a:chOff x="3212862" y="4750268"/>
                <a:chExt cx="1314296" cy="1326326"/>
              </a:xfrm>
            </p:grpSpPr>
            <p:sp>
              <p:nvSpPr>
                <p:cNvPr id="597" name="Rounded Rectangle 596">
                  <a:extLst>
                    <a:ext uri="{FF2B5EF4-FFF2-40B4-BE49-F238E27FC236}">
                      <a16:creationId xmlns:a16="http://schemas.microsoft.com/office/drawing/2014/main" id="{62E0C982-84CB-219E-8157-EC82685DEB6D}"/>
                    </a:ext>
                  </a:extLst>
                </p:cNvPr>
                <p:cNvSpPr/>
                <p:nvPr/>
              </p:nvSpPr>
              <p:spPr>
                <a:xfrm>
                  <a:off x="3225198" y="4750268"/>
                  <a:ext cx="1293122" cy="1326326"/>
                </a:xfrm>
                <a:prstGeom prst="roundRect">
                  <a:avLst>
                    <a:gd name="adj" fmla="val 4157"/>
                  </a:avLst>
                </a:prstGeom>
                <a:solidFill>
                  <a:srgbClr val="DEEDF8"/>
                </a:solidFill>
                <a:ln w="1270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98" name="TextBox 597">
                  <a:extLst>
                    <a:ext uri="{FF2B5EF4-FFF2-40B4-BE49-F238E27FC236}">
                      <a16:creationId xmlns:a16="http://schemas.microsoft.com/office/drawing/2014/main" id="{79737195-2D56-34D4-6E81-BB00C39D3311}"/>
                    </a:ext>
                  </a:extLst>
                </p:cNvPr>
                <p:cNvSpPr txBox="1"/>
                <p:nvPr/>
              </p:nvSpPr>
              <p:spPr>
                <a:xfrm>
                  <a:off x="3355191" y="4750397"/>
                  <a:ext cx="1033135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62D1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Hash Table</a:t>
                  </a:r>
                  <a:endPara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2D1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99" name="Rectangle 598">
                  <a:extLst>
                    <a:ext uri="{FF2B5EF4-FFF2-40B4-BE49-F238E27FC236}">
                      <a16:creationId xmlns:a16="http://schemas.microsoft.com/office/drawing/2014/main" id="{A0F13580-22B3-B8F7-BEE0-3290E10EE824}"/>
                    </a:ext>
                  </a:extLst>
                </p:cNvPr>
                <p:cNvSpPr/>
                <p:nvPr/>
              </p:nvSpPr>
              <p:spPr>
                <a:xfrm>
                  <a:off x="3225198" y="4969162"/>
                  <a:ext cx="444336" cy="201168"/>
                </a:xfrm>
                <a:prstGeom prst="rect">
                  <a:avLst/>
                </a:prstGeom>
                <a:solidFill>
                  <a:srgbClr val="DEECF8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0x00</a:t>
                  </a:r>
                </a:p>
              </p:txBody>
            </p:sp>
            <p:sp>
              <p:nvSpPr>
                <p:cNvPr id="600" name="Rectangle 599">
                  <a:extLst>
                    <a:ext uri="{FF2B5EF4-FFF2-40B4-BE49-F238E27FC236}">
                      <a16:creationId xmlns:a16="http://schemas.microsoft.com/office/drawing/2014/main" id="{119734B3-713D-1D82-2366-B1254EAE6C8A}"/>
                    </a:ext>
                  </a:extLst>
                </p:cNvPr>
                <p:cNvSpPr/>
                <p:nvPr/>
              </p:nvSpPr>
              <p:spPr>
                <a:xfrm>
                  <a:off x="3225198" y="5170330"/>
                  <a:ext cx="444336" cy="201168"/>
                </a:xfrm>
                <a:prstGeom prst="rect">
                  <a:avLst/>
                </a:prstGeom>
                <a:solidFill>
                  <a:srgbClr val="DEECF8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0x01</a:t>
                  </a:r>
                </a:p>
              </p:txBody>
            </p:sp>
            <p:sp>
              <p:nvSpPr>
                <p:cNvPr id="601" name="Rectangle 600">
                  <a:extLst>
                    <a:ext uri="{FF2B5EF4-FFF2-40B4-BE49-F238E27FC236}">
                      <a16:creationId xmlns:a16="http://schemas.microsoft.com/office/drawing/2014/main" id="{DD20B849-1C9F-F5F3-1649-120AA68F58D4}"/>
                    </a:ext>
                  </a:extLst>
                </p:cNvPr>
                <p:cNvSpPr/>
                <p:nvPr/>
              </p:nvSpPr>
              <p:spPr>
                <a:xfrm>
                  <a:off x="3225198" y="5659278"/>
                  <a:ext cx="444336" cy="201168"/>
                </a:xfrm>
                <a:prstGeom prst="rect">
                  <a:avLst/>
                </a:prstGeom>
                <a:solidFill>
                  <a:srgbClr val="DEECF8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0xFF</a:t>
                  </a:r>
                </a:p>
              </p:txBody>
            </p:sp>
            <p:cxnSp>
              <p:nvCxnSpPr>
                <p:cNvPr id="602" name="Straight Connector 601">
                  <a:extLst>
                    <a:ext uri="{FF2B5EF4-FFF2-40B4-BE49-F238E27FC236}">
                      <a16:creationId xmlns:a16="http://schemas.microsoft.com/office/drawing/2014/main" id="{AA86B681-33E5-BDD6-192A-94731B46292B}"/>
                    </a:ext>
                  </a:extLst>
                </p:cNvPr>
                <p:cNvCxnSpPr>
                  <a:cxnSpLocks/>
                  <a:endCxn id="599" idx="3"/>
                </p:cNvCxnSpPr>
                <p:nvPr/>
              </p:nvCxnSpPr>
              <p:spPr>
                <a:xfrm flipV="1">
                  <a:off x="3669534" y="5069746"/>
                  <a:ext cx="0" cy="100684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3" name="Straight Connector 602">
                  <a:extLst>
                    <a:ext uri="{FF2B5EF4-FFF2-40B4-BE49-F238E27FC236}">
                      <a16:creationId xmlns:a16="http://schemas.microsoft.com/office/drawing/2014/main" id="{C9D7D454-580F-6525-C252-01ACE6B54D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25198" y="5860569"/>
                  <a:ext cx="129312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4" name="Straight Connector 603">
                  <a:extLst>
                    <a:ext uri="{FF2B5EF4-FFF2-40B4-BE49-F238E27FC236}">
                      <a16:creationId xmlns:a16="http://schemas.microsoft.com/office/drawing/2014/main" id="{7E5D15D2-D87A-47FD-A986-5FC58B6561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25198" y="4965711"/>
                  <a:ext cx="1293122" cy="345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5" name="Straight Connector 604">
                  <a:extLst>
                    <a:ext uri="{FF2B5EF4-FFF2-40B4-BE49-F238E27FC236}">
                      <a16:creationId xmlns:a16="http://schemas.microsoft.com/office/drawing/2014/main" id="{C4305F06-55E7-1B8F-C9A0-5380AA8104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25198" y="5170330"/>
                  <a:ext cx="129312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6" name="Straight Connector 605">
                  <a:extLst>
                    <a:ext uri="{FF2B5EF4-FFF2-40B4-BE49-F238E27FC236}">
                      <a16:creationId xmlns:a16="http://schemas.microsoft.com/office/drawing/2014/main" id="{CEC2C239-CEC0-2937-8D4A-2BA0BA3358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25198" y="5371498"/>
                  <a:ext cx="129312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7" name="Straight Connector 606">
                  <a:extLst>
                    <a:ext uri="{FF2B5EF4-FFF2-40B4-BE49-F238E27FC236}">
                      <a16:creationId xmlns:a16="http://schemas.microsoft.com/office/drawing/2014/main" id="{43A0E2B5-2D8A-CCCE-55FD-62EF7929BC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25198" y="5659278"/>
                  <a:ext cx="129312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8" name="TextBox 607">
                  <a:extLst>
                    <a:ext uri="{FF2B5EF4-FFF2-40B4-BE49-F238E27FC236}">
                      <a16:creationId xmlns:a16="http://schemas.microsoft.com/office/drawing/2014/main" id="{DA15B2E1-613F-822C-4290-939FFBB60BEB}"/>
                    </a:ext>
                  </a:extLst>
                </p:cNvPr>
                <p:cNvSpPr txBox="1"/>
                <p:nvPr/>
              </p:nvSpPr>
              <p:spPr>
                <a:xfrm rot="5400000">
                  <a:off x="3311656" y="5415395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"/>
                      <a:ea typeface="Tahoma" panose="020B0604030504040204" pitchFamily="34" charset="0"/>
                      <a:cs typeface="Tahoma" panose="020B0604030504040204" pitchFamily="34" charset="0"/>
                    </a:rPr>
                    <a:t>…</a:t>
                  </a:r>
                  <a:endPara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"/>
                    <a:ea typeface="+mn-ea"/>
                    <a:cs typeface="+mn-cs"/>
                  </a:endParaRPr>
                </a:p>
              </p:txBody>
            </p:sp>
            <p:sp>
              <p:nvSpPr>
                <p:cNvPr id="609" name="TextBox 608">
                  <a:extLst>
                    <a:ext uri="{FF2B5EF4-FFF2-40B4-BE49-F238E27FC236}">
                      <a16:creationId xmlns:a16="http://schemas.microsoft.com/office/drawing/2014/main" id="{AE8BE6A7-C5F0-2115-AFB1-DBE52704D15F}"/>
                    </a:ext>
                  </a:extLst>
                </p:cNvPr>
                <p:cNvSpPr txBox="1"/>
                <p:nvPr/>
              </p:nvSpPr>
              <p:spPr>
                <a:xfrm>
                  <a:off x="3212862" y="5861149"/>
                  <a:ext cx="469008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62D1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Hash</a:t>
                  </a:r>
                  <a:endPara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2D1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10" name="TextBox 609">
                  <a:extLst>
                    <a:ext uri="{FF2B5EF4-FFF2-40B4-BE49-F238E27FC236}">
                      <a16:creationId xmlns:a16="http://schemas.microsoft.com/office/drawing/2014/main" id="{F13974F7-33A6-A86D-62CC-A3FC6837394D}"/>
                    </a:ext>
                  </a:extLst>
                </p:cNvPr>
                <p:cNvSpPr txBox="1"/>
                <p:nvPr/>
              </p:nvSpPr>
              <p:spPr>
                <a:xfrm>
                  <a:off x="3717242" y="5861149"/>
                  <a:ext cx="753368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62D1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Positions</a:t>
                  </a:r>
                  <a:endPara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2D1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11" name="TextBox 610">
                  <a:extLst>
                    <a:ext uri="{FF2B5EF4-FFF2-40B4-BE49-F238E27FC236}">
                      <a16:creationId xmlns:a16="http://schemas.microsoft.com/office/drawing/2014/main" id="{6B6B240E-1566-FBB9-BAC7-8EC3DF08AC6D}"/>
                    </a:ext>
                  </a:extLst>
                </p:cNvPr>
                <p:cNvSpPr txBox="1"/>
                <p:nvPr/>
              </p:nvSpPr>
              <p:spPr>
                <a:xfrm>
                  <a:off x="3707904" y="4963763"/>
                  <a:ext cx="819254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2,64,… </a:t>
                  </a:r>
                  <a:endPara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612" name="TextBox 611">
                  <a:extLst>
                    <a:ext uri="{FF2B5EF4-FFF2-40B4-BE49-F238E27FC236}">
                      <a16:creationId xmlns:a16="http://schemas.microsoft.com/office/drawing/2014/main" id="{32C423F2-10C1-6AF2-0850-FA0EADEB0913}"/>
                    </a:ext>
                  </a:extLst>
                </p:cNvPr>
                <p:cNvSpPr txBox="1"/>
                <p:nvPr/>
              </p:nvSpPr>
              <p:spPr>
                <a:xfrm>
                  <a:off x="3707904" y="5645002"/>
                  <a:ext cx="819254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13,21</a:t>
                  </a:r>
                  <a:endPara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613" name="TextBox 612">
                  <a:extLst>
                    <a:ext uri="{FF2B5EF4-FFF2-40B4-BE49-F238E27FC236}">
                      <a16:creationId xmlns:a16="http://schemas.microsoft.com/office/drawing/2014/main" id="{6574FE60-8AEF-71E3-AD39-84DFB5F836E6}"/>
                    </a:ext>
                  </a:extLst>
                </p:cNvPr>
                <p:cNvSpPr txBox="1"/>
                <p:nvPr/>
              </p:nvSpPr>
              <p:spPr>
                <a:xfrm>
                  <a:off x="3707904" y="5163192"/>
                  <a:ext cx="819254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1,101,…</a:t>
                  </a:r>
                  <a:endPara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585" name="Elbow Connector 584">
                <a:extLst>
                  <a:ext uri="{FF2B5EF4-FFF2-40B4-BE49-F238E27FC236}">
                    <a16:creationId xmlns:a16="http://schemas.microsoft.com/office/drawing/2014/main" id="{76AE0635-6661-4933-8E0D-1D7C0EBD19CB}"/>
                  </a:ext>
                </a:extLst>
              </p:cNvPr>
              <p:cNvCxnSpPr>
                <a:cxnSpLocks/>
                <a:stCxn id="623" idx="3"/>
                <a:endCxn id="600" idx="1"/>
              </p:cNvCxnSpPr>
              <p:nvPr/>
            </p:nvCxnSpPr>
            <p:spPr>
              <a:xfrm flipV="1">
                <a:off x="2273440" y="3816332"/>
                <a:ext cx="438688" cy="895092"/>
              </a:xfrm>
              <a:prstGeom prst="bentConnector3">
                <a:avLst>
                  <a:gd name="adj1" fmla="val 50000"/>
                </a:avLst>
              </a:prstGeom>
              <a:ln w="15875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86" name="Group 585">
                <a:extLst>
                  <a:ext uri="{FF2B5EF4-FFF2-40B4-BE49-F238E27FC236}">
                    <a16:creationId xmlns:a16="http://schemas.microsoft.com/office/drawing/2014/main" id="{DB224771-F944-DC1A-48B2-05710F70C8ED}"/>
                  </a:ext>
                </a:extLst>
              </p:cNvPr>
              <p:cNvGrpSpPr/>
              <p:nvPr/>
            </p:nvGrpSpPr>
            <p:grpSpPr>
              <a:xfrm>
                <a:off x="874674" y="3707146"/>
                <a:ext cx="1492038" cy="391442"/>
                <a:chOff x="874674" y="3707146"/>
                <a:chExt cx="1492038" cy="391442"/>
              </a:xfrm>
            </p:grpSpPr>
            <p:cxnSp>
              <p:nvCxnSpPr>
                <p:cNvPr id="592" name="Straight Arrow Connector 591">
                  <a:extLst>
                    <a:ext uri="{FF2B5EF4-FFF2-40B4-BE49-F238E27FC236}">
                      <a16:creationId xmlns:a16="http://schemas.microsoft.com/office/drawing/2014/main" id="{CE6A3E48-C15B-F7D1-56C6-591A40E4C6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7944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3" name="Straight Arrow Connector 592">
                  <a:extLst>
                    <a:ext uri="{FF2B5EF4-FFF2-40B4-BE49-F238E27FC236}">
                      <a16:creationId xmlns:a16="http://schemas.microsoft.com/office/drawing/2014/main" id="{08BDD597-B71C-22E9-E903-E912CDB9E2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79579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4" name="Straight Arrow Connector 593">
                  <a:extLst>
                    <a:ext uri="{FF2B5EF4-FFF2-40B4-BE49-F238E27FC236}">
                      <a16:creationId xmlns:a16="http://schemas.microsoft.com/office/drawing/2014/main" id="{D64C70CE-9E30-D574-D590-385BB3C7F1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76058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5" name="Straight Arrow Connector 594">
                  <a:extLst>
                    <a:ext uri="{FF2B5EF4-FFF2-40B4-BE49-F238E27FC236}">
                      <a16:creationId xmlns:a16="http://schemas.microsoft.com/office/drawing/2014/main" id="{25205AEA-5E3F-8F9C-EBC7-F749D831E9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56263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6" name="Hexagon 595">
                  <a:extLst>
                    <a:ext uri="{FF2B5EF4-FFF2-40B4-BE49-F238E27FC236}">
                      <a16:creationId xmlns:a16="http://schemas.microsoft.com/office/drawing/2014/main" id="{DD290229-47B5-5092-B7E9-A07F2313B5C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874674" y="3707146"/>
                  <a:ext cx="1492038" cy="201168"/>
                </a:xfrm>
                <a:prstGeom prst="hexagon">
                  <a:avLst/>
                </a:prstGeom>
                <a:solidFill>
                  <a:srgbClr val="5B9BD5"/>
                </a:solidFill>
                <a:ln w="9525" cap="flat" cmpd="sng" algn="ctr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none" lIns="0" tIns="27432" rIns="0" bIns="36576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Sketching</a:t>
                  </a:r>
                  <a:endParaRPr kumimoji="0" lang="en-CH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587" name="Group 586">
                <a:extLst>
                  <a:ext uri="{FF2B5EF4-FFF2-40B4-BE49-F238E27FC236}">
                    <a16:creationId xmlns:a16="http://schemas.microsoft.com/office/drawing/2014/main" id="{9B35E908-F147-5EA2-B987-FB935F6C759C}"/>
                  </a:ext>
                </a:extLst>
              </p:cNvPr>
              <p:cNvGrpSpPr/>
              <p:nvPr/>
            </p:nvGrpSpPr>
            <p:grpSpPr>
              <a:xfrm>
                <a:off x="865159" y="3307508"/>
                <a:ext cx="1498092" cy="403255"/>
                <a:chOff x="865159" y="3307508"/>
                <a:chExt cx="1498092" cy="403255"/>
              </a:xfrm>
            </p:grpSpPr>
            <p:sp>
              <p:nvSpPr>
                <p:cNvPr id="590" name="Rectangle 589">
                  <a:extLst>
                    <a:ext uri="{FF2B5EF4-FFF2-40B4-BE49-F238E27FC236}">
                      <a16:creationId xmlns:a16="http://schemas.microsoft.com/office/drawing/2014/main" id="{5076179A-4CE6-6903-328E-0CDB77C879D3}"/>
                    </a:ext>
                  </a:extLst>
                </p:cNvPr>
                <p:cNvSpPr/>
                <p:nvPr/>
              </p:nvSpPr>
              <p:spPr>
                <a:xfrm>
                  <a:off x="865159" y="3307508"/>
                  <a:ext cx="1498092" cy="201168"/>
                </a:xfrm>
                <a:prstGeom prst="rect">
                  <a:avLst/>
                </a:prstGeom>
                <a:solidFill>
                  <a:srgbClr val="FFE69A"/>
                </a:solidFill>
                <a:ln w="1587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tIns="27432" rIns="0" bIns="36576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Target Sequence</a:t>
                  </a:r>
                </a:p>
              </p:txBody>
            </p:sp>
            <p:cxnSp>
              <p:nvCxnSpPr>
                <p:cNvPr id="591" name="Straight Arrow Connector 590">
                  <a:extLst>
                    <a:ext uri="{FF2B5EF4-FFF2-40B4-BE49-F238E27FC236}">
                      <a16:creationId xmlns:a16="http://schemas.microsoft.com/office/drawing/2014/main" id="{42F41B3C-6F99-FE0F-FCCF-1382CCF2A206}"/>
                    </a:ext>
                  </a:extLst>
                </p:cNvPr>
                <p:cNvCxnSpPr>
                  <a:cxnSpLocks/>
                  <a:stCxn id="590" idx="2"/>
                </p:cNvCxnSpPr>
                <p:nvPr/>
              </p:nvCxnSpPr>
              <p:spPr>
                <a:xfrm>
                  <a:off x="1614205" y="3508676"/>
                  <a:ext cx="0" cy="202087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8" name="TextBox 587">
                <a:extLst>
                  <a:ext uri="{FF2B5EF4-FFF2-40B4-BE49-F238E27FC236}">
                    <a16:creationId xmlns:a16="http://schemas.microsoft.com/office/drawing/2014/main" id="{97E65AA6-91CB-9F32-B3EF-52CEE70A2286}"/>
                  </a:ext>
                </a:extLst>
              </p:cNvPr>
              <p:cNvSpPr txBox="1"/>
              <p:nvPr/>
            </p:nvSpPr>
            <p:spPr>
              <a:xfrm rot="16200000">
                <a:off x="2369511" y="3960534"/>
                <a:ext cx="43204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"/>
                    <a:ea typeface="Tahoma" panose="020B0604030504040204" pitchFamily="34" charset="0"/>
                    <a:cs typeface="Tahoma" panose="020B0604030504040204" pitchFamily="34" charset="0"/>
                  </a:rPr>
                  <a:t>Store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+mn-ea"/>
                  <a:cs typeface="+mn-cs"/>
                </a:endParaRPr>
              </a:p>
            </p:txBody>
          </p:sp>
          <p:sp>
            <p:nvSpPr>
              <p:cNvPr id="589" name="TextBox 588">
                <a:extLst>
                  <a:ext uri="{FF2B5EF4-FFF2-40B4-BE49-F238E27FC236}">
                    <a16:creationId xmlns:a16="http://schemas.microsoft.com/office/drawing/2014/main" id="{7E898D9F-21AB-98E1-5686-E2B4658F9497}"/>
                  </a:ext>
                </a:extLst>
              </p:cNvPr>
              <p:cNvSpPr txBox="1"/>
              <p:nvPr/>
            </p:nvSpPr>
            <p:spPr>
              <a:xfrm rot="5400000">
                <a:off x="3862580" y="3830928"/>
                <a:ext cx="527284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"/>
                    <a:ea typeface="Tahoma" panose="020B0604030504040204" pitchFamily="34" charset="0"/>
                    <a:cs typeface="Tahoma" panose="020B0604030504040204" pitchFamily="34" charset="0"/>
                  </a:rPr>
                  <a:t>Query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+mn-ea"/>
                  <a:cs typeface="+mn-cs"/>
                </a:endParaRPr>
              </a:p>
            </p:txBody>
          </p:sp>
        </p:grpSp>
        <p:pic>
          <p:nvPicPr>
            <p:cNvPr id="455" name="Picture 454">
              <a:extLst>
                <a:ext uri="{FF2B5EF4-FFF2-40B4-BE49-F238E27FC236}">
                  <a16:creationId xmlns:a16="http://schemas.microsoft.com/office/drawing/2014/main" id="{19DFE41E-EC44-7F38-3086-2C6BD0652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427511" y="3736642"/>
              <a:ext cx="172456" cy="172456"/>
            </a:xfrm>
            <a:prstGeom prst="rect">
              <a:avLst/>
            </a:prstGeom>
          </p:spPr>
        </p:pic>
      </p:grpSp>
      <p:grpSp>
        <p:nvGrpSpPr>
          <p:cNvPr id="659" name="Group 658">
            <a:extLst>
              <a:ext uri="{FF2B5EF4-FFF2-40B4-BE49-F238E27FC236}">
                <a16:creationId xmlns:a16="http://schemas.microsoft.com/office/drawing/2014/main" id="{72497E00-1518-F7EA-E695-F464F1B11884}"/>
              </a:ext>
            </a:extLst>
          </p:cNvPr>
          <p:cNvGrpSpPr/>
          <p:nvPr/>
        </p:nvGrpSpPr>
        <p:grpSpPr>
          <a:xfrm>
            <a:off x="5441179" y="3738799"/>
            <a:ext cx="1316752" cy="1534186"/>
            <a:chOff x="5487398" y="3732265"/>
            <a:chExt cx="1207987" cy="1407461"/>
          </a:xfrm>
        </p:grpSpPr>
        <p:grpSp>
          <p:nvGrpSpPr>
            <p:cNvPr id="464" name="Group 463">
              <a:extLst>
                <a:ext uri="{FF2B5EF4-FFF2-40B4-BE49-F238E27FC236}">
                  <a16:creationId xmlns:a16="http://schemas.microsoft.com/office/drawing/2014/main" id="{7ED6D892-ECD5-1BC1-432A-09CF1ED78707}"/>
                </a:ext>
              </a:extLst>
            </p:cNvPr>
            <p:cNvGrpSpPr/>
            <p:nvPr/>
          </p:nvGrpSpPr>
          <p:grpSpPr>
            <a:xfrm>
              <a:off x="5487398" y="3732265"/>
              <a:ext cx="1207987" cy="1407461"/>
              <a:chOff x="6006453" y="3026015"/>
              <a:chExt cx="1601254" cy="1865669"/>
            </a:xfrm>
          </p:grpSpPr>
          <p:grpSp>
            <p:nvGrpSpPr>
              <p:cNvPr id="554" name="Group 553">
                <a:extLst>
                  <a:ext uri="{FF2B5EF4-FFF2-40B4-BE49-F238E27FC236}">
                    <a16:creationId xmlns:a16="http://schemas.microsoft.com/office/drawing/2014/main" id="{B1C7D393-52CD-606E-8A5B-F1AEECBB2229}"/>
                  </a:ext>
                </a:extLst>
              </p:cNvPr>
              <p:cNvGrpSpPr/>
              <p:nvPr/>
            </p:nvGrpSpPr>
            <p:grpSpPr>
              <a:xfrm>
                <a:off x="6006453" y="3026015"/>
                <a:ext cx="1601254" cy="1865669"/>
                <a:chOff x="2577801" y="3003490"/>
                <a:chExt cx="1601254" cy="1865669"/>
              </a:xfrm>
              <a:solidFill>
                <a:srgbClr val="E3F2DA"/>
              </a:solidFill>
            </p:grpSpPr>
            <p:sp>
              <p:nvSpPr>
                <p:cNvPr id="578" name="Rounded Rectangle 577">
                  <a:extLst>
                    <a:ext uri="{FF2B5EF4-FFF2-40B4-BE49-F238E27FC236}">
                      <a16:creationId xmlns:a16="http://schemas.microsoft.com/office/drawing/2014/main" id="{C2DEE31A-0CD4-79B2-E016-C7639D59A2CC}"/>
                    </a:ext>
                  </a:extLst>
                </p:cNvPr>
                <p:cNvSpPr/>
                <p:nvPr/>
              </p:nvSpPr>
              <p:spPr>
                <a:xfrm>
                  <a:off x="2577801" y="3003490"/>
                  <a:ext cx="1601254" cy="1865669"/>
                </a:xfrm>
                <a:prstGeom prst="roundRect">
                  <a:avLst/>
                </a:prstGeom>
                <a:grpFill/>
                <a:ln w="31750" cap="flat" cmpd="sng" algn="ctr">
                  <a:noFill/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79" name="TextBox 578">
                  <a:extLst>
                    <a:ext uri="{FF2B5EF4-FFF2-40B4-BE49-F238E27FC236}">
                      <a16:creationId xmlns:a16="http://schemas.microsoft.com/office/drawing/2014/main" id="{9D7AC2AE-A7FB-4D97-78B6-7E1C19A7293E}"/>
                    </a:ext>
                  </a:extLst>
                </p:cNvPr>
                <p:cNvSpPr txBox="1"/>
                <p:nvPr/>
              </p:nvSpPr>
              <p:spPr>
                <a:xfrm>
                  <a:off x="3054459" y="3017917"/>
                  <a:ext cx="858917" cy="205852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Chaining</a:t>
                  </a:r>
                </a:p>
              </p:txBody>
            </p:sp>
          </p:grpSp>
          <p:sp>
            <p:nvSpPr>
              <p:cNvPr id="555" name="Rectangle 554">
                <a:extLst>
                  <a:ext uri="{FF2B5EF4-FFF2-40B4-BE49-F238E27FC236}">
                    <a16:creationId xmlns:a16="http://schemas.microsoft.com/office/drawing/2014/main" id="{AFDF4034-A69D-E73D-115D-EF9E626E2213}"/>
                  </a:ext>
                </a:extLst>
              </p:cNvPr>
              <p:cNvSpPr/>
              <p:nvPr/>
            </p:nvSpPr>
            <p:spPr>
              <a:xfrm rot="16200000">
                <a:off x="5604640" y="4024842"/>
                <a:ext cx="1097280" cy="201168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tIns="27432" rIns="0" bIns="36576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+mn-ea"/>
                    <a:cs typeface="+mn-cs"/>
                  </a:rPr>
                  <a:t>Query Seq.</a:t>
                </a:r>
              </a:p>
            </p:txBody>
          </p:sp>
          <p:sp>
            <p:nvSpPr>
              <p:cNvPr id="556" name="Rectangle 555">
                <a:extLst>
                  <a:ext uri="{FF2B5EF4-FFF2-40B4-BE49-F238E27FC236}">
                    <a16:creationId xmlns:a16="http://schemas.microsoft.com/office/drawing/2014/main" id="{CDF96897-B82D-EEC3-3A1D-7905AC2BF5DD}"/>
                  </a:ext>
                </a:extLst>
              </p:cNvPr>
              <p:cNvSpPr/>
              <p:nvPr/>
            </p:nvSpPr>
            <p:spPr>
              <a:xfrm>
                <a:off x="6340514" y="3300803"/>
                <a:ext cx="1097280" cy="201168"/>
              </a:xfrm>
              <a:prstGeom prst="rect">
                <a:avLst/>
              </a:prstGeom>
              <a:solidFill>
                <a:srgbClr val="FFE69A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tIns="27432" rIns="0" bIns="36576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+mn-ea"/>
                    <a:cs typeface="+mn-cs"/>
                  </a:rPr>
                  <a:t>Target Seq.</a:t>
                </a:r>
              </a:p>
            </p:txBody>
          </p:sp>
          <p:sp>
            <p:nvSpPr>
              <p:cNvPr id="557" name="Rectangle 556">
                <a:extLst>
                  <a:ext uri="{FF2B5EF4-FFF2-40B4-BE49-F238E27FC236}">
                    <a16:creationId xmlns:a16="http://schemas.microsoft.com/office/drawing/2014/main" id="{2A277DAC-FCC2-FA8A-956D-78AB75BEE893}"/>
                  </a:ext>
                </a:extLst>
              </p:cNvPr>
              <p:cNvSpPr/>
              <p:nvPr/>
            </p:nvSpPr>
            <p:spPr>
              <a:xfrm>
                <a:off x="6344748" y="3569706"/>
                <a:ext cx="207168" cy="201168"/>
              </a:xfrm>
              <a:prstGeom prst="rect">
                <a:avLst/>
              </a:prstGeom>
              <a:solidFill>
                <a:srgbClr val="DEEDF8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8" name="Rectangle 557">
                <a:extLst>
                  <a:ext uri="{FF2B5EF4-FFF2-40B4-BE49-F238E27FC236}">
                    <a16:creationId xmlns:a16="http://schemas.microsoft.com/office/drawing/2014/main" id="{572EC177-624D-ED9D-04D7-F6DCC5089F2D}"/>
                  </a:ext>
                </a:extLst>
              </p:cNvPr>
              <p:cNvSpPr/>
              <p:nvPr/>
            </p:nvSpPr>
            <p:spPr>
              <a:xfrm>
                <a:off x="6384837" y="3702979"/>
                <a:ext cx="207168" cy="201168"/>
              </a:xfrm>
              <a:prstGeom prst="rect">
                <a:avLst/>
              </a:prstGeom>
              <a:solidFill>
                <a:srgbClr val="DEEDF8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9" name="Rectangle 558">
                <a:extLst>
                  <a:ext uri="{FF2B5EF4-FFF2-40B4-BE49-F238E27FC236}">
                    <a16:creationId xmlns:a16="http://schemas.microsoft.com/office/drawing/2014/main" id="{1EE6C334-6E7A-E35F-D856-06B3F7BED585}"/>
                  </a:ext>
                </a:extLst>
              </p:cNvPr>
              <p:cNvSpPr/>
              <p:nvPr/>
            </p:nvSpPr>
            <p:spPr>
              <a:xfrm>
                <a:off x="6544640" y="3811843"/>
                <a:ext cx="207168" cy="201168"/>
              </a:xfrm>
              <a:prstGeom prst="rect">
                <a:avLst/>
              </a:prstGeom>
              <a:solidFill>
                <a:srgbClr val="DEEDF8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0" name="Rectangle 559">
                <a:extLst>
                  <a:ext uri="{FF2B5EF4-FFF2-40B4-BE49-F238E27FC236}">
                    <a16:creationId xmlns:a16="http://schemas.microsoft.com/office/drawing/2014/main" id="{C616FB7A-3E26-F353-A31A-CDE05D774E74}"/>
                  </a:ext>
                </a:extLst>
              </p:cNvPr>
              <p:cNvSpPr/>
              <p:nvPr/>
            </p:nvSpPr>
            <p:spPr>
              <a:xfrm>
                <a:off x="6863678" y="4040448"/>
                <a:ext cx="207168" cy="201168"/>
              </a:xfrm>
              <a:prstGeom prst="rect">
                <a:avLst/>
              </a:prstGeom>
              <a:solidFill>
                <a:srgbClr val="DEEDF8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1" name="TextBox 560">
                <a:extLst>
                  <a:ext uri="{FF2B5EF4-FFF2-40B4-BE49-F238E27FC236}">
                    <a16:creationId xmlns:a16="http://schemas.microsoft.com/office/drawing/2014/main" id="{F55CF16E-2A89-E4C2-6644-ECC2B0F80ED7}"/>
                  </a:ext>
                </a:extLst>
              </p:cNvPr>
              <p:cNvSpPr txBox="1"/>
              <p:nvPr/>
            </p:nvSpPr>
            <p:spPr>
              <a:xfrm>
                <a:off x="6302555" y="4651814"/>
                <a:ext cx="1139009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Seed Matches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562" name="Group 561">
                <a:extLst>
                  <a:ext uri="{FF2B5EF4-FFF2-40B4-BE49-F238E27FC236}">
                    <a16:creationId xmlns:a16="http://schemas.microsoft.com/office/drawing/2014/main" id="{461FE72C-CB89-6F61-DA73-F8B27403EB6B}"/>
                  </a:ext>
                </a:extLst>
              </p:cNvPr>
              <p:cNvGrpSpPr/>
              <p:nvPr/>
            </p:nvGrpSpPr>
            <p:grpSpPr>
              <a:xfrm>
                <a:off x="6327600" y="4073843"/>
                <a:ext cx="291261" cy="291261"/>
                <a:chOff x="6442287" y="4134938"/>
                <a:chExt cx="291261" cy="291261"/>
              </a:xfrm>
            </p:grpSpPr>
            <p:sp>
              <p:nvSpPr>
                <p:cNvPr id="576" name="Rectangle 575">
                  <a:extLst>
                    <a:ext uri="{FF2B5EF4-FFF2-40B4-BE49-F238E27FC236}">
                      <a16:creationId xmlns:a16="http://schemas.microsoft.com/office/drawing/2014/main" id="{AA2C4BC2-2DC9-4737-3139-CD63F2AA4798}"/>
                    </a:ext>
                  </a:extLst>
                </p:cNvPr>
                <p:cNvSpPr/>
                <p:nvPr/>
              </p:nvSpPr>
              <p:spPr>
                <a:xfrm>
                  <a:off x="6484333" y="4179984"/>
                  <a:ext cx="207168" cy="201168"/>
                </a:xfrm>
                <a:prstGeom prst="rect">
                  <a:avLst/>
                </a:prstGeom>
                <a:solidFill>
                  <a:srgbClr val="DEEDF8"/>
                </a:solidFill>
                <a:ln w="9525" cap="flat" cmpd="sng" algn="ctr">
                  <a:solidFill>
                    <a:schemeClr val="tx1"/>
                  </a:solidFill>
                  <a:prstDash val="sysDot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"/>
                    <a:ea typeface="+mn-ea"/>
                    <a:cs typeface="+mn-cs"/>
                  </a:endParaRPr>
                </a:p>
              </p:txBody>
            </p:sp>
            <p:sp>
              <p:nvSpPr>
                <p:cNvPr id="577" name="Multiply 576">
                  <a:extLst>
                    <a:ext uri="{FF2B5EF4-FFF2-40B4-BE49-F238E27FC236}">
                      <a16:creationId xmlns:a16="http://schemas.microsoft.com/office/drawing/2014/main" id="{EA6267A9-F64E-D5BF-513C-06EE77CFD2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442287" y="4134938"/>
                  <a:ext cx="291261" cy="291261"/>
                </a:xfrm>
                <a:prstGeom prst="mathMultiply">
                  <a:avLst>
                    <a:gd name="adj1" fmla="val 1839"/>
                  </a:avLst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63" name="Group 562">
                <a:extLst>
                  <a:ext uri="{FF2B5EF4-FFF2-40B4-BE49-F238E27FC236}">
                    <a16:creationId xmlns:a16="http://schemas.microsoft.com/office/drawing/2014/main" id="{DD1A0D60-A5E3-310E-031C-E66505996B27}"/>
                  </a:ext>
                </a:extLst>
              </p:cNvPr>
              <p:cNvGrpSpPr/>
              <p:nvPr/>
            </p:nvGrpSpPr>
            <p:grpSpPr>
              <a:xfrm>
                <a:off x="6718047" y="4368659"/>
                <a:ext cx="291261" cy="291261"/>
                <a:chOff x="6442287" y="4175699"/>
                <a:chExt cx="291261" cy="291261"/>
              </a:xfrm>
            </p:grpSpPr>
            <p:sp>
              <p:nvSpPr>
                <p:cNvPr id="574" name="Rectangle 573">
                  <a:extLst>
                    <a:ext uri="{FF2B5EF4-FFF2-40B4-BE49-F238E27FC236}">
                      <a16:creationId xmlns:a16="http://schemas.microsoft.com/office/drawing/2014/main" id="{A5F2F365-5DB1-6C35-882F-D6B39B340C8F}"/>
                    </a:ext>
                  </a:extLst>
                </p:cNvPr>
                <p:cNvSpPr/>
                <p:nvPr/>
              </p:nvSpPr>
              <p:spPr>
                <a:xfrm>
                  <a:off x="6484333" y="4220745"/>
                  <a:ext cx="207168" cy="201168"/>
                </a:xfrm>
                <a:prstGeom prst="rect">
                  <a:avLst/>
                </a:prstGeom>
                <a:solidFill>
                  <a:srgbClr val="DEEDF8"/>
                </a:solidFill>
                <a:ln w="9525" cap="flat" cmpd="sng" algn="ctr">
                  <a:solidFill>
                    <a:schemeClr val="tx1"/>
                  </a:solidFill>
                  <a:prstDash val="sysDot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"/>
                    <a:ea typeface="+mn-ea"/>
                    <a:cs typeface="+mn-cs"/>
                  </a:endParaRPr>
                </a:p>
              </p:txBody>
            </p:sp>
            <p:sp>
              <p:nvSpPr>
                <p:cNvPr id="575" name="Multiply 574">
                  <a:extLst>
                    <a:ext uri="{FF2B5EF4-FFF2-40B4-BE49-F238E27FC236}">
                      <a16:creationId xmlns:a16="http://schemas.microsoft.com/office/drawing/2014/main" id="{D8728AB9-AC27-9676-0BDE-D7A94DC4D58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442287" y="4175699"/>
                  <a:ext cx="291261" cy="291261"/>
                </a:xfrm>
                <a:prstGeom prst="mathMultiply">
                  <a:avLst>
                    <a:gd name="adj1" fmla="val 1839"/>
                  </a:avLst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64" name="Group 563">
                <a:extLst>
                  <a:ext uri="{FF2B5EF4-FFF2-40B4-BE49-F238E27FC236}">
                    <a16:creationId xmlns:a16="http://schemas.microsoft.com/office/drawing/2014/main" id="{708C3AB2-6BE8-C98E-5CEC-5834EF81918E}"/>
                  </a:ext>
                </a:extLst>
              </p:cNvPr>
              <p:cNvGrpSpPr/>
              <p:nvPr/>
            </p:nvGrpSpPr>
            <p:grpSpPr>
              <a:xfrm>
                <a:off x="7143941" y="3615165"/>
                <a:ext cx="291261" cy="291261"/>
                <a:chOff x="6442287" y="4175699"/>
                <a:chExt cx="291261" cy="291261"/>
              </a:xfrm>
            </p:grpSpPr>
            <p:sp>
              <p:nvSpPr>
                <p:cNvPr id="572" name="Rectangle 571">
                  <a:extLst>
                    <a:ext uri="{FF2B5EF4-FFF2-40B4-BE49-F238E27FC236}">
                      <a16:creationId xmlns:a16="http://schemas.microsoft.com/office/drawing/2014/main" id="{EF244AB7-0A37-E9C2-E846-D44AAD103B2E}"/>
                    </a:ext>
                  </a:extLst>
                </p:cNvPr>
                <p:cNvSpPr/>
                <p:nvPr/>
              </p:nvSpPr>
              <p:spPr>
                <a:xfrm>
                  <a:off x="6484333" y="4220745"/>
                  <a:ext cx="207168" cy="201168"/>
                </a:xfrm>
                <a:prstGeom prst="rect">
                  <a:avLst/>
                </a:prstGeom>
                <a:solidFill>
                  <a:srgbClr val="DEEDF8"/>
                </a:solidFill>
                <a:ln w="9525" cap="flat" cmpd="sng" algn="ctr">
                  <a:solidFill>
                    <a:schemeClr val="tx1"/>
                  </a:solidFill>
                  <a:prstDash val="sysDot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"/>
                    <a:ea typeface="+mn-ea"/>
                    <a:cs typeface="+mn-cs"/>
                  </a:endParaRPr>
                </a:p>
              </p:txBody>
            </p:sp>
            <p:sp>
              <p:nvSpPr>
                <p:cNvPr id="573" name="Multiply 572">
                  <a:extLst>
                    <a:ext uri="{FF2B5EF4-FFF2-40B4-BE49-F238E27FC236}">
                      <a16:creationId xmlns:a16="http://schemas.microsoft.com/office/drawing/2014/main" id="{53DEF9D0-36AF-1C45-FC99-149FD42D8C4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442287" y="4175699"/>
                  <a:ext cx="291261" cy="291261"/>
                </a:xfrm>
                <a:prstGeom prst="mathMultiply">
                  <a:avLst>
                    <a:gd name="adj1" fmla="val 1839"/>
                  </a:avLst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65" name="Rectangle 564">
                <a:extLst>
                  <a:ext uri="{FF2B5EF4-FFF2-40B4-BE49-F238E27FC236}">
                    <a16:creationId xmlns:a16="http://schemas.microsoft.com/office/drawing/2014/main" id="{00590A31-3B69-80E7-7C13-C2B0ABB922CC}"/>
                  </a:ext>
                </a:extLst>
              </p:cNvPr>
              <p:cNvSpPr/>
              <p:nvPr/>
            </p:nvSpPr>
            <p:spPr>
              <a:xfrm>
                <a:off x="7159364" y="4169710"/>
                <a:ext cx="207168" cy="201168"/>
              </a:xfrm>
              <a:prstGeom prst="rect">
                <a:avLst/>
              </a:prstGeom>
              <a:solidFill>
                <a:srgbClr val="DEEDF8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6" name="Rectangle 565">
                <a:extLst>
                  <a:ext uri="{FF2B5EF4-FFF2-40B4-BE49-F238E27FC236}">
                    <a16:creationId xmlns:a16="http://schemas.microsoft.com/office/drawing/2014/main" id="{A83DA343-98F9-CC14-1217-B623D6D8D2A8}"/>
                  </a:ext>
                </a:extLst>
              </p:cNvPr>
              <p:cNvSpPr/>
              <p:nvPr/>
            </p:nvSpPr>
            <p:spPr>
              <a:xfrm>
                <a:off x="7104082" y="4420011"/>
                <a:ext cx="207168" cy="201168"/>
              </a:xfrm>
              <a:prstGeom prst="rect">
                <a:avLst/>
              </a:prstGeom>
              <a:solidFill>
                <a:srgbClr val="DEEDF8"/>
              </a:solidFill>
              <a:ln w="9525" cap="flat" cmpd="sng" algn="ctr">
                <a:solidFill>
                  <a:schemeClr val="tx1"/>
                </a:solidFill>
                <a:prstDash val="sysDot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"/>
                  <a:ea typeface="+mn-ea"/>
                  <a:cs typeface="+mn-cs"/>
                </a:endParaRPr>
              </a:p>
            </p:txBody>
          </p:sp>
          <p:sp>
            <p:nvSpPr>
              <p:cNvPr id="567" name="Multiply 566">
                <a:extLst>
                  <a:ext uri="{FF2B5EF4-FFF2-40B4-BE49-F238E27FC236}">
                    <a16:creationId xmlns:a16="http://schemas.microsoft.com/office/drawing/2014/main" id="{B8CC0617-2C3D-E58C-4034-317B066C11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62036" y="4374965"/>
                <a:ext cx="291261" cy="291261"/>
              </a:xfrm>
              <a:prstGeom prst="mathMultiply">
                <a:avLst>
                  <a:gd name="adj1" fmla="val 1839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cxnSp>
            <p:nvCxnSpPr>
              <p:cNvPr id="568" name="Straight Arrow Connector 567">
                <a:extLst>
                  <a:ext uri="{FF2B5EF4-FFF2-40B4-BE49-F238E27FC236}">
                    <a16:creationId xmlns:a16="http://schemas.microsoft.com/office/drawing/2014/main" id="{09CDC478-5437-2B8B-AA38-6539E228D6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5094" y="3565659"/>
                <a:ext cx="24641" cy="130319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prstDash val="sysDash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Arrow Connector 568">
                <a:extLst>
                  <a:ext uri="{FF2B5EF4-FFF2-40B4-BE49-F238E27FC236}">
                    <a16:creationId xmlns:a16="http://schemas.microsoft.com/office/drawing/2014/main" id="{9651D1A5-9AF7-9626-21C2-289453C138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7199" y="3708610"/>
                <a:ext cx="151599" cy="104425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prstDash val="sysDash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Straight Arrow Connector 569">
                <a:extLst>
                  <a:ext uri="{FF2B5EF4-FFF2-40B4-BE49-F238E27FC236}">
                    <a16:creationId xmlns:a16="http://schemas.microsoft.com/office/drawing/2014/main" id="{8028BCFA-5901-70D8-AF50-CE0F65DD6E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46933" y="3813621"/>
                <a:ext cx="323627" cy="234564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prstDash val="sysDash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1" name="Straight Arrow Connector 570">
                <a:extLst>
                  <a:ext uri="{FF2B5EF4-FFF2-40B4-BE49-F238E27FC236}">
                    <a16:creationId xmlns:a16="http://schemas.microsoft.com/office/drawing/2014/main" id="{729EAF74-4F78-E60A-D2B8-A97830A82E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57831" y="4039455"/>
                <a:ext cx="292767" cy="134657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prstDash val="sysDash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57" name="Picture 456">
              <a:extLst>
                <a:ext uri="{FF2B5EF4-FFF2-40B4-BE49-F238E27FC236}">
                  <a16:creationId xmlns:a16="http://schemas.microsoft.com/office/drawing/2014/main" id="{BD2D4313-B7AE-8D44-0B50-6C150D9E2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692241" y="3736645"/>
              <a:ext cx="172456" cy="172456"/>
            </a:xfrm>
            <a:prstGeom prst="rect">
              <a:avLst/>
            </a:prstGeom>
          </p:spPr>
        </p:pic>
      </p:grpSp>
      <p:grpSp>
        <p:nvGrpSpPr>
          <p:cNvPr id="658" name="Group 657">
            <a:extLst>
              <a:ext uri="{FF2B5EF4-FFF2-40B4-BE49-F238E27FC236}">
                <a16:creationId xmlns:a16="http://schemas.microsoft.com/office/drawing/2014/main" id="{8E50F2B7-7320-648D-56A2-5D72F3BD04EC}"/>
              </a:ext>
            </a:extLst>
          </p:cNvPr>
          <p:cNvGrpSpPr/>
          <p:nvPr/>
        </p:nvGrpSpPr>
        <p:grpSpPr>
          <a:xfrm>
            <a:off x="3802810" y="3738799"/>
            <a:ext cx="1586619" cy="1534186"/>
            <a:chOff x="3984359" y="3732265"/>
            <a:chExt cx="1455563" cy="1407461"/>
          </a:xfrm>
        </p:grpSpPr>
        <p:grpSp>
          <p:nvGrpSpPr>
            <p:cNvPr id="461" name="Group 460">
              <a:extLst>
                <a:ext uri="{FF2B5EF4-FFF2-40B4-BE49-F238E27FC236}">
                  <a16:creationId xmlns:a16="http://schemas.microsoft.com/office/drawing/2014/main" id="{CD65F027-2319-0EBF-6834-9DA035235DF3}"/>
                </a:ext>
              </a:extLst>
            </p:cNvPr>
            <p:cNvGrpSpPr/>
            <p:nvPr/>
          </p:nvGrpSpPr>
          <p:grpSpPr>
            <a:xfrm>
              <a:off x="4197692" y="3732265"/>
              <a:ext cx="1242230" cy="1407461"/>
              <a:chOff x="4365515" y="3026015"/>
              <a:chExt cx="1646645" cy="1865669"/>
            </a:xfrm>
          </p:grpSpPr>
          <p:grpSp>
            <p:nvGrpSpPr>
              <p:cNvPr id="625" name="Group 624">
                <a:extLst>
                  <a:ext uri="{FF2B5EF4-FFF2-40B4-BE49-F238E27FC236}">
                    <a16:creationId xmlns:a16="http://schemas.microsoft.com/office/drawing/2014/main" id="{017F4FC2-567A-B2BB-055E-433AA8E299D2}"/>
                  </a:ext>
                </a:extLst>
              </p:cNvPr>
              <p:cNvGrpSpPr/>
              <p:nvPr/>
            </p:nvGrpSpPr>
            <p:grpSpPr>
              <a:xfrm>
                <a:off x="4365515" y="3026015"/>
                <a:ext cx="1646645" cy="1865669"/>
                <a:chOff x="2577801" y="3003490"/>
                <a:chExt cx="1646645" cy="1865669"/>
              </a:xfrm>
              <a:solidFill>
                <a:srgbClr val="E3F2DA"/>
              </a:solidFill>
            </p:grpSpPr>
            <p:sp>
              <p:nvSpPr>
                <p:cNvPr id="647" name="Rounded Rectangle 646">
                  <a:extLst>
                    <a:ext uri="{FF2B5EF4-FFF2-40B4-BE49-F238E27FC236}">
                      <a16:creationId xmlns:a16="http://schemas.microsoft.com/office/drawing/2014/main" id="{32FE5CCF-2301-1DA8-38FE-1AA2C612C200}"/>
                    </a:ext>
                  </a:extLst>
                </p:cNvPr>
                <p:cNvSpPr/>
                <p:nvPr/>
              </p:nvSpPr>
              <p:spPr>
                <a:xfrm>
                  <a:off x="2577801" y="3003490"/>
                  <a:ext cx="1646645" cy="1865669"/>
                </a:xfrm>
                <a:prstGeom prst="roundRect">
                  <a:avLst/>
                </a:prstGeom>
                <a:grpFill/>
                <a:ln w="31750" cap="flat" cmpd="sng" algn="ctr">
                  <a:noFill/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48" name="TextBox 647">
                  <a:extLst>
                    <a:ext uri="{FF2B5EF4-FFF2-40B4-BE49-F238E27FC236}">
                      <a16:creationId xmlns:a16="http://schemas.microsoft.com/office/drawing/2014/main" id="{FDCBE692-0FC2-BE93-15D9-14B601EF0577}"/>
                    </a:ext>
                  </a:extLst>
                </p:cNvPr>
                <p:cNvSpPr txBox="1"/>
                <p:nvPr/>
              </p:nvSpPr>
              <p:spPr>
                <a:xfrm>
                  <a:off x="3169607" y="3017917"/>
                  <a:ext cx="738034" cy="205852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Seeding</a:t>
                  </a:r>
                </a:p>
              </p:txBody>
            </p:sp>
          </p:grpSp>
          <p:cxnSp>
            <p:nvCxnSpPr>
              <p:cNvPr id="626" name="Elbow Connector 625">
                <a:extLst>
                  <a:ext uri="{FF2B5EF4-FFF2-40B4-BE49-F238E27FC236}">
                    <a16:creationId xmlns:a16="http://schemas.microsoft.com/office/drawing/2014/main" id="{D4594543-9D70-2F34-CCED-A1038B930D6C}"/>
                  </a:ext>
                </a:extLst>
              </p:cNvPr>
              <p:cNvCxnSpPr>
                <a:cxnSpLocks/>
                <a:stCxn id="631" idx="2"/>
                <a:endCxn id="644" idx="0"/>
              </p:cNvCxnSpPr>
              <p:nvPr/>
            </p:nvCxnSpPr>
            <p:spPr>
              <a:xfrm rot="5400000">
                <a:off x="5554528" y="4439436"/>
                <a:ext cx="408548" cy="135429"/>
              </a:xfrm>
              <a:prstGeom prst="bentConnector2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7" name="Group 626">
                <a:extLst>
                  <a:ext uri="{FF2B5EF4-FFF2-40B4-BE49-F238E27FC236}">
                    <a16:creationId xmlns:a16="http://schemas.microsoft.com/office/drawing/2014/main" id="{D2AEFFE2-B31B-ABB9-7B1D-D7B93B1419D9}"/>
                  </a:ext>
                </a:extLst>
              </p:cNvPr>
              <p:cNvGrpSpPr/>
              <p:nvPr/>
            </p:nvGrpSpPr>
            <p:grpSpPr>
              <a:xfrm>
                <a:off x="4516947" y="4610840"/>
                <a:ext cx="1174140" cy="201168"/>
                <a:chOff x="4516947" y="4459637"/>
                <a:chExt cx="1174140" cy="201168"/>
              </a:xfrm>
            </p:grpSpPr>
            <p:sp>
              <p:nvSpPr>
                <p:cNvPr id="644" name="Hexagon 643">
                  <a:extLst>
                    <a:ext uri="{FF2B5EF4-FFF2-40B4-BE49-F238E27FC236}">
                      <a16:creationId xmlns:a16="http://schemas.microsoft.com/office/drawing/2014/main" id="{F64E2CD6-C69A-B984-B998-688FEF8F77A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190869" y="4459637"/>
                  <a:ext cx="500218" cy="201168"/>
                </a:xfrm>
                <a:prstGeom prst="hexagon">
                  <a:avLst/>
                </a:prstGeom>
                <a:solidFill>
                  <a:srgbClr val="5B9BD5"/>
                </a:solidFill>
                <a:ln w="9525" cap="flat" cmpd="sng" algn="ctr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Hash</a:t>
                  </a:r>
                </a:p>
              </p:txBody>
            </p:sp>
            <p:sp>
              <p:nvSpPr>
                <p:cNvPr id="645" name="Rectangle 644">
                  <a:extLst>
                    <a:ext uri="{FF2B5EF4-FFF2-40B4-BE49-F238E27FC236}">
                      <a16:creationId xmlns:a16="http://schemas.microsoft.com/office/drawing/2014/main" id="{6D13AB1F-F402-81EF-4971-677E9CE636A3}"/>
                    </a:ext>
                  </a:extLst>
                </p:cNvPr>
                <p:cNvSpPr/>
                <p:nvPr/>
              </p:nvSpPr>
              <p:spPr>
                <a:xfrm>
                  <a:off x="4516947" y="4459637"/>
                  <a:ext cx="444336" cy="201168"/>
                </a:xfrm>
                <a:prstGeom prst="rect">
                  <a:avLst/>
                </a:prstGeom>
                <a:solidFill>
                  <a:srgbClr val="DEECF8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0x00</a:t>
                  </a:r>
                </a:p>
              </p:txBody>
            </p:sp>
            <p:cxnSp>
              <p:nvCxnSpPr>
                <p:cNvPr id="646" name="Straight Arrow Connector 645">
                  <a:extLst>
                    <a:ext uri="{FF2B5EF4-FFF2-40B4-BE49-F238E27FC236}">
                      <a16:creationId xmlns:a16="http://schemas.microsoft.com/office/drawing/2014/main" id="{76B2D12D-E660-F738-864C-9077A5082B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7714" y="4560444"/>
                  <a:ext cx="221123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28" name="Rectangle 627">
                <a:extLst>
                  <a:ext uri="{FF2B5EF4-FFF2-40B4-BE49-F238E27FC236}">
                    <a16:creationId xmlns:a16="http://schemas.microsoft.com/office/drawing/2014/main" id="{CCE0D3AF-8CF8-FC7A-DDAE-5561218E4043}"/>
                  </a:ext>
                </a:extLst>
              </p:cNvPr>
              <p:cNvSpPr/>
              <p:nvPr/>
            </p:nvSpPr>
            <p:spPr>
              <a:xfrm>
                <a:off x="4438107" y="4101708"/>
                <a:ext cx="207168" cy="201168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9" name="Rectangle 628">
                <a:extLst>
                  <a:ext uri="{FF2B5EF4-FFF2-40B4-BE49-F238E27FC236}">
                    <a16:creationId xmlns:a16="http://schemas.microsoft.com/office/drawing/2014/main" id="{30CEF1BE-049A-61DF-87BF-C75A9D1E5A77}"/>
                  </a:ext>
                </a:extLst>
              </p:cNvPr>
              <p:cNvSpPr/>
              <p:nvPr/>
            </p:nvSpPr>
            <p:spPr>
              <a:xfrm>
                <a:off x="4942165" y="4101708"/>
                <a:ext cx="207168" cy="201168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30" name="Rectangle 629">
                <a:extLst>
                  <a:ext uri="{FF2B5EF4-FFF2-40B4-BE49-F238E27FC236}">
                    <a16:creationId xmlns:a16="http://schemas.microsoft.com/office/drawing/2014/main" id="{819C7696-05F0-1DA6-8F77-17F495D803D0}"/>
                  </a:ext>
                </a:extLst>
              </p:cNvPr>
              <p:cNvSpPr/>
              <p:nvPr/>
            </p:nvSpPr>
            <p:spPr>
              <a:xfrm>
                <a:off x="5446221" y="4101708"/>
                <a:ext cx="207168" cy="201168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31" name="Rectangle 630">
                <a:extLst>
                  <a:ext uri="{FF2B5EF4-FFF2-40B4-BE49-F238E27FC236}">
                    <a16:creationId xmlns:a16="http://schemas.microsoft.com/office/drawing/2014/main" id="{8961A6F8-E3AE-9220-8682-E08F3D56A1FE}"/>
                  </a:ext>
                </a:extLst>
              </p:cNvPr>
              <p:cNvSpPr/>
              <p:nvPr/>
            </p:nvSpPr>
            <p:spPr>
              <a:xfrm>
                <a:off x="5722932" y="4101708"/>
                <a:ext cx="207168" cy="201168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632" name="Straight Arrow Connector 631">
                <a:extLst>
                  <a:ext uri="{FF2B5EF4-FFF2-40B4-BE49-F238E27FC236}">
                    <a16:creationId xmlns:a16="http://schemas.microsoft.com/office/drawing/2014/main" id="{E920F9D4-0B2C-544D-B5D9-73742ACF75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46262" y="4304253"/>
                <a:ext cx="0" cy="2457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3" name="Straight Arrow Connector 632">
                <a:extLst>
                  <a:ext uri="{FF2B5EF4-FFF2-40B4-BE49-F238E27FC236}">
                    <a16:creationId xmlns:a16="http://schemas.microsoft.com/office/drawing/2014/main" id="{427F63B9-494B-BC08-F27F-52E615767E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0318" y="4304253"/>
                <a:ext cx="0" cy="2457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4" name="Group 633">
                <a:extLst>
                  <a:ext uri="{FF2B5EF4-FFF2-40B4-BE49-F238E27FC236}">
                    <a16:creationId xmlns:a16="http://schemas.microsoft.com/office/drawing/2014/main" id="{09983E31-8845-16A5-D6AF-1741B005F631}"/>
                  </a:ext>
                </a:extLst>
              </p:cNvPr>
              <p:cNvGrpSpPr/>
              <p:nvPr/>
            </p:nvGrpSpPr>
            <p:grpSpPr>
              <a:xfrm>
                <a:off x="4447575" y="3702070"/>
                <a:ext cx="1492038" cy="391442"/>
                <a:chOff x="874674" y="3707146"/>
                <a:chExt cx="1492038" cy="391442"/>
              </a:xfrm>
            </p:grpSpPr>
            <p:cxnSp>
              <p:nvCxnSpPr>
                <p:cNvPr id="639" name="Straight Arrow Connector 638">
                  <a:extLst>
                    <a:ext uri="{FF2B5EF4-FFF2-40B4-BE49-F238E27FC236}">
                      <a16:creationId xmlns:a16="http://schemas.microsoft.com/office/drawing/2014/main" id="{A545CB4F-5582-316D-460F-AF31BED2F5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7944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0" name="Straight Arrow Connector 639">
                  <a:extLst>
                    <a:ext uri="{FF2B5EF4-FFF2-40B4-BE49-F238E27FC236}">
                      <a16:creationId xmlns:a16="http://schemas.microsoft.com/office/drawing/2014/main" id="{823CC098-1AC9-E5BC-69AD-64A3775E94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79579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1" name="Straight Arrow Connector 640">
                  <a:extLst>
                    <a:ext uri="{FF2B5EF4-FFF2-40B4-BE49-F238E27FC236}">
                      <a16:creationId xmlns:a16="http://schemas.microsoft.com/office/drawing/2014/main" id="{BC9C52F2-F8B1-C6BA-6AAF-A194193E6D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76058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2" name="Straight Arrow Connector 641">
                  <a:extLst>
                    <a:ext uri="{FF2B5EF4-FFF2-40B4-BE49-F238E27FC236}">
                      <a16:creationId xmlns:a16="http://schemas.microsoft.com/office/drawing/2014/main" id="{CB692534-9D87-AAD5-A71E-AE208F75C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56263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3" name="Hexagon 642">
                  <a:extLst>
                    <a:ext uri="{FF2B5EF4-FFF2-40B4-BE49-F238E27FC236}">
                      <a16:creationId xmlns:a16="http://schemas.microsoft.com/office/drawing/2014/main" id="{01491DA8-E520-57A9-6603-33471784174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874674" y="3707146"/>
                  <a:ext cx="1492038" cy="201168"/>
                </a:xfrm>
                <a:prstGeom prst="hexagon">
                  <a:avLst/>
                </a:prstGeom>
                <a:solidFill>
                  <a:srgbClr val="5B9BD5"/>
                </a:solidFill>
                <a:ln w="9525" cap="flat" cmpd="sng" algn="ctr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none" lIns="0" tIns="27432" rIns="0" bIns="36576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Sketching</a:t>
                  </a:r>
                  <a:endParaRPr kumimoji="0" lang="en-CH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635" name="Group 634">
                <a:extLst>
                  <a:ext uri="{FF2B5EF4-FFF2-40B4-BE49-F238E27FC236}">
                    <a16:creationId xmlns:a16="http://schemas.microsoft.com/office/drawing/2014/main" id="{5971C04E-2E48-B387-8344-F7EADF90F07F}"/>
                  </a:ext>
                </a:extLst>
              </p:cNvPr>
              <p:cNvGrpSpPr/>
              <p:nvPr/>
            </p:nvGrpSpPr>
            <p:grpSpPr>
              <a:xfrm>
                <a:off x="4438060" y="3302432"/>
                <a:ext cx="1498092" cy="403255"/>
                <a:chOff x="865159" y="3307508"/>
                <a:chExt cx="1498092" cy="403255"/>
              </a:xfrm>
            </p:grpSpPr>
            <p:sp>
              <p:nvSpPr>
                <p:cNvPr id="637" name="Rectangle 636">
                  <a:extLst>
                    <a:ext uri="{FF2B5EF4-FFF2-40B4-BE49-F238E27FC236}">
                      <a16:creationId xmlns:a16="http://schemas.microsoft.com/office/drawing/2014/main" id="{E3E9E42E-A54B-7CA1-B89D-50CA27A05375}"/>
                    </a:ext>
                  </a:extLst>
                </p:cNvPr>
                <p:cNvSpPr/>
                <p:nvPr/>
              </p:nvSpPr>
              <p:spPr>
                <a:xfrm>
                  <a:off x="865159" y="3307508"/>
                  <a:ext cx="1498092" cy="201168"/>
                </a:xfrm>
                <a:prstGeom prst="rect">
                  <a:avLst/>
                </a:prstGeom>
                <a:solidFill>
                  <a:srgbClr val="F8F4E2"/>
                </a:solidFill>
                <a:ln w="1587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tIns="27432" rIns="0" bIns="36576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rPr>
                    <a:t>Query Sequence</a:t>
                  </a:r>
                </a:p>
              </p:txBody>
            </p:sp>
            <p:cxnSp>
              <p:nvCxnSpPr>
                <p:cNvPr id="638" name="Straight Arrow Connector 637">
                  <a:extLst>
                    <a:ext uri="{FF2B5EF4-FFF2-40B4-BE49-F238E27FC236}">
                      <a16:creationId xmlns:a16="http://schemas.microsoft.com/office/drawing/2014/main" id="{E25D7F0E-4EB4-C784-6D6D-948A1CF46B2F}"/>
                    </a:ext>
                  </a:extLst>
                </p:cNvPr>
                <p:cNvCxnSpPr>
                  <a:cxnSpLocks/>
                  <a:stCxn id="637" idx="2"/>
                </p:cNvCxnSpPr>
                <p:nvPr/>
              </p:nvCxnSpPr>
              <p:spPr>
                <a:xfrm>
                  <a:off x="1614205" y="3508676"/>
                  <a:ext cx="0" cy="202087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36" name="Straight Arrow Connector 635">
                <a:extLst>
                  <a:ext uri="{FF2B5EF4-FFF2-40B4-BE49-F238E27FC236}">
                    <a16:creationId xmlns:a16="http://schemas.microsoft.com/office/drawing/2014/main" id="{DD25F594-98D2-2ACC-70D4-CC8C030216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7670" y="4304253"/>
                <a:ext cx="0" cy="2457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56" name="Picture 455">
              <a:extLst>
                <a:ext uri="{FF2B5EF4-FFF2-40B4-BE49-F238E27FC236}">
                  <a16:creationId xmlns:a16="http://schemas.microsoft.com/office/drawing/2014/main" id="{3C954248-2F90-E6E7-6123-A58B0D575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464552" y="3736648"/>
              <a:ext cx="172456" cy="172456"/>
            </a:xfrm>
            <a:prstGeom prst="rect">
              <a:avLst/>
            </a:prstGeom>
          </p:spPr>
        </p:pic>
        <p:cxnSp>
          <p:nvCxnSpPr>
            <p:cNvPr id="463" name="Elbow Connector 462">
              <a:extLst>
                <a:ext uri="{FF2B5EF4-FFF2-40B4-BE49-F238E27FC236}">
                  <a16:creationId xmlns:a16="http://schemas.microsoft.com/office/drawing/2014/main" id="{C3CB83E0-715E-2AC7-F0CD-C65F0D9E3A5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984359" y="4169719"/>
              <a:ext cx="327575" cy="834019"/>
            </a:xfrm>
            <a:prstGeom prst="bentConnector3">
              <a:avLst>
                <a:gd name="adj1" fmla="val 44440"/>
              </a:avLst>
            </a:prstGeom>
            <a:ln w="15875">
              <a:solidFill>
                <a:schemeClr val="tx1"/>
              </a:solidFill>
              <a:headEnd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0" name="Group 659">
            <a:extLst>
              <a:ext uri="{FF2B5EF4-FFF2-40B4-BE49-F238E27FC236}">
                <a16:creationId xmlns:a16="http://schemas.microsoft.com/office/drawing/2014/main" id="{E4E7CAF1-1734-7E2C-DE67-EF67F594BE45}"/>
              </a:ext>
            </a:extLst>
          </p:cNvPr>
          <p:cNvGrpSpPr/>
          <p:nvPr/>
        </p:nvGrpSpPr>
        <p:grpSpPr>
          <a:xfrm>
            <a:off x="5804548" y="3738799"/>
            <a:ext cx="2216716" cy="1534186"/>
            <a:chOff x="5820752" y="3732265"/>
            <a:chExt cx="2033614" cy="1407461"/>
          </a:xfrm>
        </p:grpSpPr>
        <p:grpSp>
          <p:nvGrpSpPr>
            <p:cNvPr id="465" name="Group 464">
              <a:extLst>
                <a:ext uri="{FF2B5EF4-FFF2-40B4-BE49-F238E27FC236}">
                  <a16:creationId xmlns:a16="http://schemas.microsoft.com/office/drawing/2014/main" id="{7DDE65AB-A83B-F6BE-980A-45C84EBD734E}"/>
                </a:ext>
              </a:extLst>
            </p:cNvPr>
            <p:cNvGrpSpPr/>
            <p:nvPr/>
          </p:nvGrpSpPr>
          <p:grpSpPr>
            <a:xfrm>
              <a:off x="6742861" y="3732265"/>
              <a:ext cx="1111505" cy="1407461"/>
              <a:chOff x="7670639" y="3026015"/>
              <a:chExt cx="1473361" cy="1865669"/>
            </a:xfrm>
          </p:grpSpPr>
          <p:grpSp>
            <p:nvGrpSpPr>
              <p:cNvPr id="468" name="Group 467">
                <a:extLst>
                  <a:ext uri="{FF2B5EF4-FFF2-40B4-BE49-F238E27FC236}">
                    <a16:creationId xmlns:a16="http://schemas.microsoft.com/office/drawing/2014/main" id="{A62FDAE8-270E-5BF7-C29E-06C7BCCCF69C}"/>
                  </a:ext>
                </a:extLst>
              </p:cNvPr>
              <p:cNvGrpSpPr/>
              <p:nvPr/>
            </p:nvGrpSpPr>
            <p:grpSpPr>
              <a:xfrm>
                <a:off x="7670639" y="3026015"/>
                <a:ext cx="1473361" cy="1865669"/>
                <a:chOff x="2577801" y="3003490"/>
                <a:chExt cx="1473361" cy="1865669"/>
              </a:xfrm>
              <a:solidFill>
                <a:srgbClr val="E3F2DA"/>
              </a:solidFill>
            </p:grpSpPr>
            <p:sp>
              <p:nvSpPr>
                <p:cNvPr id="552" name="Rounded Rectangle 551">
                  <a:extLst>
                    <a:ext uri="{FF2B5EF4-FFF2-40B4-BE49-F238E27FC236}">
                      <a16:creationId xmlns:a16="http://schemas.microsoft.com/office/drawing/2014/main" id="{FBFF1609-6A68-4405-20DA-DC203557A0AD}"/>
                    </a:ext>
                  </a:extLst>
                </p:cNvPr>
                <p:cNvSpPr/>
                <p:nvPr/>
              </p:nvSpPr>
              <p:spPr>
                <a:xfrm>
                  <a:off x="2577801" y="3003490"/>
                  <a:ext cx="1473361" cy="1865669"/>
                </a:xfrm>
                <a:prstGeom prst="roundRect">
                  <a:avLst/>
                </a:prstGeom>
                <a:grpFill/>
                <a:ln w="31750" cap="flat" cmpd="sng" algn="ctr">
                  <a:noFill/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53" name="TextBox 552">
                  <a:extLst>
                    <a:ext uri="{FF2B5EF4-FFF2-40B4-BE49-F238E27FC236}">
                      <a16:creationId xmlns:a16="http://schemas.microsoft.com/office/drawing/2014/main" id="{827A9EB2-6472-922F-E731-84162223071A}"/>
                    </a:ext>
                  </a:extLst>
                </p:cNvPr>
                <p:cNvSpPr txBox="1"/>
                <p:nvPr/>
              </p:nvSpPr>
              <p:spPr>
                <a:xfrm>
                  <a:off x="3009856" y="3017073"/>
                  <a:ext cx="886296" cy="20585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Alignment</a:t>
                  </a:r>
                </a:p>
              </p:txBody>
            </p:sp>
          </p:grpSp>
          <p:sp>
            <p:nvSpPr>
              <p:cNvPr id="469" name="Rectangle 468">
                <a:extLst>
                  <a:ext uri="{FF2B5EF4-FFF2-40B4-BE49-F238E27FC236}">
                    <a16:creationId xmlns:a16="http://schemas.microsoft.com/office/drawing/2014/main" id="{C37899E5-60FA-B8B4-7E26-0EA240C50ECB}"/>
                  </a:ext>
                </a:extLst>
              </p:cNvPr>
              <p:cNvSpPr/>
              <p:nvPr/>
            </p:nvSpPr>
            <p:spPr>
              <a:xfrm rot="16200000">
                <a:off x="7420204" y="3874020"/>
                <a:ext cx="795635" cy="201168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tIns="27432" rIns="0" bIns="36576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+mn-ea"/>
                    <a:cs typeface="+mn-cs"/>
                  </a:rPr>
                  <a:t>Query</a:t>
                </a:r>
              </a:p>
            </p:txBody>
          </p:sp>
          <p:sp>
            <p:nvSpPr>
              <p:cNvPr id="470" name="Rectangle 469">
                <a:extLst>
                  <a:ext uri="{FF2B5EF4-FFF2-40B4-BE49-F238E27FC236}">
                    <a16:creationId xmlns:a16="http://schemas.microsoft.com/office/drawing/2014/main" id="{33920342-D68E-E761-27C4-8B96084761D5}"/>
                  </a:ext>
                </a:extLst>
              </p:cNvPr>
              <p:cNvSpPr/>
              <p:nvPr/>
            </p:nvSpPr>
            <p:spPr>
              <a:xfrm>
                <a:off x="8028384" y="3300803"/>
                <a:ext cx="1032042" cy="201168"/>
              </a:xfrm>
              <a:prstGeom prst="rect">
                <a:avLst/>
              </a:prstGeom>
              <a:solidFill>
                <a:srgbClr val="FFE69A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tIns="27432" rIns="0" bIns="36576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+mn-ea"/>
                    <a:cs typeface="+mn-cs"/>
                  </a:rPr>
                  <a:t>Target</a:t>
                </a:r>
              </a:p>
            </p:txBody>
          </p:sp>
          <p:sp>
            <p:nvSpPr>
              <p:cNvPr id="471" name="TextBox 470">
                <a:extLst>
                  <a:ext uri="{FF2B5EF4-FFF2-40B4-BE49-F238E27FC236}">
                    <a16:creationId xmlns:a16="http://schemas.microsoft.com/office/drawing/2014/main" id="{F708B80C-5961-D86B-29E9-8A78278DB80B}"/>
                  </a:ext>
                </a:extLst>
              </p:cNvPr>
              <p:cNvSpPr txBox="1"/>
              <p:nvPr/>
            </p:nvSpPr>
            <p:spPr>
              <a:xfrm>
                <a:off x="8089045" y="4436370"/>
                <a:ext cx="895912" cy="43088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Alignment Matrix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2" name="Rectangle 471">
                <a:extLst>
                  <a:ext uri="{FF2B5EF4-FFF2-40B4-BE49-F238E27FC236}">
                    <a16:creationId xmlns:a16="http://schemas.microsoft.com/office/drawing/2014/main" id="{FAB1456C-C7C9-4362-11E2-94251F9E20C2}"/>
                  </a:ext>
                </a:extLst>
              </p:cNvPr>
              <p:cNvSpPr/>
              <p:nvPr/>
            </p:nvSpPr>
            <p:spPr>
              <a:xfrm>
                <a:off x="8133913" y="356970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3" name="Rectangle 472">
                <a:extLst>
                  <a:ext uri="{FF2B5EF4-FFF2-40B4-BE49-F238E27FC236}">
                    <a16:creationId xmlns:a16="http://schemas.microsoft.com/office/drawing/2014/main" id="{5657D50D-1329-DF52-4288-AE8817ECB8F3}"/>
                  </a:ext>
                </a:extLst>
              </p:cNvPr>
              <p:cNvSpPr/>
              <p:nvPr/>
            </p:nvSpPr>
            <p:spPr>
              <a:xfrm>
                <a:off x="8444821" y="356970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4" name="Rectangle 473">
                <a:extLst>
                  <a:ext uri="{FF2B5EF4-FFF2-40B4-BE49-F238E27FC236}">
                    <a16:creationId xmlns:a16="http://schemas.microsoft.com/office/drawing/2014/main" id="{72A027B7-787B-11B8-2631-4B4812DAC4F8}"/>
                  </a:ext>
                </a:extLst>
              </p:cNvPr>
              <p:cNvSpPr/>
              <p:nvPr/>
            </p:nvSpPr>
            <p:spPr>
              <a:xfrm>
                <a:off x="8652093" y="356970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5" name="Rectangle 474">
                <a:extLst>
                  <a:ext uri="{FF2B5EF4-FFF2-40B4-BE49-F238E27FC236}">
                    <a16:creationId xmlns:a16="http://schemas.microsoft.com/office/drawing/2014/main" id="{F15512BC-98C6-8EFC-00EF-C116D453EF80}"/>
                  </a:ext>
                </a:extLst>
              </p:cNvPr>
              <p:cNvSpPr/>
              <p:nvPr/>
            </p:nvSpPr>
            <p:spPr>
              <a:xfrm>
                <a:off x="8859365" y="356970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6" name="Rectangle 475">
                <a:extLst>
                  <a:ext uri="{FF2B5EF4-FFF2-40B4-BE49-F238E27FC236}">
                    <a16:creationId xmlns:a16="http://schemas.microsoft.com/office/drawing/2014/main" id="{204A39EA-D925-E90D-4C44-20EBD3CED00A}"/>
                  </a:ext>
                </a:extLst>
              </p:cNvPr>
              <p:cNvSpPr/>
              <p:nvPr/>
            </p:nvSpPr>
            <p:spPr>
              <a:xfrm>
                <a:off x="8548457" y="356970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7" name="Rectangle 476">
                <a:extLst>
                  <a:ext uri="{FF2B5EF4-FFF2-40B4-BE49-F238E27FC236}">
                    <a16:creationId xmlns:a16="http://schemas.microsoft.com/office/drawing/2014/main" id="{9A527DE4-3328-6DA9-0D64-1A2F6C260C0E}"/>
                  </a:ext>
                </a:extLst>
              </p:cNvPr>
              <p:cNvSpPr/>
              <p:nvPr/>
            </p:nvSpPr>
            <p:spPr>
              <a:xfrm>
                <a:off x="8755729" y="356970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8" name="Rectangle 477">
                <a:extLst>
                  <a:ext uri="{FF2B5EF4-FFF2-40B4-BE49-F238E27FC236}">
                    <a16:creationId xmlns:a16="http://schemas.microsoft.com/office/drawing/2014/main" id="{09C7FB1F-86AF-B10C-7BD2-3FC3B3EC4BFD}"/>
                  </a:ext>
                </a:extLst>
              </p:cNvPr>
              <p:cNvSpPr/>
              <p:nvPr/>
            </p:nvSpPr>
            <p:spPr>
              <a:xfrm>
                <a:off x="8963003" y="356970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9" name="Rectangle 478">
                <a:extLst>
                  <a:ext uri="{FF2B5EF4-FFF2-40B4-BE49-F238E27FC236}">
                    <a16:creationId xmlns:a16="http://schemas.microsoft.com/office/drawing/2014/main" id="{07348124-2035-4C67-7669-DEB74F4C31DD}"/>
                  </a:ext>
                </a:extLst>
              </p:cNvPr>
              <p:cNvSpPr/>
              <p:nvPr/>
            </p:nvSpPr>
            <p:spPr>
              <a:xfrm>
                <a:off x="8237549" y="356970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0" name="Rectangle 479">
                <a:extLst>
                  <a:ext uri="{FF2B5EF4-FFF2-40B4-BE49-F238E27FC236}">
                    <a16:creationId xmlns:a16="http://schemas.microsoft.com/office/drawing/2014/main" id="{FF4AE36F-6130-49D4-3F70-DF7411BEE00D}"/>
                  </a:ext>
                </a:extLst>
              </p:cNvPr>
              <p:cNvSpPr/>
              <p:nvPr/>
            </p:nvSpPr>
            <p:spPr>
              <a:xfrm>
                <a:off x="8341185" y="356970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1" name="Rectangle 480">
                <a:extLst>
                  <a:ext uri="{FF2B5EF4-FFF2-40B4-BE49-F238E27FC236}">
                    <a16:creationId xmlns:a16="http://schemas.microsoft.com/office/drawing/2014/main" id="{7CBF5775-208A-268C-44ED-59F638F3FD4D}"/>
                  </a:ext>
                </a:extLst>
              </p:cNvPr>
              <p:cNvSpPr/>
              <p:nvPr/>
            </p:nvSpPr>
            <p:spPr>
              <a:xfrm>
                <a:off x="8030277" y="3773194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2" name="Rectangle 481">
                <a:extLst>
                  <a:ext uri="{FF2B5EF4-FFF2-40B4-BE49-F238E27FC236}">
                    <a16:creationId xmlns:a16="http://schemas.microsoft.com/office/drawing/2014/main" id="{5E4A0B8D-BB57-0C06-62F6-704113CBC9A1}"/>
                  </a:ext>
                </a:extLst>
              </p:cNvPr>
              <p:cNvSpPr/>
              <p:nvPr/>
            </p:nvSpPr>
            <p:spPr>
              <a:xfrm>
                <a:off x="8133913" y="3773194"/>
                <a:ext cx="92180" cy="90505"/>
              </a:xfrm>
              <a:prstGeom prst="rect">
                <a:avLst/>
              </a:prstGeom>
              <a:solidFill>
                <a:srgbClr val="9EBBFF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3" name="Rectangle 482">
                <a:extLst>
                  <a:ext uri="{FF2B5EF4-FFF2-40B4-BE49-F238E27FC236}">
                    <a16:creationId xmlns:a16="http://schemas.microsoft.com/office/drawing/2014/main" id="{2CD61DDE-64B2-9A9C-0419-E1BD442EC067}"/>
                  </a:ext>
                </a:extLst>
              </p:cNvPr>
              <p:cNvSpPr/>
              <p:nvPr/>
            </p:nvSpPr>
            <p:spPr>
              <a:xfrm>
                <a:off x="8444821" y="3773194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4" name="Rectangle 483">
                <a:extLst>
                  <a:ext uri="{FF2B5EF4-FFF2-40B4-BE49-F238E27FC236}">
                    <a16:creationId xmlns:a16="http://schemas.microsoft.com/office/drawing/2014/main" id="{54EC8AF8-7EE2-C2E8-00CF-31DAACA7E6FF}"/>
                  </a:ext>
                </a:extLst>
              </p:cNvPr>
              <p:cNvSpPr/>
              <p:nvPr/>
            </p:nvSpPr>
            <p:spPr>
              <a:xfrm>
                <a:off x="8652093" y="3773194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5" name="Rectangle 484">
                <a:extLst>
                  <a:ext uri="{FF2B5EF4-FFF2-40B4-BE49-F238E27FC236}">
                    <a16:creationId xmlns:a16="http://schemas.microsoft.com/office/drawing/2014/main" id="{B3D31628-A292-E584-75FB-6A897D91ED67}"/>
                  </a:ext>
                </a:extLst>
              </p:cNvPr>
              <p:cNvSpPr/>
              <p:nvPr/>
            </p:nvSpPr>
            <p:spPr>
              <a:xfrm>
                <a:off x="8859365" y="3773194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6" name="Rectangle 485">
                <a:extLst>
                  <a:ext uri="{FF2B5EF4-FFF2-40B4-BE49-F238E27FC236}">
                    <a16:creationId xmlns:a16="http://schemas.microsoft.com/office/drawing/2014/main" id="{1A7B1EE6-784A-B296-AA0C-C2A5D97E3195}"/>
                  </a:ext>
                </a:extLst>
              </p:cNvPr>
              <p:cNvSpPr/>
              <p:nvPr/>
            </p:nvSpPr>
            <p:spPr>
              <a:xfrm>
                <a:off x="8548457" y="3773194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7" name="Rectangle 486">
                <a:extLst>
                  <a:ext uri="{FF2B5EF4-FFF2-40B4-BE49-F238E27FC236}">
                    <a16:creationId xmlns:a16="http://schemas.microsoft.com/office/drawing/2014/main" id="{DBFDED48-93F2-DEE2-B80C-2D5C8345638C}"/>
                  </a:ext>
                </a:extLst>
              </p:cNvPr>
              <p:cNvSpPr/>
              <p:nvPr/>
            </p:nvSpPr>
            <p:spPr>
              <a:xfrm>
                <a:off x="8755729" y="3773194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8" name="Rectangle 487">
                <a:extLst>
                  <a:ext uri="{FF2B5EF4-FFF2-40B4-BE49-F238E27FC236}">
                    <a16:creationId xmlns:a16="http://schemas.microsoft.com/office/drawing/2014/main" id="{4433014F-FDCD-529F-7673-516E716C7F0E}"/>
                  </a:ext>
                </a:extLst>
              </p:cNvPr>
              <p:cNvSpPr/>
              <p:nvPr/>
            </p:nvSpPr>
            <p:spPr>
              <a:xfrm>
                <a:off x="8963003" y="3773194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9" name="Rectangle 488">
                <a:extLst>
                  <a:ext uri="{FF2B5EF4-FFF2-40B4-BE49-F238E27FC236}">
                    <a16:creationId xmlns:a16="http://schemas.microsoft.com/office/drawing/2014/main" id="{A9001D35-4D48-012D-3743-1C0362BDECF9}"/>
                  </a:ext>
                </a:extLst>
              </p:cNvPr>
              <p:cNvSpPr/>
              <p:nvPr/>
            </p:nvSpPr>
            <p:spPr>
              <a:xfrm>
                <a:off x="8237549" y="3773194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0" name="Rectangle 489">
                <a:extLst>
                  <a:ext uri="{FF2B5EF4-FFF2-40B4-BE49-F238E27FC236}">
                    <a16:creationId xmlns:a16="http://schemas.microsoft.com/office/drawing/2014/main" id="{CA95E9F5-CC12-56D4-5401-25A6CE331DFC}"/>
                  </a:ext>
                </a:extLst>
              </p:cNvPr>
              <p:cNvSpPr/>
              <p:nvPr/>
            </p:nvSpPr>
            <p:spPr>
              <a:xfrm>
                <a:off x="8341185" y="3773194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1" name="Rectangle 490">
                <a:extLst>
                  <a:ext uri="{FF2B5EF4-FFF2-40B4-BE49-F238E27FC236}">
                    <a16:creationId xmlns:a16="http://schemas.microsoft.com/office/drawing/2014/main" id="{A8F097D7-8FEC-A351-0C7C-5C3F22590D33}"/>
                  </a:ext>
                </a:extLst>
              </p:cNvPr>
              <p:cNvSpPr/>
              <p:nvPr/>
            </p:nvSpPr>
            <p:spPr>
              <a:xfrm>
                <a:off x="8030277" y="3671450"/>
                <a:ext cx="92180" cy="90505"/>
              </a:xfrm>
              <a:prstGeom prst="rect">
                <a:avLst/>
              </a:prstGeom>
              <a:solidFill>
                <a:srgbClr val="9EBBFF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2" name="Rectangle 491">
                <a:extLst>
                  <a:ext uri="{FF2B5EF4-FFF2-40B4-BE49-F238E27FC236}">
                    <a16:creationId xmlns:a16="http://schemas.microsoft.com/office/drawing/2014/main" id="{3A6A5944-2502-63FC-ABC6-6DD7582D0F62}"/>
                  </a:ext>
                </a:extLst>
              </p:cNvPr>
              <p:cNvSpPr/>
              <p:nvPr/>
            </p:nvSpPr>
            <p:spPr>
              <a:xfrm>
                <a:off x="8133913" y="367145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3" name="Rectangle 492">
                <a:extLst>
                  <a:ext uri="{FF2B5EF4-FFF2-40B4-BE49-F238E27FC236}">
                    <a16:creationId xmlns:a16="http://schemas.microsoft.com/office/drawing/2014/main" id="{02A394F7-FF72-6C2C-1DD3-CCB3A00D4ECA}"/>
                  </a:ext>
                </a:extLst>
              </p:cNvPr>
              <p:cNvSpPr/>
              <p:nvPr/>
            </p:nvSpPr>
            <p:spPr>
              <a:xfrm>
                <a:off x="8444821" y="367145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4" name="Rectangle 493">
                <a:extLst>
                  <a:ext uri="{FF2B5EF4-FFF2-40B4-BE49-F238E27FC236}">
                    <a16:creationId xmlns:a16="http://schemas.microsoft.com/office/drawing/2014/main" id="{48D0F0D6-56B7-4B23-EA5D-F8047AC22D72}"/>
                  </a:ext>
                </a:extLst>
              </p:cNvPr>
              <p:cNvSpPr/>
              <p:nvPr/>
            </p:nvSpPr>
            <p:spPr>
              <a:xfrm>
                <a:off x="8652093" y="367145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5" name="Rectangle 494">
                <a:extLst>
                  <a:ext uri="{FF2B5EF4-FFF2-40B4-BE49-F238E27FC236}">
                    <a16:creationId xmlns:a16="http://schemas.microsoft.com/office/drawing/2014/main" id="{CDBA00C3-66C4-678F-7165-17A6D2EF0FDB}"/>
                  </a:ext>
                </a:extLst>
              </p:cNvPr>
              <p:cNvSpPr/>
              <p:nvPr/>
            </p:nvSpPr>
            <p:spPr>
              <a:xfrm>
                <a:off x="8859365" y="367145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6" name="Rectangle 495">
                <a:extLst>
                  <a:ext uri="{FF2B5EF4-FFF2-40B4-BE49-F238E27FC236}">
                    <a16:creationId xmlns:a16="http://schemas.microsoft.com/office/drawing/2014/main" id="{8E151496-01C9-55DD-AADB-7414E9CD3FDD}"/>
                  </a:ext>
                </a:extLst>
              </p:cNvPr>
              <p:cNvSpPr/>
              <p:nvPr/>
            </p:nvSpPr>
            <p:spPr>
              <a:xfrm>
                <a:off x="8548457" y="367145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7" name="Rectangle 496">
                <a:extLst>
                  <a:ext uri="{FF2B5EF4-FFF2-40B4-BE49-F238E27FC236}">
                    <a16:creationId xmlns:a16="http://schemas.microsoft.com/office/drawing/2014/main" id="{9C283F1A-D887-B453-844B-01A9A1DB5609}"/>
                  </a:ext>
                </a:extLst>
              </p:cNvPr>
              <p:cNvSpPr/>
              <p:nvPr/>
            </p:nvSpPr>
            <p:spPr>
              <a:xfrm>
                <a:off x="8755729" y="367145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8" name="Rectangle 497">
                <a:extLst>
                  <a:ext uri="{FF2B5EF4-FFF2-40B4-BE49-F238E27FC236}">
                    <a16:creationId xmlns:a16="http://schemas.microsoft.com/office/drawing/2014/main" id="{2EACEB1E-8F9D-4622-1C96-ADB0609FEA05}"/>
                  </a:ext>
                </a:extLst>
              </p:cNvPr>
              <p:cNvSpPr/>
              <p:nvPr/>
            </p:nvSpPr>
            <p:spPr>
              <a:xfrm>
                <a:off x="8963003" y="367145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9" name="Rectangle 498">
                <a:extLst>
                  <a:ext uri="{FF2B5EF4-FFF2-40B4-BE49-F238E27FC236}">
                    <a16:creationId xmlns:a16="http://schemas.microsoft.com/office/drawing/2014/main" id="{A4820E41-B52C-598C-CD53-E5F5D1735A1F}"/>
                  </a:ext>
                </a:extLst>
              </p:cNvPr>
              <p:cNvSpPr/>
              <p:nvPr/>
            </p:nvSpPr>
            <p:spPr>
              <a:xfrm>
                <a:off x="8237549" y="367145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0" name="Rectangle 499">
                <a:extLst>
                  <a:ext uri="{FF2B5EF4-FFF2-40B4-BE49-F238E27FC236}">
                    <a16:creationId xmlns:a16="http://schemas.microsoft.com/office/drawing/2014/main" id="{E4FB21EB-639F-2DFC-F074-9FF9FC2E83F2}"/>
                  </a:ext>
                </a:extLst>
              </p:cNvPr>
              <p:cNvSpPr/>
              <p:nvPr/>
            </p:nvSpPr>
            <p:spPr>
              <a:xfrm>
                <a:off x="8341185" y="367145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1" name="Rectangle 500">
                <a:extLst>
                  <a:ext uri="{FF2B5EF4-FFF2-40B4-BE49-F238E27FC236}">
                    <a16:creationId xmlns:a16="http://schemas.microsoft.com/office/drawing/2014/main" id="{6EC7258E-DBA6-4CA4-1F3E-25D231E60E3C}"/>
                  </a:ext>
                </a:extLst>
              </p:cNvPr>
              <p:cNvSpPr/>
              <p:nvPr/>
            </p:nvSpPr>
            <p:spPr>
              <a:xfrm>
                <a:off x="8030277" y="3874938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2" name="Rectangle 501">
                <a:extLst>
                  <a:ext uri="{FF2B5EF4-FFF2-40B4-BE49-F238E27FC236}">
                    <a16:creationId xmlns:a16="http://schemas.microsoft.com/office/drawing/2014/main" id="{8B7FB713-36B1-D065-6684-66EAB10B6C7B}"/>
                  </a:ext>
                </a:extLst>
              </p:cNvPr>
              <p:cNvSpPr/>
              <p:nvPr/>
            </p:nvSpPr>
            <p:spPr>
              <a:xfrm>
                <a:off x="8133913" y="3874938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3" name="Rectangle 502">
                <a:extLst>
                  <a:ext uri="{FF2B5EF4-FFF2-40B4-BE49-F238E27FC236}">
                    <a16:creationId xmlns:a16="http://schemas.microsoft.com/office/drawing/2014/main" id="{A03AD2C0-3C67-B19A-187A-A169033BD280}"/>
                  </a:ext>
                </a:extLst>
              </p:cNvPr>
              <p:cNvSpPr/>
              <p:nvPr/>
            </p:nvSpPr>
            <p:spPr>
              <a:xfrm>
                <a:off x="8444821" y="3874938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4" name="Rectangle 503">
                <a:extLst>
                  <a:ext uri="{FF2B5EF4-FFF2-40B4-BE49-F238E27FC236}">
                    <a16:creationId xmlns:a16="http://schemas.microsoft.com/office/drawing/2014/main" id="{81C4045C-06A2-D554-A1B1-4EF68806FB8C}"/>
                  </a:ext>
                </a:extLst>
              </p:cNvPr>
              <p:cNvSpPr/>
              <p:nvPr/>
            </p:nvSpPr>
            <p:spPr>
              <a:xfrm>
                <a:off x="8652093" y="3874938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5" name="Rectangle 504">
                <a:extLst>
                  <a:ext uri="{FF2B5EF4-FFF2-40B4-BE49-F238E27FC236}">
                    <a16:creationId xmlns:a16="http://schemas.microsoft.com/office/drawing/2014/main" id="{62D5BA33-950A-A7F0-BDB7-FBEE76BDAB5A}"/>
                  </a:ext>
                </a:extLst>
              </p:cNvPr>
              <p:cNvSpPr/>
              <p:nvPr/>
            </p:nvSpPr>
            <p:spPr>
              <a:xfrm>
                <a:off x="8859365" y="3874938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6" name="Rectangle 505">
                <a:extLst>
                  <a:ext uri="{FF2B5EF4-FFF2-40B4-BE49-F238E27FC236}">
                    <a16:creationId xmlns:a16="http://schemas.microsoft.com/office/drawing/2014/main" id="{1F04AF1F-538F-162F-6A18-63C38299F938}"/>
                  </a:ext>
                </a:extLst>
              </p:cNvPr>
              <p:cNvSpPr/>
              <p:nvPr/>
            </p:nvSpPr>
            <p:spPr>
              <a:xfrm>
                <a:off x="8548457" y="3874938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7" name="Rectangle 506">
                <a:extLst>
                  <a:ext uri="{FF2B5EF4-FFF2-40B4-BE49-F238E27FC236}">
                    <a16:creationId xmlns:a16="http://schemas.microsoft.com/office/drawing/2014/main" id="{AD1C37CB-3297-01B5-2D54-B00F6C3C34B2}"/>
                  </a:ext>
                </a:extLst>
              </p:cNvPr>
              <p:cNvSpPr/>
              <p:nvPr/>
            </p:nvSpPr>
            <p:spPr>
              <a:xfrm>
                <a:off x="8755729" y="3874938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8" name="Rectangle 507">
                <a:extLst>
                  <a:ext uri="{FF2B5EF4-FFF2-40B4-BE49-F238E27FC236}">
                    <a16:creationId xmlns:a16="http://schemas.microsoft.com/office/drawing/2014/main" id="{70676009-97ED-885A-D879-9A564E8492F3}"/>
                  </a:ext>
                </a:extLst>
              </p:cNvPr>
              <p:cNvSpPr/>
              <p:nvPr/>
            </p:nvSpPr>
            <p:spPr>
              <a:xfrm>
                <a:off x="8963003" y="3874938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9" name="Rectangle 508">
                <a:extLst>
                  <a:ext uri="{FF2B5EF4-FFF2-40B4-BE49-F238E27FC236}">
                    <a16:creationId xmlns:a16="http://schemas.microsoft.com/office/drawing/2014/main" id="{D49490BA-1BC0-1434-909F-7E97B5B88120}"/>
                  </a:ext>
                </a:extLst>
              </p:cNvPr>
              <p:cNvSpPr/>
              <p:nvPr/>
            </p:nvSpPr>
            <p:spPr>
              <a:xfrm>
                <a:off x="8237549" y="3874938"/>
                <a:ext cx="92180" cy="90505"/>
              </a:xfrm>
              <a:prstGeom prst="rect">
                <a:avLst/>
              </a:prstGeom>
              <a:solidFill>
                <a:srgbClr val="9EBBFF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0" name="Rectangle 509">
                <a:extLst>
                  <a:ext uri="{FF2B5EF4-FFF2-40B4-BE49-F238E27FC236}">
                    <a16:creationId xmlns:a16="http://schemas.microsoft.com/office/drawing/2014/main" id="{A9F68148-E2BA-F61D-E810-5B90C651399D}"/>
                  </a:ext>
                </a:extLst>
              </p:cNvPr>
              <p:cNvSpPr/>
              <p:nvPr/>
            </p:nvSpPr>
            <p:spPr>
              <a:xfrm>
                <a:off x="8341185" y="3874938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1" name="Rectangle 510">
                <a:extLst>
                  <a:ext uri="{FF2B5EF4-FFF2-40B4-BE49-F238E27FC236}">
                    <a16:creationId xmlns:a16="http://schemas.microsoft.com/office/drawing/2014/main" id="{EF8F79F6-3F98-6C40-FAE8-7467FD7E3750}"/>
                  </a:ext>
                </a:extLst>
              </p:cNvPr>
              <p:cNvSpPr/>
              <p:nvPr/>
            </p:nvSpPr>
            <p:spPr>
              <a:xfrm>
                <a:off x="8030277" y="3976682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2" name="Rectangle 511">
                <a:extLst>
                  <a:ext uri="{FF2B5EF4-FFF2-40B4-BE49-F238E27FC236}">
                    <a16:creationId xmlns:a16="http://schemas.microsoft.com/office/drawing/2014/main" id="{59AECC28-2356-A180-A1DF-B1C099AB0389}"/>
                  </a:ext>
                </a:extLst>
              </p:cNvPr>
              <p:cNvSpPr/>
              <p:nvPr/>
            </p:nvSpPr>
            <p:spPr>
              <a:xfrm>
                <a:off x="8133913" y="3976682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" name="Rectangle 512">
                <a:extLst>
                  <a:ext uri="{FF2B5EF4-FFF2-40B4-BE49-F238E27FC236}">
                    <a16:creationId xmlns:a16="http://schemas.microsoft.com/office/drawing/2014/main" id="{EF6431B7-15E3-354B-9111-596BBB3F363E}"/>
                  </a:ext>
                </a:extLst>
              </p:cNvPr>
              <p:cNvSpPr/>
              <p:nvPr/>
            </p:nvSpPr>
            <p:spPr>
              <a:xfrm>
                <a:off x="8444821" y="3976682"/>
                <a:ext cx="92180" cy="90505"/>
              </a:xfrm>
              <a:prstGeom prst="rect">
                <a:avLst/>
              </a:prstGeom>
              <a:solidFill>
                <a:srgbClr val="9DBAFE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4" name="Rectangle 513">
                <a:extLst>
                  <a:ext uri="{FF2B5EF4-FFF2-40B4-BE49-F238E27FC236}">
                    <a16:creationId xmlns:a16="http://schemas.microsoft.com/office/drawing/2014/main" id="{ED8D16B6-3E4A-7486-8B6B-2BAF4B95F03B}"/>
                  </a:ext>
                </a:extLst>
              </p:cNvPr>
              <p:cNvSpPr/>
              <p:nvPr/>
            </p:nvSpPr>
            <p:spPr>
              <a:xfrm>
                <a:off x="8652093" y="3976682"/>
                <a:ext cx="92180" cy="90505"/>
              </a:xfrm>
              <a:prstGeom prst="rect">
                <a:avLst/>
              </a:prstGeom>
              <a:solidFill>
                <a:srgbClr val="9EBBFF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5" name="Rectangle 514">
                <a:extLst>
                  <a:ext uri="{FF2B5EF4-FFF2-40B4-BE49-F238E27FC236}">
                    <a16:creationId xmlns:a16="http://schemas.microsoft.com/office/drawing/2014/main" id="{99257611-959F-E9A3-C749-1E7866E5DD69}"/>
                  </a:ext>
                </a:extLst>
              </p:cNvPr>
              <p:cNvSpPr/>
              <p:nvPr/>
            </p:nvSpPr>
            <p:spPr>
              <a:xfrm>
                <a:off x="8859365" y="3976682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6" name="Rectangle 515">
                <a:extLst>
                  <a:ext uri="{FF2B5EF4-FFF2-40B4-BE49-F238E27FC236}">
                    <a16:creationId xmlns:a16="http://schemas.microsoft.com/office/drawing/2014/main" id="{EC2D9F68-0B7E-3911-708C-AF07B7DF62F6}"/>
                  </a:ext>
                </a:extLst>
              </p:cNvPr>
              <p:cNvSpPr/>
              <p:nvPr/>
            </p:nvSpPr>
            <p:spPr>
              <a:xfrm>
                <a:off x="8548457" y="3976682"/>
                <a:ext cx="92180" cy="90505"/>
              </a:xfrm>
              <a:prstGeom prst="rect">
                <a:avLst/>
              </a:prstGeom>
              <a:solidFill>
                <a:srgbClr val="9EBBFF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7" name="Rectangle 516">
                <a:extLst>
                  <a:ext uri="{FF2B5EF4-FFF2-40B4-BE49-F238E27FC236}">
                    <a16:creationId xmlns:a16="http://schemas.microsoft.com/office/drawing/2014/main" id="{93D3A916-0AE9-13B7-DE5A-FB4622B4EDBE}"/>
                  </a:ext>
                </a:extLst>
              </p:cNvPr>
              <p:cNvSpPr/>
              <p:nvPr/>
            </p:nvSpPr>
            <p:spPr>
              <a:xfrm>
                <a:off x="8755729" y="3976682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8" name="Rectangle 517">
                <a:extLst>
                  <a:ext uri="{FF2B5EF4-FFF2-40B4-BE49-F238E27FC236}">
                    <a16:creationId xmlns:a16="http://schemas.microsoft.com/office/drawing/2014/main" id="{B1A92BF9-1A78-C421-6719-AB7D5B0524D7}"/>
                  </a:ext>
                </a:extLst>
              </p:cNvPr>
              <p:cNvSpPr/>
              <p:nvPr/>
            </p:nvSpPr>
            <p:spPr>
              <a:xfrm>
                <a:off x="8963003" y="3976682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9" name="Rectangle 518">
                <a:extLst>
                  <a:ext uri="{FF2B5EF4-FFF2-40B4-BE49-F238E27FC236}">
                    <a16:creationId xmlns:a16="http://schemas.microsoft.com/office/drawing/2014/main" id="{95D82749-9CD3-31A8-96F3-6CC68FE13260}"/>
                  </a:ext>
                </a:extLst>
              </p:cNvPr>
              <p:cNvSpPr/>
              <p:nvPr/>
            </p:nvSpPr>
            <p:spPr>
              <a:xfrm>
                <a:off x="8237549" y="3976682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0" name="Rectangle 519">
                <a:extLst>
                  <a:ext uri="{FF2B5EF4-FFF2-40B4-BE49-F238E27FC236}">
                    <a16:creationId xmlns:a16="http://schemas.microsoft.com/office/drawing/2014/main" id="{431A6B1D-581A-66E8-BDC6-997207A96258}"/>
                  </a:ext>
                </a:extLst>
              </p:cNvPr>
              <p:cNvSpPr/>
              <p:nvPr/>
            </p:nvSpPr>
            <p:spPr>
              <a:xfrm>
                <a:off x="8341185" y="3976682"/>
                <a:ext cx="92180" cy="90505"/>
              </a:xfrm>
              <a:prstGeom prst="rect">
                <a:avLst/>
              </a:prstGeom>
              <a:solidFill>
                <a:srgbClr val="9EBBFF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1" name="Rectangle 520">
                <a:extLst>
                  <a:ext uri="{FF2B5EF4-FFF2-40B4-BE49-F238E27FC236}">
                    <a16:creationId xmlns:a16="http://schemas.microsoft.com/office/drawing/2014/main" id="{DE9F4DF7-9791-629B-FEB2-C103CEA851C7}"/>
                  </a:ext>
                </a:extLst>
              </p:cNvPr>
              <p:cNvSpPr/>
              <p:nvPr/>
            </p:nvSpPr>
            <p:spPr>
              <a:xfrm>
                <a:off x="8030277" y="407842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2" name="Rectangle 521">
                <a:extLst>
                  <a:ext uri="{FF2B5EF4-FFF2-40B4-BE49-F238E27FC236}">
                    <a16:creationId xmlns:a16="http://schemas.microsoft.com/office/drawing/2014/main" id="{6B1031EA-D7FA-71E3-A5D1-A2B898347E40}"/>
                  </a:ext>
                </a:extLst>
              </p:cNvPr>
              <p:cNvSpPr/>
              <p:nvPr/>
            </p:nvSpPr>
            <p:spPr>
              <a:xfrm>
                <a:off x="8133913" y="407842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3" name="Rectangle 522">
                <a:extLst>
                  <a:ext uri="{FF2B5EF4-FFF2-40B4-BE49-F238E27FC236}">
                    <a16:creationId xmlns:a16="http://schemas.microsoft.com/office/drawing/2014/main" id="{A56F02E1-F069-4F1E-E135-5C507189F9E2}"/>
                  </a:ext>
                </a:extLst>
              </p:cNvPr>
              <p:cNvSpPr/>
              <p:nvPr/>
            </p:nvSpPr>
            <p:spPr>
              <a:xfrm>
                <a:off x="8444821" y="407842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4" name="Rectangle 523">
                <a:extLst>
                  <a:ext uri="{FF2B5EF4-FFF2-40B4-BE49-F238E27FC236}">
                    <a16:creationId xmlns:a16="http://schemas.microsoft.com/office/drawing/2014/main" id="{DAB2BCA4-1CD5-ED62-3C45-9E1E0567403F}"/>
                  </a:ext>
                </a:extLst>
              </p:cNvPr>
              <p:cNvSpPr/>
              <p:nvPr/>
            </p:nvSpPr>
            <p:spPr>
              <a:xfrm>
                <a:off x="8652093" y="407842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5" name="Rectangle 524">
                <a:extLst>
                  <a:ext uri="{FF2B5EF4-FFF2-40B4-BE49-F238E27FC236}">
                    <a16:creationId xmlns:a16="http://schemas.microsoft.com/office/drawing/2014/main" id="{3385296E-8474-CECF-EC16-969F49077761}"/>
                  </a:ext>
                </a:extLst>
              </p:cNvPr>
              <p:cNvSpPr/>
              <p:nvPr/>
            </p:nvSpPr>
            <p:spPr>
              <a:xfrm>
                <a:off x="8859365" y="407842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6" name="Rectangle 525">
                <a:extLst>
                  <a:ext uri="{FF2B5EF4-FFF2-40B4-BE49-F238E27FC236}">
                    <a16:creationId xmlns:a16="http://schemas.microsoft.com/office/drawing/2014/main" id="{F60B4E03-C37B-3350-B98A-08B4B9973A6C}"/>
                  </a:ext>
                </a:extLst>
              </p:cNvPr>
              <p:cNvSpPr/>
              <p:nvPr/>
            </p:nvSpPr>
            <p:spPr>
              <a:xfrm>
                <a:off x="8548457" y="407842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7" name="Rectangle 526">
                <a:extLst>
                  <a:ext uri="{FF2B5EF4-FFF2-40B4-BE49-F238E27FC236}">
                    <a16:creationId xmlns:a16="http://schemas.microsoft.com/office/drawing/2014/main" id="{38CC06F6-58B2-8C50-0226-B1C66276B36A}"/>
                  </a:ext>
                </a:extLst>
              </p:cNvPr>
              <p:cNvSpPr/>
              <p:nvPr/>
            </p:nvSpPr>
            <p:spPr>
              <a:xfrm>
                <a:off x="8755729" y="4078426"/>
                <a:ext cx="92180" cy="90505"/>
              </a:xfrm>
              <a:prstGeom prst="rect">
                <a:avLst/>
              </a:prstGeom>
              <a:solidFill>
                <a:srgbClr val="9DBAFE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8" name="Rectangle 527">
                <a:extLst>
                  <a:ext uri="{FF2B5EF4-FFF2-40B4-BE49-F238E27FC236}">
                    <a16:creationId xmlns:a16="http://schemas.microsoft.com/office/drawing/2014/main" id="{AEB98837-6979-840B-C69E-1E5850F45CC3}"/>
                  </a:ext>
                </a:extLst>
              </p:cNvPr>
              <p:cNvSpPr/>
              <p:nvPr/>
            </p:nvSpPr>
            <p:spPr>
              <a:xfrm>
                <a:off x="8963003" y="407842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9" name="Rectangle 528">
                <a:extLst>
                  <a:ext uri="{FF2B5EF4-FFF2-40B4-BE49-F238E27FC236}">
                    <a16:creationId xmlns:a16="http://schemas.microsoft.com/office/drawing/2014/main" id="{DFE792F3-7526-11BE-677E-622DFADA03F0}"/>
                  </a:ext>
                </a:extLst>
              </p:cNvPr>
              <p:cNvSpPr/>
              <p:nvPr/>
            </p:nvSpPr>
            <p:spPr>
              <a:xfrm>
                <a:off x="8237549" y="407842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0" name="Rectangle 529">
                <a:extLst>
                  <a:ext uri="{FF2B5EF4-FFF2-40B4-BE49-F238E27FC236}">
                    <a16:creationId xmlns:a16="http://schemas.microsoft.com/office/drawing/2014/main" id="{38710B88-1EAA-BD0E-8843-13E715B1F08E}"/>
                  </a:ext>
                </a:extLst>
              </p:cNvPr>
              <p:cNvSpPr/>
              <p:nvPr/>
            </p:nvSpPr>
            <p:spPr>
              <a:xfrm>
                <a:off x="8341185" y="407842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1" name="Rectangle 530">
                <a:extLst>
                  <a:ext uri="{FF2B5EF4-FFF2-40B4-BE49-F238E27FC236}">
                    <a16:creationId xmlns:a16="http://schemas.microsoft.com/office/drawing/2014/main" id="{9325272F-F4EC-933A-4E6F-37ED5FB68A98}"/>
                  </a:ext>
                </a:extLst>
              </p:cNvPr>
              <p:cNvSpPr/>
              <p:nvPr/>
            </p:nvSpPr>
            <p:spPr>
              <a:xfrm>
                <a:off x="8030277" y="418017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2" name="Rectangle 531">
                <a:extLst>
                  <a:ext uri="{FF2B5EF4-FFF2-40B4-BE49-F238E27FC236}">
                    <a16:creationId xmlns:a16="http://schemas.microsoft.com/office/drawing/2014/main" id="{9A0D2583-DB85-9686-7EB3-F6CBC4F9E1EF}"/>
                  </a:ext>
                </a:extLst>
              </p:cNvPr>
              <p:cNvSpPr/>
              <p:nvPr/>
            </p:nvSpPr>
            <p:spPr>
              <a:xfrm>
                <a:off x="8133913" y="418017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3" name="Rectangle 532">
                <a:extLst>
                  <a:ext uri="{FF2B5EF4-FFF2-40B4-BE49-F238E27FC236}">
                    <a16:creationId xmlns:a16="http://schemas.microsoft.com/office/drawing/2014/main" id="{30CAD743-F766-B2EC-801B-A0414E80D4E5}"/>
                  </a:ext>
                </a:extLst>
              </p:cNvPr>
              <p:cNvSpPr/>
              <p:nvPr/>
            </p:nvSpPr>
            <p:spPr>
              <a:xfrm>
                <a:off x="8444821" y="418017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4" name="Rectangle 533">
                <a:extLst>
                  <a:ext uri="{FF2B5EF4-FFF2-40B4-BE49-F238E27FC236}">
                    <a16:creationId xmlns:a16="http://schemas.microsoft.com/office/drawing/2014/main" id="{63996C87-FC55-2487-06F7-D6C1D259AC8A}"/>
                  </a:ext>
                </a:extLst>
              </p:cNvPr>
              <p:cNvSpPr/>
              <p:nvPr/>
            </p:nvSpPr>
            <p:spPr>
              <a:xfrm>
                <a:off x="8652093" y="418017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5" name="Rectangle 534">
                <a:extLst>
                  <a:ext uri="{FF2B5EF4-FFF2-40B4-BE49-F238E27FC236}">
                    <a16:creationId xmlns:a16="http://schemas.microsoft.com/office/drawing/2014/main" id="{10FA7949-1EDB-09BA-34F4-228B1CADE0F9}"/>
                  </a:ext>
                </a:extLst>
              </p:cNvPr>
              <p:cNvSpPr/>
              <p:nvPr/>
            </p:nvSpPr>
            <p:spPr>
              <a:xfrm>
                <a:off x="8859365" y="4180170"/>
                <a:ext cx="92180" cy="90505"/>
              </a:xfrm>
              <a:prstGeom prst="rect">
                <a:avLst/>
              </a:prstGeom>
              <a:solidFill>
                <a:srgbClr val="9DBAFE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6" name="Rectangle 535">
                <a:extLst>
                  <a:ext uri="{FF2B5EF4-FFF2-40B4-BE49-F238E27FC236}">
                    <a16:creationId xmlns:a16="http://schemas.microsoft.com/office/drawing/2014/main" id="{AC6D3215-9B12-3A9E-71D5-92FB4DE86C37}"/>
                  </a:ext>
                </a:extLst>
              </p:cNvPr>
              <p:cNvSpPr/>
              <p:nvPr/>
            </p:nvSpPr>
            <p:spPr>
              <a:xfrm>
                <a:off x="8548457" y="418017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7" name="Rectangle 536">
                <a:extLst>
                  <a:ext uri="{FF2B5EF4-FFF2-40B4-BE49-F238E27FC236}">
                    <a16:creationId xmlns:a16="http://schemas.microsoft.com/office/drawing/2014/main" id="{1730C36F-EB73-FDC2-8A3D-77EB72650422}"/>
                  </a:ext>
                </a:extLst>
              </p:cNvPr>
              <p:cNvSpPr/>
              <p:nvPr/>
            </p:nvSpPr>
            <p:spPr>
              <a:xfrm>
                <a:off x="8755729" y="418017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8" name="Rectangle 537">
                <a:extLst>
                  <a:ext uri="{FF2B5EF4-FFF2-40B4-BE49-F238E27FC236}">
                    <a16:creationId xmlns:a16="http://schemas.microsoft.com/office/drawing/2014/main" id="{D5ABDB15-3ECB-2A6C-B163-B069D0D13970}"/>
                  </a:ext>
                </a:extLst>
              </p:cNvPr>
              <p:cNvSpPr/>
              <p:nvPr/>
            </p:nvSpPr>
            <p:spPr>
              <a:xfrm>
                <a:off x="8963003" y="418017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9" name="Rectangle 538">
                <a:extLst>
                  <a:ext uri="{FF2B5EF4-FFF2-40B4-BE49-F238E27FC236}">
                    <a16:creationId xmlns:a16="http://schemas.microsoft.com/office/drawing/2014/main" id="{87CBB6FA-BFD8-912A-EF6E-90D7518CD460}"/>
                  </a:ext>
                </a:extLst>
              </p:cNvPr>
              <p:cNvSpPr/>
              <p:nvPr/>
            </p:nvSpPr>
            <p:spPr>
              <a:xfrm>
                <a:off x="8237549" y="418017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0" name="Rectangle 539">
                <a:extLst>
                  <a:ext uri="{FF2B5EF4-FFF2-40B4-BE49-F238E27FC236}">
                    <a16:creationId xmlns:a16="http://schemas.microsoft.com/office/drawing/2014/main" id="{D9A89CA2-D4B6-34E8-AE8D-791FB7DDDA29}"/>
                  </a:ext>
                </a:extLst>
              </p:cNvPr>
              <p:cNvSpPr/>
              <p:nvPr/>
            </p:nvSpPr>
            <p:spPr>
              <a:xfrm>
                <a:off x="8341185" y="418017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1" name="Rectangle 540">
                <a:extLst>
                  <a:ext uri="{FF2B5EF4-FFF2-40B4-BE49-F238E27FC236}">
                    <a16:creationId xmlns:a16="http://schemas.microsoft.com/office/drawing/2014/main" id="{6A77C76B-2AD7-A526-F5C5-C8A998DDC5FF}"/>
                  </a:ext>
                </a:extLst>
              </p:cNvPr>
              <p:cNvSpPr/>
              <p:nvPr/>
            </p:nvSpPr>
            <p:spPr>
              <a:xfrm>
                <a:off x="8133913" y="4281917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2" name="Rectangle 541">
                <a:extLst>
                  <a:ext uri="{FF2B5EF4-FFF2-40B4-BE49-F238E27FC236}">
                    <a16:creationId xmlns:a16="http://schemas.microsoft.com/office/drawing/2014/main" id="{502A4797-E9DF-6FCC-4E60-0553C3B0119F}"/>
                  </a:ext>
                </a:extLst>
              </p:cNvPr>
              <p:cNvSpPr/>
              <p:nvPr/>
            </p:nvSpPr>
            <p:spPr>
              <a:xfrm>
                <a:off x="8444821" y="4281917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3" name="Rectangle 542">
                <a:extLst>
                  <a:ext uri="{FF2B5EF4-FFF2-40B4-BE49-F238E27FC236}">
                    <a16:creationId xmlns:a16="http://schemas.microsoft.com/office/drawing/2014/main" id="{4235C728-4796-6583-F011-9FED5D4D1DA1}"/>
                  </a:ext>
                </a:extLst>
              </p:cNvPr>
              <p:cNvSpPr/>
              <p:nvPr/>
            </p:nvSpPr>
            <p:spPr>
              <a:xfrm>
                <a:off x="8652093" y="4281917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4" name="Rectangle 543">
                <a:extLst>
                  <a:ext uri="{FF2B5EF4-FFF2-40B4-BE49-F238E27FC236}">
                    <a16:creationId xmlns:a16="http://schemas.microsoft.com/office/drawing/2014/main" id="{B4E1BED8-0B75-C36D-E74D-B29479C02A89}"/>
                  </a:ext>
                </a:extLst>
              </p:cNvPr>
              <p:cNvSpPr/>
              <p:nvPr/>
            </p:nvSpPr>
            <p:spPr>
              <a:xfrm>
                <a:off x="8859365" y="4281917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5" name="Rectangle 544">
                <a:extLst>
                  <a:ext uri="{FF2B5EF4-FFF2-40B4-BE49-F238E27FC236}">
                    <a16:creationId xmlns:a16="http://schemas.microsoft.com/office/drawing/2014/main" id="{43F08CD4-327C-C329-E987-561B964F5384}"/>
                  </a:ext>
                </a:extLst>
              </p:cNvPr>
              <p:cNvSpPr/>
              <p:nvPr/>
            </p:nvSpPr>
            <p:spPr>
              <a:xfrm>
                <a:off x="8548457" y="4281917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6" name="Rectangle 545">
                <a:extLst>
                  <a:ext uri="{FF2B5EF4-FFF2-40B4-BE49-F238E27FC236}">
                    <a16:creationId xmlns:a16="http://schemas.microsoft.com/office/drawing/2014/main" id="{0FA34C54-E01B-6684-7611-B912B64A68F4}"/>
                  </a:ext>
                </a:extLst>
              </p:cNvPr>
              <p:cNvSpPr/>
              <p:nvPr/>
            </p:nvSpPr>
            <p:spPr>
              <a:xfrm>
                <a:off x="8755729" y="4281917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7" name="Rectangle 546">
                <a:extLst>
                  <a:ext uri="{FF2B5EF4-FFF2-40B4-BE49-F238E27FC236}">
                    <a16:creationId xmlns:a16="http://schemas.microsoft.com/office/drawing/2014/main" id="{32C2674E-F71A-1849-2557-C37D49F3F78F}"/>
                  </a:ext>
                </a:extLst>
              </p:cNvPr>
              <p:cNvSpPr/>
              <p:nvPr/>
            </p:nvSpPr>
            <p:spPr>
              <a:xfrm>
                <a:off x="8963003" y="4281917"/>
                <a:ext cx="92180" cy="90505"/>
              </a:xfrm>
              <a:prstGeom prst="rect">
                <a:avLst/>
              </a:prstGeom>
              <a:solidFill>
                <a:srgbClr val="DEEDF8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8" name="Rectangle 547">
                <a:extLst>
                  <a:ext uri="{FF2B5EF4-FFF2-40B4-BE49-F238E27FC236}">
                    <a16:creationId xmlns:a16="http://schemas.microsoft.com/office/drawing/2014/main" id="{56F7878E-8365-6354-DC27-53F62DFD17B5}"/>
                  </a:ext>
                </a:extLst>
              </p:cNvPr>
              <p:cNvSpPr/>
              <p:nvPr/>
            </p:nvSpPr>
            <p:spPr>
              <a:xfrm>
                <a:off x="8237549" y="4281917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9" name="Rectangle 548">
                <a:extLst>
                  <a:ext uri="{FF2B5EF4-FFF2-40B4-BE49-F238E27FC236}">
                    <a16:creationId xmlns:a16="http://schemas.microsoft.com/office/drawing/2014/main" id="{8473A19E-95BD-E383-CEC6-CF3F873F107A}"/>
                  </a:ext>
                </a:extLst>
              </p:cNvPr>
              <p:cNvSpPr/>
              <p:nvPr/>
            </p:nvSpPr>
            <p:spPr>
              <a:xfrm>
                <a:off x="8341185" y="4281917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0" name="Rectangle 549">
                <a:extLst>
                  <a:ext uri="{FF2B5EF4-FFF2-40B4-BE49-F238E27FC236}">
                    <a16:creationId xmlns:a16="http://schemas.microsoft.com/office/drawing/2014/main" id="{DF5E11D4-FB1B-B0B1-FE9D-D83FAB36C004}"/>
                  </a:ext>
                </a:extLst>
              </p:cNvPr>
              <p:cNvSpPr/>
              <p:nvPr/>
            </p:nvSpPr>
            <p:spPr>
              <a:xfrm>
                <a:off x="8030277" y="4281917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1" name="Rectangle 550">
                <a:extLst>
                  <a:ext uri="{FF2B5EF4-FFF2-40B4-BE49-F238E27FC236}">
                    <a16:creationId xmlns:a16="http://schemas.microsoft.com/office/drawing/2014/main" id="{35CD0ABD-E2CB-7827-F6FB-678CBA8ED69F}"/>
                  </a:ext>
                </a:extLst>
              </p:cNvPr>
              <p:cNvSpPr/>
              <p:nvPr/>
            </p:nvSpPr>
            <p:spPr>
              <a:xfrm>
                <a:off x="8030277" y="3569706"/>
                <a:ext cx="92180" cy="90505"/>
              </a:xfrm>
              <a:prstGeom prst="rect">
                <a:avLst/>
              </a:prstGeom>
              <a:solidFill>
                <a:srgbClr val="DEEDF8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58" name="Picture 457">
              <a:extLst>
                <a:ext uri="{FF2B5EF4-FFF2-40B4-BE49-F238E27FC236}">
                  <a16:creationId xmlns:a16="http://schemas.microsoft.com/office/drawing/2014/main" id="{7F28094C-96B9-53A3-67A3-C43E2E5C5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882346" y="3736648"/>
              <a:ext cx="172456" cy="172456"/>
            </a:xfrm>
            <a:prstGeom prst="rect">
              <a:avLst/>
            </a:prstGeom>
          </p:spPr>
        </p:pic>
        <p:cxnSp>
          <p:nvCxnSpPr>
            <p:cNvPr id="466" name="Straight Arrow Connector 465">
              <a:extLst>
                <a:ext uri="{FF2B5EF4-FFF2-40B4-BE49-F238E27FC236}">
                  <a16:creationId xmlns:a16="http://schemas.microsoft.com/office/drawing/2014/main" id="{E7889415-397F-4700-2C2A-5F8E34915DFA}"/>
                </a:ext>
              </a:extLst>
            </p:cNvPr>
            <p:cNvCxnSpPr>
              <a:cxnSpLocks/>
            </p:cNvCxnSpPr>
            <p:nvPr/>
          </p:nvCxnSpPr>
          <p:spPr>
            <a:xfrm>
              <a:off x="5820752" y="4138392"/>
              <a:ext cx="122819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Arrow Connector 466">
              <a:extLst>
                <a:ext uri="{FF2B5EF4-FFF2-40B4-BE49-F238E27FC236}">
                  <a16:creationId xmlns:a16="http://schemas.microsoft.com/office/drawing/2014/main" id="{750B2E8E-4578-BFB7-1546-5769E3629E35}"/>
                </a:ext>
              </a:extLst>
            </p:cNvPr>
            <p:cNvCxnSpPr>
              <a:cxnSpLocks/>
            </p:cNvCxnSpPr>
            <p:nvPr/>
          </p:nvCxnSpPr>
          <p:spPr>
            <a:xfrm>
              <a:off x="6435299" y="4749154"/>
              <a:ext cx="59754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9" name="Straight Arrow Connector 648">
            <a:extLst>
              <a:ext uri="{FF2B5EF4-FFF2-40B4-BE49-F238E27FC236}">
                <a16:creationId xmlns:a16="http://schemas.microsoft.com/office/drawing/2014/main" id="{03FCAA6B-676E-3B3B-CAF4-4978E3F6CD25}"/>
              </a:ext>
            </a:extLst>
          </p:cNvPr>
          <p:cNvCxnSpPr>
            <a:cxnSpLocks/>
          </p:cNvCxnSpPr>
          <p:nvPr/>
        </p:nvCxnSpPr>
        <p:spPr>
          <a:xfrm>
            <a:off x="4196038" y="3139167"/>
            <a:ext cx="0" cy="8231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0" name="Straight Arrow Connector 649">
            <a:extLst>
              <a:ext uri="{FF2B5EF4-FFF2-40B4-BE49-F238E27FC236}">
                <a16:creationId xmlns:a16="http://schemas.microsoft.com/office/drawing/2014/main" id="{D7063866-4262-5248-4429-52014143BCD0}"/>
              </a:ext>
            </a:extLst>
          </p:cNvPr>
          <p:cNvCxnSpPr>
            <a:cxnSpLocks/>
          </p:cNvCxnSpPr>
          <p:nvPr/>
        </p:nvCxnSpPr>
        <p:spPr>
          <a:xfrm>
            <a:off x="5224995" y="3139258"/>
            <a:ext cx="0" cy="82296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77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" grpId="0" animBg="1"/>
      <p:bldP spid="690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57EE6-3F86-26E6-46B7-751B183A3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B737FF-59B8-DFFC-E1BB-2E88369B0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7E21D8-4DB8-2ACC-54F0-58B9D814C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of Noise in Nanopore Sequencing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FD14C-94A8-E588-FBDB-71509C318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Stochastic thermal fluctuations in the ionic current</a:t>
            </a:r>
          </a:p>
          <a:p>
            <a:pPr lvl="1"/>
            <a:r>
              <a:rPr lang="en-US" dirty="0"/>
              <a:t>Random ionic movement due to inherent thermal energy (Brownian motion)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Variations in the translocation speed</a:t>
            </a:r>
          </a:p>
          <a:p>
            <a:pPr lvl="1"/>
            <a:r>
              <a:rPr lang="en-US" dirty="0"/>
              <a:t>Mainly due to the motor protein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Environmental factors</a:t>
            </a:r>
          </a:p>
          <a:p>
            <a:pPr lvl="1"/>
            <a:r>
              <a:rPr lang="en-US" b="1" dirty="0"/>
              <a:t>Temperature:</a:t>
            </a:r>
            <a:r>
              <a:rPr lang="en-US" dirty="0"/>
              <a:t> Affecting enzymes including the motor protein</a:t>
            </a:r>
          </a:p>
          <a:p>
            <a:pPr lvl="1"/>
            <a:r>
              <a:rPr lang="en-US" b="1" dirty="0"/>
              <a:t>pH levels:</a:t>
            </a:r>
            <a:r>
              <a:rPr lang="en-US" dirty="0"/>
              <a:t> Affecting charge and the shape of molecules</a:t>
            </a:r>
            <a:endParaRPr lang="en-US" b="1" dirty="0"/>
          </a:p>
          <a:p>
            <a:endParaRPr lang="en-US" b="1" dirty="0"/>
          </a:p>
          <a:p>
            <a:endParaRPr lang="en-US" dirty="0"/>
          </a:p>
          <a:p>
            <a:r>
              <a:rPr lang="en-US" b="1" dirty="0"/>
              <a:t>Maybe: Aging &amp; material-related noise between nanopores</a:t>
            </a:r>
          </a:p>
          <a:p>
            <a:pPr lvl="1"/>
            <a:r>
              <a:rPr lang="en-US" dirty="0"/>
              <a:t>Their effects potentially can be minimized with normalization techniques</a:t>
            </a:r>
          </a:p>
        </p:txBody>
      </p:sp>
    </p:spTree>
    <p:extLst>
      <p:ext uri="{BB962C8B-B14F-4D97-AF65-F5344CB8AC3E}">
        <p14:creationId xmlns:p14="http://schemas.microsoft.com/office/powerpoint/2010/main" val="27343317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97CD0B-FE64-CC8A-6A87-A218E7759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Dual reader head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Motor protein</a:t>
            </a:r>
            <a:r>
              <a:rPr lang="en-US" dirty="0"/>
              <a:t> with more consistent translocation speed in R10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Duplex sequencing</a:t>
            </a:r>
            <a:r>
              <a:rPr lang="en-US" dirty="0"/>
              <a:t> in R10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02B7AF-FDED-90BA-054F-1E6C7E7D7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766C40-34F2-624B-FB4E-80D57290A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R9 vs. R10 Chemistries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7769FF-3954-3FE8-774D-3E8D65458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82" y="1425583"/>
            <a:ext cx="5251938" cy="242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59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84363-398D-089B-42C5-C344035CB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DC07EA-A1B4-0A73-4328-D612344F3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1797375"/>
            <a:ext cx="8797925" cy="378236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520D2A-42B3-32D3-A868-71C67D92A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A2A8F1-8797-056B-007A-889AFA303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Proteomics with Nanopores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145297-247A-3598-B1FA-141A4B6BBCDC}"/>
              </a:ext>
            </a:extLst>
          </p:cNvPr>
          <p:cNvSpPr txBox="1"/>
          <p:nvPr/>
        </p:nvSpPr>
        <p:spPr>
          <a:xfrm>
            <a:off x="937647" y="6621935"/>
            <a:ext cx="56973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Motone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+, “Multi-pass, single-molecule nanopore reading of long protein strands”, Nature 2024.</a:t>
            </a:r>
          </a:p>
        </p:txBody>
      </p:sp>
    </p:spTree>
    <p:extLst>
      <p:ext uri="{BB962C8B-B14F-4D97-AF65-F5344CB8AC3E}">
        <p14:creationId xmlns:p14="http://schemas.microsoft.com/office/powerpoint/2010/main" val="33844416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Applications of Read Until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FA92D9-CDE2-48D0-01BB-48705B1F2F1E}"/>
              </a:ext>
            </a:extLst>
          </p:cNvPr>
          <p:cNvSpPr/>
          <p:nvPr/>
        </p:nvSpPr>
        <p:spPr>
          <a:xfrm>
            <a:off x="0" y="821584"/>
            <a:ext cx="9144000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Depletion:</a:t>
            </a:r>
            <a:r>
              <a:rPr lang="en-US" sz="2000" b="1" dirty="0">
                <a:solidFill>
                  <a:schemeClr val="accent5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Reads mapping to a particular reference genome is ejected</a:t>
            </a:r>
            <a:endParaRPr lang="en-GB" sz="2000" dirty="0">
              <a:solidFill>
                <a:schemeClr val="tx1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808D37-E0ED-E026-B032-A2BAE0430926}"/>
              </a:ext>
            </a:extLst>
          </p:cNvPr>
          <p:cNvSpPr/>
          <p:nvPr/>
        </p:nvSpPr>
        <p:spPr>
          <a:xfrm>
            <a:off x="0" y="3682087"/>
            <a:ext cx="9144000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Enrichment:</a:t>
            </a:r>
            <a:r>
              <a: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Reads </a:t>
            </a:r>
            <a:r>
              <a:rPr lang="en-US" sz="2000" b="1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</a:t>
            </a:r>
            <a:r>
              <a: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mapping to a particular reference genome is ejected</a:t>
            </a:r>
            <a:endParaRPr lang="en-GB" sz="2000" dirty="0">
              <a:solidFill>
                <a:schemeClr val="tx1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DC44A-1A6F-8B55-1292-662114F79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97584"/>
            <a:ext cx="9144000" cy="2284503"/>
          </a:xfrm>
        </p:spPr>
        <p:txBody>
          <a:bodyPr>
            <a:spAutoFit/>
          </a:bodyPr>
          <a:lstStyle/>
          <a:p>
            <a:pPr>
              <a:spcAft>
                <a:spcPts val="500"/>
              </a:spcAft>
            </a:pPr>
            <a:r>
              <a:rPr lang="en-GB" sz="2000" dirty="0"/>
              <a:t>Microbiome studies by removing host DNA</a:t>
            </a:r>
          </a:p>
          <a:p>
            <a:pPr>
              <a:spcAft>
                <a:spcPts val="500"/>
              </a:spcAft>
            </a:pPr>
            <a:endParaRPr lang="en-GB" dirty="0"/>
          </a:p>
          <a:p>
            <a:pPr>
              <a:spcAft>
                <a:spcPts val="500"/>
              </a:spcAft>
            </a:pPr>
            <a:r>
              <a:rPr lang="en-GB" sz="2000" dirty="0"/>
              <a:t>Eliminating known residual DNA or RNA (e.g., mitochondrial DNA)</a:t>
            </a:r>
          </a:p>
          <a:p>
            <a:pPr>
              <a:spcAft>
                <a:spcPts val="500"/>
              </a:spcAft>
            </a:pPr>
            <a:endParaRPr lang="en-GB" dirty="0"/>
          </a:p>
          <a:p>
            <a:pPr>
              <a:spcAft>
                <a:spcPts val="500"/>
              </a:spcAft>
            </a:pPr>
            <a:r>
              <a:rPr lang="en-GB" sz="2000" dirty="0"/>
              <a:t>High abundance genome removal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E078A1-64B4-9F4B-EC02-35012D8470BF}"/>
              </a:ext>
            </a:extLst>
          </p:cNvPr>
          <p:cNvSpPr txBox="1">
            <a:spLocks/>
          </p:cNvSpPr>
          <p:nvPr/>
        </p:nvSpPr>
        <p:spPr>
          <a:xfrm>
            <a:off x="0" y="4263323"/>
            <a:ext cx="9144000" cy="2254463"/>
          </a:xfrm>
          <a:prstGeom prst="rect">
            <a:avLst/>
          </a:prstGeom>
        </p:spPr>
        <p:txBody>
          <a:bodyPr>
            <a:spAutoFit/>
          </a:bodyPr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Removing contaminated organisms</a:t>
            </a:r>
          </a:p>
          <a:p>
            <a:pPr>
              <a:spcAft>
                <a:spcPts val="500"/>
              </a:spcAft>
            </a:pPr>
            <a:endParaRPr lang="en-GB" sz="2000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Targeted sequencing (e.g., to a particular region of interest in the genome)</a:t>
            </a:r>
          </a:p>
          <a:p>
            <a:pPr>
              <a:spcAft>
                <a:spcPts val="500"/>
              </a:spcAft>
            </a:pPr>
            <a:endParaRPr lang="en-GB" sz="2000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 abundance genome enrichment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BEE4087-3B00-98C2-C0E3-67CEC45DD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53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18407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Applications of Run Until &amp; Sequence Until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FA92D9-CDE2-48D0-01BB-48705B1F2F1E}"/>
              </a:ext>
            </a:extLst>
          </p:cNvPr>
          <p:cNvSpPr/>
          <p:nvPr/>
        </p:nvSpPr>
        <p:spPr>
          <a:xfrm>
            <a:off x="0" y="821584"/>
            <a:ext cx="9144000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 Until:</a:t>
            </a:r>
            <a:r>
              <a:rPr lang="en-US" sz="2000" b="1" dirty="0">
                <a:solidFill>
                  <a:schemeClr val="accent5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Stopping the entire sequencing run</a:t>
            </a:r>
            <a:endParaRPr lang="en-GB" sz="2000" dirty="0">
              <a:solidFill>
                <a:schemeClr val="tx1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808D37-E0ED-E026-B032-A2BAE0430926}"/>
              </a:ext>
            </a:extLst>
          </p:cNvPr>
          <p:cNvSpPr/>
          <p:nvPr/>
        </p:nvSpPr>
        <p:spPr>
          <a:xfrm>
            <a:off x="0" y="3216869"/>
            <a:ext cx="9144000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Sequence Until:</a:t>
            </a:r>
            <a:r>
              <a: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Run Until with accuracy-aware decision making</a:t>
            </a:r>
            <a:endParaRPr lang="en-GB" sz="2000" dirty="0">
              <a:solidFill>
                <a:schemeClr val="tx1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DC44A-1A6F-8B55-1292-662114F79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97584"/>
            <a:ext cx="9144000" cy="1814049"/>
          </a:xfrm>
        </p:spPr>
        <p:txBody>
          <a:bodyPr>
            <a:spAutoFit/>
          </a:bodyPr>
          <a:lstStyle/>
          <a:p>
            <a:pPr>
              <a:spcAft>
                <a:spcPts val="500"/>
              </a:spcAft>
            </a:pPr>
            <a:r>
              <a:rPr lang="en-GB" dirty="0"/>
              <a:t>Stopping when reads reach to a particular depth of coverage</a:t>
            </a:r>
          </a:p>
          <a:p>
            <a:pPr>
              <a:spcAft>
                <a:spcPts val="500"/>
              </a:spcAft>
            </a:pPr>
            <a:endParaRPr lang="en-GB" dirty="0"/>
          </a:p>
          <a:p>
            <a:pPr>
              <a:spcAft>
                <a:spcPts val="500"/>
              </a:spcAft>
            </a:pPr>
            <a:r>
              <a:rPr lang="en-GB" dirty="0"/>
              <a:t>Stopping when the abundance of all genomes reach a particular threshold</a:t>
            </a:r>
          </a:p>
          <a:p>
            <a:pPr marL="0" indent="0">
              <a:spcAft>
                <a:spcPts val="500"/>
              </a:spcAft>
              <a:buNone/>
            </a:pP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E078A1-64B4-9F4B-EC02-35012D8470BF}"/>
              </a:ext>
            </a:extLst>
          </p:cNvPr>
          <p:cNvSpPr txBox="1">
            <a:spLocks/>
          </p:cNvSpPr>
          <p:nvPr/>
        </p:nvSpPr>
        <p:spPr>
          <a:xfrm>
            <a:off x="0" y="3798105"/>
            <a:ext cx="9144000" cy="2339102"/>
          </a:xfrm>
          <a:prstGeom prst="rect">
            <a:avLst/>
          </a:prstGeom>
        </p:spPr>
        <p:txBody>
          <a:bodyPr>
            <a:spAutoFit/>
          </a:bodyPr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Stopping when relative abundance estimations do not change substantially (for high-abundance genomes)</a:t>
            </a:r>
          </a:p>
          <a:p>
            <a:pPr>
              <a:spcAft>
                <a:spcPts val="500"/>
              </a:spcAft>
            </a:pPr>
            <a:endParaRPr lang="en-GB" sz="2000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Stopping when finding that the sample is contaminated with a particular set of genomes</a:t>
            </a:r>
          </a:p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D96DA6D2-E3D2-D45C-DD07-8B1D8049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54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11698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A0D48B-78C0-9521-F952-B3E5E2079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Polymerase Chain Reaction (PCR)</a:t>
            </a:r>
            <a:r>
              <a:rPr lang="en-US" dirty="0"/>
              <a:t> as a way of in vitro “analysis”</a:t>
            </a:r>
          </a:p>
          <a:p>
            <a:pPr lvl="1"/>
            <a:r>
              <a:rPr lang="en-US" dirty="0"/>
              <a:t>Can increase the quantity of DNA in a sample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Non-dynamic</a:t>
            </a:r>
            <a:r>
              <a:rPr lang="en-US" dirty="0"/>
              <a:t> targeted sequencing (e.g., low abundance </a:t>
            </a:r>
            <a:r>
              <a:rPr lang="en-US" i="1" dirty="0"/>
              <a:t>known</a:t>
            </a:r>
            <a:r>
              <a:rPr lang="en-US" dirty="0"/>
              <a:t> targets)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Requires additional resources:</a:t>
            </a:r>
            <a:r>
              <a:rPr lang="en-US" dirty="0"/>
              <a:t> Time and money for preparation and execution of PCR</a:t>
            </a:r>
          </a:p>
          <a:p>
            <a:endParaRPr lang="en-US" dirty="0"/>
          </a:p>
          <a:p>
            <a:r>
              <a:rPr lang="en-US" b="1" dirty="0"/>
              <a:t>Adaptive sampling</a:t>
            </a:r>
            <a:r>
              <a:rPr lang="en-US" dirty="0"/>
              <a:t> as a way of in silico (i.e., computational) analysis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Cannot</a:t>
            </a:r>
            <a:r>
              <a:rPr lang="en-US" dirty="0"/>
              <a:t> increase the existing quantity of DNA in a sample</a:t>
            </a:r>
          </a:p>
          <a:p>
            <a:pPr lvl="1"/>
            <a:r>
              <a:rPr lang="en-US" b="1" dirty="0">
                <a:solidFill>
                  <a:srgbClr val="11813C"/>
                </a:solidFill>
              </a:rPr>
              <a:t>Dynamic targeted sequencing:</a:t>
            </a:r>
            <a:r>
              <a:rPr lang="en-US" dirty="0"/>
              <a:t> Decisions can be made based on real-time analysis (e.g., Sequence Until)</a:t>
            </a:r>
          </a:p>
          <a:p>
            <a:pPr lvl="1"/>
            <a:r>
              <a:rPr lang="en-US" dirty="0"/>
              <a:t>Minimal additional resources</a:t>
            </a:r>
          </a:p>
          <a:p>
            <a:pPr lvl="2"/>
            <a:r>
              <a:rPr lang="en-US" b="1" i="1" dirty="0"/>
              <a:t>Almost</a:t>
            </a:r>
            <a:r>
              <a:rPr lang="en-US" b="1" dirty="0"/>
              <a:t> no additional resources</a:t>
            </a:r>
            <a:r>
              <a:rPr lang="en-US" dirty="0"/>
              <a:t> for preparation and execution</a:t>
            </a:r>
          </a:p>
          <a:p>
            <a:pPr lvl="2"/>
            <a:r>
              <a:rPr lang="en-US" b="1" dirty="0"/>
              <a:t>Simultaneous</a:t>
            </a:r>
            <a:r>
              <a:rPr lang="en-US" dirty="0"/>
              <a:t> enrichment and depletion is possible</a:t>
            </a:r>
          </a:p>
          <a:p>
            <a:pPr lvl="2"/>
            <a:r>
              <a:rPr lang="en-US" dirty="0"/>
              <a:t>Better suited for rapid whole genome sequencing</a:t>
            </a:r>
          </a:p>
          <a:p>
            <a:pPr lvl="1"/>
            <a:r>
              <a:rPr lang="en-US" i="1" dirty="0"/>
              <a:t>Beauty</a:t>
            </a:r>
            <a:r>
              <a:rPr lang="en-US" dirty="0"/>
              <a:t> of computational analysis (e.g., high flexibility – no need for primers)</a:t>
            </a:r>
          </a:p>
          <a:p>
            <a:endParaRPr lang="en-US" dirty="0"/>
          </a:p>
          <a:p>
            <a:r>
              <a:rPr lang="en-US" dirty="0"/>
              <a:t>PCR and adaptive sampling can be combined depending on the analysis type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9EA3A3-349F-D288-13FB-4D0CE65E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C51193-5752-7C7B-B8D5-28D4ADBF5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Vitro (e.g., PCR) vs. In Silico</a:t>
            </a:r>
          </a:p>
        </p:txBody>
      </p:sp>
    </p:spTree>
    <p:extLst>
      <p:ext uri="{BB962C8B-B14F-4D97-AF65-F5344CB8AC3E}">
        <p14:creationId xmlns:p14="http://schemas.microsoft.com/office/powerpoint/2010/main" val="11513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88E7A-B698-519D-B02A-F8E5E93CB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6F98E6-AF1E-43B7-6EB5-9B5E8253A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Useful for </a:t>
            </a:r>
            <a:r>
              <a:rPr lang="en-US" b="1" dirty="0"/>
              <a:t>any application</a:t>
            </a:r>
            <a:r>
              <a:rPr lang="en-US" dirty="0"/>
              <a:t> that requires exact genomic position</a:t>
            </a:r>
          </a:p>
          <a:p>
            <a:pPr lvl="1"/>
            <a:r>
              <a:rPr lang="en-US" dirty="0"/>
              <a:t>Variant calling in downstream analysis</a:t>
            </a:r>
          </a:p>
          <a:p>
            <a:pPr lvl="1"/>
            <a:r>
              <a:rPr lang="en-US" dirty="0"/>
              <a:t>Specifically: Identifying rare variants in cancer genomics</a:t>
            </a:r>
          </a:p>
          <a:p>
            <a:pPr lvl="1"/>
            <a:r>
              <a:rPr lang="en-US" dirty="0"/>
              <a:t>Methylation profiling</a:t>
            </a:r>
          </a:p>
          <a:p>
            <a:endParaRPr lang="en-US" dirty="0"/>
          </a:p>
          <a:p>
            <a:r>
              <a:rPr lang="en-US" dirty="0"/>
              <a:t>Accurate and flexible </a:t>
            </a:r>
            <a:r>
              <a:rPr lang="en-US" b="1" dirty="0"/>
              <a:t>depth of coverage estimation</a:t>
            </a:r>
          </a:p>
          <a:p>
            <a:pPr lvl="1"/>
            <a:r>
              <a:rPr lang="en-US" b="1" dirty="0"/>
              <a:t>Alternative: DNA quantification</a:t>
            </a:r>
            <a:r>
              <a:rPr lang="en-US" dirty="0"/>
              <a:t> (without computational analysis)</a:t>
            </a:r>
          </a:p>
          <a:p>
            <a:pPr lvl="2"/>
            <a:r>
              <a:rPr lang="en-US" dirty="0"/>
              <a:t>DNA quantification is challenging for metagenomics analysis</a:t>
            </a:r>
          </a:p>
          <a:p>
            <a:pPr lvl="1"/>
            <a:r>
              <a:rPr lang="en-US" b="1" dirty="0"/>
              <a:t>Computational method:</a:t>
            </a:r>
            <a:r>
              <a:rPr lang="en-US" dirty="0"/>
              <a:t> We can map to almost entire set of known reference genomes to accurately estimate the coverage of a metagenomics sample</a:t>
            </a:r>
          </a:p>
          <a:p>
            <a:pPr lvl="1"/>
            <a:endParaRPr lang="en-US" dirty="0"/>
          </a:p>
          <a:p>
            <a:r>
              <a:rPr lang="en-US" b="1" dirty="0"/>
              <a:t>Transcriptome analysis</a:t>
            </a:r>
          </a:p>
          <a:p>
            <a:pPr lvl="1"/>
            <a:r>
              <a:rPr lang="en-US" dirty="0"/>
              <a:t>Accurately quantifying expression levels &amp; alternative splicing</a:t>
            </a:r>
          </a:p>
          <a:p>
            <a:endParaRPr lang="en-US" dirty="0"/>
          </a:p>
          <a:p>
            <a:r>
              <a:rPr lang="en-US" b="1" dirty="0"/>
              <a:t>Better resolution </a:t>
            </a:r>
            <a:r>
              <a:rPr lang="en-US" dirty="0"/>
              <a:t>(i.e., more sensitive analysis) for any other application that does not specifically require mapping positions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20F656-B59D-4050-C959-E0327E3A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48A297-C5DE-8763-0187-545D03E66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Mapping Positions</a:t>
            </a:r>
          </a:p>
        </p:txBody>
      </p:sp>
    </p:spTree>
    <p:extLst>
      <p:ext uri="{BB962C8B-B14F-4D97-AF65-F5344CB8AC3E}">
        <p14:creationId xmlns:p14="http://schemas.microsoft.com/office/powerpoint/2010/main" val="387900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Reference-to-Event Conversion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9D22E97-707D-1F21-F529-02147FBEF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2187882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/>
              <a:t>K-</a:t>
            </a:r>
            <a:r>
              <a:rPr lang="en-US" b="1" dirty="0" err="1"/>
              <a:t>mer</a:t>
            </a:r>
            <a:r>
              <a:rPr lang="en-US" b="1" dirty="0"/>
              <a:t> model: </a:t>
            </a:r>
            <a:r>
              <a:rPr lang="en-US" dirty="0"/>
              <a:t>Provides </a:t>
            </a:r>
            <a:r>
              <a:rPr lang="en-US" b="1" dirty="0"/>
              <a:t>expected </a:t>
            </a:r>
            <a:r>
              <a:rPr lang="en-US" dirty="0"/>
              <a:t>event values </a:t>
            </a:r>
            <a:r>
              <a:rPr lang="en-US" b="1" dirty="0"/>
              <a:t>for each k-</a:t>
            </a:r>
            <a:r>
              <a:rPr lang="en-US" b="1" dirty="0" err="1"/>
              <a:t>mer</a:t>
            </a:r>
            <a:endParaRPr lang="en-US" b="1" dirty="0"/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Preconstructed based on nanopore sequencer characteristics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Use the </a:t>
            </a:r>
            <a:r>
              <a:rPr lang="en-US" b="1" dirty="0"/>
              <a:t>k-</a:t>
            </a:r>
            <a:r>
              <a:rPr lang="en-US" b="1" dirty="0" err="1"/>
              <a:t>mer</a:t>
            </a:r>
            <a:r>
              <a:rPr lang="en-US" b="1" dirty="0"/>
              <a:t> model</a:t>
            </a:r>
            <a:r>
              <a:rPr lang="en-US" dirty="0"/>
              <a:t> to convert </a:t>
            </a:r>
            <a:r>
              <a:rPr lang="en-US" b="1" dirty="0"/>
              <a:t>all k-</a:t>
            </a:r>
            <a:r>
              <a:rPr lang="en-US" b="1" dirty="0" err="1"/>
              <a:t>mers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of a reference genome to their </a:t>
            </a:r>
            <a:r>
              <a:rPr lang="en-US" b="1" dirty="0"/>
              <a:t>expected</a:t>
            </a:r>
            <a:r>
              <a:rPr lang="en-US" dirty="0"/>
              <a:t> event values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78755E45-C38C-3E7E-3D92-94001D9C30AB}"/>
              </a:ext>
            </a:extLst>
          </p:cNvPr>
          <p:cNvSpPr/>
          <p:nvPr/>
        </p:nvSpPr>
        <p:spPr>
          <a:xfrm>
            <a:off x="2968756" y="4407659"/>
            <a:ext cx="1123200" cy="1440024"/>
          </a:xfrm>
          <a:prstGeom prst="roundRect">
            <a:avLst/>
          </a:prstGeom>
          <a:solidFill>
            <a:srgbClr val="FEEADA"/>
          </a:solidFill>
          <a:ln w="31750" cap="flat" cmpd="sng" algn="ctr">
            <a:solidFill>
              <a:srgbClr val="E56B08"/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K-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Model</a:t>
            </a:r>
          </a:p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(Lookup Table)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6BA6B3-3415-0F9A-CB60-BA8CA8413046}"/>
              </a:ext>
            </a:extLst>
          </p:cNvPr>
          <p:cNvGrpSpPr/>
          <p:nvPr/>
        </p:nvGrpSpPr>
        <p:grpSpPr>
          <a:xfrm>
            <a:off x="394245" y="3527415"/>
            <a:ext cx="2292640" cy="2314818"/>
            <a:chOff x="394245" y="3527415"/>
            <a:chExt cx="2292640" cy="2314818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FFD12C0-3801-2778-1CFC-3EC9036C9882}"/>
                </a:ext>
              </a:extLst>
            </p:cNvPr>
            <p:cNvSpPr txBox="1"/>
            <p:nvPr/>
          </p:nvSpPr>
          <p:spPr>
            <a:xfrm>
              <a:off x="485961" y="3527415"/>
              <a:ext cx="220092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 Genome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99D4FC8A-402E-7E05-14EA-22EB64B21CC8}"/>
                </a:ext>
              </a:extLst>
            </p:cNvPr>
            <p:cNvSpPr/>
            <p:nvPr/>
          </p:nvSpPr>
          <p:spPr>
            <a:xfrm>
              <a:off x="763232" y="3844808"/>
              <a:ext cx="1564809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GCTATTACC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BEAA259E-92A9-EC05-EA3A-F03A60B4F418}"/>
                </a:ext>
              </a:extLst>
            </p:cNvPr>
            <p:cNvCxnSpPr>
              <a:cxnSpLocks/>
              <a:stCxn id="88" idx="2"/>
            </p:cNvCxnSpPr>
            <p:nvPr/>
          </p:nvCxnSpPr>
          <p:spPr>
            <a:xfrm>
              <a:off x="1545637" y="4111208"/>
              <a:ext cx="1" cy="29744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574ABAD9-FE78-481F-D366-594EC2B38BD2}"/>
                </a:ext>
              </a:extLst>
            </p:cNvPr>
            <p:cNvSpPr/>
            <p:nvPr/>
          </p:nvSpPr>
          <p:spPr>
            <a:xfrm>
              <a:off x="1012799" y="4408651"/>
              <a:ext cx="1123200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GCTATT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7F7D0296-09DF-4D59-3C9C-C7EF5DFD9922}"/>
                </a:ext>
              </a:extLst>
            </p:cNvPr>
            <p:cNvSpPr/>
            <p:nvPr/>
          </p:nvSpPr>
          <p:spPr>
            <a:xfrm>
              <a:off x="1289781" y="5106443"/>
              <a:ext cx="1123200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TATTAC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E162FCEF-D917-F85A-C69E-AD1CEB512D1A}"/>
                </a:ext>
              </a:extLst>
            </p:cNvPr>
            <p:cNvSpPr/>
            <p:nvPr/>
          </p:nvSpPr>
          <p:spPr>
            <a:xfrm>
              <a:off x="1151290" y="4757547"/>
              <a:ext cx="1123200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CTATTA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A1D384C3-655A-A320-DD5F-483D867CA3F0}"/>
                </a:ext>
              </a:extLst>
            </p:cNvPr>
            <p:cNvSpPr/>
            <p:nvPr/>
          </p:nvSpPr>
          <p:spPr>
            <a:xfrm>
              <a:off x="1428272" y="5456202"/>
              <a:ext cx="1123200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ATTACC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5" name="Left Brace 94">
              <a:extLst>
                <a:ext uri="{FF2B5EF4-FFF2-40B4-BE49-F238E27FC236}">
                  <a16:creationId xmlns:a16="http://schemas.microsoft.com/office/drawing/2014/main" id="{87A33279-3E80-1150-DEF1-00AD9F9D5E8F}"/>
                </a:ext>
              </a:extLst>
            </p:cNvPr>
            <p:cNvSpPr/>
            <p:nvPr/>
          </p:nvSpPr>
          <p:spPr>
            <a:xfrm>
              <a:off x="739515" y="4407657"/>
              <a:ext cx="213571" cy="1314943"/>
            </a:xfrm>
            <a:prstGeom prst="leftBrace">
              <a:avLst>
                <a:gd name="adj1" fmla="val 77564"/>
                <a:gd name="adj2" fmla="val 50000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A2100D4C-9CBE-CC10-FF2F-595E3EDCDC12}"/>
                    </a:ext>
                  </a:extLst>
                </p:cNvPr>
                <p:cNvSpPr txBox="1"/>
                <p:nvPr/>
              </p:nvSpPr>
              <p:spPr>
                <a:xfrm rot="16200000">
                  <a:off x="-244359" y="4926629"/>
                  <a:ext cx="15542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k-</a:t>
                  </a:r>
                  <a:r>
                    <a:rPr kumimoji="0" lang="en-US" sz="1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mers</a:t>
                  </a: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(</a:t>
                  </a:r>
                  <a14:m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𝟔</m:t>
                      </m:r>
                    </m:oMath>
                  </a14:m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A2100D4C-9CBE-CC10-FF2F-595E3EDCDC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244359" y="4926629"/>
                  <a:ext cx="1554208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27273" t="-8943" r="-54545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3D46C13-130F-6480-2089-4D8F89071BAA}"/>
              </a:ext>
            </a:extLst>
          </p:cNvPr>
          <p:cNvGrpSpPr/>
          <p:nvPr/>
        </p:nvGrpSpPr>
        <p:grpSpPr>
          <a:xfrm>
            <a:off x="2135999" y="4541851"/>
            <a:ext cx="832757" cy="1047551"/>
            <a:chOff x="2135999" y="4541851"/>
            <a:chExt cx="832757" cy="1047551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B495E1E7-ED4F-11CB-26D3-06BBC95877C6}"/>
                </a:ext>
              </a:extLst>
            </p:cNvPr>
            <p:cNvCxnSpPr>
              <a:cxnSpLocks/>
              <a:stCxn id="91" idx="3"/>
            </p:cNvCxnSpPr>
            <p:nvPr/>
          </p:nvCxnSpPr>
          <p:spPr>
            <a:xfrm>
              <a:off x="2135999" y="4541851"/>
              <a:ext cx="83275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543C05E-D22F-E140-D762-BA3728E2FE43}"/>
                </a:ext>
              </a:extLst>
            </p:cNvPr>
            <p:cNvCxnSpPr>
              <a:cxnSpLocks/>
              <a:stCxn id="93" idx="3"/>
            </p:cNvCxnSpPr>
            <p:nvPr/>
          </p:nvCxnSpPr>
          <p:spPr>
            <a:xfrm>
              <a:off x="2274490" y="4890747"/>
              <a:ext cx="69426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E7B41929-E5DE-38E5-16DB-A61971A82B7B}"/>
                </a:ext>
              </a:extLst>
            </p:cNvPr>
            <p:cNvCxnSpPr>
              <a:cxnSpLocks/>
              <a:stCxn id="92" idx="3"/>
            </p:cNvCxnSpPr>
            <p:nvPr/>
          </p:nvCxnSpPr>
          <p:spPr>
            <a:xfrm>
              <a:off x="2412981" y="5239643"/>
              <a:ext cx="555775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568A554-0104-3472-905A-A8FDF7B0C006}"/>
                </a:ext>
              </a:extLst>
            </p:cNvPr>
            <p:cNvCxnSpPr>
              <a:cxnSpLocks/>
              <a:stCxn id="94" idx="3"/>
            </p:cNvCxnSpPr>
            <p:nvPr/>
          </p:nvCxnSpPr>
          <p:spPr>
            <a:xfrm>
              <a:off x="2551472" y="5589402"/>
              <a:ext cx="41728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EDA58FC2-2A97-148A-78D9-7C9A8A1B35BB}"/>
              </a:ext>
            </a:extLst>
          </p:cNvPr>
          <p:cNvGrpSpPr/>
          <p:nvPr/>
        </p:nvGrpSpPr>
        <p:grpSpPr>
          <a:xfrm>
            <a:off x="4091953" y="3579648"/>
            <a:ext cx="4849366" cy="2204567"/>
            <a:chOff x="4091953" y="4095188"/>
            <a:chExt cx="4849366" cy="2204567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E06ABF3-5D01-DC0C-E55A-3F39A63D8012}"/>
                </a:ext>
              </a:extLst>
            </p:cNvPr>
            <p:cNvGrpSpPr/>
            <p:nvPr/>
          </p:nvGrpSpPr>
          <p:grpSpPr>
            <a:xfrm>
              <a:off x="4572000" y="4986667"/>
              <a:ext cx="1468795" cy="1313088"/>
              <a:chOff x="5247476" y="2700531"/>
              <a:chExt cx="1468795" cy="1313088"/>
            </a:xfrm>
            <a:solidFill>
              <a:srgbClr val="FCEECB"/>
            </a:solidFill>
          </p:grpSpPr>
          <p:sp>
            <p:nvSpPr>
              <p:cNvPr id="102" name="Rounded Rectangle 101">
                <a:extLst>
                  <a:ext uri="{FF2B5EF4-FFF2-40B4-BE49-F238E27FC236}">
                    <a16:creationId xmlns:a16="http://schemas.microsoft.com/office/drawing/2014/main" id="{88E38950-7F89-A80B-A7AC-806A7DFB5EFF}"/>
                  </a:ext>
                </a:extLst>
              </p:cNvPr>
              <p:cNvSpPr/>
              <p:nvPr/>
            </p:nvSpPr>
            <p:spPr>
              <a:xfrm>
                <a:off x="5247476" y="2700531"/>
                <a:ext cx="1468795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105.757390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3" name="Rounded Rectangle 102">
                <a:extLst>
                  <a:ext uri="{FF2B5EF4-FFF2-40B4-BE49-F238E27FC236}">
                    <a16:creationId xmlns:a16="http://schemas.microsoft.com/office/drawing/2014/main" id="{46EFF965-496B-039F-C707-A4D1C877C08E}"/>
                  </a:ext>
                </a:extLst>
              </p:cNvPr>
              <p:cNvSpPr/>
              <p:nvPr/>
            </p:nvSpPr>
            <p:spPr>
              <a:xfrm>
                <a:off x="5247476" y="3398323"/>
                <a:ext cx="1468794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103.170091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4" name="Rounded Rectangle 103">
                <a:extLst>
                  <a:ext uri="{FF2B5EF4-FFF2-40B4-BE49-F238E27FC236}">
                    <a16:creationId xmlns:a16="http://schemas.microsoft.com/office/drawing/2014/main" id="{38883A46-D157-BC62-37E7-2BE12E361CAA}"/>
                  </a:ext>
                </a:extLst>
              </p:cNvPr>
              <p:cNvSpPr/>
              <p:nvPr/>
            </p:nvSpPr>
            <p:spPr>
              <a:xfrm>
                <a:off x="5247477" y="3049427"/>
                <a:ext cx="1468794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81.740642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5" name="Rounded Rectangle 104">
                <a:extLst>
                  <a:ext uri="{FF2B5EF4-FFF2-40B4-BE49-F238E27FC236}">
                    <a16:creationId xmlns:a16="http://schemas.microsoft.com/office/drawing/2014/main" id="{868C00F6-9949-D59D-658A-92CB93E33EB5}"/>
                  </a:ext>
                </a:extLst>
              </p:cNvPr>
              <p:cNvSpPr/>
              <p:nvPr/>
            </p:nvSpPr>
            <p:spPr>
              <a:xfrm>
                <a:off x="5247476" y="3748082"/>
                <a:ext cx="1468793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101.082485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62D4C80-12F2-A912-1A2B-5837C6F7766A}"/>
                </a:ext>
              </a:extLst>
            </p:cNvPr>
            <p:cNvCxnSpPr>
              <a:cxnSpLocks/>
              <a:endCxn id="105" idx="1"/>
            </p:cNvCxnSpPr>
            <p:nvPr/>
          </p:nvCxnSpPr>
          <p:spPr>
            <a:xfrm>
              <a:off x="4091956" y="6166987"/>
              <a:ext cx="48004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3880547-DBCD-9ED6-7721-11BFA06DE6CF}"/>
                </a:ext>
              </a:extLst>
            </p:cNvPr>
            <p:cNvCxnSpPr>
              <a:cxnSpLocks/>
              <a:endCxn id="103" idx="1"/>
            </p:cNvCxnSpPr>
            <p:nvPr/>
          </p:nvCxnSpPr>
          <p:spPr>
            <a:xfrm>
              <a:off x="4091955" y="5817228"/>
              <a:ext cx="480045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8198DC5-3C28-6B19-FC55-EE2A42D18CE0}"/>
                </a:ext>
              </a:extLst>
            </p:cNvPr>
            <p:cNvCxnSpPr>
              <a:cxnSpLocks/>
              <a:endCxn id="104" idx="1"/>
            </p:cNvCxnSpPr>
            <p:nvPr/>
          </p:nvCxnSpPr>
          <p:spPr>
            <a:xfrm>
              <a:off x="4091954" y="5468332"/>
              <a:ext cx="48004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1C90889-8DE6-D1D8-1A51-9B89B9D2DE83}"/>
                </a:ext>
              </a:extLst>
            </p:cNvPr>
            <p:cNvCxnSpPr>
              <a:cxnSpLocks/>
              <a:endCxn id="102" idx="1"/>
            </p:cNvCxnSpPr>
            <p:nvPr/>
          </p:nvCxnSpPr>
          <p:spPr>
            <a:xfrm>
              <a:off x="4091953" y="5119436"/>
              <a:ext cx="48004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C450F696-34BF-E6F6-2031-09F156E084DA}"/>
                </a:ext>
              </a:extLst>
            </p:cNvPr>
            <p:cNvSpPr/>
            <p:nvPr/>
          </p:nvSpPr>
          <p:spPr>
            <a:xfrm>
              <a:off x="6459890" y="4912822"/>
              <a:ext cx="890100" cy="1376556"/>
            </a:xfrm>
            <a:prstGeom prst="roundRect">
              <a:avLst/>
            </a:prstGeom>
            <a:solidFill>
              <a:srgbClr val="EFDAA8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vert="vert" wrap="none"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Normalize</a:t>
              </a: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8EAAADF-1D52-E53A-8AB1-D931CB1A2147}"/>
                </a:ext>
              </a:extLst>
            </p:cNvPr>
            <p:cNvCxnSpPr>
              <a:cxnSpLocks/>
              <a:stCxn id="105" idx="3"/>
            </p:cNvCxnSpPr>
            <p:nvPr/>
          </p:nvCxnSpPr>
          <p:spPr>
            <a:xfrm>
              <a:off x="6040793" y="6166987"/>
              <a:ext cx="43079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FE912BB-C636-1476-E005-57B1AD67AE09}"/>
                </a:ext>
              </a:extLst>
            </p:cNvPr>
            <p:cNvCxnSpPr>
              <a:cxnSpLocks/>
              <a:stCxn id="103" idx="3"/>
            </p:cNvCxnSpPr>
            <p:nvPr/>
          </p:nvCxnSpPr>
          <p:spPr>
            <a:xfrm>
              <a:off x="6040794" y="5817228"/>
              <a:ext cx="430789" cy="86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765DB6E-DE76-D851-7A5C-4BFEC1A26993}"/>
                </a:ext>
              </a:extLst>
            </p:cNvPr>
            <p:cNvCxnSpPr>
              <a:cxnSpLocks/>
              <a:stCxn id="104" idx="3"/>
            </p:cNvCxnSpPr>
            <p:nvPr/>
          </p:nvCxnSpPr>
          <p:spPr>
            <a:xfrm flipV="1">
              <a:off x="6040795" y="5467468"/>
              <a:ext cx="419095" cy="864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C1FEA2B-05CE-BF66-4BE1-F7BF599D7985}"/>
                </a:ext>
              </a:extLst>
            </p:cNvPr>
            <p:cNvCxnSpPr>
              <a:cxnSpLocks/>
              <a:stCxn id="102" idx="3"/>
            </p:cNvCxnSpPr>
            <p:nvPr/>
          </p:nvCxnSpPr>
          <p:spPr>
            <a:xfrm flipV="1">
              <a:off x="6040795" y="5118572"/>
              <a:ext cx="419095" cy="864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6A204CC8-6138-8807-C948-27FFAF8B7ECE}"/>
                </a:ext>
              </a:extLst>
            </p:cNvPr>
            <p:cNvGrpSpPr/>
            <p:nvPr/>
          </p:nvGrpSpPr>
          <p:grpSpPr>
            <a:xfrm>
              <a:off x="7818340" y="4986667"/>
              <a:ext cx="730136" cy="1313088"/>
              <a:chOff x="5247477" y="2700531"/>
              <a:chExt cx="730136" cy="1313088"/>
            </a:xfrm>
            <a:solidFill>
              <a:srgbClr val="FCEECB"/>
            </a:solidFill>
          </p:grpSpPr>
          <p:sp>
            <p:nvSpPr>
              <p:cNvPr id="116" name="Rounded Rectangle 115">
                <a:extLst>
                  <a:ext uri="{FF2B5EF4-FFF2-40B4-BE49-F238E27FC236}">
                    <a16:creationId xmlns:a16="http://schemas.microsoft.com/office/drawing/2014/main" id="{B1C4C3E4-A3AD-3476-0676-47BD47CE6CC6}"/>
                  </a:ext>
                </a:extLst>
              </p:cNvPr>
              <p:cNvSpPr/>
              <p:nvPr/>
            </p:nvSpPr>
            <p:spPr>
              <a:xfrm>
                <a:off x="5247477" y="2700531"/>
                <a:ext cx="730136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2.21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7" name="Rounded Rectangle 116">
                <a:extLst>
                  <a:ext uri="{FF2B5EF4-FFF2-40B4-BE49-F238E27FC236}">
                    <a16:creationId xmlns:a16="http://schemas.microsoft.com/office/drawing/2014/main" id="{C7F93227-BFCE-82C5-F373-69F8515DEBBE}"/>
                  </a:ext>
                </a:extLst>
              </p:cNvPr>
              <p:cNvSpPr/>
              <p:nvPr/>
            </p:nvSpPr>
            <p:spPr>
              <a:xfrm>
                <a:off x="5247477" y="3398323"/>
                <a:ext cx="730136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1.15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8" name="Rounded Rectangle 117">
                <a:extLst>
                  <a:ext uri="{FF2B5EF4-FFF2-40B4-BE49-F238E27FC236}">
                    <a16:creationId xmlns:a16="http://schemas.microsoft.com/office/drawing/2014/main" id="{351C673E-07FE-199D-600A-888D9E0463D9}"/>
                  </a:ext>
                </a:extLst>
              </p:cNvPr>
              <p:cNvSpPr/>
              <p:nvPr/>
            </p:nvSpPr>
            <p:spPr>
              <a:xfrm>
                <a:off x="5247477" y="3049427"/>
                <a:ext cx="730136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-0.09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9" name="Rounded Rectangle 118">
                <a:extLst>
                  <a:ext uri="{FF2B5EF4-FFF2-40B4-BE49-F238E27FC236}">
                    <a16:creationId xmlns:a16="http://schemas.microsoft.com/office/drawing/2014/main" id="{9AF3CF61-B232-DD1C-2671-9CB76D0D6952}"/>
                  </a:ext>
                </a:extLst>
              </p:cNvPr>
              <p:cNvSpPr/>
              <p:nvPr/>
            </p:nvSpPr>
            <p:spPr>
              <a:xfrm>
                <a:off x="5247477" y="3748082"/>
                <a:ext cx="730136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1.11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4E7512F-CB14-DCE6-24A4-C64A6293DE73}"/>
                </a:ext>
              </a:extLst>
            </p:cNvPr>
            <p:cNvCxnSpPr>
              <a:cxnSpLocks/>
              <a:endCxn id="119" idx="1"/>
            </p:cNvCxnSpPr>
            <p:nvPr/>
          </p:nvCxnSpPr>
          <p:spPr>
            <a:xfrm>
              <a:off x="7338295" y="6166987"/>
              <a:ext cx="480045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68820F43-02F6-5805-AB13-5DFD762E4EDE}"/>
                </a:ext>
              </a:extLst>
            </p:cNvPr>
            <p:cNvCxnSpPr>
              <a:cxnSpLocks/>
              <a:endCxn id="117" idx="1"/>
            </p:cNvCxnSpPr>
            <p:nvPr/>
          </p:nvCxnSpPr>
          <p:spPr>
            <a:xfrm>
              <a:off x="7338294" y="5817228"/>
              <a:ext cx="48004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8A91119-008D-C5C7-44D5-123A982AEE57}"/>
                </a:ext>
              </a:extLst>
            </p:cNvPr>
            <p:cNvCxnSpPr>
              <a:cxnSpLocks/>
              <a:endCxn id="118" idx="1"/>
            </p:cNvCxnSpPr>
            <p:nvPr/>
          </p:nvCxnSpPr>
          <p:spPr>
            <a:xfrm>
              <a:off x="7338293" y="5468332"/>
              <a:ext cx="48004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C93874B4-719D-5791-D3C1-1F0B425A7FD3}"/>
                </a:ext>
              </a:extLst>
            </p:cNvPr>
            <p:cNvCxnSpPr>
              <a:cxnSpLocks/>
              <a:endCxn id="116" idx="1"/>
            </p:cNvCxnSpPr>
            <p:nvPr/>
          </p:nvCxnSpPr>
          <p:spPr>
            <a:xfrm>
              <a:off x="7338292" y="5119436"/>
              <a:ext cx="48004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24" name="Left Brace 123">
              <a:extLst>
                <a:ext uri="{FF2B5EF4-FFF2-40B4-BE49-F238E27FC236}">
                  <a16:creationId xmlns:a16="http://schemas.microsoft.com/office/drawing/2014/main" id="{E99B5FBD-A8D9-A02E-317F-2A1C698AAEE3}"/>
                </a:ext>
              </a:extLst>
            </p:cNvPr>
            <p:cNvSpPr/>
            <p:nvPr/>
          </p:nvSpPr>
          <p:spPr>
            <a:xfrm rot="5400000">
              <a:off x="5161888" y="4143672"/>
              <a:ext cx="213571" cy="1314943"/>
            </a:xfrm>
            <a:prstGeom prst="leftBrace">
              <a:avLst>
                <a:gd name="adj1" fmla="val 77564"/>
                <a:gd name="adj2" fmla="val 50000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FD293343-2D16-3A7E-ADA8-5F9DD0B3B93B}"/>
                </a:ext>
              </a:extLst>
            </p:cNvPr>
            <p:cNvSpPr txBox="1"/>
            <p:nvPr/>
          </p:nvSpPr>
          <p:spPr>
            <a:xfrm>
              <a:off x="4496551" y="4095188"/>
              <a:ext cx="154424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Expected Event Values</a:t>
              </a:r>
            </a:p>
          </p:txBody>
        </p:sp>
        <p:sp>
          <p:nvSpPr>
            <p:cNvPr id="126" name="Left Brace 125">
              <a:extLst>
                <a:ext uri="{FF2B5EF4-FFF2-40B4-BE49-F238E27FC236}">
                  <a16:creationId xmlns:a16="http://schemas.microsoft.com/office/drawing/2014/main" id="{9B89B998-3897-8CF4-D8A9-08BD2F669E86}"/>
                </a:ext>
              </a:extLst>
            </p:cNvPr>
            <p:cNvSpPr/>
            <p:nvPr/>
          </p:nvSpPr>
          <p:spPr>
            <a:xfrm rot="5400000">
              <a:off x="8077537" y="4436087"/>
              <a:ext cx="213571" cy="730116"/>
            </a:xfrm>
            <a:prstGeom prst="leftBrace">
              <a:avLst>
                <a:gd name="adj1" fmla="val 77564"/>
                <a:gd name="adj2" fmla="val 50000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D708DA8-B86D-633D-5996-358AD9A4E200}"/>
                </a:ext>
              </a:extLst>
            </p:cNvPr>
            <p:cNvSpPr txBox="1"/>
            <p:nvPr/>
          </p:nvSpPr>
          <p:spPr>
            <a:xfrm>
              <a:off x="7427326" y="4095188"/>
              <a:ext cx="151399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Normalized Event Values</a:t>
              </a:r>
            </a:p>
          </p:txBody>
        </p:sp>
      </p:grp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BC312C4-C4FD-F8E3-23F3-50821F9B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57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179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50" y="95697"/>
            <a:ext cx="9270193" cy="770467"/>
          </a:xfrm>
        </p:spPr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Enabling Analysis From Electrical Signals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9D22E97-707D-1F21-F529-02147FBEF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351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>
                <a:solidFill>
                  <a:srgbClr val="C00000"/>
                </a:solidFill>
              </a:rPr>
              <a:t>K</a:t>
            </a:r>
            <a:r>
              <a:rPr lang="en-US" dirty="0"/>
              <a:t> many nucleotides (</a:t>
            </a:r>
            <a:r>
              <a:rPr lang="en-US" dirty="0">
                <a:solidFill>
                  <a:srgbClr val="C00000"/>
                </a:solidFill>
              </a:rPr>
              <a:t>k</a:t>
            </a:r>
            <a:r>
              <a:rPr lang="en-US" dirty="0"/>
              <a:t>-</a:t>
            </a:r>
            <a:r>
              <a:rPr lang="en-US" dirty="0" err="1"/>
              <a:t>mers</a:t>
            </a:r>
            <a:r>
              <a:rPr lang="en-US" dirty="0"/>
              <a:t>) sequenced at a time</a:t>
            </a:r>
            <a:endParaRPr lang="en-US" sz="1800" b="1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/>
              <a:t>Event: </a:t>
            </a:r>
            <a:r>
              <a:rPr lang="en-US" dirty="0"/>
              <a:t>A </a:t>
            </a:r>
            <a:r>
              <a:rPr lang="en-US" b="1" dirty="0"/>
              <a:t>segment</a:t>
            </a:r>
            <a:r>
              <a:rPr lang="en-US" dirty="0"/>
              <a:t> of the raw signal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Corresponds to a </a:t>
            </a:r>
            <a:r>
              <a:rPr lang="en-US" b="1" dirty="0"/>
              <a:t>particular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k</a:t>
            </a:r>
            <a:r>
              <a:rPr lang="en-US" dirty="0"/>
              <a:t>-</a:t>
            </a:r>
            <a:r>
              <a:rPr lang="en-US" dirty="0" err="1"/>
              <a:t>mer</a:t>
            </a:r>
            <a:br>
              <a:rPr lang="en-US" b="1" dirty="0"/>
            </a:br>
            <a:endParaRPr lang="en-US" b="1" dirty="0"/>
          </a:p>
          <a:p>
            <a:pPr>
              <a:spcBef>
                <a:spcPts val="400"/>
              </a:spcBef>
            </a:pPr>
            <a:endParaRPr lang="en-GB" b="1" kern="1200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endParaRPr lang="en-GB" b="1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endParaRPr lang="en-GB" b="1" kern="1200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endParaRPr lang="en-GB" b="1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endParaRPr lang="en-GB" b="1" kern="1200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endParaRPr lang="en-GB" b="1" dirty="0">
              <a:solidFill>
                <a:prstClr val="black"/>
              </a:solidFill>
            </a:endParaRPr>
          </a:p>
          <a:p>
            <a:pPr marL="0" indent="0">
              <a:spcBef>
                <a:spcPts val="400"/>
              </a:spcBef>
              <a:buNone/>
            </a:pPr>
            <a:endParaRPr lang="en-GB" b="1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endParaRPr lang="en-GB" b="1" kern="1200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r>
              <a:rPr lang="en-GB" b="1" kern="1200" dirty="0">
                <a:solidFill>
                  <a:prstClr val="black"/>
                </a:solidFill>
              </a:rPr>
              <a:t>Observation: </a:t>
            </a:r>
            <a:r>
              <a:rPr lang="en-GB" kern="1200" dirty="0">
                <a:solidFill>
                  <a:prstClr val="black"/>
                </a:solidFill>
              </a:rPr>
              <a:t>Event values</a:t>
            </a:r>
            <a:r>
              <a:rPr lang="en-GB" b="1" kern="1200" dirty="0">
                <a:solidFill>
                  <a:prstClr val="black"/>
                </a:solidFill>
              </a:rPr>
              <a:t> </a:t>
            </a:r>
            <a:r>
              <a:rPr lang="en-GB" kern="1200" dirty="0">
                <a:solidFill>
                  <a:prstClr val="black"/>
                </a:solidFill>
              </a:rPr>
              <a:t>generated after</a:t>
            </a:r>
            <a:r>
              <a:rPr lang="en-GB" b="1" kern="1200" dirty="0">
                <a:solidFill>
                  <a:prstClr val="black"/>
                </a:solidFill>
              </a:rPr>
              <a:t> </a:t>
            </a:r>
            <a:r>
              <a:rPr lang="en-GB" kern="1200" dirty="0">
                <a:solidFill>
                  <a:prstClr val="black"/>
                </a:solidFill>
              </a:rPr>
              <a:t>sequencing </a:t>
            </a:r>
            <a:r>
              <a:rPr lang="en-GB" b="1" kern="1200" dirty="0">
                <a:solidFill>
                  <a:prstClr val="black"/>
                </a:solidFill>
              </a:rPr>
              <a:t>the same k-</a:t>
            </a:r>
            <a:r>
              <a:rPr lang="en-GB" b="1" kern="1200" dirty="0" err="1">
                <a:solidFill>
                  <a:prstClr val="black"/>
                </a:solidFill>
              </a:rPr>
              <a:t>mer</a:t>
            </a:r>
            <a:r>
              <a:rPr lang="en-GB" kern="1200" dirty="0">
                <a:solidFill>
                  <a:prstClr val="black"/>
                </a:solidFill>
              </a:rPr>
              <a:t> are </a:t>
            </a:r>
            <a:r>
              <a:rPr lang="en-GB" b="1" kern="1200" dirty="0">
                <a:solidFill>
                  <a:prstClr val="black"/>
                </a:solidFill>
              </a:rPr>
              <a:t>similar</a:t>
            </a:r>
            <a:r>
              <a:rPr lang="en-GB" kern="1200" dirty="0">
                <a:solidFill>
                  <a:prstClr val="black"/>
                </a:solidFill>
              </a:rPr>
              <a:t> in value (not necessarily the same)</a:t>
            </a:r>
            <a:endParaRPr lang="en-US" b="1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323765D-E193-153C-6E00-70C97D22AA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r="60550"/>
          <a:stretch/>
        </p:blipFill>
        <p:spPr>
          <a:xfrm>
            <a:off x="1381254" y="2958317"/>
            <a:ext cx="1193614" cy="821733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EB4C2F7-874B-D5CB-032E-D562AA4D2F9E}"/>
              </a:ext>
            </a:extLst>
          </p:cNvPr>
          <p:cNvSpPr txBox="1"/>
          <p:nvPr/>
        </p:nvSpPr>
        <p:spPr>
          <a:xfrm>
            <a:off x="1188234" y="2705133"/>
            <a:ext cx="1579655" cy="2177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Tahoma" panose="020B0604030504040204" pitchFamily="34" charset="0"/>
                <a:cs typeface="Tahoma" panose="020B0604030504040204" pitchFamily="34" charset="0"/>
              </a:rPr>
              <a:t>Raw Nanopore Signal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7384AD5-D594-0DBC-9C57-F06C47B55179}"/>
              </a:ext>
            </a:extLst>
          </p:cNvPr>
          <p:cNvGrpSpPr/>
          <p:nvPr/>
        </p:nvGrpSpPr>
        <p:grpSpPr>
          <a:xfrm>
            <a:off x="5325232" y="2679744"/>
            <a:ext cx="3783272" cy="1194097"/>
            <a:chOff x="5325232" y="2894235"/>
            <a:chExt cx="3783272" cy="119409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2D79027-ED47-3135-BEF3-00C2B82EA8D6}"/>
                </a:ext>
              </a:extLst>
            </p:cNvPr>
            <p:cNvCxnSpPr>
              <a:cxnSpLocks/>
            </p:cNvCxnSpPr>
            <p:nvPr/>
          </p:nvCxnSpPr>
          <p:spPr>
            <a:xfrm>
              <a:off x="6427176" y="3586276"/>
              <a:ext cx="2926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E4C6C074-B4F9-43B2-CCE3-0AAFAC119CDE}"/>
                </a:ext>
              </a:extLst>
            </p:cNvPr>
            <p:cNvSpPr/>
            <p:nvPr/>
          </p:nvSpPr>
          <p:spPr>
            <a:xfrm>
              <a:off x="6714920" y="3344637"/>
              <a:ext cx="906667" cy="483278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Calculate</a:t>
              </a:r>
            </a:p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Means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348F3B8-611B-85B6-70B5-C6583F5E5904}"/>
                </a:ext>
              </a:extLst>
            </p:cNvPr>
            <p:cNvCxnSpPr>
              <a:cxnSpLocks/>
            </p:cNvCxnSpPr>
            <p:nvPr/>
          </p:nvCxnSpPr>
          <p:spPr>
            <a:xfrm>
              <a:off x="7619965" y="3586276"/>
              <a:ext cx="2926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78D9175-E5C0-7A7B-220D-671232CE9AF2}"/>
                </a:ext>
              </a:extLst>
            </p:cNvPr>
            <p:cNvSpPr txBox="1"/>
            <p:nvPr/>
          </p:nvSpPr>
          <p:spPr>
            <a:xfrm>
              <a:off x="7715168" y="2894235"/>
              <a:ext cx="893818" cy="1760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Event Value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6624741-D68E-39BE-4932-920BD2B4F3E5}"/>
                </a:ext>
              </a:extLst>
            </p:cNvPr>
            <p:cNvGrpSpPr/>
            <p:nvPr/>
          </p:nvGrpSpPr>
          <p:grpSpPr>
            <a:xfrm>
              <a:off x="7914890" y="3070273"/>
              <a:ext cx="1193614" cy="1018059"/>
              <a:chOff x="7554850" y="3086068"/>
              <a:chExt cx="1193614" cy="101805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8611F8B-E03A-E723-A9EE-D04A09E4C8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alphaModFix amt="21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1" r="60550"/>
              <a:stretch/>
            </p:blipFill>
            <p:spPr>
              <a:xfrm>
                <a:off x="7554850" y="3188604"/>
                <a:ext cx="1193614" cy="821733"/>
              </a:xfrm>
              <a:prstGeom prst="rect">
                <a:avLst/>
              </a:prstGeom>
              <a:ln>
                <a:solidFill>
                  <a:sysClr val="windowText" lastClr="000000"/>
                </a:solidFill>
              </a:ln>
            </p:spPr>
          </p:pic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D880A9D-0E07-A5D9-21B1-CB74D48928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81950" y="3100015"/>
                <a:ext cx="0" cy="1004112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dash"/>
                <a:miter lim="800000"/>
                <a:tailEnd type="none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B8761CF-C073-115E-087C-48AF4DB48E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28552" y="3100015"/>
                <a:ext cx="0" cy="1004112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dash"/>
                <a:miter lim="800000"/>
                <a:tailEnd type="none"/>
              </a:ln>
              <a:effectLst/>
            </p:spPr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AA0C40F-BD85-1106-CAB9-49A3F88447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8664" y="3100015"/>
                <a:ext cx="0" cy="1004112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dash"/>
                <a:miter lim="800000"/>
                <a:tailEnd type="none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F908558-A1B4-D569-4C53-A5F1903D62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64699" y="3100015"/>
                <a:ext cx="0" cy="1004112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dash"/>
                <a:miter lim="800000"/>
                <a:tailEnd type="none"/>
              </a:ln>
              <a:effectLst/>
            </p:spPr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B4F7CE5-975A-9E04-47BF-2EBB807866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2521" y="3100015"/>
                <a:ext cx="0" cy="1004112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dash"/>
                <a:miter lim="800000"/>
                <a:tailEnd type="none"/>
              </a:ln>
              <a:effectLst/>
            </p:spPr>
          </p:cxn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615372E0-FDEB-E61E-9850-840476442345}"/>
                  </a:ext>
                </a:extLst>
              </p:cNvPr>
              <p:cNvSpPr/>
              <p:nvPr/>
            </p:nvSpPr>
            <p:spPr>
              <a:xfrm>
                <a:off x="7589447" y="3504388"/>
                <a:ext cx="425180" cy="140636"/>
              </a:xfrm>
              <a:prstGeom prst="roundRect">
                <a:avLst>
                  <a:gd name="adj" fmla="val 0"/>
                </a:avLst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.21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F387E34-C6AD-B7F1-F8BD-15F8690F24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79960" y="3688409"/>
                <a:ext cx="446768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F3652C7-C625-CB31-B3BA-9FB4125B21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26728" y="3401240"/>
                <a:ext cx="91936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41C9CC7-0A4E-F93A-4CA5-1824421CEE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8664" y="3714330"/>
                <a:ext cx="346034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A0AABD2-EA60-6676-83CD-8A0412545A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57203" y="3659479"/>
                <a:ext cx="277822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none"/>
              </a:ln>
              <a:effectLst/>
            </p:spPr>
          </p:cxnSp>
          <p:sp>
            <p:nvSpPr>
              <p:cNvPr id="35" name="Left Brace 34">
                <a:extLst>
                  <a:ext uri="{FF2B5EF4-FFF2-40B4-BE49-F238E27FC236}">
                    <a16:creationId xmlns:a16="http://schemas.microsoft.com/office/drawing/2014/main" id="{5512058B-6C83-7991-7525-894709AD3D72}"/>
                  </a:ext>
                </a:extLst>
              </p:cNvPr>
              <p:cNvSpPr/>
              <p:nvPr/>
            </p:nvSpPr>
            <p:spPr>
              <a:xfrm rot="5400000">
                <a:off x="7731145" y="3173459"/>
                <a:ext cx="126309" cy="440654"/>
              </a:xfrm>
              <a:prstGeom prst="leftBrace">
                <a:avLst>
                  <a:gd name="adj1" fmla="val 77564"/>
                  <a:gd name="adj2" fmla="val 48854"/>
                </a:avLst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4FD242F-C7C2-5897-009F-37DA85A231AB}"/>
                  </a:ext>
                </a:extLst>
              </p:cNvPr>
              <p:cNvCxnSpPr>
                <a:cxnSpLocks/>
                <a:stCxn id="18" idx="2"/>
                <a:endCxn id="35" idx="1"/>
              </p:cNvCxnSpPr>
              <p:nvPr/>
            </p:nvCxnSpPr>
            <p:spPr>
              <a:xfrm flipH="1">
                <a:off x="7799350" y="3086068"/>
                <a:ext cx="0" cy="244564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  <a:tailEnd type="none"/>
              </a:ln>
              <a:effectLst/>
            </p:spPr>
          </p:cxn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9B25A1A-3D6F-5D91-141C-714912C4BDCE}"/>
                </a:ext>
              </a:extLst>
            </p:cNvPr>
            <p:cNvCxnSpPr>
              <a:cxnSpLocks/>
            </p:cNvCxnSpPr>
            <p:nvPr/>
          </p:nvCxnSpPr>
          <p:spPr>
            <a:xfrm>
              <a:off x="5325232" y="3586276"/>
              <a:ext cx="2926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5329B316-013F-FBAF-7709-BB68EE6056ED}"/>
                </a:ext>
              </a:extLst>
            </p:cNvPr>
            <p:cNvSpPr/>
            <p:nvPr/>
          </p:nvSpPr>
          <p:spPr>
            <a:xfrm rot="16200000">
              <a:off x="5794916" y="3178622"/>
              <a:ext cx="483277" cy="815306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vert="vert" lIns="0" tIns="0" rIns="0" bIns="0" rtlCol="0" anchor="ctr">
              <a:norm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Normalize</a:t>
              </a:r>
            </a:p>
          </p:txBody>
        </p:sp>
      </p:grpSp>
      <p:pic>
        <p:nvPicPr>
          <p:cNvPr id="49" name="Graphic 48">
            <a:extLst>
              <a:ext uri="{FF2B5EF4-FFF2-40B4-BE49-F238E27FC236}">
                <a16:creationId xmlns:a16="http://schemas.microsoft.com/office/drawing/2014/main" id="{6E1A80B1-FB62-59F4-F9EF-C5C2F98A82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8922" r="46897"/>
          <a:stretch/>
        </p:blipFill>
        <p:spPr>
          <a:xfrm>
            <a:off x="-14650" y="2406811"/>
            <a:ext cx="926783" cy="152517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ED24B12-B9C2-BC88-C355-50E9C6ECBB77}"/>
              </a:ext>
            </a:extLst>
          </p:cNvPr>
          <p:cNvSpPr txBox="1"/>
          <p:nvPr/>
        </p:nvSpPr>
        <p:spPr>
          <a:xfrm rot="5400000">
            <a:off x="348060" y="3189612"/>
            <a:ext cx="575152" cy="184666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ACTTGG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42ACAA2-0195-294A-B7D5-338939B85A4B}"/>
              </a:ext>
            </a:extLst>
          </p:cNvPr>
          <p:cNvCxnSpPr>
            <a:cxnSpLocks/>
          </p:cNvCxnSpPr>
          <p:nvPr/>
        </p:nvCxnSpPr>
        <p:spPr>
          <a:xfrm>
            <a:off x="874450" y="3500898"/>
            <a:ext cx="322640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66EC40C-2BFC-C01B-1F3A-F506D3CDD59D}"/>
              </a:ext>
            </a:extLst>
          </p:cNvPr>
          <p:cNvGrpSpPr/>
          <p:nvPr/>
        </p:nvGrpSpPr>
        <p:grpSpPr>
          <a:xfrm>
            <a:off x="2574868" y="2552132"/>
            <a:ext cx="2745376" cy="1321709"/>
            <a:chOff x="2574868" y="2766623"/>
            <a:chExt cx="2745376" cy="1321709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10C614-1B4F-FA9A-A565-F5D2248BCED5}"/>
                </a:ext>
              </a:extLst>
            </p:cNvPr>
            <p:cNvCxnSpPr>
              <a:cxnSpLocks/>
              <a:stCxn id="37" idx="3"/>
              <a:endCxn id="41" idx="1"/>
            </p:cNvCxnSpPr>
            <p:nvPr/>
          </p:nvCxnSpPr>
          <p:spPr>
            <a:xfrm flipV="1">
              <a:off x="2574868" y="3583674"/>
              <a:ext cx="310774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FEC22E1F-5F48-D1F6-B2F9-858917808F6C}"/>
                </a:ext>
              </a:extLst>
            </p:cNvPr>
            <p:cNvSpPr/>
            <p:nvPr/>
          </p:nvSpPr>
          <p:spPr>
            <a:xfrm>
              <a:off x="2885642" y="3388776"/>
              <a:ext cx="935535" cy="389795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Segment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E8CD88B-77BA-8E1A-3E46-26198809BCD1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>
              <a:off x="3821176" y="3583674"/>
              <a:ext cx="2926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Left Brace 42">
              <a:extLst>
                <a:ext uri="{FF2B5EF4-FFF2-40B4-BE49-F238E27FC236}">
                  <a16:creationId xmlns:a16="http://schemas.microsoft.com/office/drawing/2014/main" id="{9E701457-DDAD-F878-6129-605BA6A7CA3A}"/>
                </a:ext>
              </a:extLst>
            </p:cNvPr>
            <p:cNvSpPr/>
            <p:nvPr/>
          </p:nvSpPr>
          <p:spPr>
            <a:xfrm rot="5400000">
              <a:off x="4318615" y="2788374"/>
              <a:ext cx="126309" cy="518373"/>
            </a:xfrm>
            <a:prstGeom prst="leftBrace">
              <a:avLst>
                <a:gd name="adj1" fmla="val 77564"/>
                <a:gd name="adj2" fmla="val 48854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56AC936-FFD4-8BCA-2E31-9E37FDD75E13}"/>
                </a:ext>
              </a:extLst>
            </p:cNvPr>
            <p:cNvSpPr txBox="1"/>
            <p:nvPr/>
          </p:nvSpPr>
          <p:spPr>
            <a:xfrm>
              <a:off x="4100815" y="2766623"/>
              <a:ext cx="561909" cy="2177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Event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DB87CDF-E134-94ED-8DB0-07A8146B7C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1" r="60550"/>
            <a:stretch/>
          </p:blipFill>
          <p:spPr>
            <a:xfrm>
              <a:off x="4126630" y="3172808"/>
              <a:ext cx="1193614" cy="821733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A94FC1E-A8A7-AF58-7CD5-741A89FE2335}"/>
                </a:ext>
              </a:extLst>
            </p:cNvPr>
            <p:cNvCxnSpPr>
              <a:cxnSpLocks/>
            </p:cNvCxnSpPr>
            <p:nvPr/>
          </p:nvCxnSpPr>
          <p:spPr>
            <a:xfrm>
              <a:off x="4153730" y="3084220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4010354-6C40-EB23-9C22-AFF6513BE15E}"/>
                </a:ext>
              </a:extLst>
            </p:cNvPr>
            <p:cNvCxnSpPr>
              <a:cxnSpLocks/>
            </p:cNvCxnSpPr>
            <p:nvPr/>
          </p:nvCxnSpPr>
          <p:spPr>
            <a:xfrm>
              <a:off x="4600332" y="3084220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54C9893-7B89-CF1C-56A2-133FBDD2951C}"/>
                </a:ext>
              </a:extLst>
            </p:cNvPr>
            <p:cNvCxnSpPr>
              <a:cxnSpLocks/>
            </p:cNvCxnSpPr>
            <p:nvPr/>
          </p:nvCxnSpPr>
          <p:spPr>
            <a:xfrm>
              <a:off x="4690445" y="3084220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ED100E5-203D-92DA-FC09-F3AF1CDD05B2}"/>
                </a:ext>
              </a:extLst>
            </p:cNvPr>
            <p:cNvCxnSpPr>
              <a:cxnSpLocks/>
            </p:cNvCxnSpPr>
            <p:nvPr/>
          </p:nvCxnSpPr>
          <p:spPr>
            <a:xfrm>
              <a:off x="5036479" y="3084220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DC66D1B-0284-5CF5-FFB0-99CF71812185}"/>
                </a:ext>
              </a:extLst>
            </p:cNvPr>
            <p:cNvCxnSpPr>
              <a:cxnSpLocks/>
            </p:cNvCxnSpPr>
            <p:nvPr/>
          </p:nvCxnSpPr>
          <p:spPr>
            <a:xfrm>
              <a:off x="5314301" y="3084220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8758948D-A593-6399-CD37-0AC006119F03}"/>
              </a:ext>
            </a:extLst>
          </p:cNvPr>
          <p:cNvSpPr txBox="1"/>
          <p:nvPr/>
        </p:nvSpPr>
        <p:spPr>
          <a:xfrm rot="16200000">
            <a:off x="928023" y="3263942"/>
            <a:ext cx="688857" cy="2104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Tahoma" panose="020B0604030504040204" pitchFamily="34" charset="0"/>
                <a:cs typeface="Tahoma" panose="020B0604030504040204" pitchFamily="34" charset="0"/>
              </a:rPr>
              <a:t>pAmpere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E73D783-B42E-0005-23B7-90AC7C253BC4}"/>
              </a:ext>
            </a:extLst>
          </p:cNvPr>
          <p:cNvSpPr txBox="1"/>
          <p:nvPr/>
        </p:nvSpPr>
        <p:spPr>
          <a:xfrm>
            <a:off x="1771009" y="3782458"/>
            <a:ext cx="403270" cy="210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Tahoma" panose="020B0604030504040204" pitchFamily="34" charset="0"/>
                <a:cs typeface="Tahoma" panose="020B0604030504040204" pitchFamily="34" charset="0"/>
              </a:rPr>
              <a:t>Time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5E96B68-9FCC-9872-6C5E-CBEF1A77C299}"/>
              </a:ext>
            </a:extLst>
          </p:cNvPr>
          <p:cNvGrpSpPr/>
          <p:nvPr/>
        </p:nvGrpSpPr>
        <p:grpSpPr>
          <a:xfrm>
            <a:off x="768737" y="3652010"/>
            <a:ext cx="4692717" cy="495393"/>
            <a:chOff x="768737" y="3866501"/>
            <a:chExt cx="4692717" cy="495393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90A36F6-923B-4425-0834-A80E4C29F802}"/>
                </a:ext>
              </a:extLst>
            </p:cNvPr>
            <p:cNvSpPr txBox="1"/>
            <p:nvPr/>
          </p:nvSpPr>
          <p:spPr>
            <a:xfrm>
              <a:off x="4900252" y="4177228"/>
              <a:ext cx="561202" cy="184666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ACTTGG</a:t>
              </a:r>
            </a:p>
          </p:txBody>
        </p:sp>
        <p:sp>
          <p:nvSpPr>
            <p:cNvPr id="65" name="Left Brace 64">
              <a:extLst>
                <a:ext uri="{FF2B5EF4-FFF2-40B4-BE49-F238E27FC236}">
                  <a16:creationId xmlns:a16="http://schemas.microsoft.com/office/drawing/2014/main" id="{70EE387E-467D-F766-6B4E-491E01829F83}"/>
                </a:ext>
              </a:extLst>
            </p:cNvPr>
            <p:cNvSpPr/>
            <p:nvPr/>
          </p:nvSpPr>
          <p:spPr>
            <a:xfrm rot="16200000">
              <a:off x="5136586" y="3766395"/>
              <a:ext cx="88535" cy="288748"/>
            </a:xfrm>
            <a:prstGeom prst="leftBrace">
              <a:avLst>
                <a:gd name="adj1" fmla="val 52735"/>
                <a:gd name="adj2" fmla="val 48854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>
              <a:normAutofit lnSpcReduction="1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142A01B-1375-B450-D2C2-DFD1826EB397}"/>
                </a:ext>
              </a:extLst>
            </p:cNvPr>
            <p:cNvCxnSpPr>
              <a:cxnSpLocks/>
              <a:stCxn id="65" idx="1"/>
              <a:endCxn id="59" idx="0"/>
            </p:cNvCxnSpPr>
            <p:nvPr/>
          </p:nvCxnSpPr>
          <p:spPr>
            <a:xfrm>
              <a:off x="5177545" y="3955037"/>
              <a:ext cx="3308" cy="22219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ysDot"/>
              <a:miter lim="800000"/>
              <a:tailEnd type="none"/>
            </a:ln>
            <a:effectLst/>
          </p:spPr>
        </p:cxnSp>
        <p:cxnSp>
          <p:nvCxnSpPr>
            <p:cNvPr id="67" name="Elbow Connector 66">
              <a:extLst>
                <a:ext uri="{FF2B5EF4-FFF2-40B4-BE49-F238E27FC236}">
                  <a16:creationId xmlns:a16="http://schemas.microsoft.com/office/drawing/2014/main" id="{0B622C49-FF7D-85A5-D028-732F047D630B}"/>
                </a:ext>
              </a:extLst>
            </p:cNvPr>
            <p:cNvCxnSpPr>
              <a:cxnSpLocks/>
              <a:endCxn id="59" idx="1"/>
            </p:cNvCxnSpPr>
            <p:nvPr/>
          </p:nvCxnSpPr>
          <p:spPr>
            <a:xfrm>
              <a:off x="768737" y="3911826"/>
              <a:ext cx="4131515" cy="357735"/>
            </a:xfrm>
            <a:prstGeom prst="bentConnector3">
              <a:avLst>
                <a:gd name="adj1" fmla="val 294"/>
              </a:avLst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0FDBEE7-FB5A-CB09-0C21-E673D125E607}"/>
              </a:ext>
            </a:extLst>
          </p:cNvPr>
          <p:cNvCxnSpPr>
            <a:cxnSpLocks/>
            <a:stCxn id="74" idx="0"/>
            <a:endCxn id="50" idx="2"/>
          </p:cNvCxnSpPr>
          <p:nvPr/>
        </p:nvCxnSpPr>
        <p:spPr>
          <a:xfrm flipV="1">
            <a:off x="363931" y="3281945"/>
            <a:ext cx="179372" cy="65004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7BBEF4E3-C89F-AC9C-2825-CCB7DA9895D6}"/>
              </a:ext>
            </a:extLst>
          </p:cNvPr>
          <p:cNvSpPr txBox="1"/>
          <p:nvPr/>
        </p:nvSpPr>
        <p:spPr>
          <a:xfrm>
            <a:off x="49709" y="3931986"/>
            <a:ext cx="62844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425D65-72B6-29DA-4FC8-1F3320734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58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308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uiExpand="1" build="p"/>
      <p:bldP spid="50" grpId="0" animBg="1"/>
      <p:bldP spid="7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21665-9068-19C2-D276-D2403DFDD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106E97-4C18-C6A8-36E2-CE7D71441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5C24CF-C12A-D6EB-83FE-201E79CD1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Quantization -- RawHash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80A227-CAFA-394B-F87C-6A116D608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69" y="1660016"/>
            <a:ext cx="8798061" cy="353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27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AB6D43-39BC-A142-7861-837742CD1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Real-Time and Raw Sequencing Data Analysis</a:t>
            </a:r>
          </a:p>
          <a:p>
            <a:pPr lvl="1"/>
            <a:r>
              <a:rPr lang="en-US" sz="2400" dirty="0"/>
              <a:t>RawHash [in ISMB/ECCB 2023]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RawHash2 [Bioinformatics 2024]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Rawsamble [</a:t>
            </a:r>
            <a:r>
              <a:rPr lang="en-US" sz="2400" dirty="0" err="1"/>
              <a:t>arXiv</a:t>
            </a:r>
            <a:r>
              <a:rPr lang="en-US" sz="2400" dirty="0"/>
              <a:t> 2024]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DEFBFF-7739-1DA2-3193-94EE4BC3B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2A257D-BA60-578F-05AF-232060E5F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for Today</a:t>
            </a:r>
          </a:p>
        </p:txBody>
      </p:sp>
    </p:spTree>
    <p:extLst>
      <p:ext uri="{BB962C8B-B14F-4D97-AF65-F5344CB8AC3E}">
        <p14:creationId xmlns:p14="http://schemas.microsoft.com/office/powerpoint/2010/main" val="35556622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848A0-7AD3-91BF-0B90-9CD70538C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411561-FEAD-A1C1-F415-2170C447E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3753F6-A038-8BDF-7E56-5136C9588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Packing and Hashing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42C1392-6BD1-976B-3C84-05BFF4DAE3BF}"/>
              </a:ext>
            </a:extLst>
          </p:cNvPr>
          <p:cNvGrpSpPr/>
          <p:nvPr/>
        </p:nvGrpSpPr>
        <p:grpSpPr>
          <a:xfrm>
            <a:off x="0" y="2160040"/>
            <a:ext cx="9074134" cy="3056810"/>
            <a:chOff x="0" y="3159128"/>
            <a:chExt cx="9074134" cy="305681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5944B21-2859-819C-53BC-58B237EA33CF}"/>
                </a:ext>
              </a:extLst>
            </p:cNvPr>
            <p:cNvSpPr/>
            <p:nvPr/>
          </p:nvSpPr>
          <p:spPr>
            <a:xfrm>
              <a:off x="135881" y="3988540"/>
              <a:ext cx="1123200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CTATTA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38E769C-6D51-F07F-AF00-DF7E0B8BB343}"/>
                </a:ext>
              </a:extLst>
            </p:cNvPr>
            <p:cNvCxnSpPr>
              <a:cxnSpLocks/>
              <a:stCxn id="5" idx="3"/>
              <a:endCxn id="8" idx="1"/>
            </p:cNvCxnSpPr>
            <p:nvPr/>
          </p:nvCxnSpPr>
          <p:spPr>
            <a:xfrm>
              <a:off x="1259081" y="4121740"/>
              <a:ext cx="55305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2388D7A5-EDE6-DE04-F65F-D14695D70973}"/>
                </a:ext>
              </a:extLst>
            </p:cNvPr>
            <p:cNvSpPr/>
            <p:nvPr/>
          </p:nvSpPr>
          <p:spPr>
            <a:xfrm>
              <a:off x="1812135" y="3994165"/>
              <a:ext cx="1001040" cy="265537"/>
            </a:xfrm>
            <a:prstGeom prst="roundRect">
              <a:avLst/>
            </a:prstGeom>
            <a:solidFill>
              <a:srgbClr val="FCEECB"/>
            </a:solidFill>
            <a:ln w="31750" cap="flat" cmpd="sng" algn="ctr">
              <a:solidFill>
                <a:srgbClr val="AB8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-0.09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B2B2BE0-B0DA-2C95-4F5E-27228495ECEA}"/>
                </a:ext>
              </a:extLst>
            </p:cNvPr>
            <p:cNvCxnSpPr>
              <a:cxnSpLocks/>
              <a:endCxn id="7" idx="1"/>
            </p:cNvCxnSpPr>
            <p:nvPr/>
          </p:nvCxnSpPr>
          <p:spPr>
            <a:xfrm>
              <a:off x="2813175" y="4126932"/>
              <a:ext cx="305123" cy="5692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CE46115-64BB-A8E3-DE03-A6AF227EB8D2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>
              <a:off x="4246762" y="4117632"/>
              <a:ext cx="26898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BDE7030-AED0-2C97-8533-D14BF7CE7654}"/>
                </a:ext>
              </a:extLst>
            </p:cNvPr>
            <p:cNvGrpSpPr/>
            <p:nvPr/>
          </p:nvGrpSpPr>
          <p:grpSpPr>
            <a:xfrm>
              <a:off x="4515748" y="3995662"/>
              <a:ext cx="997709" cy="266400"/>
              <a:chOff x="6151529" y="3877508"/>
              <a:chExt cx="997709" cy="266400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45E4AC31-0006-F88B-B3CD-8D5D8830238E}"/>
                  </a:ext>
                </a:extLst>
              </p:cNvPr>
              <p:cNvSpPr/>
              <p:nvPr/>
            </p:nvSpPr>
            <p:spPr>
              <a:xfrm rot="5400000">
                <a:off x="6518555" y="3513229"/>
                <a:ext cx="266398" cy="994960"/>
              </a:xfrm>
              <a:prstGeom prst="roundRect">
                <a:avLst>
                  <a:gd name="adj" fmla="val 789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29334EF-DE1B-C4EE-5176-4C05B17C152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010683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2CFF7DA-CD74-F8A5-6D71-025A02D54BD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812039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36B85B2-9B0B-845E-799D-7429FB10C06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13394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9682D6E-C73A-FAFF-013F-27940AEE030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414749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3C4AFC1-85E4-095D-DA4A-EB9EA3E8FB9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216105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CBED03-51FB-7238-363B-0EFC437441CA}"/>
                  </a:ext>
                </a:extLst>
              </p:cNvPr>
              <p:cNvSpPr txBox="1"/>
              <p:nvPr/>
            </p:nvSpPr>
            <p:spPr>
              <a:xfrm>
                <a:off x="6349969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C55447-0485-D8CB-EDA0-C2C2055BB5DC}"/>
                  </a:ext>
                </a:extLst>
              </p:cNvPr>
              <p:cNvSpPr txBox="1"/>
              <p:nvPr/>
            </p:nvSpPr>
            <p:spPr>
              <a:xfrm>
                <a:off x="6151529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121A0DF-AA94-6B29-74C2-BB0DF7FDF34A}"/>
                  </a:ext>
                </a:extLst>
              </p:cNvPr>
              <p:cNvSpPr txBox="1"/>
              <p:nvPr/>
            </p:nvSpPr>
            <p:spPr>
              <a:xfrm>
                <a:off x="6548408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0B257C9-F44B-085F-227F-99E74A002038}"/>
                  </a:ext>
                </a:extLst>
              </p:cNvPr>
              <p:cNvSpPr txBox="1"/>
              <p:nvPr/>
            </p:nvSpPr>
            <p:spPr>
              <a:xfrm>
                <a:off x="6746848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F77547C-932A-72DF-3E8E-E590BE2A513E}"/>
                  </a:ext>
                </a:extLst>
              </p:cNvPr>
              <p:cNvSpPr txBox="1"/>
              <p:nvPr/>
            </p:nvSpPr>
            <p:spPr>
              <a:xfrm>
                <a:off x="6945288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085E007-B64D-D0A3-6BF3-CD252CF30BF0}"/>
                </a:ext>
              </a:extLst>
            </p:cNvPr>
            <p:cNvGrpSpPr/>
            <p:nvPr/>
          </p:nvGrpSpPr>
          <p:grpSpPr>
            <a:xfrm>
              <a:off x="0" y="3159128"/>
              <a:ext cx="5513456" cy="2100086"/>
              <a:chOff x="0" y="3264058"/>
              <a:chExt cx="5513456" cy="2100086"/>
            </a:xfrm>
          </p:grpSpPr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BAF5F466-8509-2395-1434-EAE33C87770B}"/>
                  </a:ext>
                </a:extLst>
              </p:cNvPr>
              <p:cNvSpPr/>
              <p:nvPr/>
            </p:nvSpPr>
            <p:spPr>
              <a:xfrm>
                <a:off x="274372" y="4442366"/>
                <a:ext cx="1123200" cy="266400"/>
              </a:xfrm>
              <a:prstGeom prst="roundRect">
                <a:avLst/>
              </a:prstGeom>
              <a:solidFill>
                <a:srgbClr val="F2F2F2"/>
              </a:solidFill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TATTAC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5C5B7C70-1D3C-4F06-F5BE-B051E642E29B}"/>
                  </a:ext>
                </a:extLst>
              </p:cNvPr>
              <p:cNvSpPr/>
              <p:nvPr/>
            </p:nvSpPr>
            <p:spPr>
              <a:xfrm>
                <a:off x="412863" y="5093427"/>
                <a:ext cx="1123200" cy="266400"/>
              </a:xfrm>
              <a:prstGeom prst="roundRect">
                <a:avLst/>
              </a:prstGeom>
              <a:solidFill>
                <a:srgbClr val="F2F2F2"/>
              </a:solidFill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ATTACC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4EC476B-A257-587C-63D3-AFA4D3A77A2F}"/>
                  </a:ext>
                </a:extLst>
              </p:cNvPr>
              <p:cNvCxnSpPr>
                <a:cxnSpLocks/>
                <a:stCxn id="24" idx="3"/>
                <a:endCxn id="30" idx="1"/>
              </p:cNvCxnSpPr>
              <p:nvPr/>
            </p:nvCxnSpPr>
            <p:spPr>
              <a:xfrm>
                <a:off x="1397572" y="4575566"/>
                <a:ext cx="41456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9DBDB2A-CBF3-8070-EEC7-C8061846645B}"/>
                  </a:ext>
                </a:extLst>
              </p:cNvPr>
              <p:cNvCxnSpPr>
                <a:cxnSpLocks/>
                <a:stCxn id="25" idx="3"/>
              </p:cNvCxnSpPr>
              <p:nvPr/>
            </p:nvCxnSpPr>
            <p:spPr>
              <a:xfrm flipV="1">
                <a:off x="1536063" y="5226195"/>
                <a:ext cx="257787" cy="432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31FD5E59-023C-871D-9BBD-256F5E52D879}"/>
                  </a:ext>
                </a:extLst>
              </p:cNvPr>
              <p:cNvSpPr/>
              <p:nvPr/>
            </p:nvSpPr>
            <p:spPr>
              <a:xfrm>
                <a:off x="1812135" y="4447769"/>
                <a:ext cx="1001040" cy="265537"/>
              </a:xfrm>
              <a:prstGeom prst="roundRect">
                <a:avLst/>
              </a:prstGeom>
              <a:solidFill>
                <a:srgbClr val="FCEECB"/>
              </a:solidFill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1.15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2FD992B5-8E03-4775-137F-A15FAF290F1F}"/>
                  </a:ext>
                </a:extLst>
              </p:cNvPr>
              <p:cNvSpPr/>
              <p:nvPr/>
            </p:nvSpPr>
            <p:spPr>
              <a:xfrm>
                <a:off x="1812135" y="5097744"/>
                <a:ext cx="1001040" cy="265537"/>
              </a:xfrm>
              <a:prstGeom prst="roundRect">
                <a:avLst/>
              </a:prstGeom>
              <a:solidFill>
                <a:srgbClr val="FCEECB"/>
              </a:solidFill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1.11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71AE40F6-0FEA-090E-6310-2F95493C62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13175" y="5244736"/>
                <a:ext cx="290386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B5D6035-B4F3-C112-C1DD-5DD43FFF765B}"/>
                  </a:ext>
                </a:extLst>
              </p:cNvPr>
              <p:cNvCxnSpPr>
                <a:cxnSpLocks/>
                <a:endCxn id="28" idx="1"/>
              </p:cNvCxnSpPr>
              <p:nvPr/>
            </p:nvCxnSpPr>
            <p:spPr>
              <a:xfrm>
                <a:off x="2813175" y="4573623"/>
                <a:ext cx="305124" cy="1943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9C5CA1E-08D7-9E29-D64C-64BE34BF4B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46762" y="5235435"/>
                <a:ext cx="247168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42D89F5-19B6-98A1-B319-66B340897466}"/>
                  </a:ext>
                </a:extLst>
              </p:cNvPr>
              <p:cNvCxnSpPr>
                <a:cxnSpLocks/>
                <a:endCxn id="64" idx="1"/>
              </p:cNvCxnSpPr>
              <p:nvPr/>
            </p:nvCxnSpPr>
            <p:spPr>
              <a:xfrm>
                <a:off x="4246762" y="4564322"/>
                <a:ext cx="268986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36" name="Left Brace 35">
                <a:extLst>
                  <a:ext uri="{FF2B5EF4-FFF2-40B4-BE49-F238E27FC236}">
                    <a16:creationId xmlns:a16="http://schemas.microsoft.com/office/drawing/2014/main" id="{83D7A310-652E-0C5F-6E34-4482EE1DBF73}"/>
                  </a:ext>
                </a:extLst>
              </p:cNvPr>
              <p:cNvSpPr/>
              <p:nvPr/>
            </p:nvSpPr>
            <p:spPr>
              <a:xfrm rot="5400000">
                <a:off x="576676" y="3364356"/>
                <a:ext cx="213571" cy="1123198"/>
              </a:xfrm>
              <a:prstGeom prst="leftBrace">
                <a:avLst>
                  <a:gd name="adj1" fmla="val 77564"/>
                  <a:gd name="adj2" fmla="val 50000"/>
                </a:avLst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016D3DA-8D0E-72C6-EB85-44ABABB6C0E2}"/>
                  </a:ext>
                </a:extLst>
              </p:cNvPr>
              <p:cNvSpPr txBox="1"/>
              <p:nvPr/>
            </p:nvSpPr>
            <p:spPr>
              <a:xfrm>
                <a:off x="0" y="3264058"/>
                <a:ext cx="139757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Consecutive k-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mers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8" name="Left Brace 37">
                <a:extLst>
                  <a:ext uri="{FF2B5EF4-FFF2-40B4-BE49-F238E27FC236}">
                    <a16:creationId xmlns:a16="http://schemas.microsoft.com/office/drawing/2014/main" id="{2660703C-0AC7-C7A3-7218-5F9143D81F1D}"/>
                  </a:ext>
                </a:extLst>
              </p:cNvPr>
              <p:cNvSpPr/>
              <p:nvPr/>
            </p:nvSpPr>
            <p:spPr>
              <a:xfrm rot="5400000">
                <a:off x="2200093" y="3364356"/>
                <a:ext cx="213571" cy="1123198"/>
              </a:xfrm>
              <a:prstGeom prst="leftBrace">
                <a:avLst>
                  <a:gd name="adj1" fmla="val 77564"/>
                  <a:gd name="adj2" fmla="val 50000"/>
                </a:avLst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4482C63-F655-87E2-AF4D-EC4F046CB233}"/>
                  </a:ext>
                </a:extLst>
              </p:cNvPr>
              <p:cNvSpPr txBox="1"/>
              <p:nvPr/>
            </p:nvSpPr>
            <p:spPr>
              <a:xfrm>
                <a:off x="1623417" y="3264058"/>
                <a:ext cx="139757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Consecutive events</a:t>
                </a: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DA145FD9-1256-47A4-0F94-200222B5A29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515748" y="4438792"/>
                <a:ext cx="997708" cy="266400"/>
                <a:chOff x="2819145" y="3122495"/>
                <a:chExt cx="1344764" cy="359068"/>
              </a:xfrm>
            </p:grpSpPr>
            <p:sp>
              <p:nvSpPr>
                <p:cNvPr id="57" name="Rounded Rectangle 56">
                  <a:extLst>
                    <a:ext uri="{FF2B5EF4-FFF2-40B4-BE49-F238E27FC236}">
                      <a16:creationId xmlns:a16="http://schemas.microsoft.com/office/drawing/2014/main" id="{81C0615C-364C-2D19-8CDA-FEACC151D1D9}"/>
                    </a:ext>
                  </a:extLst>
                </p:cNvPr>
                <p:cNvSpPr/>
                <p:nvPr/>
              </p:nvSpPr>
              <p:spPr>
                <a:xfrm rot="5400000">
                  <a:off x="3313842" y="2631501"/>
                  <a:ext cx="359065" cy="1341060"/>
                </a:xfrm>
                <a:prstGeom prst="roundRect">
                  <a:avLst>
                    <a:gd name="adj" fmla="val 7897"/>
                  </a:avLst>
                </a:prstGeom>
                <a:solidFill>
                  <a:srgbClr val="DCD0E5"/>
                </a:solidFill>
                <a:ln w="3175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AACE1F42-6925-1B7D-3BA9-FF25BE7684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977158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178E58C3-B1DC-4FBA-20B0-5BCEE8769F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709414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C08AEB9E-5F78-37D7-4241-7A4BED8F81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441671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99AD42B5-FE0D-B1D1-51CE-C3E39EB33F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173927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F644A48A-BE61-8AE2-531F-E53E3FC867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906183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6683C6DB-7229-4249-16AF-2524A5AE3BB3}"/>
                    </a:ext>
                  </a:extLst>
                </p:cNvPr>
                <p:cNvSpPr txBox="1"/>
                <p:nvPr/>
              </p:nvSpPr>
              <p:spPr>
                <a:xfrm>
                  <a:off x="3086612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64800205-3948-679F-D37A-CE5E8EAD5F9C}"/>
                    </a:ext>
                  </a:extLst>
                </p:cNvPr>
                <p:cNvSpPr txBox="1"/>
                <p:nvPr/>
              </p:nvSpPr>
              <p:spPr>
                <a:xfrm>
                  <a:off x="2819145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79F0AB6-1580-EAE0-432A-3953DFC0F850}"/>
                    </a:ext>
                  </a:extLst>
                </p:cNvPr>
                <p:cNvSpPr txBox="1"/>
                <p:nvPr/>
              </p:nvSpPr>
              <p:spPr>
                <a:xfrm>
                  <a:off x="3354080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364BA37F-159F-A0B0-9DDA-6656B6A65E88}"/>
                    </a:ext>
                  </a:extLst>
                </p:cNvPr>
                <p:cNvSpPr txBox="1"/>
                <p:nvPr/>
              </p:nvSpPr>
              <p:spPr>
                <a:xfrm>
                  <a:off x="3621548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849E7931-9635-ECFC-FCBD-2B74DF8622CD}"/>
                    </a:ext>
                  </a:extLst>
                </p:cNvPr>
                <p:cNvSpPr txBox="1"/>
                <p:nvPr/>
              </p:nvSpPr>
              <p:spPr>
                <a:xfrm>
                  <a:off x="3889016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F0767660-59AD-083F-C08E-9A7ECDED7C5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510393" y="5093427"/>
                <a:ext cx="997708" cy="266400"/>
                <a:chOff x="4943314" y="3122495"/>
                <a:chExt cx="1344764" cy="359068"/>
              </a:xfrm>
            </p:grpSpPr>
            <p:sp>
              <p:nvSpPr>
                <p:cNvPr id="46" name="Rounded Rectangle 45">
                  <a:extLst>
                    <a:ext uri="{FF2B5EF4-FFF2-40B4-BE49-F238E27FC236}">
                      <a16:creationId xmlns:a16="http://schemas.microsoft.com/office/drawing/2014/main" id="{44CF92C4-AE1C-191C-E4E5-A8CAF844642F}"/>
                    </a:ext>
                  </a:extLst>
                </p:cNvPr>
                <p:cNvSpPr/>
                <p:nvPr/>
              </p:nvSpPr>
              <p:spPr>
                <a:xfrm rot="5400000">
                  <a:off x="5438011" y="2631501"/>
                  <a:ext cx="359065" cy="1341060"/>
                </a:xfrm>
                <a:prstGeom prst="roundRect">
                  <a:avLst>
                    <a:gd name="adj" fmla="val 7897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175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59E7FBD7-D5D5-CA24-2728-79A2397914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101327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D7BD0E90-F52D-59E0-90C8-3FDA6C7209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833583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5BB69F08-0EE1-A8B8-E8F6-3DFBFBB969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565840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0BE8190C-552D-E609-64DE-786AE5D305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298096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4784AB75-BA7B-563C-C3BE-3172B84689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030353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46C8E901-1796-08B6-CFFF-7FF5415DB02D}"/>
                    </a:ext>
                  </a:extLst>
                </p:cNvPr>
                <p:cNvSpPr txBox="1"/>
                <p:nvPr/>
              </p:nvSpPr>
              <p:spPr>
                <a:xfrm>
                  <a:off x="5210781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6DF3E0EA-69BE-E654-B3E0-CA8AF7C10304}"/>
                    </a:ext>
                  </a:extLst>
                </p:cNvPr>
                <p:cNvSpPr txBox="1"/>
                <p:nvPr/>
              </p:nvSpPr>
              <p:spPr>
                <a:xfrm>
                  <a:off x="4943314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2063443B-E6E6-7A64-F04C-59152CD6CC72}"/>
                    </a:ext>
                  </a:extLst>
                </p:cNvPr>
                <p:cNvSpPr txBox="1"/>
                <p:nvPr/>
              </p:nvSpPr>
              <p:spPr>
                <a:xfrm>
                  <a:off x="5478249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6B6DD03B-5D35-BFE7-B56E-E491D96B045B}"/>
                    </a:ext>
                  </a:extLst>
                </p:cNvPr>
                <p:cNvSpPr txBox="1"/>
                <p:nvPr/>
              </p:nvSpPr>
              <p:spPr>
                <a:xfrm>
                  <a:off x="5745717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C846C33D-256F-BDCC-DA36-8ADA4CB79DC4}"/>
                    </a:ext>
                  </a:extLst>
                </p:cNvPr>
                <p:cNvSpPr txBox="1"/>
                <p:nvPr/>
              </p:nvSpPr>
              <p:spPr>
                <a:xfrm>
                  <a:off x="6013185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DC498F9-6201-E944-0FF2-3AA465C89168}"/>
                  </a:ext>
                </a:extLst>
              </p:cNvPr>
              <p:cNvSpPr txBox="1"/>
              <p:nvPr/>
            </p:nvSpPr>
            <p:spPr>
              <a:xfrm rot="5400000">
                <a:off x="907544" y="4704329"/>
                <a:ext cx="19546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EF80552-84DE-4415-C053-6D7F3CDCA051}"/>
                  </a:ext>
                </a:extLst>
              </p:cNvPr>
              <p:cNvSpPr txBox="1"/>
              <p:nvPr/>
            </p:nvSpPr>
            <p:spPr>
              <a:xfrm rot="5400000">
                <a:off x="2325625" y="4704329"/>
                <a:ext cx="19546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943BE70-4C00-DF3E-FC54-A9C781119502}"/>
                  </a:ext>
                </a:extLst>
              </p:cNvPr>
              <p:cNvSpPr txBox="1"/>
              <p:nvPr/>
            </p:nvSpPr>
            <p:spPr>
              <a:xfrm rot="5400000">
                <a:off x="3680168" y="4704329"/>
                <a:ext cx="19546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C0F314B-2089-3024-7153-D3310A21BC33}"/>
                  </a:ext>
                </a:extLst>
              </p:cNvPr>
              <p:cNvSpPr txBox="1"/>
              <p:nvPr/>
            </p:nvSpPr>
            <p:spPr>
              <a:xfrm rot="5400000">
                <a:off x="5022578" y="4704329"/>
                <a:ext cx="19546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5CA7A5A4-9E2E-2053-7EAA-05D981442739}"/>
                  </a:ext>
                </a:extLst>
              </p:cNvPr>
              <p:cNvSpPr/>
              <p:nvPr/>
            </p:nvSpPr>
            <p:spPr>
              <a:xfrm>
                <a:off x="3118299" y="4442366"/>
                <a:ext cx="1186304" cy="266400"/>
              </a:xfrm>
              <a:prstGeom prst="roundRect">
                <a:avLst/>
              </a:prstGeom>
              <a:solidFill>
                <a:srgbClr val="F79646">
                  <a:lumMod val="20000"/>
                  <a:lumOff val="80000"/>
                </a:srgbClr>
              </a:solidFill>
              <a:ln w="3175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Quantize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DF66B99E-0BD2-BB31-914A-9B01883AFAC9}"/>
                  </a:ext>
                </a:extLst>
              </p:cNvPr>
              <p:cNvSpPr/>
              <p:nvPr/>
            </p:nvSpPr>
            <p:spPr>
              <a:xfrm>
                <a:off x="3118299" y="5097744"/>
                <a:ext cx="1185398" cy="266400"/>
              </a:xfrm>
              <a:prstGeom prst="roundRect">
                <a:avLst/>
              </a:prstGeom>
              <a:solidFill>
                <a:srgbClr val="F79646">
                  <a:lumMod val="20000"/>
                  <a:lumOff val="80000"/>
                </a:srgbClr>
              </a:solidFill>
              <a:ln w="3175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Quantize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8099076-9B8B-A90D-233B-E643D02EA560}"/>
                </a:ext>
              </a:extLst>
            </p:cNvPr>
            <p:cNvGrpSpPr/>
            <p:nvPr/>
          </p:nvGrpSpPr>
          <p:grpSpPr>
            <a:xfrm>
              <a:off x="5504740" y="3927811"/>
              <a:ext cx="3569394" cy="1396311"/>
              <a:chOff x="5504740" y="4032741"/>
              <a:chExt cx="3569394" cy="1396311"/>
            </a:xfrm>
          </p:grpSpPr>
          <p:sp>
            <p:nvSpPr>
              <p:cNvPr id="69" name="Left Brace 68">
                <a:extLst>
                  <a:ext uri="{FF2B5EF4-FFF2-40B4-BE49-F238E27FC236}">
                    <a16:creationId xmlns:a16="http://schemas.microsoft.com/office/drawing/2014/main" id="{A65404FA-0384-FA2D-CE09-85E560FCA06C}"/>
                  </a:ext>
                </a:extLst>
              </p:cNvPr>
              <p:cNvSpPr/>
              <p:nvPr/>
            </p:nvSpPr>
            <p:spPr>
              <a:xfrm rot="10800000">
                <a:off x="5504740" y="4032741"/>
                <a:ext cx="196853" cy="1393789"/>
              </a:xfrm>
              <a:prstGeom prst="leftBrace">
                <a:avLst>
                  <a:gd name="adj1" fmla="val 77564"/>
                  <a:gd name="adj2" fmla="val 50000"/>
                </a:avLst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D4FC9135-69DE-371C-E23D-283F213007AE}"/>
                  </a:ext>
                </a:extLst>
              </p:cNvPr>
              <p:cNvSpPr/>
              <p:nvPr/>
            </p:nvSpPr>
            <p:spPr>
              <a:xfrm>
                <a:off x="5912734" y="4580537"/>
                <a:ext cx="752813" cy="314396"/>
              </a:xfrm>
              <a:prstGeom prst="roundRect">
                <a:avLst/>
              </a:prstGeom>
              <a:solidFill>
                <a:srgbClr val="FEEADA"/>
              </a:solidFill>
              <a:ln w="31750" cap="flat" cmpd="sng" algn="ctr">
                <a:solidFill>
                  <a:srgbClr val="E56B0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Pack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9B3CB705-92AB-D857-2A8A-A90014967D16}"/>
                  </a:ext>
                </a:extLst>
              </p:cNvPr>
              <p:cNvCxnSpPr>
                <a:cxnSpLocks/>
                <a:stCxn id="69" idx="1"/>
                <a:endCxn id="70" idx="1"/>
              </p:cNvCxnSpPr>
              <p:nvPr/>
            </p:nvCxnSpPr>
            <p:spPr>
              <a:xfrm>
                <a:off x="5701593" y="4729635"/>
                <a:ext cx="211141" cy="810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7DE3C82-771A-607C-6C83-8D6A76EEF5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89140" y="4888995"/>
                <a:ext cx="0" cy="24744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42BC7CD4-6B5F-0959-41EC-CBB088A6A320}"/>
                  </a:ext>
                </a:extLst>
              </p:cNvPr>
              <p:cNvGrpSpPr/>
              <p:nvPr/>
            </p:nvGrpSpPr>
            <p:grpSpPr>
              <a:xfrm>
                <a:off x="5846956" y="5095298"/>
                <a:ext cx="3227178" cy="333754"/>
                <a:chOff x="5846956" y="5031696"/>
                <a:chExt cx="3227178" cy="333754"/>
              </a:xfrm>
            </p:grpSpPr>
            <p:sp>
              <p:nvSpPr>
                <p:cNvPr id="74" name="Rounded Rectangle 73">
                  <a:extLst>
                    <a:ext uri="{FF2B5EF4-FFF2-40B4-BE49-F238E27FC236}">
                      <a16:creationId xmlns:a16="http://schemas.microsoft.com/office/drawing/2014/main" id="{6CC0590E-4095-BF7B-E2A4-BD9D7208FBC5}"/>
                    </a:ext>
                  </a:extLst>
                </p:cNvPr>
                <p:cNvSpPr/>
                <p:nvPr/>
              </p:nvSpPr>
              <p:spPr>
                <a:xfrm rot="5400000">
                  <a:off x="6201842" y="4753111"/>
                  <a:ext cx="257586" cy="962049"/>
                </a:xfrm>
                <a:prstGeom prst="roundRect">
                  <a:avLst>
                    <a:gd name="adj" fmla="val 7897"/>
                  </a:avLst>
                </a:prstGeom>
                <a:solidFill>
                  <a:srgbClr val="E3F0D9"/>
                </a:solidFill>
                <a:ln w="3175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CC757C23-10BD-6CE8-9D44-70CBB824B8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85618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7F791F1D-D35C-138F-AF39-0E289856C8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3544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E47095AF-0ED4-1B2B-A165-15C49DCB22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101470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0B3CD81E-43CB-698E-DCD0-75EA3FBCE9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909396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FDECD075-DD8F-3767-ADE6-5103A7F02FB4}"/>
                    </a:ext>
                  </a:extLst>
                </p:cNvPr>
                <p:cNvSpPr txBox="1"/>
                <p:nvPr/>
              </p:nvSpPr>
              <p:spPr>
                <a:xfrm>
                  <a:off x="6038832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AD2A50D4-F3ED-DEA8-66F0-59DEB3741187}"/>
                    </a:ext>
                  </a:extLst>
                </p:cNvPr>
                <p:cNvSpPr txBox="1"/>
                <p:nvPr/>
              </p:nvSpPr>
              <p:spPr>
                <a:xfrm>
                  <a:off x="5846956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51CBD34-AE47-B596-D726-66A739C082A1}"/>
                    </a:ext>
                  </a:extLst>
                </p:cNvPr>
                <p:cNvSpPr txBox="1"/>
                <p:nvPr/>
              </p:nvSpPr>
              <p:spPr>
                <a:xfrm>
                  <a:off x="6230708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5A369A95-C3A2-D7CF-CCF7-F87D830AC865}"/>
                    </a:ext>
                  </a:extLst>
                </p:cNvPr>
                <p:cNvSpPr txBox="1"/>
                <p:nvPr/>
              </p:nvSpPr>
              <p:spPr>
                <a:xfrm>
                  <a:off x="6422584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89157E89-3E2A-3130-A516-D0C94E1A906A}"/>
                    </a:ext>
                  </a:extLst>
                </p:cNvPr>
                <p:cNvSpPr txBox="1"/>
                <p:nvPr/>
              </p:nvSpPr>
              <p:spPr>
                <a:xfrm>
                  <a:off x="6614460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84" name="Rounded Rectangle 83">
                  <a:extLst>
                    <a:ext uri="{FF2B5EF4-FFF2-40B4-BE49-F238E27FC236}">
                      <a16:creationId xmlns:a16="http://schemas.microsoft.com/office/drawing/2014/main" id="{83FCFAFD-7B58-D9EB-E090-259DE723AB8E}"/>
                    </a:ext>
                  </a:extLst>
                </p:cNvPr>
                <p:cNvSpPr/>
                <p:nvPr/>
              </p:nvSpPr>
              <p:spPr>
                <a:xfrm rot="5400000">
                  <a:off x="7175467" y="4753111"/>
                  <a:ext cx="257586" cy="96204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DCD0E5"/>
                </a:solidFill>
                <a:ln w="317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06EB02F1-CCD9-D2D3-B94F-9897FF50F3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459243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1B3D36EB-4C5F-0464-051F-B3E1282CE3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267169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F62F63DD-EF7E-187D-A31D-5F5EA8EF16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075095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F517F75C-24C5-34A4-32A7-2DCBB85EC7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883022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8E0F3009-1B2C-3708-2990-41312C05F680}"/>
                    </a:ext>
                  </a:extLst>
                </p:cNvPr>
                <p:cNvSpPr txBox="1"/>
                <p:nvPr/>
              </p:nvSpPr>
              <p:spPr>
                <a:xfrm>
                  <a:off x="7012457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EDE379BB-00A7-B240-92D3-3A2187EC7233}"/>
                    </a:ext>
                  </a:extLst>
                </p:cNvPr>
                <p:cNvSpPr txBox="1"/>
                <p:nvPr/>
              </p:nvSpPr>
              <p:spPr>
                <a:xfrm>
                  <a:off x="6800534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27635842-19CF-1B81-C5F6-97C5ECBD8C42}"/>
                    </a:ext>
                  </a:extLst>
                </p:cNvPr>
                <p:cNvSpPr txBox="1"/>
                <p:nvPr/>
              </p:nvSpPr>
              <p:spPr>
                <a:xfrm>
                  <a:off x="7204333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071BD709-E711-EDCD-37F1-911525652419}"/>
                    </a:ext>
                  </a:extLst>
                </p:cNvPr>
                <p:cNvSpPr txBox="1"/>
                <p:nvPr/>
              </p:nvSpPr>
              <p:spPr>
                <a:xfrm>
                  <a:off x="7396209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1250BBD0-FD2C-3D5B-55E4-58463FA6088D}"/>
                    </a:ext>
                  </a:extLst>
                </p:cNvPr>
                <p:cNvSpPr txBox="1"/>
                <p:nvPr/>
              </p:nvSpPr>
              <p:spPr>
                <a:xfrm>
                  <a:off x="7588085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5BCB6F39-4719-8137-0F53-52D4A4D26B27}"/>
                    </a:ext>
                  </a:extLst>
                </p:cNvPr>
                <p:cNvSpPr txBox="1"/>
                <p:nvPr/>
              </p:nvSpPr>
              <p:spPr>
                <a:xfrm>
                  <a:off x="7865796" y="5031696"/>
                  <a:ext cx="140222" cy="2772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…</a:t>
                  </a:r>
                </a:p>
              </p:txBody>
            </p:sp>
            <p:sp>
              <p:nvSpPr>
                <p:cNvPr id="95" name="Rounded Rectangle 94">
                  <a:extLst>
                    <a:ext uri="{FF2B5EF4-FFF2-40B4-BE49-F238E27FC236}">
                      <a16:creationId xmlns:a16="http://schemas.microsoft.com/office/drawing/2014/main" id="{AC0248DD-6653-C6CD-CD91-7CD4315EB485}"/>
                    </a:ext>
                  </a:extLst>
                </p:cNvPr>
                <p:cNvSpPr/>
                <p:nvPr/>
              </p:nvSpPr>
              <p:spPr>
                <a:xfrm rot="5400000">
                  <a:off x="8464313" y="4753637"/>
                  <a:ext cx="257586" cy="962049"/>
                </a:xfrm>
                <a:prstGeom prst="roundRect">
                  <a:avLst>
                    <a:gd name="adj" fmla="val 7897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17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64376E80-3767-644D-2495-E007B55AB6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940163" y="5234660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385FAB91-2603-0F66-7AA4-CC8D9D3699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748089" y="5234660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AA9B3800-8C18-9132-B77F-E0CA957A5F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556015" y="5234660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586D694A-B65A-1E01-B298-55D3EA7473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363941" y="5234660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E25FDAE6-B1F7-9E20-BEC8-4F9EC8FCED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171868" y="5234660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9F783529-3F9D-5543-5DC3-8B7047705D7F}"/>
                    </a:ext>
                  </a:extLst>
                </p:cNvPr>
                <p:cNvSpPr txBox="1"/>
                <p:nvPr/>
              </p:nvSpPr>
              <p:spPr>
                <a:xfrm>
                  <a:off x="8301304" y="5143564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F652383A-0155-E098-35F3-B9450190545D}"/>
                    </a:ext>
                  </a:extLst>
                </p:cNvPr>
                <p:cNvSpPr txBox="1"/>
                <p:nvPr/>
              </p:nvSpPr>
              <p:spPr>
                <a:xfrm>
                  <a:off x="8109428" y="5143564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52431A8C-4FB1-73D4-05CB-6069D64B64F3}"/>
                    </a:ext>
                  </a:extLst>
                </p:cNvPr>
                <p:cNvSpPr txBox="1"/>
                <p:nvPr/>
              </p:nvSpPr>
              <p:spPr>
                <a:xfrm>
                  <a:off x="8493179" y="5143564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B092184A-1C84-E3C2-5509-CCBB85170746}"/>
                    </a:ext>
                  </a:extLst>
                </p:cNvPr>
                <p:cNvSpPr txBox="1"/>
                <p:nvPr/>
              </p:nvSpPr>
              <p:spPr>
                <a:xfrm>
                  <a:off x="8685055" y="5143564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FD6082D3-6E6F-6DFB-1248-7D6496FE10FD}"/>
                    </a:ext>
                  </a:extLst>
                </p:cNvPr>
                <p:cNvSpPr txBox="1"/>
                <p:nvPr/>
              </p:nvSpPr>
              <p:spPr>
                <a:xfrm>
                  <a:off x="8876931" y="5143564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4F165C3C-1C94-0731-A8D1-D023E9FAF0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109428" y="5100206"/>
                  <a:ext cx="964704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5B72DCA2-A320-BFFC-03A7-ED3D9515ED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109428" y="5365450"/>
                  <a:ext cx="964704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B7235A0D-2E9D-7443-E3C3-A17E36FE3B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800712" y="5098419"/>
                  <a:ext cx="1325774" cy="387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6D49FD2-A9A8-3A9A-0A96-36025C4D99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800712" y="5365015"/>
                  <a:ext cx="1325774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738F020C-A9E5-8A53-CC63-73BDCB7F654D}"/>
                </a:ext>
              </a:extLst>
            </p:cNvPr>
            <p:cNvGrpSpPr/>
            <p:nvPr/>
          </p:nvGrpSpPr>
          <p:grpSpPr>
            <a:xfrm>
              <a:off x="2700455" y="5317313"/>
              <a:ext cx="5035819" cy="898625"/>
              <a:chOff x="2700455" y="5437233"/>
              <a:chExt cx="5035819" cy="898625"/>
            </a:xfrm>
          </p:grpSpPr>
          <p:sp>
            <p:nvSpPr>
              <p:cNvPr id="111" name="Rounded Rectangle 110">
                <a:extLst>
                  <a:ext uri="{FF2B5EF4-FFF2-40B4-BE49-F238E27FC236}">
                    <a16:creationId xmlns:a16="http://schemas.microsoft.com/office/drawing/2014/main" id="{DBC5B345-4075-A308-CAD5-07B7426F7F9C}"/>
                  </a:ext>
                </a:extLst>
              </p:cNvPr>
              <p:cNvSpPr/>
              <p:nvPr/>
            </p:nvSpPr>
            <p:spPr>
              <a:xfrm>
                <a:off x="6868232" y="5891757"/>
                <a:ext cx="868042" cy="339781"/>
              </a:xfrm>
              <a:prstGeom prst="roundRect">
                <a:avLst/>
              </a:prstGeom>
              <a:solidFill>
                <a:srgbClr val="FEEADA"/>
              </a:solidFill>
              <a:ln w="31750" cap="flat" cmpd="sng" algn="ctr">
                <a:solidFill>
                  <a:srgbClr val="E56B0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41D42C40-5441-C1B1-903A-2D647E7B7546}"/>
                  </a:ext>
                </a:extLst>
              </p:cNvPr>
              <p:cNvCxnSpPr>
                <a:cxnSpLocks/>
                <a:stCxn id="91" idx="2"/>
                <a:endCxn id="111" idx="0"/>
              </p:cNvCxnSpPr>
              <p:nvPr/>
            </p:nvCxnSpPr>
            <p:spPr>
              <a:xfrm flipH="1">
                <a:off x="7302253" y="5437233"/>
                <a:ext cx="682" cy="454524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2BA4B0A9-FB84-C15C-2281-C025FFDC1723}"/>
                  </a:ext>
                </a:extLst>
              </p:cNvPr>
              <p:cNvCxnSpPr>
                <a:cxnSpLocks/>
                <a:stCxn id="111" idx="1"/>
              </p:cNvCxnSpPr>
              <p:nvPr/>
            </p:nvCxnSpPr>
            <p:spPr>
              <a:xfrm flipH="1">
                <a:off x="6421656" y="6061648"/>
                <a:ext cx="446576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C04B33A1-20D0-9953-0325-200282D3AEA2}"/>
                  </a:ext>
                </a:extLst>
              </p:cNvPr>
              <p:cNvSpPr/>
              <p:nvPr/>
            </p:nvSpPr>
            <p:spPr>
              <a:xfrm>
                <a:off x="5017588" y="5895433"/>
                <a:ext cx="1417303" cy="33610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0x400D70A4</a:t>
                </a:r>
              </a:p>
            </p:txBody>
          </p:sp>
          <p:sp>
            <p:nvSpPr>
              <p:cNvPr id="115" name="Left Brace 114">
                <a:extLst>
                  <a:ext uri="{FF2B5EF4-FFF2-40B4-BE49-F238E27FC236}">
                    <a16:creationId xmlns:a16="http://schemas.microsoft.com/office/drawing/2014/main" id="{68DF1DFA-A4C3-802E-2B7C-C935F7FC113E}"/>
                  </a:ext>
                </a:extLst>
              </p:cNvPr>
              <p:cNvSpPr/>
              <p:nvPr/>
            </p:nvSpPr>
            <p:spPr>
              <a:xfrm>
                <a:off x="4844259" y="5859302"/>
                <a:ext cx="121901" cy="417294"/>
              </a:xfrm>
              <a:prstGeom prst="leftBrace">
                <a:avLst>
                  <a:gd name="adj1" fmla="val 77564"/>
                  <a:gd name="adj2" fmla="val 50000"/>
                </a:avLst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E7FA3CE3-B7EC-DA60-8CE5-83EEA6B1C0E8}"/>
                  </a:ext>
                </a:extLst>
              </p:cNvPr>
              <p:cNvSpPr txBox="1"/>
              <p:nvPr/>
            </p:nvSpPr>
            <p:spPr>
              <a:xfrm>
                <a:off x="2700455" y="5781860"/>
                <a:ext cx="2357164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 value of consecutive events</a:t>
                </a:r>
              </a:p>
            </p:txBody>
          </p:sp>
        </p:grp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F6C0D102-4C16-0259-C278-C3840566B575}"/>
                </a:ext>
              </a:extLst>
            </p:cNvPr>
            <p:cNvSpPr/>
            <p:nvPr/>
          </p:nvSpPr>
          <p:spPr>
            <a:xfrm>
              <a:off x="3118298" y="3999424"/>
              <a:ext cx="1186305" cy="266400"/>
            </a:xfrm>
            <a:prstGeom prst="roundRect">
              <a:avLst/>
            </a:prstGeom>
            <a:solidFill>
              <a:srgbClr val="F79646">
                <a:lumMod val="20000"/>
                <a:lumOff val="80000"/>
              </a:srgbClr>
            </a:solidFill>
            <a:ln w="317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97081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DE931-1938-6685-9754-0A61F9A10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6560E38-4CDC-D9FE-B069-40447281B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1346149"/>
            <a:ext cx="8797925" cy="468481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46D12A-82CB-76CE-F4ED-DE7DF4DE3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C3D4C5-030A-F249-8F09-2DC1736D5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Sequence Until – RawHash &amp; UNCALLED</a:t>
            </a:r>
          </a:p>
        </p:txBody>
      </p:sp>
    </p:spTree>
    <p:extLst>
      <p:ext uri="{BB962C8B-B14F-4D97-AF65-F5344CB8AC3E}">
        <p14:creationId xmlns:p14="http://schemas.microsoft.com/office/powerpoint/2010/main" val="24245574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A4F77-67CD-F13B-38D0-80F24A519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F81CEA4-A563-6ECE-C39A-099624DE6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2689895"/>
            <a:ext cx="8797925" cy="199732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F9868E-E0B0-E46E-3A64-E38FD69E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D122FF-1274-BCAC-54BD-7183D7527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Until – RawHash</a:t>
            </a:r>
          </a:p>
        </p:txBody>
      </p:sp>
    </p:spTree>
    <p:extLst>
      <p:ext uri="{BB962C8B-B14F-4D97-AF65-F5344CB8AC3E}">
        <p14:creationId xmlns:p14="http://schemas.microsoft.com/office/powerpoint/2010/main" val="29620926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2F355-87D6-E33D-5672-642A5195E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4349DD-0411-DA38-7B3A-2C1717CE2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4B2891-97DF-5D78-DCFD-03C53C1D1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Presets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36FFE0D-3250-6386-5FD5-54D2B353B9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5" y="2755106"/>
            <a:ext cx="7988300" cy="1866900"/>
          </a:xfrm>
        </p:spPr>
      </p:pic>
    </p:spTree>
    <p:extLst>
      <p:ext uri="{BB962C8B-B14F-4D97-AF65-F5344CB8AC3E}">
        <p14:creationId xmlns:p14="http://schemas.microsoft.com/office/powerpoint/2010/main" val="14236650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6F542-D04D-E09A-D11E-55E4029F8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4AF662-2D50-D56D-8083-27B01CC63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187" y="2184400"/>
            <a:ext cx="2844800" cy="24892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57A6F3-9414-5FCE-3635-03CFD8FA7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43E64C-074C-5FC2-B668-A8D528D6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Versions – RawHash</a:t>
            </a:r>
          </a:p>
        </p:txBody>
      </p:sp>
    </p:spTree>
    <p:extLst>
      <p:ext uri="{BB962C8B-B14F-4D97-AF65-F5344CB8AC3E}">
        <p14:creationId xmlns:p14="http://schemas.microsoft.com/office/powerpoint/2010/main" val="3079238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927"/>
            <a:ext cx="9144000" cy="2316615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2744927"/>
          </a:xfrm>
          <a:prstGeom prst="rect">
            <a:avLst/>
          </a:prstGeom>
          <a:solidFill>
            <a:srgbClr val="03538C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400"/>
              </a:spcAft>
            </a:pPr>
            <a:br>
              <a:rPr lang="en-US" sz="7200" b="1" dirty="0">
                <a:solidFill>
                  <a:srgbClr val="FFFFFF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3100" b="1" dirty="0">
                <a:solidFill>
                  <a:srgbClr val="FFFFFF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1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3567B8-7041-AA61-4869-E3FFF91A27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53" t="31836" r="15247" b="32270"/>
          <a:stretch/>
        </p:blipFill>
        <p:spPr>
          <a:xfrm>
            <a:off x="6496913" y="6231667"/>
            <a:ext cx="2550080" cy="48358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099C6AE-CFF9-1AAE-7731-87EDC77BC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008" y="6233823"/>
            <a:ext cx="2513673" cy="48358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F421C9C-D40C-BC09-BED2-C9812AEE3902}"/>
              </a:ext>
            </a:extLst>
          </p:cNvPr>
          <p:cNvGraphicFramePr>
            <a:graphicFrameLocks noGrp="1"/>
          </p:cNvGraphicFramePr>
          <p:nvPr/>
        </p:nvGraphicFramePr>
        <p:xfrm>
          <a:off x="999394" y="3371219"/>
          <a:ext cx="7145213" cy="572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3293">
                  <a:extLst>
                    <a:ext uri="{9D8B030D-6E8A-4147-A177-3AD203B41FA5}">
                      <a16:colId xmlns:a16="http://schemas.microsoft.com/office/drawing/2014/main" val="3497997017"/>
                    </a:ext>
                  </a:extLst>
                </a:gridCol>
                <a:gridCol w="294587">
                  <a:extLst>
                    <a:ext uri="{9D8B030D-6E8A-4147-A177-3AD203B41FA5}">
                      <a16:colId xmlns:a16="http://schemas.microsoft.com/office/drawing/2014/main" val="3395077894"/>
                    </a:ext>
                  </a:extLst>
                </a:gridCol>
                <a:gridCol w="1775899">
                  <a:extLst>
                    <a:ext uri="{9D8B030D-6E8A-4147-A177-3AD203B41FA5}">
                      <a16:colId xmlns:a16="http://schemas.microsoft.com/office/drawing/2014/main" val="3302728439"/>
                    </a:ext>
                  </a:extLst>
                </a:gridCol>
                <a:gridCol w="294587">
                  <a:extLst>
                    <a:ext uri="{9D8B030D-6E8A-4147-A177-3AD203B41FA5}">
                      <a16:colId xmlns:a16="http://schemas.microsoft.com/office/drawing/2014/main" val="2466889090"/>
                    </a:ext>
                  </a:extLst>
                </a:gridCol>
                <a:gridCol w="2126847">
                  <a:extLst>
                    <a:ext uri="{9D8B030D-6E8A-4147-A177-3AD203B41FA5}">
                      <a16:colId xmlns:a16="http://schemas.microsoft.com/office/drawing/2014/main" val="3526208654"/>
                    </a:ext>
                  </a:extLst>
                </a:gridCol>
              </a:tblGrid>
              <a:tr h="57264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Nika Mansouri </a:t>
                      </a:r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Ghiasi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Joel </a:t>
                      </a:r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Lindegger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Gagandeep Singh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266768"/>
                  </a:ext>
                </a:extLst>
              </a:tr>
            </a:tbl>
          </a:graphicData>
        </a:graphic>
      </p:graphicFrame>
      <p:grpSp>
        <p:nvGrpSpPr>
          <p:cNvPr id="34" name="Group 33">
            <a:extLst>
              <a:ext uri="{FF2B5EF4-FFF2-40B4-BE49-F238E27FC236}">
                <a16:creationId xmlns:a16="http://schemas.microsoft.com/office/drawing/2014/main" id="{7D4C8DCB-10F1-A17A-67B0-601802725021}"/>
              </a:ext>
            </a:extLst>
          </p:cNvPr>
          <p:cNvGrpSpPr/>
          <p:nvPr/>
        </p:nvGrpSpPr>
        <p:grpSpPr>
          <a:xfrm>
            <a:off x="0" y="224784"/>
            <a:ext cx="9144000" cy="2350337"/>
            <a:chOff x="697" y="993177"/>
            <a:chExt cx="9144000" cy="235033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E6CEDCA-A9FC-517D-C13A-BA03CC0E187A}"/>
                </a:ext>
              </a:extLst>
            </p:cNvPr>
            <p:cNvSpPr txBox="1"/>
            <p:nvPr/>
          </p:nvSpPr>
          <p:spPr>
            <a:xfrm>
              <a:off x="697" y="2297074"/>
              <a:ext cx="9144000" cy="1046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Enabling Fast and Accurate Real-Time Analysis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of Raw Nanopore Signals for Large Genomes</a:t>
              </a:r>
              <a:endParaRPr kumimoji="0" lang="en-CH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0792A2B-3FDA-18FF-5EC7-EDD5568F511E}"/>
                </a:ext>
              </a:extLst>
            </p:cNvPr>
            <p:cNvGrpSpPr/>
            <p:nvPr/>
          </p:nvGrpSpPr>
          <p:grpSpPr>
            <a:xfrm>
              <a:off x="1067498" y="993177"/>
              <a:ext cx="5427668" cy="1363580"/>
              <a:chOff x="695480" y="993177"/>
              <a:chExt cx="5427668" cy="1363580"/>
            </a:xfrm>
          </p:grpSpPr>
          <p:pic>
            <p:nvPicPr>
              <p:cNvPr id="4" name="Picture 3" descr="A picture containing graphics, font, screenshot, logo&#10;&#10;Description automatically generated">
                <a:extLst>
                  <a:ext uri="{FF2B5EF4-FFF2-40B4-BE49-F238E27FC236}">
                    <a16:creationId xmlns:a16="http://schemas.microsoft.com/office/drawing/2014/main" id="{CF661529-CC74-79A8-5AD3-7A5DD7131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5480" y="993177"/>
                <a:ext cx="1414800" cy="1363580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889899D-0B1B-F595-8545-BAA8C33B20D9}"/>
                  </a:ext>
                </a:extLst>
              </p:cNvPr>
              <p:cNvSpPr txBox="1"/>
              <p:nvPr/>
            </p:nvSpPr>
            <p:spPr>
              <a:xfrm>
                <a:off x="2278210" y="1120969"/>
                <a:ext cx="3844938" cy="1107996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RawHash</a:t>
                </a:r>
                <a:endParaRPr kumimoji="0" lang="en-CH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566BDA0-37D8-4BD9-012E-1838239D1D54}"/>
              </a:ext>
            </a:extLst>
          </p:cNvPr>
          <p:cNvGrpSpPr/>
          <p:nvPr/>
        </p:nvGrpSpPr>
        <p:grpSpPr>
          <a:xfrm>
            <a:off x="7495008" y="4513229"/>
            <a:ext cx="1197765" cy="1528134"/>
            <a:chOff x="5404489" y="4677265"/>
            <a:chExt cx="1197765" cy="152813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5E84D34-A227-83B0-75F7-5E4BEE36E2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8" t="10562" r="10293" b="10407"/>
            <a:stretch/>
          </p:blipFill>
          <p:spPr>
            <a:xfrm>
              <a:off x="5404489" y="4677265"/>
              <a:ext cx="1197765" cy="1195200"/>
            </a:xfrm>
            <a:prstGeom prst="rect">
              <a:avLst/>
            </a:prstGeom>
          </p:spPr>
        </p:pic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19E58DE3-94D4-8A32-88E3-D47F4F12A325}"/>
                </a:ext>
              </a:extLst>
            </p:cNvPr>
            <p:cNvSpPr txBox="1">
              <a:spLocks/>
            </p:cNvSpPr>
            <p:nvPr/>
          </p:nvSpPr>
          <p:spPr>
            <a:xfrm>
              <a:off x="5591187" y="5866845"/>
              <a:ext cx="824368" cy="338554"/>
            </a:xfrm>
            <a:prstGeom prst="rect">
              <a:avLst/>
            </a:prstGeom>
          </p:spPr>
          <p:txBody>
            <a:bodyPr lIns="0" tIns="0" rIns="0" bIns="0"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  <a:hlinkClick r:id="rId8"/>
                </a:rPr>
                <a:t>Code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9E962C0-7CF6-0623-3E02-43C2D5B36759}"/>
              </a:ext>
            </a:extLst>
          </p:cNvPr>
          <p:cNvGrpSpPr/>
          <p:nvPr/>
        </p:nvGrpSpPr>
        <p:grpSpPr>
          <a:xfrm>
            <a:off x="467918" y="4518169"/>
            <a:ext cx="1197766" cy="1528134"/>
            <a:chOff x="2852538" y="4677265"/>
            <a:chExt cx="1197766" cy="1528134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E562348-D740-4404-A0B2-2C87A6C5E5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" b="107"/>
            <a:stretch/>
          </p:blipFill>
          <p:spPr>
            <a:xfrm>
              <a:off x="2853607" y="4677265"/>
              <a:ext cx="1196697" cy="1194134"/>
            </a:xfrm>
            <a:prstGeom prst="rect">
              <a:avLst/>
            </a:prstGeom>
          </p:spPr>
        </p:pic>
        <p:sp>
          <p:nvSpPr>
            <p:cNvPr id="38" name="Subtitle 2">
              <a:extLst>
                <a:ext uri="{FF2B5EF4-FFF2-40B4-BE49-F238E27FC236}">
                  <a16:creationId xmlns:a16="http://schemas.microsoft.com/office/drawing/2014/main" id="{CD77DCB3-AC56-C955-4B3B-317EC426F573}"/>
                </a:ext>
              </a:extLst>
            </p:cNvPr>
            <p:cNvSpPr txBox="1">
              <a:spLocks/>
            </p:cNvSpPr>
            <p:nvPr/>
          </p:nvSpPr>
          <p:spPr>
            <a:xfrm>
              <a:off x="2852538" y="5866845"/>
              <a:ext cx="1197765" cy="338554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  <a:hlinkClick r:id="rId10"/>
                </a:rPr>
                <a:t>RawHash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CFDCBDA-DA09-842D-E50F-2C8529B389D7}"/>
              </a:ext>
            </a:extLst>
          </p:cNvPr>
          <p:cNvGraphicFramePr>
            <a:graphicFrameLocks noGrp="1"/>
          </p:cNvGraphicFramePr>
          <p:nvPr/>
        </p:nvGraphicFramePr>
        <p:xfrm>
          <a:off x="3581752" y="2882011"/>
          <a:ext cx="1980497" cy="572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497">
                  <a:extLst>
                    <a:ext uri="{9D8B030D-6E8A-4147-A177-3AD203B41FA5}">
                      <a16:colId xmlns:a16="http://schemas.microsoft.com/office/drawing/2014/main" val="858436982"/>
                    </a:ext>
                  </a:extLst>
                </a:gridCol>
              </a:tblGrid>
              <a:tr h="5726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Can Firtina</a:t>
                      </a:r>
                      <a:endParaRPr lang="en-US" sz="2200" u="none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26676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1FEBFD5-D529-9B9C-34BB-066964BFB6DE}"/>
              </a:ext>
            </a:extLst>
          </p:cNvPr>
          <p:cNvGraphicFramePr>
            <a:graphicFrameLocks noGrp="1"/>
          </p:cNvGraphicFramePr>
          <p:nvPr/>
        </p:nvGraphicFramePr>
        <p:xfrm>
          <a:off x="1155417" y="3860426"/>
          <a:ext cx="6833166" cy="572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7418">
                  <a:extLst>
                    <a:ext uri="{9D8B030D-6E8A-4147-A177-3AD203B41FA5}">
                      <a16:colId xmlns:a16="http://schemas.microsoft.com/office/drawing/2014/main" val="3497997017"/>
                    </a:ext>
                  </a:extLst>
                </a:gridCol>
                <a:gridCol w="281722">
                  <a:extLst>
                    <a:ext uri="{9D8B030D-6E8A-4147-A177-3AD203B41FA5}">
                      <a16:colId xmlns:a16="http://schemas.microsoft.com/office/drawing/2014/main" val="3395077894"/>
                    </a:ext>
                  </a:extLst>
                </a:gridCol>
                <a:gridCol w="1698341">
                  <a:extLst>
                    <a:ext uri="{9D8B030D-6E8A-4147-A177-3AD203B41FA5}">
                      <a16:colId xmlns:a16="http://schemas.microsoft.com/office/drawing/2014/main" val="3302728439"/>
                    </a:ext>
                  </a:extLst>
                </a:gridCol>
                <a:gridCol w="281722">
                  <a:extLst>
                    <a:ext uri="{9D8B030D-6E8A-4147-A177-3AD203B41FA5}">
                      <a16:colId xmlns:a16="http://schemas.microsoft.com/office/drawing/2014/main" val="2466889090"/>
                    </a:ext>
                  </a:extLst>
                </a:gridCol>
                <a:gridCol w="2033963">
                  <a:extLst>
                    <a:ext uri="{9D8B030D-6E8A-4147-A177-3AD203B41FA5}">
                      <a16:colId xmlns:a16="http://schemas.microsoft.com/office/drawing/2014/main" val="3526208654"/>
                    </a:ext>
                  </a:extLst>
                </a:gridCol>
              </a:tblGrid>
              <a:tr h="57264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Meryem</a:t>
                      </a: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 Banu </a:t>
                      </a:r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Cavlak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Haiyu</a:t>
                      </a: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 Mao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Onur</a:t>
                      </a: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Mutlu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266768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CDB53C41-808C-78F2-6AC4-7E40013ECC90}"/>
              </a:ext>
            </a:extLst>
          </p:cNvPr>
          <p:cNvGrpSpPr/>
          <p:nvPr/>
        </p:nvGrpSpPr>
        <p:grpSpPr>
          <a:xfrm>
            <a:off x="3922418" y="4504945"/>
            <a:ext cx="1315856" cy="1549642"/>
            <a:chOff x="3922418" y="4504945"/>
            <a:chExt cx="1315856" cy="1549642"/>
          </a:xfrm>
        </p:grpSpPr>
        <p:sp>
          <p:nvSpPr>
            <p:cNvPr id="20" name="Subtitle 2">
              <a:extLst>
                <a:ext uri="{FF2B5EF4-FFF2-40B4-BE49-F238E27FC236}">
                  <a16:creationId xmlns:a16="http://schemas.microsoft.com/office/drawing/2014/main" id="{C2810A71-AB2F-FBC8-5DC8-ACCDEA51C821}"/>
                </a:ext>
              </a:extLst>
            </p:cNvPr>
            <p:cNvSpPr txBox="1">
              <a:spLocks/>
            </p:cNvSpPr>
            <p:nvPr/>
          </p:nvSpPr>
          <p:spPr>
            <a:xfrm>
              <a:off x="3922418" y="5716033"/>
              <a:ext cx="1315856" cy="338554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  <a:hlinkClick r:id="rId11"/>
                </a:rPr>
                <a:t>RawHash2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F7A884A-F9CC-3D9F-88F5-F9CD31D58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9512" t="8934" r="8666" b="9474"/>
            <a:stretch/>
          </p:blipFill>
          <p:spPr>
            <a:xfrm>
              <a:off x="3979718" y="4504945"/>
              <a:ext cx="1201254" cy="11978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7503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11EFB-68DB-40A3-5F50-DC277FE94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106F95-2F09-737C-7627-7B295B8D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D0C0C9-BB7C-66D2-9BED-CD1B6FA22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2ED0AB-E1E3-16D2-F372-90FD1A2D87F6}"/>
              </a:ext>
            </a:extLst>
          </p:cNvPr>
          <p:cNvSpPr/>
          <p:nvPr/>
        </p:nvSpPr>
        <p:spPr>
          <a:xfrm>
            <a:off x="229004" y="4192446"/>
            <a:ext cx="8672264" cy="82296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D2957B-4FC8-A638-24E6-427AF7B59E8A}"/>
              </a:ext>
            </a:extLst>
          </p:cNvPr>
          <p:cNvSpPr/>
          <p:nvPr/>
        </p:nvSpPr>
        <p:spPr>
          <a:xfrm>
            <a:off x="229004" y="866163"/>
            <a:ext cx="8672264" cy="822960"/>
          </a:xfrm>
          <a:prstGeom prst="rect">
            <a:avLst/>
          </a:prstGeom>
          <a:solidFill>
            <a:srgbClr val="04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20C299-DE17-0A9B-FA96-2CB8C2302430}"/>
              </a:ext>
            </a:extLst>
          </p:cNvPr>
          <p:cNvSpPr/>
          <p:nvPr/>
        </p:nvSpPr>
        <p:spPr>
          <a:xfrm>
            <a:off x="229004" y="3083685"/>
            <a:ext cx="8672264" cy="82296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RawHash2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F6FCDD-FA00-1ADE-062E-F26F42D86AA8}"/>
              </a:ext>
            </a:extLst>
          </p:cNvPr>
          <p:cNvSpPr/>
          <p:nvPr/>
        </p:nvSpPr>
        <p:spPr>
          <a:xfrm>
            <a:off x="229004" y="1974924"/>
            <a:ext cx="8672264" cy="822960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RawHash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15F733-3F5B-DCEC-1DDA-4C9656731160}"/>
              </a:ext>
            </a:extLst>
          </p:cNvPr>
          <p:cNvSpPr/>
          <p:nvPr/>
        </p:nvSpPr>
        <p:spPr>
          <a:xfrm>
            <a:off x="229004" y="5301208"/>
            <a:ext cx="8672264" cy="82296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221849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401F6-E4DB-7B10-6E96-1CA89E69C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F4F8A1-6623-08B7-BC42-33EA7D08E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526853-2D4C-E57B-E91F-BE3C70AD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Different Raw Sequencing Data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B0FC95-E773-0EAB-A496-B361D450D458}"/>
              </a:ext>
            </a:extLst>
          </p:cNvPr>
          <p:cNvGrpSpPr/>
          <p:nvPr/>
        </p:nvGrpSpPr>
        <p:grpSpPr>
          <a:xfrm>
            <a:off x="1264078" y="1268760"/>
            <a:ext cx="6615844" cy="4770872"/>
            <a:chOff x="4211960" y="9726777"/>
            <a:chExt cx="12060990" cy="869752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43F69B3-C677-E901-4BEF-F5147B112666}"/>
                </a:ext>
              </a:extLst>
            </p:cNvPr>
            <p:cNvSpPr/>
            <p:nvPr/>
          </p:nvSpPr>
          <p:spPr>
            <a:xfrm>
              <a:off x="4211960" y="9743245"/>
              <a:ext cx="3780000" cy="8681052"/>
            </a:xfrm>
            <a:prstGeom prst="roundRect">
              <a:avLst>
                <a:gd name="adj" fmla="val 5854"/>
              </a:avLst>
            </a:prstGeom>
            <a:solidFill>
              <a:srgbClr val="FCE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427E4FED-2F2D-41CE-69F1-D7C8565893DC}"/>
                </a:ext>
              </a:extLst>
            </p:cNvPr>
            <p:cNvSpPr/>
            <p:nvPr/>
          </p:nvSpPr>
          <p:spPr>
            <a:xfrm>
              <a:off x="8327055" y="9743245"/>
              <a:ext cx="3780000" cy="8681052"/>
            </a:xfrm>
            <a:prstGeom prst="roundRect">
              <a:avLst>
                <a:gd name="adj" fmla="val 5854"/>
              </a:avLst>
            </a:prstGeom>
            <a:solidFill>
              <a:srgbClr val="FCE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6EECEB9-9DFE-0154-7E4B-9985F31D33B5}"/>
                </a:ext>
              </a:extLst>
            </p:cNvPr>
            <p:cNvSpPr/>
            <p:nvPr/>
          </p:nvSpPr>
          <p:spPr>
            <a:xfrm>
              <a:off x="12492950" y="9743245"/>
              <a:ext cx="3780000" cy="8681052"/>
            </a:xfrm>
            <a:prstGeom prst="roundRect">
              <a:avLst>
                <a:gd name="adj" fmla="val 5854"/>
              </a:avLst>
            </a:prstGeom>
            <a:solidFill>
              <a:srgbClr val="FCE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9332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9" name="Picture 2" descr="https://lh3.googleusercontent.com/pXzkiApAtJlm5wrNuiTbAOy2Uk4ZVfY0Q_GnJJA3UqXy5pvkQ1QR_Apim4HfguFVysBkMqZwXE--yuJ37rwRStfuwa6htyD-2J7iR4-29tcNX82kO8DNfIjbcVZcTZ-1ZZycuwRV">
              <a:extLst>
                <a:ext uri="{FF2B5EF4-FFF2-40B4-BE49-F238E27FC236}">
                  <a16:creationId xmlns:a16="http://schemas.microsoft.com/office/drawing/2014/main" id="{26784E2B-DD53-B0BC-C44B-C40AF25E24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4"/>
            <a:stretch/>
          </p:blipFill>
          <p:spPr bwMode="auto">
            <a:xfrm>
              <a:off x="4475353" y="10054835"/>
              <a:ext cx="3235375" cy="4480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101908-6EE3-954C-D9B5-BE1D2C37D879}"/>
                </a:ext>
              </a:extLst>
            </p:cNvPr>
            <p:cNvSpPr txBox="1"/>
            <p:nvPr/>
          </p:nvSpPr>
          <p:spPr>
            <a:xfrm>
              <a:off x="4904534" y="9726777"/>
              <a:ext cx="2394853" cy="829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Illumina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8252239-A767-6600-1E7C-DECCE657E83A}"/>
                </a:ext>
              </a:extLst>
            </p:cNvPr>
            <p:cNvSpPr txBox="1"/>
            <p:nvPr/>
          </p:nvSpPr>
          <p:spPr>
            <a:xfrm>
              <a:off x="5800501" y="11414984"/>
              <a:ext cx="383021" cy="542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CE9239F-FE36-66C5-2CD5-D332724BD29D}"/>
                </a:ext>
              </a:extLst>
            </p:cNvPr>
            <p:cNvSpPr/>
            <p:nvPr/>
          </p:nvSpPr>
          <p:spPr>
            <a:xfrm>
              <a:off x="5523886" y="17577686"/>
              <a:ext cx="2367876" cy="7019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.BCL/.CBCL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C7E24E0-9861-0BF9-411F-7C87A7DB1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75000"/>
            </a:blip>
            <a:stretch>
              <a:fillRect/>
            </a:stretch>
          </p:blipFill>
          <p:spPr>
            <a:xfrm>
              <a:off x="4818040" y="17449961"/>
              <a:ext cx="703072" cy="844240"/>
            </a:xfrm>
            <a:prstGeom prst="rect">
              <a:avLst/>
            </a:prstGeom>
          </p:spPr>
        </p:pic>
        <p:pic>
          <p:nvPicPr>
            <p:cNvPr id="14" name="Picture 4" descr="https://lh6.googleusercontent.com/cU7Yrfv3u9LyUQtVL2U62ErDvDpRg99HyvkpVUOSA-0eOdy700IeNmTF1T62OlEWzc37rOiZxNjGkFzqviX-HY9B0g5wCBP0tDBNXQZB8CyrXrq3Tre0tL3Zxgib6fcdxiYrLE0W">
              <a:extLst>
                <a:ext uri="{FF2B5EF4-FFF2-40B4-BE49-F238E27FC236}">
                  <a16:creationId xmlns:a16="http://schemas.microsoft.com/office/drawing/2014/main" id="{0E7F09DA-EE92-1FE6-3ED8-AEC3ED2CD5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9160" y="11959088"/>
              <a:ext cx="3167524" cy="155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04895C6-2A13-B4E9-D848-14727438C234}"/>
                </a:ext>
              </a:extLst>
            </p:cNvPr>
            <p:cNvSpPr txBox="1"/>
            <p:nvPr/>
          </p:nvSpPr>
          <p:spPr>
            <a:xfrm>
              <a:off x="8923519" y="9726777"/>
              <a:ext cx="2594519" cy="729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Nanopore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671301-D1F9-523B-71B0-34957BB70FE6}"/>
                </a:ext>
              </a:extLst>
            </p:cNvPr>
            <p:cNvSpPr/>
            <p:nvPr/>
          </p:nvSpPr>
          <p:spPr>
            <a:xfrm>
              <a:off x="9950377" y="17577683"/>
              <a:ext cx="1567661" cy="617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.POD5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9328701-1DB5-1706-74A2-A27BD7B3F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75000"/>
            </a:blip>
            <a:stretch>
              <a:fillRect/>
            </a:stretch>
          </p:blipFill>
          <p:spPr>
            <a:xfrm>
              <a:off x="9256789" y="17449961"/>
              <a:ext cx="703072" cy="84424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AC75165-08FC-8A01-68F7-C7B5610266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883" r="16995"/>
            <a:stretch/>
          </p:blipFill>
          <p:spPr>
            <a:xfrm>
              <a:off x="12907410" y="10291171"/>
              <a:ext cx="2891151" cy="449765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B48092-7AD6-40C3-BC97-CEE87E4AD906}"/>
                </a:ext>
              </a:extLst>
            </p:cNvPr>
            <p:cNvSpPr txBox="1"/>
            <p:nvPr/>
          </p:nvSpPr>
          <p:spPr>
            <a:xfrm>
              <a:off x="13331017" y="9726777"/>
              <a:ext cx="2167034" cy="829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PacBio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F38CC8-F180-1C17-52CC-36FA9DBCD1F0}"/>
                </a:ext>
              </a:extLst>
            </p:cNvPr>
            <p:cNvSpPr/>
            <p:nvPr/>
          </p:nvSpPr>
          <p:spPr>
            <a:xfrm>
              <a:off x="12894374" y="16743937"/>
              <a:ext cx="3070579" cy="6381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30-hour movie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8DFB508-B418-55CF-08A0-BAB5B964F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75000"/>
            </a:blip>
            <a:stretch>
              <a:fillRect/>
            </a:stretch>
          </p:blipFill>
          <p:spPr>
            <a:xfrm>
              <a:off x="13476342" y="17449961"/>
              <a:ext cx="703072" cy="84424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453C0EF-AEE7-D2FA-7B2C-3B919B8B92B4}"/>
                </a:ext>
              </a:extLst>
            </p:cNvPr>
            <p:cNvSpPr/>
            <p:nvPr/>
          </p:nvSpPr>
          <p:spPr>
            <a:xfrm>
              <a:off x="8923519" y="16564648"/>
              <a:ext cx="2606163" cy="561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Electrical Signal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B2C22CC-BDE8-4AF7-8DC8-3BD38818607F}"/>
                </a:ext>
              </a:extLst>
            </p:cNvPr>
            <p:cNvSpPr/>
            <p:nvPr/>
          </p:nvSpPr>
          <p:spPr>
            <a:xfrm>
              <a:off x="14162236" y="17577684"/>
              <a:ext cx="1382202" cy="7019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.BAM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3B90C84-80F9-BBEC-65B2-0E9F4BC2128F}"/>
                </a:ext>
              </a:extLst>
            </p:cNvPr>
            <p:cNvSpPr/>
            <p:nvPr/>
          </p:nvSpPr>
          <p:spPr>
            <a:xfrm>
              <a:off x="4412246" y="16743938"/>
              <a:ext cx="3421767" cy="6381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Multiple images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1F716D5-EF33-1B14-1FD8-834E56728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t="1" b="16881"/>
            <a:stretch/>
          </p:blipFill>
          <p:spPr>
            <a:xfrm>
              <a:off x="4932212" y="14708215"/>
              <a:ext cx="2181551" cy="181329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C0845A7-EFE7-D61A-009F-4CA4B23E59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rcRect t="1" b="16881"/>
            <a:stretch/>
          </p:blipFill>
          <p:spPr>
            <a:xfrm>
              <a:off x="5273345" y="15003305"/>
              <a:ext cx="2181551" cy="181329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F4FD974-627D-70C7-0944-E979874B8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654" t="42388" r="51444" b="28371"/>
            <a:stretch/>
          </p:blipFill>
          <p:spPr>
            <a:xfrm>
              <a:off x="14394566" y="15354323"/>
              <a:ext cx="1268246" cy="103295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D05A188-365C-BF32-7529-0FDC36452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654" t="42389" r="51444" b="28369"/>
            <a:stretch/>
          </p:blipFill>
          <p:spPr>
            <a:xfrm>
              <a:off x="13023001" y="15354320"/>
              <a:ext cx="1268246" cy="103296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A9F051A-259F-AC8A-657C-8CD0A9D38F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7994" t="-2461" r="20225"/>
            <a:stretch/>
          </p:blipFill>
          <p:spPr>
            <a:xfrm>
              <a:off x="12896915" y="14985369"/>
              <a:ext cx="2964938" cy="1697298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8B7B17E2-6CBD-5C2F-8367-D7F9CDFF5DA4}"/>
              </a:ext>
            </a:extLst>
          </p:cNvPr>
          <p:cNvSpPr/>
          <p:nvPr/>
        </p:nvSpPr>
        <p:spPr>
          <a:xfrm>
            <a:off x="3447394" y="1052737"/>
            <a:ext cx="2276731" cy="5190901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0F09566-B4CA-65EA-21B8-A06ADA0502E4}"/>
              </a:ext>
            </a:extLst>
          </p:cNvPr>
          <p:cNvGrpSpPr/>
          <p:nvPr/>
        </p:nvGrpSpPr>
        <p:grpSpPr>
          <a:xfrm>
            <a:off x="3888196" y="4154971"/>
            <a:ext cx="1367609" cy="740630"/>
            <a:chOff x="8676999" y="2832386"/>
            <a:chExt cx="836572" cy="514101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8A1C5C8-603D-B6B8-6ADF-F216F7BCB0ED}"/>
                </a:ext>
              </a:extLst>
            </p:cNvPr>
            <p:cNvCxnSpPr>
              <a:cxnSpLocks/>
            </p:cNvCxnSpPr>
            <p:nvPr/>
          </p:nvCxnSpPr>
          <p:spPr>
            <a:xfrm>
              <a:off x="8676999" y="3346487"/>
              <a:ext cx="83657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4CF3D27-32ED-DCBC-3395-CBDFC5B263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76999" y="2832386"/>
              <a:ext cx="3298" cy="5141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Graphic 33" descr="Heartbeat with solid fill">
              <a:extLst>
                <a:ext uri="{FF2B5EF4-FFF2-40B4-BE49-F238E27FC236}">
                  <a16:creationId xmlns:a16="http://schemas.microsoft.com/office/drawing/2014/main" id="{54EDBDDD-2B31-D871-7F5C-FF89FE3B8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8702181" y="2984646"/>
              <a:ext cx="299134" cy="299134"/>
            </a:xfrm>
            <a:prstGeom prst="rect">
              <a:avLst/>
            </a:prstGeom>
          </p:spPr>
        </p:pic>
        <p:pic>
          <p:nvPicPr>
            <p:cNvPr id="35" name="Graphic 34" descr="Heartbeat with solid fill">
              <a:extLst>
                <a:ext uri="{FF2B5EF4-FFF2-40B4-BE49-F238E27FC236}">
                  <a16:creationId xmlns:a16="http://schemas.microsoft.com/office/drawing/2014/main" id="{4393CBE4-C168-4AAB-F7D7-49E473294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8914627" y="2984646"/>
              <a:ext cx="299134" cy="299134"/>
            </a:xfrm>
            <a:prstGeom prst="rect">
              <a:avLst/>
            </a:prstGeom>
          </p:spPr>
        </p:pic>
        <p:pic>
          <p:nvPicPr>
            <p:cNvPr id="36" name="Graphic 35" descr="Heartbeat with solid fill">
              <a:extLst>
                <a:ext uri="{FF2B5EF4-FFF2-40B4-BE49-F238E27FC236}">
                  <a16:creationId xmlns:a16="http://schemas.microsoft.com/office/drawing/2014/main" id="{A8AA0B2F-6EA3-2FB8-FBD6-45FBBB0EE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9127073" y="2983127"/>
              <a:ext cx="299134" cy="299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549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heme/theme1.xml><?xml version="1.0" encoding="utf-8"?>
<a:theme xmlns:a="http://schemas.openxmlformats.org/drawingml/2006/main" name="Edge">
  <a:themeElements>
    <a:clrScheme name="Custom 8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0432FF"/>
      </a:hlink>
      <a:folHlink>
        <a:srgbClr val="0432FF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24.xml><?xml version="1.0" encoding="utf-8"?>
<a:theme xmlns:a="http://schemas.openxmlformats.org/drawingml/2006/main" name="98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_Office 테마">
  <a:themeElements>
    <a:clrScheme name="기본">
      <a:dk1>
        <a:sysClr val="windowText" lastClr="000000"/>
      </a:dk1>
      <a:lt1>
        <a:sysClr val="window" lastClr="FFFFFF"/>
      </a:lt1>
      <a:dk2>
        <a:srgbClr val="1B6AA3"/>
      </a:dk2>
      <a:lt2>
        <a:srgbClr val="FFFFFF"/>
      </a:lt2>
      <a:accent1>
        <a:srgbClr val="5DA5DA"/>
      </a:accent1>
      <a:accent2>
        <a:srgbClr val="FAA43A"/>
      </a:accent2>
      <a:accent3>
        <a:srgbClr val="60BD68"/>
      </a:accent3>
      <a:accent4>
        <a:srgbClr val="F17CB0"/>
      </a:accent4>
      <a:accent5>
        <a:srgbClr val="B2912F"/>
      </a:accent5>
      <a:accent6>
        <a:srgbClr val="307D99"/>
      </a:accent6>
      <a:hlink>
        <a:srgbClr val="0563C1"/>
      </a:hlink>
      <a:folHlink>
        <a:srgbClr val="954F72"/>
      </a:folHlink>
    </a:clrScheme>
    <a:fontScheme name="Calibri - 나눔고딕">
      <a:majorFont>
        <a:latin typeface="Calibri"/>
        <a:ea typeface="나눔고딕"/>
        <a:cs typeface=""/>
      </a:majorFont>
      <a:minorFont>
        <a:latin typeface="Calibri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4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4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3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5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5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5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safari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fari" id="{1E4A3212-A6D8-EB49-8049-412E3186FEB9}" vid="{93387931-C767-9D4F-BD0F-4952975219FD}"/>
    </a:ext>
  </a:extLst>
</a:theme>
</file>

<file path=ppt/theme/theme36.xml><?xml version="1.0" encoding="utf-8"?>
<a:theme xmlns:a="http://schemas.openxmlformats.org/drawingml/2006/main" name="5_Edg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just">
          <a:defRPr sz="400" b="1" dirty="0">
            <a:solidFill>
              <a:schemeClr val="bg2"/>
            </a:solidFill>
            <a:latin typeface="europa"/>
          </a:defRPr>
        </a:defPPr>
      </a:lstStyle>
    </a:sp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1_safari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fari" id="{1E4A3212-A6D8-EB49-8049-412E3186FEB9}" vid="{93387931-C767-9D4F-BD0F-4952975219FD}"/>
    </a:ext>
  </a:extLst>
</a:theme>
</file>

<file path=ppt/theme/theme3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5DED0AF8-637D-490F-B56E-C8CE9BE1B1E6}"/>
    </a:ext>
  </a:ext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1_Theme1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A5489879-DDF1-3B47-B3F5-DB6F6D612493}" vid="{33DDE609-D0E8-C249-A9C7-B34B636B08CB}"/>
    </a:ext>
  </a:extLst>
</a:theme>
</file>

<file path=ppt/theme/theme42.xml><?xml version="1.0" encoding="utf-8"?>
<a:theme xmlns:a="http://schemas.openxmlformats.org/drawingml/2006/main" name="Theme1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A5489879-DDF1-3B47-B3F5-DB6F6D612493}" vid="{33DDE609-D0E8-C249-A9C7-B34B636B08CB}"/>
    </a:ext>
  </a:extLst>
</a:theme>
</file>

<file path=ppt/theme/theme4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310599</TotalTime>
  <Words>5197</Words>
  <Application>Microsoft Macintosh PowerPoint</Application>
  <PresentationFormat>On-screen Show (4:3)</PresentationFormat>
  <Paragraphs>1144</Paragraphs>
  <Slides>64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44</vt:i4>
      </vt:variant>
      <vt:variant>
        <vt:lpstr>Slide Titles</vt:lpstr>
      </vt:variant>
      <vt:variant>
        <vt:i4>64</vt:i4>
      </vt:variant>
    </vt:vector>
  </HeadingPairs>
  <TitlesOfParts>
    <vt:vector size="122" baseType="lpstr">
      <vt:lpstr>ＭＳ Ｐゴシック</vt:lpstr>
      <vt:lpstr>-webkit-standard</vt:lpstr>
      <vt:lpstr>Aptos</vt:lpstr>
      <vt:lpstr>Arial</vt:lpstr>
      <vt:lpstr>Avenir Next</vt:lpstr>
      <vt:lpstr>Calibri</vt:lpstr>
      <vt:lpstr>Calibri Light</vt:lpstr>
      <vt:lpstr>Cambria Math</vt:lpstr>
      <vt:lpstr>Corbel</vt:lpstr>
      <vt:lpstr>Garamond</vt:lpstr>
      <vt:lpstr>PT Mono</vt:lpstr>
      <vt:lpstr>Tahoma</vt:lpstr>
      <vt:lpstr>Times New Roman</vt:lpstr>
      <vt:lpstr>Wingdings</vt:lpstr>
      <vt:lpstr>Edge</vt:lpstr>
      <vt:lpstr>1_Edge</vt:lpstr>
      <vt:lpstr>3_Edge</vt:lpstr>
      <vt:lpstr>4_Edge</vt:lpstr>
      <vt:lpstr>6_Edge</vt:lpstr>
      <vt:lpstr>8_Edge</vt:lpstr>
      <vt:lpstr>2_Office Theme</vt:lpstr>
      <vt:lpstr>9_Edge</vt:lpstr>
      <vt:lpstr>17_Edge</vt:lpstr>
      <vt:lpstr>13_Edge</vt:lpstr>
      <vt:lpstr>23_Edge</vt:lpstr>
      <vt:lpstr>35_Edge</vt:lpstr>
      <vt:lpstr>39_Edge</vt:lpstr>
      <vt:lpstr>49_Edge</vt:lpstr>
      <vt:lpstr>56_Edge</vt:lpstr>
      <vt:lpstr>57_Edge</vt:lpstr>
      <vt:lpstr>58_Edge</vt:lpstr>
      <vt:lpstr>59_Edge</vt:lpstr>
      <vt:lpstr>64_Edge</vt:lpstr>
      <vt:lpstr>85_Edge</vt:lpstr>
      <vt:lpstr>90_Edge</vt:lpstr>
      <vt:lpstr>91_Edge</vt:lpstr>
      <vt:lpstr>1_Metropolitan_bullet</vt:lpstr>
      <vt:lpstr>98_Edge</vt:lpstr>
      <vt:lpstr>1_Office 테마</vt:lpstr>
      <vt:lpstr>136_Edge</vt:lpstr>
      <vt:lpstr>144_Edge</vt:lpstr>
      <vt:lpstr>148_Edge</vt:lpstr>
      <vt:lpstr>3_Metropolitan_bullet</vt:lpstr>
      <vt:lpstr>151_Edge</vt:lpstr>
      <vt:lpstr>152_Edge</vt:lpstr>
      <vt:lpstr>154_Edge</vt:lpstr>
      <vt:lpstr>156_Edge</vt:lpstr>
      <vt:lpstr>159_Edge</vt:lpstr>
      <vt:lpstr>safari</vt:lpstr>
      <vt:lpstr>5_Edge</vt:lpstr>
      <vt:lpstr>7_Edge</vt:lpstr>
      <vt:lpstr>1_safari</vt:lpstr>
      <vt:lpstr>8_Office Theme</vt:lpstr>
      <vt:lpstr>2_Edge</vt:lpstr>
      <vt:lpstr>1_Theme1</vt:lpstr>
      <vt:lpstr>Theme1</vt:lpstr>
      <vt:lpstr>Office Theme</vt:lpstr>
      <vt:lpstr>Custom Design</vt:lpstr>
      <vt:lpstr>Computer Architecture Lecture 26b: RawHash</vt:lpstr>
      <vt:lpstr>Brief Self Introduction</vt:lpstr>
      <vt:lpstr>Recall: Key Applications of Genome Analysis</vt:lpstr>
      <vt:lpstr>Recall: Genome Sequencing Data Generation</vt:lpstr>
      <vt:lpstr>Recall: A Common Genome Analysis Pipeline</vt:lpstr>
      <vt:lpstr>Agenda for Today</vt:lpstr>
      <vt:lpstr>  </vt:lpstr>
      <vt:lpstr>Outline</vt:lpstr>
      <vt:lpstr>Recall: Different Raw Sequencing Data</vt:lpstr>
      <vt:lpstr>Nanopore Sequencing</vt:lpstr>
      <vt:lpstr>Nanopore Sequencing – How it Works</vt:lpstr>
      <vt:lpstr>Benefits of Real-Time Analysis</vt:lpstr>
      <vt:lpstr>Challenges in Real-Time Analysis</vt:lpstr>
      <vt:lpstr>Outline</vt:lpstr>
      <vt:lpstr>Executive Summary</vt:lpstr>
      <vt:lpstr>Analyzing Raw Nanopore Signals</vt:lpstr>
      <vt:lpstr>The Problem with Raw Signal Mapping</vt:lpstr>
      <vt:lpstr>The Problem with Raw Signal Mapping</vt:lpstr>
      <vt:lpstr>Goal</vt:lpstr>
      <vt:lpstr>PowerPoint Presentation</vt:lpstr>
      <vt:lpstr>PowerPoint Presentation</vt:lpstr>
      <vt:lpstr>RawHash – Key Idea</vt:lpstr>
      <vt:lpstr>RawHash Overview</vt:lpstr>
      <vt:lpstr>RawHash Overview</vt:lpstr>
      <vt:lpstr>Processing Raw Nanopore Signals</vt:lpstr>
      <vt:lpstr>Reference-to-Signal Conversion</vt:lpstr>
      <vt:lpstr>Reference-to-Signal Conversion</vt:lpstr>
      <vt:lpstr>RawHash Overview</vt:lpstr>
      <vt:lpstr>Noise in Raw Signal Analysis</vt:lpstr>
      <vt:lpstr>RawHash Key Idea – Quantization</vt:lpstr>
      <vt:lpstr>RawHash Overview</vt:lpstr>
      <vt:lpstr>RawHash Key Idea – Hash-based Seeding</vt:lpstr>
      <vt:lpstr>RawHash Overview</vt:lpstr>
      <vt:lpstr>Real-Time Mapping with RawHash</vt:lpstr>
      <vt:lpstr>PowerPoint Presentation</vt:lpstr>
      <vt:lpstr>PowerPoint Presentation</vt:lpstr>
      <vt:lpstr>The Sequence Until Mechanism</vt:lpstr>
      <vt:lpstr>The Sequence Until Mechanism</vt:lpstr>
      <vt:lpstr>Outline</vt:lpstr>
      <vt:lpstr>Computer Architecture Lecture 26b: RawHash</vt:lpstr>
      <vt:lpstr>Sequencing Data Analysis</vt:lpstr>
      <vt:lpstr>Minimizer Sketching</vt:lpstr>
      <vt:lpstr>Spaced Seeding</vt:lpstr>
      <vt:lpstr>Strobemer Sketches</vt:lpstr>
      <vt:lpstr>Hash-Based Sketching and Seed Matching</vt:lpstr>
      <vt:lpstr>Chaining (Two Points)</vt:lpstr>
      <vt:lpstr>Chaining (Multiple Points)</vt:lpstr>
      <vt:lpstr>Sequence Alignment</vt:lpstr>
      <vt:lpstr>Nanopore Sequencing</vt:lpstr>
      <vt:lpstr>Source of Noise in Nanopore Sequencing</vt:lpstr>
      <vt:lpstr>R9 vs. R10 Chemistries</vt:lpstr>
      <vt:lpstr>Proteomics with Nanopores</vt:lpstr>
      <vt:lpstr>Applications of Read Until</vt:lpstr>
      <vt:lpstr>Applications of Run Until &amp; Sequence Until</vt:lpstr>
      <vt:lpstr>In Vitro (e.g., PCR) vs. In Silico</vt:lpstr>
      <vt:lpstr>Finding Mapping Positions</vt:lpstr>
      <vt:lpstr>Reference-to-Event Conversion</vt:lpstr>
      <vt:lpstr>Enabling Analysis From Electrical Signals</vt:lpstr>
      <vt:lpstr>Quantization -- RawHash</vt:lpstr>
      <vt:lpstr>Packing and Hashing</vt:lpstr>
      <vt:lpstr>Sequence Until – RawHash &amp; UNCALLED</vt:lpstr>
      <vt:lpstr>Sequence Until – RawHash</vt:lpstr>
      <vt:lpstr>Presets</vt:lpstr>
      <vt:lpstr>Versions – RawHash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ATLAS: A Scalable and High-Performance Scheduling Algorithm for Multiple Memory Controllers</dc:title>
  <dc:creator>yoongu</dc:creator>
  <cp:lastModifiedBy>Firtina  Can</cp:lastModifiedBy>
  <cp:revision>4447</cp:revision>
  <cp:lastPrinted>2022-10-13T08:57:40Z</cp:lastPrinted>
  <dcterms:created xsi:type="dcterms:W3CDTF">2010-10-08T20:41:54Z</dcterms:created>
  <dcterms:modified xsi:type="dcterms:W3CDTF">2024-12-13T10:26:40Z</dcterms:modified>
</cp:coreProperties>
</file>